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38BF84-DF53-426A-AF2F-16780798B693}"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8BF84-DF53-426A-AF2F-16780798B693}"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8BF84-DF53-426A-AF2F-16780798B693}"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38BF84-DF53-426A-AF2F-16780798B693}"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38BF84-DF53-426A-AF2F-16780798B693}"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38BF84-DF53-426A-AF2F-16780798B693}"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38BF84-DF53-426A-AF2F-16780798B693}"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38BF84-DF53-426A-AF2F-16780798B693}"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8BF84-DF53-426A-AF2F-16780798B693}"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8BF84-DF53-426A-AF2F-16780798B693}"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8BF84-DF53-426A-AF2F-16780798B693}"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A96A36-FC77-4E01-9722-F8610B118F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8BF84-DF53-426A-AF2F-16780798B693}" type="datetimeFigureOut">
              <a:rPr lang="en-US" smtClean="0"/>
              <a:pPr/>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96A36-FC77-4E01-9722-F8610B118F3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3200399"/>
          </a:xfrm>
        </p:spPr>
        <p:txBody>
          <a:bodyPr>
            <a:noAutofit/>
          </a:bodyPr>
          <a:lstStyle/>
          <a:p>
            <a:r>
              <a:rPr lang="en-US" sz="2000" b="1" dirty="0">
                <a:latin typeface="Times New Roman" pitchFamily="18" charset="0"/>
                <a:cs typeface="Times New Roman" pitchFamily="18" charset="0"/>
              </a:rPr>
              <a:t>PENERAPAN MODEL PEMBELAJARAN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i="1" dirty="0">
                <a:latin typeface="Times New Roman" pitchFamily="18" charset="0"/>
                <a:cs typeface="Times New Roman" pitchFamily="18" charset="0"/>
              </a:rPr>
              <a:t>COOPERATIVE SCRIPT</a:t>
            </a:r>
            <a:r>
              <a:rPr lang="en-US" sz="2000" b="1" dirty="0">
                <a:latin typeface="Times New Roman" pitchFamily="18" charset="0"/>
                <a:cs typeface="Times New Roman" pitchFamily="18" charset="0"/>
              </a:rPr>
              <a:t> UNTUK MENINGKATKAN AKTIVITAS DAN HASIL BELAJAR SISWA</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TENTANG KEBERAGAMAN BUDAYA BANGSAKU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PADA PEMBELAJARAN TEMATIK DI KELAS IV </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SEKOLAH </a:t>
            </a:r>
            <a:r>
              <a:rPr lang="en-US" sz="2000" b="1" dirty="0" smtClean="0">
                <a:latin typeface="Times New Roman" pitchFamily="18" charset="0"/>
                <a:cs typeface="Times New Roman" pitchFamily="18" charset="0"/>
              </a:rPr>
              <a:t>DASAR</a:t>
            </a:r>
            <a:br>
              <a:rPr lang="en-US" sz="2000" b="1" dirty="0" smtClean="0">
                <a:latin typeface="Times New Roman" pitchFamily="18" charset="0"/>
                <a:cs typeface="Times New Roman" pitchFamily="18" charset="0"/>
              </a:rPr>
            </a:br>
            <a:r>
              <a:rPr lang="en-US" sz="2000" dirty="0"/>
              <a:t>(</a:t>
            </a:r>
            <a:r>
              <a:rPr lang="en-US" sz="2000" dirty="0" err="1"/>
              <a:t>PenelitianTindakan</a:t>
            </a:r>
            <a:r>
              <a:rPr lang="en-US" sz="2000" dirty="0"/>
              <a:t> </a:t>
            </a:r>
            <a:r>
              <a:rPr lang="en-US" sz="2000" dirty="0" err="1"/>
              <a:t>Kelas</a:t>
            </a:r>
            <a:r>
              <a:rPr lang="en-US" sz="2000" dirty="0"/>
              <a:t> </a:t>
            </a:r>
            <a:r>
              <a:rPr lang="en-US" sz="2000" dirty="0" err="1"/>
              <a:t>Pada</a:t>
            </a:r>
            <a:r>
              <a:rPr lang="en-US" sz="2000" dirty="0"/>
              <a:t> </a:t>
            </a:r>
            <a:r>
              <a:rPr lang="en-US" sz="2000" dirty="0" err="1"/>
              <a:t>Siswa</a:t>
            </a:r>
            <a:r>
              <a:rPr lang="en-US" sz="2000" dirty="0"/>
              <a:t> </a:t>
            </a:r>
            <a:r>
              <a:rPr lang="en-US" sz="2000" dirty="0" err="1"/>
              <a:t>Kelas</a:t>
            </a:r>
            <a:r>
              <a:rPr lang="en-US" sz="2000" dirty="0"/>
              <a:t> IV SDN </a:t>
            </a:r>
            <a:r>
              <a:rPr lang="en-US" sz="2000" dirty="0" err="1"/>
              <a:t>Cibadak</a:t>
            </a:r>
            <a:r>
              <a:rPr lang="en-US" sz="2000" dirty="0"/>
              <a:t> 02 </a:t>
            </a:r>
            <a:r>
              <a:rPr lang="en-US" sz="2000" dirty="0" err="1"/>
              <a:t>Kecamatan</a:t>
            </a:r>
            <a:r>
              <a:rPr lang="en-US" sz="2000" dirty="0"/>
              <a:t> Bale </a:t>
            </a:r>
            <a:r>
              <a:rPr lang="en-US" sz="2000" dirty="0" err="1"/>
              <a:t>Endah</a:t>
            </a:r>
            <a:r>
              <a:rPr lang="en-US" sz="2000" dirty="0"/>
              <a:t> </a:t>
            </a:r>
            <a:r>
              <a:rPr lang="en-US" sz="2000" dirty="0" err="1"/>
              <a:t>Kabupaten</a:t>
            </a:r>
            <a:r>
              <a:rPr lang="en-US" sz="2000" dirty="0"/>
              <a:t> Bandung </a:t>
            </a:r>
            <a:r>
              <a:rPr lang="en-US" sz="2000" dirty="0" err="1"/>
              <a:t>Tahun</a:t>
            </a:r>
            <a:r>
              <a:rPr lang="en-US" sz="2000" dirty="0"/>
              <a:t> </a:t>
            </a:r>
            <a:r>
              <a:rPr lang="en-US" sz="2000" dirty="0" err="1"/>
              <a:t>Ajaran</a:t>
            </a:r>
            <a:r>
              <a:rPr lang="en-US" sz="2000" dirty="0"/>
              <a:t> 2013/2014)</a:t>
            </a:r>
            <a:br>
              <a:rPr lang="en-US" sz="2000" dirty="0"/>
            </a:br>
            <a:endParaRPr lang="en-US" sz="20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10000"/>
          </a:bodyPr>
          <a:lstStyle/>
          <a:p>
            <a:endParaRPr lang="en-US" dirty="0" smtClean="0"/>
          </a:p>
          <a:p>
            <a:r>
              <a:rPr lang="en-US" b="1" dirty="0"/>
              <a:t> </a:t>
            </a:r>
            <a:endParaRPr lang="en-US" dirty="0"/>
          </a:p>
          <a:p>
            <a:r>
              <a:rPr lang="en-US" sz="2400" b="1" dirty="0">
                <a:solidFill>
                  <a:schemeClr val="tx1"/>
                </a:solidFill>
                <a:latin typeface="Times New Roman" pitchFamily="18" charset="0"/>
                <a:cs typeface="Times New Roman" pitchFamily="18" charset="0"/>
              </a:rPr>
              <a:t>Rio </a:t>
            </a:r>
            <a:r>
              <a:rPr lang="en-US" sz="2400" b="1" dirty="0" err="1">
                <a:solidFill>
                  <a:schemeClr val="tx1"/>
                </a:solidFill>
                <a:latin typeface="Times New Roman" pitchFamily="18" charset="0"/>
                <a:cs typeface="Times New Roman" pitchFamily="18" charset="0"/>
              </a:rPr>
              <a:t>Rizky</a:t>
            </a:r>
            <a:r>
              <a:rPr lang="en-US" sz="2400" b="1" dirty="0">
                <a:solidFill>
                  <a:schemeClr val="tx1"/>
                </a:solidFill>
                <a:latin typeface="Times New Roman" pitchFamily="18" charset="0"/>
                <a:cs typeface="Times New Roman" pitchFamily="18" charset="0"/>
              </a:rPr>
              <a:t> </a:t>
            </a:r>
            <a:r>
              <a:rPr lang="en-US" sz="2400" b="1" dirty="0" err="1">
                <a:solidFill>
                  <a:schemeClr val="tx1"/>
                </a:solidFill>
                <a:latin typeface="Times New Roman" pitchFamily="18" charset="0"/>
                <a:cs typeface="Times New Roman" pitchFamily="18" charset="0"/>
              </a:rPr>
              <a:t>Bachtiar</a:t>
            </a:r>
            <a:endParaRPr lang="en-US" sz="2400" dirty="0">
              <a:solidFill>
                <a:schemeClr val="tx1"/>
              </a:solidFill>
              <a:latin typeface="Times New Roman" pitchFamily="18" charset="0"/>
              <a:cs typeface="Times New Roman" pitchFamily="18" charset="0"/>
            </a:endParaRPr>
          </a:p>
          <a:p>
            <a:r>
              <a:rPr lang="en-US" sz="2400" b="1" dirty="0">
                <a:solidFill>
                  <a:schemeClr val="tx1"/>
                </a:solidFill>
                <a:latin typeface="Times New Roman" pitchFamily="18" charset="0"/>
                <a:cs typeface="Times New Roman" pitchFamily="18" charset="0"/>
              </a:rPr>
              <a:t>NPM 105060071</a:t>
            </a:r>
            <a:endParaRPr lang="en-US" sz="2400" dirty="0">
              <a:solidFill>
                <a:schemeClr val="tx1"/>
              </a:solidFill>
              <a:latin typeface="Times New Roman" pitchFamily="18" charset="0"/>
              <a:cs typeface="Times New Roman" pitchFamily="18" charset="0"/>
            </a:endParaRPr>
          </a:p>
          <a:p>
            <a:endParaRPr lang="en-US" dirty="0"/>
          </a:p>
        </p:txBody>
      </p:sp>
      <p:pic>
        <p:nvPicPr>
          <p:cNvPr id="4" name="Picture 3"/>
          <p:cNvPicPr/>
          <p:nvPr/>
        </p:nvPicPr>
        <p:blipFill>
          <a:blip r:embed="rId2">
            <a:clrChange>
              <a:clrFrom>
                <a:srgbClr val="FFFFFF"/>
              </a:clrFrom>
              <a:clrTo>
                <a:srgbClr val="FFFFFF">
                  <a:alpha val="0"/>
                </a:srgbClr>
              </a:clrTo>
            </a:clrChange>
          </a:blip>
          <a:srcRect/>
          <a:stretch>
            <a:fillRect/>
          </a:stretch>
        </p:blipFill>
        <p:spPr bwMode="auto">
          <a:xfrm>
            <a:off x="3758234" y="3352800"/>
            <a:ext cx="1651966" cy="13799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BAB V</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KESIMPULAN DAN SARAN</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AutoNum type="alphaUcPeriod"/>
            </a:pPr>
            <a:r>
              <a:rPr lang="en-US" sz="1800" b="1" dirty="0" err="1" smtClean="0">
                <a:latin typeface="Times New Roman" pitchFamily="18" charset="0"/>
                <a:cs typeface="Times New Roman" pitchFamily="18" charset="0"/>
              </a:rPr>
              <a:t>Kesimpulan</a:t>
            </a:r>
            <a:endParaRPr lang="en-US" sz="1800" b="1" dirty="0" smtClean="0">
              <a:latin typeface="Times New Roman" pitchFamily="18" charset="0"/>
              <a:cs typeface="Times New Roman" pitchFamily="18" charset="0"/>
            </a:endParaRPr>
          </a:p>
          <a:p>
            <a:pPr>
              <a:buAutoNum type="alphaUcPeriod"/>
            </a:pPr>
            <a:r>
              <a:rPr lang="en-US" sz="1800" b="1" dirty="0" smtClean="0">
                <a:latin typeface="Times New Roman" pitchFamily="18" charset="0"/>
                <a:cs typeface="Times New Roman" pitchFamily="18" charset="0"/>
              </a:rPr>
              <a:t>Saran</a:t>
            </a:r>
          </a:p>
          <a:p>
            <a:r>
              <a:rPr lang="en-US" sz="1800" dirty="0" err="1" smtClean="0">
                <a:latin typeface="Times New Roman" pitchFamily="18" charset="0"/>
                <a:cs typeface="Times New Roman" pitchFamily="18" charset="0"/>
              </a:rPr>
              <a:t>Untuk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Pendidik</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Untuk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Peserta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Didik</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Untuk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Sekolah</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Bagi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Peneliti</a:t>
            </a:r>
            <a:r>
              <a:rPr lang="en-US" sz="1800" dirty="0" smtClean="0">
                <a:latin typeface="Times New Roman" pitchFamily="18" charset="0"/>
                <a:cs typeface="Times New Roman" pitchFamily="18" charset="0"/>
              </a:rPr>
              <a:t> </a:t>
            </a:r>
            <a:r>
              <a:rPr lang="en-US" sz="1800" smtClean="0">
                <a:latin typeface="Times New Roman" pitchFamily="18" charset="0"/>
                <a:cs typeface="Times New Roman" pitchFamily="18" charset="0"/>
              </a:rPr>
              <a:t>Selanjutnya</a:t>
            </a:r>
            <a:endParaRPr lang="en-US" sz="1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latin typeface="Times New Roman" pitchFamily="18" charset="0"/>
                <a:cs typeface="Times New Roman" pitchFamily="18" charset="0"/>
              </a:rPr>
              <a:t>BAB I</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b="1" dirty="0" smtClean="0">
                <a:latin typeface="Times New Roman" pitchFamily="18" charset="0"/>
                <a:cs typeface="Times New Roman" pitchFamily="18" charset="0"/>
              </a:rPr>
              <a:t>PENDAHULUAN</a:t>
            </a:r>
            <a:endParaRPr lang="en-US" dirty="0"/>
          </a:p>
        </p:txBody>
      </p:sp>
      <p:sp>
        <p:nvSpPr>
          <p:cNvPr id="3" name="Content Placeholder 2"/>
          <p:cNvSpPr>
            <a:spLocks noGrp="1"/>
          </p:cNvSpPr>
          <p:nvPr>
            <p:ph idx="1"/>
          </p:nvPr>
        </p:nvSpPr>
        <p:spPr/>
        <p:txBody>
          <a:bodyPr/>
          <a:lstStyle/>
          <a:p>
            <a:pPr marL="514350" lvl="0" indent="-514350">
              <a:buAutoNum type="alphaUcPeriod"/>
            </a:pPr>
            <a:r>
              <a:rPr lang="en-US" sz="2000" b="1" dirty="0" err="1" smtClean="0">
                <a:latin typeface="Times New Roman" pitchFamily="18" charset="0"/>
                <a:cs typeface="Times New Roman" pitchFamily="18" charset="0"/>
              </a:rPr>
              <a:t>Latar</a:t>
            </a:r>
            <a:r>
              <a:rPr lang="en-US" sz="2000" b="1"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Belakang</a:t>
            </a:r>
            <a:r>
              <a:rPr lang="en-US" sz="2000" b="1" dirty="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Masalah</a:t>
            </a:r>
            <a:endParaRPr lang="en-US" sz="2000" b="1" dirty="0" smtClean="0">
              <a:latin typeface="Times New Roman" pitchFamily="18" charset="0"/>
              <a:cs typeface="Times New Roman" pitchFamily="18" charset="0"/>
            </a:endParaRPr>
          </a:p>
          <a:p>
            <a:pPr marL="514350" indent="-514350"/>
            <a:r>
              <a:rPr lang="en-US" sz="2000" dirty="0" err="1" smtClean="0">
                <a:latin typeface="Times New Roman" pitchFamily="18" charset="0"/>
                <a:cs typeface="Times New Roman" pitchFamily="18" charset="0"/>
              </a:rPr>
              <a:t>Kualitas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pendidikan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tergolong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rendah</a:t>
            </a:r>
            <a:endParaRPr lang="en-US" sz="2000" dirty="0" smtClean="0">
              <a:latin typeface="Times New Roman" pitchFamily="18" charset="0"/>
              <a:cs typeface="Times New Roman" pitchFamily="18" charset="0"/>
            </a:endParaRPr>
          </a:p>
          <a:p>
            <a:pPr marL="514350" indent="-514350"/>
            <a:r>
              <a:rPr lang="en-US" sz="2000" dirty="0" err="1" smtClean="0">
                <a:latin typeface="Times New Roman" pitchFamily="18" charset="0"/>
                <a:cs typeface="Times New Roman" pitchFamily="18" charset="0"/>
              </a:rPr>
              <a:t>Perubahan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dari</a:t>
            </a:r>
            <a:r>
              <a:rPr lang="en-US" sz="2000" dirty="0" smtClean="0">
                <a:latin typeface="Times New Roman" pitchFamily="18" charset="0"/>
                <a:cs typeface="Times New Roman" pitchFamily="18" charset="0"/>
              </a:rPr>
              <a:t> KTSP </a:t>
            </a:r>
            <a:r>
              <a:rPr lang="en-US" sz="2000" dirty="0" err="1" smtClean="0">
                <a:latin typeface="Times New Roman" pitchFamily="18" charset="0"/>
                <a:cs typeface="Times New Roman" pitchFamily="18" charset="0"/>
              </a:rPr>
              <a:t>ke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Kurikulum</a:t>
            </a:r>
            <a:r>
              <a:rPr lang="en-US" sz="2000" dirty="0" smtClean="0">
                <a:latin typeface="Times New Roman" pitchFamily="18" charset="0"/>
                <a:cs typeface="Times New Roman" pitchFamily="18" charset="0"/>
              </a:rPr>
              <a:t> 2013</a:t>
            </a:r>
          </a:p>
          <a:p>
            <a:pPr marL="514350" indent="-514350"/>
            <a:r>
              <a:rPr lang="en-US" sz="2000" dirty="0" err="1" smtClean="0">
                <a:latin typeface="Times New Roman" pitchFamily="18" charset="0"/>
                <a:cs typeface="Times New Roman" pitchFamily="18" charset="0"/>
              </a:rPr>
              <a:t>Tuntutan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menjadi</a:t>
            </a:r>
            <a:r>
              <a:rPr lang="en-US" sz="2000" dirty="0" smtClean="0">
                <a:latin typeface="Times New Roman" pitchFamily="18" charset="0"/>
                <a:cs typeface="Times New Roman" pitchFamily="18" charset="0"/>
              </a:rPr>
              <a:t> guru </a:t>
            </a:r>
            <a:r>
              <a:rPr lang="en-US" sz="2000" dirty="0" err="1" smtClean="0">
                <a:latin typeface="Times New Roman" pitchFamily="18" charset="0"/>
                <a:cs typeface="Times New Roman" pitchFamily="18" charset="0"/>
              </a:rPr>
              <a:t>profesional</a:t>
            </a:r>
            <a:endParaRPr lang="en-US" sz="2000" dirty="0" smtClean="0">
              <a:latin typeface="Times New Roman" pitchFamily="18" charset="0"/>
              <a:cs typeface="Times New Roman" pitchFamily="18" charset="0"/>
            </a:endParaRPr>
          </a:p>
          <a:p>
            <a:pPr marL="514350" indent="-514350"/>
            <a:r>
              <a:rPr lang="en-US" sz="2000" dirty="0" err="1" smtClean="0">
                <a:latin typeface="Times New Roman" pitchFamily="18" charset="0"/>
                <a:cs typeface="Times New Roman" pitchFamily="18" charset="0"/>
              </a:rPr>
              <a:t>Rendahnya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aktivitas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hasil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belajar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kelas</a:t>
            </a:r>
            <a:r>
              <a:rPr lang="en-US" sz="2000" dirty="0" smtClean="0">
                <a:latin typeface="Times New Roman" pitchFamily="18" charset="0"/>
                <a:cs typeface="Times New Roman" pitchFamily="18" charset="0"/>
              </a:rPr>
              <a:t> IV SDN </a:t>
            </a:r>
            <a:r>
              <a:rPr lang="en-US" sz="2000" dirty="0" err="1" smtClean="0">
                <a:latin typeface="Times New Roman" pitchFamily="18" charset="0"/>
                <a:cs typeface="Times New Roman" pitchFamily="18" charset="0"/>
              </a:rPr>
              <a:t>Cibadak</a:t>
            </a:r>
            <a:r>
              <a:rPr lang="en-US" sz="2000" dirty="0" smtClean="0">
                <a:latin typeface="Times New Roman" pitchFamily="18" charset="0"/>
                <a:cs typeface="Times New Roman" pitchFamily="18" charset="0"/>
              </a:rPr>
              <a:t> 02</a:t>
            </a:r>
          </a:p>
          <a:p>
            <a:pPr marL="514350" indent="-514350">
              <a:buAutoNum type="alphaUcPeriod" startAt="2"/>
            </a:pPr>
            <a:r>
              <a:rPr lang="en-US" sz="2000" b="1" dirty="0" err="1" smtClean="0">
                <a:latin typeface="Times New Roman" pitchFamily="18" charset="0"/>
                <a:cs typeface="Times New Roman" pitchFamily="18" charset="0"/>
              </a:rPr>
              <a:t>Identifikasi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Masalah</a:t>
            </a:r>
            <a:endParaRPr lang="en-US" sz="2000" b="1" dirty="0">
              <a:latin typeface="Times New Roman" pitchFamily="18" charset="0"/>
              <a:cs typeface="Times New Roman" pitchFamily="18" charset="0"/>
            </a:endParaRPr>
          </a:p>
          <a:p>
            <a:pPr marL="514350" indent="-514350"/>
            <a:r>
              <a:rPr lang="en-US" sz="2000" dirty="0" err="1" smtClean="0"/>
              <a:t>Kurangnya</a:t>
            </a:r>
            <a:r>
              <a:rPr lang="en-US" sz="2000" dirty="0" smtClean="0"/>
              <a:t> </a:t>
            </a:r>
            <a:r>
              <a:rPr lang="en-US" sz="2000" dirty="0" err="1"/>
              <a:t>motivasi</a:t>
            </a:r>
            <a:r>
              <a:rPr lang="en-US" sz="2000" dirty="0"/>
              <a:t> </a:t>
            </a:r>
            <a:r>
              <a:rPr lang="en-US" sz="2000" dirty="0" err="1"/>
              <a:t>belajar</a:t>
            </a:r>
            <a:r>
              <a:rPr lang="en-US" sz="2000" dirty="0"/>
              <a:t> </a:t>
            </a:r>
            <a:r>
              <a:rPr lang="en-US" sz="2000" dirty="0" err="1" smtClean="0"/>
              <a:t>siswa</a:t>
            </a:r>
            <a:r>
              <a:rPr lang="en-US" sz="2000" dirty="0" smtClean="0"/>
              <a:t>.</a:t>
            </a:r>
          </a:p>
          <a:p>
            <a:pPr marL="514350" indent="-514350"/>
            <a:r>
              <a:rPr lang="en-US" sz="2000" dirty="0" err="1" smtClean="0"/>
              <a:t>Penggunaan</a:t>
            </a:r>
            <a:r>
              <a:rPr lang="en-US" sz="2000" dirty="0" smtClean="0"/>
              <a:t> </a:t>
            </a:r>
            <a:r>
              <a:rPr lang="en-US" sz="2000" dirty="0"/>
              <a:t>model </a:t>
            </a:r>
            <a:r>
              <a:rPr lang="en-US" sz="2000" dirty="0" err="1"/>
              <a:t>dan</a:t>
            </a:r>
            <a:r>
              <a:rPr lang="en-US" sz="2000" dirty="0"/>
              <a:t> media </a:t>
            </a:r>
            <a:r>
              <a:rPr lang="en-US" sz="2000" dirty="0" err="1"/>
              <a:t>pembelajaran</a:t>
            </a:r>
            <a:r>
              <a:rPr lang="en-US" sz="2000" dirty="0"/>
              <a:t> yang </a:t>
            </a:r>
            <a:r>
              <a:rPr lang="en-US" sz="2000" dirty="0" err="1"/>
              <a:t>kurang</a:t>
            </a:r>
            <a:r>
              <a:rPr lang="en-US" sz="2000" dirty="0"/>
              <a:t> optimal  </a:t>
            </a:r>
            <a:r>
              <a:rPr lang="en-US" sz="2000" dirty="0" err="1"/>
              <a:t>bahkan</a:t>
            </a:r>
            <a:r>
              <a:rPr lang="en-US" sz="2000" dirty="0"/>
              <a:t> </a:t>
            </a:r>
            <a:r>
              <a:rPr lang="en-US" sz="2000" dirty="0" err="1"/>
              <a:t>kurangnya</a:t>
            </a:r>
            <a:r>
              <a:rPr lang="en-US" sz="2000" dirty="0"/>
              <a:t> </a:t>
            </a:r>
            <a:r>
              <a:rPr lang="en-US" sz="2000" dirty="0" err="1"/>
              <a:t>ketersediaan</a:t>
            </a:r>
            <a:r>
              <a:rPr lang="en-US" sz="2000" dirty="0"/>
              <a:t> </a:t>
            </a:r>
            <a:r>
              <a:rPr lang="en-US" sz="2000" dirty="0" smtClean="0"/>
              <a:t>media.</a:t>
            </a:r>
          </a:p>
          <a:p>
            <a:pPr marL="514350" indent="-514350"/>
            <a:r>
              <a:rPr lang="en-US" sz="2000" dirty="0" err="1" smtClean="0"/>
              <a:t>Rendahnya</a:t>
            </a:r>
            <a:r>
              <a:rPr lang="en-US" sz="2000" dirty="0" smtClean="0"/>
              <a:t> </a:t>
            </a:r>
            <a:r>
              <a:rPr lang="en-US" sz="2000" dirty="0" err="1"/>
              <a:t>kemampuan</a:t>
            </a:r>
            <a:r>
              <a:rPr lang="en-US" sz="2000" dirty="0"/>
              <a:t> </a:t>
            </a:r>
            <a:r>
              <a:rPr lang="en-US" sz="2000" dirty="0" err="1"/>
              <a:t>siswa</a:t>
            </a:r>
            <a:r>
              <a:rPr lang="en-US" sz="2000" dirty="0"/>
              <a:t> </a:t>
            </a:r>
            <a:r>
              <a:rPr lang="en-US" sz="2000" dirty="0" err="1"/>
              <a:t>tentang</a:t>
            </a:r>
            <a:r>
              <a:rPr lang="en-US" sz="2000" dirty="0"/>
              <a:t> </a:t>
            </a:r>
            <a:r>
              <a:rPr lang="en-US" sz="2000" dirty="0" err="1"/>
              <a:t>keberagaman</a:t>
            </a:r>
            <a:r>
              <a:rPr lang="en-US" sz="2000" dirty="0"/>
              <a:t> </a:t>
            </a:r>
            <a:r>
              <a:rPr lang="en-US" sz="2000" dirty="0" err="1"/>
              <a:t>budaya</a:t>
            </a:r>
            <a:r>
              <a:rPr lang="en-US" sz="2000" dirty="0"/>
              <a:t> </a:t>
            </a:r>
            <a:r>
              <a:rPr lang="en-US" sz="2000" dirty="0" err="1" smtClean="0"/>
              <a:t>bangsaku</a:t>
            </a:r>
            <a:r>
              <a:rPr lang="en-US" sz="2000" dirty="0" smtClean="0"/>
              <a:t>.</a:t>
            </a:r>
          </a:p>
          <a:p>
            <a:pPr marL="514350" indent="-514350"/>
            <a:r>
              <a:rPr lang="en-US" sz="2000" dirty="0" err="1" smtClean="0"/>
              <a:t>Konsentrasi</a:t>
            </a:r>
            <a:r>
              <a:rPr lang="en-US" sz="2000" dirty="0" smtClean="0"/>
              <a:t> </a:t>
            </a:r>
            <a:r>
              <a:rPr lang="en-US" sz="2000" dirty="0" err="1"/>
              <a:t>siswa</a:t>
            </a:r>
            <a:r>
              <a:rPr lang="en-US" sz="2000" dirty="0"/>
              <a:t> </a:t>
            </a:r>
            <a:r>
              <a:rPr lang="en-US" sz="2000" dirty="0" err="1"/>
              <a:t>terganggu</a:t>
            </a:r>
            <a:r>
              <a:rPr lang="en-US" sz="2000" dirty="0"/>
              <a:t> </a:t>
            </a:r>
            <a:r>
              <a:rPr lang="en-US" sz="2000" dirty="0" err="1"/>
              <a:t>karena</a:t>
            </a:r>
            <a:r>
              <a:rPr lang="en-US" sz="2000" dirty="0"/>
              <a:t> </a:t>
            </a:r>
            <a:r>
              <a:rPr lang="en-US" sz="2000" dirty="0" err="1"/>
              <a:t>keadaan</a:t>
            </a:r>
            <a:r>
              <a:rPr lang="en-US" sz="2000" dirty="0"/>
              <a:t> </a:t>
            </a:r>
            <a:r>
              <a:rPr lang="en-US" sz="2000" dirty="0" err="1"/>
              <a:t>kelas</a:t>
            </a:r>
            <a:r>
              <a:rPr lang="en-US" sz="2000" dirty="0"/>
              <a:t> </a:t>
            </a:r>
            <a:r>
              <a:rPr lang="en-US" sz="2000" dirty="0" err="1"/>
              <a:t>tidak</a:t>
            </a:r>
            <a:r>
              <a:rPr lang="en-US" sz="2000" dirty="0"/>
              <a:t> </a:t>
            </a:r>
            <a:r>
              <a:rPr lang="en-US" sz="2000" dirty="0" err="1"/>
              <a:t>kondusif</a:t>
            </a:r>
            <a:r>
              <a:rPr lang="en-US" sz="2000" dirty="0"/>
              <a:t>.</a:t>
            </a:r>
          </a:p>
          <a:p>
            <a:pPr marL="514350" indent="-514350">
              <a:buFont typeface="+mj-lt"/>
              <a:buAutoNum type="alphaUcPeriod"/>
            </a:pPr>
            <a:endParaRPr lang="en-US" sz="1400" dirty="0" smtClean="0">
              <a:latin typeface="Times New Roman" pitchFamily="18" charset="0"/>
              <a:cs typeface="Times New Roman" pitchFamily="18" charset="0"/>
            </a:endParaRPr>
          </a:p>
          <a:p>
            <a:pPr marL="514350" lvl="0" indent="-514350">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400800"/>
          </a:xfrm>
        </p:spPr>
        <p:txBody>
          <a:bodyPr>
            <a:noAutofit/>
          </a:bodyPr>
          <a:lstStyle/>
          <a:p>
            <a:pPr marL="514350" indent="-514350">
              <a:buAutoNum type="alphaUcPeriod" startAt="3"/>
            </a:pPr>
            <a:r>
              <a:rPr lang="en-US" sz="1800" b="1" dirty="0" err="1" smtClean="0">
                <a:latin typeface="Times New Roman" pitchFamily="18" charset="0"/>
                <a:cs typeface="Times New Roman" pitchFamily="18" charset="0"/>
              </a:rPr>
              <a:t>Rumusan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Masalah</a:t>
            </a:r>
            <a:endParaRPr lang="en-US" sz="1800" b="1" dirty="0" smtClean="0">
              <a:latin typeface="Times New Roman" pitchFamily="18" charset="0"/>
              <a:cs typeface="Times New Roman" pitchFamily="18" charset="0"/>
            </a:endParaRPr>
          </a:p>
          <a:p>
            <a:pPr marL="514350" indent="-514350"/>
            <a:r>
              <a:rPr lang="en-US" sz="1800" dirty="0" err="1" smtClean="0"/>
              <a:t>Bagaimanakah</a:t>
            </a:r>
            <a:r>
              <a:rPr lang="en-US" sz="1800" dirty="0" smtClean="0"/>
              <a:t> </a:t>
            </a:r>
            <a:r>
              <a:rPr lang="en-US" sz="1800" dirty="0" err="1" smtClean="0"/>
              <a:t>perencanaan</a:t>
            </a:r>
            <a:r>
              <a:rPr lang="en-US" sz="1800" dirty="0" smtClean="0"/>
              <a:t> </a:t>
            </a:r>
            <a:r>
              <a:rPr lang="en-US" sz="1800" dirty="0" err="1" smtClean="0"/>
              <a:t>dan</a:t>
            </a:r>
            <a:r>
              <a:rPr lang="en-US" sz="1800" dirty="0" smtClean="0"/>
              <a:t> </a:t>
            </a:r>
            <a:r>
              <a:rPr lang="en-US" sz="1800" dirty="0" err="1" smtClean="0"/>
              <a:t>penerapan</a:t>
            </a:r>
            <a:r>
              <a:rPr lang="en-US" sz="1800" dirty="0" smtClean="0"/>
              <a:t> model </a:t>
            </a:r>
            <a:r>
              <a:rPr lang="en-US" sz="1800" dirty="0" err="1" smtClean="0"/>
              <a:t>pembelajaran</a:t>
            </a:r>
            <a:r>
              <a:rPr lang="en-US" sz="1800" dirty="0" smtClean="0"/>
              <a:t> </a:t>
            </a:r>
            <a:r>
              <a:rPr lang="en-US" sz="1800" i="1" dirty="0" smtClean="0"/>
              <a:t>cooperative script </a:t>
            </a:r>
            <a:r>
              <a:rPr lang="en-US" sz="1800" dirty="0" err="1" smtClean="0"/>
              <a:t>tentang</a:t>
            </a:r>
            <a:r>
              <a:rPr lang="en-US" sz="1800" dirty="0" smtClean="0"/>
              <a:t> </a:t>
            </a:r>
            <a:r>
              <a:rPr lang="en-US" sz="1800" dirty="0" err="1" smtClean="0"/>
              <a:t>keberagaman</a:t>
            </a:r>
            <a:r>
              <a:rPr lang="en-US" sz="1800" dirty="0" smtClean="0"/>
              <a:t> </a:t>
            </a:r>
            <a:r>
              <a:rPr lang="en-US" sz="1800" dirty="0" err="1" smtClean="0"/>
              <a:t>budaya</a:t>
            </a:r>
            <a:r>
              <a:rPr lang="en-US" sz="1800" dirty="0" smtClean="0"/>
              <a:t> </a:t>
            </a:r>
            <a:r>
              <a:rPr lang="en-US" sz="1800" dirty="0" err="1" smtClean="0"/>
              <a:t>bangsaku</a:t>
            </a:r>
            <a:r>
              <a:rPr lang="en-US" sz="1800" dirty="0" smtClean="0"/>
              <a:t>?</a:t>
            </a:r>
          </a:p>
          <a:p>
            <a:pPr marL="514350" indent="-514350"/>
            <a:r>
              <a:rPr lang="id-ID" sz="1800" dirty="0" smtClean="0"/>
              <a:t>Apakah </a:t>
            </a:r>
            <a:r>
              <a:rPr lang="en-US" sz="1800" dirty="0" err="1" smtClean="0"/>
              <a:t>dengan</a:t>
            </a:r>
            <a:r>
              <a:rPr lang="en-US" sz="1800" dirty="0" smtClean="0"/>
              <a:t> </a:t>
            </a:r>
            <a:r>
              <a:rPr lang="en-US" sz="1800" dirty="0" err="1" smtClean="0"/>
              <a:t>penerapan</a:t>
            </a:r>
            <a:r>
              <a:rPr lang="en-US" sz="1800" dirty="0" smtClean="0"/>
              <a:t> model </a:t>
            </a:r>
            <a:r>
              <a:rPr lang="en-US" sz="1800" dirty="0" err="1" smtClean="0"/>
              <a:t>pembelajaran</a:t>
            </a:r>
            <a:r>
              <a:rPr lang="en-US" sz="1800" dirty="0" smtClean="0"/>
              <a:t> </a:t>
            </a:r>
            <a:r>
              <a:rPr lang="en-US" sz="1800" i="1" dirty="0" smtClean="0"/>
              <a:t>cooperative script</a:t>
            </a:r>
            <a:r>
              <a:rPr lang="en-US" sz="1800" dirty="0" smtClean="0"/>
              <a:t> </a:t>
            </a:r>
            <a:r>
              <a:rPr lang="en-US" sz="1800" dirty="0" err="1" smtClean="0"/>
              <a:t>akan</a:t>
            </a:r>
            <a:r>
              <a:rPr lang="en-US" sz="1800" dirty="0" smtClean="0"/>
              <a:t> </a:t>
            </a:r>
            <a:r>
              <a:rPr lang="en-US" sz="1800" dirty="0" err="1" smtClean="0"/>
              <a:t>meningkatkan</a:t>
            </a:r>
            <a:r>
              <a:rPr lang="en-US" sz="1800" dirty="0" smtClean="0"/>
              <a:t> </a:t>
            </a:r>
            <a:r>
              <a:rPr lang="en-US" sz="1800" dirty="0" err="1" smtClean="0"/>
              <a:t>aktivitas</a:t>
            </a:r>
            <a:r>
              <a:rPr lang="en-US" sz="1800" dirty="0" smtClean="0"/>
              <a:t> </a:t>
            </a:r>
            <a:r>
              <a:rPr lang="en-US" sz="1800" dirty="0" err="1" smtClean="0"/>
              <a:t>belajar</a:t>
            </a:r>
            <a:r>
              <a:rPr lang="en-US" sz="1800" dirty="0" smtClean="0"/>
              <a:t> </a:t>
            </a:r>
            <a:r>
              <a:rPr lang="en-US" sz="1800" dirty="0" err="1" smtClean="0"/>
              <a:t>siswa</a:t>
            </a:r>
            <a:r>
              <a:rPr lang="en-US" sz="1800" dirty="0" smtClean="0"/>
              <a:t> </a:t>
            </a:r>
            <a:r>
              <a:rPr lang="en-US" sz="1800" dirty="0" err="1" smtClean="0"/>
              <a:t>kelas</a:t>
            </a:r>
            <a:r>
              <a:rPr lang="en-US" sz="1800" dirty="0" smtClean="0"/>
              <a:t> IV SDN </a:t>
            </a:r>
            <a:r>
              <a:rPr lang="en-US" sz="1800" dirty="0" err="1" smtClean="0"/>
              <a:t>CIbadak</a:t>
            </a:r>
            <a:r>
              <a:rPr lang="en-US" sz="1800" dirty="0" smtClean="0"/>
              <a:t> 02 </a:t>
            </a:r>
            <a:r>
              <a:rPr lang="en-US" sz="1800" dirty="0" err="1" smtClean="0"/>
              <a:t>tentang</a:t>
            </a:r>
            <a:r>
              <a:rPr lang="en-US" sz="1800" dirty="0" smtClean="0"/>
              <a:t> </a:t>
            </a:r>
            <a:r>
              <a:rPr lang="en-US" sz="1800" dirty="0" err="1" smtClean="0"/>
              <a:t>keberagaman</a:t>
            </a:r>
            <a:r>
              <a:rPr lang="en-US" sz="1800" dirty="0" smtClean="0"/>
              <a:t> </a:t>
            </a:r>
            <a:r>
              <a:rPr lang="en-US" sz="1800" dirty="0" err="1" smtClean="0"/>
              <a:t>budaya</a:t>
            </a:r>
            <a:r>
              <a:rPr lang="en-US" sz="1800" dirty="0" smtClean="0"/>
              <a:t> </a:t>
            </a:r>
            <a:r>
              <a:rPr lang="en-US" sz="1800" dirty="0" err="1" smtClean="0"/>
              <a:t>bangsaku</a:t>
            </a:r>
            <a:r>
              <a:rPr lang="en-US" sz="1800" dirty="0" smtClean="0"/>
              <a:t>?</a:t>
            </a:r>
          </a:p>
          <a:p>
            <a:pPr marL="514350" indent="-514350"/>
            <a:r>
              <a:rPr lang="id-ID" sz="1800" dirty="0" smtClean="0"/>
              <a:t>Apakah </a:t>
            </a:r>
            <a:r>
              <a:rPr lang="en-US" sz="1800" dirty="0" err="1" smtClean="0"/>
              <a:t>dengan</a:t>
            </a:r>
            <a:r>
              <a:rPr lang="en-US" sz="1800" dirty="0" smtClean="0"/>
              <a:t> </a:t>
            </a:r>
            <a:r>
              <a:rPr lang="en-US" sz="1800" dirty="0" err="1" smtClean="0"/>
              <a:t>penerapan</a:t>
            </a:r>
            <a:r>
              <a:rPr lang="id-ID" sz="1800" dirty="0" smtClean="0"/>
              <a:t> model</a:t>
            </a:r>
            <a:r>
              <a:rPr lang="en-US" sz="1800" dirty="0" smtClean="0"/>
              <a:t> </a:t>
            </a:r>
            <a:r>
              <a:rPr lang="en-US" sz="1800" dirty="0" err="1" smtClean="0"/>
              <a:t>pembelajaran</a:t>
            </a:r>
            <a:r>
              <a:rPr lang="en-US" sz="1800" dirty="0" smtClean="0"/>
              <a:t> </a:t>
            </a:r>
            <a:r>
              <a:rPr lang="en-US" sz="1800" i="1" dirty="0" smtClean="0"/>
              <a:t>cooperative script</a:t>
            </a:r>
            <a:r>
              <a:rPr lang="id-ID" sz="1800" dirty="0" smtClean="0"/>
              <a:t> akan meningkatkan </a:t>
            </a:r>
            <a:r>
              <a:rPr lang="en-US" sz="1800" dirty="0" err="1" smtClean="0"/>
              <a:t>hasil</a:t>
            </a:r>
            <a:r>
              <a:rPr lang="id-ID" sz="1800" dirty="0" smtClean="0"/>
              <a:t> belajar siswa</a:t>
            </a:r>
            <a:r>
              <a:rPr lang="en-US" sz="1800" dirty="0" smtClean="0"/>
              <a:t> </a:t>
            </a:r>
            <a:r>
              <a:rPr lang="en-US" sz="1800" dirty="0" err="1" smtClean="0"/>
              <a:t>kelas</a:t>
            </a:r>
            <a:r>
              <a:rPr lang="en-US" sz="1800" dirty="0" smtClean="0"/>
              <a:t> IV SDN </a:t>
            </a:r>
            <a:r>
              <a:rPr lang="en-US" sz="1800" dirty="0" err="1" smtClean="0"/>
              <a:t>Cibadak</a:t>
            </a:r>
            <a:r>
              <a:rPr lang="en-US" sz="1800" dirty="0" smtClean="0"/>
              <a:t> 02 </a:t>
            </a:r>
            <a:r>
              <a:rPr lang="en-US" sz="1800" dirty="0" err="1" smtClean="0"/>
              <a:t>tentang</a:t>
            </a:r>
            <a:r>
              <a:rPr lang="en-US" sz="1800" dirty="0" smtClean="0"/>
              <a:t> </a:t>
            </a:r>
            <a:r>
              <a:rPr lang="en-US" sz="1800" dirty="0" err="1" smtClean="0"/>
              <a:t>keberagaman</a:t>
            </a:r>
            <a:r>
              <a:rPr lang="en-US" sz="1800" dirty="0" smtClean="0"/>
              <a:t> </a:t>
            </a:r>
            <a:r>
              <a:rPr lang="en-US" sz="1800" dirty="0" err="1" smtClean="0"/>
              <a:t>budaya</a:t>
            </a:r>
            <a:r>
              <a:rPr lang="en-US" sz="1800" dirty="0" smtClean="0"/>
              <a:t> </a:t>
            </a:r>
            <a:r>
              <a:rPr lang="en-US" sz="1800" dirty="0" err="1" smtClean="0"/>
              <a:t>bangsaku</a:t>
            </a:r>
            <a:r>
              <a:rPr lang="id-ID" sz="1800" dirty="0" smtClean="0"/>
              <a:t>?</a:t>
            </a:r>
            <a:endParaRPr lang="en-US" sz="1800" dirty="0" smtClean="0"/>
          </a:p>
          <a:p>
            <a:pPr marL="514350" indent="-514350">
              <a:buNone/>
            </a:pPr>
            <a:r>
              <a:rPr lang="en-US" sz="1800" b="1" dirty="0" smtClean="0">
                <a:latin typeface="Times New Roman" pitchFamily="18" charset="0"/>
                <a:cs typeface="Times New Roman" pitchFamily="18" charset="0"/>
              </a:rPr>
              <a:t>D.	</a:t>
            </a:r>
            <a:r>
              <a:rPr lang="en-US" sz="1800" b="1" dirty="0" err="1" smtClean="0">
                <a:latin typeface="Times New Roman" pitchFamily="18" charset="0"/>
                <a:cs typeface="Times New Roman" pitchFamily="18" charset="0"/>
              </a:rPr>
              <a:t>Tujuan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Penelitian</a:t>
            </a:r>
            <a:endParaRPr lang="en-US" sz="1800" b="1" dirty="0" smtClean="0">
              <a:latin typeface="Times New Roman" pitchFamily="18" charset="0"/>
              <a:cs typeface="Times New Roman" pitchFamily="18" charset="0"/>
            </a:endParaRPr>
          </a:p>
          <a:p>
            <a:pPr marL="514350" indent="-514350"/>
            <a:r>
              <a:rPr lang="en-US" sz="1800" dirty="0" err="1" smtClean="0">
                <a:latin typeface="Times New Roman" pitchFamily="18" charset="0"/>
                <a:cs typeface="Times New Roman" pitchFamily="18" charset="0"/>
              </a:rPr>
              <a:t>Secara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umum</a:t>
            </a:r>
            <a:r>
              <a:rPr lang="en-US" sz="1800" dirty="0" smtClean="0">
                <a:latin typeface="Times New Roman" pitchFamily="18" charset="0"/>
                <a:cs typeface="Times New Roman" pitchFamily="18" charset="0"/>
              </a:rPr>
              <a:t> : “</a:t>
            </a:r>
            <a:r>
              <a:rPr lang="en-US" sz="1800" dirty="0" err="1" smtClean="0">
                <a:latin typeface="Times New Roman" pitchFamily="18" charset="0"/>
                <a:cs typeface="Times New Roman" pitchFamily="18" charset="0"/>
              </a:rPr>
              <a:t>Meningkatkan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tentang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keberagaman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bangsaku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kelas</a:t>
            </a:r>
            <a:r>
              <a:rPr lang="en-US" sz="1800" dirty="0" smtClean="0">
                <a:latin typeface="Times New Roman" pitchFamily="18" charset="0"/>
                <a:cs typeface="Times New Roman" pitchFamily="18" charset="0"/>
              </a:rPr>
              <a:t> IV SDN </a:t>
            </a:r>
            <a:r>
              <a:rPr lang="en-US" sz="1800" dirty="0" err="1" smtClean="0">
                <a:latin typeface="Times New Roman" pitchFamily="18" charset="0"/>
                <a:cs typeface="Times New Roman" pitchFamily="18" charset="0"/>
              </a:rPr>
              <a:t>Cibadak</a:t>
            </a:r>
            <a:r>
              <a:rPr lang="en-US" sz="1800" dirty="0" smtClean="0">
                <a:latin typeface="Times New Roman" pitchFamily="18" charset="0"/>
                <a:cs typeface="Times New Roman" pitchFamily="18" charset="0"/>
              </a:rPr>
              <a:t> 02 </a:t>
            </a:r>
            <a:r>
              <a:rPr lang="en-US" sz="1800" dirty="0" err="1" smtClean="0">
                <a:latin typeface="Times New Roman" pitchFamily="18" charset="0"/>
                <a:cs typeface="Times New Roman" pitchFamily="18" charset="0"/>
              </a:rPr>
              <a:t>Baleendah</a:t>
            </a:r>
            <a:r>
              <a:rPr lang="en-US" sz="1800" dirty="0" smtClean="0">
                <a:latin typeface="Times New Roman" pitchFamily="18" charset="0"/>
                <a:cs typeface="Times New Roman" pitchFamily="18" charset="0"/>
              </a:rPr>
              <a:t>”.</a:t>
            </a:r>
          </a:p>
          <a:p>
            <a:pPr marL="514350" indent="-514350"/>
            <a:r>
              <a:rPr lang="en-US" sz="1800" dirty="0" err="1" smtClean="0">
                <a:latin typeface="Times New Roman" pitchFamily="18" charset="0"/>
                <a:cs typeface="Times New Roman" pitchFamily="18" charset="0"/>
              </a:rPr>
              <a:t>Secara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khusus</a:t>
            </a:r>
            <a:r>
              <a:rPr lang="en-US" sz="1800" dirty="0" smtClean="0">
                <a:latin typeface="Times New Roman" pitchFamily="18" charset="0"/>
                <a:cs typeface="Times New Roman" pitchFamily="18" charset="0"/>
              </a:rPr>
              <a:t> : </a:t>
            </a:r>
          </a:p>
          <a:p>
            <a:pPr marL="514350" indent="-514350">
              <a:buFont typeface="+mj-lt"/>
              <a:buAutoNum type="alphaLcPeriod"/>
            </a:pPr>
            <a:r>
              <a:rPr lang="en-US" sz="1800" dirty="0" err="1" smtClean="0"/>
              <a:t>Untuk</a:t>
            </a:r>
            <a:r>
              <a:rPr lang="en-US" sz="1800" dirty="0" smtClean="0"/>
              <a:t> </a:t>
            </a:r>
            <a:r>
              <a:rPr lang="en-US" sz="1800" dirty="0" err="1"/>
              <a:t>mencoba</a:t>
            </a:r>
            <a:r>
              <a:rPr lang="en-US" sz="1800" dirty="0"/>
              <a:t> </a:t>
            </a:r>
            <a:r>
              <a:rPr lang="en-US" sz="1800" dirty="0" err="1"/>
              <a:t>merencanaan</a:t>
            </a:r>
            <a:r>
              <a:rPr lang="en-US" sz="1800" dirty="0"/>
              <a:t> </a:t>
            </a:r>
            <a:r>
              <a:rPr lang="en-US" sz="1800" dirty="0" err="1"/>
              <a:t>dan</a:t>
            </a:r>
            <a:r>
              <a:rPr lang="en-US" sz="1800" dirty="0"/>
              <a:t> </a:t>
            </a:r>
            <a:r>
              <a:rPr lang="en-US" sz="1800" dirty="0" err="1"/>
              <a:t>menerapkan</a:t>
            </a:r>
            <a:r>
              <a:rPr lang="en-US" sz="1800" dirty="0"/>
              <a:t> model </a:t>
            </a:r>
            <a:r>
              <a:rPr lang="en-US" sz="1800" i="1" dirty="0"/>
              <a:t>cooperative script</a:t>
            </a:r>
            <a:r>
              <a:rPr lang="en-US" sz="1800" dirty="0"/>
              <a:t> </a:t>
            </a:r>
            <a:r>
              <a:rPr lang="en-US" sz="1800" dirty="0" err="1"/>
              <a:t>pada</a:t>
            </a:r>
            <a:r>
              <a:rPr lang="id-ID" sz="1800" dirty="0"/>
              <a:t> siswa</a:t>
            </a:r>
            <a:r>
              <a:rPr lang="en-US" sz="1800" dirty="0"/>
              <a:t> </a:t>
            </a:r>
            <a:r>
              <a:rPr lang="en-US" sz="1800" dirty="0" err="1"/>
              <a:t>kelas</a:t>
            </a:r>
            <a:r>
              <a:rPr lang="en-US" sz="1800" dirty="0"/>
              <a:t> IV SDN </a:t>
            </a:r>
            <a:r>
              <a:rPr lang="en-US" sz="1800" dirty="0" err="1"/>
              <a:t>Cibadak</a:t>
            </a:r>
            <a:r>
              <a:rPr lang="en-US" sz="1800" dirty="0"/>
              <a:t> 02 </a:t>
            </a:r>
            <a:r>
              <a:rPr lang="en-US" sz="1800" dirty="0" err="1"/>
              <a:t>tentang</a:t>
            </a:r>
            <a:r>
              <a:rPr lang="en-US" sz="1800" dirty="0"/>
              <a:t> </a:t>
            </a:r>
            <a:r>
              <a:rPr lang="en-US" sz="1800" dirty="0" err="1"/>
              <a:t>keberagaman</a:t>
            </a:r>
            <a:r>
              <a:rPr lang="en-US" sz="1800" dirty="0"/>
              <a:t> </a:t>
            </a:r>
            <a:r>
              <a:rPr lang="en-US" sz="1800" dirty="0" err="1"/>
              <a:t>budaya</a:t>
            </a:r>
            <a:r>
              <a:rPr lang="en-US" sz="1800" dirty="0"/>
              <a:t> </a:t>
            </a:r>
            <a:r>
              <a:rPr lang="en-US" sz="1800" dirty="0" err="1" smtClean="0"/>
              <a:t>bangsaku</a:t>
            </a:r>
            <a:r>
              <a:rPr lang="en-US" sz="1800" dirty="0" smtClean="0"/>
              <a:t>.</a:t>
            </a:r>
          </a:p>
          <a:p>
            <a:pPr marL="514350" indent="-514350">
              <a:buFont typeface="+mj-lt"/>
              <a:buAutoNum type="alphaLcPeriod"/>
            </a:pPr>
            <a:r>
              <a:rPr lang="en-US" sz="1800" dirty="0" err="1" smtClean="0"/>
              <a:t>Untuk</a:t>
            </a:r>
            <a:r>
              <a:rPr lang="en-US" sz="1800" dirty="0" smtClean="0"/>
              <a:t> </a:t>
            </a:r>
            <a:r>
              <a:rPr lang="en-US" sz="1800" dirty="0" err="1"/>
              <a:t>meningkatkan</a:t>
            </a:r>
            <a:r>
              <a:rPr lang="en-US" sz="1800" dirty="0"/>
              <a:t> </a:t>
            </a:r>
            <a:r>
              <a:rPr lang="en-US" sz="1800" dirty="0" err="1"/>
              <a:t>aktivitas</a:t>
            </a:r>
            <a:r>
              <a:rPr lang="en-US" sz="1800" dirty="0"/>
              <a:t> </a:t>
            </a:r>
            <a:r>
              <a:rPr lang="en-US" sz="1800" dirty="0" err="1"/>
              <a:t>siswa</a:t>
            </a:r>
            <a:r>
              <a:rPr lang="en-US" sz="1800" dirty="0"/>
              <a:t> </a:t>
            </a:r>
            <a:r>
              <a:rPr lang="en-US" sz="1800" dirty="0" err="1"/>
              <a:t>kelas</a:t>
            </a:r>
            <a:r>
              <a:rPr lang="en-US" sz="1800" dirty="0"/>
              <a:t> IV SDN </a:t>
            </a:r>
            <a:r>
              <a:rPr lang="en-US" sz="1800" dirty="0" err="1"/>
              <a:t>CIbadak</a:t>
            </a:r>
            <a:r>
              <a:rPr lang="en-US" sz="1800" dirty="0"/>
              <a:t> 02 </a:t>
            </a:r>
            <a:r>
              <a:rPr lang="en-US" sz="1800" dirty="0" err="1"/>
              <a:t>tentang</a:t>
            </a:r>
            <a:r>
              <a:rPr lang="en-US" sz="1800" dirty="0"/>
              <a:t> </a:t>
            </a:r>
            <a:r>
              <a:rPr lang="en-US" sz="1800" dirty="0" err="1"/>
              <a:t>keberagaman</a:t>
            </a:r>
            <a:r>
              <a:rPr lang="en-US" sz="1800" dirty="0"/>
              <a:t> </a:t>
            </a:r>
            <a:r>
              <a:rPr lang="en-US" sz="1800" dirty="0" err="1"/>
              <a:t>budaya</a:t>
            </a:r>
            <a:r>
              <a:rPr lang="en-US" sz="1800" dirty="0"/>
              <a:t> </a:t>
            </a:r>
            <a:r>
              <a:rPr lang="en-US" sz="1800" dirty="0" err="1"/>
              <a:t>bangsaku</a:t>
            </a:r>
            <a:r>
              <a:rPr lang="en-US" sz="1800" dirty="0"/>
              <a:t> </a:t>
            </a:r>
            <a:r>
              <a:rPr lang="en-US" sz="1800" dirty="0" err="1"/>
              <a:t>dengan</a:t>
            </a:r>
            <a:r>
              <a:rPr lang="en-US" sz="1800" dirty="0"/>
              <a:t> model </a:t>
            </a:r>
            <a:r>
              <a:rPr lang="en-US" sz="1800" dirty="0" err="1"/>
              <a:t>pembelajaran</a:t>
            </a:r>
            <a:r>
              <a:rPr lang="en-US" sz="1800" dirty="0"/>
              <a:t> </a:t>
            </a:r>
            <a:r>
              <a:rPr lang="en-US" sz="1800" i="1" dirty="0"/>
              <a:t>cooperative </a:t>
            </a:r>
            <a:r>
              <a:rPr lang="en-US" sz="1800" i="1" dirty="0" err="1"/>
              <a:t>sript</a:t>
            </a:r>
            <a:r>
              <a:rPr lang="en-US" sz="1800" dirty="0"/>
              <a:t> ; </a:t>
            </a:r>
            <a:r>
              <a:rPr lang="en-US" sz="1800" dirty="0" err="1" smtClean="0"/>
              <a:t>dan</a:t>
            </a:r>
            <a:endParaRPr lang="en-US" sz="1800" dirty="0" smtClean="0"/>
          </a:p>
          <a:p>
            <a:pPr marL="514350" indent="-514350">
              <a:buFont typeface="+mj-lt"/>
              <a:buAutoNum type="alphaLcPeriod"/>
            </a:pPr>
            <a:r>
              <a:rPr lang="en-US" sz="1800" dirty="0" err="1" smtClean="0"/>
              <a:t>Untuk</a:t>
            </a:r>
            <a:r>
              <a:rPr lang="en-US" sz="1800" dirty="0" smtClean="0"/>
              <a:t> </a:t>
            </a:r>
            <a:r>
              <a:rPr lang="en-US" sz="1800" dirty="0"/>
              <a:t>m</a:t>
            </a:r>
            <a:r>
              <a:rPr lang="id-ID" sz="1800" dirty="0"/>
              <a:t>eningkatan hasil belajar siswa </a:t>
            </a:r>
            <a:r>
              <a:rPr lang="en-US" sz="1800" dirty="0" err="1"/>
              <a:t>kelas</a:t>
            </a:r>
            <a:r>
              <a:rPr lang="en-US" sz="1800" dirty="0"/>
              <a:t> IV SDN </a:t>
            </a:r>
            <a:r>
              <a:rPr lang="en-US" sz="1800" dirty="0" err="1"/>
              <a:t>Cibadak</a:t>
            </a:r>
            <a:r>
              <a:rPr lang="en-US" sz="1800" dirty="0"/>
              <a:t> 02 </a:t>
            </a:r>
            <a:r>
              <a:rPr lang="en-US" sz="1800" dirty="0" err="1"/>
              <a:t>tentang</a:t>
            </a:r>
            <a:r>
              <a:rPr lang="en-US" sz="1800" dirty="0"/>
              <a:t> </a:t>
            </a:r>
            <a:r>
              <a:rPr lang="en-US" sz="1800" dirty="0" err="1"/>
              <a:t>keberagaman</a:t>
            </a:r>
            <a:r>
              <a:rPr lang="en-US" sz="1800" dirty="0"/>
              <a:t> </a:t>
            </a:r>
            <a:r>
              <a:rPr lang="en-US" sz="1800" dirty="0" err="1"/>
              <a:t>budaya</a:t>
            </a:r>
            <a:r>
              <a:rPr lang="en-US" sz="1800" dirty="0"/>
              <a:t> </a:t>
            </a:r>
            <a:r>
              <a:rPr lang="en-US" sz="1800" dirty="0" err="1"/>
              <a:t>bangsaku</a:t>
            </a:r>
            <a:r>
              <a:rPr lang="en-US" sz="1800" dirty="0"/>
              <a:t> </a:t>
            </a:r>
            <a:r>
              <a:rPr lang="id-ID" sz="1800" dirty="0"/>
              <a:t>dengan menggunakan model pembelajaran </a:t>
            </a:r>
            <a:r>
              <a:rPr lang="en-US" sz="1800" i="1" dirty="0"/>
              <a:t>cooperative script</a:t>
            </a:r>
            <a:r>
              <a:rPr lang="en-US" sz="1800" dirty="0"/>
              <a:t>.</a:t>
            </a: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AutoNum type="alphaUcPeriod" startAt="5"/>
            </a:pPr>
            <a:r>
              <a:rPr lang="en-US" sz="2000" b="1" dirty="0" err="1" smtClean="0">
                <a:latin typeface="Times New Roman" pitchFamily="18" charset="0"/>
                <a:cs typeface="Times New Roman" pitchFamily="18" charset="0"/>
              </a:rPr>
              <a:t>Manfaat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Penelitian</a:t>
            </a:r>
            <a:endParaRPr lang="en-US" sz="2000" b="1" dirty="0" smtClean="0">
              <a:latin typeface="Times New Roman" pitchFamily="18" charset="0"/>
              <a:cs typeface="Times New Roman" pitchFamily="18" charset="0"/>
            </a:endParaRPr>
          </a:p>
          <a:p>
            <a:pPr lvl="0">
              <a:buFont typeface="+mj-lt"/>
              <a:buAutoNum type="arabicPeriod"/>
            </a:pPr>
            <a:r>
              <a:rPr lang="id-ID" sz="2000" b="1" dirty="0"/>
              <a:t>Manfaat teor</a:t>
            </a:r>
            <a:r>
              <a:rPr lang="en-US" sz="2000" b="1" dirty="0"/>
              <a:t>e</a:t>
            </a:r>
            <a:r>
              <a:rPr lang="id-ID" sz="2000" b="1" dirty="0" smtClean="0"/>
              <a:t>tis</a:t>
            </a:r>
            <a:r>
              <a:rPr lang="en-US" sz="2000" b="1" dirty="0"/>
              <a:t> </a:t>
            </a:r>
            <a:r>
              <a:rPr lang="en-US" sz="2000" dirty="0" smtClean="0"/>
              <a:t>: </a:t>
            </a:r>
            <a:r>
              <a:rPr lang="id-ID" sz="2000" dirty="0" smtClean="0"/>
              <a:t>Secara </a:t>
            </a:r>
            <a:r>
              <a:rPr lang="id-ID" sz="2000" dirty="0"/>
              <a:t>teor</a:t>
            </a:r>
            <a:r>
              <a:rPr lang="en-US" sz="2000" dirty="0"/>
              <a:t>e</a:t>
            </a:r>
            <a:r>
              <a:rPr lang="id-ID" sz="2000" dirty="0"/>
              <a:t>tis penelitian ini diharapkan untuk dapat dijadikan bahan pengembangan pengetahuan  keilmuan bagi dunia pendidikan pada umumnya dan bagi guru serta calon guru pada </a:t>
            </a:r>
            <a:r>
              <a:rPr lang="id-ID" sz="2000" dirty="0" smtClean="0"/>
              <a:t>khususnya.</a:t>
            </a:r>
            <a:endParaRPr lang="en-US" sz="2000" dirty="0"/>
          </a:p>
          <a:p>
            <a:pPr lvl="0">
              <a:buFont typeface="+mj-lt"/>
              <a:buAutoNum type="arabicPeriod"/>
            </a:pPr>
            <a:r>
              <a:rPr lang="en-US" sz="2000" b="1" dirty="0" err="1" smtClean="0"/>
              <a:t>Manfaat</a:t>
            </a:r>
            <a:r>
              <a:rPr lang="en-US" sz="2000" b="1" dirty="0" smtClean="0"/>
              <a:t> </a:t>
            </a:r>
            <a:r>
              <a:rPr lang="en-US" sz="2000" b="1" dirty="0" err="1" smtClean="0"/>
              <a:t>praktis</a:t>
            </a:r>
            <a:r>
              <a:rPr lang="en-US" sz="2000" b="1" dirty="0"/>
              <a:t> </a:t>
            </a:r>
            <a:r>
              <a:rPr lang="en-US" sz="2000" dirty="0" smtClean="0"/>
              <a:t>:</a:t>
            </a:r>
          </a:p>
          <a:p>
            <a:pPr marL="457200" lvl="0" indent="-457200">
              <a:buFont typeface="+mj-lt"/>
              <a:buAutoNum type="alphaLcPeriod"/>
            </a:pPr>
            <a:r>
              <a:rPr lang="id-ID" sz="2000" dirty="0"/>
              <a:t>Bagi </a:t>
            </a:r>
            <a:r>
              <a:rPr lang="id-ID" sz="2000" dirty="0" smtClean="0"/>
              <a:t>siswa</a:t>
            </a:r>
            <a:endParaRPr lang="en-US" sz="2000" dirty="0" smtClean="0"/>
          </a:p>
          <a:p>
            <a:pPr marL="457200" lvl="0" indent="-457200">
              <a:buFont typeface="+mj-lt"/>
              <a:buAutoNum type="alphaLcPeriod"/>
            </a:pPr>
            <a:r>
              <a:rPr lang="id-ID" sz="2000" dirty="0" smtClean="0"/>
              <a:t>Bagi guru</a:t>
            </a:r>
            <a:endParaRPr lang="en-US" sz="2000" i="1" dirty="0" smtClean="0"/>
          </a:p>
          <a:p>
            <a:pPr marL="457200" lvl="0" indent="-457200">
              <a:buFont typeface="+mj-lt"/>
              <a:buAutoNum type="alphaLcPeriod"/>
            </a:pPr>
            <a:r>
              <a:rPr lang="id-ID" sz="2000" dirty="0" smtClean="0"/>
              <a:t>Bagi sekolah</a:t>
            </a:r>
            <a:endParaRPr lang="en-US" sz="2000" dirty="0" smtClean="0"/>
          </a:p>
          <a:p>
            <a:pPr marL="457200" lvl="0" indent="-457200">
              <a:buNone/>
            </a:pPr>
            <a:endParaRPr lang="en-US" sz="2000" dirty="0" smtClean="0"/>
          </a:p>
          <a:p>
            <a:pPr>
              <a:buAutoNum type="alphaUcPeriod" startAt="6"/>
            </a:pPr>
            <a:r>
              <a:rPr lang="en-US" sz="1800" b="1" dirty="0" err="1" smtClean="0">
                <a:latin typeface="Times New Roman" pitchFamily="18" charset="0"/>
                <a:cs typeface="Times New Roman" pitchFamily="18" charset="0"/>
              </a:rPr>
              <a:t>Definisi</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Operasional</a:t>
            </a:r>
            <a:endParaRPr lang="en-US" sz="1800" b="1" dirty="0" smtClean="0">
              <a:latin typeface="Times New Roman" pitchFamily="18" charset="0"/>
              <a:cs typeface="Times New Roman" pitchFamily="18" charset="0"/>
            </a:endParaRPr>
          </a:p>
          <a:p>
            <a:pPr>
              <a:buFont typeface="+mj-lt"/>
              <a:buAutoNum type="alphaLcPeriod"/>
            </a:pP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r>
              <a:rPr lang="en-US" sz="1800" dirty="0" smtClean="0">
                <a:latin typeface="Times New Roman" pitchFamily="18" charset="0"/>
                <a:cs typeface="Times New Roman" pitchFamily="18" charset="0"/>
              </a:rPr>
              <a:t> </a:t>
            </a:r>
          </a:p>
          <a:p>
            <a:pPr>
              <a:buFont typeface="+mj-lt"/>
              <a:buAutoNum type="alphaLcPeriod"/>
            </a:pP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endParaRPr lang="en-US" sz="1800" dirty="0" smtClean="0">
              <a:latin typeface="Times New Roman" pitchFamily="18" charset="0"/>
              <a:cs typeface="Times New Roman" pitchFamily="18" charset="0"/>
            </a:endParaRPr>
          </a:p>
          <a:p>
            <a:pPr>
              <a:buFont typeface="+mj-lt"/>
              <a:buAutoNum type="alphaLcPeriod"/>
            </a:pPr>
            <a:r>
              <a:rPr lang="en-US" sz="1800" dirty="0" err="1" smtClean="0">
                <a:latin typeface="Times New Roman" pitchFamily="18" charset="0"/>
                <a:cs typeface="Times New Roman" pitchFamily="18" charset="0"/>
              </a:rPr>
              <a:t>Keberagaman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Bangsaku</a:t>
            </a:r>
            <a:endParaRPr lang="en-US" sz="1800" dirty="0" smtClean="0">
              <a:latin typeface="Times New Roman" pitchFamily="18" charset="0"/>
              <a:cs typeface="Times New Roman" pitchFamily="18" charset="0"/>
            </a:endParaRPr>
          </a:p>
          <a:p>
            <a:pPr>
              <a:buFont typeface="+mj-lt"/>
              <a:buAutoNum type="alphaLcPeriod"/>
            </a:pPr>
            <a:r>
              <a:rPr lang="en-US" sz="1800" dirty="0" smtClean="0">
                <a:latin typeface="Times New Roman" pitchFamily="18" charset="0"/>
                <a:cs typeface="Times New Roman" pitchFamily="18" charset="0"/>
              </a:rPr>
              <a:t>Model </a:t>
            </a:r>
            <a:r>
              <a:rPr lang="en-US" sz="1800" i="1" dirty="0" smtClean="0">
                <a:latin typeface="Times New Roman" pitchFamily="18" charset="0"/>
                <a:cs typeface="Times New Roman" pitchFamily="18" charset="0"/>
              </a:rPr>
              <a:t>Cooperative Script</a:t>
            </a:r>
          </a:p>
          <a:p>
            <a:pPr marL="457200" lvl="0" indent="-457200">
              <a:buNone/>
            </a:pPr>
            <a:endParaRPr lang="en-US" sz="1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latin typeface="Times New Roman" pitchFamily="18" charset="0"/>
                <a:cs typeface="Times New Roman" pitchFamily="18" charset="0"/>
              </a:rPr>
              <a:t>BAB II</a:t>
            </a:r>
            <a:r>
              <a:rPr lang="en-US" sz="2200" dirty="0">
                <a:latin typeface="Times New Roman" pitchFamily="18" charset="0"/>
                <a:cs typeface="Times New Roman" pitchFamily="18" charset="0"/>
              </a:rPr>
              <a:t/>
            </a:r>
            <a:br>
              <a:rPr lang="en-US" sz="2200" dirty="0">
                <a:latin typeface="Times New Roman" pitchFamily="18" charset="0"/>
                <a:cs typeface="Times New Roman" pitchFamily="18" charset="0"/>
              </a:rPr>
            </a:br>
            <a:r>
              <a:rPr lang="en-US" sz="2200" b="1" dirty="0">
                <a:latin typeface="Times New Roman" pitchFamily="18" charset="0"/>
                <a:cs typeface="Times New Roman" pitchFamily="18" charset="0"/>
              </a:rPr>
              <a:t>KAJIAN TEORI DAN KERANGKA </a:t>
            </a:r>
            <a:r>
              <a:rPr lang="en-US" sz="2200" b="1" dirty="0" smtClean="0">
                <a:latin typeface="Times New Roman" pitchFamily="18" charset="0"/>
                <a:cs typeface="Times New Roman" pitchFamily="18" charset="0"/>
              </a:rPr>
              <a:t>PEMIKIRAN</a:t>
            </a:r>
            <a:endParaRPr lang="en-US" dirty="0"/>
          </a:p>
        </p:txBody>
      </p:sp>
      <p:sp>
        <p:nvSpPr>
          <p:cNvPr id="3" name="Content Placeholder 2"/>
          <p:cNvSpPr>
            <a:spLocks noGrp="1"/>
          </p:cNvSpPr>
          <p:nvPr>
            <p:ph idx="1"/>
          </p:nvPr>
        </p:nvSpPr>
        <p:spPr>
          <a:xfrm>
            <a:off x="457200" y="1447800"/>
            <a:ext cx="8229600" cy="4678363"/>
          </a:xfrm>
        </p:spPr>
        <p:txBody>
          <a:bodyPr>
            <a:normAutofit/>
          </a:bodyPr>
          <a:lstStyle/>
          <a:p>
            <a:pPr lvl="0">
              <a:buAutoNum type="alphaUcPeriod"/>
            </a:pPr>
            <a:r>
              <a:rPr lang="en-US" sz="1600" b="1" dirty="0" err="1" smtClean="0">
                <a:latin typeface="Times New Roman" pitchFamily="18" charset="0"/>
                <a:cs typeface="Times New Roman" pitchFamily="18" charset="0"/>
              </a:rPr>
              <a:t>Pembelajaran</a:t>
            </a:r>
            <a:r>
              <a:rPr lang="en-US" sz="1600" b="1" dirty="0" smtClean="0">
                <a:latin typeface="Times New Roman" pitchFamily="18" charset="0"/>
                <a:cs typeface="Times New Roman" pitchFamily="18" charset="0"/>
              </a:rPr>
              <a:t> </a:t>
            </a:r>
            <a:r>
              <a:rPr lang="en-US" sz="1600" b="1" dirty="0" err="1">
                <a:latin typeface="Times New Roman" pitchFamily="18" charset="0"/>
                <a:cs typeface="Times New Roman" pitchFamily="18" charset="0"/>
              </a:rPr>
              <a:t>Tematik</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dengan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Subtema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Keberagaman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Budaya</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Bangsaku</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di</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Kelas</a:t>
            </a:r>
            <a:r>
              <a:rPr lang="en-US" sz="1600" b="1" dirty="0">
                <a:latin typeface="Times New Roman" pitchFamily="18" charset="0"/>
                <a:cs typeface="Times New Roman" pitchFamily="18" charset="0"/>
              </a:rPr>
              <a:t> IV SDN </a:t>
            </a:r>
            <a:r>
              <a:rPr lang="en-US" sz="1600" b="1" dirty="0" err="1">
                <a:latin typeface="Times New Roman" pitchFamily="18" charset="0"/>
                <a:cs typeface="Times New Roman" pitchFamily="18" charset="0"/>
              </a:rPr>
              <a:t>Cibadak</a:t>
            </a:r>
            <a:r>
              <a:rPr lang="en-US" sz="1600" b="1" dirty="0">
                <a:latin typeface="Times New Roman" pitchFamily="18" charset="0"/>
                <a:cs typeface="Times New Roman" pitchFamily="18" charset="0"/>
              </a:rPr>
              <a:t> 02 </a:t>
            </a:r>
            <a:r>
              <a:rPr lang="en-US" sz="1600" b="1" dirty="0" err="1">
                <a:latin typeface="Times New Roman" pitchFamily="18" charset="0"/>
                <a:cs typeface="Times New Roman" pitchFamily="18" charset="0"/>
              </a:rPr>
              <a:t>Berdasarkan</a:t>
            </a:r>
            <a:r>
              <a:rPr lang="en-US" sz="1600" b="1" dirty="0">
                <a:latin typeface="Times New Roman" pitchFamily="18" charset="0"/>
                <a:cs typeface="Times New Roman" pitchFamily="18" charset="0"/>
              </a:rPr>
              <a:t> </a:t>
            </a:r>
            <a:r>
              <a:rPr lang="en-US" sz="1600" b="1" dirty="0" err="1">
                <a:latin typeface="Times New Roman" pitchFamily="18" charset="0"/>
                <a:cs typeface="Times New Roman" pitchFamily="18" charset="0"/>
              </a:rPr>
              <a:t>Kurikulum</a:t>
            </a:r>
            <a:r>
              <a:rPr lang="en-US" sz="1600" b="1" dirty="0">
                <a:latin typeface="Times New Roman" pitchFamily="18" charset="0"/>
                <a:cs typeface="Times New Roman" pitchFamily="18" charset="0"/>
              </a:rPr>
              <a:t> </a:t>
            </a:r>
            <a:r>
              <a:rPr lang="en-US" sz="1600" b="1" dirty="0" smtClean="0">
                <a:latin typeface="Times New Roman" pitchFamily="18" charset="0"/>
                <a:cs typeface="Times New Roman" pitchFamily="18" charset="0"/>
              </a:rPr>
              <a:t>2013</a:t>
            </a:r>
          </a:p>
          <a:p>
            <a:pPr lvl="0">
              <a:buAutoNum type="arabicPeriod"/>
            </a:pPr>
            <a:r>
              <a:rPr lang="en-US" sz="1800" dirty="0" err="1" smtClean="0">
                <a:latin typeface="Times New Roman" pitchFamily="18" charset="0"/>
                <a:cs typeface="Times New Roman" pitchFamily="18" charset="0"/>
              </a:rPr>
              <a:t>Kompetensi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Inti</a:t>
            </a:r>
            <a:endParaRPr lang="en-US" sz="1800" dirty="0" smtClean="0">
              <a:latin typeface="Times New Roman" pitchFamily="18" charset="0"/>
              <a:cs typeface="Times New Roman" pitchFamily="18" charset="0"/>
            </a:endParaRPr>
          </a:p>
          <a:p>
            <a:pPr lvl="0">
              <a:buAutoNum type="arabicPeriod"/>
            </a:pPr>
            <a:r>
              <a:rPr lang="en-US" sz="1800" dirty="0" err="1" smtClean="0">
                <a:latin typeface="Times New Roman" pitchFamily="18" charset="0"/>
                <a:cs typeface="Times New Roman" pitchFamily="18" charset="0"/>
              </a:rPr>
              <a:t>Kompetensi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Dasar</a:t>
            </a:r>
            <a:endParaRPr lang="en-US" sz="1800" dirty="0" smtClean="0">
              <a:latin typeface="Times New Roman" pitchFamily="18" charset="0"/>
              <a:cs typeface="Times New Roman" pitchFamily="18" charset="0"/>
            </a:endParaRPr>
          </a:p>
          <a:p>
            <a:pPr lvl="0">
              <a:buAutoNum type="arabicPeriod"/>
            </a:pPr>
            <a:r>
              <a:rPr lang="en-US" sz="1800" dirty="0" err="1" smtClean="0">
                <a:latin typeface="Times New Roman" pitchFamily="18" charset="0"/>
                <a:cs typeface="Times New Roman" pitchFamily="18" charset="0"/>
              </a:rPr>
              <a:t>Pembelejaran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Tematik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di</a:t>
            </a:r>
            <a:r>
              <a:rPr lang="en-US" sz="1800" dirty="0" smtClean="0">
                <a:latin typeface="Times New Roman" pitchFamily="18" charset="0"/>
                <a:cs typeface="Times New Roman" pitchFamily="18" charset="0"/>
              </a:rPr>
              <a:t> SD </a:t>
            </a:r>
            <a:r>
              <a:rPr lang="en-US" sz="1800" dirty="0" err="1" smtClean="0">
                <a:latin typeface="Times New Roman" pitchFamily="18" charset="0"/>
                <a:cs typeface="Times New Roman" pitchFamily="18" charset="0"/>
              </a:rPr>
              <a:t>Kelas</a:t>
            </a:r>
            <a:r>
              <a:rPr lang="en-US" sz="1800" dirty="0" smtClean="0">
                <a:latin typeface="Times New Roman" pitchFamily="18" charset="0"/>
                <a:cs typeface="Times New Roman" pitchFamily="18" charset="0"/>
              </a:rPr>
              <a:t> IV</a:t>
            </a:r>
          </a:p>
          <a:p>
            <a:pPr lvl="0">
              <a:buAutoNum type="arabicPeriod"/>
            </a:pPr>
            <a:r>
              <a:rPr lang="en-US" sz="1800" dirty="0" err="1" smtClean="0">
                <a:latin typeface="Times New Roman" pitchFamily="18" charset="0"/>
                <a:cs typeface="Times New Roman" pitchFamily="18" charset="0"/>
              </a:rPr>
              <a:t>Subtema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Keberagaman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Bangsaku</a:t>
            </a:r>
            <a:endParaRPr lang="en-US" sz="1800" dirty="0" smtClean="0">
              <a:latin typeface="Times New Roman" pitchFamily="18" charset="0"/>
              <a:cs typeface="Times New Roman" pitchFamily="18" charset="0"/>
            </a:endParaRPr>
          </a:p>
          <a:p>
            <a:pPr lvl="0">
              <a:buAutoNum type="arabicPeriod"/>
            </a:pP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endParaRPr lang="en-US" sz="1800" dirty="0" smtClean="0">
              <a:latin typeface="Times New Roman" pitchFamily="18" charset="0"/>
              <a:cs typeface="Times New Roman" pitchFamily="18" charset="0"/>
            </a:endParaRPr>
          </a:p>
          <a:p>
            <a:pPr lvl="0">
              <a:buAutoNum type="arabicPeriod"/>
            </a:pPr>
            <a:r>
              <a:rPr lang="en-US" sz="1800" dirty="0" smtClean="0">
                <a:latin typeface="Times New Roman" pitchFamily="18" charset="0"/>
                <a:cs typeface="Times New Roman" pitchFamily="18" charset="0"/>
              </a:rPr>
              <a:t>Model </a:t>
            </a:r>
            <a:r>
              <a:rPr lang="en-US" sz="1800" i="1" dirty="0" smtClean="0">
                <a:latin typeface="Times New Roman" pitchFamily="18" charset="0"/>
                <a:cs typeface="Times New Roman" pitchFamily="18" charset="0"/>
              </a:rPr>
              <a:t>Cooperative Script</a:t>
            </a:r>
          </a:p>
          <a:p>
            <a:pPr lvl="0">
              <a:buNone/>
            </a:pPr>
            <a:endParaRPr lang="en-US" sz="1800" i="1" dirty="0" smtClean="0">
              <a:latin typeface="Times New Roman" pitchFamily="18" charset="0"/>
              <a:cs typeface="Times New Roman" pitchFamily="18" charset="0"/>
            </a:endParaRPr>
          </a:p>
          <a:p>
            <a:pPr lvl="0">
              <a:buAutoNum type="alphaUcPeriod" startAt="2"/>
            </a:pPr>
            <a:r>
              <a:rPr lang="en-US" sz="1800" b="1" dirty="0" err="1" smtClean="0">
                <a:latin typeface="Times New Roman" pitchFamily="18" charset="0"/>
                <a:cs typeface="Times New Roman" pitchFamily="18" charset="0"/>
              </a:rPr>
              <a:t>Hasil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Penelitian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Terdahulu</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SDN </a:t>
            </a:r>
            <a:r>
              <a:rPr lang="en-US" sz="1800" dirty="0" err="1" smtClean="0">
                <a:latin typeface="Times New Roman" pitchFamily="18" charset="0"/>
                <a:cs typeface="Times New Roman" pitchFamily="18" charset="0"/>
              </a:rPr>
              <a:t>Cijati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Majalengka</a:t>
            </a: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a:bodyPr>
          <a:lstStyle/>
          <a:p>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381001"/>
            <a:ext cx="8229600" cy="1752600"/>
          </a:xfrm>
        </p:spPr>
        <p:txBody>
          <a:bodyPr>
            <a:noAutofit/>
          </a:bodyPr>
          <a:lstStyle/>
          <a:p>
            <a:pPr>
              <a:buAutoNum type="alphaUcPeriod" startAt="3"/>
            </a:pPr>
            <a:r>
              <a:rPr lang="en-US" sz="2000" b="1" dirty="0" err="1" smtClean="0">
                <a:latin typeface="Times New Roman" pitchFamily="18" charset="0"/>
                <a:cs typeface="Times New Roman" pitchFamily="18" charset="0"/>
              </a:rPr>
              <a:t>Kerangka</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Pemikiran</a:t>
            </a:r>
            <a:endParaRPr lang="en-US" sz="2000" b="1" dirty="0" smtClean="0">
              <a:latin typeface="Times New Roman" pitchFamily="18" charset="0"/>
              <a:cs typeface="Times New Roman" pitchFamily="18" charset="0"/>
            </a:endParaRPr>
          </a:p>
          <a:p>
            <a:pPr>
              <a:buAutoNum type="arabicPeriod"/>
            </a:pPr>
            <a:r>
              <a:rPr lang="en-US" sz="2000" dirty="0" err="1" smtClean="0">
                <a:latin typeface="Times New Roman" pitchFamily="18" charset="0"/>
                <a:cs typeface="Times New Roman" pitchFamily="18" charset="0"/>
              </a:rPr>
              <a:t>Kerangka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Berpikir</a:t>
            </a:r>
            <a:endParaRPr lang="en-US" sz="2000" dirty="0" smtClean="0">
              <a:latin typeface="Times New Roman" pitchFamily="18" charset="0"/>
              <a:cs typeface="Times New Roman" pitchFamily="18" charset="0"/>
            </a:endParaRPr>
          </a:p>
          <a:p>
            <a:pPr>
              <a:buAutoNum type="arabicPeriod"/>
            </a:pPr>
            <a:r>
              <a:rPr lang="en-US" sz="2000" dirty="0" err="1" smtClean="0">
                <a:latin typeface="Times New Roman" pitchFamily="18" charset="0"/>
                <a:cs typeface="Times New Roman" pitchFamily="18" charset="0"/>
              </a:rPr>
              <a:t>Kerangka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Berpikir</a:t>
            </a:r>
            <a:r>
              <a:rPr lang="en-US" sz="2000" dirty="0" smtClean="0">
                <a:latin typeface="Times New Roman" pitchFamily="18" charset="0"/>
                <a:cs typeface="Times New Roman" pitchFamily="18" charset="0"/>
              </a:rPr>
              <a:t> Model </a:t>
            </a:r>
            <a:r>
              <a:rPr lang="en-US" sz="2000" i="1" dirty="0" smtClean="0">
                <a:latin typeface="Times New Roman" pitchFamily="18" charset="0"/>
                <a:cs typeface="Times New Roman" pitchFamily="18" charset="0"/>
              </a:rPr>
              <a:t>Cooperative Script</a:t>
            </a:r>
          </a:p>
          <a:p>
            <a:r>
              <a:rPr lang="en-US" sz="2000" dirty="0" err="1" smtClean="0">
                <a:latin typeface="Times New Roman" pitchFamily="18" charset="0"/>
                <a:cs typeface="Times New Roman" pitchFamily="18" charset="0"/>
              </a:rPr>
              <a:t>Konidisi</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Tindakan</a:t>
            </a:r>
            <a:endParaRPr lang="en-US" sz="2000" dirty="0" smtClean="0">
              <a:latin typeface="Times New Roman" pitchFamily="18" charset="0"/>
              <a:cs typeface="Times New Roman" pitchFamily="18" charset="0"/>
            </a:endParaRPr>
          </a:p>
          <a:p>
            <a:r>
              <a:rPr lang="en-US" sz="2000" dirty="0" err="1" smtClean="0">
                <a:latin typeface="Times New Roman" pitchFamily="18" charset="0"/>
                <a:cs typeface="Times New Roman" pitchFamily="18" charset="0"/>
              </a:rPr>
              <a:t>Hasil</a:t>
            </a:r>
            <a:endParaRPr lang="en-US" sz="2000" dirty="0" smtClean="0">
              <a:latin typeface="Times New Roman" pitchFamily="18" charset="0"/>
              <a:cs typeface="Times New Roman" pitchFamily="18" charset="0"/>
            </a:endParaRPr>
          </a:p>
          <a:p>
            <a:pPr>
              <a:buNone/>
            </a:pPr>
            <a:endParaRPr lang="en-US" sz="2000" b="1" dirty="0" smtClean="0">
              <a:latin typeface="Times New Roman" pitchFamily="18" charset="0"/>
              <a:cs typeface="Times New Roman" pitchFamily="18" charset="0"/>
            </a:endParaRPr>
          </a:p>
          <a:p>
            <a:pPr>
              <a:buAutoNum type="alphaUcPeriod" startAt="4"/>
            </a:pPr>
            <a:r>
              <a:rPr lang="en-US" sz="2000" b="1" dirty="0" err="1" smtClean="0">
                <a:latin typeface="Times New Roman" pitchFamily="18" charset="0"/>
                <a:cs typeface="Times New Roman" pitchFamily="18" charset="0"/>
              </a:rPr>
              <a:t>Asumsi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dan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Hipotesis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Penelitian</a:t>
            </a:r>
            <a:endParaRPr lang="en-US" sz="2000" b="1" dirty="0" smtClean="0">
              <a:latin typeface="Times New Roman" pitchFamily="18" charset="0"/>
              <a:cs typeface="Times New Roman" pitchFamily="18" charset="0"/>
            </a:endParaRPr>
          </a:p>
          <a:p>
            <a:pPr>
              <a:buAutoNum type="arabicPeriod"/>
            </a:pPr>
            <a:r>
              <a:rPr lang="en-US" sz="2000" dirty="0" err="1" smtClean="0">
                <a:latin typeface="Times New Roman" pitchFamily="18" charset="0"/>
                <a:cs typeface="Times New Roman" pitchFamily="18" charset="0"/>
              </a:rPr>
              <a:t>Asumsi</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Merupakan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yang </a:t>
            </a:r>
            <a:r>
              <a:rPr lang="en-US" sz="2000" dirty="0" err="1" smtClean="0">
                <a:latin typeface="Times New Roman" pitchFamily="18" charset="0"/>
                <a:cs typeface="Times New Roman" pitchFamily="18" charset="0"/>
              </a:rPr>
              <a:t>diyakini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kebenarannya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oleh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peneliti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harus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dirumuskan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secara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jelas</a:t>
            </a:r>
            <a:r>
              <a:rPr lang="en-US" sz="2000" dirty="0" smtClean="0">
                <a:latin typeface="Times New Roman" pitchFamily="18" charset="0"/>
                <a:cs typeface="Times New Roman" pitchFamily="18" charset="0"/>
              </a:rPr>
              <a:t>.</a:t>
            </a:r>
          </a:p>
          <a:p>
            <a:pPr>
              <a:buAutoNum type="arabicPeriod"/>
            </a:pPr>
            <a:r>
              <a:rPr lang="en-US" sz="2000" dirty="0" err="1" smtClean="0">
                <a:latin typeface="Times New Roman" pitchFamily="18" charset="0"/>
                <a:cs typeface="Times New Roman" pitchFamily="18" charset="0"/>
              </a:rPr>
              <a:t>Hipotesis</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Berdasarkan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kerangka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berpikir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hipotesis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disini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yaitu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penggunaan</a:t>
            </a:r>
            <a:r>
              <a:rPr lang="en-US" sz="2000" dirty="0" smtClean="0">
                <a:latin typeface="Times New Roman" pitchFamily="18" charset="0"/>
                <a:cs typeface="Times New Roman" pitchFamily="18" charset="0"/>
              </a:rPr>
              <a:t> model </a:t>
            </a:r>
            <a:r>
              <a:rPr lang="en-US" sz="2000" i="1" dirty="0" smtClean="0">
                <a:latin typeface="Times New Roman" pitchFamily="18" charset="0"/>
                <a:cs typeface="Times New Roman" pitchFamily="18" charset="0"/>
              </a:rPr>
              <a:t>cooperative script </a:t>
            </a:r>
            <a:r>
              <a:rPr lang="en-US" sz="2000" dirty="0" err="1" smtClean="0">
                <a:latin typeface="Times New Roman" pitchFamily="18" charset="0"/>
                <a:cs typeface="Times New Roman" pitchFamily="18" charset="0"/>
              </a:rPr>
              <a:t>dapat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meningkatkan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aktivitas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hasil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belajar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siswa</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5" name="Content Placeholder 2"/>
          <p:cNvSpPr txBox="1">
            <a:spLocks/>
          </p:cNvSpPr>
          <p:nvPr/>
        </p:nvSpPr>
        <p:spPr>
          <a:xfrm>
            <a:off x="609600" y="3048000"/>
            <a:ext cx="8229600" cy="3124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AutoNum type="alphaUcPeriod"/>
              <a:tabLst/>
              <a:defRPr/>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000" b="1" dirty="0" smtClean="0">
                <a:latin typeface="Times New Roman" pitchFamily="18" charset="0"/>
                <a:cs typeface="Times New Roman" pitchFamily="18" charset="0"/>
              </a:rPr>
              <a:t>BAB III</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METODE PENELITIAN</a:t>
            </a:r>
            <a:endParaRPr lang="en-US" sz="2000" dirty="0"/>
          </a:p>
        </p:txBody>
      </p:sp>
      <p:sp>
        <p:nvSpPr>
          <p:cNvPr id="3" name="Content Placeholder 2"/>
          <p:cNvSpPr>
            <a:spLocks noGrp="1"/>
          </p:cNvSpPr>
          <p:nvPr>
            <p:ph idx="1"/>
          </p:nvPr>
        </p:nvSpPr>
        <p:spPr>
          <a:xfrm>
            <a:off x="457200" y="1066800"/>
            <a:ext cx="8229600" cy="5181600"/>
          </a:xfrm>
        </p:spPr>
        <p:txBody>
          <a:bodyPr>
            <a:normAutofit fontScale="92500" lnSpcReduction="20000"/>
          </a:bodyPr>
          <a:lstStyle/>
          <a:p>
            <a:pPr lvl="0">
              <a:buAutoNum type="alphaUcPeriod"/>
              <a:defRPr/>
            </a:pPr>
            <a:r>
              <a:rPr lang="en-US" sz="1800" b="1" dirty="0">
                <a:latin typeface="Times New Roman" pitchFamily="18" charset="0"/>
                <a:cs typeface="Times New Roman" pitchFamily="18" charset="0"/>
              </a:rPr>
              <a:t>Setting </a:t>
            </a:r>
            <a:r>
              <a:rPr lang="en-US" sz="1800" b="1" dirty="0" err="1">
                <a:latin typeface="Times New Roman" pitchFamily="18" charset="0"/>
                <a:cs typeface="Times New Roman" pitchFamily="18" charset="0"/>
              </a:rPr>
              <a:t>Penelitian</a:t>
            </a:r>
            <a:endParaRPr lang="en-US" sz="1800" b="1" dirty="0">
              <a:latin typeface="Times New Roman" pitchFamily="18" charset="0"/>
              <a:cs typeface="Times New Roman" pitchFamily="18" charset="0"/>
            </a:endParaRPr>
          </a:p>
          <a:p>
            <a:pPr lvl="0">
              <a:buAutoNum type="alphaUcPeriod"/>
              <a:defRPr/>
            </a:pPr>
            <a:r>
              <a:rPr lang="en-US" sz="1800" b="1" dirty="0" err="1">
                <a:latin typeface="Times New Roman" pitchFamily="18" charset="0"/>
                <a:cs typeface="Times New Roman" pitchFamily="18" charset="0"/>
              </a:rPr>
              <a:t>Subjek</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dan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Objek</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Penelitian</a:t>
            </a:r>
            <a:endParaRPr lang="en-US" sz="1800" b="1" dirty="0">
              <a:latin typeface="Times New Roman" pitchFamily="18" charset="0"/>
              <a:cs typeface="Times New Roman" pitchFamily="18" charset="0"/>
            </a:endParaRPr>
          </a:p>
          <a:p>
            <a:pPr lvl="0">
              <a:buAutoNum type="alphaUcPeriod"/>
              <a:defRPr/>
            </a:pPr>
            <a:r>
              <a:rPr lang="en-US" sz="1800" b="1" dirty="0" err="1">
                <a:latin typeface="Times New Roman" pitchFamily="18" charset="0"/>
                <a:cs typeface="Times New Roman" pitchFamily="18" charset="0"/>
              </a:rPr>
              <a:t>Metode</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Penelitian</a:t>
            </a:r>
            <a:endParaRPr lang="en-US" sz="1800" b="1" dirty="0">
              <a:latin typeface="Times New Roman" pitchFamily="18" charset="0"/>
              <a:cs typeface="Times New Roman" pitchFamily="18" charset="0"/>
            </a:endParaRPr>
          </a:p>
          <a:p>
            <a:pPr lvl="0">
              <a:defRPr/>
            </a:pPr>
            <a:r>
              <a:rPr lang="en-US" sz="1800" dirty="0" err="1">
                <a:latin typeface="Times New Roman" pitchFamily="18" charset="0"/>
                <a:cs typeface="Times New Roman" pitchFamily="18" charset="0"/>
              </a:rPr>
              <a:t>Observasi</a:t>
            </a:r>
            <a:endParaRPr lang="en-US" sz="1800" dirty="0">
              <a:latin typeface="Times New Roman" pitchFamily="18" charset="0"/>
              <a:cs typeface="Times New Roman" pitchFamily="18" charset="0"/>
            </a:endParaRPr>
          </a:p>
          <a:p>
            <a:pPr lvl="0">
              <a:defRPr/>
            </a:pPr>
            <a:r>
              <a:rPr lang="en-US" sz="1800" dirty="0">
                <a:latin typeface="Times New Roman" pitchFamily="18" charset="0"/>
                <a:cs typeface="Times New Roman" pitchFamily="18" charset="0"/>
              </a:rPr>
              <a:t>PTK</a:t>
            </a:r>
          </a:p>
          <a:p>
            <a:pPr lvl="0">
              <a:defRPr/>
            </a:pPr>
            <a:r>
              <a:rPr lang="en-US" sz="1800" dirty="0" err="1">
                <a:latin typeface="Times New Roman" pitchFamily="18" charset="0"/>
                <a:cs typeface="Times New Roman" pitchFamily="18" charset="0"/>
              </a:rPr>
              <a:t>Kombinasi</a:t>
            </a:r>
            <a:endParaRPr lang="en-US" sz="1800" dirty="0">
              <a:latin typeface="Times New Roman" pitchFamily="18" charset="0"/>
              <a:cs typeface="Times New Roman" pitchFamily="18" charset="0"/>
            </a:endParaRPr>
          </a:p>
          <a:p>
            <a:pPr lvl="0">
              <a:defRPr/>
            </a:pPr>
            <a:r>
              <a:rPr lang="en-US" sz="1800" dirty="0" err="1">
                <a:latin typeface="Times New Roman" pitchFamily="18" charset="0"/>
                <a:cs typeface="Times New Roman" pitchFamily="18" charset="0"/>
              </a:rPr>
              <a:t>Perbaikan</a:t>
            </a:r>
            <a:endParaRPr lang="en-US" sz="1800" dirty="0">
              <a:latin typeface="Times New Roman" pitchFamily="18" charset="0"/>
              <a:cs typeface="Times New Roman" pitchFamily="18" charset="0"/>
            </a:endParaRPr>
          </a:p>
          <a:p>
            <a:pPr lvl="0">
              <a:buAutoNum type="alphaUcPeriod" startAt="4"/>
              <a:defRPr/>
            </a:pPr>
            <a:r>
              <a:rPr lang="en-US" sz="1800" b="1" dirty="0" err="1">
                <a:latin typeface="Times New Roman" pitchFamily="18" charset="0"/>
                <a:cs typeface="Times New Roman" pitchFamily="18" charset="0"/>
              </a:rPr>
              <a:t>Desain</a:t>
            </a:r>
            <a:r>
              <a:rPr lang="en-US" sz="1800" b="1" dirty="0">
                <a:latin typeface="Times New Roman" pitchFamily="18" charset="0"/>
                <a:cs typeface="Times New Roman" pitchFamily="18" charset="0"/>
              </a:rPr>
              <a:t> </a:t>
            </a:r>
            <a:r>
              <a:rPr lang="en-US" sz="1800" b="1" dirty="0" err="1">
                <a:latin typeface="Times New Roman" pitchFamily="18" charset="0"/>
                <a:cs typeface="Times New Roman" pitchFamily="18" charset="0"/>
              </a:rPr>
              <a:t>Penelitian</a:t>
            </a:r>
            <a:endParaRPr lang="en-US" sz="1800" b="1" dirty="0">
              <a:latin typeface="Times New Roman" pitchFamily="18" charset="0"/>
              <a:cs typeface="Times New Roman" pitchFamily="18" charset="0"/>
            </a:endParaRPr>
          </a:p>
          <a:p>
            <a:pPr lvl="0">
              <a:defRPr/>
            </a:pPr>
            <a:r>
              <a:rPr lang="en-US" sz="1800" dirty="0" err="1">
                <a:latin typeface="Times New Roman" pitchFamily="18" charset="0"/>
                <a:cs typeface="Times New Roman" pitchFamily="18" charset="0"/>
              </a:rPr>
              <a:t>Siklus</a:t>
            </a:r>
            <a:r>
              <a:rPr lang="en-US" sz="1800" dirty="0">
                <a:latin typeface="Times New Roman" pitchFamily="18" charset="0"/>
                <a:cs typeface="Times New Roman" pitchFamily="18" charset="0"/>
              </a:rPr>
              <a:t>  I</a:t>
            </a:r>
          </a:p>
          <a:p>
            <a:pPr lvl="0">
              <a:defRPr/>
            </a:pPr>
            <a:r>
              <a:rPr lang="en-US" sz="1800" dirty="0" err="1">
                <a:latin typeface="Times New Roman" pitchFamily="18" charset="0"/>
                <a:cs typeface="Times New Roman" pitchFamily="18" charset="0"/>
              </a:rPr>
              <a:t>Siklus</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II</a:t>
            </a:r>
            <a:endParaRPr lang="en-US" sz="1800" b="1" dirty="0" smtClean="0">
              <a:latin typeface="Times New Roman" pitchFamily="18" charset="0"/>
              <a:cs typeface="Times New Roman" pitchFamily="18" charset="0"/>
            </a:endParaRPr>
          </a:p>
          <a:p>
            <a:pPr>
              <a:buAutoNum type="alphaUcPeriod" startAt="5"/>
            </a:pPr>
            <a:r>
              <a:rPr lang="en-US" sz="1800" b="1" dirty="0" err="1" smtClean="0">
                <a:latin typeface="Times New Roman" pitchFamily="18" charset="0"/>
                <a:cs typeface="Times New Roman" pitchFamily="18" charset="0"/>
              </a:rPr>
              <a:t>Operasional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Variabel</a:t>
            </a:r>
            <a:endParaRPr lang="en-US" sz="1800" b="1"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Input : guru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serta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bahan</a:t>
            </a:r>
            <a:r>
              <a:rPr lang="en-US" sz="1800" dirty="0" smtClean="0">
                <a:latin typeface="Times New Roman" pitchFamily="18" charset="0"/>
                <a:cs typeface="Times New Roman" pitchFamily="18" charset="0"/>
              </a:rPr>
              <a:t> ajar</a:t>
            </a:r>
          </a:p>
          <a:p>
            <a:r>
              <a:rPr lang="en-US" sz="1800" dirty="0" err="1" smtClean="0">
                <a:latin typeface="Times New Roman" pitchFamily="18" charset="0"/>
                <a:cs typeface="Times New Roman" pitchFamily="18" charset="0"/>
              </a:rPr>
              <a:t>Proses</a:t>
            </a:r>
            <a:r>
              <a:rPr lang="en-US" sz="1800" dirty="0" smtClean="0">
                <a:latin typeface="Times New Roman" pitchFamily="18" charset="0"/>
                <a:cs typeface="Times New Roman" pitchFamily="18" charset="0"/>
              </a:rPr>
              <a:t> : </a:t>
            </a:r>
            <a:r>
              <a:rPr lang="en-US" sz="1800" dirty="0" err="1">
                <a:latin typeface="Times New Roman" pitchFamily="18" charset="0"/>
                <a:cs typeface="Times New Roman" pitchFamily="18" charset="0"/>
              </a:rPr>
              <a:t>p</a:t>
            </a:r>
            <a:r>
              <a:rPr lang="en-US" sz="1800" dirty="0" err="1" smtClean="0">
                <a:latin typeface="Times New Roman" pitchFamily="18" charset="0"/>
                <a:cs typeface="Times New Roman" pitchFamily="18" charset="0"/>
              </a:rPr>
              <a:t>enggunaan</a:t>
            </a:r>
            <a:r>
              <a:rPr lang="en-US" sz="1800" dirty="0" smtClean="0">
                <a:latin typeface="Times New Roman" pitchFamily="18" charset="0"/>
                <a:cs typeface="Times New Roman" pitchFamily="18" charset="0"/>
              </a:rPr>
              <a:t> model </a:t>
            </a:r>
            <a:r>
              <a:rPr lang="en-US" sz="1800" i="1" dirty="0" smtClean="0">
                <a:latin typeface="Times New Roman" pitchFamily="18" charset="0"/>
                <a:cs typeface="Times New Roman" pitchFamily="18" charset="0"/>
              </a:rPr>
              <a:t>cooperative script</a:t>
            </a:r>
          </a:p>
          <a:p>
            <a:r>
              <a:rPr lang="en-US" sz="1800" dirty="0" smtClean="0">
                <a:latin typeface="Times New Roman" pitchFamily="18" charset="0"/>
                <a:cs typeface="Times New Roman" pitchFamily="18" charset="0"/>
              </a:rPr>
              <a:t>Output : </a:t>
            </a:r>
            <a:r>
              <a:rPr lang="en-US" sz="1800" dirty="0" err="1" smtClean="0">
                <a:latin typeface="Times New Roman" pitchFamily="18" charset="0"/>
                <a:cs typeface="Times New Roman" pitchFamily="18" charset="0"/>
              </a:rPr>
              <a:t>keberagaman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bangsaku</a:t>
            </a:r>
            <a:endParaRPr lang="en-US" sz="1800" dirty="0" smtClean="0">
              <a:latin typeface="Times New Roman" pitchFamily="18" charset="0"/>
              <a:cs typeface="Times New Roman" pitchFamily="18" charset="0"/>
            </a:endParaRPr>
          </a:p>
          <a:p>
            <a:pPr>
              <a:buAutoNum type="alphaUcPeriod" startAt="6"/>
            </a:pPr>
            <a:r>
              <a:rPr lang="en-US" sz="1800" b="1" dirty="0" err="1" smtClean="0">
                <a:latin typeface="Times New Roman" pitchFamily="18" charset="0"/>
                <a:cs typeface="Times New Roman" pitchFamily="18" charset="0"/>
              </a:rPr>
              <a:t>Rancangan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Metode</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Pengumpulan</a:t>
            </a:r>
            <a:r>
              <a:rPr lang="en-US" sz="1800" b="1" dirty="0" smtClean="0">
                <a:latin typeface="Times New Roman" pitchFamily="18" charset="0"/>
                <a:cs typeface="Times New Roman" pitchFamily="18" charset="0"/>
              </a:rPr>
              <a:t> Data</a:t>
            </a:r>
          </a:p>
          <a:p>
            <a:r>
              <a:rPr lang="en-US" sz="1800" dirty="0" err="1" smtClean="0">
                <a:latin typeface="Times New Roman" pitchFamily="18" charset="0"/>
                <a:cs typeface="Times New Roman" pitchFamily="18" charset="0"/>
              </a:rPr>
              <a:t>Angket</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Wawancara</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Observasi</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Tes</a:t>
            </a: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pPr>
              <a:buAutoNum type="alphaUcPeriod" startAt="7"/>
            </a:pPr>
            <a:r>
              <a:rPr lang="en-US" sz="1800" b="1" dirty="0" err="1" smtClean="0">
                <a:latin typeface="Times New Roman" pitchFamily="18" charset="0"/>
                <a:cs typeface="Times New Roman" pitchFamily="18" charset="0"/>
              </a:rPr>
              <a:t>Pengembangan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Instrumen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Penelitian</a:t>
            </a:r>
            <a:endParaRPr lang="en-US" sz="1800" b="1" dirty="0" smtClean="0">
              <a:latin typeface="Times New Roman" pitchFamily="18" charset="0"/>
              <a:cs typeface="Times New Roman" pitchFamily="18" charset="0"/>
            </a:endParaRPr>
          </a:p>
          <a:p>
            <a:pPr>
              <a:buFont typeface="+mj-lt"/>
              <a:buAutoNum type="arabicPeriod"/>
            </a:pPr>
            <a:r>
              <a:rPr lang="en-US" sz="1800" dirty="0" err="1" smtClean="0">
                <a:latin typeface="Times New Roman" pitchFamily="18" charset="0"/>
                <a:cs typeface="Times New Roman" pitchFamily="18" charset="0"/>
              </a:rPr>
              <a:t>Metode</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Pengumpulan</a:t>
            </a:r>
            <a:r>
              <a:rPr lang="en-US" sz="1800" dirty="0" smtClean="0">
                <a:latin typeface="Times New Roman" pitchFamily="18" charset="0"/>
                <a:cs typeface="Times New Roman" pitchFamily="18" charset="0"/>
              </a:rPr>
              <a:t> Data</a:t>
            </a:r>
          </a:p>
          <a:p>
            <a:r>
              <a:rPr lang="en-US" sz="1800" dirty="0" err="1" smtClean="0">
                <a:latin typeface="Times New Roman" pitchFamily="18" charset="0"/>
                <a:cs typeface="Times New Roman" pitchFamily="18" charset="0"/>
              </a:rPr>
              <a:t>Angket</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Wawancara</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Observasi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Guru</a:t>
            </a:r>
          </a:p>
          <a:p>
            <a:r>
              <a:rPr lang="en-US" sz="1800" dirty="0" smtClean="0">
                <a:latin typeface="Times New Roman" pitchFamily="18" charset="0"/>
                <a:cs typeface="Times New Roman" pitchFamily="18" charset="0"/>
              </a:rPr>
              <a:t>LKS</a:t>
            </a:r>
          </a:p>
          <a:p>
            <a:pPr>
              <a:buAutoNum type="arabicPeriod" startAt="2"/>
            </a:pPr>
            <a:r>
              <a:rPr lang="en-US" sz="1800" dirty="0" err="1" smtClean="0">
                <a:latin typeface="Times New Roman" pitchFamily="18" charset="0"/>
                <a:cs typeface="Times New Roman" pitchFamily="18" charset="0"/>
              </a:rPr>
              <a:t>Teknik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Pengumpulan</a:t>
            </a:r>
            <a:r>
              <a:rPr lang="en-US" sz="1800" dirty="0" smtClean="0">
                <a:latin typeface="Times New Roman" pitchFamily="18" charset="0"/>
                <a:cs typeface="Times New Roman" pitchFamily="18" charset="0"/>
              </a:rPr>
              <a:t> Data</a:t>
            </a:r>
          </a:p>
          <a:p>
            <a:r>
              <a:rPr lang="en-US" sz="1800" dirty="0" err="1" smtClean="0">
                <a:latin typeface="Times New Roman" pitchFamily="18" charset="0"/>
                <a:cs typeface="Times New Roman" pitchFamily="18" charset="0"/>
              </a:rPr>
              <a:t>Pemberian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Tes</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Pengamatan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Observasi</a:t>
            </a:r>
            <a:r>
              <a:rPr lang="en-US" sz="1800" dirty="0" smtClean="0">
                <a:latin typeface="Times New Roman" pitchFamily="18" charset="0"/>
                <a:cs typeface="Times New Roman" pitchFamily="18" charset="0"/>
              </a:rPr>
              <a:t>)</a:t>
            </a:r>
            <a:endParaRPr lang="en-US" sz="1800" b="1" dirty="0" smtClean="0">
              <a:latin typeface="Times New Roman" pitchFamily="18" charset="0"/>
              <a:cs typeface="Times New Roman" pitchFamily="18" charset="0"/>
            </a:endParaRPr>
          </a:p>
          <a:p>
            <a:pPr marL="514350" indent="-514350">
              <a:buAutoNum type="alphaUcPeriod" startAt="8"/>
            </a:pPr>
            <a:r>
              <a:rPr lang="en-US" sz="1800" b="1" dirty="0" err="1" smtClean="0">
                <a:latin typeface="Times New Roman" pitchFamily="18" charset="0"/>
                <a:cs typeface="Times New Roman" pitchFamily="18" charset="0"/>
              </a:rPr>
              <a:t>Rancangan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Analisis</a:t>
            </a:r>
            <a:r>
              <a:rPr lang="en-US" sz="1800" b="1" dirty="0" smtClean="0">
                <a:latin typeface="Times New Roman" pitchFamily="18" charset="0"/>
                <a:cs typeface="Times New Roman" pitchFamily="18" charset="0"/>
              </a:rPr>
              <a:t> Data</a:t>
            </a:r>
          </a:p>
          <a:p>
            <a:pPr marL="514350" indent="-514350">
              <a:buFont typeface="+mj-lt"/>
              <a:buAutoNum type="arabicPeriod"/>
            </a:pPr>
            <a:r>
              <a:rPr lang="en-US" sz="1800" dirty="0" smtClean="0">
                <a:latin typeface="Times New Roman" pitchFamily="18" charset="0"/>
                <a:cs typeface="Times New Roman" pitchFamily="18" charset="0"/>
              </a:rPr>
              <a:t>Data </a:t>
            </a:r>
            <a:r>
              <a:rPr lang="en-US" sz="1800" dirty="0" err="1" smtClean="0">
                <a:latin typeface="Times New Roman" pitchFamily="18" charset="0"/>
                <a:cs typeface="Times New Roman" pitchFamily="18" charset="0"/>
              </a:rPr>
              <a:t>Kualitatif</a:t>
            </a:r>
            <a:endParaRPr lang="en-US" sz="1800" dirty="0" smtClean="0">
              <a:latin typeface="Times New Roman" pitchFamily="18" charset="0"/>
              <a:cs typeface="Times New Roman" pitchFamily="18" charset="0"/>
            </a:endParaRPr>
          </a:p>
          <a:p>
            <a:pPr marL="514350" indent="-514350">
              <a:buFont typeface="+mj-lt"/>
              <a:buAutoNum type="arabicPeriod"/>
            </a:pPr>
            <a:r>
              <a:rPr lang="en-US" sz="1800" dirty="0" smtClean="0">
                <a:latin typeface="Times New Roman" pitchFamily="18" charset="0"/>
                <a:cs typeface="Times New Roman" pitchFamily="18" charset="0"/>
              </a:rPr>
              <a:t>Data </a:t>
            </a:r>
            <a:r>
              <a:rPr lang="en-US" sz="1800" dirty="0" err="1" smtClean="0">
                <a:latin typeface="Times New Roman" pitchFamily="18" charset="0"/>
                <a:cs typeface="Times New Roman" pitchFamily="18" charset="0"/>
              </a:rPr>
              <a:t>Kuantitatif</a:t>
            </a:r>
            <a:endParaRPr lang="en-US" sz="1800" dirty="0" smtClean="0">
              <a:latin typeface="Times New Roman" pitchFamily="18" charset="0"/>
              <a:cs typeface="Times New Roman" pitchFamily="18" charset="0"/>
            </a:endParaRPr>
          </a:p>
          <a:p>
            <a:pPr marL="514350" indent="-514350">
              <a:buAutoNum type="romanUcPeriod"/>
            </a:pPr>
            <a:r>
              <a:rPr lang="en-US" sz="1800" b="1" dirty="0" err="1" smtClean="0">
                <a:latin typeface="Times New Roman" pitchFamily="18" charset="0"/>
                <a:cs typeface="Times New Roman" pitchFamily="18" charset="0"/>
              </a:rPr>
              <a:t>Indikator</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Keberhasilan</a:t>
            </a:r>
            <a:endParaRPr lang="en-US" sz="1800" dirty="0" smtClean="0">
              <a:latin typeface="Times New Roman" pitchFamily="18" charset="0"/>
              <a:cs typeface="Times New Roman" pitchFamily="18" charset="0"/>
            </a:endParaRPr>
          </a:p>
          <a:p>
            <a:pPr marL="514350" indent="-514350">
              <a:buFont typeface="+mj-lt"/>
              <a:buAutoNum type="arabicPeriod"/>
            </a:pPr>
            <a:r>
              <a:rPr lang="en-US" sz="1800" dirty="0" err="1" smtClean="0">
                <a:latin typeface="Times New Roman" pitchFamily="18" charset="0"/>
                <a:cs typeface="Times New Roman" pitchFamily="18" charset="0"/>
              </a:rPr>
              <a:t>Penilaian</a:t>
            </a:r>
            <a:r>
              <a:rPr lang="en-US" sz="1800" dirty="0" smtClean="0">
                <a:latin typeface="Times New Roman" pitchFamily="18" charset="0"/>
                <a:cs typeface="Times New Roman" pitchFamily="18" charset="0"/>
              </a:rPr>
              <a:t> RPP</a:t>
            </a:r>
          </a:p>
          <a:p>
            <a:pPr marL="514350" indent="-514350">
              <a:buFont typeface="+mj-lt"/>
              <a:buAutoNum type="arabicPeriod"/>
            </a:pPr>
            <a:r>
              <a:rPr lang="en-US" sz="1800" dirty="0" err="1" smtClean="0">
                <a:latin typeface="Times New Roman" pitchFamily="18" charset="0"/>
                <a:cs typeface="Times New Roman" pitchFamily="18" charset="0"/>
              </a:rPr>
              <a:t>Penilaian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Pelaksanaan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Pembelajaran</a:t>
            </a:r>
            <a:endParaRPr lang="en-US" sz="1800" dirty="0" smtClean="0">
              <a:latin typeface="Times New Roman" pitchFamily="18" charset="0"/>
              <a:cs typeface="Times New Roman" pitchFamily="18" charset="0"/>
            </a:endParaRPr>
          </a:p>
          <a:p>
            <a:pPr marL="514350" indent="-514350">
              <a:buFont typeface="+mj-lt"/>
              <a:buAutoNum type="arabicPeriod"/>
            </a:pP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endParaRPr lang="en-US" sz="1800" dirty="0" smtClean="0">
              <a:latin typeface="Times New Roman" pitchFamily="18" charset="0"/>
              <a:cs typeface="Times New Roman" pitchFamily="18" charset="0"/>
            </a:endParaRPr>
          </a:p>
          <a:p>
            <a:pPr marL="514350" indent="-514350">
              <a:buFont typeface="+mj-lt"/>
              <a:buAutoNum type="arabicPeriod"/>
            </a:pPr>
            <a:r>
              <a:rPr lang="en-US" sz="1800" dirty="0" err="1" smtClean="0">
                <a:latin typeface="Times New Roman" pitchFamily="18" charset="0"/>
                <a:cs typeface="Times New Roman" pitchFamily="18" charset="0"/>
              </a:rPr>
              <a:t>Respons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endParaRPr lang="en-US" sz="1800" dirty="0" smtClean="0">
              <a:latin typeface="Times New Roman" pitchFamily="18" charset="0"/>
              <a:cs typeface="Times New Roman" pitchFamily="18" charset="0"/>
            </a:endParaRPr>
          </a:p>
          <a:p>
            <a:pPr marL="514350" indent="-514350">
              <a:buNone/>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BAB IV</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HASIL PENELITIAN DAN PEMBAHASAN</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AutoNum type="alphaUcPeriod"/>
            </a:pPr>
            <a:r>
              <a:rPr lang="en-US" sz="1800" b="1" dirty="0" err="1" smtClean="0">
                <a:latin typeface="Times New Roman" pitchFamily="18" charset="0"/>
                <a:cs typeface="Times New Roman" pitchFamily="18" charset="0"/>
              </a:rPr>
              <a:t>Profil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Subjek</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dan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Objek</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Penelitian</a:t>
            </a:r>
            <a:endParaRPr lang="en-US" sz="1800" b="1" dirty="0" smtClean="0">
              <a:latin typeface="Times New Roman" pitchFamily="18" charset="0"/>
              <a:cs typeface="Times New Roman" pitchFamily="18" charset="0"/>
            </a:endParaRPr>
          </a:p>
          <a:p>
            <a:pPr>
              <a:buAutoNum type="arabicPeriod"/>
            </a:pPr>
            <a:r>
              <a:rPr lang="en-US" sz="1800" dirty="0" err="1" smtClean="0">
                <a:latin typeface="Times New Roman" pitchFamily="18" charset="0"/>
                <a:cs typeface="Times New Roman" pitchFamily="18" charset="0"/>
              </a:rPr>
              <a:t>Profil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Subjek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Penelitian</a:t>
            </a:r>
            <a:endParaRPr lang="en-US" sz="1800" dirty="0" smtClean="0">
              <a:latin typeface="Times New Roman" pitchFamily="18" charset="0"/>
              <a:cs typeface="Times New Roman" pitchFamily="18" charset="0"/>
            </a:endParaRPr>
          </a:p>
          <a:p>
            <a:pPr>
              <a:buAutoNum type="arabicPeriod"/>
            </a:pPr>
            <a:r>
              <a:rPr lang="en-US" sz="1800" dirty="0" err="1" smtClean="0">
                <a:latin typeface="Times New Roman" pitchFamily="18" charset="0"/>
                <a:cs typeface="Times New Roman" pitchFamily="18" charset="0"/>
              </a:rPr>
              <a:t>Profil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Objek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Penelitian</a:t>
            </a:r>
            <a:endParaRPr lang="en-US" sz="1800" dirty="0" smtClean="0">
              <a:latin typeface="Times New Roman" pitchFamily="18" charset="0"/>
              <a:cs typeface="Times New Roman" pitchFamily="18" charset="0"/>
            </a:endParaRPr>
          </a:p>
          <a:p>
            <a:pPr>
              <a:buAutoNum type="alphaUcPeriod" startAt="2"/>
            </a:pPr>
            <a:r>
              <a:rPr lang="en-US" sz="1800" b="1" dirty="0" err="1" smtClean="0">
                <a:latin typeface="Times New Roman" pitchFamily="18" charset="0"/>
                <a:cs typeface="Times New Roman" pitchFamily="18" charset="0"/>
              </a:rPr>
              <a:t>Hasil</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Penelitian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dan</a:t>
            </a:r>
            <a:r>
              <a:rPr lang="en-US" sz="1800" b="1" dirty="0" smtClean="0">
                <a:latin typeface="Times New Roman" pitchFamily="18" charset="0"/>
                <a:cs typeface="Times New Roman" pitchFamily="18" charset="0"/>
              </a:rPr>
              <a:t> </a:t>
            </a:r>
            <a:r>
              <a:rPr lang="en-US" sz="1800" b="1" dirty="0" err="1" smtClean="0">
                <a:latin typeface="Times New Roman" pitchFamily="18" charset="0"/>
                <a:cs typeface="Times New Roman" pitchFamily="18" charset="0"/>
              </a:rPr>
              <a:t>Pembahasan</a:t>
            </a:r>
            <a:endParaRPr lang="en-US" sz="1800" b="1" dirty="0" smtClean="0">
              <a:latin typeface="Times New Roman" pitchFamily="18" charset="0"/>
              <a:cs typeface="Times New Roman" pitchFamily="18" charset="0"/>
            </a:endParaRPr>
          </a:p>
          <a:p>
            <a:pPr>
              <a:buAutoNum type="arabicPeriod"/>
            </a:pPr>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Penelitian</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Perencanaan</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Pelaksanaan</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Observasi</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Refleksi</a:t>
            </a:r>
            <a:endParaRPr lang="en-US" sz="1800" dirty="0" smtClean="0">
              <a:latin typeface="Times New Roman" pitchFamily="18" charset="0"/>
              <a:cs typeface="Times New Roman" pitchFamily="18" charset="0"/>
            </a:endParaRPr>
          </a:p>
          <a:p>
            <a:pPr>
              <a:buAutoNum type="arabicPeriod" startAt="2"/>
            </a:pPr>
            <a:r>
              <a:rPr lang="en-US" sz="1800" dirty="0" err="1" smtClean="0">
                <a:latin typeface="Times New Roman" pitchFamily="18" charset="0"/>
                <a:cs typeface="Times New Roman" pitchFamily="18" charset="0"/>
              </a:rPr>
              <a:t>Pembahasan</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tes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sebelum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sesudah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pembelajaran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keberagaman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budaya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bangsaku</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dengan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menggunakan</a:t>
            </a:r>
            <a:r>
              <a:rPr lang="en-US" sz="1800" dirty="0" smtClean="0">
                <a:latin typeface="Times New Roman" pitchFamily="18" charset="0"/>
                <a:cs typeface="Times New Roman" pitchFamily="18" charset="0"/>
              </a:rPr>
              <a:t> model </a:t>
            </a:r>
            <a:r>
              <a:rPr lang="en-US" sz="1800" i="1" dirty="0" smtClean="0">
                <a:latin typeface="Times New Roman" pitchFamily="18" charset="0"/>
                <a:cs typeface="Times New Roman" pitchFamily="18" charset="0"/>
              </a:rPr>
              <a:t>cooperative script</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Aktivitas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endParaRPr lang="en-US" sz="1800" dirty="0" smtClean="0">
              <a:latin typeface="Times New Roman" pitchFamily="18" charset="0"/>
              <a:cs typeface="Times New Roman" pitchFamily="18" charset="0"/>
            </a:endParaRPr>
          </a:p>
          <a:p>
            <a:r>
              <a:rPr lang="en-US" sz="1800" dirty="0" err="1" smtClean="0">
                <a:latin typeface="Times New Roman" pitchFamily="18" charset="0"/>
                <a:cs typeface="Times New Roman" pitchFamily="18" charset="0"/>
              </a:rPr>
              <a:t>Hasil</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Belajar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Siswa</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432</Words>
  <Application>Microsoft Office PowerPoint</Application>
  <PresentationFormat>On-screen Show (4:3)</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PENERAPAN MODEL PEMBELAJARAN  COOPERATIVE SCRIPT UNTUK MENINGKATKAN AKTIVITAS DAN HASIL BELAJAR SISWA TENTANG KEBERAGAMAN BUDAYA BANGSAKU  PADA PEMBELAJARAN TEMATIK DI KELAS IV  SEKOLAH DASAR (PenelitianTindakan Kelas Pada Siswa Kelas IV SDN Cibadak 02 Kecamatan Bale Endah Kabupaten Bandung Tahun Ajaran 2013/2014) </vt:lpstr>
      <vt:lpstr>BAB I PENDAHULUAN</vt:lpstr>
      <vt:lpstr>Slide 3</vt:lpstr>
      <vt:lpstr>Slide 4</vt:lpstr>
      <vt:lpstr>BAB II KAJIAN TEORI DAN KERANGKA PEMIKIRAN</vt:lpstr>
      <vt:lpstr>Slide 6</vt:lpstr>
      <vt:lpstr>BAB III METODE PENELITIAN</vt:lpstr>
      <vt:lpstr>Slide 8</vt:lpstr>
      <vt:lpstr>BAB IV HASIL PENELITIAN DAN PEMBAHASAN</vt:lpstr>
      <vt:lpstr>BAB V KESIMPULAN DAN SARAN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PENERAPAN MODEL PEMBELAJARAN  COOPERATIVE SCRIPT UNTUK MENINGKATKAN AKTIVITAS DAN HASIL BELAJAR SISWA TENTANG KEBERAGAMAN BUDAYA BANGSAKU  PADA PEMBELAJARAN TEMATIK DI KELAS IV  SEKOLAH DASAR (PenelitianTindakan Kelas Pada Siswa Kelas IV SDN Cibadak 02 Kecamatan Bale Endah Kabupaten Bandung Tahun Ajaran 2013/2014)</dc:title>
  <dc:creator>Rio</dc:creator>
  <cp:lastModifiedBy>Rio</cp:lastModifiedBy>
  <cp:revision>10</cp:revision>
  <dcterms:created xsi:type="dcterms:W3CDTF">2014-10-09T06:02:43Z</dcterms:created>
  <dcterms:modified xsi:type="dcterms:W3CDTF">2014-10-09T12:00:53Z</dcterms:modified>
</cp:coreProperties>
</file>