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2" r:id="rId8"/>
    <p:sldId id="264" r:id="rId9"/>
    <p:sldId id="265" r:id="rId10"/>
    <p:sldId id="267" r:id="rId11"/>
    <p:sldId id="268" r:id="rId12"/>
    <p:sldId id="269" r:id="rId13"/>
    <p:sldId id="293" r:id="rId14"/>
    <p:sldId id="29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7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F8B26E-73AC-49F5-815E-8F6FC4BE6CD4}"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8B26E-73AC-49F5-815E-8F6FC4BE6CD4}"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8B26E-73AC-49F5-815E-8F6FC4BE6CD4}"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8B26E-73AC-49F5-815E-8F6FC4BE6CD4}"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F8B26E-73AC-49F5-815E-8F6FC4BE6CD4}"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F8B26E-73AC-49F5-815E-8F6FC4BE6CD4}" type="datetimeFigureOut">
              <a:rPr lang="en-US" smtClean="0"/>
              <a:pPr/>
              <a:t>11/5/2009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F8B26E-73AC-49F5-815E-8F6FC4BE6CD4}" type="datetimeFigureOut">
              <a:rPr lang="en-US" smtClean="0"/>
              <a:pPr/>
              <a:t>11/5/2009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8B26E-73AC-49F5-815E-8F6FC4BE6CD4}" type="datetimeFigureOut">
              <a:rPr lang="en-US" smtClean="0"/>
              <a:pPr/>
              <a:t>11/5/2009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8B26E-73AC-49F5-815E-8F6FC4BE6CD4}" type="datetimeFigureOut">
              <a:rPr lang="en-US" smtClean="0"/>
              <a:pPr/>
              <a:t>11/5/2009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8B26E-73AC-49F5-815E-8F6FC4BE6CD4}" type="datetimeFigureOut">
              <a:rPr lang="en-US" smtClean="0"/>
              <a:pPr/>
              <a:t>11/5/2009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8B26E-73AC-49F5-815E-8F6FC4BE6CD4}" type="datetimeFigureOut">
              <a:rPr lang="en-US" smtClean="0"/>
              <a:pPr/>
              <a:t>11/5/2009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22819-58CF-408C-9DD2-32196E27DD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8B26E-73AC-49F5-815E-8F6FC4BE6CD4}" type="datetimeFigureOut">
              <a:rPr lang="en-US" smtClean="0"/>
              <a:pPr/>
              <a:t>11/5/2009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22819-58CF-408C-9DD2-32196E27D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slide" Target="slide2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slide" Target="slide1.x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slide" Target="slide1.x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8926" y="1500174"/>
            <a:ext cx="5715040" cy="3286148"/>
          </a:xfrm>
        </p:spPr>
        <p:txBody>
          <a:bodyPr>
            <a:normAutofit/>
          </a:bodyPr>
          <a:lstStyle/>
          <a:p>
            <a:r>
              <a:rPr lang="id-ID" sz="2800" b="1" dirty="0" smtClean="0">
                <a:solidFill>
                  <a:srgbClr val="FF0000"/>
                </a:solidFill>
                <a:latin typeface="Comic Sans MS" pitchFamily="66" charset="0"/>
              </a:rPr>
              <a:t>PENGARUH JENIS </a:t>
            </a:r>
            <a:r>
              <a:rPr lang="en-US" sz="2800" b="1" dirty="0" smtClean="0">
                <a:solidFill>
                  <a:srgbClr val="FF0000"/>
                </a:solidFill>
                <a:latin typeface="Comic Sans MS" pitchFamily="66" charset="0"/>
              </a:rPr>
              <a:t>BAHAN PENGEMAS PADA PENGEMASAN VAKUM TAPE KETAN TERHADAP </a:t>
            </a:r>
            <a:r>
              <a:rPr lang="id-ID" sz="2800" b="1" dirty="0" smtClean="0">
                <a:solidFill>
                  <a:srgbClr val="FF0000"/>
                </a:solidFill>
                <a:latin typeface="Comic Sans MS" pitchFamily="66" charset="0"/>
              </a:rPr>
              <a:t>KARAKTERISTIK </a:t>
            </a:r>
            <a:r>
              <a:rPr lang="en-US" sz="2800" b="1" dirty="0" smtClean="0">
                <a:solidFill>
                  <a:srgbClr val="FF0000"/>
                </a:solidFill>
                <a:latin typeface="Comic Sans MS" pitchFamily="66" charset="0"/>
              </a:rPr>
              <a:t>TAPE KETAN </a:t>
            </a:r>
            <a:r>
              <a:rPr lang="id-ID" sz="2800" b="1" dirty="0" smtClean="0">
                <a:solidFill>
                  <a:srgbClr val="FF0000"/>
                </a:solidFill>
                <a:latin typeface="Comic Sans MS" pitchFamily="66" charset="0"/>
              </a:rPr>
              <a:t>(</a:t>
            </a:r>
            <a:r>
              <a:rPr lang="id-ID" sz="2800" b="1" i="1" dirty="0" smtClean="0">
                <a:solidFill>
                  <a:srgbClr val="FF0000"/>
                </a:solidFill>
                <a:latin typeface="Comic Sans MS" pitchFamily="66" charset="0"/>
              </a:rPr>
              <a:t>Oryza sativa glutinosa</a:t>
            </a:r>
            <a:r>
              <a:rPr lang="id-ID" sz="2800" b="1" dirty="0" smtClean="0">
                <a:solidFill>
                  <a:srgbClr val="FF0000"/>
                </a:solidFill>
                <a:latin typeface="Comic Sans MS" pitchFamily="66" charset="0"/>
              </a:rPr>
              <a:t>) SELAMA PENYIMPANAN</a:t>
            </a:r>
            <a:endParaRPr lang="en-US" sz="2800" b="1" dirty="0">
              <a:solidFill>
                <a:srgbClr val="FF0000"/>
              </a:solidFill>
              <a:latin typeface="Comic Sans MS" pitchFamily="66" charset="0"/>
            </a:endParaRPr>
          </a:p>
        </p:txBody>
      </p:sp>
      <p:sp>
        <p:nvSpPr>
          <p:cNvPr id="3" name="Subtitle 2"/>
          <p:cNvSpPr>
            <a:spLocks noGrp="1"/>
          </p:cNvSpPr>
          <p:nvPr>
            <p:ph type="subTitle" idx="1"/>
          </p:nvPr>
        </p:nvSpPr>
        <p:spPr>
          <a:xfrm>
            <a:off x="1571604" y="5500702"/>
            <a:ext cx="6400800" cy="1142984"/>
          </a:xfrm>
        </p:spPr>
        <p:txBody>
          <a:bodyPr>
            <a:normAutofit lnSpcReduction="10000"/>
          </a:bodyPr>
          <a:lstStyle/>
          <a:p>
            <a:r>
              <a:rPr lang="en-US" b="1" dirty="0" smtClean="0">
                <a:solidFill>
                  <a:srgbClr val="0070C0"/>
                </a:solidFill>
                <a:latin typeface="Calibri" pitchFamily="34" charset="0"/>
              </a:rPr>
              <a:t>SOEWARDANA AKBAR</a:t>
            </a:r>
          </a:p>
          <a:p>
            <a:r>
              <a:rPr lang="en-US" b="1" dirty="0" smtClean="0">
                <a:solidFill>
                  <a:srgbClr val="0070C0"/>
                </a:solidFill>
                <a:latin typeface="Calibri" pitchFamily="34" charset="0"/>
              </a:rPr>
              <a:t>043020012</a:t>
            </a:r>
            <a:endParaRPr lang="en-US" dirty="0">
              <a:solidFill>
                <a:srgbClr val="0070C0"/>
              </a:solidFill>
            </a:endParaRPr>
          </a:p>
        </p:txBody>
      </p:sp>
      <p:pic>
        <p:nvPicPr>
          <p:cNvPr id="25601" name="Picture 1" descr="C:\Documents and Settings\rock star\My Documents\loading.gif"/>
          <p:cNvPicPr>
            <a:picLocks noChangeAspect="1" noChangeArrowheads="1" noCrop="1"/>
          </p:cNvPicPr>
          <p:nvPr/>
        </p:nvPicPr>
        <p:blipFill>
          <a:blip r:embed="rId3"/>
          <a:srcRect/>
          <a:stretch>
            <a:fillRect/>
          </a:stretch>
        </p:blipFill>
        <p:spPr bwMode="auto">
          <a:xfrm>
            <a:off x="7786710" y="6572272"/>
            <a:ext cx="1219200" cy="142876"/>
          </a:xfrm>
          <a:prstGeom prst="rect">
            <a:avLst/>
          </a:prstGeom>
          <a:noFill/>
        </p:spPr>
      </p:pic>
      <p:pic>
        <p:nvPicPr>
          <p:cNvPr id="25602" name="Picture 2" descr="D:\PICTURE\Logo\Unpas Color copy.png">
            <a:hlinkClick r:id="rId4" action="ppaction://hlinksldjump"/>
          </p:cNvPr>
          <p:cNvPicPr>
            <a:picLocks noChangeAspect="1" noChangeArrowheads="1"/>
          </p:cNvPicPr>
          <p:nvPr/>
        </p:nvPicPr>
        <p:blipFill>
          <a:blip r:embed="rId5" cstate="print"/>
          <a:srcRect/>
          <a:stretch>
            <a:fillRect/>
          </a:stretch>
        </p:blipFill>
        <p:spPr bwMode="auto">
          <a:xfrm>
            <a:off x="214282" y="5929330"/>
            <a:ext cx="715728" cy="711198"/>
          </a:xfrm>
          <a:prstGeom prst="rect">
            <a:avLst/>
          </a:prstGeom>
          <a:noFill/>
        </p:spPr>
      </p:pic>
      <p:sp>
        <p:nvSpPr>
          <p:cNvPr id="6" name="5-Point Star 5">
            <a:hlinkClick r:id="rId6" action="ppaction://hlinksldjump"/>
          </p:cNvPr>
          <p:cNvSpPr/>
          <p:nvPr/>
        </p:nvSpPr>
        <p:spPr>
          <a:xfrm rot="21129461">
            <a:off x="1721822" y="2577758"/>
            <a:ext cx="319762" cy="323271"/>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grpId="0" nodeType="withEffect">
                                  <p:stCondLst>
                                    <p:cond delay="0"/>
                                  </p:stCondLst>
                                  <p:endCondLst>
                                    <p:cond evt="onNext" delay="0">
                                      <p:tgtEl>
                                        <p:sldTgt/>
                                      </p:tgtEl>
                                    </p:cond>
                                  </p:end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25601"/>
                                        </p:tgtEl>
                                      </p:cBhvr>
                                    </p:animEffect>
                                    <p:set>
                                      <p:cBhvr>
                                        <p:cTn id="14" dur="1" fill="hold">
                                          <p:stCondLst>
                                            <p:cond delay="499"/>
                                          </p:stCondLst>
                                        </p:cTn>
                                        <p:tgtEl>
                                          <p:spTgt spid="256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B0F0"/>
                </a:solidFill>
              </a:rPr>
              <a:t>Kerangka Pemikiran</a:t>
            </a:r>
            <a:endParaRPr lang="en-US" dirty="0">
              <a:solidFill>
                <a:srgbClr val="00B0F0"/>
              </a:solidFill>
            </a:endParaRPr>
          </a:p>
        </p:txBody>
      </p:sp>
      <p:sp>
        <p:nvSpPr>
          <p:cNvPr id="4" name="Content Placeholder 2"/>
          <p:cNvSpPr>
            <a:spLocks noGrp="1"/>
          </p:cNvSpPr>
          <p:nvPr>
            <p:ph sz="quarter" idx="1"/>
          </p:nvPr>
        </p:nvSpPr>
        <p:spPr>
          <a:xfrm>
            <a:off x="457200" y="1500174"/>
            <a:ext cx="8043890" cy="1500198"/>
          </a:xfrm>
        </p:spPr>
        <p:txBody>
          <a:bodyPr>
            <a:noAutofit/>
          </a:bodyPr>
          <a:lstStyle/>
          <a:p>
            <a:r>
              <a:rPr lang="id-ID" sz="2000" dirty="0" smtClean="0">
                <a:solidFill>
                  <a:schemeClr val="bg1"/>
                </a:solidFill>
              </a:rPr>
              <a:t>Menurut Rahman, dkk., (1986), tape merupakan salah satu produk fermentasi tradisional yang menggunakan bahan dasar beras ketan yang kaya akan pati yang memiliki kadar amilopektin tinggi dan kadar amilosa yang sangat rendah</a:t>
            </a:r>
            <a:r>
              <a:rPr lang="en-US" sz="2000" dirty="0" smtClean="0">
                <a:solidFill>
                  <a:schemeClr val="bg1"/>
                </a:solidFill>
              </a:rPr>
              <a:t>.</a:t>
            </a:r>
          </a:p>
        </p:txBody>
      </p:sp>
      <p:sp>
        <p:nvSpPr>
          <p:cNvPr id="6" name="Content Placeholder 2"/>
          <p:cNvSpPr txBox="1">
            <a:spLocks/>
          </p:cNvSpPr>
          <p:nvPr/>
        </p:nvSpPr>
        <p:spPr>
          <a:xfrm>
            <a:off x="457624" y="2786058"/>
            <a:ext cx="8043890" cy="1500198"/>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kumimoji="0" lang="id-ID" sz="2000" b="0" i="0" u="none" strike="noStrike" kern="1200" cap="none" spc="0" normalizeH="0" baseline="0" noProof="0" dirty="0" smtClean="0">
                <a:ln>
                  <a:noFill/>
                </a:ln>
                <a:solidFill>
                  <a:schemeClr val="bg1"/>
                </a:solidFill>
                <a:effectLst/>
                <a:uLnTx/>
                <a:uFillTx/>
                <a:latin typeface="+mn-lt"/>
                <a:ea typeface="+mn-ea"/>
                <a:cs typeface="+mn-cs"/>
              </a:rPr>
              <a:t>Menurut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id-ID" sz="2000" dirty="0" smtClean="0">
                <a:solidFill>
                  <a:schemeClr val="bg1"/>
                </a:solidFill>
              </a:rPr>
              <a:t>Margono, dkk. (2000) tape ketan adalah makanan tradisional yang bahan bakunya berupa beras ketan (putih maupun hitam) dan ragi sebagai bahan penolongnya, dengan proses pengolahan yang baik tape ketan ini dapat tahan lebih dari satu minggu.</a:t>
            </a:r>
            <a:endParaRPr lang="en-US" sz="20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B0F0"/>
                </a:solidFill>
              </a:rPr>
              <a:t>Kerangka Pemikiran</a:t>
            </a:r>
            <a:endParaRPr lang="en-US" dirty="0">
              <a:solidFill>
                <a:srgbClr val="00B0F0"/>
              </a:solidFill>
            </a:endParaRPr>
          </a:p>
        </p:txBody>
      </p:sp>
      <p:sp>
        <p:nvSpPr>
          <p:cNvPr id="4" name="Content Placeholder 2"/>
          <p:cNvSpPr>
            <a:spLocks noGrp="1"/>
          </p:cNvSpPr>
          <p:nvPr>
            <p:ph sz="quarter" idx="1"/>
          </p:nvPr>
        </p:nvSpPr>
        <p:spPr>
          <a:xfrm>
            <a:off x="457200" y="1500174"/>
            <a:ext cx="8258204" cy="2686056"/>
          </a:xfrm>
        </p:spPr>
        <p:txBody>
          <a:bodyPr>
            <a:noAutofit/>
          </a:bodyPr>
          <a:lstStyle/>
          <a:p>
            <a:r>
              <a:rPr lang="id-ID" sz="2000" dirty="0" smtClean="0">
                <a:solidFill>
                  <a:schemeClr val="bg1"/>
                </a:solidFill>
              </a:rPr>
              <a:t>Menurut Panji (1990)</a:t>
            </a:r>
            <a:r>
              <a:rPr lang="en-US" sz="2000" dirty="0" smtClean="0">
                <a:solidFill>
                  <a:schemeClr val="bg1"/>
                </a:solidFill>
              </a:rPr>
              <a:t>, starter </a:t>
            </a:r>
            <a:r>
              <a:rPr lang="id-ID" sz="2000" dirty="0" smtClean="0">
                <a:solidFill>
                  <a:schemeClr val="bg1"/>
                </a:solidFill>
              </a:rPr>
              <a:t>yang digunakan dalam pembuatan tape adalah ragi pasar</a:t>
            </a:r>
            <a:r>
              <a:rPr lang="en-US" sz="2000" dirty="0" smtClean="0">
                <a:solidFill>
                  <a:schemeClr val="bg1"/>
                </a:solidFill>
              </a:rPr>
              <a:t> (</a:t>
            </a:r>
            <a:r>
              <a:rPr lang="en-US" sz="2000" dirty="0" err="1" smtClean="0">
                <a:solidFill>
                  <a:schemeClr val="bg1"/>
                </a:solidFill>
              </a:rPr>
              <a:t>inokulum</a:t>
            </a:r>
            <a:r>
              <a:rPr lang="en-US" sz="2000" dirty="0" smtClean="0">
                <a:solidFill>
                  <a:schemeClr val="bg1"/>
                </a:solidFill>
              </a:rPr>
              <a:t> tape)</a:t>
            </a:r>
            <a:r>
              <a:rPr lang="id-ID" sz="2000" dirty="0" smtClean="0">
                <a:solidFill>
                  <a:schemeClr val="bg1"/>
                </a:solidFill>
              </a:rPr>
              <a:t>. Di dalam </a:t>
            </a:r>
            <a:r>
              <a:rPr lang="en-US" sz="2000" dirty="0" err="1" smtClean="0">
                <a:solidFill>
                  <a:schemeClr val="bg1"/>
                </a:solidFill>
              </a:rPr>
              <a:t>inokulum</a:t>
            </a:r>
            <a:r>
              <a:rPr lang="en-US" sz="2000" dirty="0" smtClean="0">
                <a:solidFill>
                  <a:schemeClr val="bg1"/>
                </a:solidFill>
              </a:rPr>
              <a:t> tape </a:t>
            </a:r>
            <a:r>
              <a:rPr lang="en-US" sz="2000" dirty="0" err="1" smtClean="0">
                <a:solidFill>
                  <a:schemeClr val="bg1"/>
                </a:solidFill>
              </a:rPr>
              <a:t>ini</a:t>
            </a:r>
            <a:r>
              <a:rPr lang="en-US" sz="2000" dirty="0" smtClean="0">
                <a:solidFill>
                  <a:schemeClr val="bg1"/>
                </a:solidFill>
              </a:rPr>
              <a:t> </a:t>
            </a:r>
            <a:r>
              <a:rPr lang="id-ID" sz="2000" dirty="0" smtClean="0">
                <a:solidFill>
                  <a:schemeClr val="bg1"/>
                </a:solidFill>
              </a:rPr>
              <a:t>terdapat bermacam-macam kapang dan khamir. Mikroorganisme yang terpenting diantaranya adalah </a:t>
            </a:r>
            <a:r>
              <a:rPr lang="id-ID" sz="2000" i="1" dirty="0" smtClean="0">
                <a:solidFill>
                  <a:schemeClr val="bg1"/>
                </a:solidFill>
              </a:rPr>
              <a:t>Clamydomucor sp</a:t>
            </a:r>
            <a:r>
              <a:rPr lang="id-ID" sz="2000" dirty="0" smtClean="0">
                <a:solidFill>
                  <a:schemeClr val="bg1"/>
                </a:solidFill>
              </a:rPr>
              <a:t>., </a:t>
            </a:r>
            <a:r>
              <a:rPr lang="id-ID" sz="2000" i="1" dirty="0" smtClean="0">
                <a:solidFill>
                  <a:schemeClr val="bg1"/>
                </a:solidFill>
              </a:rPr>
              <a:t>Hansenula sp</a:t>
            </a:r>
            <a:r>
              <a:rPr lang="id-ID" sz="2000" dirty="0" smtClean="0">
                <a:solidFill>
                  <a:schemeClr val="bg1"/>
                </a:solidFill>
              </a:rPr>
              <a:t>., </a:t>
            </a:r>
            <a:r>
              <a:rPr lang="id-ID" sz="2000" i="1" dirty="0" smtClean="0">
                <a:solidFill>
                  <a:schemeClr val="bg1"/>
                </a:solidFill>
              </a:rPr>
              <a:t>Saccharomyces cerevisiae</a:t>
            </a:r>
            <a:r>
              <a:rPr lang="id-ID" sz="2000" dirty="0" smtClean="0">
                <a:solidFill>
                  <a:schemeClr val="bg1"/>
                </a:solidFill>
              </a:rPr>
              <a:t>..</a:t>
            </a:r>
            <a:endParaRPr lang="en-US" sz="2000" dirty="0" smtClean="0">
              <a:solidFill>
                <a:schemeClr val="bg1"/>
              </a:solidFill>
            </a:endParaRPr>
          </a:p>
        </p:txBody>
      </p:sp>
      <p:sp>
        <p:nvSpPr>
          <p:cNvPr id="5" name="Content Placeholder 2"/>
          <p:cNvSpPr txBox="1">
            <a:spLocks/>
          </p:cNvSpPr>
          <p:nvPr/>
        </p:nvSpPr>
        <p:spPr>
          <a:xfrm>
            <a:off x="453996" y="3028960"/>
            <a:ext cx="8261408" cy="190023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000" b="0" i="0" u="none" strike="noStrike" kern="1200" cap="none" spc="0" normalizeH="0" baseline="0" noProof="0" dirty="0" smtClean="0">
                <a:ln>
                  <a:noFill/>
                </a:ln>
                <a:solidFill>
                  <a:schemeClr val="bg1"/>
                </a:solidFill>
                <a:effectLst/>
                <a:uLnTx/>
                <a:uFillTx/>
                <a:latin typeface="+mn-lt"/>
                <a:ea typeface="+mn-ea"/>
                <a:cs typeface="+mn-cs"/>
              </a:rPr>
              <a:t>Menurut penelitian Setyawardhani (2008) mengenai fermentasi tape ketan dengan menggunakan jenis kemasan dan volume ketan yang berbeda diketahui bahwa kemasan plastik dan volume ketan berpengaruh terhadap fermentasi tape ketan. Selain itu jenis kemasan dan volume ketan juga mempengaruhi nilai organoleptik serta sifat fisiko kimia dari tape ketan.</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B0F0"/>
                </a:solidFill>
              </a:rPr>
              <a:t>Kerangka Pemikiran</a:t>
            </a:r>
            <a:endParaRPr lang="en-US" dirty="0">
              <a:solidFill>
                <a:srgbClr val="00B0F0"/>
              </a:solidFill>
            </a:endParaRPr>
          </a:p>
        </p:txBody>
      </p:sp>
      <p:sp>
        <p:nvSpPr>
          <p:cNvPr id="4" name="Content Placeholder 2"/>
          <p:cNvSpPr>
            <a:spLocks noGrp="1"/>
          </p:cNvSpPr>
          <p:nvPr>
            <p:ph sz="quarter" idx="1"/>
          </p:nvPr>
        </p:nvSpPr>
        <p:spPr>
          <a:xfrm>
            <a:off x="457200" y="1500174"/>
            <a:ext cx="8043890" cy="2686056"/>
          </a:xfrm>
        </p:spPr>
        <p:txBody>
          <a:bodyPr>
            <a:noAutofit/>
          </a:bodyPr>
          <a:lstStyle/>
          <a:p>
            <a:r>
              <a:rPr lang="id-ID" sz="2000" dirty="0" smtClean="0">
                <a:solidFill>
                  <a:schemeClr val="bg1"/>
                </a:solidFill>
              </a:rPr>
              <a:t>Menurut penelitian Putri (2007) mengenai penyimpanan tape ketan, kerusakan tape terjadi setelah 3 hari pada suhu ruang dan 4 minggu pada suhu dingin selama penyimpanan ditunjukkan oleh timbulnya busa dan aroma asam yang menyengat pada cairan tape yang cukup banyak. Tape ketan yang layak dikonsumsi yaitu pada penyimpanan sampai 3 hari pada suhu ruang dan 4 minggu pada suhu dingin. Kondisi penyimpanan terbaik </a:t>
            </a:r>
            <a:r>
              <a:rPr lang="en-US" sz="2000" dirty="0" err="1" smtClean="0">
                <a:solidFill>
                  <a:schemeClr val="bg1"/>
                </a:solidFill>
              </a:rPr>
              <a:t>yaitu</a:t>
            </a:r>
            <a:r>
              <a:rPr lang="en-US" sz="2000" dirty="0" smtClean="0">
                <a:solidFill>
                  <a:schemeClr val="bg1"/>
                </a:solidFill>
              </a:rPr>
              <a:t> </a:t>
            </a:r>
            <a:r>
              <a:rPr lang="en-US" sz="2000" dirty="0" err="1" smtClean="0">
                <a:solidFill>
                  <a:schemeClr val="bg1"/>
                </a:solidFill>
              </a:rPr>
              <a:t>penyimpanan</a:t>
            </a:r>
            <a:r>
              <a:rPr lang="en-US" sz="2000" dirty="0" smtClean="0">
                <a:solidFill>
                  <a:schemeClr val="bg1"/>
                </a:solidFill>
              </a:rPr>
              <a:t> </a:t>
            </a:r>
            <a:r>
              <a:rPr lang="id-ID" sz="2000" dirty="0" smtClean="0">
                <a:solidFill>
                  <a:schemeClr val="bg1"/>
                </a:solidFill>
              </a:rPr>
              <a:t>pada suhu dingin karena dapat mempertahankan mutu tape ketan hingga 4 minggu penyimpanan.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7143768" cy="1143000"/>
          </a:xfrm>
        </p:spPr>
        <p:txBody>
          <a:bodyPr>
            <a:normAutofit/>
          </a:bodyPr>
          <a:lstStyle/>
          <a:p>
            <a:pPr lvl="0">
              <a:defRPr/>
            </a:pPr>
            <a:r>
              <a:rPr lang="en-US" b="1" dirty="0" err="1" smtClean="0">
                <a:solidFill>
                  <a:schemeClr val="accent5">
                    <a:lumMod val="40000"/>
                    <a:lumOff val="60000"/>
                  </a:schemeClr>
                </a:solidFill>
              </a:rPr>
              <a:t>Hipotesis</a:t>
            </a:r>
            <a:r>
              <a:rPr lang="en-US" b="1" dirty="0" smtClean="0">
                <a:solidFill>
                  <a:schemeClr val="accent5">
                    <a:lumMod val="40000"/>
                    <a:lumOff val="60000"/>
                  </a:schemeClr>
                </a:solidFill>
              </a:rPr>
              <a:t> </a:t>
            </a:r>
            <a:r>
              <a:rPr lang="en-US" b="1" dirty="0" err="1" smtClean="0">
                <a:solidFill>
                  <a:schemeClr val="accent5">
                    <a:lumMod val="40000"/>
                    <a:lumOff val="60000"/>
                  </a:schemeClr>
                </a:solidFill>
              </a:rPr>
              <a:t>Penelitian</a:t>
            </a:r>
            <a:endParaRPr lang="id-ID" dirty="0">
              <a:solidFill>
                <a:schemeClr val="accent5">
                  <a:lumMod val="40000"/>
                  <a:lumOff val="60000"/>
                </a:schemeClr>
              </a:solidFill>
            </a:endParaRPr>
          </a:p>
        </p:txBody>
      </p:sp>
      <p:sp>
        <p:nvSpPr>
          <p:cNvPr id="4" name="Content Placeholder 2"/>
          <p:cNvSpPr>
            <a:spLocks noGrp="1"/>
          </p:cNvSpPr>
          <p:nvPr>
            <p:ph idx="1"/>
          </p:nvPr>
        </p:nvSpPr>
        <p:spPr>
          <a:xfrm>
            <a:off x="914400" y="3143248"/>
            <a:ext cx="8229600" cy="3643338"/>
          </a:xfrm>
        </p:spPr>
        <p:txBody>
          <a:bodyPr>
            <a:noAutofit/>
          </a:bodyPr>
          <a:lstStyle/>
          <a:p>
            <a:pPr marL="457200" indent="-457200">
              <a:buFont typeface="+mj-lt"/>
              <a:buAutoNum type="arabicPeriod"/>
            </a:pPr>
            <a:r>
              <a:rPr lang="id-ID" sz="2400" dirty="0" smtClean="0">
                <a:solidFill>
                  <a:schemeClr val="bg1"/>
                </a:solidFill>
              </a:rPr>
              <a:t>Jenis </a:t>
            </a:r>
            <a:r>
              <a:rPr lang="id-ID" sz="2400" dirty="0" smtClean="0">
                <a:solidFill>
                  <a:schemeClr val="bg1"/>
                </a:solidFill>
              </a:rPr>
              <a:t>bahan pengemas pada pengemasan vakum tape ketan diduga berpengaruh terhadap karakteristik tape ketan.</a:t>
            </a:r>
            <a:endParaRPr lang="en-US" sz="2400" dirty="0" smtClean="0">
              <a:solidFill>
                <a:schemeClr val="bg1"/>
              </a:solidFill>
            </a:endParaRPr>
          </a:p>
          <a:p>
            <a:pPr marL="457200" indent="-457200">
              <a:buFont typeface="+mj-lt"/>
              <a:buAutoNum type="arabicPeriod"/>
            </a:pPr>
            <a:r>
              <a:rPr lang="id-ID" sz="2400" dirty="0" smtClean="0">
                <a:solidFill>
                  <a:schemeClr val="bg1"/>
                </a:solidFill>
              </a:rPr>
              <a:t>Lama </a:t>
            </a:r>
            <a:r>
              <a:rPr lang="id-ID" sz="2400" dirty="0" smtClean="0">
                <a:solidFill>
                  <a:schemeClr val="bg1"/>
                </a:solidFill>
              </a:rPr>
              <a:t>penyimpanan diduga dapat </a:t>
            </a:r>
            <a:r>
              <a:rPr lang="id-ID" sz="2400" dirty="0" smtClean="0">
                <a:solidFill>
                  <a:schemeClr val="bg1"/>
                </a:solidFill>
              </a:rPr>
              <a:t>berpengaruh terhadap </a:t>
            </a:r>
            <a:r>
              <a:rPr lang="id-ID" sz="2400" dirty="0" smtClean="0">
                <a:solidFill>
                  <a:schemeClr val="bg1"/>
                </a:solidFill>
              </a:rPr>
              <a:t>karakteristik tape ketan.</a:t>
            </a:r>
            <a:endParaRPr lang="en-US" sz="2400" dirty="0" smtClean="0">
              <a:solidFill>
                <a:schemeClr val="bg1"/>
              </a:solidFill>
            </a:endParaRPr>
          </a:p>
          <a:p>
            <a:pPr marL="457200" indent="-457200">
              <a:buFont typeface="+mj-lt"/>
              <a:buAutoNum type="arabicPeriod"/>
            </a:pPr>
            <a:r>
              <a:rPr lang="id-ID" sz="2400" dirty="0" smtClean="0">
                <a:solidFill>
                  <a:schemeClr val="bg1"/>
                </a:solidFill>
              </a:rPr>
              <a:t>Bagaimana </a:t>
            </a:r>
            <a:r>
              <a:rPr lang="id-ID" sz="2400" dirty="0" smtClean="0">
                <a:solidFill>
                  <a:schemeClr val="bg1"/>
                </a:solidFill>
              </a:rPr>
              <a:t>pengaruh interaksi antara jenis bahan pengemas pada pengemasan vakum tape ketan dan lama penyimpanan terhadap karakteristik tape </a:t>
            </a:r>
            <a:r>
              <a:rPr lang="id-ID" sz="2400" dirty="0" smtClean="0">
                <a:solidFill>
                  <a:schemeClr val="bg1"/>
                </a:solidFill>
              </a:rPr>
              <a:t>ketan</a:t>
            </a:r>
            <a:r>
              <a:rPr lang="en-US" sz="2400" dirty="0" smtClean="0">
                <a:solidFill>
                  <a:schemeClr val="bg1"/>
                </a:solidFill>
              </a:rPr>
              <a:t>?</a:t>
            </a:r>
            <a:endParaRPr lang="en-US" sz="2400" dirty="0">
              <a:solidFill>
                <a:schemeClr val="bg1"/>
              </a:solidFill>
            </a:endParaRPr>
          </a:p>
        </p:txBody>
      </p:sp>
      <p:sp>
        <p:nvSpPr>
          <p:cNvPr id="5" name="Rectangle 4"/>
          <p:cNvSpPr/>
          <p:nvPr/>
        </p:nvSpPr>
        <p:spPr>
          <a:xfrm>
            <a:off x="899634" y="2214554"/>
            <a:ext cx="8215370" cy="830997"/>
          </a:xfrm>
          <a:prstGeom prst="rect">
            <a:avLst/>
          </a:prstGeom>
        </p:spPr>
        <p:txBody>
          <a:bodyPr wrap="square">
            <a:spAutoFit/>
          </a:bodyPr>
          <a:lstStyle/>
          <a:p>
            <a:pPr>
              <a:buNone/>
            </a:pPr>
            <a:r>
              <a:rPr lang="id-ID" sz="2400" dirty="0" smtClean="0">
                <a:solidFill>
                  <a:schemeClr val="bg1"/>
                </a:solidFill>
              </a:rPr>
              <a:t>Berdasarkan perumusan kerangka pemikiran diatas, maka dapat diambil suatu hipotesis bahwa:</a:t>
            </a:r>
            <a:endParaRPr lang="en-US" sz="24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7143768" cy="1143000"/>
          </a:xfrm>
        </p:spPr>
        <p:txBody>
          <a:bodyPr>
            <a:normAutofit/>
          </a:bodyPr>
          <a:lstStyle/>
          <a:p>
            <a:pPr lvl="0">
              <a:defRPr/>
            </a:pPr>
            <a:r>
              <a:rPr lang="id-ID" b="1" dirty="0" smtClean="0">
                <a:solidFill>
                  <a:schemeClr val="accent5">
                    <a:lumMod val="40000"/>
                    <a:lumOff val="60000"/>
                  </a:schemeClr>
                </a:solidFill>
              </a:rPr>
              <a:t>Waktu dan Tempat Penelitian</a:t>
            </a:r>
            <a:endParaRPr lang="id-ID" dirty="0">
              <a:solidFill>
                <a:schemeClr val="accent5">
                  <a:lumMod val="40000"/>
                  <a:lumOff val="60000"/>
                </a:schemeClr>
              </a:solidFill>
            </a:endParaRPr>
          </a:p>
        </p:txBody>
      </p:sp>
      <p:sp>
        <p:nvSpPr>
          <p:cNvPr id="5" name="Rectangle 4"/>
          <p:cNvSpPr/>
          <p:nvPr/>
        </p:nvSpPr>
        <p:spPr>
          <a:xfrm>
            <a:off x="899634" y="2371547"/>
            <a:ext cx="8215370" cy="1200329"/>
          </a:xfrm>
          <a:prstGeom prst="rect">
            <a:avLst/>
          </a:prstGeom>
        </p:spPr>
        <p:txBody>
          <a:bodyPr wrap="square">
            <a:spAutoFit/>
          </a:bodyPr>
          <a:lstStyle/>
          <a:p>
            <a:r>
              <a:rPr lang="id-ID" sz="2400" dirty="0" smtClean="0">
                <a:solidFill>
                  <a:schemeClr val="bg1"/>
                </a:solidFill>
              </a:rPr>
              <a:t>Penelitian dilaksanakan pada bulan Agustus – Oktober 2009 yang bertempat di Laboratorium Teknologi Pangan, Universitas Pasundan Bandung.</a:t>
            </a:r>
            <a:endParaRPr lang="en-US"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Penelitian Pendahuluan</a:t>
            </a:r>
            <a:endParaRPr lang="en-US" dirty="0"/>
          </a:p>
        </p:txBody>
      </p:sp>
      <p:sp>
        <p:nvSpPr>
          <p:cNvPr id="3" name="Content Placeholder 2"/>
          <p:cNvSpPr>
            <a:spLocks noGrp="1"/>
          </p:cNvSpPr>
          <p:nvPr>
            <p:ph idx="1"/>
          </p:nvPr>
        </p:nvSpPr>
        <p:spPr>
          <a:xfrm>
            <a:off x="457200" y="1600201"/>
            <a:ext cx="8229600" cy="2543179"/>
          </a:xfrm>
        </p:spPr>
        <p:txBody>
          <a:bodyPr>
            <a:normAutofit fontScale="92500"/>
          </a:bodyPr>
          <a:lstStyle/>
          <a:p>
            <a:pPr marL="274320" lvl="0" indent="-274320">
              <a:spcBef>
                <a:spcPts val="600"/>
              </a:spcBef>
              <a:buClr>
                <a:schemeClr val="tx2"/>
              </a:buClr>
              <a:buSzPct val="73000"/>
              <a:buFont typeface="Wingdings 2"/>
              <a:buChar char=""/>
              <a:defRPr/>
            </a:pPr>
            <a:r>
              <a:rPr lang="en-US" dirty="0" err="1" smtClean="0"/>
              <a:t>Menentukan</a:t>
            </a:r>
            <a:r>
              <a:rPr lang="en-US" dirty="0" smtClean="0"/>
              <a:t> </a:t>
            </a:r>
            <a:r>
              <a:rPr lang="id-ID" dirty="0" smtClean="0"/>
              <a:t>lama </a:t>
            </a:r>
            <a:r>
              <a:rPr lang="id-ID" dirty="0"/>
              <a:t>waktu fermentasi terbaik pada tape </a:t>
            </a:r>
            <a:r>
              <a:rPr lang="id-ID" dirty="0" smtClean="0"/>
              <a:t>ketan</a:t>
            </a:r>
            <a:r>
              <a:rPr lang="en-US" dirty="0" smtClean="0"/>
              <a:t>. </a:t>
            </a:r>
            <a:r>
              <a:rPr lang="id-ID" dirty="0" smtClean="0"/>
              <a:t>Lama </a:t>
            </a:r>
            <a:r>
              <a:rPr lang="id-ID" dirty="0"/>
              <a:t>waktu fermentasi yang digunakan adalah 24, 48, dan </a:t>
            </a:r>
            <a:r>
              <a:rPr lang="en-US" dirty="0"/>
              <a:t>72</a:t>
            </a:r>
            <a:r>
              <a:rPr lang="id-ID" dirty="0"/>
              <a:t> jam yang selanjutnya dilakukan </a:t>
            </a:r>
            <a:r>
              <a:rPr lang="id-ID" dirty="0" smtClean="0"/>
              <a:t>pengujian organoleptik </a:t>
            </a:r>
            <a:r>
              <a:rPr lang="en-US" dirty="0" err="1" smtClean="0"/>
              <a:t>terhadap</a:t>
            </a:r>
            <a:r>
              <a:rPr lang="en-US" dirty="0" smtClean="0"/>
              <a:t> </a:t>
            </a:r>
            <a:r>
              <a:rPr lang="id-ID" dirty="0" smtClean="0"/>
              <a:t>aroma</a:t>
            </a:r>
            <a:r>
              <a:rPr lang="id-ID" dirty="0"/>
              <a:t>, tekstur, dan </a:t>
            </a:r>
            <a:r>
              <a:rPr lang="id-ID" dirty="0" smtClean="0"/>
              <a:t>warna</a:t>
            </a:r>
            <a:r>
              <a:rPr lang="en-US" dirty="0" smtClean="0"/>
              <a:t> tape </a:t>
            </a:r>
            <a:r>
              <a:rPr lang="en-US" dirty="0" err="1" smtClean="0"/>
              <a:t>ketan</a:t>
            </a:r>
            <a:r>
              <a:rPr lang="id-ID" dirty="0" smtClean="0"/>
              <a:t>.</a:t>
            </a:r>
            <a:r>
              <a:rPr lang="en-US" dirty="0" smtClean="0"/>
              <a:t> </a:t>
            </a:r>
            <a:endParaRPr lang="id-ID"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Penelitian </a:t>
            </a:r>
            <a:r>
              <a:rPr lang="en-US" dirty="0" err="1" smtClean="0"/>
              <a:t>Utama</a:t>
            </a:r>
            <a:endParaRPr lang="en-US" dirty="0"/>
          </a:p>
        </p:txBody>
      </p:sp>
      <p:sp>
        <p:nvSpPr>
          <p:cNvPr id="3" name="Content Placeholder 2"/>
          <p:cNvSpPr>
            <a:spLocks noGrp="1"/>
          </p:cNvSpPr>
          <p:nvPr>
            <p:ph idx="1"/>
          </p:nvPr>
        </p:nvSpPr>
        <p:spPr>
          <a:xfrm>
            <a:off x="457200" y="1600201"/>
            <a:ext cx="8229600" cy="2328866"/>
          </a:xfrm>
        </p:spPr>
        <p:txBody>
          <a:bodyPr/>
          <a:lstStyle/>
          <a:p>
            <a:pPr marL="274320" lvl="0" indent="-274320">
              <a:spcBef>
                <a:spcPts val="600"/>
              </a:spcBef>
              <a:buClr>
                <a:schemeClr val="tx2"/>
              </a:buClr>
              <a:buSzPct val="73000"/>
              <a:buFont typeface="Wingdings 2"/>
              <a:buChar char=""/>
              <a:defRPr/>
            </a:pPr>
            <a:r>
              <a:rPr lang="id-ID" dirty="0"/>
              <a:t>Mengetahui pengaruh jenis </a:t>
            </a:r>
            <a:r>
              <a:rPr lang="en-US" dirty="0" err="1" smtClean="0"/>
              <a:t>bahan</a:t>
            </a:r>
            <a:r>
              <a:rPr lang="en-US" dirty="0" smtClean="0"/>
              <a:t> </a:t>
            </a:r>
            <a:r>
              <a:rPr lang="en-US" dirty="0" err="1" smtClean="0"/>
              <a:t>pengemas</a:t>
            </a:r>
            <a:r>
              <a:rPr lang="en-US" dirty="0" smtClean="0"/>
              <a:t> </a:t>
            </a:r>
            <a:r>
              <a:rPr lang="en-US" dirty="0" err="1" smtClean="0"/>
              <a:t>plastik</a:t>
            </a:r>
            <a:r>
              <a:rPr lang="en-US" dirty="0" smtClean="0"/>
              <a:t> (</a:t>
            </a:r>
            <a:r>
              <a:rPr lang="id-ID" dirty="0" smtClean="0"/>
              <a:t>LDPE </a:t>
            </a:r>
            <a:r>
              <a:rPr lang="id-ID" dirty="0"/>
              <a:t>dan </a:t>
            </a:r>
            <a:r>
              <a:rPr lang="id-ID" dirty="0" smtClean="0"/>
              <a:t>PP</a:t>
            </a:r>
            <a:r>
              <a:rPr lang="en-US" dirty="0" smtClean="0"/>
              <a:t>)</a:t>
            </a:r>
            <a:r>
              <a:rPr lang="id-ID" dirty="0" smtClean="0"/>
              <a:t> </a:t>
            </a:r>
            <a:r>
              <a:rPr lang="en-US" dirty="0" err="1" smtClean="0"/>
              <a:t>serta</a:t>
            </a:r>
            <a:r>
              <a:rPr lang="en-US" dirty="0" smtClean="0"/>
              <a:t> lama </a:t>
            </a:r>
            <a:r>
              <a:rPr lang="en-US" dirty="0" err="1" smtClean="0"/>
              <a:t>penyimpanan</a:t>
            </a:r>
            <a:r>
              <a:rPr lang="en-US" dirty="0" smtClean="0"/>
              <a:t> </a:t>
            </a:r>
            <a:r>
              <a:rPr lang="en-US" dirty="0" err="1" smtClean="0"/>
              <a:t>pada</a:t>
            </a:r>
            <a:r>
              <a:rPr lang="en-US" dirty="0" smtClean="0"/>
              <a:t> </a:t>
            </a:r>
            <a:r>
              <a:rPr lang="en-US" dirty="0" err="1" smtClean="0"/>
              <a:t>pengemasan</a:t>
            </a:r>
            <a:r>
              <a:rPr lang="en-US" dirty="0" smtClean="0"/>
              <a:t> </a:t>
            </a:r>
            <a:r>
              <a:rPr lang="en-US" dirty="0" err="1" smtClean="0"/>
              <a:t>vakum</a:t>
            </a:r>
            <a:r>
              <a:rPr lang="en-US" dirty="0" smtClean="0"/>
              <a:t> tape </a:t>
            </a:r>
            <a:r>
              <a:rPr lang="en-US" dirty="0" err="1" smtClean="0"/>
              <a:t>ketan</a:t>
            </a:r>
            <a:r>
              <a:rPr lang="en-US" dirty="0" smtClean="0"/>
              <a:t> </a:t>
            </a:r>
            <a:r>
              <a:rPr lang="id-ID" dirty="0" smtClean="0"/>
              <a:t>terhadap </a:t>
            </a:r>
            <a:r>
              <a:rPr lang="en-US" dirty="0" err="1" smtClean="0"/>
              <a:t>karakteristik</a:t>
            </a:r>
            <a:r>
              <a:rPr lang="en-US" dirty="0" smtClean="0"/>
              <a:t> </a:t>
            </a:r>
            <a:r>
              <a:rPr lang="id-ID" dirty="0" smtClean="0"/>
              <a:t>tape ketan</a:t>
            </a:r>
            <a:r>
              <a:rPr lang="en-US" dirty="0" smtClean="0"/>
              <a:t>.</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1357306"/>
            <a:ext cx="6357982" cy="1143000"/>
          </a:xfrm>
        </p:spPr>
        <p:txBody>
          <a:bodyPr>
            <a:normAutofit/>
          </a:bodyPr>
          <a:lstStyle/>
          <a:p>
            <a:pPr lvl="0"/>
            <a:r>
              <a:rPr lang="id-ID" b="1" dirty="0">
                <a:solidFill>
                  <a:schemeClr val="bg1"/>
                </a:solidFill>
              </a:rPr>
              <a:t>Rancangan </a:t>
            </a:r>
            <a:r>
              <a:rPr lang="id-ID" b="1" dirty="0" smtClean="0">
                <a:solidFill>
                  <a:schemeClr val="bg1"/>
                </a:solidFill>
              </a:rPr>
              <a:t>Perlakuan</a:t>
            </a:r>
            <a:endParaRPr lang="en-US" dirty="0">
              <a:solidFill>
                <a:schemeClr val="bg1"/>
              </a:solidFill>
            </a:endParaRPr>
          </a:p>
        </p:txBody>
      </p:sp>
      <p:sp>
        <p:nvSpPr>
          <p:cNvPr id="3" name="Content Placeholder 2"/>
          <p:cNvSpPr>
            <a:spLocks noGrp="1"/>
          </p:cNvSpPr>
          <p:nvPr>
            <p:ph idx="1"/>
          </p:nvPr>
        </p:nvSpPr>
        <p:spPr>
          <a:xfrm>
            <a:off x="557242" y="2600332"/>
            <a:ext cx="8229600" cy="1185858"/>
          </a:xfrm>
        </p:spPr>
        <p:txBody>
          <a:bodyPr>
            <a:normAutofit/>
          </a:bodyPr>
          <a:lstStyle/>
          <a:p>
            <a:r>
              <a:rPr lang="id-ID" dirty="0" smtClean="0">
                <a:solidFill>
                  <a:schemeClr val="bg1"/>
                </a:solidFill>
              </a:rPr>
              <a:t>Variasi </a:t>
            </a:r>
            <a:r>
              <a:rPr lang="en-US" dirty="0" err="1" smtClean="0">
                <a:solidFill>
                  <a:schemeClr val="bg1"/>
                </a:solidFill>
              </a:rPr>
              <a:t>dari</a:t>
            </a:r>
            <a:r>
              <a:rPr lang="en-US" dirty="0" smtClean="0">
                <a:solidFill>
                  <a:schemeClr val="bg1"/>
                </a:solidFill>
              </a:rPr>
              <a:t> </a:t>
            </a:r>
            <a:r>
              <a:rPr lang="id-ID" dirty="0" smtClean="0">
                <a:solidFill>
                  <a:schemeClr val="bg1"/>
                </a:solidFill>
              </a:rPr>
              <a:t>jenis </a:t>
            </a:r>
            <a:r>
              <a:rPr lang="en-US" dirty="0" err="1" smtClean="0">
                <a:solidFill>
                  <a:schemeClr val="bg1"/>
                </a:solidFill>
              </a:rPr>
              <a:t>bahan</a:t>
            </a:r>
            <a:r>
              <a:rPr lang="en-US" dirty="0" smtClean="0">
                <a:solidFill>
                  <a:schemeClr val="bg1"/>
                </a:solidFill>
              </a:rPr>
              <a:t> </a:t>
            </a:r>
            <a:r>
              <a:rPr lang="en-US" dirty="0" err="1" smtClean="0">
                <a:solidFill>
                  <a:schemeClr val="bg1"/>
                </a:solidFill>
              </a:rPr>
              <a:t>pengemas</a:t>
            </a:r>
            <a:r>
              <a:rPr lang="en-US" dirty="0" smtClean="0">
                <a:solidFill>
                  <a:schemeClr val="bg1"/>
                </a:solidFill>
              </a:rPr>
              <a:t> </a:t>
            </a:r>
            <a:r>
              <a:rPr lang="en-US" dirty="0" err="1" smtClean="0">
                <a:solidFill>
                  <a:schemeClr val="bg1"/>
                </a:solidFill>
              </a:rPr>
              <a:t>plastik</a:t>
            </a:r>
            <a:r>
              <a:rPr lang="en-US" dirty="0" smtClean="0">
                <a:solidFill>
                  <a:schemeClr val="bg1"/>
                </a:solidFill>
              </a:rPr>
              <a:t> </a:t>
            </a:r>
            <a:r>
              <a:rPr lang="id-ID" dirty="0" smtClean="0">
                <a:solidFill>
                  <a:schemeClr val="bg1"/>
                </a:solidFill>
              </a:rPr>
              <a:t>yaitu LDPE dan PP.</a:t>
            </a:r>
          </a:p>
        </p:txBody>
      </p:sp>
      <p:sp>
        <p:nvSpPr>
          <p:cNvPr id="4" name="Content Placeholder 2"/>
          <p:cNvSpPr txBox="1">
            <a:spLocks/>
          </p:cNvSpPr>
          <p:nvPr/>
        </p:nvSpPr>
        <p:spPr>
          <a:xfrm>
            <a:off x="556958" y="3786190"/>
            <a:ext cx="8229600" cy="21431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Lama </a:t>
            </a:r>
            <a:r>
              <a:rPr kumimoji="0" lang="id-ID" sz="3200" b="0" i="0" u="none" strike="noStrike" kern="1200" cap="none" spc="0" normalizeH="0" baseline="0" noProof="0" dirty="0" smtClean="0">
                <a:ln>
                  <a:noFill/>
                </a:ln>
                <a:solidFill>
                  <a:schemeClr val="bg1"/>
                </a:solidFill>
                <a:effectLst/>
                <a:uLnTx/>
                <a:uFillTx/>
                <a:latin typeface="+mn-lt"/>
                <a:ea typeface="+mn-ea"/>
                <a:cs typeface="+mn-cs"/>
              </a:rPr>
              <a:t>penyimpanan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Tape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ketan</a:t>
            </a:r>
            <a:r>
              <a:rPr kumimoji="0" lang="id-ID"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disimpan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id-ID" sz="3200" b="0" i="0" u="none" strike="noStrike" kern="1200" cap="none" spc="0" normalizeH="0" baseline="0" noProof="0" dirty="0" smtClean="0">
                <a:ln>
                  <a:noFill/>
                </a:ln>
                <a:solidFill>
                  <a:schemeClr val="bg1"/>
                </a:solidFill>
                <a:effectLst/>
                <a:uLnTx/>
                <a:uFillTx/>
                <a:latin typeface="+mn-lt"/>
                <a:ea typeface="+mn-ea"/>
                <a:cs typeface="+mn-cs"/>
              </a:rPr>
              <a:t>selama 10 hari</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a:t>
            </a:r>
            <a:r>
              <a:rPr kumimoji="0" lang="id-ID"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kemudian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id-ID" sz="3200" b="0" i="0" u="none" strike="noStrike" kern="1200" cap="none" spc="0" normalizeH="0" baseline="0" noProof="0" dirty="0" smtClean="0">
                <a:ln>
                  <a:noFill/>
                </a:ln>
                <a:solidFill>
                  <a:schemeClr val="bg1"/>
                </a:solidFill>
                <a:effectLst/>
                <a:uLnTx/>
                <a:uFillTx/>
                <a:latin typeface="+mn-lt"/>
                <a:ea typeface="+mn-ea"/>
                <a:cs typeface="+mn-cs"/>
              </a:rPr>
              <a:t>dianalisis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secara</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interval </a:t>
            </a:r>
            <a:r>
              <a:rPr kumimoji="0" lang="id-ID" sz="3200" b="0" i="0" u="none" strike="noStrike" kern="1200" cap="none" spc="0" normalizeH="0" baseline="0" noProof="0" dirty="0" smtClean="0">
                <a:ln>
                  <a:noFill/>
                </a:ln>
                <a:solidFill>
                  <a:schemeClr val="bg1"/>
                </a:solidFill>
                <a:effectLst/>
                <a:uLnTx/>
                <a:uFillTx/>
                <a:latin typeface="+mn-lt"/>
                <a:ea typeface="+mn-ea"/>
                <a:cs typeface="+mn-cs"/>
              </a:rPr>
              <a:t>2 hari sekali</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yaitu</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pada</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hari</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ke</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0, 2, 4, 6, 8,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dan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10</a:t>
            </a:r>
            <a:r>
              <a:rPr kumimoji="0" lang="id-ID" sz="32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1357306"/>
            <a:ext cx="6357982" cy="1143000"/>
          </a:xfrm>
        </p:spPr>
        <p:txBody>
          <a:bodyPr>
            <a:normAutofit/>
          </a:bodyPr>
          <a:lstStyle/>
          <a:p>
            <a:pPr lvl="0">
              <a:defRPr/>
            </a:pPr>
            <a:r>
              <a:rPr lang="id-ID" b="1" dirty="0">
                <a:solidFill>
                  <a:schemeClr val="bg1"/>
                </a:solidFill>
              </a:rPr>
              <a:t>Rancangan </a:t>
            </a:r>
            <a:r>
              <a:rPr lang="en-US" b="1" dirty="0" err="1" smtClean="0">
                <a:solidFill>
                  <a:schemeClr val="bg1"/>
                </a:solidFill>
              </a:rPr>
              <a:t>Percobaan</a:t>
            </a:r>
            <a:endParaRPr lang="id-ID" dirty="0">
              <a:solidFill>
                <a:schemeClr val="bg1"/>
              </a:solidFill>
            </a:endParaRPr>
          </a:p>
        </p:txBody>
      </p:sp>
      <p:sp>
        <p:nvSpPr>
          <p:cNvPr id="3" name="Content Placeholder 2"/>
          <p:cNvSpPr>
            <a:spLocks noGrp="1"/>
          </p:cNvSpPr>
          <p:nvPr>
            <p:ph idx="1"/>
          </p:nvPr>
        </p:nvSpPr>
        <p:spPr>
          <a:xfrm>
            <a:off x="557242" y="2600332"/>
            <a:ext cx="8229600" cy="3328998"/>
          </a:xfrm>
        </p:spPr>
        <p:txBody>
          <a:bodyPr/>
          <a:lstStyle/>
          <a:p>
            <a:r>
              <a:rPr lang="id-ID" dirty="0">
                <a:solidFill>
                  <a:schemeClr val="bg1"/>
                </a:solidFill>
              </a:rPr>
              <a:t>Rancangan Acak Kelompok (RAK) dengan pola faktorial 2 x 6 </a:t>
            </a:r>
            <a:r>
              <a:rPr lang="en-US" dirty="0" err="1" smtClean="0">
                <a:solidFill>
                  <a:schemeClr val="bg1"/>
                </a:solidFill>
              </a:rPr>
              <a:t>sehingga</a:t>
            </a:r>
            <a:r>
              <a:rPr lang="en-US" dirty="0" smtClean="0">
                <a:solidFill>
                  <a:schemeClr val="bg1"/>
                </a:solidFill>
              </a:rPr>
              <a:t> </a:t>
            </a:r>
            <a:r>
              <a:rPr lang="en-US" dirty="0" err="1" smtClean="0">
                <a:solidFill>
                  <a:schemeClr val="bg1"/>
                </a:solidFill>
              </a:rPr>
              <a:t>didapat</a:t>
            </a:r>
            <a:r>
              <a:rPr lang="en-US" dirty="0" smtClean="0">
                <a:solidFill>
                  <a:schemeClr val="bg1"/>
                </a:solidFill>
              </a:rPr>
              <a:t> </a:t>
            </a:r>
            <a:r>
              <a:rPr lang="id-ID" dirty="0" smtClean="0">
                <a:solidFill>
                  <a:schemeClr val="bg1"/>
                </a:solidFill>
              </a:rPr>
              <a:t>ulangan </a:t>
            </a:r>
            <a:r>
              <a:rPr lang="id-ID" dirty="0">
                <a:solidFill>
                  <a:schemeClr val="bg1"/>
                </a:solidFill>
              </a:rPr>
              <a:t>sebanyak 2 kali. Kombinasi pola faktorial 2 x 6 dan ulangan sebanyak 2 kali </a:t>
            </a:r>
            <a:r>
              <a:rPr lang="en-US" dirty="0" err="1" smtClean="0">
                <a:solidFill>
                  <a:schemeClr val="bg1"/>
                </a:solidFill>
              </a:rPr>
              <a:t>ini</a:t>
            </a:r>
            <a:r>
              <a:rPr lang="en-US" dirty="0" smtClean="0">
                <a:solidFill>
                  <a:schemeClr val="bg1"/>
                </a:solidFill>
              </a:rPr>
              <a:t> </a:t>
            </a:r>
            <a:r>
              <a:rPr lang="id-ID" dirty="0" smtClean="0">
                <a:solidFill>
                  <a:schemeClr val="bg1"/>
                </a:solidFill>
              </a:rPr>
              <a:t>menghasilkan </a:t>
            </a:r>
            <a:r>
              <a:rPr lang="id-ID" dirty="0">
                <a:solidFill>
                  <a:schemeClr val="bg1"/>
                </a:solidFill>
              </a:rPr>
              <a:t>24 plot percobaan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1357306"/>
            <a:ext cx="6357982" cy="1143000"/>
          </a:xfrm>
        </p:spPr>
        <p:txBody>
          <a:bodyPr>
            <a:normAutofit/>
          </a:bodyPr>
          <a:lstStyle/>
          <a:p>
            <a:pPr lvl="0">
              <a:defRPr/>
            </a:pPr>
            <a:r>
              <a:rPr lang="id-ID" b="1" dirty="0">
                <a:solidFill>
                  <a:schemeClr val="bg1"/>
                </a:solidFill>
              </a:rPr>
              <a:t>Rancangan Analisis</a:t>
            </a:r>
          </a:p>
        </p:txBody>
      </p:sp>
      <p:sp>
        <p:nvSpPr>
          <p:cNvPr id="3" name="Content Placeholder 2"/>
          <p:cNvSpPr>
            <a:spLocks noGrp="1"/>
          </p:cNvSpPr>
          <p:nvPr>
            <p:ph idx="1"/>
          </p:nvPr>
        </p:nvSpPr>
        <p:spPr>
          <a:xfrm>
            <a:off x="557242" y="2600332"/>
            <a:ext cx="8229600" cy="685792"/>
          </a:xfrm>
        </p:spPr>
        <p:txBody>
          <a:bodyPr>
            <a:normAutofit/>
          </a:bodyPr>
          <a:lstStyle/>
          <a:p>
            <a:pPr>
              <a:buNone/>
            </a:pPr>
            <a:r>
              <a:rPr lang="en-US" dirty="0" err="1" smtClean="0">
                <a:solidFill>
                  <a:schemeClr val="bg1"/>
                </a:solidFill>
              </a:rPr>
              <a:t>Analisis</a:t>
            </a:r>
            <a:r>
              <a:rPr lang="en-US" dirty="0" smtClean="0">
                <a:solidFill>
                  <a:schemeClr val="bg1"/>
                </a:solidFill>
              </a:rPr>
              <a:t> </a:t>
            </a:r>
            <a:r>
              <a:rPr lang="en-US" dirty="0" err="1">
                <a:solidFill>
                  <a:schemeClr val="bg1"/>
                </a:solidFill>
              </a:rPr>
              <a:t>variansi</a:t>
            </a:r>
            <a:r>
              <a:rPr lang="en-US" dirty="0">
                <a:solidFill>
                  <a:schemeClr val="bg1"/>
                </a:solidFill>
              </a:rPr>
              <a:t> (ANAVA</a:t>
            </a:r>
            <a:r>
              <a:rPr lang="en-US" dirty="0" smtClean="0">
                <a:solidFill>
                  <a:schemeClr val="bg1"/>
                </a:solidFill>
              </a:rPr>
              <a:t>)</a:t>
            </a:r>
          </a:p>
          <a:p>
            <a:pPr>
              <a:buNone/>
            </a:pPr>
            <a:endParaRPr lang="en-US" dirty="0" smtClean="0"/>
          </a:p>
          <a:p>
            <a:pPr>
              <a:buNone/>
            </a:pPr>
            <a:endParaRPr lang="en-US" dirty="0">
              <a:solidFill>
                <a:schemeClr val="bg1"/>
              </a:solidFill>
            </a:endParaRPr>
          </a:p>
        </p:txBody>
      </p:sp>
      <p:sp>
        <p:nvSpPr>
          <p:cNvPr id="4" name="Rectangle 3"/>
          <p:cNvSpPr/>
          <p:nvPr/>
        </p:nvSpPr>
        <p:spPr>
          <a:xfrm>
            <a:off x="543576" y="3357562"/>
            <a:ext cx="8215370" cy="2800767"/>
          </a:xfrm>
          <a:prstGeom prst="rect">
            <a:avLst/>
          </a:prstGeom>
        </p:spPr>
        <p:txBody>
          <a:bodyPr wrap="square">
            <a:spAutoFit/>
          </a:bodyPr>
          <a:lstStyle/>
          <a:p>
            <a:pPr>
              <a:buNone/>
            </a:pPr>
            <a:r>
              <a:rPr lang="id-ID" sz="3200" dirty="0" smtClean="0">
                <a:solidFill>
                  <a:schemeClr val="bg1"/>
                </a:solidFill>
              </a:rPr>
              <a:t>Penentuan tingkat pengaruh nyata dalam sidik ragam </a:t>
            </a:r>
            <a:r>
              <a:rPr lang="en-US" sz="3200" dirty="0" err="1" smtClean="0">
                <a:solidFill>
                  <a:schemeClr val="bg1"/>
                </a:solidFill>
              </a:rPr>
              <a:t>dapat</a:t>
            </a:r>
            <a:r>
              <a:rPr lang="en-US" sz="3200" dirty="0" smtClean="0">
                <a:solidFill>
                  <a:schemeClr val="bg1"/>
                </a:solidFill>
              </a:rPr>
              <a:t> </a:t>
            </a:r>
            <a:r>
              <a:rPr lang="en-US" sz="3200" dirty="0" err="1" smtClean="0">
                <a:solidFill>
                  <a:schemeClr val="bg1"/>
                </a:solidFill>
              </a:rPr>
              <a:t>meng</a:t>
            </a:r>
            <a:r>
              <a:rPr lang="id-ID" sz="3200" dirty="0" smtClean="0">
                <a:solidFill>
                  <a:schemeClr val="bg1"/>
                </a:solidFill>
              </a:rPr>
              <a:t>gunakan nilai F</a:t>
            </a:r>
            <a:r>
              <a:rPr lang="en-US" sz="3200" dirty="0" smtClean="0">
                <a:solidFill>
                  <a:schemeClr val="bg1"/>
                </a:solidFill>
              </a:rPr>
              <a:t> </a:t>
            </a:r>
            <a:r>
              <a:rPr lang="en-US" sz="3200" dirty="0" err="1" smtClean="0">
                <a:solidFill>
                  <a:schemeClr val="bg1"/>
                </a:solidFill>
              </a:rPr>
              <a:t>hitung</a:t>
            </a:r>
            <a:r>
              <a:rPr lang="en-US" sz="3200" dirty="0" smtClean="0">
                <a:solidFill>
                  <a:schemeClr val="bg1"/>
                </a:solidFill>
              </a:rPr>
              <a:t> d</a:t>
            </a:r>
            <a:r>
              <a:rPr lang="id-ID" sz="3200" dirty="0" smtClean="0">
                <a:solidFill>
                  <a:schemeClr val="bg1"/>
                </a:solidFill>
              </a:rPr>
              <a:t>engan ketentuan sebagai berikut </a:t>
            </a:r>
            <a:r>
              <a:rPr lang="id-ID" sz="3200" dirty="0" smtClean="0">
                <a:solidFill>
                  <a:schemeClr val="bg1"/>
                </a:solidFill>
              </a:rPr>
              <a:t>:</a:t>
            </a:r>
            <a:endParaRPr lang="en-US" sz="3200" dirty="0" smtClean="0">
              <a:solidFill>
                <a:schemeClr val="bg1"/>
              </a:solidFill>
            </a:endParaRPr>
          </a:p>
          <a:p>
            <a:pPr>
              <a:buNone/>
            </a:pPr>
            <a:endParaRPr lang="en-US" sz="1600" dirty="0" smtClean="0">
              <a:solidFill>
                <a:schemeClr val="bg1"/>
              </a:solidFill>
            </a:endParaRPr>
          </a:p>
          <a:p>
            <a:r>
              <a:rPr lang="en-US" sz="3200" dirty="0" smtClean="0">
                <a:solidFill>
                  <a:schemeClr val="bg1"/>
                </a:solidFill>
              </a:rPr>
              <a:t>- </a:t>
            </a:r>
            <a:r>
              <a:rPr lang="id-ID" sz="3200" dirty="0" smtClean="0">
                <a:solidFill>
                  <a:schemeClr val="bg1"/>
                </a:solidFill>
              </a:rPr>
              <a:t>H</a:t>
            </a:r>
            <a:r>
              <a:rPr lang="id-ID" sz="3200" baseline="-25000" dirty="0" smtClean="0">
                <a:solidFill>
                  <a:schemeClr val="bg1"/>
                </a:solidFill>
              </a:rPr>
              <a:t>1</a:t>
            </a:r>
            <a:r>
              <a:rPr lang="id-ID" sz="3200" dirty="0" smtClean="0">
                <a:solidFill>
                  <a:schemeClr val="bg1"/>
                </a:solidFill>
              </a:rPr>
              <a:t> </a:t>
            </a:r>
            <a:r>
              <a:rPr lang="id-ID" sz="3200" dirty="0" smtClean="0">
                <a:solidFill>
                  <a:schemeClr val="bg1"/>
                </a:solidFill>
              </a:rPr>
              <a:t>ditolak, jika F</a:t>
            </a:r>
            <a:r>
              <a:rPr lang="en-US" sz="3200" dirty="0" smtClean="0">
                <a:solidFill>
                  <a:schemeClr val="bg1"/>
                </a:solidFill>
              </a:rPr>
              <a:t> </a:t>
            </a:r>
            <a:r>
              <a:rPr lang="en-US" sz="3200" dirty="0" err="1" smtClean="0">
                <a:solidFill>
                  <a:schemeClr val="bg1"/>
                </a:solidFill>
              </a:rPr>
              <a:t>hitung</a:t>
            </a:r>
            <a:r>
              <a:rPr lang="en-US" sz="3200" dirty="0" smtClean="0">
                <a:solidFill>
                  <a:schemeClr val="bg1"/>
                </a:solidFill>
              </a:rPr>
              <a:t> </a:t>
            </a:r>
            <a:r>
              <a:rPr lang="id-ID" sz="3200" u="sng" dirty="0" smtClean="0">
                <a:solidFill>
                  <a:schemeClr val="bg1"/>
                </a:solidFill>
              </a:rPr>
              <a:t>&lt;</a:t>
            </a:r>
            <a:r>
              <a:rPr lang="id-ID" sz="3200" dirty="0" smtClean="0">
                <a:solidFill>
                  <a:schemeClr val="bg1"/>
                </a:solidFill>
              </a:rPr>
              <a:t> F</a:t>
            </a:r>
            <a:r>
              <a:rPr lang="en-US" sz="3200" dirty="0" smtClean="0">
                <a:solidFill>
                  <a:schemeClr val="bg1"/>
                </a:solidFill>
              </a:rPr>
              <a:t> </a:t>
            </a:r>
            <a:r>
              <a:rPr lang="en-US" sz="3200" dirty="0" err="1" smtClean="0">
                <a:solidFill>
                  <a:schemeClr val="bg1"/>
                </a:solidFill>
              </a:rPr>
              <a:t>tabel</a:t>
            </a:r>
            <a:r>
              <a:rPr lang="en-US" sz="3200" baseline="-25000" dirty="0" smtClean="0">
                <a:solidFill>
                  <a:schemeClr val="bg1"/>
                </a:solidFill>
              </a:rPr>
              <a:t> </a:t>
            </a:r>
            <a:r>
              <a:rPr lang="id-ID" sz="3200" dirty="0" smtClean="0">
                <a:solidFill>
                  <a:schemeClr val="bg1"/>
                </a:solidFill>
              </a:rPr>
              <a:t>5%</a:t>
            </a:r>
            <a:endParaRPr lang="en-US" sz="3200" dirty="0" smtClean="0">
              <a:solidFill>
                <a:schemeClr val="bg1"/>
              </a:solidFill>
            </a:endParaRPr>
          </a:p>
          <a:p>
            <a:r>
              <a:rPr lang="en-US" sz="3200" dirty="0" smtClean="0">
                <a:solidFill>
                  <a:schemeClr val="bg1"/>
                </a:solidFill>
              </a:rPr>
              <a:t>- </a:t>
            </a:r>
            <a:r>
              <a:rPr lang="id-ID" sz="3200" dirty="0" smtClean="0">
                <a:solidFill>
                  <a:schemeClr val="bg1"/>
                </a:solidFill>
              </a:rPr>
              <a:t>H</a:t>
            </a:r>
            <a:r>
              <a:rPr lang="id-ID" sz="3200" baseline="-25000" dirty="0" smtClean="0">
                <a:solidFill>
                  <a:schemeClr val="bg1"/>
                </a:solidFill>
              </a:rPr>
              <a:t>1</a:t>
            </a:r>
            <a:r>
              <a:rPr lang="id-ID" sz="3200" dirty="0" smtClean="0">
                <a:solidFill>
                  <a:schemeClr val="bg1"/>
                </a:solidFill>
              </a:rPr>
              <a:t> </a:t>
            </a:r>
            <a:r>
              <a:rPr lang="id-ID" sz="3200" dirty="0" smtClean="0">
                <a:solidFill>
                  <a:schemeClr val="bg1"/>
                </a:solidFill>
              </a:rPr>
              <a:t>diterima, jika F</a:t>
            </a:r>
            <a:r>
              <a:rPr lang="en-US" sz="3200" dirty="0" smtClean="0">
                <a:solidFill>
                  <a:schemeClr val="bg1"/>
                </a:solidFill>
              </a:rPr>
              <a:t> </a:t>
            </a:r>
            <a:r>
              <a:rPr lang="en-US" sz="3200" dirty="0" err="1" smtClean="0">
                <a:solidFill>
                  <a:schemeClr val="bg1"/>
                </a:solidFill>
              </a:rPr>
              <a:t>hitung</a:t>
            </a:r>
            <a:r>
              <a:rPr lang="en-US" sz="3200" dirty="0" smtClean="0">
                <a:solidFill>
                  <a:schemeClr val="bg1"/>
                </a:solidFill>
              </a:rPr>
              <a:t> </a:t>
            </a:r>
            <a:r>
              <a:rPr lang="id-ID" sz="3200" dirty="0" smtClean="0">
                <a:solidFill>
                  <a:schemeClr val="bg1"/>
                </a:solidFill>
              </a:rPr>
              <a:t>&gt; F</a:t>
            </a:r>
            <a:r>
              <a:rPr lang="en-US" sz="3200" dirty="0" smtClean="0">
                <a:solidFill>
                  <a:schemeClr val="bg1"/>
                </a:solidFill>
              </a:rPr>
              <a:t> </a:t>
            </a:r>
            <a:r>
              <a:rPr lang="en-US" sz="3200" dirty="0" err="1" smtClean="0">
                <a:solidFill>
                  <a:schemeClr val="bg1"/>
                </a:solidFill>
              </a:rPr>
              <a:t>tabel</a:t>
            </a:r>
            <a:r>
              <a:rPr lang="en-US" sz="3200" dirty="0" smtClean="0">
                <a:solidFill>
                  <a:schemeClr val="bg1"/>
                </a:solidFill>
              </a:rPr>
              <a:t> </a:t>
            </a:r>
            <a:r>
              <a:rPr lang="id-ID" sz="3200" dirty="0" smtClean="0">
                <a:solidFill>
                  <a:schemeClr val="bg1"/>
                </a:solidFill>
              </a:rPr>
              <a:t>5%</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472386" cy="1143000"/>
          </a:xfrm>
        </p:spPr>
        <p:txBody>
          <a:bodyPr/>
          <a:lstStyle/>
          <a:p>
            <a:r>
              <a:rPr lang="en-US" dirty="0" smtClean="0"/>
              <a:t>LATAR BELAKANG</a:t>
            </a:r>
            <a:endParaRPr lang="en-US" dirty="0"/>
          </a:p>
        </p:txBody>
      </p:sp>
      <p:sp>
        <p:nvSpPr>
          <p:cNvPr id="4" name="Rectangle 3"/>
          <p:cNvSpPr/>
          <p:nvPr/>
        </p:nvSpPr>
        <p:spPr>
          <a:xfrm>
            <a:off x="1643042" y="1571612"/>
            <a:ext cx="7143800" cy="2308324"/>
          </a:xfrm>
          <a:prstGeom prst="rect">
            <a:avLst/>
          </a:prstGeom>
        </p:spPr>
        <p:txBody>
          <a:bodyPr wrap="square">
            <a:spAutoFit/>
          </a:bodyPr>
          <a:lstStyle/>
          <a:p>
            <a:r>
              <a:rPr lang="id-ID" sz="2400" b="1" dirty="0" smtClean="0">
                <a:solidFill>
                  <a:srgbClr val="0070C0"/>
                </a:solidFill>
              </a:rPr>
              <a:t>Makanan hasil fermentasi banyak digemari oleh masyarakat karena rasanya yang khas. Makanan fermentasi yang terkenal dan sering dikonsumsi yaitu tape, tempe, oncom</a:t>
            </a:r>
            <a:r>
              <a:rPr lang="en-US" sz="2400" b="1" dirty="0" smtClean="0">
                <a:solidFill>
                  <a:srgbClr val="0070C0"/>
                </a:solidFill>
              </a:rPr>
              <a:t>, </a:t>
            </a:r>
            <a:r>
              <a:rPr lang="en-US" sz="2400" b="1" dirty="0" err="1" smtClean="0">
                <a:solidFill>
                  <a:srgbClr val="0070C0"/>
                </a:solidFill>
              </a:rPr>
              <a:t>nata</a:t>
            </a:r>
            <a:r>
              <a:rPr lang="en-US" sz="2400" b="1" dirty="0" smtClean="0">
                <a:solidFill>
                  <a:srgbClr val="0070C0"/>
                </a:solidFill>
              </a:rPr>
              <a:t> de coco, </a:t>
            </a:r>
            <a:r>
              <a:rPr lang="en-US" sz="2400" b="1" dirty="0" err="1" smtClean="0">
                <a:solidFill>
                  <a:srgbClr val="0070C0"/>
                </a:solidFill>
              </a:rPr>
              <a:t>dll</a:t>
            </a:r>
            <a:r>
              <a:rPr lang="id-ID" sz="2400" b="1" dirty="0" smtClean="0">
                <a:solidFill>
                  <a:srgbClr val="0070C0"/>
                </a:solidFill>
              </a:rPr>
              <a:t>. Pengolahan pangan secara fermentasi merupakan salah satu cara untuk mengawetkan makanan.</a:t>
            </a:r>
            <a:endParaRPr lang="en-US" sz="2400" b="1" dirty="0">
              <a:solidFill>
                <a:srgbClr val="0070C0"/>
              </a:solidFill>
            </a:endParaRPr>
          </a:p>
        </p:txBody>
      </p:sp>
      <p:pic>
        <p:nvPicPr>
          <p:cNvPr id="1026" name="Picture 2" descr="K:\New Folder\fer\nata-de-coco.jpg"/>
          <p:cNvPicPr>
            <a:picLocks noChangeAspect="1" noChangeArrowheads="1"/>
          </p:cNvPicPr>
          <p:nvPr/>
        </p:nvPicPr>
        <p:blipFill>
          <a:blip r:embed="rId3"/>
          <a:srcRect/>
          <a:stretch>
            <a:fillRect/>
          </a:stretch>
        </p:blipFill>
        <p:spPr bwMode="auto">
          <a:xfrm>
            <a:off x="6766224" y="5429264"/>
            <a:ext cx="1234800" cy="1234800"/>
          </a:xfrm>
          <a:prstGeom prst="rect">
            <a:avLst/>
          </a:prstGeom>
          <a:noFill/>
        </p:spPr>
      </p:pic>
      <p:pic>
        <p:nvPicPr>
          <p:cNvPr id="1027" name="Picture 3" descr="K:\New Folder\fer\IMG_6062.jpg"/>
          <p:cNvPicPr>
            <a:picLocks noChangeAspect="1" noChangeArrowheads="1"/>
          </p:cNvPicPr>
          <p:nvPr/>
        </p:nvPicPr>
        <p:blipFill>
          <a:blip r:embed="rId4"/>
          <a:srcRect/>
          <a:stretch>
            <a:fillRect/>
          </a:stretch>
        </p:blipFill>
        <p:spPr bwMode="auto">
          <a:xfrm>
            <a:off x="1928794" y="3929066"/>
            <a:ext cx="1857388" cy="1237021"/>
          </a:xfrm>
          <a:prstGeom prst="rect">
            <a:avLst/>
          </a:prstGeom>
          <a:noFill/>
        </p:spPr>
      </p:pic>
      <p:pic>
        <p:nvPicPr>
          <p:cNvPr id="1028" name="Picture 4" descr="K:\New Folder\fer\Tempeh_uncooked.jpg"/>
          <p:cNvPicPr>
            <a:picLocks noChangeAspect="1" noChangeArrowheads="1"/>
          </p:cNvPicPr>
          <p:nvPr/>
        </p:nvPicPr>
        <p:blipFill>
          <a:blip r:embed="rId5" cstate="print"/>
          <a:srcRect/>
          <a:stretch>
            <a:fillRect/>
          </a:stretch>
        </p:blipFill>
        <p:spPr bwMode="auto">
          <a:xfrm>
            <a:off x="1885252" y="5429264"/>
            <a:ext cx="1928826" cy="1233677"/>
          </a:xfrm>
          <a:prstGeom prst="rect">
            <a:avLst/>
          </a:prstGeom>
          <a:noFill/>
        </p:spPr>
      </p:pic>
      <p:pic>
        <p:nvPicPr>
          <p:cNvPr id="1029" name="Picture 5" descr="K:\New Folder\tape\Tape-ketan-item.JPG"/>
          <p:cNvPicPr>
            <a:picLocks noChangeAspect="1" noChangeArrowheads="1"/>
          </p:cNvPicPr>
          <p:nvPr/>
        </p:nvPicPr>
        <p:blipFill>
          <a:blip r:embed="rId6"/>
          <a:srcRect/>
          <a:stretch>
            <a:fillRect/>
          </a:stretch>
        </p:blipFill>
        <p:spPr bwMode="auto">
          <a:xfrm>
            <a:off x="4357685" y="3929066"/>
            <a:ext cx="1758436" cy="1263600"/>
          </a:xfrm>
          <a:prstGeom prst="rect">
            <a:avLst/>
          </a:prstGeom>
          <a:noFill/>
        </p:spPr>
      </p:pic>
      <p:pic>
        <p:nvPicPr>
          <p:cNvPr id="1030" name="Picture 6" descr="K:\New Folder\tape\TapeIjo1.jpg"/>
          <p:cNvPicPr>
            <a:picLocks noChangeAspect="1" noChangeArrowheads="1"/>
          </p:cNvPicPr>
          <p:nvPr/>
        </p:nvPicPr>
        <p:blipFill>
          <a:blip r:embed="rId7" cstate="print"/>
          <a:srcRect/>
          <a:stretch>
            <a:fillRect/>
          </a:stretch>
        </p:blipFill>
        <p:spPr bwMode="auto">
          <a:xfrm>
            <a:off x="6572264" y="3929066"/>
            <a:ext cx="1682732" cy="1262050"/>
          </a:xfrm>
          <a:prstGeom prst="rect">
            <a:avLst/>
          </a:prstGeom>
          <a:noFill/>
        </p:spPr>
      </p:pic>
      <p:pic>
        <p:nvPicPr>
          <p:cNvPr id="24577" name="Picture 1" descr="K:\New Folder\fer\Oncom.JPG"/>
          <p:cNvPicPr>
            <a:picLocks noChangeAspect="1" noChangeArrowheads="1"/>
          </p:cNvPicPr>
          <p:nvPr/>
        </p:nvPicPr>
        <p:blipFill>
          <a:blip r:embed="rId8"/>
          <a:srcRect/>
          <a:stretch>
            <a:fillRect/>
          </a:stretch>
        </p:blipFill>
        <p:spPr bwMode="auto">
          <a:xfrm>
            <a:off x="4418672" y="5428800"/>
            <a:ext cx="1582088" cy="1234800"/>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1000"/>
                                        <p:tgtEl>
                                          <p:spTgt spid="1029"/>
                                        </p:tgtEl>
                                      </p:cBhvr>
                                    </p:animEffect>
                                    <p:anim calcmode="lin" valueType="num">
                                      <p:cBhvr>
                                        <p:cTn id="33" dur="1000" fill="hold"/>
                                        <p:tgtEl>
                                          <p:spTgt spid="1029"/>
                                        </p:tgtEl>
                                        <p:attrNameLst>
                                          <p:attrName>ppt_x</p:attrName>
                                        </p:attrNameLst>
                                      </p:cBhvr>
                                      <p:tavLst>
                                        <p:tav tm="0">
                                          <p:val>
                                            <p:strVal val="#ppt_x"/>
                                          </p:val>
                                        </p:tav>
                                        <p:tav tm="100000">
                                          <p:val>
                                            <p:strVal val="#ppt_x"/>
                                          </p:val>
                                        </p:tav>
                                      </p:tavLst>
                                    </p:anim>
                                    <p:anim calcmode="lin" valueType="num">
                                      <p:cBhvr>
                                        <p:cTn id="34" dur="1000" fill="hold"/>
                                        <p:tgtEl>
                                          <p:spTgt spid="10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000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1000"/>
                                        <p:tgtEl>
                                          <p:spTgt spid="1030"/>
                                        </p:tgtEl>
                                      </p:cBhvr>
                                    </p:animEffect>
                                    <p:anim calcmode="lin" valueType="num">
                                      <p:cBhvr>
                                        <p:cTn id="38" dur="1000" fill="hold"/>
                                        <p:tgtEl>
                                          <p:spTgt spid="1030"/>
                                        </p:tgtEl>
                                        <p:attrNameLst>
                                          <p:attrName>ppt_x</p:attrName>
                                        </p:attrNameLst>
                                      </p:cBhvr>
                                      <p:tavLst>
                                        <p:tav tm="0">
                                          <p:val>
                                            <p:strVal val="#ppt_x"/>
                                          </p:val>
                                        </p:tav>
                                        <p:tav tm="100000">
                                          <p:val>
                                            <p:strVal val="#ppt_x"/>
                                          </p:val>
                                        </p:tav>
                                      </p:tavLst>
                                    </p:anim>
                                    <p:anim calcmode="lin" valueType="num">
                                      <p:cBhvr>
                                        <p:cTn id="39" dur="1000" fill="hold"/>
                                        <p:tgtEl>
                                          <p:spTgt spid="103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00"/>
                                  </p:stCondLst>
                                  <p:childTnLst>
                                    <p:set>
                                      <p:cBhvr>
                                        <p:cTn id="41" dur="1" fill="hold">
                                          <p:stCondLst>
                                            <p:cond delay="0"/>
                                          </p:stCondLst>
                                        </p:cTn>
                                        <p:tgtEl>
                                          <p:spTgt spid="24577"/>
                                        </p:tgtEl>
                                        <p:attrNameLst>
                                          <p:attrName>style.visibility</p:attrName>
                                        </p:attrNameLst>
                                      </p:cBhvr>
                                      <p:to>
                                        <p:strVal val="visible"/>
                                      </p:to>
                                    </p:set>
                                    <p:animEffect transition="in" filter="fade">
                                      <p:cBhvr>
                                        <p:cTn id="42" dur="1000"/>
                                        <p:tgtEl>
                                          <p:spTgt spid="24577"/>
                                        </p:tgtEl>
                                      </p:cBhvr>
                                    </p:animEffect>
                                    <p:anim calcmode="lin" valueType="num">
                                      <p:cBhvr>
                                        <p:cTn id="43" dur="1000" fill="hold"/>
                                        <p:tgtEl>
                                          <p:spTgt spid="24577"/>
                                        </p:tgtEl>
                                        <p:attrNameLst>
                                          <p:attrName>ppt_x</p:attrName>
                                        </p:attrNameLst>
                                      </p:cBhvr>
                                      <p:tavLst>
                                        <p:tav tm="0">
                                          <p:val>
                                            <p:strVal val="#ppt_x"/>
                                          </p:val>
                                        </p:tav>
                                        <p:tav tm="100000">
                                          <p:val>
                                            <p:strVal val="#ppt_x"/>
                                          </p:val>
                                        </p:tav>
                                      </p:tavLst>
                                    </p:anim>
                                    <p:anim calcmode="lin" valueType="num">
                                      <p:cBhvr>
                                        <p:cTn id="44" dur="1000" fill="hold"/>
                                        <p:tgtEl>
                                          <p:spTgt spid="245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1357306"/>
            <a:ext cx="6357982" cy="1143000"/>
          </a:xfrm>
        </p:spPr>
        <p:txBody>
          <a:bodyPr>
            <a:normAutofit/>
          </a:bodyPr>
          <a:lstStyle/>
          <a:p>
            <a:pPr lvl="0">
              <a:defRPr/>
            </a:pPr>
            <a:r>
              <a:rPr lang="id-ID" b="1" dirty="0">
                <a:solidFill>
                  <a:schemeClr val="bg1"/>
                </a:solidFill>
              </a:rPr>
              <a:t>Rancangan Respon</a:t>
            </a:r>
          </a:p>
        </p:txBody>
      </p:sp>
      <p:sp>
        <p:nvSpPr>
          <p:cNvPr id="3" name="Content Placeholder 2"/>
          <p:cNvSpPr>
            <a:spLocks noGrp="1"/>
          </p:cNvSpPr>
          <p:nvPr>
            <p:ph idx="1"/>
          </p:nvPr>
        </p:nvSpPr>
        <p:spPr>
          <a:xfrm>
            <a:off x="557242" y="2600332"/>
            <a:ext cx="8229600" cy="1685924"/>
          </a:xfrm>
        </p:spPr>
        <p:txBody>
          <a:bodyPr>
            <a:noAutofit/>
          </a:bodyPr>
          <a:lstStyle/>
          <a:p>
            <a:pPr marL="514350" indent="-514350">
              <a:buAutoNum type="arabicPeriod"/>
            </a:pPr>
            <a:r>
              <a:rPr lang="id-ID" sz="2700" dirty="0" smtClean="0">
                <a:solidFill>
                  <a:schemeClr val="bg1"/>
                </a:solidFill>
              </a:rPr>
              <a:t>Analisis Kimia</a:t>
            </a:r>
            <a:r>
              <a:rPr lang="en-US" sz="2700" dirty="0" smtClean="0">
                <a:solidFill>
                  <a:schemeClr val="bg1"/>
                </a:solidFill>
              </a:rPr>
              <a:t>:</a:t>
            </a:r>
            <a:r>
              <a:rPr lang="id-ID" sz="2700" dirty="0" smtClean="0">
                <a:solidFill>
                  <a:schemeClr val="bg1"/>
                </a:solidFill>
              </a:rPr>
              <a:t> </a:t>
            </a:r>
            <a:r>
              <a:rPr lang="en-US" sz="2700" dirty="0" smtClean="0">
                <a:solidFill>
                  <a:schemeClr val="bg1"/>
                </a:solidFill>
              </a:rPr>
              <a:t>P</a:t>
            </a:r>
            <a:r>
              <a:rPr lang="id-ID" sz="2700" dirty="0" smtClean="0">
                <a:solidFill>
                  <a:schemeClr val="bg1"/>
                </a:solidFill>
              </a:rPr>
              <a:t>engukuran kadar gula pereduksi</a:t>
            </a:r>
            <a:r>
              <a:rPr lang="en-US" sz="2700" dirty="0" smtClean="0">
                <a:solidFill>
                  <a:schemeClr val="bg1"/>
                </a:solidFill>
              </a:rPr>
              <a:t> (</a:t>
            </a:r>
            <a:r>
              <a:rPr lang="id-ID" sz="2700" dirty="0" smtClean="0">
                <a:solidFill>
                  <a:schemeClr val="bg1"/>
                </a:solidFill>
              </a:rPr>
              <a:t>metode Luffscho</a:t>
            </a:r>
            <a:r>
              <a:rPr lang="en-US" sz="2700" dirty="0" smtClean="0">
                <a:solidFill>
                  <a:schemeClr val="bg1"/>
                </a:solidFill>
              </a:rPr>
              <a:t>o</a:t>
            </a:r>
            <a:r>
              <a:rPr lang="id-ID" sz="2700" dirty="0" smtClean="0">
                <a:solidFill>
                  <a:schemeClr val="bg1"/>
                </a:solidFill>
              </a:rPr>
              <a:t>rl</a:t>
            </a:r>
            <a:r>
              <a:rPr lang="en-US" sz="2700" dirty="0" smtClean="0">
                <a:solidFill>
                  <a:schemeClr val="bg1"/>
                </a:solidFill>
              </a:rPr>
              <a:t>)</a:t>
            </a:r>
            <a:r>
              <a:rPr lang="id-ID" sz="2700" dirty="0" smtClean="0">
                <a:solidFill>
                  <a:schemeClr val="bg1"/>
                </a:solidFill>
              </a:rPr>
              <a:t>, </a:t>
            </a:r>
            <a:r>
              <a:rPr lang="en-US" sz="2700" dirty="0" smtClean="0">
                <a:solidFill>
                  <a:schemeClr val="bg1"/>
                </a:solidFill>
              </a:rPr>
              <a:t>t</a:t>
            </a:r>
            <a:r>
              <a:rPr lang="id-ID" sz="2700" dirty="0" smtClean="0">
                <a:solidFill>
                  <a:schemeClr val="bg1"/>
                </a:solidFill>
              </a:rPr>
              <a:t>otal </a:t>
            </a:r>
            <a:r>
              <a:rPr lang="id-ID" sz="2700" dirty="0">
                <a:solidFill>
                  <a:schemeClr val="bg1"/>
                </a:solidFill>
              </a:rPr>
              <a:t>asam asetat </a:t>
            </a:r>
            <a:r>
              <a:rPr lang="en-US" sz="2700" dirty="0" smtClean="0">
                <a:solidFill>
                  <a:schemeClr val="bg1"/>
                </a:solidFill>
              </a:rPr>
              <a:t>(</a:t>
            </a:r>
            <a:r>
              <a:rPr lang="id-ID" sz="2700" dirty="0" smtClean="0">
                <a:solidFill>
                  <a:schemeClr val="bg1"/>
                </a:solidFill>
              </a:rPr>
              <a:t>metode </a:t>
            </a:r>
            <a:r>
              <a:rPr lang="id-ID" sz="2700" dirty="0">
                <a:solidFill>
                  <a:schemeClr val="bg1"/>
                </a:solidFill>
              </a:rPr>
              <a:t>titrasi asam </a:t>
            </a:r>
            <a:r>
              <a:rPr lang="id-ID" sz="2700" dirty="0" smtClean="0">
                <a:solidFill>
                  <a:schemeClr val="bg1"/>
                </a:solidFill>
              </a:rPr>
              <a:t>basa</a:t>
            </a:r>
            <a:r>
              <a:rPr lang="en-US" sz="2700" dirty="0" smtClean="0">
                <a:solidFill>
                  <a:schemeClr val="bg1"/>
                </a:solidFill>
              </a:rPr>
              <a:t>)</a:t>
            </a:r>
            <a:r>
              <a:rPr lang="id-ID" sz="2700" dirty="0" smtClean="0">
                <a:solidFill>
                  <a:schemeClr val="bg1"/>
                </a:solidFill>
              </a:rPr>
              <a:t>, </a:t>
            </a:r>
            <a:r>
              <a:rPr lang="en-US" sz="2700" dirty="0" err="1" smtClean="0">
                <a:solidFill>
                  <a:schemeClr val="bg1"/>
                </a:solidFill>
              </a:rPr>
              <a:t>dan</a:t>
            </a:r>
            <a:r>
              <a:rPr lang="en-US" sz="2700" dirty="0" smtClean="0">
                <a:solidFill>
                  <a:schemeClr val="bg1"/>
                </a:solidFill>
              </a:rPr>
              <a:t> </a:t>
            </a:r>
            <a:r>
              <a:rPr lang="id-ID" sz="2700" dirty="0" smtClean="0">
                <a:solidFill>
                  <a:schemeClr val="bg1"/>
                </a:solidFill>
              </a:rPr>
              <a:t>kadar </a:t>
            </a:r>
            <a:r>
              <a:rPr lang="id-ID" sz="2700" dirty="0">
                <a:solidFill>
                  <a:schemeClr val="bg1"/>
                </a:solidFill>
              </a:rPr>
              <a:t>alkohol </a:t>
            </a:r>
            <a:r>
              <a:rPr lang="en-US" sz="2700" dirty="0" smtClean="0">
                <a:solidFill>
                  <a:schemeClr val="bg1"/>
                </a:solidFill>
              </a:rPr>
              <a:t>(</a:t>
            </a:r>
            <a:r>
              <a:rPr lang="id-ID" sz="2700" dirty="0" smtClean="0">
                <a:solidFill>
                  <a:schemeClr val="bg1"/>
                </a:solidFill>
              </a:rPr>
              <a:t>metode destilasi</a:t>
            </a:r>
            <a:r>
              <a:rPr lang="en-US" sz="2700" dirty="0" smtClean="0">
                <a:solidFill>
                  <a:schemeClr val="bg1"/>
                </a:solidFill>
              </a:rPr>
              <a:t>).</a:t>
            </a:r>
          </a:p>
          <a:p>
            <a:pPr marL="514350" indent="-514350">
              <a:buAutoNum type="arabicPeriod"/>
            </a:pPr>
            <a:endParaRPr lang="en-US" sz="2700" dirty="0">
              <a:solidFill>
                <a:schemeClr val="bg1"/>
              </a:solidFill>
            </a:endParaRPr>
          </a:p>
        </p:txBody>
      </p:sp>
      <p:sp>
        <p:nvSpPr>
          <p:cNvPr id="6" name="Content Placeholder 2"/>
          <p:cNvSpPr txBox="1">
            <a:spLocks/>
          </p:cNvSpPr>
          <p:nvPr/>
        </p:nvSpPr>
        <p:spPr>
          <a:xfrm>
            <a:off x="557242" y="4314844"/>
            <a:ext cx="8229600" cy="1042982"/>
          </a:xfrm>
          <a:prstGeom prst="rect">
            <a:avLst/>
          </a:prstGeom>
        </p:spPr>
        <p:txBody>
          <a:bodyPr vert="horz" lIns="91440" tIns="45720" rIns="91440" bIns="45720" rtlCol="0">
            <a:noAutofit/>
          </a:bodyPr>
          <a:lstStyle/>
          <a:p>
            <a:pPr marL="514350" lvl="0" indent="-514350">
              <a:spcBef>
                <a:spcPct val="20000"/>
              </a:spcBef>
              <a:buFont typeface="+mj-lt"/>
              <a:buAutoNum type="arabicPeriod" startAt="2"/>
            </a:pPr>
            <a:r>
              <a:rPr lang="id-ID" sz="2700" dirty="0" smtClean="0">
                <a:solidFill>
                  <a:schemeClr val="bg1"/>
                </a:solidFill>
              </a:rPr>
              <a:t>Analisis Fisika</a:t>
            </a:r>
            <a:r>
              <a:rPr lang="en-US" sz="2700" dirty="0" smtClean="0">
                <a:solidFill>
                  <a:schemeClr val="bg1"/>
                </a:solidFill>
              </a:rPr>
              <a:t>:</a:t>
            </a:r>
            <a:r>
              <a:rPr lang="id-ID" sz="2700" dirty="0" smtClean="0">
                <a:solidFill>
                  <a:schemeClr val="bg1"/>
                </a:solidFill>
              </a:rPr>
              <a:t> </a:t>
            </a:r>
            <a:r>
              <a:rPr lang="en-US" sz="2700" dirty="0" smtClean="0">
                <a:solidFill>
                  <a:schemeClr val="bg1"/>
                </a:solidFill>
              </a:rPr>
              <a:t>D</a:t>
            </a:r>
            <a:r>
              <a:rPr lang="id-ID" sz="2700" dirty="0" smtClean="0">
                <a:solidFill>
                  <a:schemeClr val="bg1"/>
                </a:solidFill>
              </a:rPr>
              <a:t>erajat keasaman (pH) dengan metode pH meter</a:t>
            </a:r>
            <a:r>
              <a:rPr lang="en-US" sz="2700" dirty="0" smtClean="0">
                <a:solidFill>
                  <a:schemeClr val="bg1"/>
                </a:solidFill>
              </a:rPr>
              <a:t>.</a:t>
            </a:r>
          </a:p>
        </p:txBody>
      </p:sp>
      <p:sp>
        <p:nvSpPr>
          <p:cNvPr id="8" name="Content Placeholder 2"/>
          <p:cNvSpPr txBox="1">
            <a:spLocks/>
          </p:cNvSpPr>
          <p:nvPr/>
        </p:nvSpPr>
        <p:spPr>
          <a:xfrm>
            <a:off x="557242" y="5172100"/>
            <a:ext cx="8229600" cy="1042982"/>
          </a:xfrm>
          <a:prstGeom prst="rect">
            <a:avLst/>
          </a:prstGeom>
        </p:spPr>
        <p:txBody>
          <a:bodyPr vert="horz" lIns="91440" tIns="45720" rIns="91440" bIns="45720" rtlCol="0">
            <a:noAutofit/>
          </a:bodyPr>
          <a:lstStyle/>
          <a:p>
            <a:pPr marL="514350" lvl="0" indent="-514350">
              <a:spcBef>
                <a:spcPct val="20000"/>
              </a:spcBef>
              <a:buFont typeface="+mj-lt"/>
              <a:buAutoNum type="arabicPeriod" startAt="3"/>
            </a:pPr>
            <a:r>
              <a:rPr lang="en-US" sz="2700" dirty="0" smtClean="0">
                <a:solidFill>
                  <a:schemeClr val="bg1"/>
                </a:solidFill>
              </a:rPr>
              <a:t>U</a:t>
            </a:r>
            <a:r>
              <a:rPr lang="id-ID" sz="2700" dirty="0" smtClean="0">
                <a:solidFill>
                  <a:schemeClr val="bg1"/>
                </a:solidFill>
              </a:rPr>
              <a:t>ji organoleptik</a:t>
            </a:r>
            <a:r>
              <a:rPr lang="en-US" sz="2700" dirty="0" smtClean="0">
                <a:solidFill>
                  <a:schemeClr val="bg1"/>
                </a:solidFill>
              </a:rPr>
              <a:t> (</a:t>
            </a:r>
            <a:r>
              <a:rPr lang="en-US" sz="2700" dirty="0" err="1" smtClean="0">
                <a:solidFill>
                  <a:schemeClr val="bg1"/>
                </a:solidFill>
              </a:rPr>
              <a:t>mutu</a:t>
            </a:r>
            <a:r>
              <a:rPr lang="en-US" sz="2700" dirty="0" smtClean="0">
                <a:solidFill>
                  <a:schemeClr val="bg1"/>
                </a:solidFill>
              </a:rPr>
              <a:t> </a:t>
            </a:r>
            <a:r>
              <a:rPr lang="en-US" sz="2700" dirty="0" err="1" smtClean="0">
                <a:solidFill>
                  <a:schemeClr val="bg1"/>
                </a:solidFill>
              </a:rPr>
              <a:t>hedonik</a:t>
            </a:r>
            <a:r>
              <a:rPr lang="en-US" sz="2700" dirty="0" smtClean="0">
                <a:solidFill>
                  <a:schemeClr val="bg1"/>
                </a:solidFill>
              </a:rPr>
              <a:t>)</a:t>
            </a:r>
            <a:r>
              <a:rPr lang="id-ID" sz="2700" dirty="0" smtClean="0">
                <a:solidFill>
                  <a:schemeClr val="bg1"/>
                </a:solidFill>
              </a:rPr>
              <a:t>: aroma, rasa, dan tekstur.</a:t>
            </a:r>
            <a:endParaRPr lang="en-US" sz="27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1" name="Object 3"/>
          <p:cNvGraphicFramePr>
            <a:graphicFrameLocks noChangeAspect="1"/>
          </p:cNvGraphicFramePr>
          <p:nvPr/>
        </p:nvGraphicFramePr>
        <p:xfrm>
          <a:off x="3857620" y="428604"/>
          <a:ext cx="5000660" cy="6134100"/>
        </p:xfrm>
        <a:graphic>
          <a:graphicData uri="http://schemas.openxmlformats.org/presentationml/2006/ole">
            <p:oleObj spid="_x0000_s7171" name="Visio" r:id="rId4" imgW="6447826" imgH="7858267" progId="Visio.Drawing.11">
              <p:embed/>
            </p:oleObj>
          </a:graphicData>
        </a:graphic>
      </p:graphicFrame>
      <p:sp>
        <p:nvSpPr>
          <p:cNvPr id="10" name="Title 1"/>
          <p:cNvSpPr>
            <a:spLocks noGrp="1"/>
          </p:cNvSpPr>
          <p:nvPr>
            <p:ph type="title"/>
          </p:nvPr>
        </p:nvSpPr>
        <p:spPr>
          <a:xfrm>
            <a:off x="0" y="3000372"/>
            <a:ext cx="3857620" cy="1143000"/>
          </a:xfrm>
        </p:spPr>
        <p:txBody>
          <a:bodyPr>
            <a:normAutofit fontScale="90000"/>
          </a:bodyPr>
          <a:lstStyle/>
          <a:p>
            <a:pPr lvl="0">
              <a:defRPr/>
            </a:pPr>
            <a:r>
              <a:rPr lang="en-US" b="1" dirty="0" smtClean="0"/>
              <a:t>Diagram </a:t>
            </a:r>
            <a:r>
              <a:rPr lang="en-US" b="1" dirty="0" err="1" smtClean="0"/>
              <a:t>Alir</a:t>
            </a:r>
            <a:r>
              <a:rPr lang="en-US" b="1" dirty="0" smtClean="0"/>
              <a:t/>
            </a:r>
            <a:br>
              <a:rPr lang="en-US" b="1" dirty="0" smtClean="0"/>
            </a:br>
            <a:r>
              <a:rPr lang="en-US" b="1" dirty="0" err="1" smtClean="0"/>
              <a:t>Penelitian</a:t>
            </a:r>
            <a:r>
              <a:rPr lang="en-US" b="1" dirty="0" smtClean="0"/>
              <a:t/>
            </a:r>
            <a:br>
              <a:rPr lang="en-US" b="1" dirty="0" smtClean="0"/>
            </a:br>
            <a:r>
              <a:rPr lang="en-US" b="1" dirty="0" err="1" smtClean="0"/>
              <a:t>Pendahuluan</a:t>
            </a:r>
            <a:endParaRPr lang="id-ID" b="1" dirty="0"/>
          </a:p>
        </p:txBody>
      </p:sp>
      <p:sp>
        <p:nvSpPr>
          <p:cNvPr id="7" name="12-Point Star 6">
            <a:hlinkClick r:id="rId5"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itle 1"/>
          <p:cNvSpPr>
            <a:spLocks noGrp="1"/>
          </p:cNvSpPr>
          <p:nvPr>
            <p:ph type="title"/>
          </p:nvPr>
        </p:nvSpPr>
        <p:spPr>
          <a:xfrm>
            <a:off x="0" y="3000372"/>
            <a:ext cx="3857620" cy="1143000"/>
          </a:xfrm>
        </p:spPr>
        <p:txBody>
          <a:bodyPr>
            <a:normAutofit fontScale="90000"/>
          </a:bodyPr>
          <a:lstStyle/>
          <a:p>
            <a:pPr lvl="0">
              <a:defRPr/>
            </a:pPr>
            <a:r>
              <a:rPr lang="en-US" b="1" dirty="0" smtClean="0"/>
              <a:t>Diagram </a:t>
            </a:r>
            <a:r>
              <a:rPr lang="en-US" b="1" dirty="0" err="1" smtClean="0"/>
              <a:t>Alir</a:t>
            </a:r>
            <a:r>
              <a:rPr lang="en-US" b="1" dirty="0" smtClean="0"/>
              <a:t/>
            </a:r>
            <a:br>
              <a:rPr lang="en-US" b="1" dirty="0" smtClean="0"/>
            </a:br>
            <a:r>
              <a:rPr lang="en-US" b="1" dirty="0" err="1" smtClean="0"/>
              <a:t>Penelitian</a:t>
            </a:r>
            <a:r>
              <a:rPr lang="en-US" b="1" dirty="0" smtClean="0"/>
              <a:t/>
            </a:r>
            <a:br>
              <a:rPr lang="en-US" b="1" dirty="0" smtClean="0"/>
            </a:br>
            <a:r>
              <a:rPr lang="en-US" b="1" dirty="0" err="1" smtClean="0"/>
              <a:t>Utama</a:t>
            </a:r>
            <a:endParaRPr lang="id-ID" b="1"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5" name="Object 3"/>
          <p:cNvGraphicFramePr>
            <a:graphicFrameLocks noChangeAspect="1"/>
          </p:cNvGraphicFramePr>
          <p:nvPr/>
        </p:nvGraphicFramePr>
        <p:xfrm>
          <a:off x="3857620" y="500042"/>
          <a:ext cx="5038757" cy="6215106"/>
        </p:xfrm>
        <a:graphic>
          <a:graphicData uri="http://schemas.openxmlformats.org/presentationml/2006/ole">
            <p:oleObj spid="_x0000_s33795" name="Visio" r:id="rId4" imgW="6447826" imgH="9858451" progId="Visio.Drawing.11">
              <p:embed/>
            </p:oleObj>
          </a:graphicData>
        </a:graphic>
      </p:graphicFrame>
      <p:sp>
        <p:nvSpPr>
          <p:cNvPr id="8" name="12-Point Star 7">
            <a:hlinkClick r:id="rId5"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0962" name="Chart 1"/>
          <p:cNvPicPr>
            <a:picLocks noChangeArrowheads="1"/>
          </p:cNvPicPr>
          <p:nvPr/>
        </p:nvPicPr>
        <p:blipFill>
          <a:blip r:embed="rId3"/>
          <a:srcRect/>
          <a:stretch>
            <a:fillRect/>
          </a:stretch>
        </p:blipFill>
        <p:spPr bwMode="auto">
          <a:xfrm>
            <a:off x="2043130" y="3429000"/>
            <a:ext cx="5029200" cy="2876550"/>
          </a:xfrm>
          <a:prstGeom prst="rect">
            <a:avLst/>
          </a:prstGeom>
          <a:noFill/>
          <a:ln w="9525">
            <a:noFill/>
            <a:miter lim="800000"/>
            <a:headEnd/>
            <a:tailEnd/>
          </a:ln>
        </p:spPr>
      </p:pic>
      <p:graphicFrame>
        <p:nvGraphicFramePr>
          <p:cNvPr id="5" name="Table 4"/>
          <p:cNvGraphicFramePr>
            <a:graphicFrameLocks noGrp="1"/>
          </p:cNvGraphicFramePr>
          <p:nvPr/>
        </p:nvGraphicFramePr>
        <p:xfrm>
          <a:off x="2143108" y="1214422"/>
          <a:ext cx="4857784" cy="1971688"/>
        </p:xfrm>
        <a:graphic>
          <a:graphicData uri="http://schemas.openxmlformats.org/drawingml/2006/table">
            <a:tbl>
              <a:tblPr/>
              <a:tblGrid>
                <a:gridCol w="1654689"/>
                <a:gridCol w="778785"/>
                <a:gridCol w="779396"/>
                <a:gridCol w="866129"/>
                <a:gridCol w="778785"/>
              </a:tblGrid>
              <a:tr h="492922">
                <a:tc>
                  <a:txBody>
                    <a:bodyPr/>
                    <a:lstStyle/>
                    <a:p>
                      <a:pPr algn="ctr">
                        <a:spcAft>
                          <a:spcPts val="0"/>
                        </a:spcAft>
                      </a:pPr>
                      <a:r>
                        <a:rPr lang="id-ID" sz="1600" b="1" dirty="0">
                          <a:solidFill>
                            <a:srgbClr val="000000"/>
                          </a:solidFill>
                          <a:latin typeface="+mn-lt"/>
                          <a:ea typeface="Times New Roman"/>
                          <a:cs typeface="Times New Roman"/>
                        </a:rPr>
                        <a:t>Lama Fermentasi (jam)</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b="1" dirty="0">
                          <a:solidFill>
                            <a:srgbClr val="000000"/>
                          </a:solidFill>
                          <a:latin typeface="+mn-lt"/>
                          <a:ea typeface="Times New Roman"/>
                          <a:cs typeface="Times New Roman"/>
                        </a:rPr>
                        <a:t>Rasa</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b="1" dirty="0">
                          <a:solidFill>
                            <a:srgbClr val="000000"/>
                          </a:solidFill>
                          <a:latin typeface="+mn-lt"/>
                          <a:ea typeface="Times New Roman"/>
                          <a:cs typeface="Times New Roman"/>
                        </a:rPr>
                        <a:t>Warna</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b="1">
                          <a:solidFill>
                            <a:srgbClr val="000000"/>
                          </a:solidFill>
                          <a:latin typeface="+mn-lt"/>
                          <a:ea typeface="Times New Roman"/>
                          <a:cs typeface="Times New Roman"/>
                        </a:rPr>
                        <a:t>Aroma</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b="1" dirty="0">
                          <a:solidFill>
                            <a:srgbClr val="000000"/>
                          </a:solidFill>
                          <a:latin typeface="+mn-lt"/>
                          <a:ea typeface="Times New Roman"/>
                          <a:cs typeface="Times New Roman"/>
                        </a:rPr>
                        <a:t>Tekstur</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r>
              <a:tr h="492922">
                <a:tc>
                  <a:txBody>
                    <a:bodyPr/>
                    <a:lstStyle/>
                    <a:p>
                      <a:pPr algn="ctr">
                        <a:spcAft>
                          <a:spcPts val="0"/>
                        </a:spcAft>
                      </a:pPr>
                      <a:r>
                        <a:rPr lang="id-ID" sz="1600" dirty="0">
                          <a:solidFill>
                            <a:srgbClr val="000000"/>
                          </a:solidFill>
                          <a:latin typeface="+mn-lt"/>
                          <a:ea typeface="Times New Roman"/>
                          <a:cs typeface="Times New Roman"/>
                        </a:rPr>
                        <a:t>24</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1,467 a</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a:solidFill>
                            <a:srgbClr val="000000"/>
                          </a:solidFill>
                          <a:latin typeface="+mn-lt"/>
                          <a:ea typeface="Times New Roman"/>
                          <a:cs typeface="Times New Roman"/>
                        </a:rPr>
                        <a:t>3,73 a</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1,933 a</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a:solidFill>
                            <a:srgbClr val="000000"/>
                          </a:solidFill>
                          <a:latin typeface="+mn-lt"/>
                          <a:ea typeface="Times New Roman"/>
                          <a:cs typeface="Times New Roman"/>
                        </a:rPr>
                        <a:t>2,40 a</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r>
              <a:tr h="492922">
                <a:tc>
                  <a:txBody>
                    <a:bodyPr/>
                    <a:lstStyle/>
                    <a:p>
                      <a:pPr algn="ctr">
                        <a:spcAft>
                          <a:spcPts val="0"/>
                        </a:spcAft>
                      </a:pPr>
                      <a:r>
                        <a:rPr lang="id-ID" sz="1600">
                          <a:solidFill>
                            <a:srgbClr val="000000"/>
                          </a:solidFill>
                          <a:latin typeface="+mn-lt"/>
                          <a:ea typeface="Times New Roman"/>
                          <a:cs typeface="Times New Roman"/>
                        </a:rPr>
                        <a:t>48</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3,533 b</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3,80 a</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a:solidFill>
                            <a:srgbClr val="000000"/>
                          </a:solidFill>
                          <a:latin typeface="+mn-lt"/>
                          <a:ea typeface="Times New Roman"/>
                          <a:cs typeface="Times New Roman"/>
                        </a:rPr>
                        <a:t>3,133 b</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a:solidFill>
                            <a:srgbClr val="000000"/>
                          </a:solidFill>
                          <a:latin typeface="+mn-lt"/>
                          <a:ea typeface="Times New Roman"/>
                          <a:cs typeface="Times New Roman"/>
                        </a:rPr>
                        <a:t>3,33 b</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r>
              <a:tr h="492922">
                <a:tc>
                  <a:txBody>
                    <a:bodyPr/>
                    <a:lstStyle/>
                    <a:p>
                      <a:pPr algn="ctr">
                        <a:spcAft>
                          <a:spcPts val="0"/>
                        </a:spcAft>
                      </a:pPr>
                      <a:r>
                        <a:rPr lang="id-ID" sz="1600">
                          <a:solidFill>
                            <a:srgbClr val="000000"/>
                          </a:solidFill>
                          <a:latin typeface="+mn-lt"/>
                          <a:ea typeface="Times New Roman"/>
                          <a:cs typeface="Times New Roman"/>
                        </a:rPr>
                        <a:t>72</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4,733 c</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3,80 a</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4,467 c</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a:spcAft>
                          <a:spcPts val="0"/>
                        </a:spcAft>
                      </a:pPr>
                      <a:r>
                        <a:rPr lang="id-ID" sz="1600" dirty="0">
                          <a:solidFill>
                            <a:srgbClr val="000000"/>
                          </a:solidFill>
                          <a:latin typeface="+mn-lt"/>
                          <a:ea typeface="Times New Roman"/>
                          <a:cs typeface="Times New Roman"/>
                        </a:rPr>
                        <a:t>4,13 b</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3">
                        <a:lumMod val="40000"/>
                        <a:lumOff val="60000"/>
                      </a:schemeClr>
                    </a:solidFill>
                  </a:tcPr>
                </a:tc>
              </a:tr>
            </a:tbl>
          </a:graphicData>
        </a:graphic>
      </p:graphicFrame>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Pendahuluan</a:t>
            </a:r>
            <a:endParaRPr lang="id-ID" b="1" dirty="0"/>
          </a:p>
        </p:txBody>
      </p:sp>
      <p:sp>
        <p:nvSpPr>
          <p:cNvPr id="7" name="12-Point Star 6">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962"/>
                                        </p:tgtEl>
                                        <p:attrNameLst>
                                          <p:attrName>style.visibility</p:attrName>
                                        </p:attrNameLst>
                                      </p:cBhvr>
                                      <p:to>
                                        <p:strVal val="visible"/>
                                      </p:to>
                                    </p:set>
                                    <p:animEffect transition="in" filter="fade">
                                      <p:cBhvr>
                                        <p:cTn id="19" dur="1000"/>
                                        <p:tgtEl>
                                          <p:spTgt spid="40962"/>
                                        </p:tgtEl>
                                      </p:cBhvr>
                                    </p:animEffect>
                                    <p:anim calcmode="lin" valueType="num">
                                      <p:cBhvr>
                                        <p:cTn id="20" dur="1000" fill="hold"/>
                                        <p:tgtEl>
                                          <p:spTgt spid="40962"/>
                                        </p:tgtEl>
                                        <p:attrNameLst>
                                          <p:attrName>ppt_x</p:attrName>
                                        </p:attrNameLst>
                                      </p:cBhvr>
                                      <p:tavLst>
                                        <p:tav tm="0">
                                          <p:val>
                                            <p:strVal val="#ppt_x"/>
                                          </p:val>
                                        </p:tav>
                                        <p:tav tm="100000">
                                          <p:val>
                                            <p:strVal val="#ppt_x"/>
                                          </p:val>
                                        </p:tav>
                                      </p:tavLst>
                                    </p:anim>
                                    <p:anim calcmode="lin" valueType="num">
                                      <p:cBhvr>
                                        <p:cTn id="21" dur="1000" fill="hold"/>
                                        <p:tgtEl>
                                          <p:spTgt spid="409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Utama</a:t>
            </a:r>
            <a:endParaRPr lang="id-ID" b="1" dirty="0"/>
          </a:p>
        </p:txBody>
      </p:sp>
      <p:graphicFrame>
        <p:nvGraphicFramePr>
          <p:cNvPr id="7" name="Table 6"/>
          <p:cNvGraphicFramePr>
            <a:graphicFrameLocks noGrp="1"/>
          </p:cNvGraphicFramePr>
          <p:nvPr/>
        </p:nvGraphicFramePr>
        <p:xfrm>
          <a:off x="1142976" y="1785926"/>
          <a:ext cx="6929487" cy="1857388"/>
        </p:xfrm>
        <a:graphic>
          <a:graphicData uri="http://schemas.openxmlformats.org/drawingml/2006/table">
            <a:tbl>
              <a:tblPr>
                <a:tableStyleId>{35758FB7-9AC5-4552-8A53-C91805E547FA}</a:tableStyleId>
              </a:tblPr>
              <a:tblGrid>
                <a:gridCol w="1112876"/>
                <a:gridCol w="990916"/>
                <a:gridCol w="1043581"/>
                <a:gridCol w="1043581"/>
                <a:gridCol w="971514"/>
                <a:gridCol w="971514"/>
                <a:gridCol w="795505"/>
              </a:tblGrid>
              <a:tr h="272078">
                <a:tc rowSpan="2">
                  <a:txBody>
                    <a:bodyPr/>
                    <a:lstStyle/>
                    <a:p>
                      <a:pPr algn="ctr">
                        <a:spcAft>
                          <a:spcPts val="0"/>
                        </a:spcAft>
                      </a:pPr>
                      <a:r>
                        <a:rPr lang="id-ID" sz="1400" b="1" dirty="0">
                          <a:solidFill>
                            <a:srgbClr val="000000"/>
                          </a:solidFill>
                          <a:latin typeface="Times New Roman"/>
                          <a:ea typeface="Times New Roman"/>
                          <a:cs typeface="Times New Roman"/>
                        </a:rPr>
                        <a:t>Jenis Pengemas Plastik (A)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gridSpan="6">
                  <a:txBody>
                    <a:bodyPr/>
                    <a:lstStyle/>
                    <a:p>
                      <a:pPr algn="ctr">
                        <a:spcAft>
                          <a:spcPts val="0"/>
                        </a:spcAft>
                      </a:pPr>
                      <a:r>
                        <a:rPr lang="id-ID" sz="1400" b="1" dirty="0">
                          <a:solidFill>
                            <a:srgbClr val="000000"/>
                          </a:solidFill>
                          <a:latin typeface="Times New Roman"/>
                          <a:ea typeface="Times New Roman"/>
                          <a:cs typeface="Times New Roman"/>
                        </a:rPr>
                        <a:t>Lama Waktu Penyimpanan (B)</a:t>
                      </a:r>
                      <a:endParaRPr lang="en-US" sz="1400" dirty="0">
                        <a:latin typeface="Times New Roman"/>
                        <a:ea typeface="Times New Roman"/>
                        <a:cs typeface="Times New Roman"/>
                      </a:endParaRPr>
                    </a:p>
                  </a:txBody>
                  <a:tcPr marL="68580" marR="68580"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858">
                <a:tc vMerge="1">
                  <a:txBody>
                    <a:bodyPr/>
                    <a:lstStyle/>
                    <a:p>
                      <a:endParaRPr lang="en-US"/>
                    </a:p>
                  </a:txBody>
                  <a:tcPr/>
                </a:tc>
                <a:tc>
                  <a:txBody>
                    <a:bodyPr/>
                    <a:lstStyle/>
                    <a:p>
                      <a:pPr algn="ctr">
                        <a:spcAft>
                          <a:spcPts val="0"/>
                        </a:spcAft>
                      </a:pPr>
                      <a:r>
                        <a:rPr lang="id-ID" sz="1400" b="1" dirty="0">
                          <a:solidFill>
                            <a:srgbClr val="000000"/>
                          </a:solidFill>
                          <a:latin typeface="Times New Roman"/>
                          <a:ea typeface="Times New Roman"/>
                          <a:cs typeface="Times New Roman"/>
                        </a:rPr>
                        <a:t>0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2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(b2)</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4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(b3)</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6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(b4)</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8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(b5)</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10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(b6)</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id-ID" sz="1400" b="1" dirty="0" smtClean="0">
                          <a:solidFill>
                            <a:srgbClr val="000000"/>
                          </a:solidFill>
                          <a:latin typeface="Times New Roman"/>
                          <a:ea typeface="Times New Roman"/>
                          <a:cs typeface="Times New Roman"/>
                        </a:rPr>
                        <a:t>LDPE</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27,578 </a:t>
                      </a:r>
                      <a:r>
                        <a:rPr lang="en-US" sz="1400" dirty="0"/>
                        <a:t>d</a:t>
                      </a:r>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26,539 </a:t>
                      </a:r>
                      <a:r>
                        <a:rPr lang="en-US" sz="1400" dirty="0" err="1"/>
                        <a:t>cd</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25,880 c</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24,447 b</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21,813 a</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21,071 a</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en-US" sz="1400" b="1" dirty="0" smtClean="0">
                          <a:solidFill>
                            <a:srgbClr val="000000"/>
                          </a:solidFill>
                          <a:latin typeface="Times New Roman"/>
                          <a:ea typeface="Times New Roman"/>
                          <a:cs typeface="Times New Roman"/>
                        </a:rPr>
                        <a:t>PP</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a:t>
                      </a:r>
                      <a:r>
                        <a:rPr lang="en-US" sz="1400" b="1" dirty="0" smtClean="0">
                          <a:solidFill>
                            <a:srgbClr val="000000"/>
                          </a:solidFill>
                          <a:latin typeface="Times New Roman"/>
                          <a:ea typeface="Times New Roman"/>
                          <a:cs typeface="Times New Roman"/>
                        </a:rPr>
                        <a:t>2</a:t>
                      </a:r>
                      <a:r>
                        <a:rPr lang="id-ID" sz="1400" b="1" dirty="0" smtClean="0">
                          <a:solidFill>
                            <a:srgbClr val="000000"/>
                          </a:solidFill>
                          <a:latin typeface="Times New Roman"/>
                          <a:ea typeface="Times New Roman"/>
                          <a:cs typeface="Times New Roman"/>
                        </a:rPr>
                        <a:t>)</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a:t>26,407 b</a:t>
                      </a:r>
                      <a:endParaRPr lang="en-US" sz="1400"/>
                    </a:p>
                    <a:p>
                      <a:pPr algn="ctr">
                        <a:spcAft>
                          <a:spcPts val="0"/>
                        </a:spcAft>
                      </a:pPr>
                      <a:r>
                        <a:rPr lang="id-ID" sz="1400"/>
                        <a:t>A</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a:t>26,804 b</a:t>
                      </a:r>
                      <a:endParaRPr lang="en-US" sz="1400"/>
                    </a:p>
                    <a:p>
                      <a:pPr algn="ctr">
                        <a:spcAft>
                          <a:spcPts val="0"/>
                        </a:spcAft>
                      </a:pPr>
                      <a:r>
                        <a:rPr lang="id-ID" sz="1400"/>
                        <a:t>A</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24,462 ab</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23,646 ab</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21,494 a</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t>21,554 a</a:t>
                      </a:r>
                      <a:endParaRPr lang="en-US" sz="1400" dirty="0"/>
                    </a:p>
                    <a:p>
                      <a:pPr algn="ctr">
                        <a:spcAft>
                          <a:spcPts val="0"/>
                        </a:spcAft>
                      </a:pPr>
                      <a:r>
                        <a:rPr lang="id-ID" sz="1400" dirty="0"/>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bl>
          </a:graphicData>
        </a:graphic>
      </p:graphicFrame>
      <p:pic>
        <p:nvPicPr>
          <p:cNvPr id="41985" name="Chart 7"/>
          <p:cNvPicPr>
            <a:picLocks noChangeArrowheads="1"/>
          </p:cNvPicPr>
          <p:nvPr/>
        </p:nvPicPr>
        <p:blipFill>
          <a:blip r:embed="rId3"/>
          <a:srcRect/>
          <a:stretch>
            <a:fillRect/>
          </a:stretch>
        </p:blipFill>
        <p:spPr bwMode="auto">
          <a:xfrm>
            <a:off x="2570400" y="3786190"/>
            <a:ext cx="5643602" cy="2857520"/>
          </a:xfrm>
          <a:prstGeom prst="rect">
            <a:avLst/>
          </a:prstGeom>
          <a:noFill/>
          <a:ln w="9525">
            <a:noFill/>
            <a:miter lim="800000"/>
            <a:headEnd/>
            <a:tailEnd/>
          </a:ln>
        </p:spPr>
      </p:pic>
      <p:sp>
        <p:nvSpPr>
          <p:cNvPr id="8" name="Title 1"/>
          <p:cNvSpPr txBox="1">
            <a:spLocks/>
          </p:cNvSpPr>
          <p:nvPr/>
        </p:nvSpPr>
        <p:spPr>
          <a:xfrm>
            <a:off x="-32" y="1142992"/>
            <a:ext cx="9144000" cy="64293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Kadar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Gula</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Pereduksi</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Table 8"/>
          <p:cNvGraphicFramePr>
            <a:graphicFrameLocks noGrp="1"/>
          </p:cNvGraphicFramePr>
          <p:nvPr/>
        </p:nvGraphicFramePr>
        <p:xfrm>
          <a:off x="928662" y="3786190"/>
          <a:ext cx="1219200" cy="2857519"/>
        </p:xfrm>
        <a:graphic>
          <a:graphicData uri="http://schemas.openxmlformats.org/drawingml/2006/table">
            <a:tbl>
              <a:tblPr>
                <a:tableStyleId>{35758FB7-9AC5-4552-8A53-C91805E547FA}</a:tableStyleId>
              </a:tblPr>
              <a:tblGrid>
                <a:gridCol w="609600"/>
                <a:gridCol w="609600"/>
              </a:tblGrid>
              <a:tr h="408217">
                <a:tc gridSpan="2">
                  <a:txBody>
                    <a:bodyPr/>
                    <a:lstStyle/>
                    <a:p>
                      <a:pPr algn="ctr" fontAlgn="ctr"/>
                      <a:r>
                        <a:rPr lang="en-US" sz="2000" u="none" strike="noStrike" dirty="0"/>
                        <a:t>Duncan</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hMerge="1">
                  <a:txBody>
                    <a:bodyPr/>
                    <a:lstStyle/>
                    <a:p>
                      <a:endParaRPr lang="en-US"/>
                    </a:p>
                  </a:txBody>
                  <a:tcPr/>
                </a:tc>
              </a:tr>
              <a:tr h="408217">
                <a:tc>
                  <a:txBody>
                    <a:bodyPr/>
                    <a:lstStyle/>
                    <a:p>
                      <a:pPr algn="ctr" fontAlgn="ctr"/>
                      <a:r>
                        <a:rPr lang="en-US" sz="2000" u="none" strike="noStrike" dirty="0" smtClean="0"/>
                        <a:t>b1</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b2</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b3</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b4</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b5</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b6</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bl>
          </a:graphicData>
        </a:graphic>
      </p:graphicFrame>
      <p:sp>
        <p:nvSpPr>
          <p:cNvPr id="10" name="12-Point Star 9">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1985"/>
                                        </p:tgtEl>
                                        <p:attrNameLst>
                                          <p:attrName>style.visibility</p:attrName>
                                        </p:attrNameLst>
                                      </p:cBhvr>
                                      <p:to>
                                        <p:strVal val="visible"/>
                                      </p:to>
                                    </p:set>
                                    <p:animEffect transition="in" filter="fade">
                                      <p:cBhvr>
                                        <p:cTn id="31" dur="1000"/>
                                        <p:tgtEl>
                                          <p:spTgt spid="41985"/>
                                        </p:tgtEl>
                                      </p:cBhvr>
                                    </p:animEffect>
                                    <p:anim calcmode="lin" valueType="num">
                                      <p:cBhvr>
                                        <p:cTn id="32" dur="1000" fill="hold"/>
                                        <p:tgtEl>
                                          <p:spTgt spid="41985"/>
                                        </p:tgtEl>
                                        <p:attrNameLst>
                                          <p:attrName>ppt_x</p:attrName>
                                        </p:attrNameLst>
                                      </p:cBhvr>
                                      <p:tavLst>
                                        <p:tav tm="0">
                                          <p:val>
                                            <p:strVal val="#ppt_x"/>
                                          </p:val>
                                        </p:tav>
                                        <p:tav tm="100000">
                                          <p:val>
                                            <p:strVal val="#ppt_x"/>
                                          </p:val>
                                        </p:tav>
                                      </p:tavLst>
                                    </p:anim>
                                    <p:anim calcmode="lin" valueType="num">
                                      <p:cBhvr>
                                        <p:cTn id="33" dur="1000" fill="hold"/>
                                        <p:tgtEl>
                                          <p:spTgt spid="419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Utama</a:t>
            </a:r>
            <a:endParaRPr lang="id-ID" b="1" dirty="0"/>
          </a:p>
        </p:txBody>
      </p:sp>
      <p:graphicFrame>
        <p:nvGraphicFramePr>
          <p:cNvPr id="7" name="Table 6"/>
          <p:cNvGraphicFramePr>
            <a:graphicFrameLocks noGrp="1"/>
          </p:cNvGraphicFramePr>
          <p:nvPr/>
        </p:nvGraphicFramePr>
        <p:xfrm>
          <a:off x="1142976" y="1785926"/>
          <a:ext cx="6929487" cy="1857388"/>
        </p:xfrm>
        <a:graphic>
          <a:graphicData uri="http://schemas.openxmlformats.org/drawingml/2006/table">
            <a:tbl>
              <a:tblPr>
                <a:tableStyleId>{35758FB7-9AC5-4552-8A53-C91805E547FA}</a:tableStyleId>
              </a:tblPr>
              <a:tblGrid>
                <a:gridCol w="1112876"/>
                <a:gridCol w="990916"/>
                <a:gridCol w="1043581"/>
                <a:gridCol w="1043581"/>
                <a:gridCol w="971514"/>
                <a:gridCol w="971514"/>
                <a:gridCol w="795505"/>
              </a:tblGrid>
              <a:tr h="272078">
                <a:tc rowSpan="2">
                  <a:txBody>
                    <a:bodyPr/>
                    <a:lstStyle/>
                    <a:p>
                      <a:pPr algn="ctr">
                        <a:spcAft>
                          <a:spcPts val="0"/>
                        </a:spcAft>
                      </a:pPr>
                      <a:r>
                        <a:rPr lang="id-ID" sz="1400" b="1" dirty="0">
                          <a:solidFill>
                            <a:srgbClr val="000000"/>
                          </a:solidFill>
                          <a:latin typeface="Times New Roman"/>
                          <a:ea typeface="Times New Roman"/>
                          <a:cs typeface="Times New Roman"/>
                        </a:rPr>
                        <a:t>Jenis Pengemas Plastik (A)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gridSpan="6">
                  <a:txBody>
                    <a:bodyPr/>
                    <a:lstStyle/>
                    <a:p>
                      <a:pPr algn="ctr">
                        <a:spcAft>
                          <a:spcPts val="0"/>
                        </a:spcAft>
                      </a:pPr>
                      <a:r>
                        <a:rPr lang="id-ID" sz="1400" b="1">
                          <a:solidFill>
                            <a:srgbClr val="000000"/>
                          </a:solidFill>
                          <a:latin typeface="Times New Roman"/>
                          <a:ea typeface="Times New Roman"/>
                          <a:cs typeface="Times New Roman"/>
                        </a:rPr>
                        <a:t>Lama Waktu Penyimpanan (B)</a:t>
                      </a:r>
                      <a:endParaRPr lang="en-US" sz="1400">
                        <a:latin typeface="Times New Roman"/>
                        <a:ea typeface="Times New Roman"/>
                        <a:cs typeface="Times New Roman"/>
                      </a:endParaRPr>
                    </a:p>
                  </a:txBody>
                  <a:tcPr marL="68580" marR="68580"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858">
                <a:tc vMerge="1">
                  <a:txBody>
                    <a:bodyPr/>
                    <a:lstStyle/>
                    <a:p>
                      <a:endParaRPr lang="en-US"/>
                    </a:p>
                  </a:txBody>
                  <a:tcPr/>
                </a:tc>
                <a:tc>
                  <a:txBody>
                    <a:bodyPr/>
                    <a:lstStyle/>
                    <a:p>
                      <a:pPr algn="ctr">
                        <a:spcAft>
                          <a:spcPts val="0"/>
                        </a:spcAft>
                      </a:pPr>
                      <a:r>
                        <a:rPr lang="id-ID" sz="1400" b="1" dirty="0">
                          <a:solidFill>
                            <a:srgbClr val="000000"/>
                          </a:solidFill>
                          <a:latin typeface="Times New Roman"/>
                          <a:ea typeface="Times New Roman"/>
                          <a:cs typeface="Times New Roman"/>
                        </a:rPr>
                        <a:t>0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2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(b2)</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4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(b3)</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6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(b4)</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8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(b5)</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10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(b6)</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id-ID" sz="1400" b="1" dirty="0" smtClean="0">
                          <a:solidFill>
                            <a:srgbClr val="000000"/>
                          </a:solidFill>
                          <a:latin typeface="Times New Roman"/>
                          <a:ea typeface="Times New Roman"/>
                          <a:cs typeface="Times New Roman"/>
                        </a:rPr>
                        <a:t>LDPE</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2,875 </a:t>
                      </a:r>
                      <a:r>
                        <a:rPr lang="id-ID" sz="1400" dirty="0" smtClean="0">
                          <a:solidFill>
                            <a:srgbClr val="000000"/>
                          </a:solidFill>
                          <a:latin typeface="Times New Roman"/>
                          <a:ea typeface="Times New Roman"/>
                          <a:cs typeface="Times New Roman"/>
                        </a:rPr>
                        <a:t>a</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3,145 </a:t>
                      </a:r>
                      <a:r>
                        <a:rPr lang="id-ID" sz="1400" dirty="0"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3,740 </a:t>
                      </a:r>
                      <a:r>
                        <a:rPr lang="id-ID" sz="1400" dirty="0" smtClean="0">
                          <a:solidFill>
                            <a:srgbClr val="000000"/>
                          </a:solidFill>
                          <a:latin typeface="Times New Roman"/>
                          <a:ea typeface="Times New Roman"/>
                          <a:cs typeface="Times New Roman"/>
                        </a:rPr>
                        <a:t>abc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4,950 </a:t>
                      </a:r>
                      <a:r>
                        <a:rPr lang="id-ID" sz="1400" dirty="0" smtClean="0">
                          <a:solidFill>
                            <a:srgbClr val="000000"/>
                          </a:solidFill>
                          <a:latin typeface="Times New Roman"/>
                          <a:ea typeface="Times New Roman"/>
                          <a:cs typeface="Times New Roman"/>
                        </a:rPr>
                        <a:t>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4,810 </a:t>
                      </a:r>
                      <a:r>
                        <a:rPr lang="id-ID" sz="1400" dirty="0" smtClean="0">
                          <a:solidFill>
                            <a:srgbClr val="000000"/>
                          </a:solidFill>
                          <a:latin typeface="Times New Roman"/>
                          <a:ea typeface="Times New Roman"/>
                          <a:cs typeface="Times New Roman"/>
                        </a:rPr>
                        <a:t>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5,580 </a:t>
                      </a:r>
                      <a:r>
                        <a:rPr lang="id-ID" sz="1400" dirty="0" smtClean="0">
                          <a:solidFill>
                            <a:srgbClr val="000000"/>
                          </a:solidFill>
                          <a:latin typeface="Times New Roman"/>
                          <a:ea typeface="Times New Roman"/>
                          <a:cs typeface="Times New Roman"/>
                        </a:rPr>
                        <a:t>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en-US" sz="1400" b="1" dirty="0" smtClean="0">
                          <a:solidFill>
                            <a:srgbClr val="000000"/>
                          </a:solidFill>
                          <a:latin typeface="Times New Roman"/>
                          <a:ea typeface="Times New Roman"/>
                          <a:cs typeface="Times New Roman"/>
                        </a:rPr>
                        <a:t>PP</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a:t>
                      </a:r>
                      <a:r>
                        <a:rPr lang="en-US" sz="1400" b="1" dirty="0" smtClean="0">
                          <a:solidFill>
                            <a:srgbClr val="000000"/>
                          </a:solidFill>
                          <a:latin typeface="Times New Roman"/>
                          <a:ea typeface="Times New Roman"/>
                          <a:cs typeface="Times New Roman"/>
                        </a:rPr>
                        <a:t>2</a:t>
                      </a:r>
                      <a:r>
                        <a:rPr lang="id-ID" sz="1400" b="1" dirty="0" smtClean="0">
                          <a:solidFill>
                            <a:srgbClr val="000000"/>
                          </a:solidFill>
                          <a:latin typeface="Times New Roman"/>
                          <a:ea typeface="Times New Roman"/>
                          <a:cs typeface="Times New Roman"/>
                        </a:rPr>
                        <a:t>)</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2,875 </a:t>
                      </a:r>
                      <a:r>
                        <a:rPr lang="id-ID" sz="1400" dirty="0" smtClean="0">
                          <a:solidFill>
                            <a:srgbClr val="000000"/>
                          </a:solidFill>
                          <a:latin typeface="Times New Roman"/>
                          <a:ea typeface="Times New Roman"/>
                          <a:cs typeface="Times New Roman"/>
                        </a:rPr>
                        <a:t>a</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3,150 </a:t>
                      </a:r>
                      <a:r>
                        <a:rPr lang="id-ID" sz="1400" dirty="0" smtClean="0">
                          <a:solidFill>
                            <a:srgbClr val="000000"/>
                          </a:solidFill>
                          <a:latin typeface="Times New Roman"/>
                          <a:ea typeface="Times New Roman"/>
                          <a:cs typeface="Times New Roman"/>
                        </a:rPr>
                        <a:t>a</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3,745 </a:t>
                      </a:r>
                      <a:r>
                        <a:rPr lang="id-ID" sz="1400" dirty="0"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4,950 </a:t>
                      </a:r>
                      <a:r>
                        <a:rPr lang="id-ID" sz="1400" dirty="0" smtClean="0">
                          <a:solidFill>
                            <a:srgbClr val="000000"/>
                          </a:solidFill>
                          <a:latin typeface="Times New Roman"/>
                          <a:ea typeface="Times New Roman"/>
                          <a:cs typeface="Times New Roman"/>
                        </a:rPr>
                        <a:t>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5,425 </a:t>
                      </a:r>
                      <a:r>
                        <a:rPr lang="id-ID" sz="1400" dirty="0" smtClean="0">
                          <a:solidFill>
                            <a:srgbClr val="000000"/>
                          </a:solidFill>
                          <a:latin typeface="Times New Roman"/>
                          <a:ea typeface="Times New Roman"/>
                          <a:cs typeface="Times New Roman"/>
                        </a:rPr>
                        <a:t>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a:solidFill>
                            <a:srgbClr val="000000"/>
                          </a:solidFill>
                          <a:latin typeface="Times New Roman"/>
                          <a:ea typeface="Times New Roman"/>
                          <a:cs typeface="Times New Roman"/>
                        </a:rPr>
                        <a:t>5,095 </a:t>
                      </a:r>
                      <a:r>
                        <a:rPr lang="id-ID" sz="1400" dirty="0" smtClean="0">
                          <a:solidFill>
                            <a:srgbClr val="000000"/>
                          </a:solidFill>
                          <a:latin typeface="Times New Roman"/>
                          <a:ea typeface="Times New Roman"/>
                          <a:cs typeface="Times New Roman"/>
                        </a:rPr>
                        <a:t>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bl>
          </a:graphicData>
        </a:graphic>
      </p:graphicFrame>
      <p:sp>
        <p:nvSpPr>
          <p:cNvPr id="8" name="Title 1"/>
          <p:cNvSpPr txBox="1">
            <a:spLocks/>
          </p:cNvSpPr>
          <p:nvPr/>
        </p:nvSpPr>
        <p:spPr>
          <a:xfrm>
            <a:off x="-32" y="1142992"/>
            <a:ext cx="9144000" cy="64293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Kadar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Alkohol</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4034" name="Chart 5"/>
          <p:cNvPicPr>
            <a:picLocks noChangeArrowheads="1"/>
          </p:cNvPicPr>
          <p:nvPr/>
        </p:nvPicPr>
        <p:blipFill>
          <a:blip r:embed="rId3"/>
          <a:srcRect/>
          <a:stretch>
            <a:fillRect/>
          </a:stretch>
        </p:blipFill>
        <p:spPr bwMode="auto">
          <a:xfrm>
            <a:off x="2570538" y="3786190"/>
            <a:ext cx="5644800" cy="2858400"/>
          </a:xfrm>
          <a:prstGeom prst="rect">
            <a:avLst/>
          </a:prstGeom>
          <a:noFill/>
          <a:ln w="9525">
            <a:noFill/>
            <a:miter lim="800000"/>
            <a:headEnd/>
            <a:tailEnd/>
          </a:ln>
        </p:spPr>
      </p:pic>
      <p:graphicFrame>
        <p:nvGraphicFramePr>
          <p:cNvPr id="11" name="Table 10"/>
          <p:cNvGraphicFramePr>
            <a:graphicFrameLocks noGrp="1"/>
          </p:cNvGraphicFramePr>
          <p:nvPr/>
        </p:nvGraphicFramePr>
        <p:xfrm>
          <a:off x="928662" y="3786190"/>
          <a:ext cx="1219200" cy="2857519"/>
        </p:xfrm>
        <a:graphic>
          <a:graphicData uri="http://schemas.openxmlformats.org/drawingml/2006/table">
            <a:tbl>
              <a:tblPr>
                <a:tableStyleId>{35758FB7-9AC5-4552-8A53-C91805E547FA}</a:tableStyleId>
              </a:tblPr>
              <a:tblGrid>
                <a:gridCol w="609600"/>
                <a:gridCol w="609600"/>
              </a:tblGrid>
              <a:tr h="408217">
                <a:tc gridSpan="2">
                  <a:txBody>
                    <a:bodyPr/>
                    <a:lstStyle/>
                    <a:p>
                      <a:pPr algn="ctr" fontAlgn="ctr"/>
                      <a:r>
                        <a:rPr lang="en-US" sz="2000" u="none" strike="noStrike" dirty="0"/>
                        <a:t>Duncan</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hMerge="1">
                  <a:txBody>
                    <a:bodyPr/>
                    <a:lstStyle/>
                    <a:p>
                      <a:endParaRPr lang="en-US"/>
                    </a:p>
                  </a:txBody>
                  <a:tcPr/>
                </a:tc>
              </a:tr>
              <a:tr h="408217">
                <a:tc>
                  <a:txBody>
                    <a:bodyPr/>
                    <a:lstStyle/>
                    <a:p>
                      <a:pPr algn="ctr" fontAlgn="ctr"/>
                      <a:r>
                        <a:rPr lang="en-US" sz="2000" u="none" strike="noStrike" dirty="0" smtClean="0"/>
                        <a:t>b1</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b2</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b3</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ab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b4</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b5</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b6</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bl>
          </a:graphicData>
        </a:graphic>
      </p:graphicFrame>
      <p:sp>
        <p:nvSpPr>
          <p:cNvPr id="9" name="12-Point Star 8">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4034"/>
                                        </p:tgtEl>
                                        <p:attrNameLst>
                                          <p:attrName>style.visibility</p:attrName>
                                        </p:attrNameLst>
                                      </p:cBhvr>
                                      <p:to>
                                        <p:strVal val="visible"/>
                                      </p:to>
                                    </p:set>
                                    <p:animEffect transition="in" filter="fade">
                                      <p:cBhvr>
                                        <p:cTn id="20" dur="1000"/>
                                        <p:tgtEl>
                                          <p:spTgt spid="44034"/>
                                        </p:tgtEl>
                                      </p:cBhvr>
                                    </p:animEffect>
                                    <p:anim calcmode="lin" valueType="num">
                                      <p:cBhvr>
                                        <p:cTn id="21" dur="1000" fill="hold"/>
                                        <p:tgtEl>
                                          <p:spTgt spid="44034"/>
                                        </p:tgtEl>
                                        <p:attrNameLst>
                                          <p:attrName>ppt_x</p:attrName>
                                        </p:attrNameLst>
                                      </p:cBhvr>
                                      <p:tavLst>
                                        <p:tav tm="0">
                                          <p:val>
                                            <p:strVal val="#ppt_x"/>
                                          </p:val>
                                        </p:tav>
                                        <p:tav tm="100000">
                                          <p:val>
                                            <p:strVal val="#ppt_x"/>
                                          </p:val>
                                        </p:tav>
                                      </p:tavLst>
                                    </p:anim>
                                    <p:anim calcmode="lin" valueType="num">
                                      <p:cBhvr>
                                        <p:cTn id="22" dur="1000" fill="hold"/>
                                        <p:tgtEl>
                                          <p:spTgt spid="440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Utama</a:t>
            </a:r>
            <a:endParaRPr lang="id-ID" b="1" dirty="0"/>
          </a:p>
        </p:txBody>
      </p:sp>
      <p:graphicFrame>
        <p:nvGraphicFramePr>
          <p:cNvPr id="7" name="Table 6"/>
          <p:cNvGraphicFramePr>
            <a:graphicFrameLocks noGrp="1"/>
          </p:cNvGraphicFramePr>
          <p:nvPr/>
        </p:nvGraphicFramePr>
        <p:xfrm>
          <a:off x="1142976" y="1785926"/>
          <a:ext cx="6929487" cy="1857388"/>
        </p:xfrm>
        <a:graphic>
          <a:graphicData uri="http://schemas.openxmlformats.org/drawingml/2006/table">
            <a:tbl>
              <a:tblPr>
                <a:tableStyleId>{35758FB7-9AC5-4552-8A53-C91805E547FA}</a:tableStyleId>
              </a:tblPr>
              <a:tblGrid>
                <a:gridCol w="1112876"/>
                <a:gridCol w="990916"/>
                <a:gridCol w="1043581"/>
                <a:gridCol w="1043581"/>
                <a:gridCol w="971514"/>
                <a:gridCol w="971514"/>
                <a:gridCol w="795505"/>
              </a:tblGrid>
              <a:tr h="272078">
                <a:tc rowSpan="2">
                  <a:txBody>
                    <a:bodyPr/>
                    <a:lstStyle/>
                    <a:p>
                      <a:pPr algn="ctr">
                        <a:spcAft>
                          <a:spcPts val="0"/>
                        </a:spcAft>
                      </a:pPr>
                      <a:r>
                        <a:rPr lang="id-ID" sz="1400" b="1" dirty="0">
                          <a:solidFill>
                            <a:srgbClr val="000000"/>
                          </a:solidFill>
                          <a:latin typeface="Times New Roman"/>
                          <a:ea typeface="Times New Roman"/>
                          <a:cs typeface="Times New Roman"/>
                        </a:rPr>
                        <a:t>Jenis Pengemas Plastik (A)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gridSpan="6">
                  <a:txBody>
                    <a:bodyPr/>
                    <a:lstStyle/>
                    <a:p>
                      <a:pPr algn="ctr">
                        <a:spcAft>
                          <a:spcPts val="0"/>
                        </a:spcAft>
                      </a:pPr>
                      <a:r>
                        <a:rPr lang="id-ID" sz="1400" b="1">
                          <a:solidFill>
                            <a:srgbClr val="000000"/>
                          </a:solidFill>
                          <a:latin typeface="Times New Roman"/>
                          <a:ea typeface="Times New Roman"/>
                          <a:cs typeface="Times New Roman"/>
                        </a:rPr>
                        <a:t>Lama Waktu Penyimpanan (B)</a:t>
                      </a:r>
                      <a:endParaRPr lang="en-US" sz="1400">
                        <a:latin typeface="Times New Roman"/>
                        <a:ea typeface="Times New Roman"/>
                        <a:cs typeface="Times New Roman"/>
                      </a:endParaRPr>
                    </a:p>
                  </a:txBody>
                  <a:tcPr marL="68580" marR="68580"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858">
                <a:tc vMerge="1">
                  <a:txBody>
                    <a:bodyPr/>
                    <a:lstStyle/>
                    <a:p>
                      <a:endParaRPr lang="en-US"/>
                    </a:p>
                  </a:txBody>
                  <a:tcPr/>
                </a:tc>
                <a:tc>
                  <a:txBody>
                    <a:bodyPr/>
                    <a:lstStyle/>
                    <a:p>
                      <a:pPr algn="ctr">
                        <a:spcAft>
                          <a:spcPts val="0"/>
                        </a:spcAft>
                      </a:pPr>
                      <a:r>
                        <a:rPr lang="id-ID" sz="1400" b="1">
                          <a:solidFill>
                            <a:srgbClr val="000000"/>
                          </a:solidFill>
                          <a:latin typeface="Times New Roman"/>
                          <a:ea typeface="Times New Roman"/>
                          <a:cs typeface="Times New Roman"/>
                        </a:rPr>
                        <a:t>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(b1)</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2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(b2)</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4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(b3)</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6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(b4)</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8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(b5)</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10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(b6)</a:t>
                      </a:r>
                      <a:endParaRPr lang="en-US" sz="140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id-ID" sz="1400" b="1" dirty="0" smtClean="0">
                          <a:solidFill>
                            <a:srgbClr val="000000"/>
                          </a:solidFill>
                          <a:latin typeface="Times New Roman"/>
                          <a:ea typeface="Times New Roman"/>
                          <a:cs typeface="Times New Roman"/>
                        </a:rPr>
                        <a:t>LDPE</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0,121</a:t>
                      </a:r>
                      <a:r>
                        <a:rPr lang="id-ID" sz="1400" dirty="0" smtClean="0">
                          <a:solidFill>
                            <a:srgbClr val="000000"/>
                          </a:solidFill>
                          <a:latin typeface="Times New Roman"/>
                          <a:ea typeface="Times New Roman"/>
                          <a:cs typeface="Times New Roman"/>
                        </a:rPr>
                        <a:t> a</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0,180</a:t>
                      </a:r>
                      <a:r>
                        <a:rPr lang="id-ID" sz="1400" dirty="0" smtClean="0">
                          <a:solidFill>
                            <a:srgbClr val="000000"/>
                          </a:solidFill>
                          <a:latin typeface="Times New Roman"/>
                          <a:ea typeface="Times New Roman"/>
                          <a:cs typeface="Times New Roman"/>
                        </a:rPr>
                        <a:t> 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0,285</a:t>
                      </a:r>
                      <a:r>
                        <a:rPr lang="id-ID" sz="1400" dirty="0" smtClean="0">
                          <a:solidFill>
                            <a:srgbClr val="000000"/>
                          </a:solidFill>
                          <a:latin typeface="Times New Roman"/>
                          <a:ea typeface="Times New Roman"/>
                          <a:cs typeface="Times New Roman"/>
                        </a:rPr>
                        <a:t> 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0,356</a:t>
                      </a:r>
                      <a:r>
                        <a:rPr lang="id-ID" sz="1400" dirty="0" smtClean="0">
                          <a:solidFill>
                            <a:srgbClr val="000000"/>
                          </a:solidFill>
                          <a:latin typeface="Times New Roman"/>
                          <a:ea typeface="Times New Roman"/>
                          <a:cs typeface="Times New Roman"/>
                        </a:rPr>
                        <a:t> c</a:t>
                      </a:r>
                      <a:r>
                        <a:rPr lang="en-US" sz="1400" dirty="0" smtClean="0">
                          <a:solidFill>
                            <a:srgbClr val="000000"/>
                          </a:solidFill>
                          <a:latin typeface="Times New Roman"/>
                          <a:ea typeface="Times New Roman"/>
                          <a:cs typeface="Times New Roman"/>
                        </a:rPr>
                        <a:t>d</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0,396</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d</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0,404</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d</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en-US" sz="1400" b="1" dirty="0" smtClean="0">
                          <a:solidFill>
                            <a:srgbClr val="000000"/>
                          </a:solidFill>
                          <a:latin typeface="Times New Roman"/>
                          <a:ea typeface="Times New Roman"/>
                          <a:cs typeface="Times New Roman"/>
                        </a:rPr>
                        <a:t>PP</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a:t>
                      </a:r>
                      <a:r>
                        <a:rPr lang="en-US" sz="1400" b="1" dirty="0" smtClean="0">
                          <a:solidFill>
                            <a:srgbClr val="000000"/>
                          </a:solidFill>
                          <a:latin typeface="Times New Roman"/>
                          <a:ea typeface="Times New Roman"/>
                          <a:cs typeface="Times New Roman"/>
                        </a:rPr>
                        <a:t>2</a:t>
                      </a:r>
                      <a:r>
                        <a:rPr lang="id-ID" sz="1400" b="1" dirty="0" smtClean="0">
                          <a:solidFill>
                            <a:srgbClr val="000000"/>
                          </a:solidFill>
                          <a:latin typeface="Times New Roman"/>
                          <a:ea typeface="Times New Roman"/>
                          <a:cs typeface="Times New Roman"/>
                        </a:rPr>
                        <a:t>)</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0,121</a:t>
                      </a:r>
                      <a:r>
                        <a:rPr lang="id-ID" sz="1400" dirty="0" smtClean="0">
                          <a:solidFill>
                            <a:srgbClr val="000000"/>
                          </a:solidFill>
                          <a:latin typeface="Times New Roman"/>
                          <a:ea typeface="Times New Roman"/>
                          <a:cs typeface="Times New Roman"/>
                        </a:rPr>
                        <a:t> a</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0,145</a:t>
                      </a:r>
                      <a:r>
                        <a:rPr lang="id-ID" sz="1400" dirty="0" smtClean="0">
                          <a:solidFill>
                            <a:srgbClr val="000000"/>
                          </a:solidFill>
                          <a:latin typeface="Times New Roman"/>
                          <a:ea typeface="Times New Roman"/>
                          <a:cs typeface="Times New Roman"/>
                        </a:rPr>
                        <a:t> a</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0,279</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dirty="0" smtClean="0">
                          <a:solidFill>
                            <a:srgbClr val="000000"/>
                          </a:solidFill>
                          <a:latin typeface="Times New Roman"/>
                          <a:ea typeface="Times New Roman"/>
                          <a:cs typeface="Times New Roman"/>
                        </a:rPr>
                        <a:t>0</a:t>
                      </a:r>
                      <a:r>
                        <a:rPr lang="en-US" sz="1400" dirty="0" smtClean="0">
                          <a:solidFill>
                            <a:srgbClr val="000000"/>
                          </a:solidFill>
                          <a:latin typeface="Times New Roman"/>
                          <a:ea typeface="Times New Roman"/>
                          <a:cs typeface="Times New Roman"/>
                        </a:rPr>
                        <a:t>,387</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cd</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B</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0,427</a:t>
                      </a:r>
                      <a:r>
                        <a:rPr lang="en-US" sz="1400" baseline="0" dirty="0" smtClean="0">
                          <a:solidFill>
                            <a:srgbClr val="000000"/>
                          </a:solidFill>
                          <a:latin typeface="Times New Roman"/>
                          <a:ea typeface="Times New Roman"/>
                          <a:cs typeface="Times New Roman"/>
                        </a:rPr>
                        <a:t> d</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0,468</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d</a:t>
                      </a:r>
                    </a:p>
                    <a:p>
                      <a:pPr algn="ctr">
                        <a:spcAft>
                          <a:spcPts val="0"/>
                        </a:spcAft>
                      </a:pPr>
                      <a:r>
                        <a:rPr lang="en-US" sz="1400" dirty="0" smtClean="0">
                          <a:solidFill>
                            <a:srgbClr val="000000"/>
                          </a:solidFill>
                          <a:latin typeface="Times New Roman"/>
                          <a:ea typeface="Times New Roman"/>
                          <a:cs typeface="Times New Roman"/>
                        </a:rPr>
                        <a:t>B</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bl>
          </a:graphicData>
        </a:graphic>
      </p:graphicFrame>
      <p:sp>
        <p:nvSpPr>
          <p:cNvPr id="8" name="Title 1"/>
          <p:cNvSpPr txBox="1">
            <a:spLocks/>
          </p:cNvSpPr>
          <p:nvPr/>
        </p:nvSpPr>
        <p:spPr>
          <a:xfrm>
            <a:off x="-32" y="1142992"/>
            <a:ext cx="9144000" cy="64293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Kadar Total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Asam</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5058" name="Chart 8"/>
          <p:cNvPicPr>
            <a:picLocks noChangeArrowheads="1"/>
          </p:cNvPicPr>
          <p:nvPr/>
        </p:nvPicPr>
        <p:blipFill>
          <a:blip r:embed="rId3"/>
          <a:srcRect/>
          <a:stretch>
            <a:fillRect/>
          </a:stretch>
        </p:blipFill>
        <p:spPr bwMode="auto">
          <a:xfrm>
            <a:off x="2570400" y="3786190"/>
            <a:ext cx="5644800" cy="2858400"/>
          </a:xfrm>
          <a:prstGeom prst="rect">
            <a:avLst/>
          </a:prstGeom>
          <a:noFill/>
          <a:ln w="9525">
            <a:noFill/>
            <a:miter lim="800000"/>
            <a:headEnd/>
            <a:tailEnd/>
          </a:ln>
        </p:spPr>
      </p:pic>
      <p:graphicFrame>
        <p:nvGraphicFramePr>
          <p:cNvPr id="9" name="Table 8"/>
          <p:cNvGraphicFramePr>
            <a:graphicFrameLocks noGrp="1"/>
          </p:cNvGraphicFramePr>
          <p:nvPr/>
        </p:nvGraphicFramePr>
        <p:xfrm>
          <a:off x="928662" y="3786190"/>
          <a:ext cx="1219200" cy="2857519"/>
        </p:xfrm>
        <a:graphic>
          <a:graphicData uri="http://schemas.openxmlformats.org/drawingml/2006/table">
            <a:tbl>
              <a:tblPr>
                <a:tableStyleId>{35758FB7-9AC5-4552-8A53-C91805E547FA}</a:tableStyleId>
              </a:tblPr>
              <a:tblGrid>
                <a:gridCol w="609600"/>
                <a:gridCol w="609600"/>
              </a:tblGrid>
              <a:tr h="408217">
                <a:tc gridSpan="2">
                  <a:txBody>
                    <a:bodyPr/>
                    <a:lstStyle/>
                    <a:p>
                      <a:pPr algn="ctr" fontAlgn="ctr"/>
                      <a:r>
                        <a:rPr lang="en-US" sz="2000" u="none" strike="noStrike" dirty="0"/>
                        <a:t>Duncan</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hMerge="1">
                  <a:txBody>
                    <a:bodyPr/>
                    <a:lstStyle/>
                    <a:p>
                      <a:endParaRPr lang="en-US"/>
                    </a:p>
                  </a:txBody>
                  <a:tcPr/>
                </a:tc>
              </a:tr>
              <a:tr h="408217">
                <a:tc>
                  <a:txBody>
                    <a:bodyPr/>
                    <a:lstStyle/>
                    <a:p>
                      <a:pPr algn="ctr" fontAlgn="ctr"/>
                      <a:r>
                        <a:rPr lang="en-US" sz="2000" u="none" strike="noStrike" dirty="0" smtClean="0"/>
                        <a:t>b1</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b2</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b3</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b4</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b5</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b6</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bl>
          </a:graphicData>
        </a:graphic>
      </p:graphicFrame>
      <p:sp>
        <p:nvSpPr>
          <p:cNvPr id="10" name="12-Point Star 9">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5058"/>
                                        </p:tgtEl>
                                        <p:attrNameLst>
                                          <p:attrName>style.visibility</p:attrName>
                                        </p:attrNameLst>
                                      </p:cBhvr>
                                      <p:to>
                                        <p:strVal val="visible"/>
                                      </p:to>
                                    </p:set>
                                    <p:animEffect transition="in" filter="fade">
                                      <p:cBhvr>
                                        <p:cTn id="20" dur="1000"/>
                                        <p:tgtEl>
                                          <p:spTgt spid="45058"/>
                                        </p:tgtEl>
                                      </p:cBhvr>
                                    </p:animEffect>
                                    <p:anim calcmode="lin" valueType="num">
                                      <p:cBhvr>
                                        <p:cTn id="21" dur="1000" fill="hold"/>
                                        <p:tgtEl>
                                          <p:spTgt spid="45058"/>
                                        </p:tgtEl>
                                        <p:attrNameLst>
                                          <p:attrName>ppt_x</p:attrName>
                                        </p:attrNameLst>
                                      </p:cBhvr>
                                      <p:tavLst>
                                        <p:tav tm="0">
                                          <p:val>
                                            <p:strVal val="#ppt_x"/>
                                          </p:val>
                                        </p:tav>
                                        <p:tav tm="100000">
                                          <p:val>
                                            <p:strVal val="#ppt_x"/>
                                          </p:val>
                                        </p:tav>
                                      </p:tavLst>
                                    </p:anim>
                                    <p:anim calcmode="lin" valueType="num">
                                      <p:cBhvr>
                                        <p:cTn id="22" dur="1000" fill="hold"/>
                                        <p:tgtEl>
                                          <p:spTgt spid="4505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Utama</a:t>
            </a:r>
            <a:endParaRPr lang="id-ID" b="1" dirty="0"/>
          </a:p>
        </p:txBody>
      </p:sp>
      <p:graphicFrame>
        <p:nvGraphicFramePr>
          <p:cNvPr id="7" name="Table 6"/>
          <p:cNvGraphicFramePr>
            <a:graphicFrameLocks noGrp="1"/>
          </p:cNvGraphicFramePr>
          <p:nvPr/>
        </p:nvGraphicFramePr>
        <p:xfrm>
          <a:off x="1142976" y="1785926"/>
          <a:ext cx="6929487" cy="1857388"/>
        </p:xfrm>
        <a:graphic>
          <a:graphicData uri="http://schemas.openxmlformats.org/drawingml/2006/table">
            <a:tbl>
              <a:tblPr>
                <a:tableStyleId>{35758FB7-9AC5-4552-8A53-C91805E547FA}</a:tableStyleId>
              </a:tblPr>
              <a:tblGrid>
                <a:gridCol w="1112876"/>
                <a:gridCol w="990916"/>
                <a:gridCol w="1043581"/>
                <a:gridCol w="1043581"/>
                <a:gridCol w="971514"/>
                <a:gridCol w="971514"/>
                <a:gridCol w="795505"/>
              </a:tblGrid>
              <a:tr h="272078">
                <a:tc rowSpan="2">
                  <a:txBody>
                    <a:bodyPr/>
                    <a:lstStyle/>
                    <a:p>
                      <a:pPr algn="ctr">
                        <a:spcAft>
                          <a:spcPts val="0"/>
                        </a:spcAft>
                      </a:pPr>
                      <a:r>
                        <a:rPr lang="id-ID" sz="1400" b="1" dirty="0">
                          <a:solidFill>
                            <a:srgbClr val="000000"/>
                          </a:solidFill>
                          <a:latin typeface="Times New Roman"/>
                          <a:ea typeface="Times New Roman"/>
                          <a:cs typeface="Times New Roman"/>
                        </a:rPr>
                        <a:t>Jenis Pengemas Plastik (A)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gridSpan="6">
                  <a:txBody>
                    <a:bodyPr/>
                    <a:lstStyle/>
                    <a:p>
                      <a:pPr algn="ctr">
                        <a:spcAft>
                          <a:spcPts val="0"/>
                        </a:spcAft>
                      </a:pPr>
                      <a:r>
                        <a:rPr lang="id-ID" sz="1400" b="1">
                          <a:solidFill>
                            <a:srgbClr val="000000"/>
                          </a:solidFill>
                          <a:latin typeface="Times New Roman"/>
                          <a:ea typeface="Times New Roman"/>
                          <a:cs typeface="Times New Roman"/>
                        </a:rPr>
                        <a:t>Lama Waktu Penyimpanan (B)</a:t>
                      </a:r>
                      <a:endParaRPr lang="en-US" sz="1400">
                        <a:latin typeface="Times New Roman"/>
                        <a:ea typeface="Times New Roman"/>
                        <a:cs typeface="Times New Roman"/>
                      </a:endParaRPr>
                    </a:p>
                  </a:txBody>
                  <a:tcPr marL="68580" marR="68580"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858">
                <a:tc vMerge="1">
                  <a:txBody>
                    <a:bodyPr/>
                    <a:lstStyle/>
                    <a:p>
                      <a:endParaRPr lang="en-US"/>
                    </a:p>
                  </a:txBody>
                  <a:tcPr/>
                </a:tc>
                <a:tc>
                  <a:txBody>
                    <a:bodyPr/>
                    <a:lstStyle/>
                    <a:p>
                      <a:pPr algn="ctr">
                        <a:spcAft>
                          <a:spcPts val="0"/>
                        </a:spcAft>
                      </a:pPr>
                      <a:r>
                        <a:rPr lang="id-ID" sz="1400" b="1">
                          <a:solidFill>
                            <a:srgbClr val="000000"/>
                          </a:solidFill>
                          <a:latin typeface="Times New Roman"/>
                          <a:ea typeface="Times New Roman"/>
                          <a:cs typeface="Times New Roman"/>
                        </a:rPr>
                        <a:t>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(b1)</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2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(b2)</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4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(b3)</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6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(b4)</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8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(b5)</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10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(b6)</a:t>
                      </a:r>
                      <a:endParaRPr lang="en-US" sz="140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id-ID" sz="1400" b="1" dirty="0" smtClean="0">
                          <a:solidFill>
                            <a:srgbClr val="000000"/>
                          </a:solidFill>
                          <a:latin typeface="Times New Roman"/>
                          <a:ea typeface="Times New Roman"/>
                          <a:cs typeface="Times New Roman"/>
                        </a:rPr>
                        <a:t>LDPE</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4,915</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c</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4,900</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c</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4,855</a:t>
                      </a:r>
                      <a:r>
                        <a:rPr lang="id-ID" sz="1400" dirty="0" smtClean="0">
                          <a:solidFill>
                            <a:srgbClr val="000000"/>
                          </a:solidFill>
                          <a:latin typeface="Times New Roman"/>
                          <a:ea typeface="Times New Roman"/>
                          <a:cs typeface="Times New Roman"/>
                        </a:rPr>
                        <a:t> 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4,835</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4,795</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4,755</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B</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en-US" sz="1400" b="1" dirty="0" smtClean="0">
                          <a:solidFill>
                            <a:srgbClr val="000000"/>
                          </a:solidFill>
                          <a:latin typeface="Times New Roman"/>
                          <a:ea typeface="Times New Roman"/>
                          <a:cs typeface="Times New Roman"/>
                        </a:rPr>
                        <a:t>PP</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a:t>
                      </a:r>
                      <a:r>
                        <a:rPr lang="en-US" sz="1400" b="1" dirty="0" smtClean="0">
                          <a:solidFill>
                            <a:srgbClr val="000000"/>
                          </a:solidFill>
                          <a:latin typeface="Times New Roman"/>
                          <a:ea typeface="Times New Roman"/>
                          <a:cs typeface="Times New Roman"/>
                        </a:rPr>
                        <a:t>2</a:t>
                      </a:r>
                      <a:r>
                        <a:rPr lang="id-ID" sz="1400" b="1" dirty="0" smtClean="0">
                          <a:solidFill>
                            <a:srgbClr val="000000"/>
                          </a:solidFill>
                          <a:latin typeface="Times New Roman"/>
                          <a:ea typeface="Times New Roman"/>
                          <a:cs typeface="Times New Roman"/>
                        </a:rPr>
                        <a:t>)</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4,905</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c</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4,895</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c</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4,870</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c</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4,850 </a:t>
                      </a:r>
                      <a:r>
                        <a:rPr lang="en-US" sz="1400" dirty="0" err="1" smtClean="0">
                          <a:solidFill>
                            <a:srgbClr val="000000"/>
                          </a:solidFill>
                          <a:latin typeface="Times New Roman"/>
                          <a:ea typeface="Times New Roman"/>
                          <a:cs typeface="Times New Roman"/>
                        </a:rPr>
                        <a:t>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4,785</a:t>
                      </a:r>
                      <a:r>
                        <a:rPr lang="en-US" sz="1400" baseline="0" dirty="0" smtClean="0">
                          <a:solidFill>
                            <a:srgbClr val="000000"/>
                          </a:solidFill>
                          <a:latin typeface="Times New Roman"/>
                          <a:ea typeface="Times New Roman"/>
                          <a:cs typeface="Times New Roman"/>
                        </a:rPr>
                        <a:t> </a:t>
                      </a:r>
                      <a:r>
                        <a:rPr lang="en-US" sz="1400" baseline="0" dirty="0" err="1" smtClean="0">
                          <a:solidFill>
                            <a:srgbClr val="000000"/>
                          </a:solidFill>
                          <a:latin typeface="Times New Roman"/>
                          <a:ea typeface="Times New Roman"/>
                          <a:cs typeface="Times New Roman"/>
                        </a:rPr>
                        <a:t>ab</a:t>
                      </a:r>
                      <a:endParaRPr lang="en-US" sz="1400" baseline="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4,715</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bl>
          </a:graphicData>
        </a:graphic>
      </p:graphicFrame>
      <p:sp>
        <p:nvSpPr>
          <p:cNvPr id="8" name="Title 1"/>
          <p:cNvSpPr txBox="1">
            <a:spLocks/>
          </p:cNvSpPr>
          <p:nvPr/>
        </p:nvSpPr>
        <p:spPr>
          <a:xfrm>
            <a:off x="-32" y="1142992"/>
            <a:ext cx="9144000" cy="64293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Derajat</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Keasaman</a:t>
            </a:r>
            <a:r>
              <a:rPr kumimoji="0" lang="en-US" sz="3200" b="1" i="0" u="none" strike="noStrike" kern="1200" cap="none" spc="0" normalizeH="0" noProof="0" dirty="0" smtClean="0">
                <a:ln>
                  <a:noFill/>
                </a:ln>
                <a:solidFill>
                  <a:schemeClr val="tx1"/>
                </a:solidFill>
                <a:effectLst/>
                <a:uLnTx/>
                <a:uFillTx/>
                <a:latin typeface="+mj-lt"/>
                <a:ea typeface="+mj-ea"/>
                <a:cs typeface="+mj-cs"/>
              </a:rPr>
              <a:t> (pH)</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6082" name="Chart 9"/>
          <p:cNvPicPr>
            <a:picLocks noChangeArrowheads="1"/>
          </p:cNvPicPr>
          <p:nvPr/>
        </p:nvPicPr>
        <p:blipFill>
          <a:blip r:embed="rId3"/>
          <a:srcRect/>
          <a:stretch>
            <a:fillRect/>
          </a:stretch>
        </p:blipFill>
        <p:spPr bwMode="auto">
          <a:xfrm>
            <a:off x="2570400" y="3786190"/>
            <a:ext cx="5644800" cy="2858400"/>
          </a:xfrm>
          <a:prstGeom prst="rect">
            <a:avLst/>
          </a:prstGeom>
          <a:noFill/>
          <a:ln w="9525">
            <a:noFill/>
            <a:miter lim="800000"/>
            <a:headEnd/>
            <a:tailEnd/>
          </a:ln>
        </p:spPr>
      </p:pic>
      <p:graphicFrame>
        <p:nvGraphicFramePr>
          <p:cNvPr id="9" name="Table 8"/>
          <p:cNvGraphicFramePr>
            <a:graphicFrameLocks noGrp="1"/>
          </p:cNvGraphicFramePr>
          <p:nvPr/>
        </p:nvGraphicFramePr>
        <p:xfrm>
          <a:off x="928662" y="3786190"/>
          <a:ext cx="1219200" cy="2857519"/>
        </p:xfrm>
        <a:graphic>
          <a:graphicData uri="http://schemas.openxmlformats.org/drawingml/2006/table">
            <a:tbl>
              <a:tblPr>
                <a:tableStyleId>{35758FB7-9AC5-4552-8A53-C91805E547FA}</a:tableStyleId>
              </a:tblPr>
              <a:tblGrid>
                <a:gridCol w="609600"/>
                <a:gridCol w="609600"/>
              </a:tblGrid>
              <a:tr h="408217">
                <a:tc gridSpan="2">
                  <a:txBody>
                    <a:bodyPr/>
                    <a:lstStyle/>
                    <a:p>
                      <a:pPr algn="ctr" fontAlgn="ctr"/>
                      <a:r>
                        <a:rPr lang="en-US" sz="2000" u="none" strike="noStrike" dirty="0"/>
                        <a:t>Duncan</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hMerge="1">
                  <a:txBody>
                    <a:bodyPr/>
                    <a:lstStyle/>
                    <a:p>
                      <a:endParaRPr lang="en-US"/>
                    </a:p>
                  </a:txBody>
                  <a:tcPr/>
                </a:tc>
              </a:tr>
              <a:tr h="408217">
                <a:tc>
                  <a:txBody>
                    <a:bodyPr/>
                    <a:lstStyle/>
                    <a:p>
                      <a:pPr algn="ctr" fontAlgn="ctr"/>
                      <a:r>
                        <a:rPr lang="en-US" sz="2000" u="none" strike="noStrike" dirty="0" smtClean="0"/>
                        <a:t>b1</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d</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b2</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d</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b3</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cd</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b4</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b5</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b6</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bl>
          </a:graphicData>
        </a:graphic>
      </p:graphicFrame>
      <p:sp>
        <p:nvSpPr>
          <p:cNvPr id="10" name="12-Point Star 9">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6082"/>
                                        </p:tgtEl>
                                        <p:attrNameLst>
                                          <p:attrName>style.visibility</p:attrName>
                                        </p:attrNameLst>
                                      </p:cBhvr>
                                      <p:to>
                                        <p:strVal val="visible"/>
                                      </p:to>
                                    </p:set>
                                    <p:animEffect transition="in" filter="fade">
                                      <p:cBhvr>
                                        <p:cTn id="20" dur="1000"/>
                                        <p:tgtEl>
                                          <p:spTgt spid="46082"/>
                                        </p:tgtEl>
                                      </p:cBhvr>
                                    </p:animEffect>
                                    <p:anim calcmode="lin" valueType="num">
                                      <p:cBhvr>
                                        <p:cTn id="21" dur="1000" fill="hold"/>
                                        <p:tgtEl>
                                          <p:spTgt spid="46082"/>
                                        </p:tgtEl>
                                        <p:attrNameLst>
                                          <p:attrName>ppt_x</p:attrName>
                                        </p:attrNameLst>
                                      </p:cBhvr>
                                      <p:tavLst>
                                        <p:tav tm="0">
                                          <p:val>
                                            <p:strVal val="#ppt_x"/>
                                          </p:val>
                                        </p:tav>
                                        <p:tav tm="100000">
                                          <p:val>
                                            <p:strVal val="#ppt_x"/>
                                          </p:val>
                                        </p:tav>
                                      </p:tavLst>
                                    </p:anim>
                                    <p:anim calcmode="lin" valueType="num">
                                      <p:cBhvr>
                                        <p:cTn id="22" dur="1000" fill="hold"/>
                                        <p:tgtEl>
                                          <p:spTgt spid="4608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Utama</a:t>
            </a:r>
            <a:endParaRPr lang="id-ID" b="1" dirty="0"/>
          </a:p>
        </p:txBody>
      </p:sp>
      <p:graphicFrame>
        <p:nvGraphicFramePr>
          <p:cNvPr id="7" name="Table 6"/>
          <p:cNvGraphicFramePr>
            <a:graphicFrameLocks noGrp="1"/>
          </p:cNvGraphicFramePr>
          <p:nvPr/>
        </p:nvGraphicFramePr>
        <p:xfrm>
          <a:off x="1142976" y="1785926"/>
          <a:ext cx="6929487" cy="1857388"/>
        </p:xfrm>
        <a:graphic>
          <a:graphicData uri="http://schemas.openxmlformats.org/drawingml/2006/table">
            <a:tbl>
              <a:tblPr>
                <a:tableStyleId>{35758FB7-9AC5-4552-8A53-C91805E547FA}</a:tableStyleId>
              </a:tblPr>
              <a:tblGrid>
                <a:gridCol w="1112876"/>
                <a:gridCol w="990916"/>
                <a:gridCol w="1043581"/>
                <a:gridCol w="1043581"/>
                <a:gridCol w="971514"/>
                <a:gridCol w="971514"/>
                <a:gridCol w="795505"/>
              </a:tblGrid>
              <a:tr h="272078">
                <a:tc rowSpan="2">
                  <a:txBody>
                    <a:bodyPr/>
                    <a:lstStyle/>
                    <a:p>
                      <a:pPr algn="ctr">
                        <a:spcAft>
                          <a:spcPts val="0"/>
                        </a:spcAft>
                      </a:pPr>
                      <a:r>
                        <a:rPr lang="id-ID" sz="1400" b="1" dirty="0">
                          <a:solidFill>
                            <a:srgbClr val="000000"/>
                          </a:solidFill>
                          <a:latin typeface="Times New Roman"/>
                          <a:ea typeface="Times New Roman"/>
                          <a:cs typeface="Times New Roman"/>
                        </a:rPr>
                        <a:t>Jenis Pengemas Plastik (A)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gridSpan="6">
                  <a:txBody>
                    <a:bodyPr/>
                    <a:lstStyle/>
                    <a:p>
                      <a:pPr algn="ctr">
                        <a:spcAft>
                          <a:spcPts val="0"/>
                        </a:spcAft>
                      </a:pPr>
                      <a:r>
                        <a:rPr lang="id-ID" sz="1400" b="1">
                          <a:solidFill>
                            <a:srgbClr val="000000"/>
                          </a:solidFill>
                          <a:latin typeface="Times New Roman"/>
                          <a:ea typeface="Times New Roman"/>
                          <a:cs typeface="Times New Roman"/>
                        </a:rPr>
                        <a:t>Lama Waktu Penyimpanan (B)</a:t>
                      </a:r>
                      <a:endParaRPr lang="en-US" sz="1400">
                        <a:latin typeface="Times New Roman"/>
                        <a:ea typeface="Times New Roman"/>
                        <a:cs typeface="Times New Roman"/>
                      </a:endParaRPr>
                    </a:p>
                  </a:txBody>
                  <a:tcPr marL="68580" marR="68580"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858">
                <a:tc vMerge="1">
                  <a:txBody>
                    <a:bodyPr/>
                    <a:lstStyle/>
                    <a:p>
                      <a:endParaRPr lang="en-US"/>
                    </a:p>
                  </a:txBody>
                  <a:tcPr/>
                </a:tc>
                <a:tc>
                  <a:txBody>
                    <a:bodyPr/>
                    <a:lstStyle/>
                    <a:p>
                      <a:pPr algn="ctr">
                        <a:spcAft>
                          <a:spcPts val="0"/>
                        </a:spcAft>
                      </a:pPr>
                      <a:r>
                        <a:rPr lang="id-ID" sz="1400" b="1">
                          <a:solidFill>
                            <a:srgbClr val="000000"/>
                          </a:solidFill>
                          <a:latin typeface="Times New Roman"/>
                          <a:ea typeface="Times New Roman"/>
                          <a:cs typeface="Times New Roman"/>
                        </a:rPr>
                        <a:t>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(b1)</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2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(b2)</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4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(b3)</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6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(b4)</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8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(b5)</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10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(b6)</a:t>
                      </a:r>
                      <a:endParaRPr lang="en-US" sz="140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id-ID" sz="1400" b="1" dirty="0" smtClean="0">
                          <a:solidFill>
                            <a:srgbClr val="000000"/>
                          </a:solidFill>
                          <a:latin typeface="Times New Roman"/>
                          <a:ea typeface="Times New Roman"/>
                          <a:cs typeface="Times New Roman"/>
                        </a:rPr>
                        <a:t>LDPE</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3,367</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3,600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3,933</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4,267</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4,167</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3,667</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en-US" sz="1400" b="1" dirty="0" smtClean="0">
                          <a:solidFill>
                            <a:srgbClr val="000000"/>
                          </a:solidFill>
                          <a:latin typeface="Times New Roman"/>
                          <a:ea typeface="Times New Roman"/>
                          <a:cs typeface="Times New Roman"/>
                        </a:rPr>
                        <a:t>PP</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a:t>
                      </a:r>
                      <a:r>
                        <a:rPr lang="en-US" sz="1400" b="1" dirty="0" smtClean="0">
                          <a:solidFill>
                            <a:srgbClr val="000000"/>
                          </a:solidFill>
                          <a:latin typeface="Times New Roman"/>
                          <a:ea typeface="Times New Roman"/>
                          <a:cs typeface="Times New Roman"/>
                        </a:rPr>
                        <a:t>2</a:t>
                      </a:r>
                      <a:r>
                        <a:rPr lang="id-ID" sz="1400" b="1" dirty="0" smtClean="0">
                          <a:solidFill>
                            <a:srgbClr val="000000"/>
                          </a:solidFill>
                          <a:latin typeface="Times New Roman"/>
                          <a:ea typeface="Times New Roman"/>
                          <a:cs typeface="Times New Roman"/>
                        </a:rPr>
                        <a:t>)</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3,367</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3,633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3,933</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4,167 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4,333</a:t>
                      </a:r>
                      <a:r>
                        <a:rPr lang="en-US" sz="1400" baseline="0" dirty="0" smtClean="0">
                          <a:solidFill>
                            <a:srgbClr val="000000"/>
                          </a:solidFill>
                          <a:latin typeface="Times New Roman"/>
                          <a:ea typeface="Times New Roman"/>
                          <a:cs typeface="Times New Roman"/>
                        </a:rPr>
                        <a:t> b</a:t>
                      </a:r>
                    </a:p>
                    <a:p>
                      <a:pPr algn="ctr">
                        <a:spcAft>
                          <a:spcPts val="0"/>
                        </a:spcAft>
                      </a:pPr>
                      <a:r>
                        <a:rPr lang="en-US" sz="1400" dirty="0" smtClean="0">
                          <a:solidFill>
                            <a:srgbClr val="000000"/>
                          </a:solidFill>
                          <a:latin typeface="Times New Roman"/>
                          <a:ea typeface="Times New Roman"/>
                          <a:cs typeface="Times New Roman"/>
                        </a:rPr>
                        <a:t>B</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4,767</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B</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bl>
          </a:graphicData>
        </a:graphic>
      </p:graphicFrame>
      <p:sp>
        <p:nvSpPr>
          <p:cNvPr id="8" name="Title 1"/>
          <p:cNvSpPr txBox="1">
            <a:spLocks/>
          </p:cNvSpPr>
          <p:nvPr/>
        </p:nvSpPr>
        <p:spPr>
          <a:xfrm>
            <a:off x="-32" y="1142992"/>
            <a:ext cx="9144000" cy="64293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Mutu</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Hedonik</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Aroma</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7106" name="Chart 10"/>
          <p:cNvPicPr>
            <a:picLocks noChangeArrowheads="1"/>
          </p:cNvPicPr>
          <p:nvPr/>
        </p:nvPicPr>
        <p:blipFill>
          <a:blip r:embed="rId3"/>
          <a:srcRect/>
          <a:stretch>
            <a:fillRect/>
          </a:stretch>
        </p:blipFill>
        <p:spPr bwMode="auto">
          <a:xfrm>
            <a:off x="2570400" y="3786190"/>
            <a:ext cx="5644800" cy="2858400"/>
          </a:xfrm>
          <a:prstGeom prst="rect">
            <a:avLst/>
          </a:prstGeom>
          <a:noFill/>
          <a:ln w="9525">
            <a:noFill/>
            <a:miter lim="800000"/>
            <a:headEnd/>
            <a:tailEnd/>
          </a:ln>
        </p:spPr>
      </p:pic>
      <p:graphicFrame>
        <p:nvGraphicFramePr>
          <p:cNvPr id="9" name="Table 8"/>
          <p:cNvGraphicFramePr>
            <a:graphicFrameLocks noGrp="1"/>
          </p:cNvGraphicFramePr>
          <p:nvPr/>
        </p:nvGraphicFramePr>
        <p:xfrm>
          <a:off x="928662" y="3786190"/>
          <a:ext cx="1219200" cy="2857519"/>
        </p:xfrm>
        <a:graphic>
          <a:graphicData uri="http://schemas.openxmlformats.org/drawingml/2006/table">
            <a:tbl>
              <a:tblPr>
                <a:tableStyleId>{35758FB7-9AC5-4552-8A53-C91805E547FA}</a:tableStyleId>
              </a:tblPr>
              <a:tblGrid>
                <a:gridCol w="609600"/>
                <a:gridCol w="609600"/>
              </a:tblGrid>
              <a:tr h="408217">
                <a:tc gridSpan="2">
                  <a:txBody>
                    <a:bodyPr/>
                    <a:lstStyle/>
                    <a:p>
                      <a:pPr algn="ctr" fontAlgn="ctr"/>
                      <a:r>
                        <a:rPr lang="en-US" sz="2000" u="none" strike="noStrike" dirty="0"/>
                        <a:t>Duncan</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hMerge="1">
                  <a:txBody>
                    <a:bodyPr/>
                    <a:lstStyle/>
                    <a:p>
                      <a:endParaRPr lang="en-US"/>
                    </a:p>
                  </a:txBody>
                  <a:tcPr/>
                </a:tc>
              </a:tr>
              <a:tr h="408217">
                <a:tc>
                  <a:txBody>
                    <a:bodyPr/>
                    <a:lstStyle/>
                    <a:p>
                      <a:pPr algn="ctr" fontAlgn="ctr"/>
                      <a:r>
                        <a:rPr lang="en-US" sz="2000" u="none" strike="noStrike" dirty="0" smtClean="0"/>
                        <a:t>b1</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b2</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ab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b3</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bcd</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b4</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cd</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b5</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d</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b6</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abc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bl>
          </a:graphicData>
        </a:graphic>
      </p:graphicFrame>
      <p:sp>
        <p:nvSpPr>
          <p:cNvPr id="10" name="12-Point Star 9">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7106"/>
                                        </p:tgtEl>
                                        <p:attrNameLst>
                                          <p:attrName>style.visibility</p:attrName>
                                        </p:attrNameLst>
                                      </p:cBhvr>
                                      <p:to>
                                        <p:strVal val="visible"/>
                                      </p:to>
                                    </p:set>
                                    <p:animEffect transition="in" filter="fade">
                                      <p:cBhvr>
                                        <p:cTn id="20" dur="1000"/>
                                        <p:tgtEl>
                                          <p:spTgt spid="47106"/>
                                        </p:tgtEl>
                                      </p:cBhvr>
                                    </p:animEffect>
                                    <p:anim calcmode="lin" valueType="num">
                                      <p:cBhvr>
                                        <p:cTn id="21" dur="1000" fill="hold"/>
                                        <p:tgtEl>
                                          <p:spTgt spid="47106"/>
                                        </p:tgtEl>
                                        <p:attrNameLst>
                                          <p:attrName>ppt_x</p:attrName>
                                        </p:attrNameLst>
                                      </p:cBhvr>
                                      <p:tavLst>
                                        <p:tav tm="0">
                                          <p:val>
                                            <p:strVal val="#ppt_x"/>
                                          </p:val>
                                        </p:tav>
                                        <p:tav tm="100000">
                                          <p:val>
                                            <p:strVal val="#ppt_x"/>
                                          </p:val>
                                        </p:tav>
                                      </p:tavLst>
                                    </p:anim>
                                    <p:anim calcmode="lin" valueType="num">
                                      <p:cBhvr>
                                        <p:cTn id="22" dur="1000" fill="hold"/>
                                        <p:tgtEl>
                                          <p:spTgt spid="4710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Utama</a:t>
            </a:r>
            <a:endParaRPr lang="id-ID" b="1" dirty="0"/>
          </a:p>
        </p:txBody>
      </p:sp>
      <p:graphicFrame>
        <p:nvGraphicFramePr>
          <p:cNvPr id="7" name="Table 6"/>
          <p:cNvGraphicFramePr>
            <a:graphicFrameLocks noGrp="1"/>
          </p:cNvGraphicFramePr>
          <p:nvPr/>
        </p:nvGraphicFramePr>
        <p:xfrm>
          <a:off x="1142976" y="1785926"/>
          <a:ext cx="6929487" cy="1857388"/>
        </p:xfrm>
        <a:graphic>
          <a:graphicData uri="http://schemas.openxmlformats.org/drawingml/2006/table">
            <a:tbl>
              <a:tblPr>
                <a:tableStyleId>{35758FB7-9AC5-4552-8A53-C91805E547FA}</a:tableStyleId>
              </a:tblPr>
              <a:tblGrid>
                <a:gridCol w="1112876"/>
                <a:gridCol w="990916"/>
                <a:gridCol w="1043581"/>
                <a:gridCol w="1043581"/>
                <a:gridCol w="971514"/>
                <a:gridCol w="971514"/>
                <a:gridCol w="795505"/>
              </a:tblGrid>
              <a:tr h="272078">
                <a:tc rowSpan="2">
                  <a:txBody>
                    <a:bodyPr/>
                    <a:lstStyle/>
                    <a:p>
                      <a:pPr algn="ctr">
                        <a:spcAft>
                          <a:spcPts val="0"/>
                        </a:spcAft>
                      </a:pPr>
                      <a:r>
                        <a:rPr lang="id-ID" sz="1400" b="1" dirty="0">
                          <a:solidFill>
                            <a:srgbClr val="000000"/>
                          </a:solidFill>
                          <a:latin typeface="Times New Roman"/>
                          <a:ea typeface="Times New Roman"/>
                          <a:cs typeface="Times New Roman"/>
                        </a:rPr>
                        <a:t>Jenis Pengemas Plastik (A)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gridSpan="6">
                  <a:txBody>
                    <a:bodyPr/>
                    <a:lstStyle/>
                    <a:p>
                      <a:pPr algn="ctr">
                        <a:spcAft>
                          <a:spcPts val="0"/>
                        </a:spcAft>
                      </a:pPr>
                      <a:r>
                        <a:rPr lang="id-ID" sz="1400" b="1">
                          <a:solidFill>
                            <a:srgbClr val="000000"/>
                          </a:solidFill>
                          <a:latin typeface="Times New Roman"/>
                          <a:ea typeface="Times New Roman"/>
                          <a:cs typeface="Times New Roman"/>
                        </a:rPr>
                        <a:t>Lama Waktu Penyimpanan (B)</a:t>
                      </a:r>
                      <a:endParaRPr lang="en-US" sz="1400">
                        <a:latin typeface="Times New Roman"/>
                        <a:ea typeface="Times New Roman"/>
                        <a:cs typeface="Times New Roman"/>
                      </a:endParaRPr>
                    </a:p>
                  </a:txBody>
                  <a:tcPr marL="68580" marR="68580"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858">
                <a:tc vMerge="1">
                  <a:txBody>
                    <a:bodyPr/>
                    <a:lstStyle/>
                    <a:p>
                      <a:endParaRPr lang="en-US"/>
                    </a:p>
                  </a:txBody>
                  <a:tcPr/>
                </a:tc>
                <a:tc>
                  <a:txBody>
                    <a:bodyPr/>
                    <a:lstStyle/>
                    <a:p>
                      <a:pPr algn="ctr">
                        <a:spcAft>
                          <a:spcPts val="0"/>
                        </a:spcAft>
                      </a:pPr>
                      <a:r>
                        <a:rPr lang="id-ID" sz="1400" b="1">
                          <a:solidFill>
                            <a:srgbClr val="000000"/>
                          </a:solidFill>
                          <a:latin typeface="Times New Roman"/>
                          <a:ea typeface="Times New Roman"/>
                          <a:cs typeface="Times New Roman"/>
                        </a:rPr>
                        <a:t>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(b1)</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2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(b2)</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4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(b3)</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6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(b4)</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8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(b5)</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10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(b6)</a:t>
                      </a:r>
                      <a:endParaRPr lang="en-US" sz="140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id-ID" sz="1400" b="1" dirty="0" smtClean="0">
                          <a:solidFill>
                            <a:srgbClr val="000000"/>
                          </a:solidFill>
                          <a:latin typeface="Times New Roman"/>
                          <a:ea typeface="Times New Roman"/>
                          <a:cs typeface="Times New Roman"/>
                        </a:rPr>
                        <a:t>LDPE</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3,900</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4,233 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3,667</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4,600</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4,433</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3,200</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en-US" sz="1400" b="1" dirty="0" smtClean="0">
                          <a:solidFill>
                            <a:srgbClr val="000000"/>
                          </a:solidFill>
                          <a:latin typeface="Times New Roman"/>
                          <a:ea typeface="Times New Roman"/>
                          <a:cs typeface="Times New Roman"/>
                        </a:rPr>
                        <a:t>PP</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a:t>
                      </a:r>
                      <a:r>
                        <a:rPr lang="en-US" sz="1400" b="1" dirty="0" smtClean="0">
                          <a:solidFill>
                            <a:srgbClr val="000000"/>
                          </a:solidFill>
                          <a:latin typeface="Times New Roman"/>
                          <a:ea typeface="Times New Roman"/>
                          <a:cs typeface="Times New Roman"/>
                        </a:rPr>
                        <a:t>2</a:t>
                      </a:r>
                      <a:r>
                        <a:rPr lang="id-ID" sz="1400" b="1" dirty="0" smtClean="0">
                          <a:solidFill>
                            <a:srgbClr val="000000"/>
                          </a:solidFill>
                          <a:latin typeface="Times New Roman"/>
                          <a:ea typeface="Times New Roman"/>
                          <a:cs typeface="Times New Roman"/>
                        </a:rPr>
                        <a:t>)</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3,633</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4,367 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3,800</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4,500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B</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4,367</a:t>
                      </a:r>
                      <a:r>
                        <a:rPr lang="en-US" sz="1400" baseline="0" dirty="0" smtClean="0">
                          <a:solidFill>
                            <a:srgbClr val="000000"/>
                          </a:solidFill>
                          <a:latin typeface="Times New Roman"/>
                          <a:ea typeface="Times New Roman"/>
                          <a:cs typeface="Times New Roman"/>
                        </a:rPr>
                        <a:t> </a:t>
                      </a:r>
                      <a:r>
                        <a:rPr lang="en-US" sz="1400" baseline="0" dirty="0" err="1" smtClean="0">
                          <a:solidFill>
                            <a:srgbClr val="000000"/>
                          </a:solidFill>
                          <a:latin typeface="Times New Roman"/>
                          <a:ea typeface="Times New Roman"/>
                          <a:cs typeface="Times New Roman"/>
                        </a:rPr>
                        <a:t>ab</a:t>
                      </a:r>
                      <a:endParaRPr lang="en-US" sz="1400" baseline="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4,133</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bl>
          </a:graphicData>
        </a:graphic>
      </p:graphicFrame>
      <p:sp>
        <p:nvSpPr>
          <p:cNvPr id="8" name="Title 1"/>
          <p:cNvSpPr txBox="1">
            <a:spLocks/>
          </p:cNvSpPr>
          <p:nvPr/>
        </p:nvSpPr>
        <p:spPr>
          <a:xfrm>
            <a:off x="-32" y="1142992"/>
            <a:ext cx="9144000" cy="64293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Mutu</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Hedonik</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Rasa</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8131" name="Chart 1"/>
          <p:cNvPicPr>
            <a:picLocks noChangeArrowheads="1"/>
          </p:cNvPicPr>
          <p:nvPr/>
        </p:nvPicPr>
        <p:blipFill>
          <a:blip r:embed="rId3"/>
          <a:srcRect/>
          <a:stretch>
            <a:fillRect/>
          </a:stretch>
        </p:blipFill>
        <p:spPr bwMode="auto">
          <a:xfrm>
            <a:off x="2570400" y="3786190"/>
            <a:ext cx="5644800" cy="2858400"/>
          </a:xfrm>
          <a:prstGeom prst="rect">
            <a:avLst/>
          </a:prstGeom>
          <a:noFill/>
          <a:ln w="9525">
            <a:noFill/>
            <a:miter lim="800000"/>
            <a:headEnd/>
            <a:tailEnd/>
          </a:ln>
        </p:spPr>
      </p:pic>
      <p:graphicFrame>
        <p:nvGraphicFramePr>
          <p:cNvPr id="9" name="Table 8"/>
          <p:cNvGraphicFramePr>
            <a:graphicFrameLocks noGrp="1"/>
          </p:cNvGraphicFramePr>
          <p:nvPr/>
        </p:nvGraphicFramePr>
        <p:xfrm>
          <a:off x="928662" y="3786190"/>
          <a:ext cx="1219200" cy="2857519"/>
        </p:xfrm>
        <a:graphic>
          <a:graphicData uri="http://schemas.openxmlformats.org/drawingml/2006/table">
            <a:tbl>
              <a:tblPr>
                <a:tableStyleId>{35758FB7-9AC5-4552-8A53-C91805E547FA}</a:tableStyleId>
              </a:tblPr>
              <a:tblGrid>
                <a:gridCol w="609600"/>
                <a:gridCol w="609600"/>
              </a:tblGrid>
              <a:tr h="408217">
                <a:tc gridSpan="2">
                  <a:txBody>
                    <a:bodyPr/>
                    <a:lstStyle/>
                    <a:p>
                      <a:pPr algn="ctr" fontAlgn="ctr"/>
                      <a:r>
                        <a:rPr lang="en-US" sz="2000" u="none" strike="noStrike" dirty="0"/>
                        <a:t>Duncan</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hMerge="1">
                  <a:txBody>
                    <a:bodyPr/>
                    <a:lstStyle/>
                    <a:p>
                      <a:endParaRPr lang="en-US"/>
                    </a:p>
                  </a:txBody>
                  <a:tcPr/>
                </a:tc>
              </a:tr>
              <a:tr h="408217">
                <a:tc>
                  <a:txBody>
                    <a:bodyPr/>
                    <a:lstStyle/>
                    <a:p>
                      <a:pPr algn="ctr" fontAlgn="ctr"/>
                      <a:r>
                        <a:rPr lang="en-US" sz="2000" u="none" strike="noStrike" dirty="0" smtClean="0"/>
                        <a:t>b1</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abc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b2</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b3</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b4</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ab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b5</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ab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b6</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bl>
          </a:graphicData>
        </a:graphic>
      </p:graphicFrame>
      <p:sp>
        <p:nvSpPr>
          <p:cNvPr id="10" name="12-Point Star 9">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8131"/>
                                        </p:tgtEl>
                                        <p:attrNameLst>
                                          <p:attrName>style.visibility</p:attrName>
                                        </p:attrNameLst>
                                      </p:cBhvr>
                                      <p:to>
                                        <p:strVal val="visible"/>
                                      </p:to>
                                    </p:set>
                                    <p:animEffect transition="in" filter="fade">
                                      <p:cBhvr>
                                        <p:cTn id="20" dur="1000"/>
                                        <p:tgtEl>
                                          <p:spTgt spid="48131"/>
                                        </p:tgtEl>
                                      </p:cBhvr>
                                    </p:animEffect>
                                    <p:anim calcmode="lin" valueType="num">
                                      <p:cBhvr>
                                        <p:cTn id="21" dur="1000" fill="hold"/>
                                        <p:tgtEl>
                                          <p:spTgt spid="48131"/>
                                        </p:tgtEl>
                                        <p:attrNameLst>
                                          <p:attrName>ppt_x</p:attrName>
                                        </p:attrNameLst>
                                      </p:cBhvr>
                                      <p:tavLst>
                                        <p:tav tm="0">
                                          <p:val>
                                            <p:strVal val="#ppt_x"/>
                                          </p:val>
                                        </p:tav>
                                        <p:tav tm="100000">
                                          <p:val>
                                            <p:strVal val="#ppt_x"/>
                                          </p:val>
                                        </p:tav>
                                      </p:tavLst>
                                    </p:anim>
                                    <p:anim calcmode="lin" valueType="num">
                                      <p:cBhvr>
                                        <p:cTn id="22" dur="1000" fill="hold"/>
                                        <p:tgtEl>
                                          <p:spTgt spid="481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472386" cy="1143000"/>
          </a:xfrm>
        </p:spPr>
        <p:txBody>
          <a:bodyPr/>
          <a:lstStyle/>
          <a:p>
            <a:r>
              <a:rPr lang="en-US" dirty="0" smtClean="0"/>
              <a:t>LATAR BELAKANG</a:t>
            </a:r>
            <a:endParaRPr lang="en-US" dirty="0"/>
          </a:p>
        </p:txBody>
      </p:sp>
      <p:sp>
        <p:nvSpPr>
          <p:cNvPr id="4" name="Rectangle 3"/>
          <p:cNvSpPr/>
          <p:nvPr/>
        </p:nvSpPr>
        <p:spPr>
          <a:xfrm>
            <a:off x="1643042" y="1571612"/>
            <a:ext cx="7143800" cy="2308324"/>
          </a:xfrm>
          <a:prstGeom prst="rect">
            <a:avLst/>
          </a:prstGeom>
        </p:spPr>
        <p:txBody>
          <a:bodyPr wrap="square">
            <a:spAutoFit/>
          </a:bodyPr>
          <a:lstStyle/>
          <a:p>
            <a:r>
              <a:rPr lang="id-ID" sz="2400" b="1" dirty="0" smtClean="0">
                <a:solidFill>
                  <a:srgbClr val="0070C0"/>
                </a:solidFill>
              </a:rPr>
              <a:t>Tape adalah sejenis panganan yang dihasilkan dari proses peragian (fermentasi). Tape dapat dibuat dari singkong (ubi kayu) hasilnya dinamakan tape singkong</a:t>
            </a:r>
            <a:r>
              <a:rPr lang="en-US" sz="2400" b="1" dirty="0" smtClean="0">
                <a:solidFill>
                  <a:srgbClr val="0070C0"/>
                </a:solidFill>
              </a:rPr>
              <a:t>, </a:t>
            </a:r>
            <a:r>
              <a:rPr lang="id-ID" sz="2400" b="1" dirty="0" smtClean="0">
                <a:solidFill>
                  <a:srgbClr val="0070C0"/>
                </a:solidFill>
              </a:rPr>
              <a:t> </a:t>
            </a:r>
            <a:r>
              <a:rPr lang="en-US" sz="2400" b="1" dirty="0" smtClean="0">
                <a:solidFill>
                  <a:srgbClr val="0070C0"/>
                </a:solidFill>
              </a:rPr>
              <a:t>a</a:t>
            </a:r>
            <a:r>
              <a:rPr lang="id-ID" sz="2400" b="1" dirty="0" smtClean="0">
                <a:solidFill>
                  <a:srgbClr val="0070C0"/>
                </a:solidFill>
              </a:rPr>
              <a:t>pabila dibuat dari ketan hitam maupun ketan putih hasilnya dinamakan tape pulut atau biasa dikenal dengan tape ketan</a:t>
            </a:r>
            <a:endParaRPr lang="en-US" sz="2400" b="1" dirty="0" smtClean="0">
              <a:solidFill>
                <a:srgbClr val="0070C0"/>
              </a:solidFill>
            </a:endParaRPr>
          </a:p>
        </p:txBody>
      </p:sp>
      <p:pic>
        <p:nvPicPr>
          <p:cNvPr id="2050" name="Picture 2" descr="K:\New Folder\tape\IMG_6062.jpg"/>
          <p:cNvPicPr>
            <a:picLocks noChangeAspect="1" noChangeArrowheads="1"/>
          </p:cNvPicPr>
          <p:nvPr/>
        </p:nvPicPr>
        <p:blipFill>
          <a:blip r:embed="rId3"/>
          <a:srcRect/>
          <a:stretch>
            <a:fillRect/>
          </a:stretch>
        </p:blipFill>
        <p:spPr bwMode="auto">
          <a:xfrm>
            <a:off x="2500298" y="4000505"/>
            <a:ext cx="1928826" cy="1284598"/>
          </a:xfrm>
          <a:prstGeom prst="rect">
            <a:avLst/>
          </a:prstGeom>
          <a:noFill/>
        </p:spPr>
      </p:pic>
      <p:pic>
        <p:nvPicPr>
          <p:cNvPr id="2051" name="Picture 3" descr="K:\New Folder\tape\images.jpeg"/>
          <p:cNvPicPr>
            <a:picLocks noChangeAspect="1" noChangeArrowheads="1"/>
          </p:cNvPicPr>
          <p:nvPr/>
        </p:nvPicPr>
        <p:blipFill>
          <a:blip r:embed="rId4"/>
          <a:srcRect/>
          <a:stretch>
            <a:fillRect/>
          </a:stretch>
        </p:blipFill>
        <p:spPr bwMode="auto">
          <a:xfrm>
            <a:off x="4635227" y="4714884"/>
            <a:ext cx="2151351" cy="1428760"/>
          </a:xfrm>
          <a:prstGeom prst="rect">
            <a:avLst/>
          </a:prstGeom>
          <a:noFill/>
        </p:spPr>
      </p:pic>
      <p:pic>
        <p:nvPicPr>
          <p:cNvPr id="2052" name="Picture 4" descr="K:\New Folder\tape\tapeketanitem-2.jpg"/>
          <p:cNvPicPr>
            <a:picLocks noChangeAspect="1" noChangeArrowheads="1"/>
          </p:cNvPicPr>
          <p:nvPr/>
        </p:nvPicPr>
        <p:blipFill>
          <a:blip r:embed="rId5"/>
          <a:srcRect/>
          <a:stretch>
            <a:fillRect/>
          </a:stretch>
        </p:blipFill>
        <p:spPr bwMode="auto">
          <a:xfrm>
            <a:off x="7072330" y="5214949"/>
            <a:ext cx="1885944" cy="14144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900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2000"/>
                                        <p:tgtEl>
                                          <p:spTgt spid="2050"/>
                                        </p:tgtEl>
                                      </p:cBhvr>
                                    </p:animEffect>
                                  </p:childTnLst>
                                </p:cTn>
                              </p:par>
                              <p:par>
                                <p:cTn id="14" presetID="14" presetClass="entr" presetSubtype="10" fill="hold" nodeType="withEffect">
                                  <p:stCondLst>
                                    <p:cond delay="15000"/>
                                  </p:stCondLst>
                                  <p:childTnLst>
                                    <p:set>
                                      <p:cBhvr>
                                        <p:cTn id="15" dur="1" fill="hold">
                                          <p:stCondLst>
                                            <p:cond delay="0"/>
                                          </p:stCondLst>
                                        </p:cTn>
                                        <p:tgtEl>
                                          <p:spTgt spid="2051"/>
                                        </p:tgtEl>
                                        <p:attrNameLst>
                                          <p:attrName>style.visibility</p:attrName>
                                        </p:attrNameLst>
                                      </p:cBhvr>
                                      <p:to>
                                        <p:strVal val="visible"/>
                                      </p:to>
                                    </p:set>
                                    <p:animEffect transition="in" filter="randombar(horizontal)">
                                      <p:cBhvr>
                                        <p:cTn id="16" dur="500"/>
                                        <p:tgtEl>
                                          <p:spTgt spid="2051"/>
                                        </p:tgtEl>
                                      </p:cBhvr>
                                    </p:animEffect>
                                  </p:childTnLst>
                                </p:cTn>
                              </p:par>
                              <p:par>
                                <p:cTn id="17" presetID="14" presetClass="entr" presetSubtype="10" fill="hold" nodeType="withEffect">
                                  <p:stCondLst>
                                    <p:cond delay="15000"/>
                                  </p:stCondLst>
                                  <p:childTnLst>
                                    <p:set>
                                      <p:cBhvr>
                                        <p:cTn id="18" dur="1" fill="hold">
                                          <p:stCondLst>
                                            <p:cond delay="0"/>
                                          </p:stCondLst>
                                        </p:cTn>
                                        <p:tgtEl>
                                          <p:spTgt spid="2052"/>
                                        </p:tgtEl>
                                        <p:attrNameLst>
                                          <p:attrName>style.visibility</p:attrName>
                                        </p:attrNameLst>
                                      </p:cBhvr>
                                      <p:to>
                                        <p:strVal val="visible"/>
                                      </p:to>
                                    </p:set>
                                    <p:animEffect transition="in" filter="randombar(horizontal)">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pPr lvl="0">
              <a:defRPr/>
            </a:pPr>
            <a:r>
              <a:rPr lang="en-US" b="1" dirty="0" err="1" smtClean="0"/>
              <a:t>Hasil</a:t>
            </a:r>
            <a:r>
              <a:rPr lang="en-US" b="1" dirty="0" smtClean="0"/>
              <a:t> </a:t>
            </a:r>
            <a:r>
              <a:rPr lang="en-US" b="1" dirty="0" err="1" smtClean="0"/>
              <a:t>Penelitian</a:t>
            </a:r>
            <a:r>
              <a:rPr lang="en-US" b="1" dirty="0" smtClean="0"/>
              <a:t> </a:t>
            </a:r>
            <a:r>
              <a:rPr lang="en-US" b="1" dirty="0" err="1" smtClean="0"/>
              <a:t>Utama</a:t>
            </a:r>
            <a:endParaRPr lang="id-ID" b="1" dirty="0"/>
          </a:p>
        </p:txBody>
      </p:sp>
      <p:graphicFrame>
        <p:nvGraphicFramePr>
          <p:cNvPr id="7" name="Table 6"/>
          <p:cNvGraphicFramePr>
            <a:graphicFrameLocks noGrp="1"/>
          </p:cNvGraphicFramePr>
          <p:nvPr/>
        </p:nvGraphicFramePr>
        <p:xfrm>
          <a:off x="1142976" y="1785926"/>
          <a:ext cx="6929486" cy="1857388"/>
        </p:xfrm>
        <a:graphic>
          <a:graphicData uri="http://schemas.openxmlformats.org/drawingml/2006/table">
            <a:tbl>
              <a:tblPr>
                <a:tableStyleId>{35758FB7-9AC5-4552-8A53-C91805E547FA}</a:tableStyleId>
              </a:tblPr>
              <a:tblGrid>
                <a:gridCol w="1112876"/>
                <a:gridCol w="990916"/>
                <a:gridCol w="1043581"/>
                <a:gridCol w="1043581"/>
                <a:gridCol w="971514"/>
                <a:gridCol w="971514"/>
                <a:gridCol w="795504"/>
              </a:tblGrid>
              <a:tr h="272078">
                <a:tc rowSpan="2">
                  <a:txBody>
                    <a:bodyPr/>
                    <a:lstStyle/>
                    <a:p>
                      <a:pPr algn="ctr">
                        <a:spcAft>
                          <a:spcPts val="0"/>
                        </a:spcAft>
                      </a:pPr>
                      <a:r>
                        <a:rPr lang="id-ID" sz="1400" b="1" dirty="0">
                          <a:solidFill>
                            <a:srgbClr val="000000"/>
                          </a:solidFill>
                          <a:latin typeface="Times New Roman"/>
                          <a:ea typeface="Times New Roman"/>
                          <a:cs typeface="Times New Roman"/>
                        </a:rPr>
                        <a:t>Jenis Pengemas Plastik (A)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gridSpan="6">
                  <a:txBody>
                    <a:bodyPr/>
                    <a:lstStyle/>
                    <a:p>
                      <a:pPr algn="ctr">
                        <a:spcAft>
                          <a:spcPts val="0"/>
                        </a:spcAft>
                      </a:pPr>
                      <a:r>
                        <a:rPr lang="id-ID" sz="1400" b="1">
                          <a:solidFill>
                            <a:srgbClr val="000000"/>
                          </a:solidFill>
                          <a:latin typeface="Times New Roman"/>
                          <a:ea typeface="Times New Roman"/>
                          <a:cs typeface="Times New Roman"/>
                        </a:rPr>
                        <a:t>Lama Waktu Penyimpanan (B)</a:t>
                      </a:r>
                      <a:endParaRPr lang="en-US" sz="1400">
                        <a:latin typeface="Times New Roman"/>
                        <a:ea typeface="Times New Roman"/>
                        <a:cs typeface="Times New Roman"/>
                      </a:endParaRPr>
                    </a:p>
                  </a:txBody>
                  <a:tcPr marL="68580" marR="68580"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858">
                <a:tc vMerge="1">
                  <a:txBody>
                    <a:bodyPr/>
                    <a:lstStyle/>
                    <a:p>
                      <a:endParaRPr lang="en-US"/>
                    </a:p>
                  </a:txBody>
                  <a:tcPr/>
                </a:tc>
                <a:tc>
                  <a:txBody>
                    <a:bodyPr/>
                    <a:lstStyle/>
                    <a:p>
                      <a:pPr algn="ctr">
                        <a:spcAft>
                          <a:spcPts val="0"/>
                        </a:spcAft>
                      </a:pPr>
                      <a:r>
                        <a:rPr lang="id-ID" sz="1400" b="1">
                          <a:solidFill>
                            <a:srgbClr val="000000"/>
                          </a:solidFill>
                          <a:latin typeface="Times New Roman"/>
                          <a:ea typeface="Times New Roman"/>
                          <a:cs typeface="Times New Roman"/>
                        </a:rPr>
                        <a:t>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(b1)</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2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(b2)</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4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(b3)</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6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(b4)</a:t>
                      </a:r>
                      <a:endParaRPr lang="en-US" sz="140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dirty="0">
                          <a:solidFill>
                            <a:srgbClr val="000000"/>
                          </a:solidFill>
                          <a:latin typeface="Times New Roman"/>
                          <a:ea typeface="Times New Roman"/>
                          <a:cs typeface="Times New Roman"/>
                        </a:rPr>
                        <a:t>8 hari</a:t>
                      </a:r>
                      <a:endParaRPr lang="en-US" sz="1400" dirty="0">
                        <a:latin typeface="Times New Roman"/>
                        <a:ea typeface="Times New Roman"/>
                        <a:cs typeface="Times New Roman"/>
                      </a:endParaRPr>
                    </a:p>
                    <a:p>
                      <a:pPr algn="ctr">
                        <a:spcAft>
                          <a:spcPts val="0"/>
                        </a:spcAft>
                      </a:pPr>
                      <a:r>
                        <a:rPr lang="id-ID" sz="1400" b="1" dirty="0">
                          <a:solidFill>
                            <a:srgbClr val="000000"/>
                          </a:solidFill>
                          <a:latin typeface="Times New Roman"/>
                          <a:ea typeface="Times New Roman"/>
                          <a:cs typeface="Times New Roman"/>
                        </a:rPr>
                        <a:t>(b5)</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id-ID" sz="1400" b="1">
                          <a:solidFill>
                            <a:srgbClr val="000000"/>
                          </a:solidFill>
                          <a:latin typeface="Times New Roman"/>
                          <a:ea typeface="Times New Roman"/>
                          <a:cs typeface="Times New Roman"/>
                        </a:rPr>
                        <a:t>10 hari</a:t>
                      </a:r>
                      <a:endParaRPr lang="en-US" sz="1400">
                        <a:latin typeface="Times New Roman"/>
                        <a:ea typeface="Times New Roman"/>
                        <a:cs typeface="Times New Roman"/>
                      </a:endParaRPr>
                    </a:p>
                    <a:p>
                      <a:pPr algn="ctr">
                        <a:spcAft>
                          <a:spcPts val="0"/>
                        </a:spcAft>
                      </a:pPr>
                      <a:r>
                        <a:rPr lang="id-ID" sz="1400" b="1">
                          <a:solidFill>
                            <a:srgbClr val="000000"/>
                          </a:solidFill>
                          <a:latin typeface="Times New Roman"/>
                          <a:ea typeface="Times New Roman"/>
                          <a:cs typeface="Times New Roman"/>
                        </a:rPr>
                        <a:t>(b6)</a:t>
                      </a:r>
                      <a:endParaRPr lang="en-US" sz="140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id-ID" sz="1400" b="1" dirty="0" smtClean="0">
                          <a:solidFill>
                            <a:srgbClr val="000000"/>
                          </a:solidFill>
                          <a:latin typeface="Times New Roman"/>
                          <a:ea typeface="Times New Roman"/>
                          <a:cs typeface="Times New Roman"/>
                        </a:rPr>
                        <a:t>LDPE</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(a1)</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3,433</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3,900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4,133</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4,267</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4,233</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4,100</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b</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r h="553226">
                <a:tc>
                  <a:txBody>
                    <a:bodyPr/>
                    <a:lstStyle/>
                    <a:p>
                      <a:pPr algn="ctr">
                        <a:spcAft>
                          <a:spcPts val="0"/>
                        </a:spcAft>
                      </a:pPr>
                      <a:r>
                        <a:rPr lang="en-US" sz="1400" b="1" dirty="0" smtClean="0">
                          <a:solidFill>
                            <a:srgbClr val="000000"/>
                          </a:solidFill>
                          <a:latin typeface="Times New Roman"/>
                          <a:ea typeface="Times New Roman"/>
                          <a:cs typeface="Times New Roman"/>
                        </a:rPr>
                        <a:t>PP</a:t>
                      </a:r>
                      <a:endParaRPr lang="en-US" sz="1400" dirty="0" smtClean="0">
                        <a:latin typeface="Times New Roman"/>
                        <a:ea typeface="Times New Roman"/>
                        <a:cs typeface="Times New Roman"/>
                      </a:endParaRPr>
                    </a:p>
                    <a:p>
                      <a:pPr algn="ctr">
                        <a:spcAft>
                          <a:spcPts val="0"/>
                        </a:spcAft>
                      </a:pPr>
                      <a:r>
                        <a:rPr lang="id-ID" sz="1400" b="1" dirty="0" smtClean="0">
                          <a:solidFill>
                            <a:srgbClr val="000000"/>
                          </a:solidFill>
                          <a:latin typeface="Times New Roman"/>
                          <a:ea typeface="Times New Roman"/>
                          <a:cs typeface="Times New Roman"/>
                        </a:rPr>
                        <a:t>(a</a:t>
                      </a:r>
                      <a:r>
                        <a:rPr lang="en-US" sz="1400" b="1" dirty="0" smtClean="0">
                          <a:solidFill>
                            <a:srgbClr val="000000"/>
                          </a:solidFill>
                          <a:latin typeface="Times New Roman"/>
                          <a:ea typeface="Times New Roman"/>
                          <a:cs typeface="Times New Roman"/>
                        </a:rPr>
                        <a:t>2</a:t>
                      </a:r>
                      <a:r>
                        <a:rPr lang="id-ID" sz="1400" b="1" dirty="0" smtClean="0">
                          <a:solidFill>
                            <a:srgbClr val="000000"/>
                          </a:solidFill>
                          <a:latin typeface="Times New Roman"/>
                          <a:ea typeface="Times New Roman"/>
                          <a:cs typeface="Times New Roman"/>
                        </a:rPr>
                        <a:t>)</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3,433</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3,600 </a:t>
                      </a:r>
                      <a:r>
                        <a:rPr lang="en-US" sz="1400" dirty="0" err="1" smtClean="0">
                          <a:solidFill>
                            <a:srgbClr val="000000"/>
                          </a:solidFill>
                          <a:latin typeface="Times New Roman"/>
                          <a:ea typeface="Times New Roman"/>
                          <a:cs typeface="Times New Roman"/>
                        </a:rPr>
                        <a:t>ab</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4,133</a:t>
                      </a:r>
                      <a:r>
                        <a:rPr lang="id-ID" sz="1400" dirty="0" smtClean="0">
                          <a:solidFill>
                            <a:srgbClr val="000000"/>
                          </a:solidFill>
                          <a:latin typeface="Times New Roman"/>
                          <a:ea typeface="Times New Roman"/>
                          <a:cs typeface="Times New Roman"/>
                        </a:rPr>
                        <a:t> </a:t>
                      </a:r>
                      <a:r>
                        <a:rPr lang="en-US" sz="1400" dirty="0" err="1" smtClean="0">
                          <a:solidFill>
                            <a:srgbClr val="000000"/>
                          </a:solidFill>
                          <a:latin typeface="Times New Roman"/>
                          <a:ea typeface="Times New Roman"/>
                          <a:cs typeface="Times New Roman"/>
                        </a:rPr>
                        <a:t>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4,167 </a:t>
                      </a:r>
                      <a:r>
                        <a:rPr lang="en-US" sz="1400" dirty="0" err="1" smtClean="0">
                          <a:solidFill>
                            <a:srgbClr val="000000"/>
                          </a:solidFill>
                          <a:latin typeface="Times New Roman"/>
                          <a:ea typeface="Times New Roman"/>
                          <a:cs typeface="Times New Roman"/>
                        </a:rPr>
                        <a:t>bc</a:t>
                      </a:r>
                      <a:endParaRPr lang="en-US" sz="1400" dirty="0" smtClean="0">
                        <a:solidFill>
                          <a:srgbClr val="000000"/>
                        </a:solidFill>
                        <a:latin typeface="Times New Roman"/>
                        <a:ea typeface="Times New Roman"/>
                        <a:cs typeface="Times New Roman"/>
                      </a:endParaRP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4,067</a:t>
                      </a:r>
                      <a:r>
                        <a:rPr lang="en-US" sz="1400" baseline="0" dirty="0" smtClean="0">
                          <a:solidFill>
                            <a:srgbClr val="000000"/>
                          </a:solidFill>
                          <a:latin typeface="Times New Roman"/>
                          <a:ea typeface="Times New Roman"/>
                          <a:cs typeface="Times New Roman"/>
                        </a:rPr>
                        <a:t> a</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c>
                  <a:txBody>
                    <a:bodyPr/>
                    <a:lstStyle/>
                    <a:p>
                      <a:pPr algn="ctr">
                        <a:spcAft>
                          <a:spcPts val="0"/>
                        </a:spcAft>
                      </a:pPr>
                      <a:r>
                        <a:rPr lang="en-US" sz="1400" dirty="0" smtClean="0">
                          <a:solidFill>
                            <a:srgbClr val="000000"/>
                          </a:solidFill>
                          <a:latin typeface="Times New Roman"/>
                          <a:ea typeface="Times New Roman"/>
                          <a:cs typeface="Times New Roman"/>
                        </a:rPr>
                        <a:t>4,300</a:t>
                      </a:r>
                      <a:r>
                        <a:rPr lang="id-ID" sz="1400" dirty="0" smtClean="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c</a:t>
                      </a:r>
                    </a:p>
                    <a:p>
                      <a:pPr algn="ctr">
                        <a:spcAft>
                          <a:spcPts val="0"/>
                        </a:spcAft>
                      </a:pPr>
                      <a:r>
                        <a:rPr lang="en-US" sz="1400" dirty="0" smtClean="0">
                          <a:solidFill>
                            <a:srgbClr val="000000"/>
                          </a:solidFill>
                          <a:latin typeface="Times New Roman"/>
                          <a:ea typeface="Times New Roman"/>
                          <a:cs typeface="Times New Roman"/>
                        </a:rPr>
                        <a:t>A</a:t>
                      </a:r>
                      <a:endParaRPr lang="en-US" sz="1400" dirty="0">
                        <a:latin typeface="Times New Roman"/>
                        <a:ea typeface="Times New Roman"/>
                        <a:cs typeface="Times New Roman"/>
                      </a:endParaRPr>
                    </a:p>
                  </a:txBody>
                  <a:tcPr marL="68580" marR="68580" marT="0" marB="0" anchor="ctr">
                    <a:cell3D prstMaterial="dkEdge">
                      <a:bevel/>
                      <a:lightRig rig="flood" dir="t"/>
                    </a:cell3D>
                  </a:tcPr>
                </a:tc>
              </a:tr>
            </a:tbl>
          </a:graphicData>
        </a:graphic>
      </p:graphicFrame>
      <p:sp>
        <p:nvSpPr>
          <p:cNvPr id="8" name="Title 1"/>
          <p:cNvSpPr txBox="1">
            <a:spLocks/>
          </p:cNvSpPr>
          <p:nvPr/>
        </p:nvSpPr>
        <p:spPr>
          <a:xfrm>
            <a:off x="-32" y="1142992"/>
            <a:ext cx="9144000" cy="64293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Mutu</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Hedonik</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Tekstur</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8130" name="Chart 2"/>
          <p:cNvPicPr>
            <a:picLocks noChangeArrowheads="1"/>
          </p:cNvPicPr>
          <p:nvPr/>
        </p:nvPicPr>
        <p:blipFill>
          <a:blip r:embed="rId3"/>
          <a:srcRect/>
          <a:stretch>
            <a:fillRect/>
          </a:stretch>
        </p:blipFill>
        <p:spPr bwMode="auto">
          <a:xfrm>
            <a:off x="2570400" y="3786190"/>
            <a:ext cx="5644800" cy="2858400"/>
          </a:xfrm>
          <a:prstGeom prst="rect">
            <a:avLst/>
          </a:prstGeom>
          <a:noFill/>
          <a:ln w="9525">
            <a:noFill/>
            <a:miter lim="800000"/>
            <a:headEnd/>
            <a:tailEnd/>
          </a:ln>
        </p:spPr>
      </p:pic>
      <p:graphicFrame>
        <p:nvGraphicFramePr>
          <p:cNvPr id="9" name="Table 8"/>
          <p:cNvGraphicFramePr>
            <a:graphicFrameLocks noGrp="1"/>
          </p:cNvGraphicFramePr>
          <p:nvPr/>
        </p:nvGraphicFramePr>
        <p:xfrm>
          <a:off x="928662" y="3786190"/>
          <a:ext cx="1219200" cy="2857519"/>
        </p:xfrm>
        <a:graphic>
          <a:graphicData uri="http://schemas.openxmlformats.org/drawingml/2006/table">
            <a:tbl>
              <a:tblPr>
                <a:tableStyleId>{35758FB7-9AC5-4552-8A53-C91805E547FA}</a:tableStyleId>
              </a:tblPr>
              <a:tblGrid>
                <a:gridCol w="609600"/>
                <a:gridCol w="609600"/>
              </a:tblGrid>
              <a:tr h="408217">
                <a:tc gridSpan="2">
                  <a:txBody>
                    <a:bodyPr/>
                    <a:lstStyle/>
                    <a:p>
                      <a:pPr algn="ctr" fontAlgn="ctr"/>
                      <a:r>
                        <a:rPr lang="en-US" sz="2000" u="none" strike="noStrike" dirty="0"/>
                        <a:t>Duncan</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hMerge="1">
                  <a:txBody>
                    <a:bodyPr/>
                    <a:lstStyle/>
                    <a:p>
                      <a:endParaRPr lang="en-US"/>
                    </a:p>
                  </a:txBody>
                  <a:tcPr/>
                </a:tc>
              </a:tr>
              <a:tr h="408217">
                <a:tc>
                  <a:txBody>
                    <a:bodyPr/>
                    <a:lstStyle/>
                    <a:p>
                      <a:pPr algn="ctr" fontAlgn="ctr"/>
                      <a:r>
                        <a:rPr lang="en-US" sz="2000" u="none" strike="noStrike" dirty="0" smtClean="0"/>
                        <a:t>b1</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a</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b2</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ab</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b3</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b4</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smtClean="0"/>
                        <a:t>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b5</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r h="408217">
                <a:tc>
                  <a:txBody>
                    <a:bodyPr/>
                    <a:lstStyle/>
                    <a:p>
                      <a:pPr algn="ctr" fontAlgn="ctr"/>
                      <a:r>
                        <a:rPr lang="en-US" sz="2000" u="none" strike="noStrike" dirty="0" smtClean="0"/>
                        <a:t>b6</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c>
                  <a:txBody>
                    <a:bodyPr/>
                    <a:lstStyle/>
                    <a:p>
                      <a:pPr algn="ctr" fontAlgn="ctr"/>
                      <a:r>
                        <a:rPr lang="en-US" sz="2000" u="none" strike="noStrike" dirty="0" err="1" smtClean="0"/>
                        <a:t>bc</a:t>
                      </a:r>
                      <a:endParaRPr lang="en-US" sz="2000" b="1" i="0" u="none" strike="noStrike" dirty="0">
                        <a:solidFill>
                          <a:srgbClr val="000000"/>
                        </a:solidFill>
                        <a:latin typeface="Calibri"/>
                      </a:endParaRPr>
                    </a:p>
                  </a:txBody>
                  <a:tcPr marL="9525" marR="9525" marT="9525" marB="0" anchor="ctr">
                    <a:cell3D prstMaterial="dkEdge">
                      <a:bevel/>
                      <a:lightRig rig="flood" dir="t"/>
                    </a:cell3D>
                  </a:tcPr>
                </a:tc>
              </a:tr>
            </a:tbl>
          </a:graphicData>
        </a:graphic>
      </p:graphicFrame>
      <p:sp>
        <p:nvSpPr>
          <p:cNvPr id="10" name="12-Point Star 9">
            <a:hlinkClick r:id="rId4"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8130"/>
                                        </p:tgtEl>
                                        <p:attrNameLst>
                                          <p:attrName>style.visibility</p:attrName>
                                        </p:attrNameLst>
                                      </p:cBhvr>
                                      <p:to>
                                        <p:strVal val="visible"/>
                                      </p:to>
                                    </p:set>
                                    <p:animEffect transition="in" filter="fade">
                                      <p:cBhvr>
                                        <p:cTn id="20" dur="1000"/>
                                        <p:tgtEl>
                                          <p:spTgt spid="48130"/>
                                        </p:tgtEl>
                                      </p:cBhvr>
                                    </p:animEffect>
                                    <p:anim calcmode="lin" valueType="num">
                                      <p:cBhvr>
                                        <p:cTn id="21" dur="1000" fill="hold"/>
                                        <p:tgtEl>
                                          <p:spTgt spid="48130"/>
                                        </p:tgtEl>
                                        <p:attrNameLst>
                                          <p:attrName>ppt_x</p:attrName>
                                        </p:attrNameLst>
                                      </p:cBhvr>
                                      <p:tavLst>
                                        <p:tav tm="0">
                                          <p:val>
                                            <p:strVal val="#ppt_x"/>
                                          </p:val>
                                        </p:tav>
                                        <p:tav tm="100000">
                                          <p:val>
                                            <p:strVal val="#ppt_x"/>
                                          </p:val>
                                        </p:tav>
                                      </p:tavLst>
                                    </p:anim>
                                    <p:anim calcmode="lin" valueType="num">
                                      <p:cBhvr>
                                        <p:cTn id="22" dur="1000" fill="hold"/>
                                        <p:tgtEl>
                                          <p:spTgt spid="4813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6116" y="571480"/>
            <a:ext cx="5400684" cy="846158"/>
          </a:xfrm>
        </p:spPr>
        <p:txBody>
          <a:bodyPr/>
          <a:lstStyle/>
          <a:p>
            <a:r>
              <a:rPr lang="en-US" dirty="0" err="1" smtClean="0"/>
              <a:t>Kesimpulan</a:t>
            </a:r>
            <a:endParaRPr lang="en-US" dirty="0"/>
          </a:p>
        </p:txBody>
      </p:sp>
      <p:sp>
        <p:nvSpPr>
          <p:cNvPr id="3" name="Content Placeholder 2"/>
          <p:cNvSpPr>
            <a:spLocks noGrp="1"/>
          </p:cNvSpPr>
          <p:nvPr>
            <p:ph idx="1"/>
          </p:nvPr>
        </p:nvSpPr>
        <p:spPr>
          <a:xfrm>
            <a:off x="3286116" y="1600200"/>
            <a:ext cx="5400684" cy="4525963"/>
          </a:xfrm>
        </p:spPr>
        <p:txBody>
          <a:bodyPr>
            <a:normAutofit/>
          </a:bodyPr>
          <a:lstStyle/>
          <a:p>
            <a:r>
              <a:rPr lang="id-ID" dirty="0" smtClean="0">
                <a:solidFill>
                  <a:srgbClr val="0070C0"/>
                </a:solidFill>
              </a:rPr>
              <a:t>Hasil penentuan lama waktu fermentasi tape ketan terbaik dengan menggunakan respon organoleptik secara hedonik, diperoleh hasil bahwa tape ketan dengan lama waktu fermentasi 72 </a:t>
            </a:r>
            <a:r>
              <a:rPr lang="en-US" dirty="0" smtClean="0">
                <a:solidFill>
                  <a:srgbClr val="0070C0"/>
                </a:solidFill>
              </a:rPr>
              <a:t>jam </a:t>
            </a:r>
            <a:r>
              <a:rPr lang="en-US" dirty="0" err="1" smtClean="0">
                <a:solidFill>
                  <a:srgbClr val="0070C0"/>
                </a:solidFill>
              </a:rPr>
              <a:t>terpilih</a:t>
            </a:r>
            <a:r>
              <a:rPr lang="en-US" dirty="0" smtClean="0">
                <a:solidFill>
                  <a:srgbClr val="0070C0"/>
                </a:solidFill>
              </a:rPr>
              <a:t> </a:t>
            </a:r>
            <a:r>
              <a:rPr lang="en-US" dirty="0" err="1" smtClean="0">
                <a:solidFill>
                  <a:srgbClr val="0070C0"/>
                </a:solidFill>
              </a:rPr>
              <a:t>dan</a:t>
            </a:r>
            <a:r>
              <a:rPr lang="en-US" dirty="0" smtClean="0">
                <a:solidFill>
                  <a:srgbClr val="0070C0"/>
                </a:solidFill>
              </a:rPr>
              <a:t> </a:t>
            </a:r>
            <a:r>
              <a:rPr lang="en-US" dirty="0" err="1" smtClean="0">
                <a:solidFill>
                  <a:srgbClr val="0070C0"/>
                </a:solidFill>
              </a:rPr>
              <a:t>dipakai</a:t>
            </a:r>
            <a:r>
              <a:rPr lang="en-US" dirty="0" smtClean="0">
                <a:solidFill>
                  <a:srgbClr val="0070C0"/>
                </a:solidFill>
              </a:rPr>
              <a:t> </a:t>
            </a:r>
            <a:r>
              <a:rPr lang="en-US" dirty="0" err="1" smtClean="0">
                <a:solidFill>
                  <a:srgbClr val="0070C0"/>
                </a:solidFill>
              </a:rPr>
              <a:t>pada</a:t>
            </a:r>
            <a:r>
              <a:rPr lang="en-US" dirty="0" smtClean="0">
                <a:solidFill>
                  <a:srgbClr val="0070C0"/>
                </a:solidFill>
              </a:rPr>
              <a:t> </a:t>
            </a:r>
            <a:r>
              <a:rPr lang="en-US" dirty="0" err="1" smtClean="0">
                <a:solidFill>
                  <a:srgbClr val="0070C0"/>
                </a:solidFill>
              </a:rPr>
              <a:t>penelitian</a:t>
            </a:r>
            <a:r>
              <a:rPr lang="en-US" dirty="0" smtClean="0">
                <a:solidFill>
                  <a:srgbClr val="0070C0"/>
                </a:solidFill>
              </a:rPr>
              <a:t> </a:t>
            </a:r>
            <a:r>
              <a:rPr lang="en-US" dirty="0" err="1" smtClean="0">
                <a:solidFill>
                  <a:srgbClr val="0070C0"/>
                </a:solidFill>
              </a:rPr>
              <a:t>utama</a:t>
            </a:r>
            <a:r>
              <a:rPr lang="en-US" dirty="0" smtClean="0">
                <a:solidFill>
                  <a:srgbClr val="0070C0"/>
                </a:solidFill>
              </a:rPr>
              <a:t>.</a:t>
            </a:r>
          </a:p>
        </p:txBody>
      </p:sp>
      <p:sp>
        <p:nvSpPr>
          <p:cNvPr id="4" name="12-Point Star 3">
            <a:hlinkClick r:id="rId3"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6116" y="571480"/>
            <a:ext cx="5400684" cy="846158"/>
          </a:xfrm>
        </p:spPr>
        <p:txBody>
          <a:bodyPr/>
          <a:lstStyle/>
          <a:p>
            <a:r>
              <a:rPr lang="en-US" dirty="0" err="1" smtClean="0"/>
              <a:t>Kesimpulan</a:t>
            </a:r>
            <a:endParaRPr lang="en-US" dirty="0"/>
          </a:p>
        </p:txBody>
      </p:sp>
      <p:sp>
        <p:nvSpPr>
          <p:cNvPr id="3" name="Content Placeholder 2"/>
          <p:cNvSpPr>
            <a:spLocks noGrp="1"/>
          </p:cNvSpPr>
          <p:nvPr>
            <p:ph idx="1"/>
          </p:nvPr>
        </p:nvSpPr>
        <p:spPr>
          <a:xfrm>
            <a:off x="3286116" y="1600200"/>
            <a:ext cx="5400684" cy="4972072"/>
          </a:xfrm>
        </p:spPr>
        <p:txBody>
          <a:bodyPr>
            <a:normAutofit fontScale="77500" lnSpcReduction="20000"/>
          </a:bodyPr>
          <a:lstStyle/>
          <a:p>
            <a:r>
              <a:rPr lang="id-ID" dirty="0" smtClean="0">
                <a:solidFill>
                  <a:srgbClr val="0070C0"/>
                </a:solidFill>
              </a:rPr>
              <a:t>Hasil penelitian utama menunjukkan bahwa faktor jenis bahan pengemas plastik dan faktor interaksi antara jenis bahan pengemas plastik dengan lama waktu penyimpanan pada pengemasan vakum tape ketan tidak berpengaruh terhadap kadar gula pereduksi, kadar alkohol, kadar total asam, derajat keasaman (pH), aroma, rasa, dan tekstur tape ketan. Sedangkan lama penyimpanan berpengaruh terhadap kadar gula pereduksi, kadar alkohol, kadar total asam, derajat keaasaman (pH), aroma, rasa, dan tekstur tape ketan.</a:t>
            </a:r>
            <a:endParaRPr lang="en-US" dirty="0">
              <a:solidFill>
                <a:srgbClr val="0070C0"/>
              </a:solidFill>
            </a:endParaRPr>
          </a:p>
        </p:txBody>
      </p:sp>
      <p:sp>
        <p:nvSpPr>
          <p:cNvPr id="4" name="12-Point Star 3">
            <a:hlinkClick r:id="rId3"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6116" y="571480"/>
            <a:ext cx="5400684" cy="846158"/>
          </a:xfrm>
        </p:spPr>
        <p:txBody>
          <a:bodyPr/>
          <a:lstStyle/>
          <a:p>
            <a:r>
              <a:rPr lang="en-US" dirty="0" err="1" smtClean="0"/>
              <a:t>Kesimpulan</a:t>
            </a:r>
            <a:endParaRPr lang="en-US" dirty="0"/>
          </a:p>
        </p:txBody>
      </p:sp>
      <p:sp>
        <p:nvSpPr>
          <p:cNvPr id="3" name="Content Placeholder 2"/>
          <p:cNvSpPr>
            <a:spLocks noGrp="1"/>
          </p:cNvSpPr>
          <p:nvPr>
            <p:ph idx="1"/>
          </p:nvPr>
        </p:nvSpPr>
        <p:spPr>
          <a:xfrm>
            <a:off x="3286116" y="1600200"/>
            <a:ext cx="5643602" cy="4972072"/>
          </a:xfrm>
        </p:spPr>
        <p:txBody>
          <a:bodyPr>
            <a:normAutofit/>
          </a:bodyPr>
          <a:lstStyle/>
          <a:p>
            <a:r>
              <a:rPr lang="id-ID" dirty="0" smtClean="0">
                <a:solidFill>
                  <a:srgbClr val="0070C0"/>
                </a:solidFill>
              </a:rPr>
              <a:t>Perlakuan pengemasan vakum pada tape ketan menyebabkan tape ketan lebih cepat rusak karena dapat menyebabkan kadar alkohol menjadi lebih cepat mengalami peningkatan dibandingkan dengan tape ketan yang tidak dikemas secara vakum.</a:t>
            </a:r>
            <a:endParaRPr lang="en-US" dirty="0">
              <a:solidFill>
                <a:srgbClr val="0070C0"/>
              </a:solidFill>
            </a:endParaRPr>
          </a:p>
        </p:txBody>
      </p:sp>
      <p:sp>
        <p:nvSpPr>
          <p:cNvPr id="4" name="12-Point Star 3">
            <a:hlinkClick r:id="rId3"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6116" y="571480"/>
            <a:ext cx="5400684" cy="846158"/>
          </a:xfrm>
        </p:spPr>
        <p:txBody>
          <a:bodyPr/>
          <a:lstStyle/>
          <a:p>
            <a:r>
              <a:rPr lang="en-US" dirty="0" err="1" smtClean="0"/>
              <a:t>Kesimpulan</a:t>
            </a:r>
            <a:endParaRPr lang="en-US" dirty="0"/>
          </a:p>
        </p:txBody>
      </p:sp>
      <p:sp>
        <p:nvSpPr>
          <p:cNvPr id="3" name="Content Placeholder 2"/>
          <p:cNvSpPr>
            <a:spLocks noGrp="1"/>
          </p:cNvSpPr>
          <p:nvPr>
            <p:ph idx="1"/>
          </p:nvPr>
        </p:nvSpPr>
        <p:spPr>
          <a:xfrm>
            <a:off x="3286116" y="1600200"/>
            <a:ext cx="5400684" cy="4686320"/>
          </a:xfrm>
        </p:spPr>
        <p:txBody>
          <a:bodyPr>
            <a:normAutofit lnSpcReduction="10000"/>
          </a:bodyPr>
          <a:lstStyle/>
          <a:p>
            <a:r>
              <a:rPr lang="en-US" dirty="0" err="1" smtClean="0">
                <a:solidFill>
                  <a:srgbClr val="0070C0"/>
                </a:solidFill>
              </a:rPr>
              <a:t>Hasil</a:t>
            </a:r>
            <a:r>
              <a:rPr lang="en-US" dirty="0" smtClean="0">
                <a:solidFill>
                  <a:srgbClr val="0070C0"/>
                </a:solidFill>
              </a:rPr>
              <a:t> </a:t>
            </a:r>
            <a:r>
              <a:rPr lang="en-US" dirty="0" err="1" smtClean="0">
                <a:solidFill>
                  <a:srgbClr val="0070C0"/>
                </a:solidFill>
              </a:rPr>
              <a:t>analisis</a:t>
            </a:r>
            <a:r>
              <a:rPr lang="en-US" dirty="0" smtClean="0">
                <a:solidFill>
                  <a:srgbClr val="0070C0"/>
                </a:solidFill>
              </a:rPr>
              <a:t> </a:t>
            </a:r>
            <a:r>
              <a:rPr lang="en-US" dirty="0" err="1" smtClean="0">
                <a:solidFill>
                  <a:srgbClr val="0070C0"/>
                </a:solidFill>
              </a:rPr>
              <a:t>menunjukkan</a:t>
            </a:r>
            <a:r>
              <a:rPr lang="en-US" dirty="0" smtClean="0">
                <a:solidFill>
                  <a:srgbClr val="0070C0"/>
                </a:solidFill>
              </a:rPr>
              <a:t> </a:t>
            </a:r>
            <a:r>
              <a:rPr lang="en-US" dirty="0" err="1" smtClean="0">
                <a:solidFill>
                  <a:srgbClr val="0070C0"/>
                </a:solidFill>
              </a:rPr>
              <a:t>bahwa</a:t>
            </a:r>
            <a:r>
              <a:rPr lang="en-US" dirty="0" smtClean="0">
                <a:solidFill>
                  <a:srgbClr val="0070C0"/>
                </a:solidFill>
              </a:rPr>
              <a:t> </a:t>
            </a:r>
            <a:r>
              <a:rPr lang="en-US" dirty="0" err="1" smtClean="0">
                <a:solidFill>
                  <a:srgbClr val="0070C0"/>
                </a:solidFill>
              </a:rPr>
              <a:t>sampel</a:t>
            </a:r>
            <a:r>
              <a:rPr lang="en-US" dirty="0" smtClean="0">
                <a:solidFill>
                  <a:srgbClr val="0070C0"/>
                </a:solidFill>
              </a:rPr>
              <a:t> </a:t>
            </a:r>
            <a:r>
              <a:rPr lang="en-US" dirty="0" err="1" smtClean="0">
                <a:solidFill>
                  <a:srgbClr val="0070C0"/>
                </a:solidFill>
              </a:rPr>
              <a:t>dengan</a:t>
            </a:r>
            <a:r>
              <a:rPr lang="en-US" dirty="0" smtClean="0">
                <a:solidFill>
                  <a:srgbClr val="0070C0"/>
                </a:solidFill>
              </a:rPr>
              <a:t> </a:t>
            </a:r>
            <a:r>
              <a:rPr lang="en-US" dirty="0" err="1" smtClean="0">
                <a:solidFill>
                  <a:srgbClr val="0070C0"/>
                </a:solidFill>
              </a:rPr>
              <a:t>jenis</a:t>
            </a:r>
            <a:r>
              <a:rPr lang="en-US" dirty="0" smtClean="0">
                <a:solidFill>
                  <a:srgbClr val="0070C0"/>
                </a:solidFill>
              </a:rPr>
              <a:t> </a:t>
            </a:r>
            <a:r>
              <a:rPr lang="en-US" dirty="0" err="1" smtClean="0">
                <a:solidFill>
                  <a:srgbClr val="0070C0"/>
                </a:solidFill>
              </a:rPr>
              <a:t>bahan</a:t>
            </a:r>
            <a:r>
              <a:rPr lang="en-US" dirty="0" smtClean="0">
                <a:solidFill>
                  <a:srgbClr val="0070C0"/>
                </a:solidFill>
              </a:rPr>
              <a:t> </a:t>
            </a:r>
            <a:r>
              <a:rPr lang="en-US" dirty="0" err="1" smtClean="0">
                <a:solidFill>
                  <a:srgbClr val="0070C0"/>
                </a:solidFill>
              </a:rPr>
              <a:t>pengemas</a:t>
            </a:r>
            <a:r>
              <a:rPr lang="en-US" dirty="0" smtClean="0">
                <a:solidFill>
                  <a:srgbClr val="0070C0"/>
                </a:solidFill>
              </a:rPr>
              <a:t> </a:t>
            </a:r>
            <a:r>
              <a:rPr lang="en-US" dirty="0" err="1" smtClean="0">
                <a:solidFill>
                  <a:srgbClr val="0070C0"/>
                </a:solidFill>
              </a:rPr>
              <a:t>plastik</a:t>
            </a:r>
            <a:r>
              <a:rPr lang="en-US" dirty="0" smtClean="0">
                <a:solidFill>
                  <a:srgbClr val="0070C0"/>
                </a:solidFill>
              </a:rPr>
              <a:t> LDPE </a:t>
            </a:r>
            <a:r>
              <a:rPr lang="en-US" dirty="0" err="1" smtClean="0">
                <a:solidFill>
                  <a:srgbClr val="0070C0"/>
                </a:solidFill>
              </a:rPr>
              <a:t>dan</a:t>
            </a:r>
            <a:r>
              <a:rPr lang="en-US" dirty="0" smtClean="0">
                <a:solidFill>
                  <a:srgbClr val="0070C0"/>
                </a:solidFill>
              </a:rPr>
              <a:t> lama </a:t>
            </a:r>
            <a:r>
              <a:rPr lang="en-US" dirty="0" err="1" smtClean="0">
                <a:solidFill>
                  <a:srgbClr val="0070C0"/>
                </a:solidFill>
              </a:rPr>
              <a:t>penyimpanan</a:t>
            </a:r>
            <a:r>
              <a:rPr lang="en-US" dirty="0" smtClean="0">
                <a:solidFill>
                  <a:srgbClr val="0070C0"/>
                </a:solidFill>
              </a:rPr>
              <a:t> 0 </a:t>
            </a:r>
            <a:r>
              <a:rPr lang="en-US" dirty="0" err="1" smtClean="0">
                <a:solidFill>
                  <a:srgbClr val="0070C0"/>
                </a:solidFill>
              </a:rPr>
              <a:t>hari</a:t>
            </a:r>
            <a:r>
              <a:rPr lang="en-US" dirty="0" smtClean="0">
                <a:solidFill>
                  <a:srgbClr val="0070C0"/>
                </a:solidFill>
              </a:rPr>
              <a:t> (a1b1) </a:t>
            </a:r>
            <a:r>
              <a:rPr lang="en-US" dirty="0" err="1" smtClean="0">
                <a:solidFill>
                  <a:srgbClr val="0070C0"/>
                </a:solidFill>
              </a:rPr>
              <a:t>terpilih</a:t>
            </a:r>
            <a:r>
              <a:rPr lang="en-US" dirty="0" smtClean="0">
                <a:solidFill>
                  <a:srgbClr val="0070C0"/>
                </a:solidFill>
              </a:rPr>
              <a:t> </a:t>
            </a:r>
            <a:r>
              <a:rPr lang="en-US" dirty="0" err="1" smtClean="0">
                <a:solidFill>
                  <a:srgbClr val="0070C0"/>
                </a:solidFill>
              </a:rPr>
              <a:t>sebagai</a:t>
            </a:r>
            <a:r>
              <a:rPr lang="en-US" dirty="0" smtClean="0">
                <a:solidFill>
                  <a:srgbClr val="0070C0"/>
                </a:solidFill>
              </a:rPr>
              <a:t> </a:t>
            </a:r>
            <a:r>
              <a:rPr lang="en-US" dirty="0" err="1" smtClean="0">
                <a:solidFill>
                  <a:srgbClr val="0070C0"/>
                </a:solidFill>
              </a:rPr>
              <a:t>sampel</a:t>
            </a:r>
            <a:r>
              <a:rPr lang="en-US" dirty="0" smtClean="0">
                <a:solidFill>
                  <a:srgbClr val="0070C0"/>
                </a:solidFill>
              </a:rPr>
              <a:t> </a:t>
            </a:r>
            <a:r>
              <a:rPr lang="en-US" dirty="0" err="1" smtClean="0">
                <a:solidFill>
                  <a:srgbClr val="0070C0"/>
                </a:solidFill>
              </a:rPr>
              <a:t>terbaik</a:t>
            </a:r>
            <a:r>
              <a:rPr lang="en-US" dirty="0" smtClean="0">
                <a:solidFill>
                  <a:srgbClr val="0070C0"/>
                </a:solidFill>
              </a:rPr>
              <a:t> </a:t>
            </a:r>
            <a:r>
              <a:rPr lang="en-US" dirty="0" err="1" smtClean="0">
                <a:solidFill>
                  <a:srgbClr val="0070C0"/>
                </a:solidFill>
              </a:rPr>
              <a:t>dengan</a:t>
            </a:r>
            <a:r>
              <a:rPr lang="en-US" dirty="0" smtClean="0">
                <a:solidFill>
                  <a:srgbClr val="0070C0"/>
                </a:solidFill>
              </a:rPr>
              <a:t> </a:t>
            </a:r>
            <a:r>
              <a:rPr lang="id-ID" dirty="0" smtClean="0">
                <a:solidFill>
                  <a:srgbClr val="0070C0"/>
                </a:solidFill>
              </a:rPr>
              <a:t>kadar gula pereduksi 27,578%; kadar alkohol 2,875%; kadar total asam 0,121%; </a:t>
            </a:r>
            <a:r>
              <a:rPr lang="en-US" dirty="0" err="1" smtClean="0">
                <a:solidFill>
                  <a:srgbClr val="0070C0"/>
                </a:solidFill>
              </a:rPr>
              <a:t>dan</a:t>
            </a:r>
            <a:r>
              <a:rPr lang="en-US" dirty="0" smtClean="0">
                <a:solidFill>
                  <a:srgbClr val="0070C0"/>
                </a:solidFill>
              </a:rPr>
              <a:t> </a:t>
            </a:r>
            <a:r>
              <a:rPr lang="en-US" dirty="0" err="1" smtClean="0">
                <a:solidFill>
                  <a:srgbClr val="0070C0"/>
                </a:solidFill>
              </a:rPr>
              <a:t>nilai</a:t>
            </a:r>
            <a:r>
              <a:rPr lang="en-US" dirty="0" smtClean="0">
                <a:solidFill>
                  <a:srgbClr val="0070C0"/>
                </a:solidFill>
              </a:rPr>
              <a:t> </a:t>
            </a:r>
            <a:r>
              <a:rPr lang="en-US" dirty="0" err="1" smtClean="0">
                <a:solidFill>
                  <a:srgbClr val="0070C0"/>
                </a:solidFill>
              </a:rPr>
              <a:t>derajat</a:t>
            </a:r>
            <a:r>
              <a:rPr lang="en-US" dirty="0" smtClean="0">
                <a:solidFill>
                  <a:srgbClr val="0070C0"/>
                </a:solidFill>
              </a:rPr>
              <a:t> </a:t>
            </a:r>
            <a:r>
              <a:rPr lang="en-US" dirty="0" err="1" smtClean="0">
                <a:solidFill>
                  <a:srgbClr val="0070C0"/>
                </a:solidFill>
              </a:rPr>
              <a:t>keasaman</a:t>
            </a:r>
            <a:r>
              <a:rPr lang="en-US" dirty="0" smtClean="0">
                <a:solidFill>
                  <a:srgbClr val="0070C0"/>
                </a:solidFill>
              </a:rPr>
              <a:t> (</a:t>
            </a:r>
            <a:r>
              <a:rPr lang="id-ID" dirty="0" smtClean="0">
                <a:solidFill>
                  <a:srgbClr val="0070C0"/>
                </a:solidFill>
              </a:rPr>
              <a:t>pH</a:t>
            </a:r>
            <a:r>
              <a:rPr lang="en-US" dirty="0" smtClean="0">
                <a:solidFill>
                  <a:srgbClr val="0070C0"/>
                </a:solidFill>
              </a:rPr>
              <a:t>)</a:t>
            </a:r>
            <a:r>
              <a:rPr lang="id-ID" dirty="0" smtClean="0">
                <a:solidFill>
                  <a:srgbClr val="0070C0"/>
                </a:solidFill>
              </a:rPr>
              <a:t> 4,915</a:t>
            </a:r>
            <a:r>
              <a:rPr lang="en-US" dirty="0" smtClean="0">
                <a:solidFill>
                  <a:srgbClr val="0070C0"/>
                </a:solidFill>
              </a:rPr>
              <a:t>.</a:t>
            </a:r>
            <a:endParaRPr lang="en-US" dirty="0">
              <a:solidFill>
                <a:srgbClr val="0070C0"/>
              </a:solidFill>
            </a:endParaRPr>
          </a:p>
        </p:txBody>
      </p:sp>
      <p:sp>
        <p:nvSpPr>
          <p:cNvPr id="4" name="12-Point Star 3">
            <a:hlinkClick r:id="rId3"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6116" y="571480"/>
            <a:ext cx="5400684" cy="846158"/>
          </a:xfrm>
        </p:spPr>
        <p:txBody>
          <a:bodyPr/>
          <a:lstStyle/>
          <a:p>
            <a:r>
              <a:rPr lang="en-US" dirty="0" smtClean="0"/>
              <a:t>Saran</a:t>
            </a:r>
            <a:endParaRPr lang="en-US" dirty="0"/>
          </a:p>
        </p:txBody>
      </p:sp>
      <p:sp>
        <p:nvSpPr>
          <p:cNvPr id="3" name="Content Placeholder 2"/>
          <p:cNvSpPr>
            <a:spLocks noGrp="1"/>
          </p:cNvSpPr>
          <p:nvPr>
            <p:ph idx="1"/>
          </p:nvPr>
        </p:nvSpPr>
        <p:spPr>
          <a:xfrm>
            <a:off x="3286116" y="1600200"/>
            <a:ext cx="5400684" cy="2043114"/>
          </a:xfrm>
        </p:spPr>
        <p:txBody>
          <a:bodyPr>
            <a:noAutofit/>
          </a:bodyPr>
          <a:lstStyle/>
          <a:p>
            <a:pPr marL="514350" indent="-514350">
              <a:buFont typeface="+mj-lt"/>
              <a:buAutoNum type="arabicPeriod"/>
            </a:pPr>
            <a:r>
              <a:rPr lang="id-ID" sz="2400" dirty="0" smtClean="0">
                <a:solidFill>
                  <a:srgbClr val="0070C0"/>
                </a:solidFill>
              </a:rPr>
              <a:t>Untuk mendapatkan umur simpan dari tape ketan harus dilakukan dengan menyimpan tape ketan pada suhu yang berbeda. </a:t>
            </a:r>
            <a:endParaRPr lang="en-US" sz="2400" dirty="0" smtClean="0">
              <a:solidFill>
                <a:srgbClr val="0070C0"/>
              </a:solidFill>
            </a:endParaRPr>
          </a:p>
        </p:txBody>
      </p:sp>
      <p:sp>
        <p:nvSpPr>
          <p:cNvPr id="4" name="Rectangle 3"/>
          <p:cNvSpPr/>
          <p:nvPr/>
        </p:nvSpPr>
        <p:spPr>
          <a:xfrm>
            <a:off x="3272734" y="3071810"/>
            <a:ext cx="5643602" cy="2308324"/>
          </a:xfrm>
          <a:prstGeom prst="rect">
            <a:avLst/>
          </a:prstGeom>
        </p:spPr>
        <p:txBody>
          <a:bodyPr wrap="square">
            <a:spAutoFit/>
          </a:bodyPr>
          <a:lstStyle/>
          <a:p>
            <a:pPr marL="514350" indent="-514350">
              <a:buFont typeface="+mj-lt"/>
              <a:buAutoNum type="arabicPeriod" startAt="2"/>
            </a:pPr>
            <a:r>
              <a:rPr lang="en-US" sz="2400" dirty="0" err="1" smtClean="0">
                <a:solidFill>
                  <a:srgbClr val="0070C0"/>
                </a:solidFill>
              </a:rPr>
              <a:t>Untuk</a:t>
            </a:r>
            <a:r>
              <a:rPr lang="en-US" sz="2400" dirty="0" smtClean="0">
                <a:solidFill>
                  <a:srgbClr val="0070C0"/>
                </a:solidFill>
              </a:rPr>
              <a:t> </a:t>
            </a:r>
            <a:r>
              <a:rPr lang="en-US" sz="2400" dirty="0" err="1" smtClean="0">
                <a:solidFill>
                  <a:srgbClr val="0070C0"/>
                </a:solidFill>
              </a:rPr>
              <a:t>melakukan</a:t>
            </a:r>
            <a:r>
              <a:rPr lang="en-US" sz="2400" dirty="0" smtClean="0">
                <a:solidFill>
                  <a:srgbClr val="0070C0"/>
                </a:solidFill>
              </a:rPr>
              <a:t> </a:t>
            </a:r>
            <a:r>
              <a:rPr lang="en-US" sz="2400" dirty="0" err="1" smtClean="0">
                <a:solidFill>
                  <a:srgbClr val="0070C0"/>
                </a:solidFill>
              </a:rPr>
              <a:t>pengemasan</a:t>
            </a:r>
            <a:r>
              <a:rPr lang="en-US" sz="2400" dirty="0" smtClean="0">
                <a:solidFill>
                  <a:srgbClr val="0070C0"/>
                </a:solidFill>
              </a:rPr>
              <a:t> </a:t>
            </a:r>
            <a:r>
              <a:rPr lang="en-US" sz="2400" dirty="0" err="1" smtClean="0">
                <a:solidFill>
                  <a:srgbClr val="0070C0"/>
                </a:solidFill>
              </a:rPr>
              <a:t>vakum</a:t>
            </a:r>
            <a:r>
              <a:rPr lang="en-US" sz="2400" dirty="0" smtClean="0">
                <a:solidFill>
                  <a:srgbClr val="0070C0"/>
                </a:solidFill>
              </a:rPr>
              <a:t> </a:t>
            </a:r>
            <a:r>
              <a:rPr lang="en-US" sz="2400" dirty="0" err="1" smtClean="0">
                <a:solidFill>
                  <a:srgbClr val="0070C0"/>
                </a:solidFill>
              </a:rPr>
              <a:t>harus</a:t>
            </a:r>
            <a:r>
              <a:rPr lang="en-US" sz="2400" dirty="0" smtClean="0">
                <a:solidFill>
                  <a:srgbClr val="0070C0"/>
                </a:solidFill>
              </a:rPr>
              <a:t> </a:t>
            </a:r>
            <a:r>
              <a:rPr lang="en-US" sz="2400" dirty="0" err="1" smtClean="0">
                <a:solidFill>
                  <a:srgbClr val="0070C0"/>
                </a:solidFill>
              </a:rPr>
              <a:t>menggunakan</a:t>
            </a:r>
            <a:r>
              <a:rPr lang="en-US" sz="2400" dirty="0" smtClean="0">
                <a:solidFill>
                  <a:srgbClr val="0070C0"/>
                </a:solidFill>
              </a:rPr>
              <a:t> </a:t>
            </a:r>
            <a:r>
              <a:rPr lang="en-US" sz="2400" dirty="0" err="1" smtClean="0">
                <a:solidFill>
                  <a:srgbClr val="0070C0"/>
                </a:solidFill>
              </a:rPr>
              <a:t>plastik</a:t>
            </a:r>
            <a:r>
              <a:rPr lang="en-US" sz="2400" dirty="0" smtClean="0">
                <a:solidFill>
                  <a:srgbClr val="0070C0"/>
                </a:solidFill>
              </a:rPr>
              <a:t> </a:t>
            </a:r>
            <a:r>
              <a:rPr lang="en-US" sz="2400" dirty="0" err="1" smtClean="0">
                <a:solidFill>
                  <a:srgbClr val="0070C0"/>
                </a:solidFill>
              </a:rPr>
              <a:t>dengan</a:t>
            </a:r>
            <a:r>
              <a:rPr lang="en-US" sz="2400" dirty="0" smtClean="0">
                <a:solidFill>
                  <a:srgbClr val="0070C0"/>
                </a:solidFill>
              </a:rPr>
              <a:t> 2 layer </a:t>
            </a:r>
            <a:r>
              <a:rPr lang="en-US" sz="2400" dirty="0" err="1" smtClean="0">
                <a:solidFill>
                  <a:srgbClr val="0070C0"/>
                </a:solidFill>
              </a:rPr>
              <a:t>dan</a:t>
            </a:r>
            <a:r>
              <a:rPr lang="en-US" sz="2400" dirty="0" smtClean="0">
                <a:solidFill>
                  <a:srgbClr val="0070C0"/>
                </a:solidFill>
              </a:rPr>
              <a:t> </a:t>
            </a:r>
            <a:r>
              <a:rPr lang="en-US" sz="2400" dirty="0" err="1" smtClean="0">
                <a:solidFill>
                  <a:srgbClr val="0070C0"/>
                </a:solidFill>
              </a:rPr>
              <a:t>ketebalan</a:t>
            </a:r>
            <a:r>
              <a:rPr lang="en-US" sz="2400" dirty="0" smtClean="0">
                <a:solidFill>
                  <a:srgbClr val="0070C0"/>
                </a:solidFill>
              </a:rPr>
              <a:t> </a:t>
            </a:r>
            <a:r>
              <a:rPr lang="en-US" sz="2400" dirty="0" err="1" smtClean="0">
                <a:solidFill>
                  <a:srgbClr val="0070C0"/>
                </a:solidFill>
              </a:rPr>
              <a:t>plastik</a:t>
            </a:r>
            <a:r>
              <a:rPr lang="en-US" sz="2400" dirty="0" smtClean="0">
                <a:solidFill>
                  <a:srgbClr val="0070C0"/>
                </a:solidFill>
              </a:rPr>
              <a:t> 0,8 mm, </a:t>
            </a:r>
            <a:r>
              <a:rPr lang="en-US" sz="2400" dirty="0" err="1" smtClean="0">
                <a:solidFill>
                  <a:srgbClr val="0070C0"/>
                </a:solidFill>
              </a:rPr>
              <a:t>sedangkan</a:t>
            </a:r>
            <a:r>
              <a:rPr lang="en-US" sz="2400" dirty="0" smtClean="0">
                <a:solidFill>
                  <a:srgbClr val="0070C0"/>
                </a:solidFill>
              </a:rPr>
              <a:t> </a:t>
            </a:r>
            <a:r>
              <a:rPr lang="en-US" sz="2400" dirty="0" err="1" smtClean="0">
                <a:solidFill>
                  <a:srgbClr val="0070C0"/>
                </a:solidFill>
              </a:rPr>
              <a:t>untuk</a:t>
            </a:r>
            <a:r>
              <a:rPr lang="en-US" sz="2400" dirty="0" smtClean="0">
                <a:solidFill>
                  <a:srgbClr val="0070C0"/>
                </a:solidFill>
              </a:rPr>
              <a:t> </a:t>
            </a:r>
            <a:r>
              <a:rPr lang="en-US" sz="2400" dirty="0" err="1" smtClean="0">
                <a:solidFill>
                  <a:srgbClr val="0070C0"/>
                </a:solidFill>
              </a:rPr>
              <a:t>jenis</a:t>
            </a:r>
            <a:r>
              <a:rPr lang="en-US" sz="2400" dirty="0" smtClean="0">
                <a:solidFill>
                  <a:srgbClr val="0070C0"/>
                </a:solidFill>
              </a:rPr>
              <a:t> </a:t>
            </a:r>
            <a:r>
              <a:rPr lang="en-US" sz="2400" dirty="0" err="1" smtClean="0">
                <a:solidFill>
                  <a:srgbClr val="0070C0"/>
                </a:solidFill>
              </a:rPr>
              <a:t>plastik</a:t>
            </a:r>
            <a:r>
              <a:rPr lang="en-US" sz="2400" dirty="0" smtClean="0">
                <a:solidFill>
                  <a:srgbClr val="0070C0"/>
                </a:solidFill>
              </a:rPr>
              <a:t> </a:t>
            </a:r>
            <a:r>
              <a:rPr lang="en-US" sz="2400" dirty="0" smtClean="0">
                <a:solidFill>
                  <a:srgbClr val="0070C0"/>
                </a:solidFill>
              </a:rPr>
              <a:t>yang </a:t>
            </a:r>
            <a:r>
              <a:rPr lang="en-US" sz="2400" dirty="0" smtClean="0">
                <a:solidFill>
                  <a:srgbClr val="0070C0"/>
                </a:solidFill>
              </a:rPr>
              <a:t>paling </a:t>
            </a:r>
            <a:r>
              <a:rPr lang="en-US" sz="2400" dirty="0" err="1" smtClean="0">
                <a:solidFill>
                  <a:srgbClr val="0070C0"/>
                </a:solidFill>
              </a:rPr>
              <a:t>cocok</a:t>
            </a:r>
            <a:r>
              <a:rPr lang="en-US" sz="2400" dirty="0" smtClean="0">
                <a:solidFill>
                  <a:srgbClr val="0070C0"/>
                </a:solidFill>
              </a:rPr>
              <a:t> </a:t>
            </a:r>
            <a:r>
              <a:rPr lang="en-US" sz="2400" dirty="0" err="1" smtClean="0">
                <a:solidFill>
                  <a:srgbClr val="0070C0"/>
                </a:solidFill>
              </a:rPr>
              <a:t>digunakan</a:t>
            </a:r>
            <a:r>
              <a:rPr lang="en-US" sz="2400" dirty="0" smtClean="0">
                <a:solidFill>
                  <a:srgbClr val="0070C0"/>
                </a:solidFill>
              </a:rPr>
              <a:t> </a:t>
            </a:r>
            <a:r>
              <a:rPr lang="en-US" sz="2400" dirty="0" err="1" smtClean="0">
                <a:solidFill>
                  <a:srgbClr val="0070C0"/>
                </a:solidFill>
              </a:rPr>
              <a:t>untuk</a:t>
            </a:r>
            <a:r>
              <a:rPr lang="en-US" sz="2400" dirty="0" smtClean="0">
                <a:solidFill>
                  <a:srgbClr val="0070C0"/>
                </a:solidFill>
              </a:rPr>
              <a:t> </a:t>
            </a:r>
            <a:r>
              <a:rPr lang="en-US" sz="2400" dirty="0" err="1" smtClean="0">
                <a:solidFill>
                  <a:srgbClr val="0070C0"/>
                </a:solidFill>
              </a:rPr>
              <a:t>kemasan</a:t>
            </a:r>
            <a:r>
              <a:rPr lang="en-US" sz="2400" dirty="0" smtClean="0">
                <a:solidFill>
                  <a:srgbClr val="0070C0"/>
                </a:solidFill>
              </a:rPr>
              <a:t> </a:t>
            </a:r>
            <a:r>
              <a:rPr lang="en-US" sz="2400" dirty="0" err="1" smtClean="0">
                <a:solidFill>
                  <a:srgbClr val="0070C0"/>
                </a:solidFill>
              </a:rPr>
              <a:t>vakum</a:t>
            </a:r>
            <a:r>
              <a:rPr lang="en-US" sz="2400" dirty="0" smtClean="0">
                <a:solidFill>
                  <a:srgbClr val="0070C0"/>
                </a:solidFill>
              </a:rPr>
              <a:t> </a:t>
            </a:r>
            <a:r>
              <a:rPr lang="en-US" sz="2400" dirty="0" err="1" smtClean="0">
                <a:solidFill>
                  <a:srgbClr val="0070C0"/>
                </a:solidFill>
              </a:rPr>
              <a:t>yaitu</a:t>
            </a:r>
            <a:r>
              <a:rPr lang="en-US" sz="2400" dirty="0" smtClean="0">
                <a:solidFill>
                  <a:srgbClr val="0070C0"/>
                </a:solidFill>
              </a:rPr>
              <a:t> LDPE.</a:t>
            </a:r>
            <a:endParaRPr lang="en-US" sz="2400" dirty="0" smtClean="0">
              <a:solidFill>
                <a:srgbClr val="0070C0"/>
              </a:solidFill>
            </a:endParaRPr>
          </a:p>
        </p:txBody>
      </p:sp>
      <p:sp>
        <p:nvSpPr>
          <p:cNvPr id="5" name="Rectangle 4"/>
          <p:cNvSpPr/>
          <p:nvPr/>
        </p:nvSpPr>
        <p:spPr>
          <a:xfrm>
            <a:off x="3255956" y="5312647"/>
            <a:ext cx="4572000" cy="830997"/>
          </a:xfrm>
          <a:prstGeom prst="rect">
            <a:avLst/>
          </a:prstGeom>
        </p:spPr>
        <p:txBody>
          <a:bodyPr>
            <a:spAutoFit/>
          </a:bodyPr>
          <a:lstStyle/>
          <a:p>
            <a:pPr marL="514350" indent="-514350">
              <a:buFont typeface="+mj-lt"/>
              <a:buAutoNum type="arabicPeriod" startAt="3"/>
            </a:pPr>
            <a:r>
              <a:rPr lang="id-ID" sz="2400" dirty="0" smtClean="0">
                <a:solidFill>
                  <a:srgbClr val="0070C0"/>
                </a:solidFill>
              </a:rPr>
              <a:t>Perlu adanya pengolahan lebih lanjut dari tape ketan putih.</a:t>
            </a:r>
            <a:endParaRPr lang="en-US" sz="2400" dirty="0">
              <a:solidFill>
                <a:srgbClr val="0070C0"/>
              </a:solidFill>
            </a:endParaRPr>
          </a:p>
        </p:txBody>
      </p:sp>
      <p:sp>
        <p:nvSpPr>
          <p:cNvPr id="6" name="12-Point Star 5">
            <a:hlinkClick r:id="rId3" action="ppaction://hlinksldjump"/>
          </p:cNvPr>
          <p:cNvSpPr/>
          <p:nvPr/>
        </p:nvSpPr>
        <p:spPr>
          <a:xfrm>
            <a:off x="8929718" y="6643710"/>
            <a:ext cx="142876" cy="1428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71934" y="2214554"/>
            <a:ext cx="4572032" cy="3046988"/>
          </a:xfrm>
          <a:prstGeom prst="rect">
            <a:avLst/>
          </a:prstGeom>
          <a:noFill/>
        </p:spPr>
        <p:txBody>
          <a:bodyPr wrap="squar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TERIMA </a:t>
            </a:r>
            <a:r>
              <a:rPr lang="en-US" sz="9600" b="1" cap="none" spc="0" dirty="0" smtClean="0">
                <a:ln w="10541" cmpd="sng">
                  <a:solidFill>
                    <a:schemeClr val="accent1">
                      <a:shade val="88000"/>
                      <a:satMod val="110000"/>
                    </a:schemeClr>
                  </a:solidFill>
                  <a:prstDash val="solid"/>
                </a:ln>
                <a:solidFill>
                  <a:schemeClr val="bg1">
                    <a:lumMod val="85000"/>
                  </a:schemeClr>
                </a:solidFill>
                <a:effectLst/>
              </a:rPr>
              <a:t>KASIH</a:t>
            </a:r>
            <a:endParaRPr lang="en-US" sz="9600" b="1" cap="none" spc="0" dirty="0">
              <a:ln w="10541" cmpd="sng">
                <a:solidFill>
                  <a:schemeClr val="accent1">
                    <a:shade val="88000"/>
                    <a:satMod val="110000"/>
                  </a:schemeClr>
                </a:solidFill>
                <a:prstDash val="solid"/>
              </a:ln>
              <a:solidFill>
                <a:schemeClr val="bg1">
                  <a:lumMod val="85000"/>
                </a:schemeClr>
              </a:solidFill>
              <a:effectLst/>
            </a:endParaRPr>
          </a:p>
        </p:txBody>
      </p:sp>
      <p:sp>
        <p:nvSpPr>
          <p:cNvPr id="7" name="Teardrop 6">
            <a:hlinkClick r:id="rId3" action="ppaction://hlinksldjump"/>
          </p:cNvPr>
          <p:cNvSpPr/>
          <p:nvPr/>
        </p:nvSpPr>
        <p:spPr>
          <a:xfrm>
            <a:off x="8215338" y="214290"/>
            <a:ext cx="642942" cy="571504"/>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800" dirty="0" smtClean="0"/>
              <a:t>Home</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472386" cy="1143000"/>
          </a:xfrm>
        </p:spPr>
        <p:txBody>
          <a:bodyPr/>
          <a:lstStyle/>
          <a:p>
            <a:r>
              <a:rPr lang="en-US" dirty="0" smtClean="0"/>
              <a:t>LATAR BELAKANG</a:t>
            </a:r>
            <a:endParaRPr lang="en-US" dirty="0"/>
          </a:p>
        </p:txBody>
      </p:sp>
      <p:sp>
        <p:nvSpPr>
          <p:cNvPr id="4" name="Rectangle 3"/>
          <p:cNvSpPr/>
          <p:nvPr/>
        </p:nvSpPr>
        <p:spPr>
          <a:xfrm>
            <a:off x="1643042" y="1571612"/>
            <a:ext cx="7143800" cy="1938992"/>
          </a:xfrm>
          <a:prstGeom prst="rect">
            <a:avLst/>
          </a:prstGeom>
        </p:spPr>
        <p:txBody>
          <a:bodyPr wrap="square">
            <a:spAutoFit/>
          </a:bodyPr>
          <a:lstStyle/>
          <a:p>
            <a:r>
              <a:rPr lang="id-ID" sz="2400" b="1" dirty="0">
                <a:solidFill>
                  <a:srgbClr val="0070C0"/>
                </a:solidFill>
              </a:rPr>
              <a:t>Proses pembuatan tape ketan dilakukan dengan beberapa </a:t>
            </a:r>
            <a:r>
              <a:rPr lang="id-ID" sz="2400" b="1" dirty="0" smtClean="0">
                <a:solidFill>
                  <a:srgbClr val="0070C0"/>
                </a:solidFill>
              </a:rPr>
              <a:t>tahap</a:t>
            </a:r>
            <a:r>
              <a:rPr lang="en-US" sz="2400" b="1" dirty="0" smtClean="0">
                <a:solidFill>
                  <a:srgbClr val="0070C0"/>
                </a:solidFill>
              </a:rPr>
              <a:t> </a:t>
            </a:r>
            <a:r>
              <a:rPr lang="en-US" sz="2400" b="1" dirty="0" err="1" smtClean="0">
                <a:solidFill>
                  <a:srgbClr val="0070C0"/>
                </a:solidFill>
              </a:rPr>
              <a:t>yaitu</a:t>
            </a:r>
            <a:r>
              <a:rPr lang="en-US" sz="2400" b="1" dirty="0" smtClean="0">
                <a:solidFill>
                  <a:srgbClr val="0070C0"/>
                </a:solidFill>
              </a:rPr>
              <a:t> </a:t>
            </a:r>
            <a:r>
              <a:rPr lang="en-US" sz="2400" b="1" dirty="0" err="1" smtClean="0">
                <a:solidFill>
                  <a:srgbClr val="0070C0"/>
                </a:solidFill>
              </a:rPr>
              <a:t>pencucian</a:t>
            </a:r>
            <a:r>
              <a:rPr lang="en-US" sz="2400" b="1" dirty="0" smtClean="0">
                <a:solidFill>
                  <a:srgbClr val="0070C0"/>
                </a:solidFill>
              </a:rPr>
              <a:t> </a:t>
            </a:r>
            <a:r>
              <a:rPr lang="en-US" sz="2400" b="1" dirty="0" err="1" smtClean="0">
                <a:solidFill>
                  <a:srgbClr val="0070C0"/>
                </a:solidFill>
              </a:rPr>
              <a:t>beras</a:t>
            </a:r>
            <a:r>
              <a:rPr lang="en-US" sz="2400" b="1" dirty="0" smtClean="0">
                <a:solidFill>
                  <a:srgbClr val="0070C0"/>
                </a:solidFill>
              </a:rPr>
              <a:t> </a:t>
            </a:r>
            <a:r>
              <a:rPr lang="en-US" sz="2400" b="1" dirty="0" err="1" smtClean="0">
                <a:solidFill>
                  <a:srgbClr val="0070C0"/>
                </a:solidFill>
              </a:rPr>
              <a:t>ketan</a:t>
            </a:r>
            <a:r>
              <a:rPr lang="en-US" sz="2400" b="1" dirty="0" smtClean="0">
                <a:solidFill>
                  <a:srgbClr val="0070C0"/>
                </a:solidFill>
              </a:rPr>
              <a:t>, </a:t>
            </a:r>
            <a:r>
              <a:rPr lang="en-US" sz="2400" b="1" dirty="0" err="1" smtClean="0">
                <a:solidFill>
                  <a:srgbClr val="0070C0"/>
                </a:solidFill>
              </a:rPr>
              <a:t>pe</a:t>
            </a:r>
            <a:r>
              <a:rPr lang="id-ID" sz="2400" b="1" dirty="0" smtClean="0">
                <a:solidFill>
                  <a:srgbClr val="0070C0"/>
                </a:solidFill>
              </a:rPr>
              <a:t>rendam</a:t>
            </a:r>
            <a:r>
              <a:rPr lang="en-US" sz="2400" b="1" dirty="0" smtClean="0">
                <a:solidFill>
                  <a:srgbClr val="0070C0"/>
                </a:solidFill>
              </a:rPr>
              <a:t>an,</a:t>
            </a:r>
            <a:r>
              <a:rPr lang="id-ID" sz="2400" b="1" dirty="0" smtClean="0">
                <a:solidFill>
                  <a:srgbClr val="0070C0"/>
                </a:solidFill>
              </a:rPr>
              <a:t> </a:t>
            </a:r>
            <a:r>
              <a:rPr lang="en-US" sz="2400" b="1" dirty="0" err="1" smtClean="0">
                <a:solidFill>
                  <a:srgbClr val="0070C0"/>
                </a:solidFill>
              </a:rPr>
              <a:t>peng</a:t>
            </a:r>
            <a:r>
              <a:rPr lang="id-ID" sz="2400" b="1" dirty="0" smtClean="0">
                <a:solidFill>
                  <a:srgbClr val="0070C0"/>
                </a:solidFill>
              </a:rPr>
              <a:t>ukus</a:t>
            </a:r>
            <a:r>
              <a:rPr lang="en-US" sz="2400" b="1" dirty="0" smtClean="0">
                <a:solidFill>
                  <a:srgbClr val="0070C0"/>
                </a:solidFill>
              </a:rPr>
              <a:t>an</a:t>
            </a:r>
            <a:r>
              <a:rPr lang="id-ID" sz="2400" b="1" dirty="0" smtClean="0">
                <a:solidFill>
                  <a:srgbClr val="0070C0"/>
                </a:solidFill>
              </a:rPr>
              <a:t>, </a:t>
            </a:r>
            <a:r>
              <a:rPr lang="en-US" sz="2400" b="1" dirty="0" err="1" smtClean="0">
                <a:solidFill>
                  <a:srgbClr val="0070C0"/>
                </a:solidFill>
              </a:rPr>
              <a:t>pendinginan</a:t>
            </a:r>
            <a:r>
              <a:rPr lang="en-US" sz="2400" b="1" dirty="0" smtClean="0">
                <a:solidFill>
                  <a:srgbClr val="0070C0"/>
                </a:solidFill>
              </a:rPr>
              <a:t>,</a:t>
            </a:r>
            <a:r>
              <a:rPr lang="id-ID" sz="2400" b="1" dirty="0" smtClean="0">
                <a:solidFill>
                  <a:srgbClr val="0070C0"/>
                </a:solidFill>
              </a:rPr>
              <a:t> inokulasi</a:t>
            </a:r>
            <a:r>
              <a:rPr lang="en-US" sz="2400" b="1" dirty="0" smtClean="0">
                <a:solidFill>
                  <a:srgbClr val="0070C0"/>
                </a:solidFill>
              </a:rPr>
              <a:t>,</a:t>
            </a:r>
            <a:r>
              <a:rPr lang="id-ID" sz="2400" b="1" dirty="0" smtClean="0">
                <a:solidFill>
                  <a:srgbClr val="0070C0"/>
                </a:solidFill>
              </a:rPr>
              <a:t> </a:t>
            </a:r>
            <a:r>
              <a:rPr lang="en-US" sz="2400" b="1" dirty="0" err="1" smtClean="0">
                <a:solidFill>
                  <a:srgbClr val="0070C0"/>
                </a:solidFill>
              </a:rPr>
              <a:t>pem</a:t>
            </a:r>
            <a:r>
              <a:rPr lang="id-ID" sz="2400" b="1" dirty="0" smtClean="0">
                <a:solidFill>
                  <a:srgbClr val="0070C0"/>
                </a:solidFill>
              </a:rPr>
              <a:t>bungkus</a:t>
            </a:r>
            <a:r>
              <a:rPr lang="en-US" sz="2400" b="1" dirty="0" smtClean="0">
                <a:solidFill>
                  <a:srgbClr val="0070C0"/>
                </a:solidFill>
              </a:rPr>
              <a:t>an </a:t>
            </a:r>
            <a:r>
              <a:rPr lang="en-US" sz="2400" b="1" dirty="0" err="1" smtClean="0">
                <a:solidFill>
                  <a:srgbClr val="0070C0"/>
                </a:solidFill>
              </a:rPr>
              <a:t>dengan</a:t>
            </a:r>
            <a:r>
              <a:rPr lang="en-US" sz="2400" b="1" dirty="0" smtClean="0">
                <a:solidFill>
                  <a:srgbClr val="0070C0"/>
                </a:solidFill>
              </a:rPr>
              <a:t> </a:t>
            </a:r>
            <a:r>
              <a:rPr lang="en-US" sz="2400" b="1" dirty="0" err="1" smtClean="0">
                <a:solidFill>
                  <a:srgbClr val="0070C0"/>
                </a:solidFill>
              </a:rPr>
              <a:t>daun</a:t>
            </a:r>
            <a:r>
              <a:rPr lang="en-US" sz="2400" b="1" dirty="0" smtClean="0">
                <a:solidFill>
                  <a:srgbClr val="0070C0"/>
                </a:solidFill>
              </a:rPr>
              <a:t> </a:t>
            </a:r>
            <a:r>
              <a:rPr lang="en-US" sz="2400" b="1" dirty="0" err="1" smtClean="0">
                <a:solidFill>
                  <a:srgbClr val="0070C0"/>
                </a:solidFill>
              </a:rPr>
              <a:t>jambu</a:t>
            </a:r>
            <a:r>
              <a:rPr lang="en-US" sz="2400" b="1" dirty="0" smtClean="0">
                <a:solidFill>
                  <a:srgbClr val="0070C0"/>
                </a:solidFill>
              </a:rPr>
              <a:t> </a:t>
            </a:r>
            <a:r>
              <a:rPr lang="en-US" sz="2400" b="1" dirty="0" err="1" smtClean="0">
                <a:solidFill>
                  <a:srgbClr val="0070C0"/>
                </a:solidFill>
              </a:rPr>
              <a:t>dan</a:t>
            </a:r>
            <a:r>
              <a:rPr lang="en-US" sz="2400" b="1" dirty="0" smtClean="0">
                <a:solidFill>
                  <a:srgbClr val="0070C0"/>
                </a:solidFill>
              </a:rPr>
              <a:t> </a:t>
            </a:r>
            <a:r>
              <a:rPr lang="en-US" sz="2400" b="1" dirty="0" err="1" smtClean="0">
                <a:solidFill>
                  <a:srgbClr val="0070C0"/>
                </a:solidFill>
              </a:rPr>
              <a:t>fermentasi</a:t>
            </a:r>
            <a:r>
              <a:rPr lang="en-US" sz="2400" b="1" dirty="0" smtClean="0">
                <a:solidFill>
                  <a:srgbClr val="0070C0"/>
                </a:solidFill>
              </a:rPr>
              <a:t> </a:t>
            </a:r>
            <a:r>
              <a:rPr lang="en-US" sz="2400" b="1" dirty="0" err="1" smtClean="0">
                <a:solidFill>
                  <a:srgbClr val="0070C0"/>
                </a:solidFill>
              </a:rPr>
              <a:t>selama</a:t>
            </a:r>
            <a:r>
              <a:rPr lang="en-US" sz="2400" b="1" dirty="0" smtClean="0">
                <a:solidFill>
                  <a:srgbClr val="0070C0"/>
                </a:solidFill>
              </a:rPr>
              <a:t> 2 </a:t>
            </a:r>
            <a:r>
              <a:rPr lang="en-US" sz="2400" b="1" dirty="0" err="1" smtClean="0">
                <a:solidFill>
                  <a:srgbClr val="0070C0"/>
                </a:solidFill>
              </a:rPr>
              <a:t>atau</a:t>
            </a:r>
            <a:r>
              <a:rPr lang="en-US" sz="2400" b="1" dirty="0" smtClean="0">
                <a:solidFill>
                  <a:srgbClr val="0070C0"/>
                </a:solidFill>
              </a:rPr>
              <a:t> 3 </a:t>
            </a:r>
            <a:r>
              <a:rPr lang="en-US" sz="2400" b="1" dirty="0" err="1" smtClean="0">
                <a:solidFill>
                  <a:srgbClr val="0070C0"/>
                </a:solidFill>
              </a:rPr>
              <a:t>hari</a:t>
            </a:r>
            <a:r>
              <a:rPr lang="en-US" sz="2400" b="1" dirty="0" smtClean="0">
                <a:solidFill>
                  <a:srgbClr val="0070C0"/>
                </a:solidFill>
              </a:rPr>
              <a:t>.</a:t>
            </a:r>
            <a:endParaRPr lang="id-ID" sz="2400" b="1" dirty="0" smtClean="0">
              <a:solidFill>
                <a:srgbClr val="0070C0"/>
              </a:solidFill>
            </a:endParaRPr>
          </a:p>
        </p:txBody>
      </p:sp>
      <p:pic>
        <p:nvPicPr>
          <p:cNvPr id="4099" name="Picture 3"/>
          <p:cNvPicPr>
            <a:picLocks noChangeAspect="1" noChangeArrowheads="1"/>
          </p:cNvPicPr>
          <p:nvPr/>
        </p:nvPicPr>
        <p:blipFill>
          <a:blip r:embed="rId3"/>
          <a:srcRect/>
          <a:stretch>
            <a:fillRect/>
          </a:stretch>
        </p:blipFill>
        <p:spPr bwMode="auto">
          <a:xfrm>
            <a:off x="5786446" y="3500438"/>
            <a:ext cx="1581150" cy="13811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929058" y="4500570"/>
            <a:ext cx="1514475" cy="12477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6786578" y="5214950"/>
            <a:ext cx="1228725" cy="1257300"/>
          </a:xfrm>
          <a:prstGeom prst="rect">
            <a:avLst/>
          </a:prstGeom>
          <a:noFill/>
          <a:ln w="9525">
            <a:noFill/>
            <a:miter lim="800000"/>
            <a:headEnd/>
            <a:tailEnd/>
          </a:ln>
          <a:effectLst/>
        </p:spPr>
      </p:pic>
      <p:pic>
        <p:nvPicPr>
          <p:cNvPr id="4103" name="Picture 7" descr="K:\dc\511109_ketanputih.jpg"/>
          <p:cNvPicPr>
            <a:picLocks noChangeAspect="1" noChangeArrowheads="1"/>
          </p:cNvPicPr>
          <p:nvPr/>
        </p:nvPicPr>
        <p:blipFill>
          <a:blip r:embed="rId6"/>
          <a:srcRect/>
          <a:stretch>
            <a:fillRect/>
          </a:stretch>
        </p:blipFill>
        <p:spPr bwMode="auto">
          <a:xfrm>
            <a:off x="2000232" y="4071942"/>
            <a:ext cx="1531365" cy="12235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0"/>
                                  </p:stCondLst>
                                  <p:childTnLst>
                                    <p:set>
                                      <p:cBhvr>
                                        <p:cTn id="11" dur="1" fill="hold">
                                          <p:stCondLst>
                                            <p:cond delay="0"/>
                                          </p:stCondLst>
                                        </p:cTn>
                                        <p:tgtEl>
                                          <p:spTgt spid="4103"/>
                                        </p:tgtEl>
                                        <p:attrNameLst>
                                          <p:attrName>style.visibility</p:attrName>
                                        </p:attrNameLst>
                                      </p:cBhvr>
                                      <p:to>
                                        <p:strVal val="visible"/>
                                      </p:to>
                                    </p:set>
                                    <p:animEffect transition="in" filter="fade">
                                      <p:cBhvr>
                                        <p:cTn id="12" dur="1000"/>
                                        <p:tgtEl>
                                          <p:spTgt spid="4103"/>
                                        </p:tgtEl>
                                      </p:cBhvr>
                                    </p:animEffect>
                                    <p:anim calcmode="lin" valueType="num">
                                      <p:cBhvr>
                                        <p:cTn id="13" dur="1000" fill="hold"/>
                                        <p:tgtEl>
                                          <p:spTgt spid="4103"/>
                                        </p:tgtEl>
                                        <p:attrNameLst>
                                          <p:attrName>ppt_x</p:attrName>
                                        </p:attrNameLst>
                                      </p:cBhvr>
                                      <p:tavLst>
                                        <p:tav tm="0">
                                          <p:val>
                                            <p:strVal val="#ppt_x"/>
                                          </p:val>
                                        </p:tav>
                                        <p:tav tm="100000">
                                          <p:val>
                                            <p:strVal val="#ppt_x"/>
                                          </p:val>
                                        </p:tav>
                                      </p:tavLst>
                                    </p:anim>
                                    <p:anim calcmode="lin" valueType="num">
                                      <p:cBhvr>
                                        <p:cTn id="14" dur="1000" fill="hold"/>
                                        <p:tgtEl>
                                          <p:spTgt spid="410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900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00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1000"/>
                                        <p:tgtEl>
                                          <p:spTgt spid="4099"/>
                                        </p:tgtEl>
                                      </p:cBhvr>
                                    </p:animEffect>
                                    <p:anim calcmode="lin" valueType="num">
                                      <p:cBhvr>
                                        <p:cTn id="23" dur="1000" fill="hold"/>
                                        <p:tgtEl>
                                          <p:spTgt spid="4099"/>
                                        </p:tgtEl>
                                        <p:attrNameLst>
                                          <p:attrName>ppt_x</p:attrName>
                                        </p:attrNameLst>
                                      </p:cBhvr>
                                      <p:tavLst>
                                        <p:tav tm="0">
                                          <p:val>
                                            <p:strVal val="#ppt_x"/>
                                          </p:val>
                                        </p:tav>
                                        <p:tav tm="100000">
                                          <p:val>
                                            <p:strVal val="#ppt_x"/>
                                          </p:val>
                                        </p:tav>
                                      </p:tavLst>
                                    </p:anim>
                                    <p:anim calcmode="lin" valueType="num">
                                      <p:cBhvr>
                                        <p:cTn id="24" dur="1000" fill="hold"/>
                                        <p:tgtEl>
                                          <p:spTgt spid="409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900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1000"/>
                                        <p:tgtEl>
                                          <p:spTgt spid="4101"/>
                                        </p:tgtEl>
                                      </p:cBhvr>
                                    </p:animEffect>
                                    <p:anim calcmode="lin" valueType="num">
                                      <p:cBhvr>
                                        <p:cTn id="28" dur="1000" fill="hold"/>
                                        <p:tgtEl>
                                          <p:spTgt spid="4101"/>
                                        </p:tgtEl>
                                        <p:attrNameLst>
                                          <p:attrName>ppt_x</p:attrName>
                                        </p:attrNameLst>
                                      </p:cBhvr>
                                      <p:tavLst>
                                        <p:tav tm="0">
                                          <p:val>
                                            <p:strVal val="#ppt_x"/>
                                          </p:val>
                                        </p:tav>
                                        <p:tav tm="100000">
                                          <p:val>
                                            <p:strVal val="#ppt_x"/>
                                          </p:val>
                                        </p:tav>
                                      </p:tavLst>
                                    </p:anim>
                                    <p:anim calcmode="lin" valueType="num">
                                      <p:cBhvr>
                                        <p:cTn id="2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472386" cy="1143000"/>
          </a:xfrm>
        </p:spPr>
        <p:txBody>
          <a:bodyPr/>
          <a:lstStyle/>
          <a:p>
            <a:r>
              <a:rPr lang="en-US" dirty="0" smtClean="0"/>
              <a:t>LATAR BELAKANG</a:t>
            </a:r>
            <a:endParaRPr lang="en-US" dirty="0"/>
          </a:p>
        </p:txBody>
      </p:sp>
      <p:sp>
        <p:nvSpPr>
          <p:cNvPr id="4" name="Rectangle 3"/>
          <p:cNvSpPr/>
          <p:nvPr/>
        </p:nvSpPr>
        <p:spPr>
          <a:xfrm>
            <a:off x="1643042" y="1571612"/>
            <a:ext cx="7143800" cy="1569660"/>
          </a:xfrm>
          <a:prstGeom prst="rect">
            <a:avLst/>
          </a:prstGeom>
        </p:spPr>
        <p:txBody>
          <a:bodyPr wrap="square">
            <a:spAutoFit/>
          </a:bodyPr>
          <a:lstStyle/>
          <a:p>
            <a:r>
              <a:rPr lang="id-ID" sz="2400" b="1" dirty="0" smtClean="0">
                <a:solidFill>
                  <a:srgbClr val="0070C0"/>
                </a:solidFill>
              </a:rPr>
              <a:t>Tape ketan yang merupakan makanan khas dari daerah Kuningan ini biasanya dikemas dengan daun jambu, </a:t>
            </a:r>
            <a:r>
              <a:rPr lang="en-US" sz="2400" b="1" dirty="0" err="1" smtClean="0">
                <a:solidFill>
                  <a:srgbClr val="0070C0"/>
                </a:solidFill>
              </a:rPr>
              <a:t>kemudian</a:t>
            </a:r>
            <a:r>
              <a:rPr lang="en-US" sz="2400" b="1" dirty="0" smtClean="0">
                <a:solidFill>
                  <a:srgbClr val="0070C0"/>
                </a:solidFill>
              </a:rPr>
              <a:t> </a:t>
            </a:r>
            <a:r>
              <a:rPr lang="en-US" sz="2400" b="1" dirty="0" err="1" smtClean="0">
                <a:solidFill>
                  <a:srgbClr val="0070C0"/>
                </a:solidFill>
              </a:rPr>
              <a:t>dibungkus</a:t>
            </a:r>
            <a:r>
              <a:rPr lang="en-US" sz="2400" b="1" dirty="0" smtClean="0">
                <a:solidFill>
                  <a:srgbClr val="0070C0"/>
                </a:solidFill>
              </a:rPr>
              <a:t> </a:t>
            </a:r>
            <a:r>
              <a:rPr lang="en-US" sz="2400" b="1" dirty="0" err="1" smtClean="0">
                <a:solidFill>
                  <a:srgbClr val="0070C0"/>
                </a:solidFill>
              </a:rPr>
              <a:t>lagi</a:t>
            </a:r>
            <a:r>
              <a:rPr lang="en-US" sz="2400" b="1" dirty="0" smtClean="0">
                <a:solidFill>
                  <a:srgbClr val="0070C0"/>
                </a:solidFill>
              </a:rPr>
              <a:t> </a:t>
            </a:r>
            <a:r>
              <a:rPr lang="en-US" sz="2400" b="1" dirty="0" err="1" smtClean="0">
                <a:solidFill>
                  <a:srgbClr val="0070C0"/>
                </a:solidFill>
              </a:rPr>
              <a:t>dengan</a:t>
            </a:r>
            <a:r>
              <a:rPr lang="en-US" sz="2400" b="1" dirty="0" smtClean="0">
                <a:solidFill>
                  <a:srgbClr val="0070C0"/>
                </a:solidFill>
              </a:rPr>
              <a:t> </a:t>
            </a:r>
            <a:r>
              <a:rPr lang="en-US" sz="2400" b="1" dirty="0" err="1" smtClean="0">
                <a:solidFill>
                  <a:srgbClr val="0070C0"/>
                </a:solidFill>
              </a:rPr>
              <a:t>kemasan</a:t>
            </a:r>
            <a:r>
              <a:rPr lang="en-US" sz="2400" b="1" dirty="0" smtClean="0">
                <a:solidFill>
                  <a:srgbClr val="0070C0"/>
                </a:solidFill>
              </a:rPr>
              <a:t> </a:t>
            </a:r>
            <a:r>
              <a:rPr lang="en-US" sz="2400" b="1" dirty="0" err="1" smtClean="0">
                <a:solidFill>
                  <a:srgbClr val="0070C0"/>
                </a:solidFill>
              </a:rPr>
              <a:t>sekunder</a:t>
            </a:r>
            <a:r>
              <a:rPr lang="en-US" sz="2400" b="1" dirty="0" smtClean="0">
                <a:solidFill>
                  <a:srgbClr val="0070C0"/>
                </a:solidFill>
              </a:rPr>
              <a:t> </a:t>
            </a:r>
            <a:r>
              <a:rPr lang="en-US" sz="2400" b="1" dirty="0" err="1" smtClean="0">
                <a:solidFill>
                  <a:srgbClr val="0070C0"/>
                </a:solidFill>
              </a:rPr>
              <a:t>menggunakan</a:t>
            </a:r>
            <a:r>
              <a:rPr lang="en-US" sz="2400" b="1" dirty="0" smtClean="0">
                <a:solidFill>
                  <a:srgbClr val="0070C0"/>
                </a:solidFill>
              </a:rPr>
              <a:t> ember </a:t>
            </a:r>
            <a:r>
              <a:rPr lang="en-US" sz="2400" b="1" dirty="0" err="1" smtClean="0">
                <a:solidFill>
                  <a:srgbClr val="0070C0"/>
                </a:solidFill>
              </a:rPr>
              <a:t>atau</a:t>
            </a:r>
            <a:r>
              <a:rPr lang="en-US" sz="2400" b="1" dirty="0" smtClean="0">
                <a:solidFill>
                  <a:srgbClr val="0070C0"/>
                </a:solidFill>
              </a:rPr>
              <a:t> </a:t>
            </a:r>
            <a:r>
              <a:rPr lang="en-US" sz="2400" b="1" dirty="0" err="1" smtClean="0">
                <a:solidFill>
                  <a:srgbClr val="0070C0"/>
                </a:solidFill>
              </a:rPr>
              <a:t>plastik</a:t>
            </a:r>
            <a:r>
              <a:rPr lang="en-US" sz="2400" b="1" dirty="0" smtClean="0">
                <a:solidFill>
                  <a:srgbClr val="0070C0"/>
                </a:solidFill>
              </a:rPr>
              <a:t>.</a:t>
            </a:r>
            <a:endParaRPr lang="id-ID" sz="2400" b="1" dirty="0" smtClean="0">
              <a:solidFill>
                <a:srgbClr val="0070C0"/>
              </a:solidFill>
            </a:endParaRPr>
          </a:p>
        </p:txBody>
      </p:sp>
      <p:pic>
        <p:nvPicPr>
          <p:cNvPr id="5122" name="Picture 2" descr="K:\New Folder\tape\Picture 264.jpg"/>
          <p:cNvPicPr>
            <a:picLocks noChangeAspect="1" noChangeArrowheads="1"/>
          </p:cNvPicPr>
          <p:nvPr/>
        </p:nvPicPr>
        <p:blipFill>
          <a:blip r:embed="rId3"/>
          <a:srcRect/>
          <a:stretch>
            <a:fillRect/>
          </a:stretch>
        </p:blipFill>
        <p:spPr bwMode="auto">
          <a:xfrm>
            <a:off x="2381235" y="3929066"/>
            <a:ext cx="2762269" cy="2071702"/>
          </a:xfrm>
          <a:prstGeom prst="rect">
            <a:avLst/>
          </a:prstGeom>
          <a:noFill/>
        </p:spPr>
      </p:pic>
      <p:pic>
        <p:nvPicPr>
          <p:cNvPr id="5123" name="Picture 3" descr="K:\New Folder\tape\344764_tape-kecilres.jpg"/>
          <p:cNvPicPr>
            <a:picLocks noChangeAspect="1" noChangeArrowheads="1"/>
          </p:cNvPicPr>
          <p:nvPr/>
        </p:nvPicPr>
        <p:blipFill>
          <a:blip r:embed="rId4"/>
          <a:srcRect/>
          <a:stretch>
            <a:fillRect/>
          </a:stretch>
        </p:blipFill>
        <p:spPr bwMode="auto">
          <a:xfrm>
            <a:off x="5500694" y="3929066"/>
            <a:ext cx="2960238"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800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1000"/>
                                        <p:tgtEl>
                                          <p:spTgt spid="5123"/>
                                        </p:tgtEl>
                                      </p:cBhvr>
                                    </p:animEffect>
                                    <p:anim calcmode="lin" valueType="num">
                                      <p:cBhvr>
                                        <p:cTn id="18" dur="1000" fill="hold"/>
                                        <p:tgtEl>
                                          <p:spTgt spid="5123"/>
                                        </p:tgtEl>
                                        <p:attrNameLst>
                                          <p:attrName>ppt_x</p:attrName>
                                        </p:attrNameLst>
                                      </p:cBhvr>
                                      <p:tavLst>
                                        <p:tav tm="0">
                                          <p:val>
                                            <p:strVal val="#ppt_x"/>
                                          </p:val>
                                        </p:tav>
                                        <p:tav tm="100000">
                                          <p:val>
                                            <p:strVal val="#ppt_x"/>
                                          </p:val>
                                        </p:tav>
                                      </p:tavLst>
                                    </p:anim>
                                    <p:anim calcmode="lin" valueType="num">
                                      <p:cBhvr>
                                        <p:cTn id="1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472386" cy="1143000"/>
          </a:xfrm>
        </p:spPr>
        <p:txBody>
          <a:bodyPr/>
          <a:lstStyle/>
          <a:p>
            <a:r>
              <a:rPr lang="en-US" dirty="0" smtClean="0"/>
              <a:t>LATAR BELAKANG</a:t>
            </a:r>
            <a:endParaRPr lang="en-US" dirty="0"/>
          </a:p>
        </p:txBody>
      </p:sp>
      <p:sp>
        <p:nvSpPr>
          <p:cNvPr id="4" name="Rectangle 3"/>
          <p:cNvSpPr/>
          <p:nvPr/>
        </p:nvSpPr>
        <p:spPr>
          <a:xfrm>
            <a:off x="1643042" y="1571612"/>
            <a:ext cx="7143800" cy="3046988"/>
          </a:xfrm>
          <a:prstGeom prst="rect">
            <a:avLst/>
          </a:prstGeom>
        </p:spPr>
        <p:txBody>
          <a:bodyPr wrap="square">
            <a:spAutoFit/>
          </a:bodyPr>
          <a:lstStyle/>
          <a:p>
            <a:r>
              <a:rPr lang="id-ID" sz="2400" b="1" dirty="0" smtClean="0">
                <a:solidFill>
                  <a:srgbClr val="0070C0"/>
                </a:solidFill>
              </a:rPr>
              <a:t>Pengemasan vakum </a:t>
            </a:r>
            <a:r>
              <a:rPr lang="en-US" sz="2400" b="1" dirty="0" err="1" smtClean="0">
                <a:solidFill>
                  <a:srgbClr val="0070C0"/>
                </a:solidFill>
              </a:rPr>
              <a:t>produk</a:t>
            </a:r>
            <a:r>
              <a:rPr lang="en-US" sz="2400" b="1" dirty="0" smtClean="0">
                <a:solidFill>
                  <a:srgbClr val="0070C0"/>
                </a:solidFill>
              </a:rPr>
              <a:t> </a:t>
            </a:r>
            <a:r>
              <a:rPr lang="en-US" sz="2400" b="1" dirty="0" err="1" smtClean="0">
                <a:solidFill>
                  <a:srgbClr val="0070C0"/>
                </a:solidFill>
              </a:rPr>
              <a:t>pangan</a:t>
            </a:r>
            <a:r>
              <a:rPr lang="en-US" sz="2400" b="1" dirty="0" smtClean="0">
                <a:solidFill>
                  <a:srgbClr val="0070C0"/>
                </a:solidFill>
              </a:rPr>
              <a:t> </a:t>
            </a:r>
            <a:r>
              <a:rPr lang="en-US" sz="2400" b="1" dirty="0" err="1" smtClean="0">
                <a:solidFill>
                  <a:srgbClr val="0070C0"/>
                </a:solidFill>
              </a:rPr>
              <a:t>biasanya</a:t>
            </a:r>
            <a:r>
              <a:rPr lang="en-US" sz="2400" b="1" dirty="0" smtClean="0">
                <a:solidFill>
                  <a:srgbClr val="0070C0"/>
                </a:solidFill>
              </a:rPr>
              <a:t> </a:t>
            </a:r>
            <a:r>
              <a:rPr lang="en-US" sz="2400" b="1" dirty="0" err="1" smtClean="0">
                <a:solidFill>
                  <a:srgbClr val="0070C0"/>
                </a:solidFill>
              </a:rPr>
              <a:t>dilakukan</a:t>
            </a:r>
            <a:r>
              <a:rPr lang="en-US" sz="2400" b="1" dirty="0" smtClean="0">
                <a:solidFill>
                  <a:srgbClr val="0070C0"/>
                </a:solidFill>
              </a:rPr>
              <a:t> </a:t>
            </a:r>
            <a:r>
              <a:rPr lang="en-US" sz="2400" b="1" dirty="0" err="1" smtClean="0">
                <a:solidFill>
                  <a:srgbClr val="0070C0"/>
                </a:solidFill>
              </a:rPr>
              <a:t>menggunakan</a:t>
            </a:r>
            <a:r>
              <a:rPr lang="en-US" sz="2400" b="1" dirty="0" smtClean="0">
                <a:solidFill>
                  <a:srgbClr val="0070C0"/>
                </a:solidFill>
              </a:rPr>
              <a:t> </a:t>
            </a:r>
            <a:r>
              <a:rPr lang="id-ID" sz="2400" b="1" dirty="0" smtClean="0">
                <a:solidFill>
                  <a:srgbClr val="0070C0"/>
                </a:solidFill>
              </a:rPr>
              <a:t>kemasan plastik</a:t>
            </a:r>
            <a:r>
              <a:rPr lang="en-US" sz="2400" b="1" dirty="0" smtClean="0">
                <a:solidFill>
                  <a:srgbClr val="0070C0"/>
                </a:solidFill>
              </a:rPr>
              <a:t>,</a:t>
            </a:r>
            <a:r>
              <a:rPr lang="id-ID" sz="2400" b="1" dirty="0" smtClean="0">
                <a:solidFill>
                  <a:srgbClr val="0070C0"/>
                </a:solidFill>
              </a:rPr>
              <a:t> </a:t>
            </a:r>
            <a:r>
              <a:rPr lang="en-US" sz="2400" b="1" dirty="0" err="1" smtClean="0">
                <a:solidFill>
                  <a:srgbClr val="0070C0"/>
                </a:solidFill>
              </a:rPr>
              <a:t>kemudian</a:t>
            </a:r>
            <a:r>
              <a:rPr lang="en-US" sz="2400" b="1" dirty="0" smtClean="0">
                <a:solidFill>
                  <a:srgbClr val="0070C0"/>
                </a:solidFill>
              </a:rPr>
              <a:t> </a:t>
            </a:r>
            <a:r>
              <a:rPr lang="en-US" sz="2400" b="1" dirty="0" err="1" smtClean="0">
                <a:solidFill>
                  <a:srgbClr val="0070C0"/>
                </a:solidFill>
              </a:rPr>
              <a:t>udara</a:t>
            </a:r>
            <a:r>
              <a:rPr lang="en-US" sz="2400" b="1" dirty="0" smtClean="0">
                <a:solidFill>
                  <a:srgbClr val="0070C0"/>
                </a:solidFill>
              </a:rPr>
              <a:t> yang </a:t>
            </a:r>
            <a:r>
              <a:rPr lang="en-US" sz="2400" b="1" dirty="0" err="1" smtClean="0">
                <a:solidFill>
                  <a:srgbClr val="0070C0"/>
                </a:solidFill>
              </a:rPr>
              <a:t>terdapat</a:t>
            </a:r>
            <a:r>
              <a:rPr lang="en-US" sz="2400" b="1" dirty="0" smtClean="0">
                <a:solidFill>
                  <a:srgbClr val="0070C0"/>
                </a:solidFill>
              </a:rPr>
              <a:t> </a:t>
            </a:r>
            <a:r>
              <a:rPr lang="en-US" sz="2400" b="1" dirty="0" err="1" smtClean="0">
                <a:solidFill>
                  <a:srgbClr val="0070C0"/>
                </a:solidFill>
              </a:rPr>
              <a:t>di</a:t>
            </a:r>
            <a:r>
              <a:rPr lang="en-US" sz="2400" b="1" dirty="0" smtClean="0">
                <a:solidFill>
                  <a:srgbClr val="0070C0"/>
                </a:solidFill>
              </a:rPr>
              <a:t> </a:t>
            </a:r>
            <a:r>
              <a:rPr lang="en-US" sz="2400" b="1" dirty="0" err="1" smtClean="0">
                <a:solidFill>
                  <a:srgbClr val="0070C0"/>
                </a:solidFill>
              </a:rPr>
              <a:t>dalam</a:t>
            </a:r>
            <a:r>
              <a:rPr lang="en-US" sz="2400" b="1" dirty="0" smtClean="0">
                <a:solidFill>
                  <a:srgbClr val="0070C0"/>
                </a:solidFill>
              </a:rPr>
              <a:t> </a:t>
            </a:r>
            <a:r>
              <a:rPr lang="en-US" sz="2400" b="1" dirty="0" err="1" smtClean="0">
                <a:solidFill>
                  <a:srgbClr val="0070C0"/>
                </a:solidFill>
              </a:rPr>
              <a:t>kemasan</a:t>
            </a:r>
            <a:r>
              <a:rPr lang="en-US" sz="2400" b="1" dirty="0" smtClean="0">
                <a:solidFill>
                  <a:srgbClr val="0070C0"/>
                </a:solidFill>
              </a:rPr>
              <a:t> </a:t>
            </a:r>
            <a:r>
              <a:rPr lang="en-US" sz="2400" b="1" dirty="0" err="1" smtClean="0">
                <a:solidFill>
                  <a:srgbClr val="0070C0"/>
                </a:solidFill>
              </a:rPr>
              <a:t>dihilangkan</a:t>
            </a:r>
            <a:r>
              <a:rPr lang="en-US" sz="2400" b="1" dirty="0" smtClean="0">
                <a:solidFill>
                  <a:srgbClr val="0070C0"/>
                </a:solidFill>
              </a:rPr>
              <a:t> </a:t>
            </a:r>
            <a:r>
              <a:rPr lang="en-US" sz="2400" b="1" dirty="0" err="1" smtClean="0">
                <a:solidFill>
                  <a:srgbClr val="0070C0"/>
                </a:solidFill>
              </a:rPr>
              <a:t>atau</a:t>
            </a:r>
            <a:r>
              <a:rPr lang="en-US" sz="2400" b="1" dirty="0" smtClean="0">
                <a:solidFill>
                  <a:srgbClr val="0070C0"/>
                </a:solidFill>
              </a:rPr>
              <a:t> </a:t>
            </a:r>
            <a:r>
              <a:rPr lang="id-ID" sz="2400" b="1" dirty="0" smtClean="0">
                <a:solidFill>
                  <a:srgbClr val="0070C0"/>
                </a:solidFill>
              </a:rPr>
              <a:t>divakumkan. Dengan melakukan pengemasan vakum, dapat menghambat pertumbuhan mikroorganisme aerobik </a:t>
            </a:r>
            <a:r>
              <a:rPr lang="en-US" sz="2400" b="1" dirty="0" err="1" smtClean="0">
                <a:solidFill>
                  <a:srgbClr val="0070C0"/>
                </a:solidFill>
              </a:rPr>
              <a:t>serta</a:t>
            </a:r>
            <a:r>
              <a:rPr lang="en-US" sz="2400" b="1" dirty="0" smtClean="0">
                <a:solidFill>
                  <a:srgbClr val="0070C0"/>
                </a:solidFill>
              </a:rPr>
              <a:t> </a:t>
            </a:r>
            <a:r>
              <a:rPr lang="id-ID" sz="2400" b="1" dirty="0" smtClean="0">
                <a:solidFill>
                  <a:srgbClr val="0070C0"/>
                </a:solidFill>
              </a:rPr>
              <a:t>kerusakan bahan </a:t>
            </a:r>
            <a:r>
              <a:rPr lang="id-ID" sz="2400" b="1" dirty="0" smtClean="0">
                <a:solidFill>
                  <a:schemeClr val="bg1"/>
                </a:solidFill>
              </a:rPr>
              <a:t>p</a:t>
            </a:r>
            <a:r>
              <a:rPr lang="id-ID" sz="2400" b="1" dirty="0" smtClean="0">
                <a:solidFill>
                  <a:srgbClr val="0070C0"/>
                </a:solidFill>
              </a:rPr>
              <a:t>angan yang disebabkan pengaruh oksigen, seperti </a:t>
            </a:r>
            <a:r>
              <a:rPr lang="id-ID" sz="2400" b="1" dirty="0" smtClean="0">
                <a:solidFill>
                  <a:schemeClr val="bg1"/>
                </a:solidFill>
              </a:rPr>
              <a:t>o</a:t>
            </a:r>
            <a:r>
              <a:rPr lang="id-ID" sz="2400" b="1" dirty="0" smtClean="0">
                <a:solidFill>
                  <a:srgbClr val="0070C0"/>
                </a:solidFill>
              </a:rPr>
              <a:t>ksidasi lemak, perubahan warna dan ketengikan.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3174" y="274638"/>
            <a:ext cx="6043626" cy="1143000"/>
          </a:xfrm>
        </p:spPr>
        <p:txBody>
          <a:bodyPr/>
          <a:lstStyle/>
          <a:p>
            <a:r>
              <a:rPr lang="id-ID" b="1" dirty="0" smtClean="0">
                <a:solidFill>
                  <a:schemeClr val="accent5">
                    <a:lumMod val="40000"/>
                    <a:lumOff val="60000"/>
                  </a:schemeClr>
                </a:solidFill>
              </a:rPr>
              <a:t>Identifikasi Masalah</a:t>
            </a:r>
            <a:endParaRPr lang="en-US" dirty="0">
              <a:solidFill>
                <a:schemeClr val="accent5">
                  <a:lumMod val="40000"/>
                  <a:lumOff val="60000"/>
                </a:schemeClr>
              </a:solidFill>
            </a:endParaRPr>
          </a:p>
        </p:txBody>
      </p:sp>
      <p:sp>
        <p:nvSpPr>
          <p:cNvPr id="4" name="Content Placeholder 2"/>
          <p:cNvSpPr>
            <a:spLocks noGrp="1"/>
          </p:cNvSpPr>
          <p:nvPr>
            <p:ph idx="1"/>
          </p:nvPr>
        </p:nvSpPr>
        <p:spPr>
          <a:xfrm>
            <a:off x="914400" y="2285992"/>
            <a:ext cx="8229600" cy="1285884"/>
          </a:xfrm>
        </p:spPr>
        <p:txBody>
          <a:bodyPr>
            <a:normAutofit lnSpcReduction="10000"/>
          </a:bodyPr>
          <a:lstStyle/>
          <a:p>
            <a:r>
              <a:rPr lang="id-ID" sz="2000" b="1" dirty="0" smtClean="0">
                <a:solidFill>
                  <a:schemeClr val="bg1"/>
                </a:solidFill>
              </a:rPr>
              <a:t>Berdasarkan latar belakang yang telah dikemukakan, masalah yang dapat diidentifikasi adalah bagaimana pengaruh jenis bahan pengemas</a:t>
            </a:r>
            <a:r>
              <a:rPr lang="en-US" sz="2000" b="1" dirty="0" smtClean="0">
                <a:solidFill>
                  <a:schemeClr val="bg1"/>
                </a:solidFill>
              </a:rPr>
              <a:t> </a:t>
            </a:r>
            <a:r>
              <a:rPr lang="en-US" sz="2000" b="1" dirty="0" err="1" smtClean="0">
                <a:solidFill>
                  <a:schemeClr val="bg1"/>
                </a:solidFill>
              </a:rPr>
              <a:t>plastik</a:t>
            </a:r>
            <a:r>
              <a:rPr lang="id-ID" sz="2000" b="1" dirty="0" smtClean="0">
                <a:solidFill>
                  <a:schemeClr val="bg1"/>
                </a:solidFill>
              </a:rPr>
              <a:t> pada pengemasan vakum tape ketan terhadap karakteristiknya selama penyimpanan</a:t>
            </a:r>
            <a:endParaRPr lang="id-ID" sz="2000" b="1" dirty="0">
              <a:solidFill>
                <a:schemeClr val="bg1"/>
              </a:solidFill>
            </a:endParaRPr>
          </a:p>
        </p:txBody>
      </p:sp>
      <p:pic>
        <p:nvPicPr>
          <p:cNvPr id="6146" name="Picture 2" descr="K:\New Folder\tape\LDPE_Film_block_bottom_valve_sacks.jpg"/>
          <p:cNvPicPr>
            <a:picLocks noChangeAspect="1" noChangeArrowheads="1"/>
          </p:cNvPicPr>
          <p:nvPr/>
        </p:nvPicPr>
        <p:blipFill>
          <a:blip r:embed="rId3" cstate="print"/>
          <a:srcRect/>
          <a:stretch>
            <a:fillRect/>
          </a:stretch>
        </p:blipFill>
        <p:spPr bwMode="auto">
          <a:xfrm>
            <a:off x="2428860" y="3857628"/>
            <a:ext cx="1947846" cy="1663426"/>
          </a:xfrm>
          <a:prstGeom prst="rect">
            <a:avLst/>
          </a:prstGeom>
          <a:noFill/>
        </p:spPr>
      </p:pic>
      <p:pic>
        <p:nvPicPr>
          <p:cNvPr id="6147" name="Picture 3" descr="C:\Documents and Settings\rock star\My Documents\Bluetooth\inbox\24082009176.jpg"/>
          <p:cNvPicPr>
            <a:picLocks noChangeAspect="1" noChangeArrowheads="1"/>
          </p:cNvPicPr>
          <p:nvPr/>
        </p:nvPicPr>
        <p:blipFill>
          <a:blip r:embed="rId4" cstate="print"/>
          <a:srcRect/>
          <a:stretch>
            <a:fillRect/>
          </a:stretch>
        </p:blipFill>
        <p:spPr bwMode="auto">
          <a:xfrm>
            <a:off x="5500694" y="3571876"/>
            <a:ext cx="1537884" cy="2050513"/>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200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1000"/>
                                        <p:tgtEl>
                                          <p:spTgt spid="6147"/>
                                        </p:tgtEl>
                                      </p:cBhvr>
                                    </p:animEffect>
                                    <p:anim calcmode="lin" valueType="num">
                                      <p:cBhvr>
                                        <p:cTn id="24" dur="1000" fill="hold"/>
                                        <p:tgtEl>
                                          <p:spTgt spid="6147"/>
                                        </p:tgtEl>
                                        <p:attrNameLst>
                                          <p:attrName>ppt_x</p:attrName>
                                        </p:attrNameLst>
                                      </p:cBhvr>
                                      <p:tavLst>
                                        <p:tav tm="0">
                                          <p:val>
                                            <p:strVal val="#ppt_x"/>
                                          </p:val>
                                        </p:tav>
                                        <p:tav tm="100000">
                                          <p:val>
                                            <p:strVal val="#ppt_x"/>
                                          </p:val>
                                        </p:tav>
                                      </p:tavLst>
                                    </p:anim>
                                    <p:anim calcmode="lin" valueType="num">
                                      <p:cBhvr>
                                        <p:cTn id="25"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7143768" cy="1143000"/>
          </a:xfrm>
        </p:spPr>
        <p:txBody>
          <a:bodyPr>
            <a:normAutofit fontScale="90000"/>
          </a:bodyPr>
          <a:lstStyle/>
          <a:p>
            <a:pPr lvl="0">
              <a:defRPr/>
            </a:pPr>
            <a:r>
              <a:rPr lang="id-ID" b="1" dirty="0">
                <a:solidFill>
                  <a:schemeClr val="accent5">
                    <a:lumMod val="40000"/>
                    <a:lumOff val="60000"/>
                  </a:schemeClr>
                </a:solidFill>
              </a:rPr>
              <a:t>Maksud dan Tujuan Penelitian </a:t>
            </a:r>
            <a:endParaRPr lang="id-ID" dirty="0">
              <a:solidFill>
                <a:schemeClr val="accent5">
                  <a:lumMod val="40000"/>
                  <a:lumOff val="60000"/>
                </a:schemeClr>
              </a:solidFill>
            </a:endParaRPr>
          </a:p>
        </p:txBody>
      </p:sp>
      <p:sp>
        <p:nvSpPr>
          <p:cNvPr id="4" name="Content Placeholder 2"/>
          <p:cNvSpPr>
            <a:spLocks noGrp="1"/>
          </p:cNvSpPr>
          <p:nvPr>
            <p:ph idx="1"/>
          </p:nvPr>
        </p:nvSpPr>
        <p:spPr>
          <a:xfrm>
            <a:off x="914400" y="2285992"/>
            <a:ext cx="8229600" cy="1285884"/>
          </a:xfrm>
        </p:spPr>
        <p:txBody>
          <a:bodyPr>
            <a:normAutofit/>
          </a:bodyPr>
          <a:lstStyle/>
          <a:p>
            <a:pPr marL="365760" lvl="0" indent="-256032">
              <a:spcBef>
                <a:spcPts val="300"/>
              </a:spcBef>
              <a:buClr>
                <a:schemeClr val="accent3"/>
              </a:buClr>
              <a:buFont typeface="Georgia"/>
              <a:buChar char="•"/>
            </a:pPr>
            <a:r>
              <a:rPr lang="id-ID" sz="2000" b="1" dirty="0" smtClean="0">
                <a:solidFill>
                  <a:schemeClr val="bg1"/>
                </a:solidFill>
              </a:rPr>
              <a:t>Maksud dan tujuan dari penelitian ini adalah untuk mengetahui pengaruh jenis bahan pengemas </a:t>
            </a:r>
            <a:r>
              <a:rPr lang="en-US" sz="2000" b="1" dirty="0" err="1" smtClean="0">
                <a:solidFill>
                  <a:schemeClr val="bg1"/>
                </a:solidFill>
              </a:rPr>
              <a:t>plastik</a:t>
            </a:r>
            <a:r>
              <a:rPr lang="en-US" sz="2000" b="1" dirty="0" smtClean="0">
                <a:solidFill>
                  <a:schemeClr val="bg1"/>
                </a:solidFill>
              </a:rPr>
              <a:t> </a:t>
            </a:r>
            <a:r>
              <a:rPr lang="id-ID" sz="2000" b="1" dirty="0" smtClean="0">
                <a:solidFill>
                  <a:schemeClr val="bg1"/>
                </a:solidFill>
              </a:rPr>
              <a:t>pada pengemasan vakum tape ketan </a:t>
            </a:r>
            <a:r>
              <a:rPr lang="en-US" sz="2000" b="1" dirty="0" err="1" smtClean="0">
                <a:solidFill>
                  <a:schemeClr val="bg1"/>
                </a:solidFill>
              </a:rPr>
              <a:t>serta</a:t>
            </a:r>
            <a:r>
              <a:rPr lang="en-US" sz="2000" b="1" dirty="0" smtClean="0">
                <a:solidFill>
                  <a:schemeClr val="bg1"/>
                </a:solidFill>
              </a:rPr>
              <a:t> </a:t>
            </a:r>
            <a:r>
              <a:rPr lang="id-ID" sz="2000" b="1" dirty="0" smtClean="0">
                <a:solidFill>
                  <a:schemeClr val="bg1"/>
                </a:solidFill>
              </a:rPr>
              <a:t>lama penyimpanan terhadap karakteristik tape ketan</a:t>
            </a:r>
            <a:endParaRPr lang="id-ID"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7143768" cy="1143000"/>
          </a:xfrm>
        </p:spPr>
        <p:txBody>
          <a:bodyPr>
            <a:normAutofit/>
          </a:bodyPr>
          <a:lstStyle/>
          <a:p>
            <a:pPr lvl="0">
              <a:defRPr/>
            </a:pPr>
            <a:r>
              <a:rPr lang="id-ID" b="1" dirty="0">
                <a:solidFill>
                  <a:schemeClr val="accent5">
                    <a:lumMod val="40000"/>
                    <a:lumOff val="60000"/>
                  </a:schemeClr>
                </a:solidFill>
              </a:rPr>
              <a:t>Manfaat Penelitian</a:t>
            </a:r>
            <a:endParaRPr lang="id-ID" dirty="0">
              <a:solidFill>
                <a:schemeClr val="accent5">
                  <a:lumMod val="40000"/>
                  <a:lumOff val="60000"/>
                </a:schemeClr>
              </a:solidFill>
            </a:endParaRPr>
          </a:p>
        </p:txBody>
      </p:sp>
      <p:sp>
        <p:nvSpPr>
          <p:cNvPr id="4" name="Content Placeholder 2"/>
          <p:cNvSpPr>
            <a:spLocks noGrp="1"/>
          </p:cNvSpPr>
          <p:nvPr>
            <p:ph idx="1"/>
          </p:nvPr>
        </p:nvSpPr>
        <p:spPr>
          <a:xfrm>
            <a:off x="914400" y="2285992"/>
            <a:ext cx="8229600" cy="1285884"/>
          </a:xfrm>
        </p:spPr>
        <p:txBody>
          <a:bodyPr>
            <a:normAutofit lnSpcReduction="10000"/>
          </a:bodyPr>
          <a:lstStyle/>
          <a:p>
            <a:pPr marL="365760" lvl="0" indent="-256032">
              <a:spcBef>
                <a:spcPts val="300"/>
              </a:spcBef>
              <a:buClr>
                <a:schemeClr val="accent3"/>
              </a:buClr>
              <a:buFont typeface="Georgia"/>
              <a:buChar char="•"/>
            </a:pPr>
            <a:r>
              <a:rPr lang="id-ID" sz="2000" b="1" dirty="0" smtClean="0">
                <a:solidFill>
                  <a:schemeClr val="bg1"/>
                </a:solidFill>
              </a:rPr>
              <a:t>Manfaat dari penelitian ini adalah untuk memperbaiki penerimaan konsumen terhadap tape ketan, dan untuk mendapatkan jenis bahan pengemas </a:t>
            </a:r>
            <a:r>
              <a:rPr lang="en-US" sz="2000" b="1" dirty="0" err="1" smtClean="0">
                <a:solidFill>
                  <a:schemeClr val="bg1"/>
                </a:solidFill>
              </a:rPr>
              <a:t>plastik</a:t>
            </a:r>
            <a:r>
              <a:rPr lang="en-US" sz="2000" b="1" dirty="0" smtClean="0">
                <a:solidFill>
                  <a:schemeClr val="bg1"/>
                </a:solidFill>
              </a:rPr>
              <a:t> </a:t>
            </a:r>
            <a:r>
              <a:rPr lang="id-ID" sz="2000" b="1" dirty="0" smtClean="0">
                <a:solidFill>
                  <a:schemeClr val="bg1"/>
                </a:solidFill>
              </a:rPr>
              <a:t>serta lama penyimpanan terbaik pada pengemasan vakum tape ketan berdasarkan karakteristik </a:t>
            </a:r>
            <a:r>
              <a:rPr lang="en-US" sz="2000" b="1" dirty="0" err="1" smtClean="0">
                <a:solidFill>
                  <a:schemeClr val="bg1"/>
                </a:solidFill>
              </a:rPr>
              <a:t>dari</a:t>
            </a:r>
            <a:r>
              <a:rPr lang="en-US" sz="2000" b="1" dirty="0" smtClean="0">
                <a:solidFill>
                  <a:schemeClr val="bg1"/>
                </a:solidFill>
              </a:rPr>
              <a:t> </a:t>
            </a:r>
            <a:r>
              <a:rPr lang="id-ID" sz="2000" b="1" dirty="0" smtClean="0">
                <a:solidFill>
                  <a:schemeClr val="bg1"/>
                </a:solidFill>
              </a:rPr>
              <a:t>tape ketan</a:t>
            </a:r>
            <a:endParaRPr lang="id-ID"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1997</Words>
  <Application>Microsoft Office PowerPoint</Application>
  <PresentationFormat>On-screen Show (4:3)</PresentationFormat>
  <Paragraphs>489</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Visio</vt:lpstr>
      <vt:lpstr>PENGARUH JENIS BAHAN PENGEMAS PADA PENGEMASAN VAKUM TAPE KETAN TERHADAP KARAKTERISTIK TAPE KETAN (Oryza sativa glutinosa) SELAMA PENYIMPANAN</vt:lpstr>
      <vt:lpstr>LATAR BELAKANG</vt:lpstr>
      <vt:lpstr>LATAR BELAKANG</vt:lpstr>
      <vt:lpstr>LATAR BELAKANG</vt:lpstr>
      <vt:lpstr>LATAR BELAKANG</vt:lpstr>
      <vt:lpstr>LATAR BELAKANG</vt:lpstr>
      <vt:lpstr>Identifikasi Masalah</vt:lpstr>
      <vt:lpstr>Maksud dan Tujuan Penelitian </vt:lpstr>
      <vt:lpstr>Manfaat Penelitian</vt:lpstr>
      <vt:lpstr>Kerangka Pemikiran</vt:lpstr>
      <vt:lpstr>Kerangka Pemikiran</vt:lpstr>
      <vt:lpstr>Kerangka Pemikiran</vt:lpstr>
      <vt:lpstr>Hipotesis Penelitian</vt:lpstr>
      <vt:lpstr>Waktu dan Tempat Penelitian</vt:lpstr>
      <vt:lpstr>Penelitian Pendahuluan</vt:lpstr>
      <vt:lpstr>Penelitian Utama</vt:lpstr>
      <vt:lpstr>Rancangan Perlakuan</vt:lpstr>
      <vt:lpstr>Rancangan Percobaan</vt:lpstr>
      <vt:lpstr>Rancangan Analisis</vt:lpstr>
      <vt:lpstr>Rancangan Respon</vt:lpstr>
      <vt:lpstr>Diagram Alir Penelitian Pendahuluan</vt:lpstr>
      <vt:lpstr>Diagram Alir Penelitian Utama</vt:lpstr>
      <vt:lpstr>Hasil Penelitian Pendahuluan</vt:lpstr>
      <vt:lpstr>Hasil Penelitian Utama</vt:lpstr>
      <vt:lpstr>Hasil Penelitian Utama</vt:lpstr>
      <vt:lpstr>Hasil Penelitian Utama</vt:lpstr>
      <vt:lpstr>Hasil Penelitian Utama</vt:lpstr>
      <vt:lpstr>Hasil Penelitian Utama</vt:lpstr>
      <vt:lpstr>Hasil Penelitian Utama</vt:lpstr>
      <vt:lpstr>Hasil Penelitian Utama</vt:lpstr>
      <vt:lpstr>Kesimpulan</vt:lpstr>
      <vt:lpstr>Kesimpulan</vt:lpstr>
      <vt:lpstr>Kesimpulan</vt:lpstr>
      <vt:lpstr>Kesimpulan</vt:lpstr>
      <vt:lpstr>Saran</vt:lpstr>
      <vt:lpstr>Slide 36</vt:lpstr>
    </vt:vector>
  </TitlesOfParts>
  <Company>www.klikdana.com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JENIS BAHAN PENGEMAS PADA PENGEMASAN VAKUM TAPE KETAN TERHADAP KARAKTERISTIK TAPE KETAN (Oryza sativa glutinosa) SELAMA PENYIMPANAN</dc:title>
  <dc:creator>rock star</dc:creator>
  <cp:lastModifiedBy>rock star</cp:lastModifiedBy>
  <cp:revision>53</cp:revision>
  <dcterms:created xsi:type="dcterms:W3CDTF">2009-11-04T08:47:06Z</dcterms:created>
  <dcterms:modified xsi:type="dcterms:W3CDTF">2009-11-05T07:55:34Z</dcterms:modified>
</cp:coreProperties>
</file>