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1" r:id="rId3"/>
    <p:sldId id="257" r:id="rId4"/>
    <p:sldId id="258" r:id="rId5"/>
    <p:sldId id="262" r:id="rId6"/>
    <p:sldId id="272" r:id="rId7"/>
    <p:sldId id="260" r:id="rId8"/>
    <p:sldId id="263" r:id="rId9"/>
    <p:sldId id="264" r:id="rId10"/>
    <p:sldId id="265" r:id="rId11"/>
    <p:sldId id="266" r:id="rId12"/>
    <p:sldId id="267" r:id="rId13"/>
    <p:sldId id="274" r:id="rId14"/>
    <p:sldId id="275" r:id="rId15"/>
    <p:sldId id="276" r:id="rId16"/>
    <p:sldId id="277" r:id="rId17"/>
    <p:sldId id="278" r:id="rId18"/>
    <p:sldId id="279" r:id="rId19"/>
    <p:sldId id="280" r:id="rId20"/>
    <p:sldId id="281" r:id="rId21"/>
    <p:sldId id="282" r:id="rId22"/>
    <p:sldId id="283" r:id="rId23"/>
    <p:sldId id="268" r:id="rId24"/>
    <p:sldId id="269" r:id="rId25"/>
    <p:sldId id="284" r:id="rId26"/>
    <p:sldId id="285" r:id="rId27"/>
    <p:sldId id="259" r:id="rId2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00"/>
    <a:srgbClr val="996633"/>
    <a:srgbClr val="FFFF99"/>
    <a:srgbClr val="6600CC"/>
    <a:srgbClr val="008000"/>
    <a:srgbClr val="3333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24" autoAdjust="0"/>
  </p:normalViewPr>
  <p:slideViewPr>
    <p:cSldViewPr>
      <p:cViewPr>
        <p:scale>
          <a:sx n="60" d="100"/>
          <a:sy n="60" d="100"/>
        </p:scale>
        <p:origin x="-165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Perkuliahan%20Sarie\TA\DWI%20KURMA%20SALAK\antioksidan%20Kurma%20Salak%20unp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style val="3"/>
  <c:chart>
    <c:title>
      <c:tx>
        <c:rich>
          <a:bodyPr/>
          <a:lstStyle/>
          <a:p>
            <a:pPr>
              <a:defRPr/>
            </a:pPr>
            <a:r>
              <a:rPr lang="id-ID" sz="1200">
                <a:latin typeface="Times New Roman" pitchFamily="18" charset="0"/>
                <a:cs typeface="Times New Roman" pitchFamily="18" charset="0"/>
              </a:rPr>
              <a:t>Kurva Potensi Aktifitas Antioksidan Ekstrak Metanol Kurma Salak Bongkok terhadap Radikal Bebas DPPH</a:t>
            </a:r>
          </a:p>
        </c:rich>
      </c:tx>
      <c:layout>
        <c:manualLayout>
          <c:xMode val="edge"/>
          <c:yMode val="edge"/>
          <c:x val="0.1567944250871092"/>
          <c:y val="4.0909090909090923E-2"/>
        </c:manualLayout>
      </c:layout>
    </c:title>
    <c:plotArea>
      <c:layout>
        <c:manualLayout>
          <c:layoutTarget val="inner"/>
          <c:xMode val="edge"/>
          <c:yMode val="edge"/>
          <c:x val="0.20473236960243749"/>
          <c:y val="0.26818229737675403"/>
          <c:w val="0.70727898998716598"/>
          <c:h val="0.48700670618641873"/>
        </c:manualLayout>
      </c:layout>
      <c:scatterChart>
        <c:scatterStyle val="smoothMarker"/>
        <c:ser>
          <c:idx val="0"/>
          <c:order val="0"/>
          <c:trendline>
            <c:trendlineType val="linear"/>
            <c:dispRSqr val="1"/>
            <c:dispEq val="1"/>
            <c:trendlineLbl>
              <c:layout>
                <c:manualLayout>
                  <c:x val="-0.16804229749585925"/>
                  <c:y val="1.6766849143538948E-2"/>
                </c:manualLayout>
              </c:layout>
              <c:tx>
                <c:rich>
                  <a:bodyPr/>
                  <a:lstStyle/>
                  <a:p>
                    <a:pPr>
                      <a:defRPr/>
                    </a:pPr>
                    <a:r>
                      <a:rPr lang="en-US"/>
                      <a:t>y = 108,4x + 7,449
R² = 0,977</a:t>
                    </a:r>
                  </a:p>
                </c:rich>
              </c:tx>
              <c:numFmt formatCode="General" sourceLinked="0"/>
              <c:spPr>
                <a:noFill/>
                <a:ln w="25400">
                  <a:noFill/>
                </a:ln>
              </c:spPr>
            </c:trendlineLbl>
          </c:trendline>
          <c:xVal>
            <c:numRef>
              <c:f>'Kurma Salak'!$B$6:$B$10</c:f>
              <c:numCache>
                <c:formatCode>0.00</c:formatCode>
                <c:ptCount val="5"/>
                <c:pt idx="0">
                  <c:v>0.8</c:v>
                </c:pt>
                <c:pt idx="1">
                  <c:v>0.4</c:v>
                </c:pt>
                <c:pt idx="2">
                  <c:v>0.2</c:v>
                </c:pt>
                <c:pt idx="3">
                  <c:v>0.1</c:v>
                </c:pt>
                <c:pt idx="4">
                  <c:v>5.0000000000000037E-2</c:v>
                </c:pt>
              </c:numCache>
            </c:numRef>
          </c:xVal>
          <c:yVal>
            <c:numRef>
              <c:f>'Kurma Salak'!$C$6:$C$10</c:f>
              <c:numCache>
                <c:formatCode>0.00</c:formatCode>
                <c:ptCount val="5"/>
                <c:pt idx="0">
                  <c:v>90.487804878048777</c:v>
                </c:pt>
                <c:pt idx="1">
                  <c:v>57.439024390243894</c:v>
                </c:pt>
                <c:pt idx="2">
                  <c:v>33.170731707317046</c:v>
                </c:pt>
                <c:pt idx="3">
                  <c:v>15.975609756097574</c:v>
                </c:pt>
                <c:pt idx="4">
                  <c:v>8.2926829268293112</c:v>
                </c:pt>
              </c:numCache>
            </c:numRef>
          </c:yVal>
          <c:smooth val="1"/>
        </c:ser>
        <c:axId val="57790464"/>
        <c:axId val="57792384"/>
      </c:scatterChart>
      <c:valAx>
        <c:axId val="57790464"/>
        <c:scaling>
          <c:orientation val="minMax"/>
        </c:scaling>
        <c:axPos val="b"/>
        <c:title>
          <c:tx>
            <c:rich>
              <a:bodyPr/>
              <a:lstStyle/>
              <a:p>
                <a:pPr>
                  <a:defRPr/>
                </a:pPr>
                <a:r>
                  <a:rPr lang="id-ID"/>
                  <a:t>C sampel (%)</a:t>
                </a:r>
              </a:p>
            </c:rich>
          </c:tx>
          <c:layout>
            <c:manualLayout>
              <c:xMode val="edge"/>
              <c:yMode val="edge"/>
              <c:x val="0.42857142857142855"/>
              <c:y val="0.88182009067048805"/>
            </c:manualLayout>
          </c:layout>
        </c:title>
        <c:numFmt formatCode="0.00" sourceLinked="1"/>
        <c:tickLblPos val="nextTo"/>
        <c:txPr>
          <a:bodyPr rot="0" vert="horz"/>
          <a:lstStyle/>
          <a:p>
            <a:pPr>
              <a:defRPr sz="900"/>
            </a:pPr>
            <a:endParaRPr lang="id-ID"/>
          </a:p>
        </c:txPr>
        <c:crossAx val="57792384"/>
        <c:crosses val="autoZero"/>
        <c:crossBetween val="midCat"/>
      </c:valAx>
      <c:valAx>
        <c:axId val="57792384"/>
        <c:scaling>
          <c:orientation val="minMax"/>
        </c:scaling>
        <c:axPos val="l"/>
        <c:majorGridlines/>
        <c:title>
          <c:tx>
            <c:rich>
              <a:bodyPr/>
              <a:lstStyle/>
              <a:p>
                <a:pPr>
                  <a:defRPr/>
                </a:pPr>
                <a:r>
                  <a:rPr lang="id-ID"/>
                  <a:t>% Inhibisi</a:t>
                </a:r>
              </a:p>
            </c:rich>
          </c:tx>
          <c:layout>
            <c:manualLayout>
              <c:xMode val="edge"/>
              <c:yMode val="edge"/>
              <c:x val="1.7421602787456456E-2"/>
              <c:y val="0.3863645907897903"/>
            </c:manualLayout>
          </c:layout>
        </c:title>
        <c:numFmt formatCode="0.00" sourceLinked="1"/>
        <c:tickLblPos val="nextTo"/>
        <c:txPr>
          <a:bodyPr rot="0" vert="horz"/>
          <a:lstStyle/>
          <a:p>
            <a:pPr>
              <a:defRPr/>
            </a:pPr>
            <a:endParaRPr lang="id-ID"/>
          </a:p>
        </c:txPr>
        <c:crossAx val="57790464"/>
        <c:crosses val="autoZero"/>
        <c:crossBetween val="midCat"/>
      </c:valAx>
    </c:plotArea>
    <c:plotVisOnly val="1"/>
    <c:dispBlanksAs val="gap"/>
  </c:chart>
  <c:spPr>
    <a:solidFill>
      <a:srgbClr val="FFFF99"/>
    </a:solidFill>
    <a:ln>
      <a:solidFill>
        <a:srgbClr val="00B050"/>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E82F41-4960-40FB-A7C8-5A84D6CA1707}" type="datetimeFigureOut">
              <a:rPr lang="id-ID" smtClean="0"/>
              <a:pPr/>
              <a:t>15/05/2013</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B42787-2A3C-4281-B08E-895D3EA0BCA0}"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D6371-6EB5-4FA6-98B6-168CCB23F06B}" type="datetimeFigureOut">
              <a:rPr lang="id-ID" smtClean="0"/>
              <a:pPr/>
              <a:t>15/05/2013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6B617-D8E0-4378-9A1F-EFF75972DD9D}"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D46B617-D8E0-4378-9A1F-EFF75972DD9D}" type="slidenum">
              <a:rPr lang="id-ID" smtClean="0"/>
              <a:pPr/>
              <a:t>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C69E7-5B9F-417F-88DC-9A4E4A9ACEAD}" type="datetimeFigureOut">
              <a:rPr lang="id-ID" smtClean="0"/>
              <a:pPr/>
              <a:t>15/05/2013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0FD8A86-6C44-4F53-9EC6-462A3CC749C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alpha val="67000"/>
              </a:srgb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69E7-5B9F-417F-88DC-9A4E4A9ACEAD}" type="datetimeFigureOut">
              <a:rPr lang="id-ID" smtClean="0"/>
              <a:pPr/>
              <a:t>15/05/2013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D8A86-6C44-4F53-9EC6-462A3CC749C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1000"/>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28"/>
            <a:ext cx="9144000" cy="571504"/>
          </a:xfrm>
        </p:spPr>
        <p:txBody>
          <a:bodyPr>
            <a:noAutofit/>
          </a:bodyPr>
          <a:lstStyle/>
          <a:p>
            <a:pPr>
              <a:spcBef>
                <a:spcPts val="0"/>
              </a:spcBef>
            </a:pPr>
            <a:r>
              <a:rPr lang="en-US" sz="2400" b="1" dirty="0" smtClean="0">
                <a:solidFill>
                  <a:schemeClr val="accent6">
                    <a:lumMod val="50000"/>
                  </a:schemeClr>
                </a:solidFill>
                <a:latin typeface="Britannic Bold" pitchFamily="34" charset="0"/>
              </a:rPr>
              <a:t>PENGARUH KONSENTRASI </a:t>
            </a:r>
            <a:r>
              <a:rPr lang="id-ID" sz="2400" b="1" dirty="0" smtClean="0">
                <a:solidFill>
                  <a:schemeClr val="accent6">
                    <a:lumMod val="50000"/>
                  </a:schemeClr>
                </a:solidFill>
                <a:latin typeface="Britannic Bold" pitchFamily="34" charset="0"/>
              </a:rPr>
              <a:t>SUKROSA</a:t>
            </a:r>
            <a:r>
              <a:rPr lang="en-US" sz="2400" b="1" dirty="0" smtClean="0">
                <a:solidFill>
                  <a:schemeClr val="accent6">
                    <a:lumMod val="50000"/>
                  </a:schemeClr>
                </a:solidFill>
                <a:latin typeface="Britannic Bold" pitchFamily="34" charset="0"/>
              </a:rPr>
              <a:t> DAN </a:t>
            </a:r>
            <a:r>
              <a:rPr lang="id-ID" sz="2400" b="1" dirty="0" smtClean="0">
                <a:solidFill>
                  <a:schemeClr val="accent6">
                    <a:lumMod val="50000"/>
                  </a:schemeClr>
                </a:solidFill>
                <a:latin typeface="Britannic Bold" pitchFamily="34" charset="0"/>
              </a:rPr>
              <a:t>LAMA PERENDAMAN DALAM LARUTAN KAPUR (Ca(OH)</a:t>
            </a:r>
            <a:r>
              <a:rPr lang="id-ID" sz="2400" b="1" baseline="-25000" dirty="0" smtClean="0">
                <a:solidFill>
                  <a:schemeClr val="accent6">
                    <a:lumMod val="50000"/>
                  </a:schemeClr>
                </a:solidFill>
                <a:latin typeface="Britannic Bold" pitchFamily="34" charset="0"/>
              </a:rPr>
              <a:t>2</a:t>
            </a:r>
            <a:r>
              <a:rPr lang="id-ID" sz="2400" b="1" dirty="0" smtClean="0">
                <a:solidFill>
                  <a:schemeClr val="accent6">
                    <a:lumMod val="50000"/>
                  </a:schemeClr>
                </a:solidFill>
                <a:latin typeface="Britannic Bold" pitchFamily="34" charset="0"/>
              </a:rPr>
              <a:t>)</a:t>
            </a:r>
            <a:r>
              <a:rPr lang="en-US" sz="2400" b="1" dirty="0" smtClean="0">
                <a:solidFill>
                  <a:schemeClr val="accent6">
                    <a:lumMod val="50000"/>
                  </a:schemeClr>
                </a:solidFill>
                <a:latin typeface="Britannic Bold" pitchFamily="34" charset="0"/>
              </a:rPr>
              <a:t>TERHADAP KARAKTERISTIK</a:t>
            </a:r>
            <a:r>
              <a:rPr lang="id-ID" sz="2400" b="1" dirty="0" smtClean="0">
                <a:solidFill>
                  <a:schemeClr val="accent6">
                    <a:lumMod val="50000"/>
                  </a:schemeClr>
                </a:solidFill>
                <a:latin typeface="Britannic Bold" pitchFamily="34" charset="0"/>
              </a:rPr>
              <a:t> KURMA SALAK VARIETAS BONGKOK</a:t>
            </a:r>
            <a:r>
              <a:rPr lang="en-US" sz="2400" b="1" dirty="0" smtClean="0">
                <a:solidFill>
                  <a:schemeClr val="accent6">
                    <a:lumMod val="50000"/>
                  </a:schemeClr>
                </a:solidFill>
                <a:latin typeface="Britannic Bold" pitchFamily="34" charset="0"/>
              </a:rPr>
              <a:t> </a:t>
            </a:r>
            <a:endParaRPr lang="id-ID" sz="2400" dirty="0" smtClean="0">
              <a:solidFill>
                <a:schemeClr val="accent6">
                  <a:lumMod val="50000"/>
                </a:schemeClr>
              </a:solidFill>
              <a:latin typeface="Britannic Bold" pitchFamily="34" charset="0"/>
            </a:endParaRPr>
          </a:p>
          <a:p>
            <a:r>
              <a:rPr lang="en-US" sz="2400" b="1" dirty="0" smtClean="0">
                <a:solidFill>
                  <a:schemeClr val="accent6">
                    <a:lumMod val="50000"/>
                  </a:schemeClr>
                </a:solidFill>
                <a:latin typeface="Britannic Bold" pitchFamily="34" charset="0"/>
              </a:rPr>
              <a:t> (</a:t>
            </a:r>
            <a:r>
              <a:rPr lang="id-ID" sz="2400" b="1" i="1" dirty="0" smtClean="0">
                <a:solidFill>
                  <a:schemeClr val="accent6">
                    <a:lumMod val="50000"/>
                  </a:schemeClr>
                </a:solidFill>
                <a:latin typeface="Britannic Bold" pitchFamily="34" charset="0"/>
              </a:rPr>
              <a:t>Salacca edulis Reinw</a:t>
            </a:r>
            <a:r>
              <a:rPr lang="en-US" sz="2400" b="1" dirty="0" smtClean="0">
                <a:solidFill>
                  <a:schemeClr val="accent6">
                    <a:lumMod val="50000"/>
                  </a:schemeClr>
                </a:solidFill>
                <a:latin typeface="Britannic Bold" pitchFamily="34" charset="0"/>
              </a:rPr>
              <a:t>)</a:t>
            </a:r>
            <a:endParaRPr lang="id-ID" sz="2400" dirty="0">
              <a:solidFill>
                <a:schemeClr val="accent6">
                  <a:lumMod val="50000"/>
                </a:schemeClr>
              </a:solidFill>
              <a:latin typeface="Britannic Bold" pitchFamily="34" charset="0"/>
            </a:endParaRPr>
          </a:p>
        </p:txBody>
      </p:sp>
      <p:pic>
        <p:nvPicPr>
          <p:cNvPr id="13" name="Picture 3"/>
          <p:cNvPicPr>
            <a:picLocks noChangeAspect="1" noChangeArrowheads="1"/>
          </p:cNvPicPr>
          <p:nvPr/>
        </p:nvPicPr>
        <p:blipFill>
          <a:blip r:embed="rId4"/>
          <a:srcRect/>
          <a:stretch>
            <a:fillRect/>
          </a:stretch>
        </p:blipFill>
        <p:spPr bwMode="auto">
          <a:xfrm>
            <a:off x="4143372" y="2428868"/>
            <a:ext cx="785818" cy="733079"/>
          </a:xfrm>
          <a:prstGeom prst="rect">
            <a:avLst/>
          </a:prstGeom>
          <a:noFill/>
          <a:ln w="9525">
            <a:noFill/>
            <a:miter lim="800000"/>
            <a:headEnd/>
            <a:tailEnd/>
          </a:ln>
        </p:spPr>
      </p:pic>
      <p:sp>
        <p:nvSpPr>
          <p:cNvPr id="15" name="Subtitle 2"/>
          <p:cNvSpPr txBox="1">
            <a:spLocks/>
          </p:cNvSpPr>
          <p:nvPr/>
        </p:nvSpPr>
        <p:spPr>
          <a:xfrm>
            <a:off x="0" y="3286124"/>
            <a:ext cx="9144000" cy="100013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u="none" strike="noStrike" kern="1200" cap="none" spc="0" normalizeH="0" baseline="0" noProof="0" dirty="0" smtClean="0">
                <a:ln>
                  <a:noFill/>
                </a:ln>
                <a:solidFill>
                  <a:schemeClr val="tx1">
                    <a:lumMod val="95000"/>
                    <a:lumOff val="5000"/>
                  </a:schemeClr>
                </a:solidFill>
                <a:effectLst/>
                <a:uLnTx/>
                <a:uFillTx/>
                <a:latin typeface="Adobe Garamond Pro" pitchFamily="18" charset="0"/>
              </a:rPr>
              <a:t>Oleh :</a:t>
            </a:r>
          </a:p>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lumMod val="95000"/>
                    <a:lumOff val="5000"/>
                  </a:schemeClr>
                </a:solidFill>
                <a:effectLst/>
                <a:uLnTx/>
                <a:uFillTx/>
                <a:latin typeface="Adobe Garamond Pro" pitchFamily="18" charset="0"/>
              </a:rPr>
              <a:t>D</a:t>
            </a:r>
            <a:r>
              <a:rPr kumimoji="0" lang="id-ID" sz="1800" b="1" i="0" u="none" strike="noStrike" kern="1200" cap="none" spc="0" normalizeH="0" baseline="0" noProof="0" dirty="0" smtClean="0">
                <a:ln>
                  <a:noFill/>
                </a:ln>
                <a:solidFill>
                  <a:schemeClr val="tx1">
                    <a:lumMod val="95000"/>
                    <a:lumOff val="5000"/>
                  </a:schemeClr>
                </a:solidFill>
                <a:effectLst/>
                <a:uLnTx/>
                <a:uFillTx/>
                <a:latin typeface="Adobe Garamond Pro" pitchFamily="18" charset="0"/>
              </a:rPr>
              <a:t>wi Permatasari</a:t>
            </a:r>
          </a:p>
          <a:p>
            <a:pPr marL="0" marR="0" lvl="0" indent="0" algn="ctr" defTabSz="914400" rtl="0" eaLnBrk="1" fontAlgn="auto" latinLnBrk="0" hangingPunct="1">
              <a:lnSpc>
                <a:spcPct val="100000"/>
              </a:lnSpc>
              <a:spcAft>
                <a:spcPts val="0"/>
              </a:spcAft>
              <a:buClrTx/>
              <a:buSzTx/>
              <a:buFont typeface="Arial" pitchFamily="34" charset="0"/>
              <a:buNone/>
              <a:tabLst/>
              <a:defRPr/>
            </a:pPr>
            <a:r>
              <a:rPr lang="id-ID" b="1" dirty="0" smtClean="0">
                <a:solidFill>
                  <a:schemeClr val="tx1">
                    <a:lumMod val="95000"/>
                    <a:lumOff val="5000"/>
                  </a:schemeClr>
                </a:solidFill>
                <a:latin typeface="Adobe Garamond Pro" pitchFamily="18" charset="0"/>
              </a:rPr>
              <a:t>(083020004)</a:t>
            </a:r>
            <a:endParaRPr kumimoji="0" lang="id-ID" sz="1800" b="0" i="0" u="none" strike="noStrike" kern="1200" cap="none" spc="0" normalizeH="0" baseline="0" noProof="0" dirty="0">
              <a:ln>
                <a:noFill/>
              </a:ln>
              <a:solidFill>
                <a:schemeClr val="tx1">
                  <a:lumMod val="95000"/>
                  <a:lumOff val="5000"/>
                </a:schemeClr>
              </a:solidFill>
              <a:effectLst/>
              <a:uLnTx/>
              <a:uFillTx/>
              <a:latin typeface="Adobe Garamond Pro" pitchFamily="18" charset="0"/>
            </a:endParaRPr>
          </a:p>
        </p:txBody>
      </p:sp>
      <p:sp>
        <p:nvSpPr>
          <p:cNvPr id="16" name="Subtitle 2"/>
          <p:cNvSpPr txBox="1">
            <a:spLocks/>
          </p:cNvSpPr>
          <p:nvPr/>
        </p:nvSpPr>
        <p:spPr>
          <a:xfrm>
            <a:off x="-32" y="4357718"/>
            <a:ext cx="4000528" cy="128588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u="none" strike="noStrike" kern="1200" cap="none" spc="0" normalizeH="0" baseline="0" noProof="0" dirty="0" smtClean="0">
                <a:ln>
                  <a:noFill/>
                </a:ln>
                <a:solidFill>
                  <a:schemeClr val="tx2">
                    <a:lumMod val="75000"/>
                  </a:schemeClr>
                </a:solidFill>
                <a:effectLst/>
                <a:uLnTx/>
                <a:uFillTx/>
                <a:latin typeface="Adobe Garamond Pro" pitchFamily="18" charset="0"/>
              </a:rPr>
              <a:t>Pembimbing</a:t>
            </a:r>
            <a:r>
              <a:rPr kumimoji="0" lang="id-ID" sz="1800" b="1" i="0" u="none" strike="noStrike" kern="1200" cap="none" spc="0" normalizeH="0" noProof="0" dirty="0" smtClean="0">
                <a:ln>
                  <a:noFill/>
                </a:ln>
                <a:solidFill>
                  <a:schemeClr val="tx2">
                    <a:lumMod val="75000"/>
                  </a:schemeClr>
                </a:solidFill>
                <a:effectLst/>
                <a:uLnTx/>
                <a:uFillTx/>
                <a:latin typeface="Adobe Garamond Pro" pitchFamily="18" charset="0"/>
              </a:rPr>
              <a:t> Utama</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id-ID" b="1" baseline="0" dirty="0" smtClean="0">
              <a:solidFill>
                <a:schemeClr val="tx2">
                  <a:lumMod val="75000"/>
                </a:schemeClr>
              </a:solidFill>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id-ID" b="1" baseline="0" dirty="0" smtClean="0">
              <a:solidFill>
                <a:schemeClr val="tx2">
                  <a:lumMod val="75000"/>
                </a:schemeClr>
              </a:solidFill>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strike="noStrike" kern="1200" cap="none" spc="0" normalizeH="0" noProof="0" dirty="0" smtClean="0">
                <a:ln>
                  <a:noFill/>
                </a:ln>
                <a:solidFill>
                  <a:schemeClr val="tx2">
                    <a:lumMod val="75000"/>
                  </a:schemeClr>
                </a:solidFill>
                <a:effectLst/>
                <a:uLnTx/>
                <a:uFillTx/>
                <a:latin typeface="Adobe Garamond Pro" pitchFamily="18" charset="0"/>
              </a:rPr>
              <a:t>Dr. Ir. Yudi Garnida, MS.</a:t>
            </a:r>
            <a:endParaRPr kumimoji="0" lang="id-ID" sz="1800" b="0" i="0" strike="noStrike" kern="1200" cap="none" spc="0" normalizeH="0" baseline="0" noProof="0" dirty="0">
              <a:ln>
                <a:noFill/>
              </a:ln>
              <a:solidFill>
                <a:schemeClr val="tx2">
                  <a:lumMod val="75000"/>
                </a:schemeClr>
              </a:solidFill>
              <a:effectLst/>
              <a:uLnTx/>
              <a:uFillTx/>
              <a:latin typeface="Adobe Garamond Pro" pitchFamily="18" charset="0"/>
            </a:endParaRPr>
          </a:p>
        </p:txBody>
      </p:sp>
      <p:sp>
        <p:nvSpPr>
          <p:cNvPr id="17" name="Subtitle 2"/>
          <p:cNvSpPr txBox="1">
            <a:spLocks/>
          </p:cNvSpPr>
          <p:nvPr/>
        </p:nvSpPr>
        <p:spPr>
          <a:xfrm>
            <a:off x="5143504" y="4357718"/>
            <a:ext cx="4000528" cy="128588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u="none" strike="noStrike" kern="1200" cap="none" spc="0" normalizeH="0" baseline="0" noProof="0" dirty="0" smtClean="0">
                <a:ln>
                  <a:noFill/>
                </a:ln>
                <a:solidFill>
                  <a:schemeClr val="tx2">
                    <a:lumMod val="75000"/>
                  </a:schemeClr>
                </a:solidFill>
                <a:effectLst/>
                <a:uLnTx/>
                <a:uFillTx/>
                <a:latin typeface="Adobe Garamond Pro" pitchFamily="18" charset="0"/>
              </a:rPr>
              <a:t>Pembimbing</a:t>
            </a:r>
            <a:r>
              <a:rPr kumimoji="0" lang="id-ID" sz="1800" b="1" i="0" u="none" strike="noStrike" kern="1200" cap="none" spc="0" normalizeH="0" noProof="0" dirty="0" smtClean="0">
                <a:ln>
                  <a:noFill/>
                </a:ln>
                <a:solidFill>
                  <a:schemeClr val="tx2">
                    <a:lumMod val="75000"/>
                  </a:schemeClr>
                </a:solidFill>
                <a:effectLst/>
                <a:uLnTx/>
                <a:uFillTx/>
                <a:latin typeface="Adobe Garamond Pro" pitchFamily="18" charset="0"/>
              </a:rPr>
              <a:t>  Pendamping</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id-ID" b="1" baseline="0" dirty="0" smtClean="0">
              <a:solidFill>
                <a:schemeClr val="tx2">
                  <a:lumMod val="75000"/>
                </a:schemeClr>
              </a:solidFill>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id-ID" b="1" baseline="0" dirty="0" smtClean="0">
              <a:solidFill>
                <a:schemeClr val="tx2">
                  <a:lumMod val="75000"/>
                </a:schemeClr>
              </a:solidFill>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strike="noStrike" kern="1200" cap="none" spc="0" normalizeH="0" noProof="0" dirty="0" smtClean="0">
                <a:ln>
                  <a:noFill/>
                </a:ln>
                <a:solidFill>
                  <a:schemeClr val="tx2">
                    <a:lumMod val="75000"/>
                  </a:schemeClr>
                </a:solidFill>
                <a:effectLst/>
                <a:uLnTx/>
                <a:uFillTx/>
                <a:latin typeface="Adobe Garamond Pro" pitchFamily="18" charset="0"/>
              </a:rPr>
              <a:t>Dr. Ir. Leni H. Afrianti, MP.</a:t>
            </a:r>
            <a:endParaRPr kumimoji="0" lang="id-ID" sz="1800" b="0" i="0" strike="noStrike" kern="1200" cap="none" spc="0" normalizeH="0" baseline="0" noProof="0" dirty="0">
              <a:ln>
                <a:noFill/>
              </a:ln>
              <a:solidFill>
                <a:schemeClr val="tx2">
                  <a:lumMod val="75000"/>
                </a:schemeClr>
              </a:solidFill>
              <a:effectLst/>
              <a:uLnTx/>
              <a:uFillTx/>
              <a:latin typeface="Adobe Garamond Pro" pitchFamily="18" charset="0"/>
            </a:endParaRPr>
          </a:p>
        </p:txBody>
      </p:sp>
      <p:sp>
        <p:nvSpPr>
          <p:cNvPr id="18" name="Subtitle 2"/>
          <p:cNvSpPr txBox="1">
            <a:spLocks/>
          </p:cNvSpPr>
          <p:nvPr/>
        </p:nvSpPr>
        <p:spPr>
          <a:xfrm>
            <a:off x="0" y="5500726"/>
            <a:ext cx="9144000" cy="150017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u="none" strike="noStrike" kern="1200" cap="none" spc="0" normalizeH="0" baseline="0" noProof="0" dirty="0" smtClean="0">
                <a:ln>
                  <a:noFill/>
                </a:ln>
                <a:solidFill>
                  <a:schemeClr val="tx2">
                    <a:lumMod val="75000"/>
                  </a:schemeClr>
                </a:solidFill>
                <a:effectLst/>
                <a:uLnTx/>
                <a:uFillTx/>
                <a:latin typeface="Adobe Garamond Pro" pitchFamily="18" charset="0"/>
              </a:rPr>
              <a:t>Penguji</a:t>
            </a:r>
            <a:endParaRPr kumimoji="0" lang="id-ID" sz="1800" b="1" i="0" u="none" strike="noStrike" kern="1200" cap="none" spc="0" normalizeH="0" noProof="0" dirty="0" smtClean="0">
              <a:ln>
                <a:noFill/>
              </a:ln>
              <a:solidFill>
                <a:schemeClr val="tx2">
                  <a:lumMod val="75000"/>
                </a:schemeClr>
              </a:solidFill>
              <a:effectLst/>
              <a:uLnTx/>
              <a:uFillTx/>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id-ID" b="1" baseline="0" dirty="0" smtClean="0">
              <a:solidFill>
                <a:schemeClr val="tx2">
                  <a:lumMod val="75000"/>
                </a:schemeClr>
              </a:solidFill>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id-ID" b="1" baseline="0" dirty="0" smtClean="0">
              <a:solidFill>
                <a:schemeClr val="tx2">
                  <a:lumMod val="75000"/>
                </a:schemeClr>
              </a:solidFill>
              <a:latin typeface="Adobe Garamond Pro" pitchFamily="18"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id-ID" sz="1800" b="1" i="0" strike="noStrike" kern="1200" cap="none" spc="0" normalizeH="0" noProof="0" dirty="0" smtClean="0">
                <a:ln>
                  <a:noFill/>
                </a:ln>
                <a:solidFill>
                  <a:schemeClr val="tx2">
                    <a:lumMod val="75000"/>
                  </a:schemeClr>
                </a:solidFill>
                <a:effectLst/>
                <a:uLnTx/>
                <a:uFillTx/>
                <a:latin typeface="Adobe Garamond Pro" pitchFamily="18" charset="0"/>
              </a:rPr>
              <a:t>Ir. Hervelly, MP.</a:t>
            </a:r>
            <a:endParaRPr kumimoji="0" lang="id-ID" sz="1800" b="0" i="0" strike="noStrike" kern="1200" cap="none" spc="0" normalizeH="0" baseline="0" noProof="0" dirty="0">
              <a:ln>
                <a:noFill/>
              </a:ln>
              <a:solidFill>
                <a:schemeClr val="tx2">
                  <a:lumMod val="75000"/>
                </a:schemeClr>
              </a:solidFill>
              <a:effectLst/>
              <a:uLnTx/>
              <a:uFillTx/>
              <a:latin typeface="Adobe Garamond Pro" pitchFamily="18" charset="0"/>
            </a:endParaRPr>
          </a:p>
        </p:txBody>
      </p:sp>
      <p:cxnSp>
        <p:nvCxnSpPr>
          <p:cNvPr id="20" name="Straight Connector 19"/>
          <p:cNvCxnSpPr/>
          <p:nvPr/>
        </p:nvCxnSpPr>
        <p:spPr>
          <a:xfrm>
            <a:off x="785786" y="5499114"/>
            <a:ext cx="242889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86446" y="5500702"/>
            <a:ext cx="27146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86182" y="6643710"/>
            <a:ext cx="157163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5852" y="2000240"/>
            <a:ext cx="7143800" cy="3357586"/>
          </a:xfrm>
        </p:spPr>
        <p:txBody>
          <a:bodyPr>
            <a:noAutofit/>
          </a:bodyPr>
          <a:lstStyle/>
          <a:p>
            <a:pPr algn="l">
              <a:spcAft>
                <a:spcPts val="600"/>
              </a:spcAft>
            </a:pPr>
            <a:r>
              <a:rPr lang="id-ID" sz="2000" dirty="0" smtClean="0">
                <a:solidFill>
                  <a:schemeClr val="accent1">
                    <a:lumMod val="50000"/>
                  </a:schemeClr>
                </a:solidFill>
              </a:rPr>
              <a:t>Pada penelitian utama terdiri dari dua faktor dimana masing-masing faktor terdiri dari tiga taraf.</a:t>
            </a:r>
            <a:br>
              <a:rPr lang="id-ID" sz="2000" dirty="0" smtClean="0">
                <a:solidFill>
                  <a:schemeClr val="accent1">
                    <a:lumMod val="50000"/>
                  </a:schemeClr>
                </a:solidFill>
              </a:rPr>
            </a:br>
            <a:r>
              <a:rPr lang="id-ID" sz="2000" dirty="0" smtClean="0">
                <a:solidFill>
                  <a:schemeClr val="accent1">
                    <a:lumMod val="50000"/>
                  </a:schemeClr>
                </a:solidFill>
              </a:rPr>
              <a:t/>
            </a:r>
            <a:br>
              <a:rPr lang="id-ID" sz="2000" dirty="0" smtClean="0">
                <a:solidFill>
                  <a:schemeClr val="accent1">
                    <a:lumMod val="50000"/>
                  </a:schemeClr>
                </a:solidFill>
              </a:rPr>
            </a:br>
            <a:r>
              <a:rPr lang="id-ID" sz="2000" dirty="0" smtClean="0">
                <a:solidFill>
                  <a:schemeClr val="accent1">
                    <a:lumMod val="50000"/>
                  </a:schemeClr>
                </a:solidFill>
              </a:rPr>
              <a:t>Faktor konsentrasi sukrosa (S) dengan 3 (tiga) taraf, yaitu:</a:t>
            </a:r>
            <a:br>
              <a:rPr lang="id-ID" sz="2000" dirty="0" smtClean="0">
                <a:solidFill>
                  <a:schemeClr val="accent1">
                    <a:lumMod val="50000"/>
                  </a:schemeClr>
                </a:solidFill>
              </a:rPr>
            </a:br>
            <a:r>
              <a:rPr lang="id-ID" sz="2000" dirty="0" smtClean="0">
                <a:solidFill>
                  <a:schemeClr val="accent1">
                    <a:lumMod val="50000"/>
                  </a:schemeClr>
                </a:solidFill>
              </a:rPr>
              <a:t>s</a:t>
            </a:r>
            <a:r>
              <a:rPr lang="id-ID" sz="2000" baseline="-25000" dirty="0" smtClean="0">
                <a:solidFill>
                  <a:schemeClr val="accent1">
                    <a:lumMod val="50000"/>
                  </a:schemeClr>
                </a:solidFill>
              </a:rPr>
              <a:t>1</a:t>
            </a:r>
            <a:r>
              <a:rPr lang="id-ID" sz="2000" dirty="0" smtClean="0">
                <a:solidFill>
                  <a:schemeClr val="accent1">
                    <a:lumMod val="50000"/>
                  </a:schemeClr>
                </a:solidFill>
              </a:rPr>
              <a:t>	= Konsentrasi sukrosa 40%</a:t>
            </a:r>
            <a:br>
              <a:rPr lang="id-ID" sz="2000" dirty="0" smtClean="0">
                <a:solidFill>
                  <a:schemeClr val="accent1">
                    <a:lumMod val="50000"/>
                  </a:schemeClr>
                </a:solidFill>
              </a:rPr>
            </a:br>
            <a:r>
              <a:rPr lang="id-ID" sz="2000" dirty="0" smtClean="0">
                <a:solidFill>
                  <a:schemeClr val="accent1">
                    <a:lumMod val="50000"/>
                  </a:schemeClr>
                </a:solidFill>
              </a:rPr>
              <a:t>s</a:t>
            </a:r>
            <a:r>
              <a:rPr lang="id-ID" sz="2000" baseline="-25000" dirty="0" smtClean="0">
                <a:solidFill>
                  <a:schemeClr val="accent1">
                    <a:lumMod val="50000"/>
                  </a:schemeClr>
                </a:solidFill>
              </a:rPr>
              <a:t>2</a:t>
            </a:r>
            <a:r>
              <a:rPr lang="id-ID" sz="2000" dirty="0" smtClean="0">
                <a:solidFill>
                  <a:schemeClr val="accent1">
                    <a:lumMod val="50000"/>
                  </a:schemeClr>
                </a:solidFill>
              </a:rPr>
              <a:t>	= Konsentrasi sukrosa 50%</a:t>
            </a:r>
            <a:br>
              <a:rPr lang="id-ID" sz="2000" dirty="0" smtClean="0">
                <a:solidFill>
                  <a:schemeClr val="accent1">
                    <a:lumMod val="50000"/>
                  </a:schemeClr>
                </a:solidFill>
              </a:rPr>
            </a:br>
            <a:r>
              <a:rPr lang="id-ID" sz="2000" dirty="0" smtClean="0">
                <a:solidFill>
                  <a:schemeClr val="accent1">
                    <a:lumMod val="50000"/>
                  </a:schemeClr>
                </a:solidFill>
              </a:rPr>
              <a:t>s</a:t>
            </a:r>
            <a:r>
              <a:rPr lang="id-ID" sz="2000" baseline="-25000" dirty="0" smtClean="0">
                <a:solidFill>
                  <a:schemeClr val="accent1">
                    <a:lumMod val="50000"/>
                  </a:schemeClr>
                </a:solidFill>
              </a:rPr>
              <a:t>3</a:t>
            </a:r>
            <a:r>
              <a:rPr lang="id-ID" sz="2000" dirty="0" smtClean="0">
                <a:solidFill>
                  <a:schemeClr val="accent1">
                    <a:lumMod val="50000"/>
                  </a:schemeClr>
                </a:solidFill>
              </a:rPr>
              <a:t>	= Konsentrasi sukrosa 60%</a:t>
            </a:r>
            <a:br>
              <a:rPr lang="id-ID" sz="2000" dirty="0" smtClean="0">
                <a:solidFill>
                  <a:schemeClr val="accent1">
                    <a:lumMod val="50000"/>
                  </a:schemeClr>
                </a:solidFill>
              </a:rPr>
            </a:br>
            <a:r>
              <a:rPr lang="id-ID" sz="2000" dirty="0" smtClean="0">
                <a:solidFill>
                  <a:schemeClr val="accent1">
                    <a:lumMod val="50000"/>
                  </a:schemeClr>
                </a:solidFill>
              </a:rPr>
              <a:t/>
            </a:r>
            <a:br>
              <a:rPr lang="id-ID" sz="2000" dirty="0" smtClean="0">
                <a:solidFill>
                  <a:schemeClr val="accent1">
                    <a:lumMod val="50000"/>
                  </a:schemeClr>
                </a:solidFill>
              </a:rPr>
            </a:br>
            <a:r>
              <a:rPr lang="id-ID" sz="2000" dirty="0" smtClean="0">
                <a:solidFill>
                  <a:schemeClr val="accent1">
                    <a:lumMod val="50000"/>
                  </a:schemeClr>
                </a:solidFill>
              </a:rPr>
              <a:t>Faktor lama perendaman dengan larutan kapur (Ca(OH)</a:t>
            </a:r>
            <a:r>
              <a:rPr lang="id-ID" sz="2000" baseline="-25000" dirty="0" smtClean="0">
                <a:solidFill>
                  <a:schemeClr val="accent1">
                    <a:lumMod val="50000"/>
                  </a:schemeClr>
                </a:solidFill>
              </a:rPr>
              <a:t>2</a:t>
            </a:r>
            <a:r>
              <a:rPr lang="id-ID" sz="2000" dirty="0" smtClean="0">
                <a:solidFill>
                  <a:schemeClr val="accent1">
                    <a:lumMod val="50000"/>
                  </a:schemeClr>
                </a:solidFill>
              </a:rPr>
              <a:t>) (K) dengan 3 (tiga) taraf, yaitu:</a:t>
            </a:r>
            <a:br>
              <a:rPr lang="id-ID" sz="2000" dirty="0" smtClean="0">
                <a:solidFill>
                  <a:schemeClr val="accent1">
                    <a:lumMod val="50000"/>
                  </a:schemeClr>
                </a:solidFill>
              </a:rPr>
            </a:br>
            <a:r>
              <a:rPr lang="id-ID" sz="2000" dirty="0" smtClean="0">
                <a:solidFill>
                  <a:schemeClr val="accent1">
                    <a:lumMod val="50000"/>
                  </a:schemeClr>
                </a:solidFill>
              </a:rPr>
              <a:t>k</a:t>
            </a:r>
            <a:r>
              <a:rPr lang="id-ID" sz="2000" baseline="-25000" dirty="0" smtClean="0">
                <a:solidFill>
                  <a:schemeClr val="accent1">
                    <a:lumMod val="50000"/>
                  </a:schemeClr>
                </a:solidFill>
              </a:rPr>
              <a:t>1</a:t>
            </a:r>
            <a:r>
              <a:rPr lang="id-ID" sz="2000" dirty="0" smtClean="0">
                <a:solidFill>
                  <a:schemeClr val="accent1">
                    <a:lumMod val="50000"/>
                  </a:schemeClr>
                </a:solidFill>
              </a:rPr>
              <a:t>	= Lama perendaman 1 jam</a:t>
            </a:r>
            <a:br>
              <a:rPr lang="id-ID" sz="2000" dirty="0" smtClean="0">
                <a:solidFill>
                  <a:schemeClr val="accent1">
                    <a:lumMod val="50000"/>
                  </a:schemeClr>
                </a:solidFill>
              </a:rPr>
            </a:br>
            <a:r>
              <a:rPr lang="id-ID" sz="2000" dirty="0" smtClean="0">
                <a:solidFill>
                  <a:schemeClr val="accent1">
                    <a:lumMod val="50000"/>
                  </a:schemeClr>
                </a:solidFill>
              </a:rPr>
              <a:t>k</a:t>
            </a:r>
            <a:r>
              <a:rPr lang="id-ID" sz="2000" baseline="-25000" dirty="0" smtClean="0">
                <a:solidFill>
                  <a:schemeClr val="accent1">
                    <a:lumMod val="50000"/>
                  </a:schemeClr>
                </a:solidFill>
              </a:rPr>
              <a:t>2</a:t>
            </a:r>
            <a:r>
              <a:rPr lang="id-ID" sz="2000" dirty="0" smtClean="0">
                <a:solidFill>
                  <a:schemeClr val="accent1">
                    <a:lumMod val="50000"/>
                  </a:schemeClr>
                </a:solidFill>
              </a:rPr>
              <a:t>	= Lama perendaman 2 jam</a:t>
            </a:r>
            <a:br>
              <a:rPr lang="id-ID" sz="2000" dirty="0" smtClean="0">
                <a:solidFill>
                  <a:schemeClr val="accent1">
                    <a:lumMod val="50000"/>
                  </a:schemeClr>
                </a:solidFill>
              </a:rPr>
            </a:br>
            <a:r>
              <a:rPr lang="id-ID" sz="2000" dirty="0" smtClean="0">
                <a:solidFill>
                  <a:schemeClr val="accent1">
                    <a:lumMod val="50000"/>
                  </a:schemeClr>
                </a:solidFill>
              </a:rPr>
              <a:t>k</a:t>
            </a:r>
            <a:r>
              <a:rPr lang="id-ID" sz="2000" baseline="-25000" dirty="0" smtClean="0">
                <a:solidFill>
                  <a:schemeClr val="accent1">
                    <a:lumMod val="50000"/>
                  </a:schemeClr>
                </a:solidFill>
              </a:rPr>
              <a:t>3</a:t>
            </a:r>
            <a:r>
              <a:rPr lang="id-ID" sz="2000" dirty="0" smtClean="0">
                <a:solidFill>
                  <a:schemeClr val="accent1">
                    <a:lumMod val="50000"/>
                  </a:schemeClr>
                </a:solidFill>
              </a:rPr>
              <a:t>	= Lama perendaman 3 jam</a:t>
            </a:r>
            <a:r>
              <a:rPr lang="id-ID" sz="3200" dirty="0" smtClean="0"/>
              <a:t/>
            </a:r>
            <a:br>
              <a:rPr lang="id-ID" sz="3200" dirty="0" smtClean="0"/>
            </a:br>
            <a:endParaRPr lang="id-ID" sz="3200" dirty="0">
              <a:solidFill>
                <a:schemeClr val="accent1">
                  <a:lumMod val="50000"/>
                </a:schemeClr>
              </a:solidFill>
            </a:endParaRPr>
          </a:p>
        </p:txBody>
      </p:sp>
      <p:sp>
        <p:nvSpPr>
          <p:cNvPr id="3" name="Subtitle 2"/>
          <p:cNvSpPr>
            <a:spLocks noGrp="1"/>
          </p:cNvSpPr>
          <p:nvPr>
            <p:ph type="subTitle" idx="1"/>
          </p:nvPr>
        </p:nvSpPr>
        <p:spPr>
          <a:xfrm>
            <a:off x="0" y="500042"/>
            <a:ext cx="9144000" cy="642942"/>
          </a:xfrm>
        </p:spPr>
        <p:txBody>
          <a:bodyPr>
            <a:normAutofit/>
          </a:bodyPr>
          <a:lstStyle/>
          <a:p>
            <a:r>
              <a:rPr lang="id-ID" dirty="0" smtClean="0">
                <a:latin typeface="Britannic Bold" pitchFamily="34" charset="0"/>
              </a:rPr>
              <a:t>...Rancangan Perlakuan...</a:t>
            </a:r>
            <a:endParaRPr lang="id-ID" dirty="0">
              <a:latin typeface="Britannic Bold" pitchFamily="34" charset="0"/>
            </a:endParaRPr>
          </a:p>
        </p:txBody>
      </p:sp>
      <p:pic>
        <p:nvPicPr>
          <p:cNvPr id="9217" name="Picture 1" descr="C:\Program Files\Microsoft Office\MEDIA\OFFICE12\Bullets\BD21375_.gif"/>
          <p:cNvPicPr>
            <a:picLocks noChangeAspect="1" noChangeArrowheads="1"/>
          </p:cNvPicPr>
          <p:nvPr/>
        </p:nvPicPr>
        <p:blipFill>
          <a:blip r:embed="rId2"/>
          <a:srcRect/>
          <a:stretch>
            <a:fillRect/>
          </a:stretch>
        </p:blipFill>
        <p:spPr bwMode="auto">
          <a:xfrm>
            <a:off x="1071538" y="2428868"/>
            <a:ext cx="214314" cy="214314"/>
          </a:xfrm>
          <a:prstGeom prst="rect">
            <a:avLst/>
          </a:prstGeom>
          <a:noFill/>
        </p:spPr>
      </p:pic>
      <p:pic>
        <p:nvPicPr>
          <p:cNvPr id="5" name="Picture 1" descr="C:\Program Files\Microsoft Office\MEDIA\OFFICE12\Bullets\BD21375_.gif"/>
          <p:cNvPicPr>
            <a:picLocks noChangeAspect="1" noChangeArrowheads="1"/>
          </p:cNvPicPr>
          <p:nvPr/>
        </p:nvPicPr>
        <p:blipFill>
          <a:blip r:embed="rId2"/>
          <a:srcRect/>
          <a:stretch>
            <a:fillRect/>
          </a:stretch>
        </p:blipFill>
        <p:spPr bwMode="auto">
          <a:xfrm>
            <a:off x="1071538" y="3929066"/>
            <a:ext cx="214314" cy="214314"/>
          </a:xfrm>
          <a:prstGeom prst="rect">
            <a:avLst/>
          </a:prstGeom>
          <a:noFill/>
        </p:spPr>
      </p:pic>
      <p:pic>
        <p:nvPicPr>
          <p:cNvPr id="9218" name="Picture 2"/>
          <p:cNvPicPr>
            <a:picLocks noChangeAspect="1" noChangeArrowheads="1"/>
          </p:cNvPicPr>
          <p:nvPr/>
        </p:nvPicPr>
        <p:blipFill>
          <a:blip r:embed="rId3"/>
          <a:srcRect/>
          <a:stretch>
            <a:fillRect/>
          </a:stretch>
        </p:blipFill>
        <p:spPr bwMode="auto">
          <a:xfrm>
            <a:off x="7000892" y="5316237"/>
            <a:ext cx="2143108" cy="1541764"/>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7215206" y="100002"/>
            <a:ext cx="1830387" cy="18288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rot="16200000">
            <a:off x="99200" y="99208"/>
            <a:ext cx="1830387" cy="18288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rot="10800000">
            <a:off x="98407" y="4929198"/>
            <a:ext cx="1830387" cy="182880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2853"/>
            <a:ext cx="9144000" cy="357189"/>
          </a:xfrm>
        </p:spPr>
        <p:txBody>
          <a:bodyPr>
            <a:normAutofit fontScale="90000"/>
          </a:bodyPr>
          <a:lstStyle/>
          <a:p>
            <a:r>
              <a:rPr lang="id-ID" sz="3600" dirty="0" smtClean="0">
                <a:solidFill>
                  <a:srgbClr val="0070C0"/>
                </a:solidFill>
                <a:latin typeface="Jokerman" pitchFamily="82" charset="0"/>
              </a:rPr>
              <a:t>...Rancangan Percobaan...</a:t>
            </a:r>
            <a:endParaRPr lang="id-ID" sz="3600" dirty="0">
              <a:solidFill>
                <a:srgbClr val="0070C0"/>
              </a:solidFill>
              <a:latin typeface="Jokerman" pitchFamily="82" charset="0"/>
            </a:endParaRPr>
          </a:p>
        </p:txBody>
      </p:sp>
      <p:sp>
        <p:nvSpPr>
          <p:cNvPr id="8193" name="Rectangle 1"/>
          <p:cNvSpPr>
            <a:spLocks noChangeArrowheads="1"/>
          </p:cNvSpPr>
          <p:nvPr/>
        </p:nvSpPr>
        <p:spPr bwMode="auto">
          <a:xfrm>
            <a:off x="-428660" y="500042"/>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Tabel </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Model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Percobaan</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Rancangan</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Acak</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Kelompok</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Pola</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Faktorial</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3x3 </a:t>
            </a:r>
            <a:endParaRPr kumimoji="0" lang="id-ID"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dengan</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3 Kali </a:t>
            </a:r>
            <a:r>
              <a:rPr kumimoji="0" lang="en-US"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Ulangan</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142844" y="1071546"/>
          <a:ext cx="4857784" cy="2786084"/>
        </p:xfrm>
        <a:graphic>
          <a:graphicData uri="http://schemas.openxmlformats.org/drawingml/2006/table">
            <a:tbl>
              <a:tblPr>
                <a:tableStyleId>{35758FB7-9AC5-4552-8A53-C91805E547FA}</a:tableStyleId>
              </a:tblPr>
              <a:tblGrid>
                <a:gridCol w="1071570"/>
                <a:gridCol w="1571636"/>
                <a:gridCol w="714380"/>
                <a:gridCol w="785818"/>
                <a:gridCol w="714380"/>
              </a:tblGrid>
              <a:tr h="232174">
                <a:tc rowSpan="2">
                  <a:txBody>
                    <a:bodyPr/>
                    <a:lstStyle/>
                    <a:p>
                      <a:pPr algn="ctr">
                        <a:spcAft>
                          <a:spcPts val="0"/>
                        </a:spcAft>
                      </a:pPr>
                      <a:r>
                        <a:rPr lang="id-ID" sz="1400" b="1" dirty="0">
                          <a:solidFill>
                            <a:srgbClr val="002060"/>
                          </a:solidFill>
                        </a:rPr>
                        <a:t>Konsentrasi Sukrosa </a:t>
                      </a:r>
                    </a:p>
                    <a:p>
                      <a:pPr algn="ctr">
                        <a:spcAft>
                          <a:spcPts val="0"/>
                        </a:spcAft>
                      </a:pPr>
                      <a:r>
                        <a:rPr lang="id-ID" sz="1400" b="1" dirty="0">
                          <a:solidFill>
                            <a:srgbClr val="002060"/>
                          </a:solidFill>
                        </a:rPr>
                        <a:t>(S)</a:t>
                      </a:r>
                      <a:endParaRPr lang="id-ID" sz="1400" b="1" dirty="0">
                        <a:solidFill>
                          <a:srgbClr val="002060"/>
                        </a:solidFill>
                        <a:latin typeface="Times New Roman"/>
                        <a:ea typeface="Times New Roman"/>
                        <a:cs typeface="Times New Roman"/>
                      </a:endParaRPr>
                    </a:p>
                  </a:txBody>
                  <a:tcPr marL="68580" marR="68580" marT="0" marB="0"/>
                </a:tc>
                <a:tc rowSpan="2">
                  <a:txBody>
                    <a:bodyPr/>
                    <a:lstStyle/>
                    <a:p>
                      <a:pPr algn="ctr">
                        <a:spcAft>
                          <a:spcPts val="0"/>
                        </a:spcAft>
                      </a:pPr>
                      <a:r>
                        <a:rPr lang="en-US" sz="1400" b="1" dirty="0">
                          <a:solidFill>
                            <a:srgbClr val="002060"/>
                          </a:solidFill>
                        </a:rPr>
                        <a:t>Lama </a:t>
                      </a:r>
                      <a:r>
                        <a:rPr lang="id-ID" sz="1400" b="1" dirty="0">
                          <a:solidFill>
                            <a:srgbClr val="002060"/>
                          </a:solidFill>
                        </a:rPr>
                        <a:t>Perendaman Kapur</a:t>
                      </a:r>
                    </a:p>
                    <a:p>
                      <a:pPr algn="ctr">
                        <a:spcAft>
                          <a:spcPts val="0"/>
                        </a:spcAft>
                      </a:pPr>
                      <a:r>
                        <a:rPr lang="en-US" sz="1400" b="1" dirty="0">
                          <a:solidFill>
                            <a:srgbClr val="002060"/>
                          </a:solidFill>
                        </a:rPr>
                        <a:t> (</a:t>
                      </a:r>
                      <a:r>
                        <a:rPr lang="id-ID" sz="1400" b="1" dirty="0">
                          <a:solidFill>
                            <a:srgbClr val="002060"/>
                          </a:solidFill>
                        </a:rPr>
                        <a:t>K</a:t>
                      </a:r>
                      <a:r>
                        <a:rPr lang="en-US" sz="1400" b="1" dirty="0">
                          <a:solidFill>
                            <a:srgbClr val="002060"/>
                          </a:solidFill>
                        </a:rPr>
                        <a:t>)</a:t>
                      </a:r>
                      <a:endParaRPr lang="id-ID" sz="1400" b="1" dirty="0">
                        <a:solidFill>
                          <a:srgbClr val="002060"/>
                        </a:solidFill>
                        <a:latin typeface="Times New Roman"/>
                        <a:ea typeface="Times New Roman"/>
                        <a:cs typeface="Times New Roman"/>
                      </a:endParaRPr>
                    </a:p>
                  </a:txBody>
                  <a:tcPr marL="68580" marR="68580" marT="0" marB="0"/>
                </a:tc>
                <a:tc gridSpan="3">
                  <a:txBody>
                    <a:bodyPr/>
                    <a:lstStyle/>
                    <a:p>
                      <a:pPr algn="ctr">
                        <a:spcAft>
                          <a:spcPts val="0"/>
                        </a:spcAft>
                      </a:pPr>
                      <a:r>
                        <a:rPr lang="en-US" sz="1400" b="1" dirty="0" err="1">
                          <a:solidFill>
                            <a:srgbClr val="002060"/>
                          </a:solidFill>
                        </a:rPr>
                        <a:t>Ulangan</a:t>
                      </a:r>
                      <a:endParaRPr lang="id-ID" sz="1400" b="1" dirty="0">
                        <a:solidFill>
                          <a:srgbClr val="002060"/>
                        </a:solidFill>
                        <a:latin typeface="Times New Roman"/>
                        <a:ea typeface="Times New Roman"/>
                        <a:cs typeface="Times New Roman"/>
                      </a:endParaRPr>
                    </a:p>
                  </a:txBody>
                  <a:tcPr marL="68580" marR="68580" marT="0" marB="0"/>
                </a:tc>
                <a:tc hMerge="1">
                  <a:txBody>
                    <a:bodyPr/>
                    <a:lstStyle/>
                    <a:p>
                      <a:endParaRPr lang="id-ID"/>
                    </a:p>
                  </a:txBody>
                  <a:tcPr/>
                </a:tc>
                <a:tc hMerge="1">
                  <a:txBody>
                    <a:bodyPr/>
                    <a:lstStyle/>
                    <a:p>
                      <a:endParaRPr lang="id-ID"/>
                    </a:p>
                  </a:txBody>
                  <a:tcPr/>
                </a:tc>
              </a:tr>
              <a:tr h="464347">
                <a:tc vMerge="1">
                  <a:txBody>
                    <a:bodyPr/>
                    <a:lstStyle/>
                    <a:p>
                      <a:endParaRPr lang="id-ID"/>
                    </a:p>
                  </a:txBody>
                  <a:tcPr/>
                </a:tc>
                <a:tc vMerge="1">
                  <a:txBody>
                    <a:bodyPr/>
                    <a:lstStyle/>
                    <a:p>
                      <a:endParaRPr lang="id-ID"/>
                    </a:p>
                  </a:txBody>
                  <a:tcPr/>
                </a:tc>
                <a:tc>
                  <a:txBody>
                    <a:bodyPr/>
                    <a:lstStyle/>
                    <a:p>
                      <a:pPr algn="ctr">
                        <a:lnSpc>
                          <a:spcPct val="200000"/>
                        </a:lnSpc>
                        <a:spcAft>
                          <a:spcPts val="0"/>
                        </a:spcAft>
                      </a:pPr>
                      <a:r>
                        <a:rPr lang="en-US" sz="1400" b="1" dirty="0">
                          <a:solidFill>
                            <a:srgbClr val="002060"/>
                          </a:solidFill>
                        </a:rPr>
                        <a:t>I</a:t>
                      </a:r>
                      <a:endParaRPr lang="id-ID" sz="1400" b="1" dirty="0">
                        <a:solidFill>
                          <a:srgbClr val="002060"/>
                        </a:solidFill>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400" b="1" dirty="0">
                          <a:solidFill>
                            <a:srgbClr val="002060"/>
                          </a:solidFill>
                        </a:rPr>
                        <a:t>II</a:t>
                      </a:r>
                      <a:endParaRPr lang="id-ID" sz="1400" b="1" dirty="0">
                        <a:solidFill>
                          <a:srgbClr val="002060"/>
                        </a:solidFill>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400" b="1" dirty="0">
                          <a:solidFill>
                            <a:srgbClr val="002060"/>
                          </a:solidFill>
                        </a:rPr>
                        <a:t>III</a:t>
                      </a:r>
                      <a:endParaRPr lang="id-ID" sz="1400" b="1" dirty="0">
                        <a:solidFill>
                          <a:srgbClr val="002060"/>
                        </a:solidFill>
                        <a:latin typeface="Times New Roman"/>
                        <a:ea typeface="Times New Roman"/>
                        <a:cs typeface="Times New Roman"/>
                      </a:endParaRPr>
                    </a:p>
                  </a:txBody>
                  <a:tcPr marL="68580" marR="68580" marT="0" marB="0"/>
                </a:tc>
              </a:tr>
              <a:tr h="696521">
                <a:tc>
                  <a:txBody>
                    <a:bodyPr/>
                    <a:lstStyle/>
                    <a:p>
                      <a:pPr algn="ctr">
                        <a:spcAft>
                          <a:spcPts val="0"/>
                        </a:spcAft>
                      </a:pPr>
                      <a:endParaRPr lang="en-US" sz="1400">
                        <a:solidFill>
                          <a:srgbClr val="002060"/>
                        </a:solidFill>
                      </a:endParaRPr>
                    </a:p>
                    <a:p>
                      <a:pPr algn="ctr">
                        <a:spcAft>
                          <a:spcPts val="0"/>
                        </a:spcAft>
                      </a:pPr>
                      <a:r>
                        <a:rPr lang="id-ID" sz="1400">
                          <a:solidFill>
                            <a:srgbClr val="002060"/>
                          </a:solidFill>
                        </a:rPr>
                        <a:t>s</a:t>
                      </a:r>
                      <a:r>
                        <a:rPr lang="en-US" sz="1400" baseline="-25000">
                          <a:solidFill>
                            <a:srgbClr val="002060"/>
                          </a:solidFill>
                        </a:rPr>
                        <a:t>1</a:t>
                      </a:r>
                      <a:endParaRPr lang="id-ID" sz="140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1</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r>
              <a:tr h="696521">
                <a:tc>
                  <a:txBody>
                    <a:bodyPr/>
                    <a:lstStyle/>
                    <a:p>
                      <a:pPr algn="ctr">
                        <a:spcAft>
                          <a:spcPts val="0"/>
                        </a:spcAft>
                      </a:pPr>
                      <a:endParaRPr lang="id-ID" sz="1400" dirty="0" smtClean="0">
                        <a:solidFill>
                          <a:srgbClr val="002060"/>
                        </a:solidFill>
                      </a:endParaRPr>
                    </a:p>
                    <a:p>
                      <a:pPr algn="ctr">
                        <a:spcAft>
                          <a:spcPts val="0"/>
                        </a:spcAft>
                      </a:pPr>
                      <a:r>
                        <a:rPr lang="id-ID" sz="1400" dirty="0" smtClean="0">
                          <a:solidFill>
                            <a:srgbClr val="002060"/>
                          </a:solidFill>
                        </a:rPr>
                        <a:t>s</a:t>
                      </a:r>
                      <a:r>
                        <a:rPr lang="en-US" sz="1400" baseline="-25000" dirty="0">
                          <a:solidFill>
                            <a:srgbClr val="002060"/>
                          </a:solidFill>
                        </a:rPr>
                        <a:t>2</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a:solidFill>
                            <a:srgbClr val="002060"/>
                          </a:solidFill>
                        </a:rPr>
                        <a:t>k</a:t>
                      </a:r>
                      <a:r>
                        <a:rPr lang="en-US" sz="1400" baseline="-25000">
                          <a:solidFill>
                            <a:srgbClr val="002060"/>
                          </a:solidFill>
                        </a:rPr>
                        <a:t>1</a:t>
                      </a:r>
                      <a:endParaRPr lang="id-ID" sz="1400">
                        <a:solidFill>
                          <a:srgbClr val="002060"/>
                        </a:solidFill>
                      </a:endParaRPr>
                    </a:p>
                    <a:p>
                      <a:pPr algn="ctr">
                        <a:spcAft>
                          <a:spcPts val="0"/>
                        </a:spcAft>
                      </a:pPr>
                      <a:r>
                        <a:rPr lang="id-ID" sz="1400">
                          <a:solidFill>
                            <a:srgbClr val="002060"/>
                          </a:solidFill>
                        </a:rPr>
                        <a:t>k</a:t>
                      </a:r>
                      <a:r>
                        <a:rPr lang="en-US" sz="1400" baseline="-25000">
                          <a:solidFill>
                            <a:srgbClr val="002060"/>
                          </a:solidFill>
                        </a:rPr>
                        <a:t>2</a:t>
                      </a:r>
                      <a:endParaRPr lang="id-ID" sz="1400">
                        <a:solidFill>
                          <a:srgbClr val="002060"/>
                        </a:solidFill>
                      </a:endParaRPr>
                    </a:p>
                    <a:p>
                      <a:pPr algn="ctr">
                        <a:spcAft>
                          <a:spcPts val="0"/>
                        </a:spcAft>
                      </a:pPr>
                      <a:r>
                        <a:rPr lang="id-ID" sz="1400">
                          <a:solidFill>
                            <a:srgbClr val="002060"/>
                          </a:solidFill>
                        </a:rPr>
                        <a:t>k</a:t>
                      </a:r>
                      <a:r>
                        <a:rPr lang="en-US" sz="1400" baseline="-25000">
                          <a:solidFill>
                            <a:srgbClr val="002060"/>
                          </a:solidFill>
                        </a:rPr>
                        <a:t>3</a:t>
                      </a:r>
                      <a:endParaRPr lang="id-ID" sz="140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2</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r>
              <a:tr h="696521">
                <a:tc>
                  <a:txBody>
                    <a:bodyPr/>
                    <a:lstStyle/>
                    <a:p>
                      <a:pPr algn="ctr">
                        <a:spcAft>
                          <a:spcPts val="0"/>
                        </a:spcAft>
                      </a:pPr>
                      <a:endParaRPr lang="id-ID" sz="1400" dirty="0" smtClean="0">
                        <a:solidFill>
                          <a:srgbClr val="002060"/>
                        </a:solidFill>
                      </a:endParaRPr>
                    </a:p>
                    <a:p>
                      <a:pPr algn="ctr">
                        <a:spcAft>
                          <a:spcPts val="0"/>
                        </a:spcAft>
                      </a:pPr>
                      <a:r>
                        <a:rPr lang="id-ID" sz="1400" dirty="0" smtClean="0">
                          <a:solidFill>
                            <a:srgbClr val="002060"/>
                          </a:solidFill>
                        </a:rPr>
                        <a:t>s</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a:solidFill>
                            <a:srgbClr val="002060"/>
                          </a:solidFill>
                        </a:rPr>
                        <a:t>k</a:t>
                      </a:r>
                      <a:r>
                        <a:rPr lang="en-US" sz="1400" baseline="-25000">
                          <a:solidFill>
                            <a:srgbClr val="002060"/>
                          </a:solidFill>
                        </a:rPr>
                        <a:t>1</a:t>
                      </a:r>
                      <a:endParaRPr lang="id-ID" sz="1400">
                        <a:solidFill>
                          <a:srgbClr val="002060"/>
                        </a:solidFill>
                      </a:endParaRPr>
                    </a:p>
                    <a:p>
                      <a:pPr algn="ctr">
                        <a:spcAft>
                          <a:spcPts val="0"/>
                        </a:spcAft>
                      </a:pPr>
                      <a:r>
                        <a:rPr lang="id-ID" sz="1400">
                          <a:solidFill>
                            <a:srgbClr val="002060"/>
                          </a:solidFill>
                        </a:rPr>
                        <a:t>k</a:t>
                      </a:r>
                      <a:r>
                        <a:rPr lang="en-US" sz="1400" baseline="-25000">
                          <a:solidFill>
                            <a:srgbClr val="002060"/>
                          </a:solidFill>
                        </a:rPr>
                        <a:t>2</a:t>
                      </a:r>
                      <a:endParaRPr lang="id-ID" sz="1400">
                        <a:solidFill>
                          <a:srgbClr val="002060"/>
                        </a:solidFill>
                      </a:endParaRPr>
                    </a:p>
                    <a:p>
                      <a:pPr algn="ctr">
                        <a:spcAft>
                          <a:spcPts val="0"/>
                        </a:spcAft>
                      </a:pPr>
                      <a:r>
                        <a:rPr lang="id-ID" sz="1400">
                          <a:solidFill>
                            <a:srgbClr val="002060"/>
                          </a:solidFill>
                        </a:rPr>
                        <a:t>k</a:t>
                      </a:r>
                      <a:r>
                        <a:rPr lang="en-US" sz="1400" baseline="-25000">
                          <a:solidFill>
                            <a:srgbClr val="002060"/>
                          </a:solidFill>
                        </a:rPr>
                        <a:t>3</a:t>
                      </a:r>
                      <a:endParaRPr lang="id-ID" sz="140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3</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3</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3</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a:solidFill>
                            <a:srgbClr val="002060"/>
                          </a:solidFill>
                        </a:rPr>
                        <a:t>s</a:t>
                      </a:r>
                      <a:r>
                        <a:rPr lang="en-US" sz="1400" baseline="-25000">
                          <a:solidFill>
                            <a:srgbClr val="002060"/>
                          </a:solidFill>
                        </a:rPr>
                        <a:t>3</a:t>
                      </a:r>
                      <a:r>
                        <a:rPr lang="id-ID" sz="1400">
                          <a:solidFill>
                            <a:srgbClr val="002060"/>
                          </a:solidFill>
                        </a:rPr>
                        <a:t>k</a:t>
                      </a:r>
                      <a:r>
                        <a:rPr lang="en-US" sz="1400" baseline="-25000">
                          <a:solidFill>
                            <a:srgbClr val="002060"/>
                          </a:solidFill>
                        </a:rPr>
                        <a:t>1</a:t>
                      </a:r>
                      <a:endParaRPr lang="id-ID" sz="1400">
                        <a:solidFill>
                          <a:srgbClr val="002060"/>
                        </a:solidFill>
                      </a:endParaRPr>
                    </a:p>
                    <a:p>
                      <a:pPr algn="ctr">
                        <a:spcAft>
                          <a:spcPts val="0"/>
                        </a:spcAft>
                      </a:pPr>
                      <a:r>
                        <a:rPr lang="id-ID" sz="1400">
                          <a:solidFill>
                            <a:srgbClr val="002060"/>
                          </a:solidFill>
                        </a:rPr>
                        <a:t>s</a:t>
                      </a:r>
                      <a:r>
                        <a:rPr lang="en-US" sz="1400" baseline="-25000">
                          <a:solidFill>
                            <a:srgbClr val="002060"/>
                          </a:solidFill>
                        </a:rPr>
                        <a:t>3</a:t>
                      </a:r>
                      <a:r>
                        <a:rPr lang="id-ID" sz="1400">
                          <a:solidFill>
                            <a:srgbClr val="002060"/>
                          </a:solidFill>
                        </a:rPr>
                        <a:t>k</a:t>
                      </a:r>
                      <a:r>
                        <a:rPr lang="en-US" sz="1400" baseline="-25000">
                          <a:solidFill>
                            <a:srgbClr val="002060"/>
                          </a:solidFill>
                        </a:rPr>
                        <a:t>2</a:t>
                      </a:r>
                      <a:endParaRPr lang="id-ID" sz="1400">
                        <a:solidFill>
                          <a:srgbClr val="002060"/>
                        </a:solidFill>
                      </a:endParaRPr>
                    </a:p>
                    <a:p>
                      <a:pPr algn="ctr">
                        <a:spcAft>
                          <a:spcPts val="0"/>
                        </a:spcAft>
                      </a:pPr>
                      <a:r>
                        <a:rPr lang="id-ID" sz="1400">
                          <a:solidFill>
                            <a:srgbClr val="002060"/>
                          </a:solidFill>
                        </a:rPr>
                        <a:t>s</a:t>
                      </a:r>
                      <a:r>
                        <a:rPr lang="en-US" sz="1400" baseline="-25000">
                          <a:solidFill>
                            <a:srgbClr val="002060"/>
                          </a:solidFill>
                        </a:rPr>
                        <a:t>3</a:t>
                      </a:r>
                      <a:r>
                        <a:rPr lang="id-ID" sz="1400">
                          <a:solidFill>
                            <a:srgbClr val="002060"/>
                          </a:solidFill>
                        </a:rPr>
                        <a:t>k</a:t>
                      </a:r>
                      <a:r>
                        <a:rPr lang="en-US" sz="1400" baseline="-25000">
                          <a:solidFill>
                            <a:srgbClr val="002060"/>
                          </a:solidFill>
                        </a:rPr>
                        <a:t>3</a:t>
                      </a:r>
                      <a:endParaRPr lang="id-ID" sz="1400">
                        <a:solidFill>
                          <a:srgbClr val="002060"/>
                        </a:solidFill>
                        <a:latin typeface="Times New Roman"/>
                        <a:ea typeface="Times New Roman"/>
                        <a:cs typeface="Times New Roman"/>
                      </a:endParaRPr>
                    </a:p>
                  </a:txBody>
                  <a:tcPr marL="68580" marR="68580" marT="0" marB="0"/>
                </a:tc>
                <a:tc>
                  <a:txBody>
                    <a:bodyPr/>
                    <a:lstStyle/>
                    <a:p>
                      <a:pPr algn="ctr">
                        <a:spcAft>
                          <a:spcPts val="0"/>
                        </a:spcAft>
                      </a:pPr>
                      <a:r>
                        <a:rPr lang="id-ID" sz="1400" dirty="0">
                          <a:solidFill>
                            <a:srgbClr val="002060"/>
                          </a:solidFill>
                        </a:rPr>
                        <a:t>s</a:t>
                      </a:r>
                      <a:r>
                        <a:rPr lang="en-US" sz="1400" baseline="-25000" dirty="0">
                          <a:solidFill>
                            <a:srgbClr val="002060"/>
                          </a:solidFill>
                        </a:rPr>
                        <a:t>3</a:t>
                      </a:r>
                      <a:r>
                        <a:rPr lang="id-ID" sz="1400" dirty="0">
                          <a:solidFill>
                            <a:srgbClr val="002060"/>
                          </a:solidFill>
                        </a:rPr>
                        <a:t>k</a:t>
                      </a:r>
                      <a:r>
                        <a:rPr lang="en-US" sz="1400" baseline="-25000" dirty="0">
                          <a:solidFill>
                            <a:srgbClr val="002060"/>
                          </a:solidFill>
                        </a:rPr>
                        <a:t>1</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3</a:t>
                      </a:r>
                      <a:r>
                        <a:rPr lang="id-ID" sz="1400" dirty="0">
                          <a:solidFill>
                            <a:srgbClr val="002060"/>
                          </a:solidFill>
                        </a:rPr>
                        <a:t>k</a:t>
                      </a:r>
                      <a:r>
                        <a:rPr lang="en-US" sz="1400" baseline="-25000" dirty="0">
                          <a:solidFill>
                            <a:srgbClr val="002060"/>
                          </a:solidFill>
                        </a:rPr>
                        <a:t>2</a:t>
                      </a:r>
                      <a:endParaRPr lang="id-ID" sz="1400" dirty="0">
                        <a:solidFill>
                          <a:srgbClr val="002060"/>
                        </a:solidFill>
                      </a:endParaRPr>
                    </a:p>
                    <a:p>
                      <a:pPr algn="ctr">
                        <a:spcAft>
                          <a:spcPts val="0"/>
                        </a:spcAft>
                      </a:pPr>
                      <a:r>
                        <a:rPr lang="id-ID" sz="1400" dirty="0">
                          <a:solidFill>
                            <a:srgbClr val="002060"/>
                          </a:solidFill>
                        </a:rPr>
                        <a:t>s</a:t>
                      </a:r>
                      <a:r>
                        <a:rPr lang="en-US" sz="1400" baseline="-25000" dirty="0">
                          <a:solidFill>
                            <a:srgbClr val="002060"/>
                          </a:solidFill>
                        </a:rPr>
                        <a:t>3</a:t>
                      </a:r>
                      <a:r>
                        <a:rPr lang="id-ID" sz="1400" dirty="0">
                          <a:solidFill>
                            <a:srgbClr val="002060"/>
                          </a:solidFill>
                        </a:rPr>
                        <a:t>k</a:t>
                      </a:r>
                      <a:r>
                        <a:rPr lang="en-US" sz="1400" baseline="-25000" dirty="0">
                          <a:solidFill>
                            <a:srgbClr val="002060"/>
                          </a:solidFill>
                        </a:rPr>
                        <a:t>3</a:t>
                      </a:r>
                      <a:endParaRPr lang="id-ID" sz="1400" dirty="0">
                        <a:solidFill>
                          <a:srgbClr val="002060"/>
                        </a:solidFill>
                        <a:latin typeface="Times New Roman"/>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nvGraphicFramePr>
        <p:xfrm>
          <a:off x="142844" y="4316371"/>
          <a:ext cx="5109210" cy="2286000"/>
        </p:xfrm>
        <a:graphic>
          <a:graphicData uri="http://schemas.openxmlformats.org/drawingml/2006/table">
            <a:tbl>
              <a:tblPr/>
              <a:tblGrid>
                <a:gridCol w="1024255"/>
                <a:gridCol w="706755"/>
                <a:gridCol w="745490"/>
                <a:gridCol w="666772"/>
                <a:gridCol w="1079478"/>
                <a:gridCol w="886460"/>
              </a:tblGrid>
              <a:tr h="0">
                <a:tc>
                  <a:txBody>
                    <a:bodyPr/>
                    <a:lstStyle/>
                    <a:p>
                      <a:pPr algn="ctr">
                        <a:lnSpc>
                          <a:spcPct val="100000"/>
                        </a:lnSpc>
                        <a:spcAft>
                          <a:spcPts val="0"/>
                        </a:spcAft>
                      </a:pPr>
                      <a:r>
                        <a:rPr lang="id-ID" sz="1100" b="1" dirty="0">
                          <a:latin typeface="Times New Roman"/>
                          <a:ea typeface="Times New Roman"/>
                          <a:cs typeface="Times New Roman"/>
                        </a:rPr>
                        <a:t>Sumber Keseragaman</a:t>
                      </a:r>
                      <a:endParaRPr lang="id-ID"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id-ID" sz="1100" b="1" dirty="0">
                          <a:latin typeface="Times New Roman"/>
                          <a:ea typeface="Times New Roman"/>
                          <a:cs typeface="Times New Roman"/>
                        </a:rPr>
                        <a:t>Derajat Bebas</a:t>
                      </a:r>
                      <a:endParaRPr lang="id-ID" sz="1200" dirty="0">
                        <a:latin typeface="Times New Roman"/>
                        <a:ea typeface="Times New Roman"/>
                        <a:cs typeface="Times New Roman"/>
                      </a:endParaRPr>
                    </a:p>
                    <a:p>
                      <a:pPr algn="ctr">
                        <a:lnSpc>
                          <a:spcPct val="100000"/>
                        </a:lnSpc>
                        <a:spcAft>
                          <a:spcPts val="0"/>
                        </a:spcAft>
                      </a:pPr>
                      <a:r>
                        <a:rPr lang="id-ID" sz="1100" b="1" dirty="0">
                          <a:latin typeface="Times New Roman"/>
                          <a:ea typeface="Times New Roman"/>
                          <a:cs typeface="Times New Roman"/>
                        </a:rPr>
                        <a:t>(db)</a:t>
                      </a:r>
                      <a:endParaRPr lang="id-ID"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id-ID" sz="1100" b="1" dirty="0">
                          <a:latin typeface="Times New Roman"/>
                          <a:ea typeface="Times New Roman"/>
                          <a:cs typeface="Times New Roman"/>
                        </a:rPr>
                        <a:t>Jumlah Kuadrat</a:t>
                      </a:r>
                      <a:endParaRPr lang="id-ID" sz="1200" dirty="0">
                        <a:latin typeface="Times New Roman"/>
                        <a:ea typeface="Times New Roman"/>
                        <a:cs typeface="Times New Roman"/>
                      </a:endParaRPr>
                    </a:p>
                    <a:p>
                      <a:pPr algn="ctr">
                        <a:lnSpc>
                          <a:spcPct val="100000"/>
                        </a:lnSpc>
                        <a:spcAft>
                          <a:spcPts val="0"/>
                        </a:spcAft>
                      </a:pPr>
                      <a:r>
                        <a:rPr lang="id-ID" sz="1100" b="1" dirty="0">
                          <a:latin typeface="Times New Roman"/>
                          <a:ea typeface="Times New Roman"/>
                          <a:cs typeface="Times New Roman"/>
                        </a:rPr>
                        <a:t>(JK)</a:t>
                      </a:r>
                      <a:endParaRPr lang="id-ID"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id-ID" sz="1100" b="1" dirty="0">
                          <a:latin typeface="Times New Roman"/>
                          <a:ea typeface="Times New Roman"/>
                          <a:cs typeface="Times New Roman"/>
                        </a:rPr>
                        <a:t>Kuadrat Tengah</a:t>
                      </a:r>
                      <a:endParaRPr lang="id-ID" sz="1200" dirty="0">
                        <a:latin typeface="Times New Roman"/>
                        <a:ea typeface="Times New Roman"/>
                        <a:cs typeface="Times New Roman"/>
                      </a:endParaRPr>
                    </a:p>
                    <a:p>
                      <a:pPr algn="ctr">
                        <a:lnSpc>
                          <a:spcPct val="100000"/>
                        </a:lnSpc>
                        <a:spcAft>
                          <a:spcPts val="0"/>
                        </a:spcAft>
                      </a:pPr>
                      <a:r>
                        <a:rPr lang="id-ID" sz="1100" b="1" dirty="0">
                          <a:latin typeface="Times New Roman"/>
                          <a:ea typeface="Times New Roman"/>
                          <a:cs typeface="Times New Roman"/>
                        </a:rPr>
                        <a:t>KT</a:t>
                      </a:r>
                      <a:endParaRPr lang="id-ID"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id-ID" sz="1100" b="1" dirty="0">
                          <a:latin typeface="Times New Roman"/>
                          <a:ea typeface="Times New Roman"/>
                          <a:cs typeface="Times New Roman"/>
                        </a:rPr>
                        <a:t>F</a:t>
                      </a:r>
                      <a:r>
                        <a:rPr lang="id-ID" sz="1100" b="1" baseline="-25000" dirty="0">
                          <a:latin typeface="Times New Roman"/>
                          <a:ea typeface="Times New Roman"/>
                          <a:cs typeface="Times New Roman"/>
                        </a:rPr>
                        <a:t>hitung</a:t>
                      </a:r>
                      <a:endParaRPr lang="id-ID"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id-ID" sz="1100" b="1" dirty="0">
                          <a:latin typeface="Times New Roman"/>
                          <a:ea typeface="Times New Roman"/>
                          <a:cs typeface="Times New Roman"/>
                        </a:rPr>
                        <a:t>F</a:t>
                      </a:r>
                      <a:r>
                        <a:rPr lang="id-ID" sz="1100" b="1" baseline="-25000" dirty="0">
                          <a:latin typeface="Times New Roman"/>
                          <a:ea typeface="Times New Roman"/>
                          <a:cs typeface="Times New Roman"/>
                        </a:rPr>
                        <a:t>tabel</a:t>
                      </a:r>
                      <a:endParaRPr lang="id-ID" sz="1200" dirty="0">
                        <a:latin typeface="Times New Roman"/>
                        <a:ea typeface="Times New Roman"/>
                        <a:cs typeface="Times New Roman"/>
                      </a:endParaRPr>
                    </a:p>
                    <a:p>
                      <a:pPr algn="ctr">
                        <a:lnSpc>
                          <a:spcPct val="100000"/>
                        </a:lnSpc>
                        <a:spcAft>
                          <a:spcPts val="0"/>
                        </a:spcAft>
                      </a:pPr>
                      <a:r>
                        <a:rPr lang="id-ID" sz="1100" b="1" dirty="0">
                          <a:latin typeface="Times New Roman"/>
                          <a:ea typeface="Times New Roman"/>
                          <a:cs typeface="Times New Roman"/>
                        </a:rPr>
                        <a:t>Taraf Nyata 5%</a:t>
                      </a:r>
                      <a:endParaRPr lang="id-ID"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0">
                <a:tc>
                  <a:txBody>
                    <a:bodyPr/>
                    <a:lstStyle/>
                    <a:p>
                      <a:pPr algn="ctr">
                        <a:lnSpc>
                          <a:spcPct val="150000"/>
                        </a:lnSpc>
                        <a:spcAft>
                          <a:spcPts val="0"/>
                        </a:spcAft>
                      </a:pPr>
                      <a:r>
                        <a:rPr lang="id-ID" sz="1100">
                          <a:latin typeface="Times New Roman"/>
                          <a:ea typeface="Times New Roman"/>
                          <a:cs typeface="Times New Roman"/>
                        </a:rPr>
                        <a:t>Kelompok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Perlakuan</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Faktor (S)</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Faktor (K)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Faktor (SK)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Galat</a:t>
                      </a:r>
                      <a:endParaRPr lang="id-ID"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100">
                          <a:latin typeface="Times New Roman"/>
                          <a:ea typeface="Times New Roman"/>
                          <a:cs typeface="Times New Roman"/>
                        </a:rPr>
                        <a:t>( r – 1)</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(sk – 1)</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(s – 1)</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 – 1)</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(s-1)(k-1)</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sk(r-1)</a:t>
                      </a:r>
                      <a:endParaRPr lang="id-ID"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100">
                          <a:latin typeface="Times New Roman"/>
                          <a:ea typeface="Times New Roman"/>
                          <a:cs typeface="Times New Roman"/>
                        </a:rPr>
                        <a:t>JKK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JKP</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JK(S)</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JK(K)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JK(SK)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JKG</a:t>
                      </a:r>
                      <a:endParaRPr lang="id-ID"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100">
                          <a:latin typeface="Times New Roman"/>
                          <a:ea typeface="Times New Roman"/>
                          <a:cs typeface="Times New Roman"/>
                        </a:rPr>
                        <a:t>-</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KT(S)</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KT(SK)</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KTG</a:t>
                      </a:r>
                      <a:endParaRPr lang="id-ID"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100">
                          <a:latin typeface="Times New Roman"/>
                          <a:ea typeface="Times New Roman"/>
                          <a:cs typeface="Times New Roman"/>
                        </a:rPr>
                        <a:t>-</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KT(S)/KTG</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KT(K)/KTG</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KT(SK)/KTG</a:t>
                      </a:r>
                      <a:endParaRPr lang="id-ID" sz="1200">
                        <a:latin typeface="Times New Roman"/>
                        <a:ea typeface="Times New Roman"/>
                        <a:cs typeface="Times New Roman"/>
                      </a:endParaRPr>
                    </a:p>
                    <a:p>
                      <a:pPr algn="ctr">
                        <a:lnSpc>
                          <a:spcPct val="150000"/>
                        </a:lnSpc>
                        <a:spcAft>
                          <a:spcPts val="0"/>
                        </a:spcAft>
                      </a:pPr>
                      <a:r>
                        <a:rPr lang="id-ID" sz="1100">
                          <a:latin typeface="Times New Roman"/>
                          <a:ea typeface="Times New Roman"/>
                          <a:cs typeface="Times New Roman"/>
                        </a:rPr>
                        <a:t>-</a:t>
                      </a:r>
                      <a:endParaRPr lang="id-ID"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id-ID"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id-ID" sz="1200">
                          <a:latin typeface="Times New Roman"/>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latin typeface="Times New Roman"/>
                          <a:ea typeface="Times New Roman"/>
                          <a:cs typeface="Times New Roman"/>
                        </a:rPr>
                        <a:t>rsk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latin typeface="Times New Roman"/>
                          <a:ea typeface="Times New Roman"/>
                          <a:cs typeface="Times New Roman"/>
                        </a:rPr>
                        <a:t>JKT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id-ID"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428660" y="398836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fontAlgn="base">
              <a:spcBef>
                <a:spcPct val="0"/>
              </a:spcBef>
              <a:spcAft>
                <a:spcPct val="0"/>
              </a:spcAft>
            </a:pPr>
            <a:r>
              <a:rPr lang="id-ID" b="1" dirty="0" smtClean="0">
                <a:solidFill>
                  <a:srgbClr val="002060"/>
                </a:solidFill>
              </a:rPr>
              <a:t>Tabel Analisis Variasi (ANAVA)</a:t>
            </a:r>
            <a:endParaRPr kumimoji="0" lang="en-US" b="0" i="0" u="none" strike="noStrike" cap="none" normalizeH="0" baseline="0" dirty="0" smtClean="0">
              <a:ln>
                <a:noFill/>
              </a:ln>
              <a:solidFill>
                <a:srgbClr val="002060"/>
              </a:solidFill>
              <a:effectLst/>
              <a:latin typeface="Arial" pitchFamily="34" charset="0"/>
              <a:cs typeface="Arial" pitchFamily="34" charset="0"/>
            </a:endParaRPr>
          </a:p>
        </p:txBody>
      </p:sp>
      <p:sp>
        <p:nvSpPr>
          <p:cNvPr id="10" name="Rectangle 1"/>
          <p:cNvSpPr>
            <a:spLocks noChangeArrowheads="1"/>
          </p:cNvSpPr>
          <p:nvPr/>
        </p:nvSpPr>
        <p:spPr bwMode="auto">
          <a:xfrm>
            <a:off x="5500694" y="1444545"/>
            <a:ext cx="3429024" cy="477053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id-ID" sz="1600" dirty="0" smtClean="0">
                <a:solidFill>
                  <a:srgbClr val="002060"/>
                </a:solidFill>
              </a:rPr>
              <a:t>Kesimpulan yang dapat diambil, adalah:</a:t>
            </a:r>
          </a:p>
          <a:p>
            <a:pPr lvl="0" algn="just"/>
            <a:r>
              <a:rPr lang="en-US" sz="1600" dirty="0" smtClean="0">
                <a:solidFill>
                  <a:srgbClr val="FF0000"/>
                </a:solidFill>
              </a:rPr>
              <a:t>H</a:t>
            </a:r>
            <a:r>
              <a:rPr lang="en-US" sz="1600" baseline="-25000" dirty="0" smtClean="0">
                <a:solidFill>
                  <a:srgbClr val="FF0000"/>
                </a:solidFill>
              </a:rPr>
              <a:t>o</a:t>
            </a:r>
            <a:r>
              <a:rPr lang="en-US" sz="1600" dirty="0" smtClean="0">
                <a:solidFill>
                  <a:srgbClr val="FF0000"/>
                </a:solidFill>
              </a:rPr>
              <a:t> </a:t>
            </a:r>
            <a:r>
              <a:rPr lang="en-US" sz="1600" dirty="0" err="1" smtClean="0">
                <a:solidFill>
                  <a:srgbClr val="FF0000"/>
                </a:solidFill>
              </a:rPr>
              <a:t>ditolak</a:t>
            </a:r>
            <a:r>
              <a:rPr lang="en-US" sz="1600" dirty="0" smtClean="0">
                <a:solidFill>
                  <a:srgbClr val="FF0000"/>
                </a:solidFill>
              </a:rPr>
              <a:t>, </a:t>
            </a:r>
            <a:r>
              <a:rPr lang="en-US" sz="1600" dirty="0" err="1" smtClean="0">
                <a:solidFill>
                  <a:srgbClr val="FF0000"/>
                </a:solidFill>
              </a:rPr>
              <a:t>jika</a:t>
            </a:r>
            <a:r>
              <a:rPr lang="en-US" sz="1600" dirty="0" smtClean="0">
                <a:solidFill>
                  <a:srgbClr val="FF0000"/>
                </a:solidFill>
              </a:rPr>
              <a:t> F </a:t>
            </a:r>
            <a:r>
              <a:rPr lang="en-US" sz="1600" dirty="0" err="1" smtClean="0">
                <a:solidFill>
                  <a:srgbClr val="FF0000"/>
                </a:solidFill>
              </a:rPr>
              <a:t>hitung</a:t>
            </a:r>
            <a:r>
              <a:rPr lang="en-US" sz="1600" dirty="0" smtClean="0">
                <a:solidFill>
                  <a:srgbClr val="FF0000"/>
                </a:solidFill>
              </a:rPr>
              <a:t> &gt; F </a:t>
            </a:r>
            <a:r>
              <a:rPr lang="en-US" sz="1600" dirty="0" err="1" smtClean="0">
                <a:solidFill>
                  <a:srgbClr val="FF0000"/>
                </a:solidFill>
              </a:rPr>
              <a:t>tabel</a:t>
            </a:r>
            <a:r>
              <a:rPr lang="en-US" sz="1600" dirty="0" smtClean="0">
                <a:solidFill>
                  <a:srgbClr val="FF0000"/>
                </a:solidFill>
              </a:rPr>
              <a:t>, </a:t>
            </a:r>
            <a:r>
              <a:rPr lang="en-US" sz="1600" dirty="0" err="1" smtClean="0">
                <a:solidFill>
                  <a:srgbClr val="FF0000"/>
                </a:solidFill>
              </a:rPr>
              <a:t>apabila</a:t>
            </a:r>
            <a:r>
              <a:rPr lang="en-US" sz="1600" dirty="0" smtClean="0">
                <a:solidFill>
                  <a:srgbClr val="FF0000"/>
                </a:solidFill>
              </a:rPr>
              <a:t> </a:t>
            </a:r>
            <a:r>
              <a:rPr lang="en-US" sz="1600" dirty="0" err="1" smtClean="0">
                <a:solidFill>
                  <a:srgbClr val="FF0000"/>
                </a:solidFill>
              </a:rPr>
              <a:t>interaksi</a:t>
            </a:r>
            <a:r>
              <a:rPr lang="en-US" sz="1600" dirty="0" smtClean="0">
                <a:solidFill>
                  <a:srgbClr val="FF0000"/>
                </a:solidFill>
              </a:rPr>
              <a:t> </a:t>
            </a:r>
            <a:r>
              <a:rPr lang="id-ID" sz="1600" dirty="0" smtClean="0">
                <a:solidFill>
                  <a:srgbClr val="FF0000"/>
                </a:solidFill>
              </a:rPr>
              <a:t>konsentrasi sukrosa</a:t>
            </a:r>
            <a:r>
              <a:rPr lang="en-US" sz="1600" dirty="0" smtClean="0">
                <a:solidFill>
                  <a:srgbClr val="FF0000"/>
                </a:solidFill>
              </a:rPr>
              <a:t>,</a:t>
            </a:r>
            <a:r>
              <a:rPr lang="id-ID" sz="1600" dirty="0" smtClean="0">
                <a:solidFill>
                  <a:srgbClr val="FF0000"/>
                </a:solidFill>
              </a:rPr>
              <a:t> dan</a:t>
            </a:r>
            <a:r>
              <a:rPr lang="en-US" sz="1600" dirty="0" smtClean="0">
                <a:solidFill>
                  <a:srgbClr val="FF0000"/>
                </a:solidFill>
              </a:rPr>
              <a:t> lama </a:t>
            </a:r>
            <a:r>
              <a:rPr lang="id-ID" sz="1600" dirty="0" smtClean="0">
                <a:solidFill>
                  <a:srgbClr val="FF0000"/>
                </a:solidFill>
              </a:rPr>
              <a:t>perendaman larutan kapur </a:t>
            </a:r>
            <a:r>
              <a:rPr lang="en-US" sz="1600" dirty="0" err="1" smtClean="0">
                <a:solidFill>
                  <a:srgbClr val="FF0000"/>
                </a:solidFill>
              </a:rPr>
              <a:t>berpengaruh</a:t>
            </a:r>
            <a:r>
              <a:rPr lang="en-US" sz="1600" dirty="0" smtClean="0">
                <a:solidFill>
                  <a:srgbClr val="FF0000"/>
                </a:solidFill>
              </a:rPr>
              <a:t> </a:t>
            </a:r>
            <a:r>
              <a:rPr lang="en-US" sz="1600" dirty="0" err="1" smtClean="0">
                <a:solidFill>
                  <a:srgbClr val="FF0000"/>
                </a:solidFill>
              </a:rPr>
              <a:t>terhadap</a:t>
            </a:r>
            <a:r>
              <a:rPr lang="en-US" sz="1600" dirty="0" smtClean="0">
                <a:solidFill>
                  <a:srgbClr val="FF0000"/>
                </a:solidFill>
              </a:rPr>
              <a:t> </a:t>
            </a:r>
            <a:r>
              <a:rPr lang="en-US" sz="1600" dirty="0" err="1" smtClean="0">
                <a:solidFill>
                  <a:srgbClr val="FF0000"/>
                </a:solidFill>
              </a:rPr>
              <a:t>karakteristik</a:t>
            </a:r>
            <a:r>
              <a:rPr lang="en-US" sz="1600" dirty="0" smtClean="0">
                <a:solidFill>
                  <a:srgbClr val="FF0000"/>
                </a:solidFill>
              </a:rPr>
              <a:t> </a:t>
            </a:r>
            <a:r>
              <a:rPr lang="id-ID" sz="1600" dirty="0" smtClean="0">
                <a:solidFill>
                  <a:srgbClr val="FF0000"/>
                </a:solidFill>
              </a:rPr>
              <a:t>kurma salak varietas Bongkok</a:t>
            </a:r>
            <a:r>
              <a:rPr lang="en-US" sz="1600" dirty="0" smtClean="0">
                <a:solidFill>
                  <a:srgbClr val="FF0000"/>
                </a:solidFill>
              </a:rPr>
              <a:t>, </a:t>
            </a:r>
            <a:r>
              <a:rPr lang="en-US" sz="1600" dirty="0" err="1" smtClean="0">
                <a:solidFill>
                  <a:srgbClr val="FF0000"/>
                </a:solidFill>
              </a:rPr>
              <a:t>sehingga</a:t>
            </a:r>
            <a:r>
              <a:rPr lang="en-US" sz="1600" dirty="0" smtClean="0">
                <a:solidFill>
                  <a:srgbClr val="FF0000"/>
                </a:solidFill>
              </a:rPr>
              <a:t> </a:t>
            </a:r>
            <a:r>
              <a:rPr lang="en-US" sz="1600" dirty="0" err="1" smtClean="0">
                <a:solidFill>
                  <a:srgbClr val="FF0000"/>
                </a:solidFill>
              </a:rPr>
              <a:t>perlu</a:t>
            </a:r>
            <a:r>
              <a:rPr lang="en-US" sz="1600" dirty="0" smtClean="0">
                <a:solidFill>
                  <a:srgbClr val="FF0000"/>
                </a:solidFill>
              </a:rPr>
              <a:t> </a:t>
            </a:r>
            <a:r>
              <a:rPr lang="en-US" sz="1600" u="sng" dirty="0" err="1" smtClean="0">
                <a:solidFill>
                  <a:srgbClr val="FF0000"/>
                </a:solidFill>
              </a:rPr>
              <a:t>dilakukan</a:t>
            </a:r>
            <a:r>
              <a:rPr lang="en-US" sz="1600" dirty="0" smtClean="0">
                <a:solidFill>
                  <a:srgbClr val="FF0000"/>
                </a:solidFill>
              </a:rPr>
              <a:t> </a:t>
            </a:r>
            <a:r>
              <a:rPr lang="en-US" sz="1600" dirty="0" err="1" smtClean="0">
                <a:solidFill>
                  <a:srgbClr val="FF0000"/>
                </a:solidFill>
              </a:rPr>
              <a:t>uji</a:t>
            </a:r>
            <a:r>
              <a:rPr lang="en-US" sz="1600" dirty="0" smtClean="0">
                <a:solidFill>
                  <a:srgbClr val="FF0000"/>
                </a:solidFill>
              </a:rPr>
              <a:t> </a:t>
            </a:r>
            <a:r>
              <a:rPr lang="en-US" sz="1600" dirty="0" err="1" smtClean="0">
                <a:solidFill>
                  <a:srgbClr val="FF0000"/>
                </a:solidFill>
              </a:rPr>
              <a:t>lanjut</a:t>
            </a:r>
            <a:r>
              <a:rPr lang="id-ID" sz="1600" dirty="0" smtClean="0">
                <a:solidFill>
                  <a:srgbClr val="FF0000"/>
                </a:solidFill>
              </a:rPr>
              <a:t> Duncan</a:t>
            </a:r>
            <a:r>
              <a:rPr lang="en-US" sz="1600" dirty="0" smtClean="0">
                <a:solidFill>
                  <a:srgbClr val="FF0000"/>
                </a:solidFill>
              </a:rPr>
              <a:t> </a:t>
            </a:r>
            <a:r>
              <a:rPr lang="en-US" sz="1600" dirty="0" err="1" smtClean="0">
                <a:solidFill>
                  <a:srgbClr val="FF0000"/>
                </a:solidFill>
              </a:rPr>
              <a:t>guna</a:t>
            </a:r>
            <a:r>
              <a:rPr lang="en-US" sz="1600" dirty="0" smtClean="0">
                <a:solidFill>
                  <a:srgbClr val="FF0000"/>
                </a:solidFill>
              </a:rPr>
              <a:t> </a:t>
            </a:r>
            <a:r>
              <a:rPr lang="en-US" sz="1600" dirty="0" err="1" smtClean="0">
                <a:solidFill>
                  <a:srgbClr val="FF0000"/>
                </a:solidFill>
              </a:rPr>
              <a:t>mengetahui</a:t>
            </a:r>
            <a:r>
              <a:rPr lang="en-US" sz="1600" dirty="0" smtClean="0">
                <a:solidFill>
                  <a:srgbClr val="FF0000"/>
                </a:solidFill>
              </a:rPr>
              <a:t> </a:t>
            </a:r>
            <a:r>
              <a:rPr lang="en-US" sz="1600" dirty="0" err="1" smtClean="0">
                <a:solidFill>
                  <a:srgbClr val="FF0000"/>
                </a:solidFill>
              </a:rPr>
              <a:t>sejauhmana</a:t>
            </a:r>
            <a:r>
              <a:rPr lang="en-US" sz="1600" dirty="0" smtClean="0">
                <a:solidFill>
                  <a:srgbClr val="FF0000"/>
                </a:solidFill>
              </a:rPr>
              <a:t> </a:t>
            </a:r>
            <a:r>
              <a:rPr lang="en-US" sz="1600" dirty="0" err="1" smtClean="0">
                <a:solidFill>
                  <a:srgbClr val="FF0000"/>
                </a:solidFill>
              </a:rPr>
              <a:t>perbedaan</a:t>
            </a:r>
            <a:r>
              <a:rPr lang="en-US" sz="1600" dirty="0" smtClean="0">
                <a:solidFill>
                  <a:srgbClr val="FF0000"/>
                </a:solidFill>
              </a:rPr>
              <a:t> </a:t>
            </a:r>
            <a:r>
              <a:rPr lang="en-US" sz="1600" dirty="0" err="1" smtClean="0">
                <a:solidFill>
                  <a:srgbClr val="FF0000"/>
                </a:solidFill>
              </a:rPr>
              <a:t>dari</a:t>
            </a:r>
            <a:r>
              <a:rPr lang="en-US" sz="1600" dirty="0" smtClean="0">
                <a:solidFill>
                  <a:srgbClr val="FF0000"/>
                </a:solidFill>
              </a:rPr>
              <a:t> </a:t>
            </a:r>
            <a:r>
              <a:rPr lang="en-US" sz="1600" dirty="0" err="1" smtClean="0">
                <a:solidFill>
                  <a:srgbClr val="FF0000"/>
                </a:solidFill>
              </a:rPr>
              <a:t>masing-masing</a:t>
            </a:r>
            <a:r>
              <a:rPr lang="en-US" sz="1600" dirty="0" smtClean="0">
                <a:solidFill>
                  <a:srgbClr val="FF0000"/>
                </a:solidFill>
              </a:rPr>
              <a:t> </a:t>
            </a:r>
            <a:r>
              <a:rPr lang="en-US" sz="1600" dirty="0" err="1" smtClean="0">
                <a:solidFill>
                  <a:srgbClr val="FF0000"/>
                </a:solidFill>
              </a:rPr>
              <a:t>perlakuan</a:t>
            </a:r>
            <a:r>
              <a:rPr lang="id-ID" sz="1600" dirty="0" smtClean="0">
                <a:solidFill>
                  <a:srgbClr val="FF0000"/>
                </a:solidFill>
              </a:rPr>
              <a:t>.</a:t>
            </a:r>
          </a:p>
          <a:p>
            <a:pPr lvl="0"/>
            <a:endParaRPr lang="id-ID" sz="1600" dirty="0" smtClean="0">
              <a:solidFill>
                <a:srgbClr val="FF0000"/>
              </a:solidFill>
            </a:endParaRPr>
          </a:p>
          <a:p>
            <a:pPr lvl="0" algn="just"/>
            <a:r>
              <a:rPr lang="en-US" sz="1600" dirty="0" smtClean="0">
                <a:solidFill>
                  <a:srgbClr val="FF0000"/>
                </a:solidFill>
              </a:rPr>
              <a:t>H</a:t>
            </a:r>
            <a:r>
              <a:rPr lang="en-US" sz="1600" baseline="-25000" dirty="0" smtClean="0">
                <a:solidFill>
                  <a:srgbClr val="FF0000"/>
                </a:solidFill>
              </a:rPr>
              <a:t>o</a:t>
            </a:r>
            <a:r>
              <a:rPr lang="en-US" sz="1600" dirty="0" smtClean="0">
                <a:solidFill>
                  <a:srgbClr val="FF0000"/>
                </a:solidFill>
              </a:rPr>
              <a:t> </a:t>
            </a:r>
            <a:r>
              <a:rPr lang="en-US" sz="1600" dirty="0" err="1" smtClean="0">
                <a:solidFill>
                  <a:srgbClr val="FF0000"/>
                </a:solidFill>
              </a:rPr>
              <a:t>diterima</a:t>
            </a:r>
            <a:r>
              <a:rPr lang="en-US" sz="1600" dirty="0" smtClean="0">
                <a:solidFill>
                  <a:srgbClr val="FF0000"/>
                </a:solidFill>
              </a:rPr>
              <a:t>, </a:t>
            </a:r>
            <a:r>
              <a:rPr lang="en-US" sz="1600" dirty="0" err="1" smtClean="0">
                <a:solidFill>
                  <a:srgbClr val="FF0000"/>
                </a:solidFill>
              </a:rPr>
              <a:t>jika</a:t>
            </a:r>
            <a:r>
              <a:rPr lang="en-US" sz="1600" dirty="0" smtClean="0">
                <a:solidFill>
                  <a:srgbClr val="FF0000"/>
                </a:solidFill>
              </a:rPr>
              <a:t> F </a:t>
            </a:r>
            <a:r>
              <a:rPr lang="en-US" sz="1600" dirty="0" err="1" smtClean="0">
                <a:solidFill>
                  <a:srgbClr val="FF0000"/>
                </a:solidFill>
              </a:rPr>
              <a:t>hitung</a:t>
            </a:r>
            <a:r>
              <a:rPr lang="en-US" sz="1600" dirty="0" smtClean="0">
                <a:solidFill>
                  <a:srgbClr val="FF0000"/>
                </a:solidFill>
              </a:rPr>
              <a:t> &lt; F </a:t>
            </a:r>
            <a:r>
              <a:rPr lang="en-US" sz="1600" dirty="0" err="1" smtClean="0">
                <a:solidFill>
                  <a:srgbClr val="FF0000"/>
                </a:solidFill>
              </a:rPr>
              <a:t>tabel</a:t>
            </a:r>
            <a:r>
              <a:rPr lang="en-US" sz="1600" dirty="0" smtClean="0">
                <a:solidFill>
                  <a:srgbClr val="FF0000"/>
                </a:solidFill>
              </a:rPr>
              <a:t>, </a:t>
            </a:r>
            <a:r>
              <a:rPr lang="en-US" sz="1600" dirty="0" err="1" smtClean="0">
                <a:solidFill>
                  <a:srgbClr val="FF0000"/>
                </a:solidFill>
              </a:rPr>
              <a:t>apabila</a:t>
            </a:r>
            <a:r>
              <a:rPr lang="en-US" sz="1600" dirty="0" smtClean="0">
                <a:solidFill>
                  <a:srgbClr val="FF0000"/>
                </a:solidFill>
              </a:rPr>
              <a:t> </a:t>
            </a:r>
            <a:r>
              <a:rPr lang="en-US" sz="1600" dirty="0" err="1" smtClean="0">
                <a:solidFill>
                  <a:srgbClr val="FF0000"/>
                </a:solidFill>
              </a:rPr>
              <a:t>interaksi</a:t>
            </a:r>
            <a:r>
              <a:rPr lang="en-US" sz="1600" dirty="0" smtClean="0">
                <a:solidFill>
                  <a:srgbClr val="FF0000"/>
                </a:solidFill>
              </a:rPr>
              <a:t> </a:t>
            </a:r>
            <a:r>
              <a:rPr lang="id-ID" sz="1600" dirty="0" smtClean="0">
                <a:solidFill>
                  <a:srgbClr val="FF0000"/>
                </a:solidFill>
              </a:rPr>
              <a:t>konsentrasi sukrosa</a:t>
            </a:r>
            <a:r>
              <a:rPr lang="en-US" sz="1600" dirty="0" smtClean="0">
                <a:solidFill>
                  <a:srgbClr val="FF0000"/>
                </a:solidFill>
              </a:rPr>
              <a:t>,</a:t>
            </a:r>
            <a:r>
              <a:rPr lang="id-ID" sz="1600" dirty="0" smtClean="0">
                <a:solidFill>
                  <a:srgbClr val="FF0000"/>
                </a:solidFill>
              </a:rPr>
              <a:t> dan</a:t>
            </a:r>
            <a:r>
              <a:rPr lang="en-US" sz="1600" dirty="0" smtClean="0">
                <a:solidFill>
                  <a:srgbClr val="FF0000"/>
                </a:solidFill>
              </a:rPr>
              <a:t> lama </a:t>
            </a:r>
            <a:r>
              <a:rPr lang="id-ID" sz="1600" dirty="0" smtClean="0">
                <a:solidFill>
                  <a:srgbClr val="FF0000"/>
                </a:solidFill>
              </a:rPr>
              <a:t>perendaman larutan kapur</a:t>
            </a:r>
            <a:r>
              <a:rPr lang="en-US" sz="1600" dirty="0" smtClean="0">
                <a:solidFill>
                  <a:srgbClr val="FF0000"/>
                </a:solidFill>
              </a:rPr>
              <a:t> </a:t>
            </a:r>
            <a:r>
              <a:rPr lang="en-US" sz="1600" dirty="0" err="1" smtClean="0">
                <a:solidFill>
                  <a:srgbClr val="FF0000"/>
                </a:solidFill>
              </a:rPr>
              <a:t>tidak</a:t>
            </a:r>
            <a:r>
              <a:rPr lang="en-US" sz="1600" dirty="0" smtClean="0">
                <a:solidFill>
                  <a:srgbClr val="FF0000"/>
                </a:solidFill>
              </a:rPr>
              <a:t> </a:t>
            </a:r>
            <a:r>
              <a:rPr lang="en-US" sz="1600" dirty="0" err="1" smtClean="0">
                <a:solidFill>
                  <a:srgbClr val="FF0000"/>
                </a:solidFill>
              </a:rPr>
              <a:t>berpengaruh</a:t>
            </a:r>
            <a:r>
              <a:rPr lang="en-US" sz="1600" dirty="0" smtClean="0">
                <a:solidFill>
                  <a:srgbClr val="FF0000"/>
                </a:solidFill>
              </a:rPr>
              <a:t> </a:t>
            </a:r>
            <a:r>
              <a:rPr lang="en-US" sz="1600" dirty="0" err="1" smtClean="0">
                <a:solidFill>
                  <a:srgbClr val="FF0000"/>
                </a:solidFill>
              </a:rPr>
              <a:t>terhadap</a:t>
            </a:r>
            <a:r>
              <a:rPr lang="en-US" sz="1600" dirty="0" smtClean="0">
                <a:solidFill>
                  <a:srgbClr val="FF0000"/>
                </a:solidFill>
              </a:rPr>
              <a:t> </a:t>
            </a:r>
            <a:r>
              <a:rPr lang="en-US" sz="1600" dirty="0" err="1" smtClean="0">
                <a:solidFill>
                  <a:srgbClr val="FF0000"/>
                </a:solidFill>
              </a:rPr>
              <a:t>karakteristik</a:t>
            </a:r>
            <a:r>
              <a:rPr lang="en-US" sz="1600" dirty="0" smtClean="0">
                <a:solidFill>
                  <a:srgbClr val="FF0000"/>
                </a:solidFill>
              </a:rPr>
              <a:t> </a:t>
            </a:r>
            <a:r>
              <a:rPr lang="id-ID" sz="1600" dirty="0" smtClean="0">
                <a:solidFill>
                  <a:srgbClr val="FF0000"/>
                </a:solidFill>
              </a:rPr>
              <a:t>kurma salak varietas Bongkok, sehingga </a:t>
            </a:r>
            <a:r>
              <a:rPr lang="id-ID" sz="1600" u="sng" dirty="0" smtClean="0">
                <a:solidFill>
                  <a:srgbClr val="FF0000"/>
                </a:solidFill>
              </a:rPr>
              <a:t>tidak</a:t>
            </a:r>
            <a:r>
              <a:rPr lang="id-ID" sz="1600" dirty="0" smtClean="0">
                <a:solidFill>
                  <a:srgbClr val="FF0000"/>
                </a:solidFill>
              </a:rPr>
              <a:t> dilakukan uji lanjut Duncan</a:t>
            </a:r>
            <a:r>
              <a:rPr lang="en-US" sz="1600" dirty="0" smtClean="0">
                <a:solidFill>
                  <a:srgbClr val="FF0000"/>
                </a:solidFill>
              </a:rPr>
              <a:t>.</a:t>
            </a:r>
            <a:endParaRPr lang="id-ID" sz="1600" dirty="0">
              <a:solidFill>
                <a:srgbClr val="FF0000"/>
              </a:solidFill>
            </a:endParaRPr>
          </a:p>
        </p:txBody>
      </p:sp>
      <p:pic>
        <p:nvPicPr>
          <p:cNvPr id="8194" name="Picture 2" descr="C:\Program Files\Microsoft Office\MEDIA\OFFICE12\Bullets\BD15276_.gif"/>
          <p:cNvPicPr>
            <a:picLocks noChangeAspect="1" noChangeArrowheads="1"/>
          </p:cNvPicPr>
          <p:nvPr/>
        </p:nvPicPr>
        <p:blipFill>
          <a:blip r:embed="rId3"/>
          <a:srcRect/>
          <a:stretch>
            <a:fillRect/>
          </a:stretch>
        </p:blipFill>
        <p:spPr bwMode="auto">
          <a:xfrm>
            <a:off x="5372106" y="2014528"/>
            <a:ext cx="200026" cy="200026"/>
          </a:xfrm>
          <a:prstGeom prst="rect">
            <a:avLst/>
          </a:prstGeom>
          <a:noFill/>
        </p:spPr>
      </p:pic>
      <p:pic>
        <p:nvPicPr>
          <p:cNvPr id="13" name="Picture 2" descr="C:\Program Files\Microsoft Office\MEDIA\OFFICE12\Bullets\BD15276_.gif"/>
          <p:cNvPicPr>
            <a:picLocks noChangeAspect="1" noChangeArrowheads="1"/>
          </p:cNvPicPr>
          <p:nvPr/>
        </p:nvPicPr>
        <p:blipFill>
          <a:blip r:embed="rId3"/>
          <a:srcRect/>
          <a:stretch>
            <a:fillRect/>
          </a:stretch>
        </p:blipFill>
        <p:spPr bwMode="auto">
          <a:xfrm>
            <a:off x="5372106" y="4443420"/>
            <a:ext cx="200026" cy="200026"/>
          </a:xfrm>
          <a:prstGeom prst="rect">
            <a:avLst/>
          </a:prstGeom>
          <a:noFill/>
        </p:spPr>
      </p:pic>
      <p:pic>
        <p:nvPicPr>
          <p:cNvPr id="8195" name="Picture 3"/>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7689643" y="5929330"/>
            <a:ext cx="1454358" cy="928670"/>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3"/>
            <a:ext cx="9144000" cy="357165"/>
          </a:xfrm>
        </p:spPr>
        <p:txBody>
          <a:bodyPr>
            <a:noAutofit/>
          </a:bodyPr>
          <a:lstStyle/>
          <a:p>
            <a:r>
              <a:rPr lang="id-ID" sz="2800" dirty="0" smtClean="0">
                <a:solidFill>
                  <a:schemeClr val="accent5">
                    <a:lumMod val="50000"/>
                  </a:schemeClr>
                </a:solidFill>
                <a:latin typeface="Showcard Gothic" pitchFamily="82" charset="0"/>
              </a:rPr>
              <a:t>...Rancangan Respon...</a:t>
            </a:r>
            <a:endParaRPr lang="id-ID" sz="2800" dirty="0">
              <a:solidFill>
                <a:schemeClr val="accent5">
                  <a:lumMod val="50000"/>
                </a:schemeClr>
              </a:solidFill>
              <a:latin typeface="Showcard Gothic" pitchFamily="82" charset="0"/>
            </a:endParaRPr>
          </a:p>
        </p:txBody>
      </p:sp>
      <p:sp>
        <p:nvSpPr>
          <p:cNvPr id="5" name="Subtitle 2"/>
          <p:cNvSpPr txBox="1">
            <a:spLocks/>
          </p:cNvSpPr>
          <p:nvPr/>
        </p:nvSpPr>
        <p:spPr>
          <a:xfrm>
            <a:off x="1000100" y="1097805"/>
            <a:ext cx="7858180" cy="7143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32500" lnSpcReduction="20000"/>
          </a:bodyPr>
          <a:lstStyle/>
          <a:p>
            <a:pPr algn="just"/>
            <a:r>
              <a:rPr lang="en-US" sz="4900" dirty="0" err="1" smtClean="0"/>
              <a:t>Analisis</a:t>
            </a:r>
            <a:r>
              <a:rPr lang="en-US" sz="4900" dirty="0" smtClean="0"/>
              <a:t> </a:t>
            </a:r>
            <a:r>
              <a:rPr lang="en-US" sz="4900" dirty="0" err="1" smtClean="0"/>
              <a:t>kimia</a:t>
            </a:r>
            <a:r>
              <a:rPr lang="en-US" sz="4900" dirty="0" smtClean="0"/>
              <a:t> yang </a:t>
            </a:r>
            <a:r>
              <a:rPr lang="en-US" sz="4900" dirty="0" err="1" smtClean="0"/>
              <a:t>dilakukan</a:t>
            </a:r>
            <a:r>
              <a:rPr lang="en-US" sz="4900" dirty="0" smtClean="0"/>
              <a:t> </a:t>
            </a:r>
            <a:r>
              <a:rPr lang="id-ID" sz="4900" dirty="0" smtClean="0"/>
              <a:t>terhadap kurma salak bongkok ini dari masing-masing perlakuan</a:t>
            </a:r>
            <a:r>
              <a:rPr lang="en-US" sz="4900" dirty="0" smtClean="0"/>
              <a:t> </a:t>
            </a:r>
            <a:r>
              <a:rPr lang="en-US" sz="4900" dirty="0" err="1" smtClean="0"/>
              <a:t>adalah</a:t>
            </a:r>
            <a:r>
              <a:rPr lang="en-US" sz="4900" dirty="0" smtClean="0"/>
              <a:t> </a:t>
            </a:r>
            <a:r>
              <a:rPr lang="id-ID" sz="4900" dirty="0" smtClean="0"/>
              <a:t>antioksidan (DPPH), kadar vitamin C (metode DFIF)</a:t>
            </a:r>
            <a:r>
              <a:rPr lang="en-US" sz="4900" dirty="0" smtClean="0"/>
              <a:t>, </a:t>
            </a:r>
            <a:r>
              <a:rPr lang="id-ID" sz="4900" dirty="0" smtClean="0"/>
              <a:t>kadar gula total (metode Luff Schoorl), kadar serat kasar dan kadar air cara destilasi (metode </a:t>
            </a:r>
            <a:r>
              <a:rPr lang="id-ID" sz="4900" i="1" dirty="0" smtClean="0"/>
              <a:t>demstrack</a:t>
            </a:r>
            <a:r>
              <a:rPr lang="id-ID" sz="4900" dirty="0" smtClean="0"/>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1600" b="0" i="0" u="none" strike="noStrike" kern="1200" cap="none" spc="0" normalizeH="0" baseline="0" noProof="0" dirty="0">
              <a:ln>
                <a:noFill/>
              </a:ln>
              <a:solidFill>
                <a:srgbClr val="002060"/>
              </a:solidFill>
              <a:effectLst/>
              <a:uLnTx/>
              <a:uFillTx/>
              <a:latin typeface="+mn-lt"/>
              <a:ea typeface="+mn-ea"/>
              <a:cs typeface="+mn-cs"/>
            </a:endParaRPr>
          </a:p>
        </p:txBody>
      </p:sp>
      <p:sp>
        <p:nvSpPr>
          <p:cNvPr id="8" name="Title 1"/>
          <p:cNvSpPr txBox="1">
            <a:spLocks/>
          </p:cNvSpPr>
          <p:nvPr/>
        </p:nvSpPr>
        <p:spPr>
          <a:xfrm>
            <a:off x="642910" y="714356"/>
            <a:ext cx="6143668" cy="35716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1600" b="0" i="0" u="none" strike="noStrike" kern="1200" cap="none" spc="0" normalizeH="0" baseline="0" noProof="0" dirty="0" smtClean="0">
                <a:ln>
                  <a:noFill/>
                </a:ln>
                <a:solidFill>
                  <a:schemeClr val="accent5">
                    <a:lumMod val="50000"/>
                  </a:schemeClr>
                </a:solidFill>
                <a:effectLst/>
                <a:uLnTx/>
                <a:uFillTx/>
                <a:latin typeface="Showcard Gothic" pitchFamily="82" charset="0"/>
                <a:ea typeface="+mj-ea"/>
                <a:cs typeface="+mj-cs"/>
              </a:rPr>
              <a:t>...respon KIMIA...</a:t>
            </a:r>
            <a:endParaRPr kumimoji="0" lang="id-ID" sz="1600" b="0" i="0" u="none" strike="noStrike" kern="1200" cap="none" spc="0" normalizeH="0" baseline="0" noProof="0" dirty="0">
              <a:ln>
                <a:noFill/>
              </a:ln>
              <a:solidFill>
                <a:schemeClr val="accent5">
                  <a:lumMod val="50000"/>
                </a:schemeClr>
              </a:solidFill>
              <a:effectLst/>
              <a:uLnTx/>
              <a:uFillTx/>
              <a:latin typeface="Showcard Gothic" pitchFamily="82" charset="0"/>
              <a:ea typeface="+mj-ea"/>
              <a:cs typeface="+mj-cs"/>
            </a:endParaRPr>
          </a:p>
        </p:txBody>
      </p:sp>
      <p:sp>
        <p:nvSpPr>
          <p:cNvPr id="10" name="Title 1"/>
          <p:cNvSpPr txBox="1">
            <a:spLocks/>
          </p:cNvSpPr>
          <p:nvPr/>
        </p:nvSpPr>
        <p:spPr>
          <a:xfrm>
            <a:off x="571472" y="2000240"/>
            <a:ext cx="6143668" cy="35716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1600" b="0" i="0" u="none" strike="noStrike" kern="1200" cap="none" spc="0" normalizeH="0" baseline="0" noProof="0" dirty="0" smtClean="0">
                <a:ln>
                  <a:noFill/>
                </a:ln>
                <a:solidFill>
                  <a:schemeClr val="accent5">
                    <a:lumMod val="50000"/>
                  </a:schemeClr>
                </a:solidFill>
                <a:effectLst/>
                <a:uLnTx/>
                <a:uFillTx/>
                <a:latin typeface="Showcard Gothic" pitchFamily="82" charset="0"/>
                <a:ea typeface="+mj-ea"/>
                <a:cs typeface="+mj-cs"/>
              </a:rPr>
              <a:t>...respon organoleptik...</a:t>
            </a:r>
            <a:endParaRPr kumimoji="0" lang="id-ID" sz="1600" b="0" i="0" u="none" strike="noStrike" kern="1200" cap="none" spc="0" normalizeH="0" baseline="0" noProof="0" dirty="0">
              <a:ln>
                <a:noFill/>
              </a:ln>
              <a:solidFill>
                <a:schemeClr val="accent5">
                  <a:lumMod val="50000"/>
                </a:schemeClr>
              </a:solidFill>
              <a:effectLst/>
              <a:uLnTx/>
              <a:uFillTx/>
              <a:latin typeface="Showcard Gothic" pitchFamily="82" charset="0"/>
              <a:ea typeface="+mj-ea"/>
              <a:cs typeface="+mj-cs"/>
            </a:endParaRPr>
          </a:p>
        </p:txBody>
      </p:sp>
      <p:sp>
        <p:nvSpPr>
          <p:cNvPr id="11" name="Rectangle 10"/>
          <p:cNvSpPr/>
          <p:nvPr/>
        </p:nvSpPr>
        <p:spPr>
          <a:xfrm>
            <a:off x="1000100" y="2383689"/>
            <a:ext cx="785818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d-ID" sz="1600" dirty="0" smtClean="0"/>
              <a:t>Uji organoleptik dilakukan terhadap </a:t>
            </a:r>
            <a:r>
              <a:rPr lang="en-US" sz="1600" dirty="0" smtClean="0"/>
              <a:t>rasa</a:t>
            </a:r>
            <a:r>
              <a:rPr lang="id-ID" sz="1600" dirty="0" smtClean="0"/>
              <a:t> </a:t>
            </a:r>
            <a:r>
              <a:rPr lang="en-US" sz="1600" dirty="0" err="1" smtClean="0"/>
              <a:t>dan</a:t>
            </a:r>
            <a:r>
              <a:rPr lang="en-US" sz="1600" dirty="0" smtClean="0"/>
              <a:t> </a:t>
            </a:r>
            <a:r>
              <a:rPr lang="en-US" sz="1600" dirty="0" err="1" smtClean="0"/>
              <a:t>tekstur</a:t>
            </a:r>
            <a:r>
              <a:rPr lang="en-US" sz="1600" dirty="0" smtClean="0"/>
              <a:t> (</a:t>
            </a:r>
            <a:r>
              <a:rPr lang="en-US" sz="1600" i="1" dirty="0" err="1" smtClean="0"/>
              <a:t>mouthfeel</a:t>
            </a:r>
            <a:r>
              <a:rPr lang="en-US" sz="1600" dirty="0" smtClean="0"/>
              <a:t>)</a:t>
            </a:r>
            <a:r>
              <a:rPr lang="id-ID" sz="1600" dirty="0" smtClean="0"/>
              <a:t> yang diujikan kepada panelis untuk dinilai dari masing-masing perlakuan, dengan menggunakan  uji hedonik (uji kesukaan)</a:t>
            </a:r>
            <a:endParaRPr lang="id-ID" sz="1600" dirty="0"/>
          </a:p>
        </p:txBody>
      </p:sp>
      <p:graphicFrame>
        <p:nvGraphicFramePr>
          <p:cNvPr id="13" name="Table 12"/>
          <p:cNvGraphicFramePr>
            <a:graphicFrameLocks noGrp="1"/>
          </p:cNvGraphicFramePr>
          <p:nvPr/>
        </p:nvGraphicFramePr>
        <p:xfrm>
          <a:off x="2786050" y="4007182"/>
          <a:ext cx="3786214" cy="1706880"/>
        </p:xfrm>
        <a:graphic>
          <a:graphicData uri="http://schemas.openxmlformats.org/drawingml/2006/table">
            <a:tbl>
              <a:tblPr>
                <a:tableStyleId>{C4B1156A-380E-4F78-BDF5-A606A8083BF9}</a:tableStyleId>
              </a:tblPr>
              <a:tblGrid>
                <a:gridCol w="1785950"/>
                <a:gridCol w="2000264"/>
              </a:tblGrid>
              <a:tr h="0">
                <a:tc>
                  <a:txBody>
                    <a:bodyPr/>
                    <a:lstStyle/>
                    <a:p>
                      <a:pPr algn="ctr">
                        <a:spcAft>
                          <a:spcPts val="0"/>
                        </a:spcAft>
                      </a:pPr>
                      <a:r>
                        <a:rPr lang="id-ID" sz="1400" b="1" dirty="0"/>
                        <a:t>Skala Hedonik</a:t>
                      </a:r>
                      <a:endParaRPr lang="id-ID" sz="1400" b="1" dirty="0">
                        <a:latin typeface="Times New Roman"/>
                        <a:ea typeface="Times New Roman"/>
                      </a:endParaRPr>
                    </a:p>
                  </a:txBody>
                  <a:tcPr marL="68580" marR="68580" marT="0" marB="0">
                    <a:solidFill>
                      <a:schemeClr val="accent4">
                        <a:lumMod val="40000"/>
                        <a:lumOff val="60000"/>
                      </a:schemeClr>
                    </a:solidFill>
                  </a:tcPr>
                </a:tc>
                <a:tc>
                  <a:txBody>
                    <a:bodyPr/>
                    <a:lstStyle/>
                    <a:p>
                      <a:pPr algn="ctr">
                        <a:spcAft>
                          <a:spcPts val="0"/>
                        </a:spcAft>
                      </a:pPr>
                      <a:r>
                        <a:rPr lang="id-ID" sz="1400" b="1" dirty="0"/>
                        <a:t>Skala Numerik</a:t>
                      </a:r>
                      <a:endParaRPr lang="id-ID" sz="1400" b="1" dirty="0">
                        <a:latin typeface="Times New Roman"/>
                        <a:ea typeface="Times New Roman"/>
                      </a:endParaRPr>
                    </a:p>
                  </a:txBody>
                  <a:tcPr marL="68580" marR="68580" marT="0" marB="0">
                    <a:solidFill>
                      <a:schemeClr val="accent4">
                        <a:lumMod val="40000"/>
                        <a:lumOff val="60000"/>
                      </a:schemeClr>
                    </a:solidFill>
                  </a:tcPr>
                </a:tc>
              </a:tr>
              <a:tr h="0">
                <a:tc>
                  <a:txBody>
                    <a:bodyPr/>
                    <a:lstStyle/>
                    <a:p>
                      <a:pPr>
                        <a:spcAft>
                          <a:spcPts val="0"/>
                        </a:spcAft>
                      </a:pPr>
                      <a:r>
                        <a:rPr lang="id-ID" sz="1400" dirty="0"/>
                        <a:t>Sangat suka</a:t>
                      </a:r>
                    </a:p>
                    <a:p>
                      <a:pPr>
                        <a:spcAft>
                          <a:spcPts val="0"/>
                        </a:spcAft>
                      </a:pPr>
                      <a:r>
                        <a:rPr lang="id-ID" sz="1400" dirty="0"/>
                        <a:t>Suka</a:t>
                      </a:r>
                    </a:p>
                    <a:p>
                      <a:pPr>
                        <a:spcAft>
                          <a:spcPts val="0"/>
                        </a:spcAft>
                      </a:pPr>
                      <a:r>
                        <a:rPr lang="id-ID" sz="1400" dirty="0"/>
                        <a:t>Agak </a:t>
                      </a:r>
                      <a:r>
                        <a:rPr lang="id-ID" sz="1400" dirty="0" smtClean="0"/>
                        <a:t>suka</a:t>
                      </a:r>
                    </a:p>
                    <a:p>
                      <a:pPr>
                        <a:spcAft>
                          <a:spcPts val="0"/>
                        </a:spcAft>
                      </a:pPr>
                      <a:r>
                        <a:rPr lang="id-ID" sz="1400" dirty="0" smtClean="0"/>
                        <a:t>Biasa</a:t>
                      </a:r>
                      <a:endParaRPr lang="id-ID" sz="1400" dirty="0"/>
                    </a:p>
                    <a:p>
                      <a:pPr>
                        <a:spcAft>
                          <a:spcPts val="0"/>
                        </a:spcAft>
                      </a:pPr>
                      <a:r>
                        <a:rPr lang="id-ID" sz="1400" dirty="0"/>
                        <a:t>Agak tidak suka </a:t>
                      </a:r>
                    </a:p>
                    <a:p>
                      <a:pPr>
                        <a:spcAft>
                          <a:spcPts val="0"/>
                        </a:spcAft>
                      </a:pPr>
                      <a:r>
                        <a:rPr lang="id-ID" sz="1400" dirty="0"/>
                        <a:t>Tidak suka</a:t>
                      </a:r>
                    </a:p>
                    <a:p>
                      <a:pPr>
                        <a:spcAft>
                          <a:spcPts val="0"/>
                        </a:spcAft>
                      </a:pPr>
                      <a:r>
                        <a:rPr lang="id-ID" sz="1400" dirty="0"/>
                        <a:t>Sangat tidak suka</a:t>
                      </a:r>
                      <a:endParaRPr lang="id-ID" sz="1400" dirty="0">
                        <a:latin typeface="Times New Roman"/>
                        <a:ea typeface="Times New Roman"/>
                      </a:endParaRPr>
                    </a:p>
                  </a:txBody>
                  <a:tcPr marL="68580" marR="68580" marT="0" marB="0">
                    <a:solidFill>
                      <a:schemeClr val="accent4">
                        <a:lumMod val="40000"/>
                        <a:lumOff val="60000"/>
                      </a:schemeClr>
                    </a:solidFill>
                  </a:tcPr>
                </a:tc>
                <a:tc>
                  <a:txBody>
                    <a:bodyPr/>
                    <a:lstStyle/>
                    <a:p>
                      <a:pPr algn="ctr">
                        <a:spcAft>
                          <a:spcPts val="0"/>
                        </a:spcAft>
                      </a:pPr>
                      <a:r>
                        <a:rPr lang="id-ID" sz="1400" dirty="0" smtClean="0"/>
                        <a:t>7</a:t>
                      </a:r>
                    </a:p>
                    <a:p>
                      <a:pPr algn="ctr">
                        <a:spcAft>
                          <a:spcPts val="0"/>
                        </a:spcAft>
                      </a:pPr>
                      <a:r>
                        <a:rPr lang="id-ID" sz="1400" dirty="0" smtClean="0"/>
                        <a:t>6</a:t>
                      </a:r>
                      <a:endParaRPr lang="id-ID" sz="1400" dirty="0"/>
                    </a:p>
                    <a:p>
                      <a:pPr algn="ctr">
                        <a:spcAft>
                          <a:spcPts val="0"/>
                        </a:spcAft>
                      </a:pPr>
                      <a:r>
                        <a:rPr lang="id-ID" sz="1400" dirty="0"/>
                        <a:t>5</a:t>
                      </a:r>
                    </a:p>
                    <a:p>
                      <a:pPr algn="ctr">
                        <a:spcAft>
                          <a:spcPts val="0"/>
                        </a:spcAft>
                      </a:pPr>
                      <a:r>
                        <a:rPr lang="id-ID" sz="1400" dirty="0"/>
                        <a:t>4</a:t>
                      </a:r>
                    </a:p>
                    <a:p>
                      <a:pPr algn="ctr">
                        <a:spcAft>
                          <a:spcPts val="0"/>
                        </a:spcAft>
                      </a:pPr>
                      <a:r>
                        <a:rPr lang="id-ID" sz="1400" dirty="0"/>
                        <a:t>3</a:t>
                      </a:r>
                    </a:p>
                    <a:p>
                      <a:pPr algn="ctr">
                        <a:spcAft>
                          <a:spcPts val="0"/>
                        </a:spcAft>
                      </a:pPr>
                      <a:r>
                        <a:rPr lang="id-ID" sz="1400" dirty="0"/>
                        <a:t>2</a:t>
                      </a:r>
                    </a:p>
                    <a:p>
                      <a:pPr algn="ctr">
                        <a:spcAft>
                          <a:spcPts val="0"/>
                        </a:spcAft>
                      </a:pPr>
                      <a:r>
                        <a:rPr lang="id-ID" sz="1400" dirty="0"/>
                        <a:t>1</a:t>
                      </a:r>
                      <a:endParaRPr lang="id-ID" sz="1400" dirty="0">
                        <a:latin typeface="Times New Roman"/>
                        <a:ea typeface="Times New Roman"/>
                      </a:endParaRPr>
                    </a:p>
                  </a:txBody>
                  <a:tcPr marL="68580" marR="68580" marT="0" marB="0">
                    <a:solidFill>
                      <a:schemeClr val="accent4">
                        <a:lumMod val="40000"/>
                        <a:lumOff val="60000"/>
                      </a:schemeClr>
                    </a:solidFill>
                  </a:tcPr>
                </a:tc>
              </a:tr>
            </a:tbl>
          </a:graphicData>
        </a:graphic>
      </p:graphicFrame>
      <p:sp>
        <p:nvSpPr>
          <p:cNvPr id="7170" name="Rectangle 2"/>
          <p:cNvSpPr>
            <a:spLocks noChangeArrowheads="1"/>
          </p:cNvSpPr>
          <p:nvPr/>
        </p:nvSpPr>
        <p:spPr bwMode="auto">
          <a:xfrm>
            <a:off x="32" y="3714752"/>
            <a:ext cx="9144000" cy="2857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Tabel Kriteria Skala Uji Hedonik Penelitian Utama</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3" name="Picture 5" descr="D:\Perkuliahan Sarie\TA\praktikum1.jpg"/>
          <p:cNvPicPr>
            <a:picLocks noChangeAspect="1" noChangeArrowheads="1"/>
          </p:cNvPicPr>
          <p:nvPr/>
        </p:nvPicPr>
        <p:blipFill>
          <a:blip r:embed="rId2"/>
          <a:srcRect/>
          <a:stretch>
            <a:fillRect/>
          </a:stretch>
        </p:blipFill>
        <p:spPr bwMode="auto">
          <a:xfrm>
            <a:off x="0" y="4793144"/>
            <a:ext cx="2071670" cy="2064856"/>
          </a:xfrm>
          <a:prstGeom prst="rect">
            <a:avLst/>
          </a:prstGeom>
          <a:ln>
            <a:noFill/>
          </a:ln>
          <a:effectLst>
            <a:softEdge rad="112500"/>
          </a:effectLst>
        </p:spPr>
      </p:pic>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314"/>
            <a:ext cx="7772400" cy="571480"/>
          </a:xfrm>
        </p:spPr>
        <p:txBody>
          <a:bodyPr>
            <a:normAutofit/>
          </a:bodyPr>
          <a:lstStyle/>
          <a:p>
            <a:r>
              <a:rPr lang="id-ID" sz="2800" dirty="0" smtClean="0">
                <a:solidFill>
                  <a:schemeClr val="accent6">
                    <a:lumMod val="50000"/>
                  </a:schemeClr>
                </a:solidFill>
                <a:latin typeface="Showcard Gothic" pitchFamily="82" charset="0"/>
              </a:rPr>
              <a:t>...HASIL DAN PEMBAHASAN...</a:t>
            </a:r>
            <a:endParaRPr lang="id-ID" sz="2800" dirty="0">
              <a:solidFill>
                <a:schemeClr val="accent6">
                  <a:lumMod val="50000"/>
                </a:schemeClr>
              </a:solidFill>
              <a:latin typeface="Showcard Gothic" pitchFamily="82" charset="0"/>
            </a:endParaRPr>
          </a:p>
        </p:txBody>
      </p:sp>
      <p:sp>
        <p:nvSpPr>
          <p:cNvPr id="3" name="Subtitle 2"/>
          <p:cNvSpPr>
            <a:spLocks noGrp="1"/>
          </p:cNvSpPr>
          <p:nvPr>
            <p:ph type="subTitle" idx="1"/>
          </p:nvPr>
        </p:nvSpPr>
        <p:spPr>
          <a:xfrm>
            <a:off x="1000100" y="3786190"/>
            <a:ext cx="7358114" cy="1752600"/>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id-ID" sz="1800" dirty="0" smtClean="0">
                <a:solidFill>
                  <a:schemeClr val="tx2">
                    <a:lumMod val="50000"/>
                  </a:schemeClr>
                </a:solidFill>
              </a:rPr>
              <a:t>Sampel terpilih hasil uji organoleptik rasa dan tekstur (</a:t>
            </a:r>
            <a:r>
              <a:rPr lang="id-ID" sz="1800" i="1" dirty="0" smtClean="0">
                <a:solidFill>
                  <a:schemeClr val="tx2">
                    <a:lumMod val="50000"/>
                  </a:schemeClr>
                </a:solidFill>
              </a:rPr>
              <a:t>mouthfeel</a:t>
            </a:r>
            <a:r>
              <a:rPr lang="id-ID" sz="1800" dirty="0" smtClean="0">
                <a:solidFill>
                  <a:schemeClr val="tx2">
                    <a:lumMod val="50000"/>
                  </a:schemeClr>
                </a:solidFill>
              </a:rPr>
              <a:t>) kurma salak Bongkok yang disukai panelis yaitu sampel a2b5 yang dibuat dengan penambahan konsentrasi dekstrin 15% dan lama perendaman dalam larutan sukrosa 50%(b/v) 20 jam. Kemudian sampel terpilih ini  dilakukan analisis kadar air dengan cara destilasi metode </a:t>
            </a:r>
            <a:r>
              <a:rPr lang="id-ID" sz="1800" i="1" dirty="0" smtClean="0">
                <a:solidFill>
                  <a:schemeClr val="tx2">
                    <a:lumMod val="50000"/>
                  </a:schemeClr>
                </a:solidFill>
              </a:rPr>
              <a:t>demstrack</a:t>
            </a:r>
            <a:r>
              <a:rPr lang="id-ID" sz="1800" dirty="0" smtClean="0">
                <a:solidFill>
                  <a:schemeClr val="tx2">
                    <a:lumMod val="50000"/>
                  </a:schemeClr>
                </a:solidFill>
              </a:rPr>
              <a:t> </a:t>
            </a:r>
            <a:r>
              <a:rPr lang="id-ID" sz="1800" dirty="0" smtClean="0">
                <a:solidFill>
                  <a:schemeClr val="tx2">
                    <a:lumMod val="50000"/>
                  </a:schemeClr>
                </a:solidFill>
              </a:rPr>
              <a:t>dengan hasil kadar air sebesar 18,2178%</a:t>
            </a:r>
            <a:endParaRPr lang="id-ID" sz="1800" dirty="0">
              <a:solidFill>
                <a:schemeClr val="tx2">
                  <a:lumMod val="50000"/>
                </a:schemeClr>
              </a:solidFill>
            </a:endParaRPr>
          </a:p>
        </p:txBody>
      </p:sp>
      <p:sp>
        <p:nvSpPr>
          <p:cNvPr id="4" name="Title 1"/>
          <p:cNvSpPr txBox="1">
            <a:spLocks/>
          </p:cNvSpPr>
          <p:nvPr/>
        </p:nvSpPr>
        <p:spPr>
          <a:xfrm>
            <a:off x="0" y="857232"/>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b="0" i="0" u="none"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...Hasil</a:t>
            </a:r>
            <a:r>
              <a:rPr kumimoji="0" lang="id-ID" sz="2800" b="0" i="0" u="none" strike="noStrike" kern="1200" cap="none" spc="0" normalizeH="0" noProof="0" dirty="0" smtClean="0">
                <a:ln>
                  <a:noFill/>
                </a:ln>
                <a:solidFill>
                  <a:schemeClr val="accent6">
                    <a:lumMod val="75000"/>
                  </a:schemeClr>
                </a:solidFill>
                <a:effectLst/>
                <a:uLnTx/>
                <a:uFillTx/>
                <a:latin typeface="Bauhaus 93" pitchFamily="82" charset="0"/>
                <a:ea typeface="+mj-ea"/>
                <a:cs typeface="+mj-cs"/>
              </a:rPr>
              <a:t> Penelitian </a:t>
            </a:r>
            <a:r>
              <a:rPr lang="id-ID" sz="2800" dirty="0" smtClean="0">
                <a:solidFill>
                  <a:schemeClr val="accent6">
                    <a:lumMod val="75000"/>
                  </a:schemeClr>
                </a:solidFill>
                <a:latin typeface="Bauhaus 93" pitchFamily="82" charset="0"/>
                <a:ea typeface="+mj-ea"/>
                <a:cs typeface="+mj-cs"/>
              </a:rPr>
              <a:t>P</a:t>
            </a:r>
            <a:r>
              <a:rPr kumimoji="0" lang="id-ID" sz="2800" b="0" i="0" u="none" strike="noStrike" kern="1200" cap="none" spc="0" normalizeH="0" noProof="0" dirty="0" smtClean="0">
                <a:ln>
                  <a:noFill/>
                </a:ln>
                <a:solidFill>
                  <a:schemeClr val="accent6">
                    <a:lumMod val="75000"/>
                  </a:schemeClr>
                </a:solidFill>
                <a:effectLst/>
                <a:uLnTx/>
                <a:uFillTx/>
                <a:latin typeface="Bauhaus 93" pitchFamily="82" charset="0"/>
                <a:ea typeface="+mj-ea"/>
                <a:cs typeface="+mj-cs"/>
              </a:rPr>
              <a:t>endahuluan</a:t>
            </a:r>
            <a:r>
              <a:rPr kumimoji="0" lang="id-ID" sz="2800" b="0" i="0" u="none"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a:t>
            </a:r>
            <a:endParaRPr kumimoji="0" lang="id-ID" sz="2800" b="0" i="0" u="none" strike="noStrike" kern="1200" cap="none" spc="0" normalizeH="0" baseline="0" noProof="0" dirty="0">
              <a:ln>
                <a:noFill/>
              </a:ln>
              <a:solidFill>
                <a:schemeClr val="accent6">
                  <a:lumMod val="75000"/>
                </a:schemeClr>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1643042" y="1571612"/>
          <a:ext cx="6143668" cy="1950720"/>
        </p:xfrm>
        <a:graphic>
          <a:graphicData uri="http://schemas.openxmlformats.org/drawingml/2006/table">
            <a:tbl>
              <a:tblPr/>
              <a:tblGrid>
                <a:gridCol w="3305805"/>
                <a:gridCol w="2837863"/>
              </a:tblGrid>
              <a:tr h="464347">
                <a:tc>
                  <a:txBody>
                    <a:bodyPr/>
                    <a:lstStyle/>
                    <a:p>
                      <a:pPr algn="ctr">
                        <a:lnSpc>
                          <a:spcPct val="200000"/>
                        </a:lnSpc>
                        <a:spcAft>
                          <a:spcPts val="0"/>
                        </a:spcAft>
                      </a:pPr>
                      <a:r>
                        <a:rPr lang="id-ID" sz="1600" b="0" dirty="0">
                          <a:latin typeface="Bernard MT Condensed" pitchFamily="18" charset="0"/>
                          <a:ea typeface="Calibri"/>
                          <a:cs typeface="Times New Roman"/>
                        </a:rPr>
                        <a:t>Sampel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200000"/>
                        </a:lnSpc>
                        <a:spcAft>
                          <a:spcPts val="0"/>
                        </a:spcAft>
                      </a:pPr>
                      <a:r>
                        <a:rPr lang="id-ID" sz="1600" b="0" dirty="0">
                          <a:latin typeface="Bernard MT Condensed" pitchFamily="18" charset="0"/>
                          <a:ea typeface="Calibri"/>
                          <a:cs typeface="Times New Roman"/>
                        </a:rPr>
                        <a:t>Hasil </a:t>
                      </a:r>
                      <a:r>
                        <a:rPr lang="id-ID" sz="1600" b="0" dirty="0" smtClean="0">
                          <a:latin typeface="Bernard MT Condensed" pitchFamily="18" charset="0"/>
                          <a:ea typeface="Calibri"/>
                          <a:cs typeface="Times New Roman"/>
                        </a:rPr>
                        <a:t>Analisis Kadar Tanin</a:t>
                      </a:r>
                      <a:endParaRPr lang="id-ID" sz="1600" b="0" dirty="0">
                        <a:latin typeface="Bernard MT Condense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464347">
                <a:tc>
                  <a:txBody>
                    <a:bodyPr/>
                    <a:lstStyle/>
                    <a:p>
                      <a:pPr algn="l">
                        <a:lnSpc>
                          <a:spcPct val="200000"/>
                        </a:lnSpc>
                        <a:spcAft>
                          <a:spcPts val="0"/>
                        </a:spcAft>
                      </a:pPr>
                      <a:r>
                        <a:rPr lang="id-ID" sz="1600" dirty="0">
                          <a:latin typeface="Bernard MT Condensed" pitchFamily="18" charset="0"/>
                          <a:ea typeface="Calibri"/>
                          <a:cs typeface="Times New Roman"/>
                        </a:rPr>
                        <a:t>Bahan Baku Salak Bongkok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600" dirty="0">
                          <a:latin typeface="Bernard MT Condensed" pitchFamily="18" charset="0"/>
                          <a:ea typeface="Calibri"/>
                          <a:cs typeface="Times New Roman"/>
                        </a:rPr>
                        <a:t>0,0001664%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lgn="l">
                        <a:lnSpc>
                          <a:spcPct val="200000"/>
                        </a:lnSpc>
                        <a:spcAft>
                          <a:spcPts val="0"/>
                        </a:spcAft>
                      </a:pPr>
                      <a:r>
                        <a:rPr lang="id-ID" sz="1600">
                          <a:latin typeface="Bernard MT Condensed" pitchFamily="18" charset="0"/>
                          <a:ea typeface="Calibri"/>
                          <a:cs typeface="Times New Roman"/>
                        </a:rPr>
                        <a:t>Kurma Salak Bongkok tanpa Ca(OH</a:t>
                      </a:r>
                      <a:r>
                        <a:rPr lang="id-ID" sz="1600" baseline="-25000">
                          <a:latin typeface="Bernard MT Condensed" pitchFamily="18" charset="0"/>
                          <a:ea typeface="Calibri"/>
                          <a:cs typeface="Times New Roman"/>
                        </a:rPr>
                        <a:t>2</a:t>
                      </a:r>
                      <a:r>
                        <a:rPr lang="id-ID" sz="1600">
                          <a:latin typeface="Bernard MT Condensed"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600" dirty="0">
                          <a:latin typeface="Bernard MT Condensed" pitchFamily="18" charset="0"/>
                          <a:ea typeface="Calibri"/>
                          <a:cs typeface="Times New Roman"/>
                        </a:rPr>
                        <a:t>0,00011718%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lgn="l">
                        <a:lnSpc>
                          <a:spcPct val="200000"/>
                        </a:lnSpc>
                        <a:spcAft>
                          <a:spcPts val="0"/>
                        </a:spcAft>
                      </a:pPr>
                      <a:r>
                        <a:rPr lang="id-ID" sz="1600">
                          <a:latin typeface="Bernard MT Condensed" pitchFamily="18" charset="0"/>
                          <a:ea typeface="Calibri"/>
                          <a:cs typeface="Times New Roman"/>
                        </a:rPr>
                        <a:t>Kurma Salak Bongkok Ca(OH</a:t>
                      </a:r>
                      <a:r>
                        <a:rPr lang="id-ID" sz="1600" baseline="-25000">
                          <a:latin typeface="Bernard MT Condensed" pitchFamily="18" charset="0"/>
                          <a:ea typeface="Calibri"/>
                          <a:cs typeface="Times New Roman"/>
                        </a:rPr>
                        <a:t>2</a:t>
                      </a:r>
                      <a:r>
                        <a:rPr lang="id-ID" sz="1600">
                          <a:latin typeface="Bernard MT Condensed"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600" dirty="0">
                          <a:latin typeface="Bernard MT Condensed" pitchFamily="18" charset="0"/>
                          <a:ea typeface="Calibri"/>
                          <a:cs typeface="Times New Roman"/>
                        </a:rPr>
                        <a:t>0,00009612%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0" y="285728"/>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b="0" i="0" u="none"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...Hasil</a:t>
            </a:r>
            <a:r>
              <a:rPr kumimoji="0" lang="id-ID" sz="2800" b="0" i="0" u="none" strike="noStrike" kern="1200" cap="none" spc="0" normalizeH="0" noProof="0" dirty="0" smtClean="0">
                <a:ln>
                  <a:noFill/>
                </a:ln>
                <a:solidFill>
                  <a:schemeClr val="accent6">
                    <a:lumMod val="75000"/>
                  </a:schemeClr>
                </a:solidFill>
                <a:effectLst/>
                <a:uLnTx/>
                <a:uFillTx/>
                <a:latin typeface="Bauhaus 93" pitchFamily="82" charset="0"/>
                <a:ea typeface="+mj-ea"/>
                <a:cs typeface="+mj-cs"/>
              </a:rPr>
              <a:t> Penelitian </a:t>
            </a:r>
            <a:r>
              <a:rPr lang="id-ID" sz="2800" dirty="0" smtClean="0">
                <a:solidFill>
                  <a:schemeClr val="accent6">
                    <a:lumMod val="75000"/>
                  </a:schemeClr>
                </a:solidFill>
                <a:latin typeface="Bauhaus 93" pitchFamily="82" charset="0"/>
                <a:ea typeface="+mj-ea"/>
                <a:cs typeface="+mj-cs"/>
              </a:rPr>
              <a:t>Utama</a:t>
            </a:r>
            <a:r>
              <a:rPr kumimoji="0" lang="id-ID" sz="2800" b="0" i="0" u="none"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a:t>
            </a:r>
            <a:endParaRPr kumimoji="0" lang="id-ID" sz="2800" b="0" i="0" u="none" strike="noStrike" kern="1200" cap="none" spc="0" normalizeH="0" baseline="0" noProof="0" dirty="0">
              <a:ln>
                <a:noFill/>
              </a:ln>
              <a:solidFill>
                <a:schemeClr val="accent6">
                  <a:lumMod val="75000"/>
                </a:schemeClr>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1500166" y="1477654"/>
          <a:ext cx="6215106" cy="3951610"/>
        </p:xfrm>
        <a:graphic>
          <a:graphicData uri="http://schemas.openxmlformats.org/drawingml/2006/table">
            <a:tbl>
              <a:tblPr/>
              <a:tblGrid>
                <a:gridCol w="2071702"/>
                <a:gridCol w="1357322"/>
                <a:gridCol w="1357322"/>
                <a:gridCol w="1428760"/>
              </a:tblGrid>
              <a:tr h="71438">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Tabel </a:t>
                      </a:r>
                      <a:r>
                        <a:rPr lang="id-ID" sz="1200" b="1" dirty="0" smtClean="0">
                          <a:solidFill>
                            <a:srgbClr val="000000"/>
                          </a:solidFill>
                          <a:latin typeface="Times New Roman"/>
                          <a:ea typeface="Times New Roman"/>
                          <a:cs typeface="Times New Roman"/>
                        </a:rPr>
                        <a:t>Pengaruh </a:t>
                      </a:r>
                      <a:r>
                        <a:rPr lang="id-ID" sz="1200" b="1" dirty="0">
                          <a:solidFill>
                            <a:srgbClr val="000000"/>
                          </a:solidFill>
                          <a:latin typeface="Times New Roman"/>
                          <a:ea typeface="Times New Roman"/>
                          <a:cs typeface="Times New Roman"/>
                        </a:rPr>
                        <a:t>Konsentrasi Sukrosa dan Lama Perendaman dalam Larutan Kapur </a:t>
                      </a:r>
                      <a:endParaRPr lang="id-ID" sz="1200" dirty="0">
                        <a:latin typeface="Calibri"/>
                        <a:ea typeface="Calibri"/>
                        <a:cs typeface="Times New Roman"/>
                      </a:endParaRPr>
                    </a:p>
                  </a:txBody>
                  <a:tcPr marL="45720" marR="45720" marT="0"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r h="0">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Ca(OH)</a:t>
                      </a:r>
                      <a:r>
                        <a:rPr lang="id-ID" sz="1200" b="1" baseline="-25000" dirty="0">
                          <a:solidFill>
                            <a:srgbClr val="000000"/>
                          </a:solidFill>
                          <a:latin typeface="Times New Roman"/>
                          <a:ea typeface="Times New Roman"/>
                          <a:cs typeface="Times New Roman"/>
                        </a:rPr>
                        <a:t>2</a:t>
                      </a:r>
                      <a:r>
                        <a:rPr lang="id-ID" sz="1200" b="1" dirty="0">
                          <a:solidFill>
                            <a:srgbClr val="000000"/>
                          </a:solidFill>
                          <a:latin typeface="Times New Roman"/>
                          <a:ea typeface="Times New Roman"/>
                          <a:cs typeface="Times New Roman"/>
                        </a:rPr>
                        <a:t> Terhadap Kadar Air Kurma Salak Varietas Bongkok</a:t>
                      </a:r>
                      <a:endParaRPr lang="id-ID" sz="1200" dirty="0">
                        <a:latin typeface="Calibri"/>
                        <a:ea typeface="Calibri"/>
                        <a:cs typeface="Times New Roman"/>
                      </a:endParaRPr>
                    </a:p>
                  </a:txBody>
                  <a:tcPr marL="45720" marR="4572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220453">
                <a:tc row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Konsentrasi Sukrosa (S)</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Lama Perendaman Larutan Kapur Ca(OH)2 (K)</a:t>
                      </a:r>
                      <a:endParaRPr lang="id-ID" sz="1200" dirty="0">
                        <a:latin typeface="Calibri"/>
                        <a:ea typeface="Calibri"/>
                        <a:cs typeface="Times New Roman"/>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id-ID"/>
                    </a:p>
                  </a:txBody>
                  <a:tcPr/>
                </a:tc>
                <a:tc hMerge="1">
                  <a:txBody>
                    <a:bodyPr/>
                    <a:lstStyle/>
                    <a:p>
                      <a:endParaRPr lang="id-ID"/>
                    </a:p>
                  </a:txBody>
                  <a:tcPr/>
                </a:tc>
              </a:tr>
              <a:tr h="220453">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1 jam (k1)</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 jam (k2)</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3 jam (k3)</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282150">
                <a:tc row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40% (s1)</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C</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2150">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21,8134</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19,3389</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18,2177</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2150">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2150">
                <a:tc row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50% (s2)</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2150">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19,8855</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19,2524</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19,0642</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2150">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2150">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60% (s3)</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2150">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18,5212</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18,3087</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17,6562</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0064">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7368">
                <a:tc gridSpan="2">
                  <a:txBody>
                    <a:bodyPr/>
                    <a:lstStyle/>
                    <a:p>
                      <a:pPr algn="just">
                        <a:lnSpc>
                          <a:spcPct val="100000"/>
                        </a:lnSpc>
                        <a:spcAft>
                          <a:spcPts val="0"/>
                        </a:spcAft>
                      </a:pPr>
                      <a:r>
                        <a:rPr lang="id-ID" sz="1200" b="1" dirty="0">
                          <a:solidFill>
                            <a:srgbClr val="000000"/>
                          </a:solidFill>
                          <a:latin typeface="Times New Roman"/>
                          <a:ea typeface="Times New Roman"/>
                          <a:cs typeface="Times New Roman"/>
                        </a:rPr>
                        <a:t>Keterangan : </a:t>
                      </a:r>
                      <a:endParaRPr lang="id-ID" sz="1200" dirty="0">
                        <a:latin typeface="Calibri"/>
                        <a:ea typeface="Calibri"/>
                        <a:cs typeface="Times New Roman"/>
                      </a:endParaRPr>
                    </a:p>
                  </a:txBody>
                  <a:tcPr marL="45720" marR="4572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a:txBody>
                    <a:bodyPr/>
                    <a:lstStyle/>
                    <a:p>
                      <a:pPr algn="just">
                        <a:lnSpc>
                          <a:spcPct val="100000"/>
                        </a:lnSpc>
                      </a:pPr>
                      <a:endParaRPr lang="id-ID" sz="1200">
                        <a:latin typeface="Calibri"/>
                        <a:ea typeface="Times New Roman"/>
                        <a:cs typeface="Times New Roman"/>
                      </a:endParaRPr>
                    </a:p>
                  </a:txBody>
                  <a:tcPr marL="45720" marR="457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id-ID" sz="1200" dirty="0">
                        <a:latin typeface="Calibri"/>
                        <a:ea typeface="Times New Roman"/>
                        <a:cs typeface="Times New Roman"/>
                      </a:endParaRPr>
                    </a:p>
                  </a:txBody>
                  <a:tcPr marL="45720" marR="45720" marT="0" marB="0" anchor="b">
                    <a:lnL>
                      <a:noFill/>
                    </a:lnL>
                    <a:lnR>
                      <a:noFill/>
                    </a:lnR>
                    <a:lnT w="12700" cap="flat" cmpd="sng" algn="ctr">
                      <a:solidFill>
                        <a:srgbClr val="000000"/>
                      </a:solidFill>
                      <a:prstDash val="solid"/>
                      <a:round/>
                      <a:headEnd type="none" w="med" len="med"/>
                      <a:tailEnd type="none" w="med" len="med"/>
                    </a:lnT>
                    <a:lnB>
                      <a:noFill/>
                    </a:lnB>
                  </a:tcPr>
                </a:tc>
              </a:tr>
              <a:tr h="148798">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Huruf kecil dibaca horizontal, huruf besar dibaca vertikal</a:t>
                      </a:r>
                      <a:endParaRPr lang="id-ID" sz="1000" dirty="0">
                        <a:latin typeface="Calibri"/>
                        <a:ea typeface="Calibri"/>
                        <a:cs typeface="Times New Roman"/>
                      </a:endParaRPr>
                    </a:p>
                  </a:txBody>
                  <a:tcPr marL="45720" marR="45720"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r h="0">
                <a:tc gridSpan="4">
                  <a:txBody>
                    <a:bodyPr/>
                    <a:lstStyle/>
                    <a:p>
                      <a:pPr algn="just">
                        <a:lnSpc>
                          <a:spcPct val="100000"/>
                        </a:lnSpc>
                        <a:spcAft>
                          <a:spcPts val="0"/>
                        </a:spcAft>
                      </a:pPr>
                      <a:r>
                        <a:rPr lang="id-ID" sz="1000" dirty="0" smtClean="0">
                          <a:solidFill>
                            <a:srgbClr val="000000"/>
                          </a:solidFill>
                          <a:latin typeface="Times New Roman"/>
                          <a:ea typeface="Times New Roman"/>
                          <a:cs typeface="Times New Roman"/>
                        </a:rPr>
                        <a:t>- </a:t>
                      </a:r>
                      <a:r>
                        <a:rPr lang="id-ID" sz="1000" dirty="0">
                          <a:solidFill>
                            <a:srgbClr val="000000"/>
                          </a:solidFill>
                          <a:latin typeface="Times New Roman"/>
                          <a:ea typeface="Times New Roman"/>
                          <a:cs typeface="Times New Roman"/>
                        </a:rPr>
                        <a:t>Setiap huruf yang berbeda menunjukkan perbedaan yang berbeda nyata pada uji jarak </a:t>
                      </a:r>
                      <a:r>
                        <a:rPr lang="id-ID" sz="1000" dirty="0" smtClean="0">
                          <a:solidFill>
                            <a:srgbClr val="000000"/>
                          </a:solidFill>
                          <a:latin typeface="Times New Roman"/>
                          <a:ea typeface="Times New Roman"/>
                          <a:cs typeface="Times New Roman"/>
                        </a:rPr>
                        <a:t>ganda </a:t>
                      </a:r>
                      <a:r>
                        <a:rPr lang="id-ID" sz="1000" dirty="0">
                          <a:solidFill>
                            <a:srgbClr val="000000"/>
                          </a:solidFill>
                          <a:latin typeface="Times New Roman"/>
                          <a:ea typeface="Times New Roman"/>
                          <a:cs typeface="Times New Roman"/>
                        </a:rPr>
                        <a:t>pada taraf 5%</a:t>
                      </a:r>
                      <a:endParaRPr lang="id-ID" sz="1000" dirty="0">
                        <a:latin typeface="Calibri"/>
                        <a:ea typeface="Calibri"/>
                        <a:cs typeface="Times New Roman"/>
                      </a:endParaRPr>
                    </a:p>
                  </a:txBody>
                  <a:tcPr marL="45720" marR="45720"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sp>
        <p:nvSpPr>
          <p:cNvPr id="6" name="Title 1"/>
          <p:cNvSpPr txBox="1">
            <a:spLocks/>
          </p:cNvSpPr>
          <p:nvPr/>
        </p:nvSpPr>
        <p:spPr>
          <a:xfrm>
            <a:off x="500034" y="785794"/>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none"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 </a:t>
            </a:r>
            <a:r>
              <a:rPr kumimoji="0" lang="id-ID" sz="2000" b="0" i="0" u="sng"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Analisis Kadar Air</a:t>
            </a:r>
            <a:endParaRPr kumimoji="0" lang="id-ID" sz="2000" b="0" i="0" u="sng" strike="noStrike" kern="1200" cap="none" spc="0" normalizeH="0" baseline="0" noProof="0" dirty="0">
              <a:ln>
                <a:noFill/>
              </a:ln>
              <a:solidFill>
                <a:schemeClr val="accent6">
                  <a:lumMod val="75000"/>
                </a:schemeClr>
              </a:solidFill>
              <a:effectLst/>
              <a:uLnTx/>
              <a:uFillTx/>
              <a:latin typeface="Bauhaus 93" pitchFamily="82" charset="0"/>
              <a:ea typeface="+mj-ea"/>
              <a:cs typeface="+mj-cs"/>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sp>
        <p:nvSpPr>
          <p:cNvPr id="4" name="Title 1"/>
          <p:cNvSpPr txBox="1">
            <a:spLocks/>
          </p:cNvSpPr>
          <p:nvPr/>
        </p:nvSpPr>
        <p:spPr>
          <a:xfrm>
            <a:off x="500034" y="428604"/>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none" strike="noStrike" kern="1200" cap="none" spc="0" normalizeH="0" baseline="0" noProof="0" dirty="0" smtClean="0">
                <a:ln>
                  <a:noFill/>
                </a:ln>
                <a:solidFill>
                  <a:schemeClr val="accent3">
                    <a:lumMod val="50000"/>
                  </a:schemeClr>
                </a:solidFill>
                <a:effectLst/>
                <a:uLnTx/>
                <a:uFillTx/>
                <a:latin typeface="Bauhaus 93" pitchFamily="82" charset="0"/>
                <a:ea typeface="+mj-ea"/>
                <a:cs typeface="+mj-cs"/>
              </a:rPr>
              <a:t> </a:t>
            </a:r>
            <a:r>
              <a:rPr kumimoji="0" lang="id-ID" sz="2000" b="0" i="0" u="sng" strike="noStrike" kern="1200" cap="none" spc="0" normalizeH="0" baseline="0" noProof="0" dirty="0" smtClean="0">
                <a:ln>
                  <a:noFill/>
                </a:ln>
                <a:solidFill>
                  <a:schemeClr val="accent3">
                    <a:lumMod val="50000"/>
                  </a:schemeClr>
                </a:solidFill>
                <a:effectLst/>
                <a:uLnTx/>
                <a:uFillTx/>
                <a:latin typeface="Bauhaus 93" pitchFamily="82" charset="0"/>
                <a:ea typeface="+mj-ea"/>
                <a:cs typeface="+mj-cs"/>
              </a:rPr>
              <a:t>Analisis Kadar Gula Total</a:t>
            </a:r>
            <a:endParaRPr kumimoji="0" lang="id-ID" sz="2000" b="0" i="0" u="sng" strike="noStrike" kern="1200" cap="none" spc="0" normalizeH="0" baseline="0" noProof="0" dirty="0">
              <a:ln>
                <a:noFill/>
              </a:ln>
              <a:solidFill>
                <a:schemeClr val="accent3">
                  <a:lumMod val="50000"/>
                </a:schemeClr>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1285852" y="1428736"/>
          <a:ext cx="6929486" cy="3783856"/>
        </p:xfrm>
        <a:graphic>
          <a:graphicData uri="http://schemas.openxmlformats.org/drawingml/2006/table">
            <a:tbl>
              <a:tblPr/>
              <a:tblGrid>
                <a:gridCol w="1845029"/>
                <a:gridCol w="1763400"/>
                <a:gridCol w="1763400"/>
                <a:gridCol w="1557657"/>
              </a:tblGrid>
              <a:tr h="39151">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Tabel </a:t>
                      </a:r>
                      <a:r>
                        <a:rPr lang="id-ID" sz="1200" b="1" dirty="0" smtClean="0">
                          <a:solidFill>
                            <a:srgbClr val="000000"/>
                          </a:solidFill>
                          <a:latin typeface="Times New Roman"/>
                          <a:ea typeface="Times New Roman"/>
                          <a:cs typeface="Times New Roman"/>
                        </a:rPr>
                        <a:t>Pengaruh </a:t>
                      </a:r>
                      <a:r>
                        <a:rPr lang="id-ID" sz="1200" b="1" dirty="0">
                          <a:solidFill>
                            <a:srgbClr val="000000"/>
                          </a:solidFill>
                          <a:latin typeface="Times New Roman"/>
                          <a:ea typeface="Times New Roman"/>
                          <a:cs typeface="Times New Roman"/>
                        </a:rPr>
                        <a:t>Konsentrasi Sukrosa dan Lama Perendaman dalam Larutan Kapur </a:t>
                      </a:r>
                      <a:endParaRPr lang="id-ID" sz="1200" dirty="0">
                        <a:latin typeface="Calibri"/>
                        <a:ea typeface="Calibri"/>
                        <a:cs typeface="Times New Roman"/>
                      </a:endParaRPr>
                    </a:p>
                  </a:txBody>
                  <a:tcPr marL="45950" marR="45950" marT="0"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r h="0">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Ca(OH)</a:t>
                      </a:r>
                      <a:r>
                        <a:rPr lang="id-ID" sz="1200" b="1" baseline="-25000" dirty="0">
                          <a:solidFill>
                            <a:srgbClr val="000000"/>
                          </a:solidFill>
                          <a:latin typeface="Times New Roman"/>
                          <a:ea typeface="Times New Roman"/>
                          <a:cs typeface="Times New Roman"/>
                        </a:rPr>
                        <a:t>2</a:t>
                      </a:r>
                      <a:r>
                        <a:rPr lang="id-ID" sz="1200" b="1" dirty="0">
                          <a:solidFill>
                            <a:srgbClr val="000000"/>
                          </a:solidFill>
                          <a:latin typeface="Times New Roman"/>
                          <a:ea typeface="Times New Roman"/>
                          <a:cs typeface="Times New Roman"/>
                        </a:rPr>
                        <a:t> Terhadap Kadar Gula Total Kurma Salak Varietas Bongkok</a:t>
                      </a:r>
                      <a:endParaRPr lang="id-ID" sz="1200" dirty="0">
                        <a:latin typeface="Calibri"/>
                        <a:ea typeface="Calibri"/>
                        <a:cs typeface="Times New Roman"/>
                      </a:endParaRPr>
                    </a:p>
                  </a:txBody>
                  <a:tcPr marL="45950" marR="459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224643">
                <a:tc row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Konsentrasi Sukrosa (S)</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grid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Lama Perendaman Larutan Kapur Ca(OH)</a:t>
                      </a:r>
                      <a:r>
                        <a:rPr lang="id-ID" sz="1200" baseline="-25000" dirty="0">
                          <a:solidFill>
                            <a:srgbClr val="000000"/>
                          </a:solidFill>
                          <a:latin typeface="Times New Roman"/>
                          <a:ea typeface="Times New Roman"/>
                          <a:cs typeface="Times New Roman"/>
                        </a:rPr>
                        <a:t>2</a:t>
                      </a:r>
                      <a:r>
                        <a:rPr lang="id-ID" sz="1200" dirty="0">
                          <a:solidFill>
                            <a:srgbClr val="000000"/>
                          </a:solidFill>
                          <a:latin typeface="Times New Roman"/>
                          <a:ea typeface="Times New Roman"/>
                          <a:cs typeface="Times New Roman"/>
                        </a:rPr>
                        <a:t> (K)</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id-ID"/>
                    </a:p>
                  </a:txBody>
                  <a:tcPr/>
                </a:tc>
                <a:tc hMerge="1">
                  <a:txBody>
                    <a:bodyPr/>
                    <a:lstStyle/>
                    <a:p>
                      <a:endParaRPr lang="id-ID"/>
                    </a:p>
                  </a:txBody>
                  <a:tcPr/>
                </a:tc>
              </a:tr>
              <a:tr h="224643">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 jam (k1)</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 jam (k2)</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3 jam (k3)</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245065">
                <a:tc row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40% (s1)</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5065">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36,4626</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38,2806</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40,207</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065">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c</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5065">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50% (s2)</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5065">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41,771</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42,5764</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44,3412</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065">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5065">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60% (s3)</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C</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C</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C</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5065">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45,9075</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48,3345</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51,2783</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065">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c</a:t>
                      </a:r>
                      <a:endParaRPr lang="id-ID" sz="1200" dirty="0">
                        <a:latin typeface="Calibri"/>
                        <a:ea typeface="Calibri"/>
                        <a:cs typeface="Times New Roman"/>
                      </a:endParaRPr>
                    </a:p>
                  </a:txBody>
                  <a:tcPr marL="45950" marR="45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5065">
                <a:tc gridSpan="2">
                  <a:txBody>
                    <a:bodyPr/>
                    <a:lstStyle/>
                    <a:p>
                      <a:pPr algn="just">
                        <a:lnSpc>
                          <a:spcPct val="200000"/>
                        </a:lnSpc>
                        <a:spcAft>
                          <a:spcPts val="0"/>
                        </a:spcAft>
                      </a:pPr>
                      <a:r>
                        <a:rPr lang="id-ID" sz="1200" b="1">
                          <a:solidFill>
                            <a:srgbClr val="000000"/>
                          </a:solidFill>
                          <a:latin typeface="Times New Roman"/>
                          <a:ea typeface="Times New Roman"/>
                          <a:cs typeface="Times New Roman"/>
                        </a:rPr>
                        <a:t>Keterangan : </a:t>
                      </a:r>
                      <a:endParaRPr lang="id-ID" sz="1200">
                        <a:latin typeface="Calibri"/>
                        <a:ea typeface="Calibri"/>
                        <a:cs typeface="Times New Roman"/>
                      </a:endParaRPr>
                    </a:p>
                  </a:txBody>
                  <a:tcPr marL="45950" marR="459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a:txBody>
                    <a:bodyPr/>
                    <a:lstStyle/>
                    <a:p>
                      <a:pPr algn="just">
                        <a:lnSpc>
                          <a:spcPct val="200000"/>
                        </a:lnSpc>
                      </a:pPr>
                      <a:endParaRPr lang="id-ID" sz="1200" dirty="0">
                        <a:latin typeface="Calibri"/>
                        <a:ea typeface="Times New Roman"/>
                        <a:cs typeface="Times New Roman"/>
                      </a:endParaRPr>
                    </a:p>
                  </a:txBody>
                  <a:tcPr marL="45950" marR="459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pPr>
                      <a:endParaRPr lang="id-ID" sz="1200" dirty="0">
                        <a:latin typeface="Calibri"/>
                        <a:ea typeface="Times New Roman"/>
                        <a:cs typeface="Times New Roman"/>
                      </a:endParaRPr>
                    </a:p>
                  </a:txBody>
                  <a:tcPr marL="45950" marR="45950" marT="0" marB="0" anchor="b">
                    <a:lnL>
                      <a:noFill/>
                    </a:lnL>
                    <a:lnR>
                      <a:noFill/>
                    </a:lnR>
                    <a:lnT w="12700" cap="flat" cmpd="sng" algn="ctr">
                      <a:solidFill>
                        <a:srgbClr val="000000"/>
                      </a:solidFill>
                      <a:prstDash val="solid"/>
                      <a:round/>
                      <a:headEnd type="none" w="med" len="med"/>
                      <a:tailEnd type="none" w="med" len="med"/>
                    </a:lnT>
                    <a:lnB>
                      <a:noFill/>
                    </a:lnB>
                  </a:tcPr>
                </a:tc>
              </a:tr>
              <a:tr h="245065">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Huruf kecil dibaca horizontal, huruf besar dibaca vertikal</a:t>
                      </a:r>
                      <a:endParaRPr lang="id-ID" sz="1000" dirty="0">
                        <a:latin typeface="Calibri"/>
                        <a:ea typeface="Calibri"/>
                        <a:cs typeface="Times New Roman"/>
                      </a:endParaRPr>
                    </a:p>
                  </a:txBody>
                  <a:tcPr marL="45950" marR="45950"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r h="0">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Setiap huruf yang berbeda menunjukkan perbedaan yang berbeda nyata pada uji </a:t>
                      </a:r>
                      <a:r>
                        <a:rPr lang="id-ID" sz="1000" dirty="0" smtClean="0">
                          <a:solidFill>
                            <a:srgbClr val="000000"/>
                          </a:solidFill>
                          <a:latin typeface="Times New Roman"/>
                          <a:ea typeface="Times New Roman"/>
                          <a:cs typeface="Times New Roman"/>
                        </a:rPr>
                        <a:t>arak </a:t>
                      </a:r>
                      <a:r>
                        <a:rPr lang="id-ID" sz="1000" dirty="0">
                          <a:solidFill>
                            <a:srgbClr val="000000"/>
                          </a:solidFill>
                          <a:latin typeface="Times New Roman"/>
                          <a:ea typeface="Times New Roman"/>
                          <a:cs typeface="Times New Roman"/>
                        </a:rPr>
                        <a:t>ganda pada taraf 5%</a:t>
                      </a:r>
                      <a:endParaRPr lang="id-ID" sz="1000" dirty="0">
                        <a:latin typeface="Calibri"/>
                        <a:ea typeface="Calibri"/>
                        <a:cs typeface="Times New Roman"/>
                      </a:endParaRPr>
                    </a:p>
                  </a:txBody>
                  <a:tcPr marL="45950" marR="45950"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0"/>
          <a:tileRect/>
        </a:gradFill>
        <a:effectLst/>
      </p:bgPr>
    </p:bg>
    <p:spTree>
      <p:nvGrpSpPr>
        <p:cNvPr id="1" name=""/>
        <p:cNvGrpSpPr/>
        <p:nvPr/>
      </p:nvGrpSpPr>
      <p:grpSpPr>
        <a:xfrm>
          <a:off x="0" y="0"/>
          <a:ext cx="0" cy="0"/>
          <a:chOff x="0" y="0"/>
          <a:chExt cx="0" cy="0"/>
        </a:xfrm>
      </p:grpSpPr>
      <p:sp>
        <p:nvSpPr>
          <p:cNvPr id="4" name="Title 1"/>
          <p:cNvSpPr txBox="1">
            <a:spLocks/>
          </p:cNvSpPr>
          <p:nvPr/>
        </p:nvSpPr>
        <p:spPr>
          <a:xfrm>
            <a:off x="500034" y="571504"/>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sng" strike="noStrike" kern="1200" cap="none" spc="0" normalizeH="0" baseline="0" noProof="0" dirty="0" smtClean="0">
                <a:ln>
                  <a:noFill/>
                </a:ln>
                <a:solidFill>
                  <a:schemeClr val="accent4">
                    <a:lumMod val="50000"/>
                  </a:schemeClr>
                </a:solidFill>
                <a:effectLst/>
                <a:uLnTx/>
                <a:uFillTx/>
                <a:latin typeface="Bauhaus 93" pitchFamily="82" charset="0"/>
                <a:ea typeface="+mj-ea"/>
                <a:cs typeface="+mj-cs"/>
              </a:rPr>
              <a:t>Analisis Kadar Serat Kasar</a:t>
            </a:r>
            <a:endParaRPr kumimoji="0" lang="id-ID" sz="2000" b="0" i="0" u="sng" strike="noStrike" kern="1200" cap="none" spc="0" normalizeH="0" baseline="0" noProof="0" dirty="0">
              <a:ln>
                <a:noFill/>
              </a:ln>
              <a:solidFill>
                <a:schemeClr val="accent4">
                  <a:lumMod val="50000"/>
                </a:schemeClr>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857224" y="1739642"/>
          <a:ext cx="7858180" cy="1539240"/>
        </p:xfrm>
        <a:graphic>
          <a:graphicData uri="http://schemas.openxmlformats.org/drawingml/2006/table">
            <a:tbl>
              <a:tblPr/>
              <a:tblGrid>
                <a:gridCol w="3103530"/>
                <a:gridCol w="2808825"/>
                <a:gridCol w="1945825"/>
              </a:tblGrid>
              <a:tr h="161925">
                <a:tc gridSpan="3">
                  <a:txBody>
                    <a:bodyPr/>
                    <a:lstStyle/>
                    <a:p>
                      <a:pPr algn="l">
                        <a:lnSpc>
                          <a:spcPct val="200000"/>
                        </a:lnSpc>
                        <a:spcAft>
                          <a:spcPts val="0"/>
                        </a:spcAft>
                      </a:pPr>
                      <a:r>
                        <a:rPr lang="id-ID" sz="1100" b="1" dirty="0">
                          <a:solidFill>
                            <a:srgbClr val="000000"/>
                          </a:solidFill>
                          <a:latin typeface="Times New Roman"/>
                          <a:ea typeface="Times New Roman"/>
                          <a:cs typeface="Times New Roman"/>
                        </a:rPr>
                        <a:t>Tabel </a:t>
                      </a:r>
                      <a:r>
                        <a:rPr lang="id-ID" sz="1100" b="1" dirty="0" smtClean="0">
                          <a:solidFill>
                            <a:srgbClr val="000000"/>
                          </a:solidFill>
                          <a:latin typeface="Times New Roman"/>
                          <a:ea typeface="Times New Roman"/>
                          <a:cs typeface="Times New Roman"/>
                        </a:rPr>
                        <a:t>Pengaruh </a:t>
                      </a:r>
                      <a:r>
                        <a:rPr lang="id-ID" sz="1100" b="1" dirty="0">
                          <a:solidFill>
                            <a:srgbClr val="000000"/>
                          </a:solidFill>
                          <a:latin typeface="Times New Roman"/>
                          <a:ea typeface="Times New Roman"/>
                          <a:cs typeface="Times New Roman"/>
                        </a:rPr>
                        <a:t>Konsentrasi Sukrosa terhadap Kadar Serat Kasar Kurma Salak Bongkok</a:t>
                      </a:r>
                      <a:endParaRPr lang="id-ID"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r>
              <a:tr h="381000">
                <a:tc>
                  <a:txBody>
                    <a:bodyPr/>
                    <a:lstStyle/>
                    <a:p>
                      <a:pPr algn="ctr">
                        <a:lnSpc>
                          <a:spcPct val="150000"/>
                        </a:lnSpc>
                        <a:spcAft>
                          <a:spcPts val="0"/>
                        </a:spcAft>
                      </a:pPr>
                      <a:r>
                        <a:rPr lang="id-ID" sz="1200" dirty="0">
                          <a:solidFill>
                            <a:srgbClr val="000000"/>
                          </a:solidFill>
                          <a:latin typeface="Times New Roman"/>
                          <a:ea typeface="Times New Roman"/>
                          <a:cs typeface="Times New Roman"/>
                        </a:rPr>
                        <a:t>Perbandingan Konsentrasi Sukrosa</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Kadar Serat Kasar (%)</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Taraf Nyata 5%</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161925">
                <a:tc>
                  <a:txBody>
                    <a:bodyPr/>
                    <a:lstStyle/>
                    <a:p>
                      <a:pPr algn="ctr">
                        <a:lnSpc>
                          <a:spcPct val="150000"/>
                        </a:lnSpc>
                        <a:spcAft>
                          <a:spcPts val="0"/>
                        </a:spcAft>
                      </a:pPr>
                      <a:r>
                        <a:rPr lang="id-ID" sz="1200">
                          <a:solidFill>
                            <a:srgbClr val="000000"/>
                          </a:solidFill>
                          <a:latin typeface="Times New Roman"/>
                          <a:ea typeface="Times New Roman"/>
                          <a:cs typeface="Times New Roman"/>
                        </a:rPr>
                        <a:t>s1(40%)</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0,9617</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solidFill>
                            <a:srgbClr val="000000"/>
                          </a:solidFill>
                          <a:latin typeface="Times New Roman"/>
                          <a:ea typeface="Times New Roman"/>
                          <a:cs typeface="Times New Roman"/>
                        </a:rPr>
                        <a:t>a</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id-ID" sz="1200">
                          <a:solidFill>
                            <a:srgbClr val="000000"/>
                          </a:solidFill>
                          <a:latin typeface="Times New Roman"/>
                          <a:ea typeface="Times New Roman"/>
                          <a:cs typeface="Times New Roman"/>
                        </a:rPr>
                        <a:t>s2(50%)</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0,9438</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solidFill>
                            <a:srgbClr val="000000"/>
                          </a:solidFill>
                          <a:latin typeface="Times New Roman"/>
                          <a:ea typeface="Times New Roman"/>
                          <a:cs typeface="Times New Roman"/>
                        </a:rPr>
                        <a:t>b</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id-ID" sz="1200">
                          <a:solidFill>
                            <a:srgbClr val="000000"/>
                          </a:solidFill>
                          <a:latin typeface="Times New Roman"/>
                          <a:ea typeface="Times New Roman"/>
                          <a:cs typeface="Times New Roman"/>
                        </a:rPr>
                        <a:t>s3(60%)</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0,9383</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c</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857224" y="3500438"/>
          <a:ext cx="7858149" cy="1539240"/>
        </p:xfrm>
        <a:graphic>
          <a:graphicData uri="http://schemas.openxmlformats.org/drawingml/2006/table">
            <a:tbl>
              <a:tblPr/>
              <a:tblGrid>
                <a:gridCol w="3320620"/>
                <a:gridCol w="2511214"/>
                <a:gridCol w="2026315"/>
              </a:tblGrid>
              <a:tr h="161925">
                <a:tc gridSpan="3">
                  <a:txBody>
                    <a:bodyPr/>
                    <a:lstStyle/>
                    <a:p>
                      <a:pPr algn="l">
                        <a:lnSpc>
                          <a:spcPct val="200000"/>
                        </a:lnSpc>
                        <a:spcAft>
                          <a:spcPts val="0"/>
                        </a:spcAft>
                      </a:pPr>
                      <a:r>
                        <a:rPr lang="id-ID" sz="1100" b="1" dirty="0">
                          <a:solidFill>
                            <a:srgbClr val="000000"/>
                          </a:solidFill>
                          <a:latin typeface="Times New Roman"/>
                          <a:ea typeface="Times New Roman"/>
                          <a:cs typeface="Times New Roman"/>
                        </a:rPr>
                        <a:t>Tabel </a:t>
                      </a:r>
                      <a:r>
                        <a:rPr lang="id-ID" sz="1100" b="1" dirty="0" smtClean="0">
                          <a:solidFill>
                            <a:srgbClr val="000000"/>
                          </a:solidFill>
                          <a:latin typeface="Times New Roman"/>
                          <a:ea typeface="Times New Roman"/>
                          <a:cs typeface="Times New Roman"/>
                        </a:rPr>
                        <a:t>Pengaruh </a:t>
                      </a:r>
                      <a:r>
                        <a:rPr lang="id-ID" sz="1100" b="1" dirty="0">
                          <a:solidFill>
                            <a:srgbClr val="000000"/>
                          </a:solidFill>
                          <a:latin typeface="Times New Roman"/>
                          <a:ea typeface="Times New Roman"/>
                          <a:cs typeface="Times New Roman"/>
                        </a:rPr>
                        <a:t>Lama Perendaman dalam larutan kapur Ca(OH)</a:t>
                      </a:r>
                      <a:r>
                        <a:rPr lang="id-ID" sz="1100" b="1" baseline="-25000" dirty="0">
                          <a:solidFill>
                            <a:srgbClr val="000000"/>
                          </a:solidFill>
                          <a:latin typeface="Times New Roman"/>
                          <a:ea typeface="Times New Roman"/>
                          <a:cs typeface="Times New Roman"/>
                        </a:rPr>
                        <a:t>2</a:t>
                      </a:r>
                      <a:r>
                        <a:rPr lang="id-ID" sz="1100" b="1" dirty="0">
                          <a:solidFill>
                            <a:srgbClr val="000000"/>
                          </a:solidFill>
                          <a:latin typeface="Times New Roman"/>
                          <a:ea typeface="Times New Roman"/>
                          <a:cs typeface="Times New Roman"/>
                        </a:rPr>
                        <a:t> terhadap Kadar Serat Kasar Kurma Salak Bongkok</a:t>
                      </a:r>
                      <a:endParaRPr lang="id-ID"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r>
              <a:tr h="381000">
                <a:tc>
                  <a:txBody>
                    <a:bodyPr/>
                    <a:lstStyle/>
                    <a:p>
                      <a:pPr algn="ctr">
                        <a:lnSpc>
                          <a:spcPct val="150000"/>
                        </a:lnSpc>
                        <a:spcAft>
                          <a:spcPts val="0"/>
                        </a:spcAft>
                      </a:pPr>
                      <a:r>
                        <a:rPr lang="id-ID" sz="1200" dirty="0">
                          <a:solidFill>
                            <a:srgbClr val="000000"/>
                          </a:solidFill>
                          <a:latin typeface="Times New Roman"/>
                          <a:ea typeface="Times New Roman"/>
                          <a:cs typeface="Times New Roman"/>
                        </a:rPr>
                        <a:t>Lama Perendaman dalam Larutan Kapur</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Kadar Serat Kasar (%)</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Taraf Nyata 5%</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161925">
                <a:tc>
                  <a:txBody>
                    <a:bodyPr/>
                    <a:lstStyle/>
                    <a:p>
                      <a:pPr algn="ctr">
                        <a:lnSpc>
                          <a:spcPct val="150000"/>
                        </a:lnSpc>
                        <a:spcAft>
                          <a:spcPts val="0"/>
                        </a:spcAft>
                      </a:pPr>
                      <a:r>
                        <a:rPr lang="id-ID" sz="1200">
                          <a:solidFill>
                            <a:srgbClr val="000000"/>
                          </a:solidFill>
                          <a:latin typeface="Times New Roman"/>
                          <a:ea typeface="Times New Roman"/>
                          <a:cs typeface="Times New Roman"/>
                        </a:rPr>
                        <a:t>k1(1jam)</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0,9340</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a</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id-ID" sz="1200">
                          <a:solidFill>
                            <a:srgbClr val="000000"/>
                          </a:solidFill>
                          <a:latin typeface="Times New Roman"/>
                          <a:ea typeface="Times New Roman"/>
                          <a:cs typeface="Times New Roman"/>
                        </a:rPr>
                        <a:t>k2(2jam)</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solidFill>
                            <a:srgbClr val="000000"/>
                          </a:solidFill>
                          <a:latin typeface="Times New Roman"/>
                          <a:ea typeface="Times New Roman"/>
                          <a:cs typeface="Times New Roman"/>
                        </a:rPr>
                        <a:t>0,9488</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b</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id-ID" sz="1200">
                          <a:solidFill>
                            <a:srgbClr val="000000"/>
                          </a:solidFill>
                          <a:latin typeface="Times New Roman"/>
                          <a:ea typeface="Times New Roman"/>
                          <a:cs typeface="Times New Roman"/>
                        </a:rPr>
                        <a:t>k3(3jam)</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a:solidFill>
                            <a:srgbClr val="000000"/>
                          </a:solidFill>
                          <a:latin typeface="Times New Roman"/>
                          <a:ea typeface="Times New Roman"/>
                          <a:cs typeface="Times New Roman"/>
                        </a:rPr>
                        <a:t>0,9610</a:t>
                      </a:r>
                      <a:endParaRPr lang="id-ID"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200" dirty="0">
                          <a:solidFill>
                            <a:srgbClr val="000000"/>
                          </a:solidFill>
                          <a:latin typeface="Times New Roman"/>
                          <a:ea typeface="Times New Roman"/>
                          <a:cs typeface="Times New Roman"/>
                        </a:rPr>
                        <a:t>c</a:t>
                      </a:r>
                      <a:endParaRPr lang="id-ID"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00034" y="571504"/>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sng" strike="noStrike" kern="1200" cap="none" spc="0" normalizeH="0" baseline="0" noProof="0" dirty="0" smtClean="0">
                <a:ln>
                  <a:noFill/>
                </a:ln>
                <a:solidFill>
                  <a:schemeClr val="accent6">
                    <a:lumMod val="50000"/>
                  </a:schemeClr>
                </a:solidFill>
                <a:effectLst/>
                <a:uLnTx/>
                <a:uFillTx/>
                <a:latin typeface="Bauhaus 93" pitchFamily="82" charset="0"/>
                <a:ea typeface="+mj-ea"/>
                <a:cs typeface="+mj-cs"/>
              </a:rPr>
              <a:t>Analisis Kadar Vitamin C</a:t>
            </a:r>
            <a:endParaRPr kumimoji="0" lang="id-ID" sz="2000" b="0" i="0" u="sng" strike="noStrike" kern="1200" cap="none" spc="0" normalizeH="0" baseline="0" noProof="0" dirty="0">
              <a:ln>
                <a:noFill/>
              </a:ln>
              <a:solidFill>
                <a:schemeClr val="accent6">
                  <a:lumMod val="50000"/>
                </a:schemeClr>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1500167" y="1428736"/>
          <a:ext cx="6215105" cy="3723795"/>
        </p:xfrm>
        <a:graphic>
          <a:graphicData uri="http://schemas.openxmlformats.org/drawingml/2006/table">
            <a:tbl>
              <a:tblPr/>
              <a:tblGrid>
                <a:gridCol w="1913785"/>
                <a:gridCol w="1488918"/>
                <a:gridCol w="1406201"/>
                <a:gridCol w="1406201"/>
              </a:tblGrid>
              <a:tr h="205253">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Tabel </a:t>
                      </a:r>
                      <a:r>
                        <a:rPr lang="id-ID" sz="1200" b="1" dirty="0" smtClean="0">
                          <a:solidFill>
                            <a:srgbClr val="000000"/>
                          </a:solidFill>
                          <a:latin typeface="Times New Roman"/>
                          <a:ea typeface="Times New Roman"/>
                          <a:cs typeface="Times New Roman"/>
                        </a:rPr>
                        <a:t>Pengaruh </a:t>
                      </a:r>
                      <a:r>
                        <a:rPr lang="id-ID" sz="1200" b="1" dirty="0">
                          <a:solidFill>
                            <a:srgbClr val="000000"/>
                          </a:solidFill>
                          <a:latin typeface="Times New Roman"/>
                          <a:ea typeface="Times New Roman"/>
                          <a:cs typeface="Times New Roman"/>
                        </a:rPr>
                        <a:t>Konsentrasi Sukrosa dan Lama Perendaman dalam Larutan Kapur </a:t>
                      </a:r>
                      <a:endParaRPr lang="id-ID" sz="1200" dirty="0">
                        <a:latin typeface="Calibri"/>
                        <a:ea typeface="Calibri"/>
                        <a:cs typeface="Times New Roman"/>
                      </a:endParaRPr>
                    </a:p>
                  </a:txBody>
                  <a:tcPr marL="46182" marR="46182" marT="0"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r h="205253">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Ca(OH)</a:t>
                      </a:r>
                      <a:r>
                        <a:rPr lang="id-ID" sz="1200" b="1" baseline="-25000" dirty="0">
                          <a:solidFill>
                            <a:srgbClr val="000000"/>
                          </a:solidFill>
                          <a:latin typeface="Times New Roman"/>
                          <a:ea typeface="Times New Roman"/>
                          <a:cs typeface="Times New Roman"/>
                        </a:rPr>
                        <a:t>2</a:t>
                      </a:r>
                      <a:r>
                        <a:rPr lang="id-ID" sz="1200" b="1" dirty="0">
                          <a:solidFill>
                            <a:srgbClr val="000000"/>
                          </a:solidFill>
                          <a:latin typeface="Times New Roman"/>
                          <a:ea typeface="Times New Roman"/>
                          <a:cs typeface="Times New Roman"/>
                        </a:rPr>
                        <a:t> Terhadap Kadar Vitamin C Kurma Salak Varietas Bongkok</a:t>
                      </a:r>
                      <a:endParaRPr lang="id-ID" sz="1200" dirty="0">
                        <a:latin typeface="Calibri"/>
                        <a:ea typeface="Calibri"/>
                        <a:cs typeface="Times New Roman"/>
                      </a:endParaRPr>
                    </a:p>
                  </a:txBody>
                  <a:tcPr marL="46182" marR="46182"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225778">
                <a:tc row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Konsentrasi Sukrosa (S)</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gridSpan="3">
                  <a:txBody>
                    <a:bodyPr/>
                    <a:lstStyle/>
                    <a:p>
                      <a:pPr algn="ctr">
                        <a:lnSpc>
                          <a:spcPct val="100000"/>
                        </a:lnSpc>
                        <a:spcAft>
                          <a:spcPts val="0"/>
                        </a:spcAft>
                      </a:pPr>
                      <a:r>
                        <a:rPr lang="id-ID" sz="1200">
                          <a:solidFill>
                            <a:srgbClr val="000000"/>
                          </a:solidFill>
                          <a:latin typeface="Times New Roman"/>
                          <a:ea typeface="Times New Roman"/>
                          <a:cs typeface="Times New Roman"/>
                        </a:rPr>
                        <a:t>Lama Perendaman Larutan Kapur Ca(OH)2 (K)</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hMerge="1">
                  <a:txBody>
                    <a:bodyPr/>
                    <a:lstStyle/>
                    <a:p>
                      <a:endParaRPr lang="id-ID"/>
                    </a:p>
                  </a:txBody>
                  <a:tcPr/>
                </a:tc>
                <a:tc hMerge="1">
                  <a:txBody>
                    <a:bodyPr/>
                    <a:lstStyle/>
                    <a:p>
                      <a:endParaRPr lang="id-ID"/>
                    </a:p>
                  </a:txBody>
                  <a:tcPr/>
                </a:tc>
              </a:tr>
              <a:tr h="225778">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 jam (k1)</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 jam (k2)</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3 jam (k3)</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r>
              <a:tr h="246303">
                <a:tc row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40% (s1)</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C</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6303">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4,6362</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4,1955</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3,6144</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303">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ab</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6303">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50% (s2)</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6303">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4,6344</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4,4703</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4,1464</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303">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6303">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60% (s3)</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6303">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5,1395</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4,6427</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4,1739</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303">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6303">
                <a:tc gridSpan="2">
                  <a:txBody>
                    <a:bodyPr/>
                    <a:lstStyle/>
                    <a:p>
                      <a:pPr algn="just">
                        <a:lnSpc>
                          <a:spcPct val="100000"/>
                        </a:lnSpc>
                        <a:spcAft>
                          <a:spcPts val="0"/>
                        </a:spcAft>
                      </a:pPr>
                      <a:r>
                        <a:rPr lang="id-ID" sz="1200" b="1" dirty="0">
                          <a:solidFill>
                            <a:srgbClr val="000000"/>
                          </a:solidFill>
                          <a:latin typeface="Times New Roman"/>
                          <a:ea typeface="Times New Roman"/>
                          <a:cs typeface="Times New Roman"/>
                        </a:rPr>
                        <a:t>Keterangan : </a:t>
                      </a:r>
                      <a:endParaRPr lang="id-ID" sz="1200" dirty="0">
                        <a:latin typeface="Calibri"/>
                        <a:ea typeface="Calibri"/>
                        <a:cs typeface="Times New Roman"/>
                      </a:endParaRPr>
                    </a:p>
                  </a:txBody>
                  <a:tcPr marL="46182" marR="46182"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a:txBody>
                    <a:bodyPr/>
                    <a:lstStyle/>
                    <a:p>
                      <a:pPr algn="just">
                        <a:lnSpc>
                          <a:spcPct val="100000"/>
                        </a:lnSpc>
                      </a:pPr>
                      <a:endParaRPr lang="id-ID" sz="1200">
                        <a:latin typeface="Calibri"/>
                        <a:ea typeface="Times New Roman"/>
                        <a:cs typeface="Times New Roman"/>
                      </a:endParaRPr>
                    </a:p>
                  </a:txBody>
                  <a:tcPr marL="46182" marR="4618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id-ID" sz="1200" dirty="0">
                        <a:latin typeface="Calibri"/>
                        <a:ea typeface="Times New Roman"/>
                        <a:cs typeface="Times New Roman"/>
                      </a:endParaRPr>
                    </a:p>
                  </a:txBody>
                  <a:tcPr marL="46182" marR="46182" marT="0" marB="0" anchor="b">
                    <a:lnL>
                      <a:noFill/>
                    </a:lnL>
                    <a:lnR>
                      <a:noFill/>
                    </a:lnR>
                    <a:lnT w="12700" cap="flat" cmpd="sng" algn="ctr">
                      <a:solidFill>
                        <a:srgbClr val="000000"/>
                      </a:solidFill>
                      <a:prstDash val="solid"/>
                      <a:round/>
                      <a:headEnd type="none" w="med" len="med"/>
                      <a:tailEnd type="none" w="med" len="med"/>
                    </a:lnT>
                    <a:lnB>
                      <a:noFill/>
                    </a:lnB>
                  </a:tcPr>
                </a:tc>
              </a:tr>
              <a:tr h="246303">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Huruf kecil dibaca horizontal, huruf besar dibaca vertikal</a:t>
                      </a:r>
                      <a:endParaRPr lang="id-ID" sz="1000" dirty="0">
                        <a:latin typeface="Calibri"/>
                        <a:ea typeface="Calibri"/>
                        <a:cs typeface="Times New Roman"/>
                      </a:endParaRPr>
                    </a:p>
                  </a:txBody>
                  <a:tcPr marL="46182" marR="46182"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r h="0">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Setiap huruf yang berbeda menunjukkan perbedaan yang berbeda nyata pada </a:t>
                      </a:r>
                      <a:r>
                        <a:rPr lang="id-ID" sz="1000" dirty="0" smtClean="0">
                          <a:solidFill>
                            <a:srgbClr val="000000"/>
                          </a:solidFill>
                          <a:latin typeface="Times New Roman"/>
                          <a:ea typeface="Times New Roman"/>
                          <a:cs typeface="Times New Roman"/>
                        </a:rPr>
                        <a:t>ganda</a:t>
                      </a:r>
                      <a:r>
                        <a:rPr lang="id-ID" sz="1000" baseline="0" dirty="0" smtClean="0">
                          <a:solidFill>
                            <a:srgbClr val="000000"/>
                          </a:solidFill>
                          <a:latin typeface="Calibri"/>
                          <a:ea typeface="Times New Roman"/>
                          <a:cs typeface="Times New Roman"/>
                        </a:rPr>
                        <a:t> </a:t>
                      </a:r>
                      <a:r>
                        <a:rPr lang="id-ID" sz="1000" dirty="0" smtClean="0">
                          <a:solidFill>
                            <a:srgbClr val="000000"/>
                          </a:solidFill>
                          <a:latin typeface="Times New Roman"/>
                          <a:ea typeface="Times New Roman"/>
                          <a:cs typeface="Times New Roman"/>
                        </a:rPr>
                        <a:t>pada </a:t>
                      </a:r>
                      <a:r>
                        <a:rPr lang="id-ID" sz="1000" dirty="0">
                          <a:solidFill>
                            <a:srgbClr val="000000"/>
                          </a:solidFill>
                          <a:latin typeface="Times New Roman"/>
                          <a:ea typeface="Times New Roman"/>
                          <a:cs typeface="Times New Roman"/>
                        </a:rPr>
                        <a:t>taraf 5%</a:t>
                      </a:r>
                      <a:endParaRPr lang="id-ID" sz="1000" dirty="0">
                        <a:latin typeface="Calibri"/>
                        <a:ea typeface="Calibri"/>
                        <a:cs typeface="Times New Roman"/>
                      </a:endParaRPr>
                    </a:p>
                  </a:txBody>
                  <a:tcPr marL="46182" marR="46182"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alpha val="70000"/>
              </a:srgbClr>
            </a:gs>
            <a:gs pos="25000">
              <a:srgbClr val="FF6633"/>
            </a:gs>
            <a:gs pos="50000">
              <a:srgbClr val="FFFF00"/>
            </a:gs>
            <a:gs pos="75000">
              <a:srgbClr val="01A78F"/>
            </a:gs>
            <a:gs pos="100000">
              <a:srgbClr val="3366FF"/>
            </a:gs>
          </a:gsLst>
          <a:lin ang="18900000" scaled="0"/>
          <a:tileRect/>
        </a:gradFill>
        <a:effectLst/>
      </p:bgPr>
    </p:bg>
    <p:spTree>
      <p:nvGrpSpPr>
        <p:cNvPr id="1" name=""/>
        <p:cNvGrpSpPr/>
        <p:nvPr/>
      </p:nvGrpSpPr>
      <p:grpSpPr>
        <a:xfrm>
          <a:off x="0" y="0"/>
          <a:ext cx="0" cy="0"/>
          <a:chOff x="0" y="0"/>
          <a:chExt cx="0" cy="0"/>
        </a:xfrm>
      </p:grpSpPr>
      <p:sp>
        <p:nvSpPr>
          <p:cNvPr id="4" name="Title 1"/>
          <p:cNvSpPr txBox="1">
            <a:spLocks/>
          </p:cNvSpPr>
          <p:nvPr/>
        </p:nvSpPr>
        <p:spPr>
          <a:xfrm>
            <a:off x="500034" y="571504"/>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sng" strike="noStrike" kern="1200" cap="none" spc="0" normalizeH="0" baseline="0" noProof="0" dirty="0" smtClean="0">
                <a:ln>
                  <a:noFill/>
                </a:ln>
                <a:solidFill>
                  <a:srgbClr val="FF0000"/>
                </a:solidFill>
                <a:effectLst/>
                <a:uLnTx/>
                <a:uFillTx/>
                <a:latin typeface="Bauhaus 93" pitchFamily="82" charset="0"/>
                <a:ea typeface="+mj-ea"/>
                <a:cs typeface="+mj-cs"/>
              </a:rPr>
              <a:t>Analisis Organoleptik Terhadap Rasa</a:t>
            </a:r>
            <a:endParaRPr kumimoji="0" lang="id-ID" sz="2000" b="0" i="0" u="sng" strike="noStrike" kern="1200" cap="none" spc="0" normalizeH="0" baseline="0" noProof="0" dirty="0">
              <a:ln>
                <a:noFill/>
              </a:ln>
              <a:solidFill>
                <a:srgbClr val="FF0000"/>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1857356" y="1428736"/>
          <a:ext cx="5429287" cy="2928953"/>
        </p:xfrm>
        <a:graphic>
          <a:graphicData uri="http://schemas.openxmlformats.org/drawingml/2006/table">
            <a:tbl>
              <a:tblPr/>
              <a:tblGrid>
                <a:gridCol w="1574528"/>
                <a:gridCol w="1286993"/>
                <a:gridCol w="1286993"/>
                <a:gridCol w="1280773"/>
              </a:tblGrid>
              <a:tr h="450609">
                <a:tc gridSpan="4">
                  <a:txBody>
                    <a:bodyPr/>
                    <a:lstStyle/>
                    <a:p>
                      <a:pPr algn="just">
                        <a:lnSpc>
                          <a:spcPct val="100000"/>
                        </a:lnSpc>
                        <a:spcAft>
                          <a:spcPts val="0"/>
                        </a:spcAft>
                      </a:pPr>
                      <a:r>
                        <a:rPr lang="id-ID" sz="1200" b="1" dirty="0">
                          <a:solidFill>
                            <a:srgbClr val="000000"/>
                          </a:solidFill>
                          <a:latin typeface="Times New Roman"/>
                          <a:ea typeface="Times New Roman"/>
                          <a:cs typeface="Times New Roman"/>
                        </a:rPr>
                        <a:t>Tabel </a:t>
                      </a:r>
                      <a:r>
                        <a:rPr lang="id-ID" sz="1200" b="1" dirty="0" smtClean="0">
                          <a:solidFill>
                            <a:srgbClr val="000000"/>
                          </a:solidFill>
                          <a:latin typeface="Times New Roman"/>
                          <a:ea typeface="Times New Roman"/>
                          <a:cs typeface="Times New Roman"/>
                        </a:rPr>
                        <a:t>Pengaruh </a:t>
                      </a:r>
                      <a:r>
                        <a:rPr lang="id-ID" sz="1200" b="1" dirty="0">
                          <a:solidFill>
                            <a:srgbClr val="000000"/>
                          </a:solidFill>
                          <a:latin typeface="Times New Roman"/>
                          <a:ea typeface="Times New Roman"/>
                          <a:cs typeface="Times New Roman"/>
                        </a:rPr>
                        <a:t>Konsentrasi Sukrosa dan Lama Perendaman dalam </a:t>
                      </a:r>
                      <a:endParaRPr lang="id-ID" sz="1200" dirty="0">
                        <a:latin typeface="Calibri"/>
                        <a:ea typeface="Calibri"/>
                        <a:cs typeface="Times New Roman"/>
                      </a:endParaRPr>
                    </a:p>
                    <a:p>
                      <a:pPr algn="just">
                        <a:lnSpc>
                          <a:spcPct val="100000"/>
                        </a:lnSpc>
                        <a:spcAft>
                          <a:spcPts val="0"/>
                        </a:spcAft>
                      </a:pPr>
                      <a:r>
                        <a:rPr lang="id-ID" sz="1200" b="1" dirty="0">
                          <a:solidFill>
                            <a:srgbClr val="000000"/>
                          </a:solidFill>
                          <a:latin typeface="Times New Roman"/>
                          <a:ea typeface="Times New Roman"/>
                          <a:cs typeface="Times New Roman"/>
                        </a:rPr>
                        <a:t>Larutan Kapur Ca(OH)</a:t>
                      </a:r>
                      <a:r>
                        <a:rPr lang="id-ID" sz="1200" b="1" baseline="-25000" dirty="0">
                          <a:solidFill>
                            <a:srgbClr val="000000"/>
                          </a:solidFill>
                          <a:latin typeface="Times New Roman"/>
                          <a:ea typeface="Times New Roman"/>
                          <a:cs typeface="Times New Roman"/>
                        </a:rPr>
                        <a:t>2</a:t>
                      </a:r>
                      <a:r>
                        <a:rPr lang="id-ID" sz="1200" b="1" dirty="0">
                          <a:solidFill>
                            <a:srgbClr val="000000"/>
                          </a:solidFill>
                          <a:latin typeface="Times New Roman"/>
                          <a:ea typeface="Times New Roman"/>
                          <a:cs typeface="Times New Roman"/>
                        </a:rPr>
                        <a:t> Terhadap Rasa Kurma Salak Varietas Bongkok</a:t>
                      </a:r>
                      <a:endParaRPr lang="id-ID" sz="1200" dirty="0">
                        <a:latin typeface="Calibri"/>
                        <a:ea typeface="Calibri"/>
                        <a:cs typeface="Times New Roman"/>
                      </a:endParaRPr>
                    </a:p>
                  </a:txBody>
                  <a:tcPr marL="60158" marR="6015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225304">
                <a:tc row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Konsentrasi Sukrosa (S)</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Lama Perendaman Larutan Kapur Ca(OH)2 (K)</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id-ID"/>
                    </a:p>
                  </a:txBody>
                  <a:tcPr/>
                </a:tc>
                <a:tc hMerge="1">
                  <a:txBody>
                    <a:bodyPr/>
                    <a:lstStyle/>
                    <a:p>
                      <a:endParaRPr lang="id-ID"/>
                    </a:p>
                  </a:txBody>
                  <a:tcPr/>
                </a:tc>
              </a:tr>
              <a:tr h="225304">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1 jam (k1)</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 jam (k2)</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3 jam (k3)</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5304">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40% (s1)</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5304">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2,2989</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2,1047</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2,1416</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5304">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5304">
                <a:tc rowSpan="3">
                  <a:txBody>
                    <a:bodyPr/>
                    <a:lstStyle/>
                    <a:p>
                      <a:pPr algn="ctr">
                        <a:lnSpc>
                          <a:spcPct val="100000"/>
                        </a:lnSpc>
                        <a:spcAft>
                          <a:spcPts val="0"/>
                        </a:spcAft>
                      </a:pPr>
                      <a:r>
                        <a:rPr lang="id-ID" sz="1200">
                          <a:solidFill>
                            <a:srgbClr val="000000"/>
                          </a:solidFill>
                          <a:latin typeface="Times New Roman"/>
                          <a:ea typeface="Times New Roman"/>
                          <a:cs typeface="Times New Roman"/>
                        </a:rPr>
                        <a:t>50% (s2)</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5304">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2,2885</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2,3618</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2,3147</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5304">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ab</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5304">
                <a:tc rowSpan="3">
                  <a:txBody>
                    <a:bodyPr/>
                    <a:lstStyle/>
                    <a:p>
                      <a:pPr algn="ctr">
                        <a:lnSpc>
                          <a:spcPct val="100000"/>
                        </a:lnSpc>
                        <a:spcAft>
                          <a:spcPts val="0"/>
                        </a:spcAft>
                      </a:pPr>
                      <a:r>
                        <a:rPr lang="id-ID" sz="1200" dirty="0">
                          <a:solidFill>
                            <a:srgbClr val="000000"/>
                          </a:solidFill>
                          <a:latin typeface="Times New Roman"/>
                          <a:ea typeface="Times New Roman"/>
                          <a:cs typeface="Times New Roman"/>
                        </a:rPr>
                        <a:t>60% (s3)</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C</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5304">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2,3079</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2,3138</a:t>
                      </a:r>
                      <a:endParaRPr lang="id-ID" sz="120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2,3780</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5304">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60158" marR="6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1857356" y="4429132"/>
          <a:ext cx="5500726" cy="673023"/>
        </p:xfrm>
        <a:graphic>
          <a:graphicData uri="http://schemas.openxmlformats.org/drawingml/2006/table">
            <a:tbl>
              <a:tblPr/>
              <a:tblGrid>
                <a:gridCol w="1693810"/>
                <a:gridCol w="1317778"/>
                <a:gridCol w="1244569"/>
                <a:gridCol w="1244569"/>
              </a:tblGrid>
              <a:tr h="246303">
                <a:tc gridSpan="2">
                  <a:txBody>
                    <a:bodyPr/>
                    <a:lstStyle/>
                    <a:p>
                      <a:pPr algn="just">
                        <a:lnSpc>
                          <a:spcPct val="100000"/>
                        </a:lnSpc>
                        <a:spcAft>
                          <a:spcPts val="0"/>
                        </a:spcAft>
                      </a:pPr>
                      <a:r>
                        <a:rPr lang="id-ID" sz="1200" b="1" dirty="0">
                          <a:solidFill>
                            <a:srgbClr val="000000"/>
                          </a:solidFill>
                          <a:latin typeface="Times New Roman"/>
                          <a:ea typeface="Times New Roman"/>
                          <a:cs typeface="Times New Roman"/>
                        </a:rPr>
                        <a:t>Keterangan : </a:t>
                      </a:r>
                      <a:endParaRPr lang="id-ID" sz="1200" dirty="0">
                        <a:latin typeface="Calibri"/>
                        <a:ea typeface="Calibri"/>
                        <a:cs typeface="Times New Roman"/>
                      </a:endParaRPr>
                    </a:p>
                  </a:txBody>
                  <a:tcPr marL="46182" marR="46182"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id-ID"/>
                    </a:p>
                  </a:txBody>
                  <a:tcPr/>
                </a:tc>
                <a:tc>
                  <a:txBody>
                    <a:bodyPr/>
                    <a:lstStyle/>
                    <a:p>
                      <a:endParaRPr lang="id-ID"/>
                    </a:p>
                  </a:txBody>
                  <a:tcPr marL="46182" marR="46182"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id-ID"/>
                    </a:p>
                  </a:txBody>
                  <a:tcPr marL="46182" marR="46182"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6303">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Huruf kecil dibaca horizontal, huruf besar dibaca vertikal</a:t>
                      </a:r>
                      <a:endParaRPr lang="id-ID" sz="1000" dirty="0">
                        <a:latin typeface="Calibri"/>
                        <a:ea typeface="Calibri"/>
                        <a:cs typeface="Times New Roman"/>
                      </a:endParaRPr>
                    </a:p>
                  </a:txBody>
                  <a:tcPr marL="46182" marR="46182" marT="0" marB="0" anchor="b">
                    <a:lnL>
                      <a:noFill/>
                    </a:lnL>
                    <a:lnR>
                      <a:noFill/>
                    </a:lnR>
                    <a:lnT>
                      <a:noFill/>
                    </a:lnT>
                    <a:lnB>
                      <a:noFill/>
                    </a:lnB>
                    <a:lnTlToBr w="12700" cmpd="sng">
                      <a:noFill/>
                      <a:prstDash val="solid"/>
                    </a:lnTlToBr>
                    <a:lnBlToTr w="12700" cmpd="sng">
                      <a:noFill/>
                      <a:prstDash val="solid"/>
                    </a:lnBlToTr>
                  </a:tcPr>
                </a:tc>
                <a:tc hMerge="1">
                  <a:txBody>
                    <a:bodyPr/>
                    <a:lstStyle/>
                    <a:p>
                      <a:endParaRPr lang="id-ID"/>
                    </a:p>
                  </a:txBody>
                  <a:tcPr/>
                </a:tc>
                <a:tc hMerge="1">
                  <a:txBody>
                    <a:bodyPr/>
                    <a:lstStyle/>
                    <a:p>
                      <a:endParaRPr lang="id-ID"/>
                    </a:p>
                  </a:txBody>
                  <a:tcPr/>
                </a:tc>
                <a:tc hMerge="1">
                  <a:txBody>
                    <a:bodyPr/>
                    <a:lstStyle/>
                    <a:p>
                      <a:endParaRPr lang="id-ID"/>
                    </a:p>
                  </a:txBody>
                  <a:tcPr/>
                </a:tc>
              </a:tr>
              <a:tr h="0">
                <a:tc gridSpan="4">
                  <a:txBody>
                    <a:bodyPr/>
                    <a:lstStyle/>
                    <a:p>
                      <a:pPr algn="just">
                        <a:lnSpc>
                          <a:spcPct val="100000"/>
                        </a:lnSpc>
                        <a:spcAft>
                          <a:spcPts val="0"/>
                        </a:spcAft>
                      </a:pPr>
                      <a:r>
                        <a:rPr lang="id-ID" sz="1000" dirty="0">
                          <a:solidFill>
                            <a:srgbClr val="000000"/>
                          </a:solidFill>
                          <a:latin typeface="Times New Roman"/>
                          <a:ea typeface="Times New Roman"/>
                          <a:cs typeface="Times New Roman"/>
                        </a:rPr>
                        <a:t>- Setiap huruf yang berbeda menunjukkan perbedaan yang berbeda nyata pada </a:t>
                      </a:r>
                      <a:r>
                        <a:rPr lang="id-ID" sz="1000" dirty="0" smtClean="0">
                          <a:solidFill>
                            <a:srgbClr val="000000"/>
                          </a:solidFill>
                          <a:latin typeface="Times New Roman"/>
                          <a:ea typeface="Times New Roman"/>
                          <a:cs typeface="Times New Roman"/>
                        </a:rPr>
                        <a:t>ganda</a:t>
                      </a:r>
                      <a:r>
                        <a:rPr lang="id-ID" sz="1000" baseline="0" dirty="0" smtClean="0">
                          <a:solidFill>
                            <a:srgbClr val="000000"/>
                          </a:solidFill>
                          <a:latin typeface="Calibri"/>
                          <a:ea typeface="Times New Roman"/>
                          <a:cs typeface="Times New Roman"/>
                        </a:rPr>
                        <a:t> </a:t>
                      </a:r>
                      <a:r>
                        <a:rPr lang="id-ID" sz="1000" dirty="0" smtClean="0">
                          <a:solidFill>
                            <a:srgbClr val="000000"/>
                          </a:solidFill>
                          <a:latin typeface="Times New Roman"/>
                          <a:ea typeface="Times New Roman"/>
                          <a:cs typeface="Times New Roman"/>
                        </a:rPr>
                        <a:t>pada </a:t>
                      </a:r>
                      <a:r>
                        <a:rPr lang="id-ID" sz="1000" dirty="0">
                          <a:solidFill>
                            <a:srgbClr val="000000"/>
                          </a:solidFill>
                          <a:latin typeface="Times New Roman"/>
                          <a:ea typeface="Times New Roman"/>
                          <a:cs typeface="Times New Roman"/>
                        </a:rPr>
                        <a:t>taraf 5%</a:t>
                      </a:r>
                      <a:endParaRPr lang="id-ID" sz="1000" dirty="0">
                        <a:latin typeface="Calibri"/>
                        <a:ea typeface="Calibri"/>
                        <a:cs typeface="Times New Roman"/>
                      </a:endParaRPr>
                    </a:p>
                  </a:txBody>
                  <a:tcPr marL="46182" marR="46182" marT="0" marB="0" anchor="b">
                    <a:lnL>
                      <a:noFill/>
                    </a:lnL>
                    <a:lnR>
                      <a:noFill/>
                    </a:lnR>
                    <a:lnT>
                      <a:noFill/>
                    </a:lnT>
                    <a:lnB>
                      <a:noFill/>
                    </a:lnB>
                    <a:lnTlToBr w="12700" cmpd="sng">
                      <a:noFill/>
                      <a:prstDash val="solid"/>
                    </a:lnTlToBr>
                    <a:lnBlToTr w="12700" cmpd="sng">
                      <a:noFill/>
                      <a:prstDash val="solid"/>
                    </a:lnBlToTr>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pic>
        <p:nvPicPr>
          <p:cNvPr id="39937" name="Picture 1" descr="D:\Perkuliahan Sarie\TA\DWI KURMA SALAK\FTO PROSES\IMG03961-20130318-1223.jpg"/>
          <p:cNvPicPr>
            <a:picLocks noChangeAspect="1" noChangeArrowheads="1"/>
          </p:cNvPicPr>
          <p:nvPr/>
        </p:nvPicPr>
        <p:blipFill>
          <a:blip r:embed="rId2" cstate="print"/>
          <a:srcRect/>
          <a:stretch>
            <a:fillRect/>
          </a:stretch>
        </p:blipFill>
        <p:spPr bwMode="auto">
          <a:xfrm>
            <a:off x="7167602" y="5322123"/>
            <a:ext cx="1762116" cy="1321587"/>
          </a:xfrm>
          <a:prstGeom prst="rect">
            <a:avLst/>
          </a:prstGeom>
          <a:noFill/>
        </p:spPr>
      </p:pic>
      <p:pic>
        <p:nvPicPr>
          <p:cNvPr id="39938" name="Picture 2" descr="D:\Perkuliahan Sarie\TA\DWI KURMA SALAK\FTO PROSES\IMG03964-20130318-1243.jpg"/>
          <p:cNvPicPr>
            <a:picLocks noChangeAspect="1" noChangeArrowheads="1"/>
          </p:cNvPicPr>
          <p:nvPr/>
        </p:nvPicPr>
        <p:blipFill>
          <a:blip r:embed="rId3" cstate="print"/>
          <a:srcRect/>
          <a:stretch>
            <a:fillRect/>
          </a:stretch>
        </p:blipFill>
        <p:spPr bwMode="auto">
          <a:xfrm>
            <a:off x="285720" y="5286388"/>
            <a:ext cx="1809710" cy="1357283"/>
          </a:xfrm>
          <a:prstGeom prst="rect">
            <a:avLst/>
          </a:prstGeom>
          <a:noFill/>
        </p:spPr>
      </p:pic>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00034" y="386689"/>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sng" strike="noStrike" kern="1200" cap="none" spc="0" normalizeH="0" baseline="0" noProof="0" dirty="0" smtClean="0">
                <a:ln>
                  <a:noFill/>
                </a:ln>
                <a:solidFill>
                  <a:schemeClr val="accent6">
                    <a:lumMod val="50000"/>
                  </a:schemeClr>
                </a:solidFill>
                <a:effectLst/>
                <a:uLnTx/>
                <a:uFillTx/>
                <a:latin typeface="Bauhaus 93" pitchFamily="82" charset="0"/>
                <a:ea typeface="+mj-ea"/>
                <a:cs typeface="+mj-cs"/>
              </a:rPr>
              <a:t>Analisis Organoleptik Terhadap Tekstur (</a:t>
            </a:r>
            <a:r>
              <a:rPr kumimoji="0" lang="id-ID" sz="2000" b="0" i="1" u="sng" strike="noStrike" kern="1200" cap="none" spc="0" normalizeH="0" baseline="0" noProof="0" dirty="0" smtClean="0">
                <a:ln>
                  <a:noFill/>
                </a:ln>
                <a:solidFill>
                  <a:schemeClr val="accent6">
                    <a:lumMod val="50000"/>
                  </a:schemeClr>
                </a:solidFill>
                <a:effectLst/>
                <a:uLnTx/>
                <a:uFillTx/>
                <a:latin typeface="Bauhaus 93" pitchFamily="82" charset="0"/>
                <a:ea typeface="+mj-ea"/>
                <a:cs typeface="+mj-cs"/>
              </a:rPr>
              <a:t>Mouthfeel</a:t>
            </a:r>
            <a:r>
              <a:rPr kumimoji="0" lang="id-ID" sz="2000" b="0" u="sng" strike="noStrike" kern="1200" cap="none" spc="0" normalizeH="0" baseline="0" noProof="0" dirty="0" smtClean="0">
                <a:ln>
                  <a:noFill/>
                </a:ln>
                <a:solidFill>
                  <a:schemeClr val="accent6">
                    <a:lumMod val="50000"/>
                  </a:schemeClr>
                </a:solidFill>
                <a:effectLst/>
                <a:uLnTx/>
                <a:uFillTx/>
                <a:latin typeface="Bauhaus 93" pitchFamily="82" charset="0"/>
                <a:ea typeface="+mj-ea"/>
                <a:cs typeface="+mj-cs"/>
              </a:rPr>
              <a:t>)</a:t>
            </a:r>
            <a:endParaRPr kumimoji="0" lang="id-ID" sz="2000" b="0" i="0" u="sng" strike="noStrike" kern="1200" cap="none" spc="0" normalizeH="0" baseline="0" noProof="0" dirty="0">
              <a:ln>
                <a:noFill/>
              </a:ln>
              <a:solidFill>
                <a:schemeClr val="accent6">
                  <a:lumMod val="50000"/>
                </a:schemeClr>
              </a:solidFill>
              <a:effectLst/>
              <a:uLnTx/>
              <a:uFillTx/>
              <a:latin typeface="Bauhaus 93" pitchFamily="82" charset="0"/>
              <a:ea typeface="+mj-ea"/>
              <a:cs typeface="+mj-cs"/>
            </a:endParaRPr>
          </a:p>
        </p:txBody>
      </p:sp>
      <p:graphicFrame>
        <p:nvGraphicFramePr>
          <p:cNvPr id="5" name="Table 4"/>
          <p:cNvGraphicFramePr>
            <a:graphicFrameLocks noGrp="1"/>
          </p:cNvGraphicFramePr>
          <p:nvPr/>
        </p:nvGraphicFramePr>
        <p:xfrm>
          <a:off x="1428729" y="1249736"/>
          <a:ext cx="6072230" cy="3679462"/>
        </p:xfrm>
        <a:graphic>
          <a:graphicData uri="http://schemas.openxmlformats.org/drawingml/2006/table">
            <a:tbl>
              <a:tblPr/>
              <a:tblGrid>
                <a:gridCol w="1828197"/>
                <a:gridCol w="1596274"/>
                <a:gridCol w="692165"/>
                <a:gridCol w="664702"/>
                <a:gridCol w="691800"/>
                <a:gridCol w="599092"/>
              </a:tblGrid>
              <a:tr h="384259">
                <a:tc gridSpan="6">
                  <a:txBody>
                    <a:bodyPr/>
                    <a:lstStyle/>
                    <a:p>
                      <a:pPr algn="just">
                        <a:lnSpc>
                          <a:spcPct val="100000"/>
                        </a:lnSpc>
                        <a:spcAft>
                          <a:spcPts val="0"/>
                        </a:spcAft>
                      </a:pPr>
                      <a:r>
                        <a:rPr lang="id-ID" sz="1200" b="1" dirty="0">
                          <a:solidFill>
                            <a:srgbClr val="000000"/>
                          </a:solidFill>
                          <a:latin typeface="Times New Roman"/>
                          <a:ea typeface="Times New Roman"/>
                          <a:cs typeface="Times New Roman"/>
                        </a:rPr>
                        <a:t>Tabel </a:t>
                      </a:r>
                      <a:r>
                        <a:rPr lang="id-ID" sz="1200" b="1" dirty="0" smtClean="0">
                          <a:solidFill>
                            <a:srgbClr val="000000"/>
                          </a:solidFill>
                          <a:latin typeface="Times New Roman"/>
                          <a:ea typeface="Times New Roman"/>
                          <a:cs typeface="Times New Roman"/>
                        </a:rPr>
                        <a:t>Pengaruh </a:t>
                      </a:r>
                      <a:r>
                        <a:rPr lang="id-ID" sz="1200" b="1" dirty="0">
                          <a:solidFill>
                            <a:srgbClr val="000000"/>
                          </a:solidFill>
                          <a:latin typeface="Times New Roman"/>
                          <a:ea typeface="Times New Roman"/>
                          <a:cs typeface="Times New Roman"/>
                        </a:rPr>
                        <a:t>Konsentrasi Sukrosa dan Lama Perendaman dalam Larutan Kapur </a:t>
                      </a:r>
                      <a:endParaRPr lang="id-ID" sz="1200" dirty="0">
                        <a:latin typeface="Calibri"/>
                        <a:ea typeface="Calibri"/>
                        <a:cs typeface="Times New Roman"/>
                      </a:endParaRPr>
                    </a:p>
                    <a:p>
                      <a:pPr algn="just">
                        <a:lnSpc>
                          <a:spcPct val="100000"/>
                        </a:lnSpc>
                        <a:spcAft>
                          <a:spcPts val="0"/>
                        </a:spcAft>
                      </a:pPr>
                      <a:r>
                        <a:rPr lang="id-ID" sz="1200" b="1" dirty="0">
                          <a:solidFill>
                            <a:srgbClr val="000000"/>
                          </a:solidFill>
                          <a:latin typeface="Times New Roman"/>
                          <a:ea typeface="Times New Roman"/>
                          <a:cs typeface="Times New Roman"/>
                        </a:rPr>
                        <a:t>Ca(OH)</a:t>
                      </a:r>
                      <a:r>
                        <a:rPr lang="id-ID" sz="1200" b="1" baseline="-25000" dirty="0">
                          <a:solidFill>
                            <a:srgbClr val="000000"/>
                          </a:solidFill>
                          <a:latin typeface="Times New Roman"/>
                          <a:ea typeface="Times New Roman"/>
                          <a:cs typeface="Times New Roman"/>
                        </a:rPr>
                        <a:t>2</a:t>
                      </a:r>
                      <a:r>
                        <a:rPr lang="id-ID" sz="1200" b="1" dirty="0">
                          <a:solidFill>
                            <a:srgbClr val="000000"/>
                          </a:solidFill>
                          <a:latin typeface="Times New Roman"/>
                          <a:ea typeface="Times New Roman"/>
                          <a:cs typeface="Times New Roman"/>
                        </a:rPr>
                        <a:t> Terhadap Tekstur (</a:t>
                      </a:r>
                      <a:r>
                        <a:rPr lang="id-ID" sz="1200" b="1" i="1" dirty="0">
                          <a:solidFill>
                            <a:srgbClr val="000000"/>
                          </a:solidFill>
                          <a:latin typeface="Times New Roman"/>
                          <a:ea typeface="Times New Roman"/>
                          <a:cs typeface="Times New Roman"/>
                        </a:rPr>
                        <a:t>Mouthfeel</a:t>
                      </a:r>
                      <a:r>
                        <a:rPr lang="id-ID" sz="1200" b="1" dirty="0">
                          <a:solidFill>
                            <a:srgbClr val="000000"/>
                          </a:solidFill>
                          <a:latin typeface="Times New Roman"/>
                          <a:ea typeface="Times New Roman"/>
                          <a:cs typeface="Times New Roman"/>
                        </a:rPr>
                        <a:t>) Kurma Salak Varietas Bongkok</a:t>
                      </a:r>
                      <a:endParaRPr lang="id-ID" sz="1200" dirty="0">
                        <a:latin typeface="Calibri"/>
                        <a:ea typeface="Calibri"/>
                        <a:cs typeface="Times New Roman"/>
                      </a:endParaRPr>
                    </a:p>
                  </a:txBody>
                  <a:tcPr marL="19210" marR="1921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50216">
                <a:tc rowSpan="2">
                  <a:txBody>
                    <a:bodyPr/>
                    <a:lstStyle/>
                    <a:p>
                      <a:pPr algn="ctr">
                        <a:lnSpc>
                          <a:spcPct val="100000"/>
                        </a:lnSpc>
                        <a:spcAft>
                          <a:spcPts val="0"/>
                        </a:spcAft>
                      </a:pPr>
                      <a:r>
                        <a:rPr lang="id-ID" sz="1200" b="1" dirty="0">
                          <a:solidFill>
                            <a:srgbClr val="000000"/>
                          </a:solidFill>
                          <a:latin typeface="Times New Roman"/>
                          <a:ea typeface="Times New Roman"/>
                          <a:cs typeface="Times New Roman"/>
                        </a:rPr>
                        <a:t>Konsentrasi Sukrosa (S)</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0000"/>
                        </a:lnSpc>
                        <a:spcAft>
                          <a:spcPts val="0"/>
                        </a:spcAft>
                      </a:pPr>
                      <a:r>
                        <a:rPr lang="id-ID" sz="1200" b="1" dirty="0">
                          <a:solidFill>
                            <a:srgbClr val="000000"/>
                          </a:solidFill>
                          <a:latin typeface="Times New Roman"/>
                          <a:ea typeface="Times New Roman"/>
                          <a:cs typeface="Times New Roman"/>
                        </a:rPr>
                        <a:t>Lama Perendaman Larutan Kapur Ca(OH)</a:t>
                      </a:r>
                      <a:r>
                        <a:rPr lang="id-ID" sz="1200" b="1" baseline="-25000" dirty="0">
                          <a:solidFill>
                            <a:srgbClr val="000000"/>
                          </a:solidFill>
                          <a:latin typeface="Times New Roman"/>
                          <a:ea typeface="Times New Roman"/>
                          <a:cs typeface="Times New Roman"/>
                        </a:rPr>
                        <a:t>2</a:t>
                      </a:r>
                      <a:r>
                        <a:rPr lang="id-ID" sz="1200" b="1" dirty="0">
                          <a:solidFill>
                            <a:srgbClr val="000000"/>
                          </a:solidFill>
                          <a:latin typeface="Times New Roman"/>
                          <a:ea typeface="Times New Roman"/>
                          <a:cs typeface="Times New Roman"/>
                        </a:rPr>
                        <a:t> (K)</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93752">
                <a:tc vMerge="1">
                  <a:txBody>
                    <a:bodyPr/>
                    <a:lstStyle/>
                    <a:p>
                      <a:endParaRPr lang="id-ID"/>
                    </a:p>
                  </a:txBody>
                  <a:tcPr/>
                </a:tc>
                <a:tc>
                  <a:txBody>
                    <a:bodyPr/>
                    <a:lstStyle/>
                    <a:p>
                      <a:pPr algn="ctr">
                        <a:lnSpc>
                          <a:spcPct val="100000"/>
                        </a:lnSpc>
                        <a:spcAft>
                          <a:spcPts val="0"/>
                        </a:spcAft>
                      </a:pPr>
                      <a:r>
                        <a:rPr lang="id-ID" sz="1200" b="1">
                          <a:solidFill>
                            <a:srgbClr val="000000"/>
                          </a:solidFill>
                          <a:latin typeface="Times New Roman"/>
                          <a:ea typeface="Times New Roman"/>
                          <a:cs typeface="Times New Roman"/>
                        </a:rPr>
                        <a:t>1 jam (k1)</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id-ID" sz="1200" b="1" dirty="0">
                          <a:solidFill>
                            <a:srgbClr val="000000"/>
                          </a:solidFill>
                          <a:latin typeface="Times New Roman"/>
                          <a:ea typeface="Times New Roman"/>
                          <a:cs typeface="Times New Roman"/>
                        </a:rPr>
                        <a:t>2 jam (k2)</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00000"/>
                        </a:lnSpc>
                        <a:spcAft>
                          <a:spcPts val="0"/>
                        </a:spcAft>
                      </a:pPr>
                      <a:r>
                        <a:rPr lang="id-ID" sz="1200" b="1" dirty="0">
                          <a:solidFill>
                            <a:srgbClr val="000000"/>
                          </a:solidFill>
                          <a:latin typeface="Times New Roman"/>
                          <a:ea typeface="Times New Roman"/>
                          <a:cs typeface="Times New Roman"/>
                        </a:rPr>
                        <a:t>3 jam (k3)</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r>
              <a:tr h="177387">
                <a:tc rowSpan="3">
                  <a:txBody>
                    <a:bodyPr/>
                    <a:lstStyle/>
                    <a:p>
                      <a:pPr algn="ctr">
                        <a:lnSpc>
                          <a:spcPct val="100000"/>
                        </a:lnSpc>
                        <a:spcAft>
                          <a:spcPts val="0"/>
                        </a:spcAft>
                      </a:pPr>
                      <a:r>
                        <a:rPr lang="id-ID" sz="1200" b="1" dirty="0">
                          <a:solidFill>
                            <a:srgbClr val="000000"/>
                          </a:solidFill>
                          <a:latin typeface="Times New Roman"/>
                          <a:ea typeface="Times New Roman"/>
                          <a:cs typeface="Times New Roman"/>
                        </a:rPr>
                        <a:t>40% (s1)</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gridSpan="2">
                  <a:txBody>
                    <a:bodyPr/>
                    <a:lstStyle/>
                    <a:p>
                      <a:pPr algn="r">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r>
              <a:tr h="384259">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2,3865</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2,2279</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d-ID"/>
                    </a:p>
                  </a:txBody>
                  <a:tcPr/>
                </a:tc>
                <a:tc grid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2,1914</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d-ID"/>
                    </a:p>
                  </a:txBody>
                  <a:tcPr/>
                </a:tc>
              </a:tr>
              <a:tr h="177387">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r>
              <a:tr h="177387">
                <a:tc rowSpan="3">
                  <a:txBody>
                    <a:bodyPr/>
                    <a:lstStyle/>
                    <a:p>
                      <a:pPr algn="ctr">
                        <a:lnSpc>
                          <a:spcPct val="100000"/>
                        </a:lnSpc>
                        <a:spcAft>
                          <a:spcPts val="0"/>
                        </a:spcAft>
                      </a:pPr>
                      <a:r>
                        <a:rPr lang="id-ID" sz="1200" b="1">
                          <a:solidFill>
                            <a:srgbClr val="000000"/>
                          </a:solidFill>
                          <a:latin typeface="Times New Roman"/>
                          <a:ea typeface="Times New Roman"/>
                          <a:cs typeface="Times New Roman"/>
                        </a:rPr>
                        <a:t>50% (s2)</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gridSpan="2">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r>
              <a:tr h="384259">
                <a:tc vMerge="1">
                  <a:txBody>
                    <a:bodyPr/>
                    <a:lstStyle/>
                    <a:p>
                      <a:endParaRPr lang="id-ID"/>
                    </a:p>
                  </a:txBody>
                  <a:tcPr/>
                </a:tc>
                <a:tc>
                  <a:txBody>
                    <a:bodyPr/>
                    <a:lstStyle/>
                    <a:p>
                      <a:pPr algn="ctr">
                        <a:lnSpc>
                          <a:spcPct val="100000"/>
                        </a:lnSpc>
                        <a:spcAft>
                          <a:spcPts val="0"/>
                        </a:spcAft>
                      </a:pPr>
                      <a:r>
                        <a:rPr lang="id-ID" sz="1200" dirty="0">
                          <a:solidFill>
                            <a:srgbClr val="000000"/>
                          </a:solidFill>
                          <a:latin typeface="Times New Roman"/>
                          <a:ea typeface="Times New Roman"/>
                          <a:cs typeface="Times New Roman"/>
                        </a:rPr>
                        <a:t>2,2391</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2,3474</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d-ID"/>
                    </a:p>
                  </a:txBody>
                  <a:tcPr/>
                </a:tc>
                <a:tc gridSpan="2">
                  <a:txBody>
                    <a:bodyPr/>
                    <a:lstStyle/>
                    <a:p>
                      <a:pPr algn="ctr">
                        <a:lnSpc>
                          <a:spcPct val="100000"/>
                        </a:lnSpc>
                        <a:spcAft>
                          <a:spcPts val="0"/>
                        </a:spcAft>
                      </a:pPr>
                      <a:r>
                        <a:rPr lang="id-ID" sz="1200">
                          <a:solidFill>
                            <a:srgbClr val="000000"/>
                          </a:solidFill>
                          <a:latin typeface="Times New Roman"/>
                          <a:ea typeface="Times New Roman"/>
                          <a:cs typeface="Times New Roman"/>
                        </a:rPr>
                        <a:t>2,3394</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d-ID"/>
                    </a:p>
                  </a:txBody>
                  <a:tcPr/>
                </a:tc>
              </a:tr>
              <a:tr h="177387">
                <a:tc vMerge="1">
                  <a:txBody>
                    <a:bodyPr/>
                    <a:lstStyle/>
                    <a:p>
                      <a:endParaRPr lang="id-ID"/>
                    </a:p>
                  </a:txBody>
                  <a:tcPr/>
                </a:tc>
                <a:tc>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just">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r>
              <a:tr h="177387">
                <a:tc rowSpan="3">
                  <a:txBody>
                    <a:bodyPr/>
                    <a:lstStyle/>
                    <a:p>
                      <a:pPr algn="ctr">
                        <a:lnSpc>
                          <a:spcPct val="100000"/>
                        </a:lnSpc>
                        <a:spcAft>
                          <a:spcPts val="0"/>
                        </a:spcAft>
                      </a:pPr>
                      <a:r>
                        <a:rPr lang="id-ID" sz="1200" b="1" dirty="0">
                          <a:solidFill>
                            <a:srgbClr val="000000"/>
                          </a:solidFill>
                          <a:latin typeface="Times New Roman"/>
                          <a:ea typeface="Times New Roman"/>
                          <a:cs typeface="Times New Roman"/>
                        </a:rPr>
                        <a:t>60% (s3)</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r">
                        <a:lnSpc>
                          <a:spcPct val="100000"/>
                        </a:lnSpc>
                        <a:spcAft>
                          <a:spcPts val="0"/>
                        </a:spcAft>
                      </a:pPr>
                      <a:r>
                        <a:rPr lang="id-ID" sz="1200" dirty="0">
                          <a:solidFill>
                            <a:srgbClr val="000000"/>
                          </a:solidFill>
                          <a:latin typeface="Times New Roman"/>
                          <a:ea typeface="Times New Roman"/>
                          <a:cs typeface="Times New Roman"/>
                        </a:rPr>
                        <a:t>B</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gridSpan="2">
                  <a:txBody>
                    <a:bodyPr/>
                    <a:lstStyle/>
                    <a:p>
                      <a:pPr algn="r">
                        <a:lnSpc>
                          <a:spcPct val="100000"/>
                        </a:lnSpc>
                        <a:spcAft>
                          <a:spcPts val="0"/>
                        </a:spcAft>
                      </a:pPr>
                      <a:r>
                        <a:rPr lang="id-ID" sz="1200">
                          <a:solidFill>
                            <a:srgbClr val="000000"/>
                          </a:solidFill>
                          <a:latin typeface="Times New Roman"/>
                          <a:ea typeface="Times New Roman"/>
                          <a:cs typeface="Times New Roman"/>
                        </a:rPr>
                        <a:t>B</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r>
              <a:tr h="384259">
                <a:tc vMerge="1">
                  <a:txBody>
                    <a:bodyPr/>
                    <a:lstStyle/>
                    <a:p>
                      <a:endParaRPr lang="id-ID"/>
                    </a:p>
                  </a:txBody>
                  <a:tcPr/>
                </a:tc>
                <a:tc>
                  <a:txBody>
                    <a:bodyPr/>
                    <a:lstStyle/>
                    <a:p>
                      <a:pPr algn="ctr">
                        <a:lnSpc>
                          <a:spcPct val="100000"/>
                        </a:lnSpc>
                        <a:spcAft>
                          <a:spcPts val="0"/>
                        </a:spcAft>
                      </a:pPr>
                      <a:r>
                        <a:rPr lang="id-ID" sz="1200">
                          <a:solidFill>
                            <a:srgbClr val="000000"/>
                          </a:solidFill>
                          <a:latin typeface="Times New Roman"/>
                          <a:ea typeface="Times New Roman"/>
                          <a:cs typeface="Times New Roman"/>
                        </a:rPr>
                        <a:t>2,3563</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2,3030</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d-ID"/>
                    </a:p>
                  </a:txBody>
                  <a:tcPr/>
                </a:tc>
                <a:tc gridSpan="2">
                  <a:txBody>
                    <a:bodyPr/>
                    <a:lstStyle/>
                    <a:p>
                      <a:pPr algn="ctr">
                        <a:lnSpc>
                          <a:spcPct val="100000"/>
                        </a:lnSpc>
                        <a:spcAft>
                          <a:spcPts val="0"/>
                        </a:spcAft>
                      </a:pPr>
                      <a:r>
                        <a:rPr lang="id-ID" sz="1200" dirty="0">
                          <a:solidFill>
                            <a:srgbClr val="000000"/>
                          </a:solidFill>
                          <a:latin typeface="Times New Roman"/>
                          <a:ea typeface="Times New Roman"/>
                          <a:cs typeface="Times New Roman"/>
                        </a:rPr>
                        <a:t>2,3053</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d-ID"/>
                    </a:p>
                  </a:txBody>
                  <a:tcPr/>
                </a:tc>
              </a:tr>
              <a:tr h="177387">
                <a:tc vMerge="1">
                  <a:txBody>
                    <a:bodyPr/>
                    <a:lstStyle/>
                    <a:p>
                      <a:endParaRPr lang="id-ID"/>
                    </a:p>
                  </a:txBody>
                  <a:tcPr/>
                </a:tc>
                <a:tc>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id-ID" sz="1200" dirty="0">
                          <a:solidFill>
                            <a:srgbClr val="000000"/>
                          </a:solidFill>
                          <a:latin typeface="Times New Roman"/>
                          <a:ea typeface="Times New Roman"/>
                          <a:cs typeface="Times New Roman"/>
                        </a:rPr>
                        <a:t>a</a:t>
                      </a:r>
                      <a:endParaRPr lang="id-ID" sz="1200" dirty="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just">
                        <a:lnSpc>
                          <a:spcPct val="100000"/>
                        </a:lnSpc>
                        <a:spcAft>
                          <a:spcPts val="0"/>
                        </a:spcAft>
                      </a:pPr>
                      <a:r>
                        <a:rPr lang="id-ID" sz="1200">
                          <a:solidFill>
                            <a:srgbClr val="000000"/>
                          </a:solidFill>
                          <a:latin typeface="Times New Roman"/>
                          <a:ea typeface="Times New Roman"/>
                          <a:cs typeface="Times New Roman"/>
                        </a:rPr>
                        <a:t>a</a:t>
                      </a:r>
                      <a:endParaRPr lang="id-ID" sz="1200">
                        <a:latin typeface="Calibri"/>
                        <a:ea typeface="Calibri"/>
                        <a:cs typeface="Times New Roman"/>
                      </a:endParaRPr>
                    </a:p>
                  </a:txBody>
                  <a:tcPr marL="19210" marR="19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d-ID"/>
                    </a:p>
                  </a:txBody>
                  <a:tcPr/>
                </a:tc>
              </a:tr>
              <a:tr h="206873">
                <a:tc gridSpan="3">
                  <a:txBody>
                    <a:bodyPr/>
                    <a:lstStyle/>
                    <a:p>
                      <a:pPr algn="just">
                        <a:lnSpc>
                          <a:spcPct val="100000"/>
                        </a:lnSpc>
                        <a:spcAft>
                          <a:spcPts val="0"/>
                        </a:spcAft>
                      </a:pPr>
                      <a:r>
                        <a:rPr lang="id-ID" sz="1000" b="1" dirty="0">
                          <a:solidFill>
                            <a:srgbClr val="000000"/>
                          </a:solidFill>
                          <a:latin typeface="Times New Roman"/>
                          <a:ea typeface="Times New Roman"/>
                          <a:cs typeface="Times New Roman"/>
                        </a:rPr>
                        <a:t>Keterangan : </a:t>
                      </a:r>
                      <a:endParaRPr lang="id-ID" sz="1000" dirty="0">
                        <a:latin typeface="Calibri"/>
                        <a:ea typeface="Calibri"/>
                        <a:cs typeface="Times New Roman"/>
                      </a:endParaRPr>
                    </a:p>
                  </a:txBody>
                  <a:tcPr marL="19210" marR="1921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d-ID"/>
                    </a:p>
                  </a:txBody>
                  <a:tcPr/>
                </a:tc>
                <a:tc hMerge="1">
                  <a:txBody>
                    <a:bodyPr/>
                    <a:lstStyle/>
                    <a:p>
                      <a:endParaRPr lang="id-ID"/>
                    </a:p>
                  </a:txBody>
                  <a:tcPr/>
                </a:tc>
                <a:tc>
                  <a:txBody>
                    <a:bodyPr/>
                    <a:lstStyle/>
                    <a:p>
                      <a:pPr algn="just">
                        <a:lnSpc>
                          <a:spcPct val="100000"/>
                        </a:lnSpc>
                      </a:pPr>
                      <a:endParaRPr lang="id-ID" sz="1200">
                        <a:latin typeface="Calibri"/>
                        <a:ea typeface="Times New Roman"/>
                        <a:cs typeface="Times New Roman"/>
                      </a:endParaRPr>
                    </a:p>
                  </a:txBody>
                  <a:tcPr marL="19210" marR="192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id-ID" sz="1200" dirty="0">
                        <a:latin typeface="Calibri"/>
                        <a:ea typeface="Times New Roman"/>
                        <a:cs typeface="Times New Roman"/>
                      </a:endParaRPr>
                    </a:p>
                  </a:txBody>
                  <a:tcPr marL="19210" marR="192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id-ID" sz="1200" dirty="0">
                        <a:latin typeface="Calibri"/>
                        <a:ea typeface="Times New Roman"/>
                        <a:cs typeface="Times New Roman"/>
                      </a:endParaRPr>
                    </a:p>
                  </a:txBody>
                  <a:tcPr marL="19210" marR="19210" marT="0" marB="0" anchor="b">
                    <a:lnL>
                      <a:noFill/>
                    </a:lnL>
                    <a:lnR>
                      <a:noFill/>
                    </a:lnR>
                    <a:lnT w="12700" cap="flat" cmpd="sng" algn="ctr">
                      <a:solidFill>
                        <a:srgbClr val="000000"/>
                      </a:solidFill>
                      <a:prstDash val="solid"/>
                      <a:round/>
                      <a:headEnd type="none" w="med" len="med"/>
                      <a:tailEnd type="none" w="med" len="med"/>
                    </a:lnT>
                    <a:lnB>
                      <a:noFill/>
                    </a:lnB>
                  </a:tcPr>
                </a:tc>
              </a:tr>
              <a:tr h="177387">
                <a:tc gridSpan="6">
                  <a:txBody>
                    <a:bodyPr/>
                    <a:lstStyle/>
                    <a:p>
                      <a:pPr algn="just">
                        <a:lnSpc>
                          <a:spcPct val="100000"/>
                        </a:lnSpc>
                        <a:spcAft>
                          <a:spcPts val="0"/>
                        </a:spcAft>
                      </a:pPr>
                      <a:r>
                        <a:rPr lang="id-ID" sz="1000" dirty="0">
                          <a:solidFill>
                            <a:srgbClr val="000000"/>
                          </a:solidFill>
                          <a:latin typeface="Times New Roman"/>
                          <a:ea typeface="Times New Roman"/>
                          <a:cs typeface="Times New Roman"/>
                        </a:rPr>
                        <a:t>- Huruf kecil dibaca horizontal, huruf besar dibaca vertikal</a:t>
                      </a:r>
                      <a:endParaRPr lang="id-ID" sz="1000" dirty="0">
                        <a:latin typeface="Calibri"/>
                        <a:ea typeface="Calibri"/>
                        <a:cs typeface="Times New Roman"/>
                      </a:endParaRPr>
                    </a:p>
                  </a:txBody>
                  <a:tcPr marL="19210" marR="19210"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84254">
                <a:tc gridSpan="6">
                  <a:txBody>
                    <a:bodyPr/>
                    <a:lstStyle/>
                    <a:p>
                      <a:pPr algn="just">
                        <a:lnSpc>
                          <a:spcPct val="100000"/>
                        </a:lnSpc>
                        <a:spcAft>
                          <a:spcPts val="0"/>
                        </a:spcAft>
                      </a:pPr>
                      <a:r>
                        <a:rPr lang="id-ID" sz="1000" dirty="0">
                          <a:solidFill>
                            <a:srgbClr val="000000"/>
                          </a:solidFill>
                          <a:latin typeface="Times New Roman"/>
                          <a:ea typeface="Times New Roman"/>
                          <a:cs typeface="Times New Roman"/>
                        </a:rPr>
                        <a:t>- Setiap huruf yang berbeda menunjukkan perbedaan yang berbeda nyata pada </a:t>
                      </a:r>
                      <a:r>
                        <a:rPr lang="id-ID" sz="1000" dirty="0" smtClean="0">
                          <a:solidFill>
                            <a:srgbClr val="000000"/>
                          </a:solidFill>
                          <a:latin typeface="Times New Roman"/>
                          <a:ea typeface="Times New Roman"/>
                          <a:cs typeface="Times New Roman"/>
                        </a:rPr>
                        <a:t>uji</a:t>
                      </a:r>
                      <a:r>
                        <a:rPr lang="id-ID" sz="1000" baseline="0" dirty="0" smtClean="0">
                          <a:solidFill>
                            <a:srgbClr val="000000"/>
                          </a:solidFill>
                          <a:latin typeface="Calibri"/>
                          <a:ea typeface="Times New Roman"/>
                          <a:cs typeface="Times New Roman"/>
                        </a:rPr>
                        <a:t> </a:t>
                      </a:r>
                      <a:r>
                        <a:rPr lang="id-ID" sz="1000" dirty="0" smtClean="0">
                          <a:solidFill>
                            <a:srgbClr val="000000"/>
                          </a:solidFill>
                          <a:latin typeface="Times New Roman"/>
                          <a:ea typeface="Times New Roman"/>
                          <a:cs typeface="Times New Roman"/>
                        </a:rPr>
                        <a:t>jarak </a:t>
                      </a:r>
                      <a:r>
                        <a:rPr lang="id-ID" sz="1000" dirty="0">
                          <a:solidFill>
                            <a:srgbClr val="000000"/>
                          </a:solidFill>
                          <a:latin typeface="Times New Roman"/>
                          <a:ea typeface="Times New Roman"/>
                          <a:cs typeface="Times New Roman"/>
                        </a:rPr>
                        <a:t>ganda pada taraf 5%  </a:t>
                      </a:r>
                      <a:endParaRPr lang="id-ID" sz="1000" dirty="0">
                        <a:latin typeface="Calibri"/>
                        <a:ea typeface="Calibri"/>
                        <a:cs typeface="Times New Roman"/>
                      </a:endParaRPr>
                    </a:p>
                  </a:txBody>
                  <a:tcPr marL="19210" marR="19210" marT="0"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pic>
        <p:nvPicPr>
          <p:cNvPr id="40961" name="Picture 1" descr="D:\Perkuliahan Sarie\TA\DWI KURMA SALAK\FTO PROSES\IMG03960-20130318-1221.jpg"/>
          <p:cNvPicPr>
            <a:picLocks noChangeAspect="1" noChangeArrowheads="1"/>
          </p:cNvPicPr>
          <p:nvPr/>
        </p:nvPicPr>
        <p:blipFill>
          <a:blip r:embed="rId3" cstate="print"/>
          <a:srcRect/>
          <a:stretch>
            <a:fillRect/>
          </a:stretch>
        </p:blipFill>
        <p:spPr bwMode="auto">
          <a:xfrm>
            <a:off x="7215206" y="5393545"/>
            <a:ext cx="1857388" cy="1393041"/>
          </a:xfrm>
          <a:prstGeom prst="rect">
            <a:avLst/>
          </a:prstGeom>
          <a:noFill/>
        </p:spPr>
      </p:pic>
      <p:pic>
        <p:nvPicPr>
          <p:cNvPr id="40962" name="Picture 2" descr="D:\Perkuliahan Sarie\TA\DWI KURMA SALAK\FTO PROSES\IMG03962-20130318-1223.jpg"/>
          <p:cNvPicPr>
            <a:picLocks noChangeAspect="1" noChangeArrowheads="1"/>
          </p:cNvPicPr>
          <p:nvPr/>
        </p:nvPicPr>
        <p:blipFill>
          <a:blip r:embed="rId4" cstate="print"/>
          <a:srcRect/>
          <a:stretch>
            <a:fillRect/>
          </a:stretch>
        </p:blipFill>
        <p:spPr bwMode="auto">
          <a:xfrm>
            <a:off x="71406" y="5500702"/>
            <a:ext cx="1714480" cy="128586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5" name="Striped Right Arrow 24"/>
          <p:cNvSpPr/>
          <p:nvPr/>
        </p:nvSpPr>
        <p:spPr>
          <a:xfrm>
            <a:off x="1428728" y="2000240"/>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Striped Right Arrow 25"/>
          <p:cNvSpPr/>
          <p:nvPr/>
        </p:nvSpPr>
        <p:spPr>
          <a:xfrm>
            <a:off x="1428728" y="2643182"/>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Striped Right Arrow 26"/>
          <p:cNvSpPr/>
          <p:nvPr/>
        </p:nvSpPr>
        <p:spPr>
          <a:xfrm>
            <a:off x="1428728" y="2928934"/>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Striped Right Arrow 27"/>
          <p:cNvSpPr/>
          <p:nvPr/>
        </p:nvSpPr>
        <p:spPr>
          <a:xfrm>
            <a:off x="1428728" y="3214686"/>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Striped Right Arrow 28"/>
          <p:cNvSpPr/>
          <p:nvPr/>
        </p:nvSpPr>
        <p:spPr>
          <a:xfrm>
            <a:off x="1428728" y="3714752"/>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Striped Right Arrow 29"/>
          <p:cNvSpPr/>
          <p:nvPr/>
        </p:nvSpPr>
        <p:spPr>
          <a:xfrm>
            <a:off x="1500166" y="4286256"/>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Striped Right Arrow 30"/>
          <p:cNvSpPr/>
          <p:nvPr/>
        </p:nvSpPr>
        <p:spPr>
          <a:xfrm>
            <a:off x="1500166" y="4857760"/>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Striped Right Arrow 31"/>
          <p:cNvSpPr/>
          <p:nvPr/>
        </p:nvSpPr>
        <p:spPr>
          <a:xfrm>
            <a:off x="1500166" y="5429264"/>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Striped Right Arrow 32"/>
          <p:cNvSpPr/>
          <p:nvPr/>
        </p:nvSpPr>
        <p:spPr>
          <a:xfrm>
            <a:off x="1500166" y="5929330"/>
            <a:ext cx="285752" cy="71438"/>
          </a:xfrm>
          <a:prstGeom prst="striped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3" descr="D:\Perkuliahan Sarie\TA\4064_salak_buah_asli_indonesia.jpg"/>
          <p:cNvPicPr>
            <a:picLocks noChangeAspect="1" noChangeArrowheads="1"/>
          </p:cNvPicPr>
          <p:nvPr/>
        </p:nvPicPr>
        <p:blipFill>
          <a:blip r:embed="rId3">
            <a:lum bright="40000" contrast="-40000"/>
          </a:blip>
          <a:srcRect/>
          <a:stretch>
            <a:fillRect/>
          </a:stretch>
        </p:blipFill>
        <p:spPr bwMode="auto">
          <a:xfrm>
            <a:off x="-71470" y="451032"/>
            <a:ext cx="9278430" cy="6478430"/>
          </a:xfrm>
          <a:prstGeom prst="rect">
            <a:avLst/>
          </a:prstGeom>
          <a:ln>
            <a:noFill/>
          </a:ln>
          <a:effectLst>
            <a:softEdge rad="112500"/>
          </a:effectLst>
        </p:spPr>
      </p:pic>
      <p:sp>
        <p:nvSpPr>
          <p:cNvPr id="39" name="Title 1"/>
          <p:cNvSpPr txBox="1">
            <a:spLocks/>
          </p:cNvSpPr>
          <p:nvPr/>
        </p:nvSpPr>
        <p:spPr>
          <a:xfrm>
            <a:off x="428596" y="71414"/>
            <a:ext cx="8229600" cy="107157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accent6">
                    <a:lumMod val="50000"/>
                  </a:schemeClr>
                </a:solidFill>
                <a:effectLst/>
                <a:uLnTx/>
                <a:uFillTx/>
                <a:latin typeface="Algerian" pitchFamily="82" charset="0"/>
                <a:ea typeface="+mj-ea"/>
                <a:cs typeface="+mj-cs"/>
              </a:rPr>
              <a:t>PENDAHULUAN</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sz="2400" dirty="0" smtClean="0">
                <a:solidFill>
                  <a:srgbClr val="008000"/>
                </a:solidFill>
                <a:latin typeface="Aharoni" pitchFamily="2" charset="-79"/>
                <a:ea typeface="+mj-ea"/>
                <a:cs typeface="Aharoni" pitchFamily="2" charset="-79"/>
              </a:rPr>
              <a:t>Latar Belakang Penelitian</a:t>
            </a:r>
            <a:endParaRPr kumimoji="0" lang="id-ID" sz="2400" b="0" i="0" u="none" strike="noStrike" kern="1200" cap="none" spc="0" normalizeH="0" baseline="0" noProof="0" dirty="0">
              <a:ln>
                <a:noFill/>
              </a:ln>
              <a:solidFill>
                <a:srgbClr val="008000"/>
              </a:solidFill>
              <a:effectLst/>
              <a:uLnTx/>
              <a:uFillTx/>
              <a:latin typeface="Aharoni" pitchFamily="2" charset="-79"/>
              <a:ea typeface="+mj-ea"/>
              <a:cs typeface="Aharoni" pitchFamily="2" charset="-79"/>
            </a:endParaRPr>
          </a:p>
        </p:txBody>
      </p:sp>
      <p:sp>
        <p:nvSpPr>
          <p:cNvPr id="40" name="Content Placeholder 33"/>
          <p:cNvSpPr>
            <a:spLocks noGrp="1"/>
          </p:cNvSpPr>
          <p:nvPr>
            <p:ph idx="1"/>
          </p:nvPr>
        </p:nvSpPr>
        <p:spPr>
          <a:xfrm>
            <a:off x="457200" y="1285860"/>
            <a:ext cx="8229600" cy="4786346"/>
          </a:xfrm>
        </p:spPr>
        <p:txBody>
          <a:bodyPr>
            <a:normAutofit fontScale="70000" lnSpcReduction="20000"/>
          </a:bodyPr>
          <a:lstStyle/>
          <a:p>
            <a:pPr algn="just"/>
            <a:r>
              <a:rPr lang="id-ID" sz="2900" dirty="0" smtClean="0">
                <a:solidFill>
                  <a:schemeClr val="bg2">
                    <a:lumMod val="25000"/>
                  </a:schemeClr>
                </a:solidFill>
                <a:latin typeface="Franklin Gothic Demi Cond" pitchFamily="34" charset="0"/>
              </a:rPr>
              <a:t>Tanaman salak (</a:t>
            </a:r>
            <a:r>
              <a:rPr lang="id-ID" sz="2900" i="1" dirty="0" smtClean="0">
                <a:solidFill>
                  <a:schemeClr val="bg2">
                    <a:lumMod val="25000"/>
                  </a:schemeClr>
                </a:solidFill>
                <a:latin typeface="Franklin Gothic Demi Cond" pitchFamily="34" charset="0"/>
              </a:rPr>
              <a:t>Salacca edulis, Reinw</a:t>
            </a:r>
            <a:r>
              <a:rPr lang="id-ID" sz="2900" dirty="0" smtClean="0">
                <a:solidFill>
                  <a:schemeClr val="bg2">
                    <a:lumMod val="25000"/>
                  </a:schemeClr>
                </a:solidFill>
                <a:latin typeface="Franklin Gothic Demi Cond" pitchFamily="34" charset="0"/>
              </a:rPr>
              <a:t>) adalah tanaman asli indonesia. Hampir diseluruh daerah di Indonesia terdapat tanaman salak. Buah salak termasuk salah satu bahan pangan yang mudah rusak dan tidak tahan disimpan. (Tjahjadi, 1995).  </a:t>
            </a:r>
          </a:p>
          <a:p>
            <a:pPr algn="just"/>
            <a:r>
              <a:rPr lang="id-ID" sz="2900" dirty="0" smtClean="0">
                <a:solidFill>
                  <a:schemeClr val="bg2">
                    <a:lumMod val="25000"/>
                  </a:schemeClr>
                </a:solidFill>
                <a:latin typeface="Franklin Gothic Demi Cond" pitchFamily="34" charset="0"/>
              </a:rPr>
              <a:t>Daerah-daerah yang merupakan sentra produksi salak di Indonesia diantaranya Padangsidempuan (Sumatera Barat), Serang, Sumedang, Tasikmalaya, Batujajar (Jawa Barat), Magelang, Ambarawa, Wonosobo, Banyumas, Purworejo, Purbalingga, banjarnegara (Jawa Tengah), Sleman (Jogyakarta), Bangkalan, Pasuruan (Jawa Timur), Karang Asem (Bali), Enrekang (Sulawesi Selatan) </a:t>
            </a:r>
            <a:r>
              <a:rPr lang="id-ID" sz="2900" dirty="0" smtClean="0">
                <a:solidFill>
                  <a:schemeClr val="bg2">
                    <a:lumMod val="25000"/>
                  </a:schemeClr>
                </a:solidFill>
                <a:latin typeface="Franklin Gothic Demi Cond" pitchFamily="34" charset="0"/>
              </a:rPr>
              <a:t>(Nazaruddin, 1992).</a:t>
            </a:r>
            <a:endParaRPr lang="id-ID" sz="2900" dirty="0" smtClean="0">
              <a:solidFill>
                <a:schemeClr val="bg2">
                  <a:lumMod val="25000"/>
                </a:schemeClr>
              </a:solidFill>
              <a:latin typeface="Franklin Gothic Demi Cond" pitchFamily="34" charset="0"/>
            </a:endParaRPr>
          </a:p>
          <a:p>
            <a:pPr algn="just"/>
            <a:r>
              <a:rPr lang="id-ID" sz="2900" dirty="0" smtClean="0">
                <a:solidFill>
                  <a:schemeClr val="bg2">
                    <a:lumMod val="25000"/>
                  </a:schemeClr>
                </a:solidFill>
                <a:latin typeface="Franklin Gothic Demi Cond" pitchFamily="34" charset="0"/>
              </a:rPr>
              <a:t>Selain di Indonesia tanaman salak terdapat pula di Malaysia, Filipina dan Thailand.</a:t>
            </a:r>
          </a:p>
          <a:p>
            <a:pPr algn="just"/>
            <a:r>
              <a:rPr lang="id-ID" sz="2900" dirty="0" smtClean="0">
                <a:solidFill>
                  <a:schemeClr val="bg2">
                    <a:lumMod val="25000"/>
                  </a:schemeClr>
                </a:solidFill>
                <a:latin typeface="Franklin Gothic Demi Cond" pitchFamily="34" charset="0"/>
              </a:rPr>
              <a:t>Kabupaten Sumedang merupakan salah satu daerah produksi propinsi Jawa Barat yang mengembangkan usaha hortikultura buah-buahan khususnya salak. Salak lokal yang dikembangkan di Kabupaten Sumedang adalah salak Bongkok. Dinamakan salak Bongkok karena pertama kali ditemukan di Desa Bongkok, Kecamatan Conggeang, Kabupaten Sumedang Jawa Barat </a:t>
            </a:r>
            <a:r>
              <a:rPr lang="id-ID" sz="2900" dirty="0" smtClean="0">
                <a:solidFill>
                  <a:schemeClr val="bg2">
                    <a:lumMod val="25000"/>
                  </a:schemeClr>
                </a:solidFill>
                <a:latin typeface="Franklin Gothic Demi Cond" pitchFamily="34" charset="0"/>
              </a:rPr>
              <a:t>(Dinas Pertanian Kabupaten Sumedang, 2002).</a:t>
            </a:r>
            <a:endParaRPr lang="id-ID" sz="2900" dirty="0" smtClean="0">
              <a:solidFill>
                <a:schemeClr val="bg2">
                  <a:lumMod val="25000"/>
                </a:schemeClr>
              </a:solidFill>
              <a:latin typeface="Franklin Gothic Demi Cond" pitchFamily="34" charset="0"/>
            </a:endParaRPr>
          </a:p>
          <a:p>
            <a:endParaRPr lang="id-ID" sz="2900" dirty="0" smtClean="0">
              <a:solidFill>
                <a:schemeClr val="bg2">
                  <a:lumMod val="25000"/>
                </a:schemeClr>
              </a:solidFill>
              <a:latin typeface="Franklin Gothic Demi Cond" pitchFamily="34" charset="0"/>
            </a:endParaRPr>
          </a:p>
          <a:p>
            <a:endParaRPr lang="id-ID" dirty="0"/>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1540" y="1337618"/>
          <a:ext cx="7072360" cy="2877200"/>
        </p:xfrm>
        <a:graphic>
          <a:graphicData uri="http://schemas.openxmlformats.org/drawingml/2006/table">
            <a:tbl>
              <a:tblPr/>
              <a:tblGrid>
                <a:gridCol w="763567"/>
                <a:gridCol w="708699"/>
                <a:gridCol w="708699"/>
                <a:gridCol w="825749"/>
                <a:gridCol w="825749"/>
                <a:gridCol w="1096426"/>
                <a:gridCol w="1096426"/>
                <a:gridCol w="1047045"/>
              </a:tblGrid>
              <a:tr h="308463">
                <a:tc rowSpan="3">
                  <a:txBody>
                    <a:bodyPr/>
                    <a:lstStyle/>
                    <a:p>
                      <a:pPr algn="ctr">
                        <a:lnSpc>
                          <a:spcPct val="100000"/>
                        </a:lnSpc>
                        <a:spcAft>
                          <a:spcPts val="0"/>
                        </a:spcAft>
                      </a:pPr>
                      <a:r>
                        <a:rPr lang="id-ID" sz="1200" b="1" dirty="0">
                          <a:solidFill>
                            <a:srgbClr val="000000"/>
                          </a:solidFill>
                          <a:latin typeface="Times New Roman"/>
                          <a:ea typeface="Times New Roman"/>
                          <a:cs typeface="Times New Roman"/>
                        </a:rPr>
                        <a:t>Sampel</a:t>
                      </a:r>
                      <a:endParaRPr lang="id-ID" sz="1200" dirty="0">
                        <a:latin typeface="Calibri"/>
                        <a:ea typeface="Calibri"/>
                        <a:cs typeface="Times New Roman"/>
                      </a:endParaRPr>
                    </a:p>
                  </a:txBody>
                  <a:tcPr marL="57837" marR="578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00000"/>
                        </a:lnSpc>
                        <a:spcAft>
                          <a:spcPts val="0"/>
                        </a:spcAft>
                      </a:pPr>
                      <a:r>
                        <a:rPr lang="id-ID" sz="1200" b="1" dirty="0">
                          <a:solidFill>
                            <a:srgbClr val="000000"/>
                          </a:solidFill>
                          <a:latin typeface="Times New Roman"/>
                          <a:ea typeface="Times New Roman"/>
                          <a:cs typeface="Times New Roman"/>
                        </a:rPr>
                        <a:t>Skor</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08463">
                <a:tc vMerge="1">
                  <a:txBody>
                    <a:bodyPr/>
                    <a:lstStyle/>
                    <a:p>
                      <a:endParaRPr lang="id-ID"/>
                    </a:p>
                  </a:txBody>
                  <a:tcPr/>
                </a:tc>
                <a:tc gridSpan="4">
                  <a:txBody>
                    <a:bodyPr/>
                    <a:lstStyle/>
                    <a:p>
                      <a:pPr algn="ctr">
                        <a:lnSpc>
                          <a:spcPct val="100000"/>
                        </a:lnSpc>
                        <a:spcAft>
                          <a:spcPts val="0"/>
                        </a:spcAft>
                      </a:pPr>
                      <a:r>
                        <a:rPr lang="id-ID" sz="1200" b="1" dirty="0">
                          <a:solidFill>
                            <a:srgbClr val="000000"/>
                          </a:solidFill>
                          <a:latin typeface="Times New Roman"/>
                          <a:ea typeface="Times New Roman"/>
                          <a:cs typeface="Times New Roman"/>
                        </a:rPr>
                        <a:t>Kimia</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gridSpan="2">
                  <a:txBody>
                    <a:bodyPr/>
                    <a:lstStyle/>
                    <a:p>
                      <a:pPr algn="ctr">
                        <a:lnSpc>
                          <a:spcPct val="100000"/>
                        </a:lnSpc>
                        <a:spcAft>
                          <a:spcPts val="0"/>
                        </a:spcAft>
                      </a:pPr>
                      <a:r>
                        <a:rPr lang="id-ID" sz="1200" b="1" dirty="0">
                          <a:solidFill>
                            <a:srgbClr val="000000"/>
                          </a:solidFill>
                          <a:latin typeface="Times New Roman"/>
                          <a:ea typeface="Times New Roman"/>
                          <a:cs typeface="Times New Roman"/>
                        </a:rPr>
                        <a:t>Organoleptik</a:t>
                      </a:r>
                      <a:endParaRPr lang="id-ID" sz="1200" dirty="0">
                        <a:latin typeface="Calibri"/>
                        <a:ea typeface="Calibri"/>
                        <a:cs typeface="Times New Roman"/>
                      </a:endParaRPr>
                    </a:p>
                  </a:txBody>
                  <a:tcPr marL="57837" marR="578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rowSpan="2">
                  <a:txBody>
                    <a:bodyPr/>
                    <a:lstStyle/>
                    <a:p>
                      <a:pPr algn="ctr">
                        <a:lnSpc>
                          <a:spcPct val="100000"/>
                        </a:lnSpc>
                        <a:spcAft>
                          <a:spcPts val="0"/>
                        </a:spcAft>
                      </a:pPr>
                      <a:r>
                        <a:rPr lang="id-ID" sz="1200" b="1">
                          <a:solidFill>
                            <a:srgbClr val="000000"/>
                          </a:solidFill>
                          <a:latin typeface="Times New Roman"/>
                          <a:ea typeface="Times New Roman"/>
                          <a:cs typeface="Times New Roman"/>
                        </a:rPr>
                        <a:t>Jumlah</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3">
                <a:tc vMerge="1">
                  <a:txBody>
                    <a:bodyPr/>
                    <a:lstStyle/>
                    <a:p>
                      <a:endParaRPr lang="id-ID"/>
                    </a:p>
                  </a:txBody>
                  <a:tcPr/>
                </a:tc>
                <a:tc>
                  <a:txBody>
                    <a:bodyPr/>
                    <a:lstStyle/>
                    <a:p>
                      <a:pPr algn="ctr">
                        <a:lnSpc>
                          <a:spcPct val="100000"/>
                        </a:lnSpc>
                        <a:spcAft>
                          <a:spcPts val="0"/>
                        </a:spcAft>
                      </a:pPr>
                      <a:r>
                        <a:rPr lang="id-ID" sz="1200" b="1">
                          <a:solidFill>
                            <a:srgbClr val="000000"/>
                          </a:solidFill>
                          <a:latin typeface="Times New Roman"/>
                          <a:ea typeface="Times New Roman"/>
                          <a:cs typeface="Times New Roman"/>
                        </a:rPr>
                        <a:t>Kadar Air</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id-ID" sz="1200" b="1">
                          <a:solidFill>
                            <a:srgbClr val="000000"/>
                          </a:solidFill>
                          <a:latin typeface="Times New Roman"/>
                          <a:ea typeface="Times New Roman"/>
                          <a:cs typeface="Times New Roman"/>
                        </a:rPr>
                        <a:t>Kadar Gula Total</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id-ID" sz="1200" b="1">
                          <a:solidFill>
                            <a:srgbClr val="000000"/>
                          </a:solidFill>
                          <a:latin typeface="Times New Roman"/>
                          <a:ea typeface="Times New Roman"/>
                          <a:cs typeface="Times New Roman"/>
                        </a:rPr>
                        <a:t>Kadar Serat Kasar</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id-ID" sz="1200" b="1" dirty="0">
                          <a:solidFill>
                            <a:srgbClr val="000000"/>
                          </a:solidFill>
                          <a:latin typeface="Times New Roman"/>
                          <a:ea typeface="Times New Roman"/>
                          <a:cs typeface="Times New Roman"/>
                        </a:rPr>
                        <a:t>Kadar Vitamin C</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id-ID" sz="1200" dirty="0">
                        <a:latin typeface="Calibri"/>
                        <a:ea typeface="Calibri"/>
                        <a:cs typeface="Times New Roman"/>
                      </a:endParaRPr>
                    </a:p>
                    <a:p>
                      <a:pPr algn="ctr">
                        <a:lnSpc>
                          <a:spcPct val="100000"/>
                        </a:lnSpc>
                        <a:spcAft>
                          <a:spcPts val="0"/>
                        </a:spcAft>
                      </a:pPr>
                      <a:r>
                        <a:rPr lang="id-ID" sz="1200" b="1" dirty="0">
                          <a:solidFill>
                            <a:srgbClr val="000000"/>
                          </a:solidFill>
                          <a:latin typeface="Times New Roman"/>
                          <a:ea typeface="Times New Roman"/>
                          <a:cs typeface="Times New Roman"/>
                        </a:rPr>
                        <a:t>Rasa</a:t>
                      </a:r>
                      <a:endParaRPr lang="id-ID" sz="1200" dirty="0">
                        <a:latin typeface="Calibri"/>
                        <a:ea typeface="Calibri"/>
                        <a:cs typeface="Times New Roman"/>
                      </a:endParaRPr>
                    </a:p>
                  </a:txBody>
                  <a:tcPr marL="57837" marR="578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id-ID" sz="1200" b="1" dirty="0">
                          <a:solidFill>
                            <a:srgbClr val="000000"/>
                          </a:solidFill>
                          <a:latin typeface="Times New Roman"/>
                          <a:ea typeface="Times New Roman"/>
                          <a:cs typeface="Times New Roman"/>
                        </a:rPr>
                        <a:t>Tekstur (</a:t>
                      </a:r>
                      <a:r>
                        <a:rPr lang="id-ID" sz="1200" b="1" i="1" dirty="0">
                          <a:solidFill>
                            <a:srgbClr val="000000"/>
                          </a:solidFill>
                          <a:latin typeface="Times New Roman"/>
                          <a:ea typeface="Times New Roman"/>
                          <a:cs typeface="Times New Roman"/>
                        </a:rPr>
                        <a:t>Mouthfeel</a:t>
                      </a:r>
                      <a:r>
                        <a:rPr lang="id-ID" sz="1200" b="1" dirty="0">
                          <a:solidFill>
                            <a:srgbClr val="000000"/>
                          </a:solidFill>
                          <a:latin typeface="Times New Roman"/>
                          <a:ea typeface="Times New Roman"/>
                          <a:cs typeface="Times New Roman"/>
                        </a:rPr>
                        <a:t>)</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s1k1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2</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94">
                <a:tc>
                  <a:txBody>
                    <a:bodyPr/>
                    <a:lstStyle/>
                    <a:p>
                      <a:pPr algn="ctr">
                        <a:lnSpc>
                          <a:spcPct val="100000"/>
                        </a:lnSpc>
                        <a:spcAft>
                          <a:spcPts val="0"/>
                        </a:spcAft>
                      </a:pPr>
                      <a:r>
                        <a:rPr lang="id-ID" sz="1200" b="1">
                          <a:solidFill>
                            <a:srgbClr val="000000"/>
                          </a:solidFill>
                          <a:latin typeface="Times New Roman"/>
                          <a:ea typeface="Times New Roman"/>
                          <a:cs typeface="Times New Roman"/>
                        </a:rPr>
                        <a:t>s1k2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5</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6">
                <a:tc>
                  <a:txBody>
                    <a:bodyPr/>
                    <a:lstStyle/>
                    <a:p>
                      <a:pPr algn="ctr">
                        <a:lnSpc>
                          <a:spcPct val="100000"/>
                        </a:lnSpc>
                        <a:spcAft>
                          <a:spcPts val="0"/>
                        </a:spcAft>
                      </a:pPr>
                      <a:r>
                        <a:rPr lang="id-ID" sz="1200" b="1" dirty="0">
                          <a:solidFill>
                            <a:srgbClr val="000000"/>
                          </a:solidFill>
                          <a:latin typeface="Times New Roman"/>
                          <a:ea typeface="Times New Roman"/>
                          <a:cs typeface="Times New Roman"/>
                        </a:rPr>
                        <a:t>s1k3</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dirty="0">
                          <a:latin typeface="Times New Roman"/>
                          <a:ea typeface="Calibri"/>
                          <a:cs typeface="Times New Roman"/>
                        </a:rPr>
                        <a:t>5</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dirty="0">
                          <a:latin typeface="Times New Roman"/>
                          <a:ea typeface="Calibri"/>
                          <a:cs typeface="Times New Roman"/>
                        </a:rPr>
                        <a:t>4</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dirty="0">
                          <a:latin typeface="Times New Roman"/>
                          <a:ea typeface="Calibri"/>
                          <a:cs typeface="Times New Roman"/>
                        </a:rPr>
                        <a:t>1</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dirty="0">
                          <a:latin typeface="Times New Roman"/>
                          <a:ea typeface="Calibri"/>
                          <a:cs typeface="Times New Roman"/>
                        </a:rPr>
                        <a:t>5</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dirty="0">
                          <a:latin typeface="Times New Roman"/>
                          <a:ea typeface="Calibri"/>
                          <a:cs typeface="Times New Roman"/>
                        </a:rPr>
                        <a:t>5</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tabLst>
                          <a:tab pos="1028700" algn="l"/>
                          <a:tab pos="1200150" algn="l"/>
                        </a:tabLst>
                      </a:pPr>
                      <a:r>
                        <a:rPr lang="id-ID" sz="1200" b="1" dirty="0">
                          <a:latin typeface="Times New Roman"/>
                          <a:ea typeface="Calibri"/>
                          <a:cs typeface="Times New Roman"/>
                        </a:rPr>
                        <a:t>25</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s2k1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4</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20</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s2k2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1</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s2k3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2</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17</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s3k1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1</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s3k2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3</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16</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6">
                <a:tc>
                  <a:txBody>
                    <a:bodyPr/>
                    <a:lstStyle/>
                    <a:p>
                      <a:pPr algn="ctr">
                        <a:lnSpc>
                          <a:spcPct val="100000"/>
                        </a:lnSpc>
                        <a:spcAft>
                          <a:spcPts val="0"/>
                        </a:spcAft>
                      </a:pPr>
                      <a:r>
                        <a:rPr lang="id-ID" sz="1200" b="1">
                          <a:solidFill>
                            <a:srgbClr val="000000"/>
                          </a:solidFill>
                          <a:latin typeface="Times New Roman"/>
                          <a:ea typeface="Times New Roman"/>
                          <a:cs typeface="Times New Roman"/>
                        </a:rPr>
                        <a:t>s3k3</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5</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2</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4</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a:latin typeface="Times New Roman"/>
                          <a:ea typeface="Calibri"/>
                          <a:cs typeface="Times New Roman"/>
                        </a:rPr>
                        <a:t>1</a:t>
                      </a:r>
                      <a:endParaRPr lang="id-ID" sz="120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3</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028700" algn="l"/>
                          <a:tab pos="1200150" algn="l"/>
                        </a:tabLst>
                      </a:pPr>
                      <a:r>
                        <a:rPr lang="id-ID" sz="1200" dirty="0">
                          <a:latin typeface="Times New Roman"/>
                          <a:ea typeface="Calibri"/>
                          <a:cs typeface="Times New Roman"/>
                        </a:rPr>
                        <a:t>16</a:t>
                      </a:r>
                      <a:endParaRPr lang="id-ID" sz="1200" dirty="0">
                        <a:latin typeface="Calibri"/>
                        <a:ea typeface="Calibri"/>
                        <a:cs typeface="Times New Roman"/>
                      </a:endParaRPr>
                    </a:p>
                  </a:txBody>
                  <a:tcPr marL="57837" marR="5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928662" y="4357694"/>
            <a:ext cx="7358114" cy="830997"/>
          </a:xfrm>
          <a:prstGeom prst="rect">
            <a:avLst/>
          </a:prstGeom>
        </p:spPr>
        <p:txBody>
          <a:bodyPr wrap="square">
            <a:spAutoFit/>
          </a:bodyPr>
          <a:lstStyle/>
          <a:p>
            <a:pPr algn="just"/>
            <a:r>
              <a:rPr lang="id-ID" sz="1600" dirty="0" smtClean="0"/>
              <a:t>Sampel terpilih perlakuan s</a:t>
            </a:r>
            <a:r>
              <a:rPr lang="en-US" sz="1600" baseline="-25000" dirty="0" smtClean="0"/>
              <a:t>1</a:t>
            </a:r>
            <a:r>
              <a:rPr lang="id-ID" sz="1600" dirty="0" smtClean="0"/>
              <a:t>k</a:t>
            </a:r>
            <a:r>
              <a:rPr lang="id-ID" sz="1600" baseline="-25000" dirty="0" smtClean="0"/>
              <a:t>3</a:t>
            </a:r>
            <a:r>
              <a:rPr lang="id-ID" sz="1600" dirty="0" smtClean="0"/>
              <a:t> (</a:t>
            </a:r>
            <a:r>
              <a:rPr lang="en-US" sz="1600" dirty="0" err="1" smtClean="0"/>
              <a:t>konsentrasi</a:t>
            </a:r>
            <a:r>
              <a:rPr lang="en-US" sz="1600" dirty="0" smtClean="0"/>
              <a:t> </a:t>
            </a:r>
            <a:r>
              <a:rPr lang="en-US" sz="1600" dirty="0" err="1" smtClean="0"/>
              <a:t>sukrosa</a:t>
            </a:r>
            <a:r>
              <a:rPr lang="en-US" sz="1600" dirty="0" smtClean="0"/>
              <a:t> </a:t>
            </a:r>
            <a:r>
              <a:rPr lang="id-ID" sz="1600" dirty="0" smtClean="0"/>
              <a:t>40</a:t>
            </a:r>
            <a:r>
              <a:rPr lang="en-US" sz="1600" dirty="0" smtClean="0"/>
              <a:t>% </a:t>
            </a:r>
            <a:r>
              <a:rPr lang="en-US" sz="1600" dirty="0" err="1" smtClean="0"/>
              <a:t>dan</a:t>
            </a:r>
            <a:r>
              <a:rPr lang="en-US" sz="1600" dirty="0" smtClean="0"/>
              <a:t> </a:t>
            </a:r>
            <a:r>
              <a:rPr lang="id-ID" sz="1600" dirty="0" smtClean="0"/>
              <a:t>lama perendaman dalam larutan kapur Ca(OH)</a:t>
            </a:r>
            <a:r>
              <a:rPr lang="id-ID" sz="1600" baseline="-25000" dirty="0" smtClean="0"/>
              <a:t>2</a:t>
            </a:r>
            <a:r>
              <a:rPr lang="id-ID" sz="1600" dirty="0" smtClean="0"/>
              <a:t> selama 3 jam) menghasilkan kadar air 18,2177</a:t>
            </a:r>
            <a:r>
              <a:rPr lang="en-US" sz="1600" dirty="0" smtClean="0"/>
              <a:t>%, </a:t>
            </a:r>
            <a:r>
              <a:rPr lang="en-US" sz="1600" dirty="0" err="1" smtClean="0"/>
              <a:t>kadar</a:t>
            </a:r>
            <a:r>
              <a:rPr lang="en-US" sz="1600" dirty="0" smtClean="0"/>
              <a:t> </a:t>
            </a:r>
            <a:r>
              <a:rPr lang="en-US" sz="1600" dirty="0" err="1" smtClean="0"/>
              <a:t>gula</a:t>
            </a:r>
            <a:r>
              <a:rPr lang="en-US" sz="1600" dirty="0" smtClean="0"/>
              <a:t> total </a:t>
            </a:r>
            <a:r>
              <a:rPr lang="id-ID" sz="1600" dirty="0" smtClean="0"/>
              <a:t>40</a:t>
            </a:r>
            <a:r>
              <a:rPr lang="en-US" sz="1600" dirty="0" smtClean="0"/>
              <a:t>,</a:t>
            </a:r>
            <a:r>
              <a:rPr lang="id-ID" sz="1600" dirty="0" smtClean="0"/>
              <a:t>2070</a:t>
            </a:r>
            <a:r>
              <a:rPr lang="en-US" sz="1600" dirty="0" smtClean="0"/>
              <a:t>%, </a:t>
            </a:r>
            <a:r>
              <a:rPr lang="id-ID" sz="1600" dirty="0" smtClean="0"/>
              <a:t>kadar serat kasar 0,9709% dan </a:t>
            </a:r>
            <a:r>
              <a:rPr lang="en-US" sz="1600" dirty="0" err="1" smtClean="0"/>
              <a:t>kadar</a:t>
            </a:r>
            <a:r>
              <a:rPr lang="en-US" sz="1600" dirty="0" smtClean="0"/>
              <a:t> vitamin C </a:t>
            </a:r>
            <a:r>
              <a:rPr lang="id-ID" sz="1600" dirty="0" smtClean="0"/>
              <a:t>5,1395</a:t>
            </a:r>
            <a:r>
              <a:rPr lang="en-US" sz="1600" dirty="0" smtClean="0"/>
              <a:t> mg/100g</a:t>
            </a:r>
            <a:r>
              <a:rPr lang="id-ID" sz="1600" dirty="0" smtClean="0"/>
              <a:t>.</a:t>
            </a:r>
            <a:endParaRPr lang="id-ID" sz="1600" dirty="0"/>
          </a:p>
        </p:txBody>
      </p:sp>
      <p:sp>
        <p:nvSpPr>
          <p:cNvPr id="6" name="Title 1"/>
          <p:cNvSpPr txBox="1">
            <a:spLocks/>
          </p:cNvSpPr>
          <p:nvPr/>
        </p:nvSpPr>
        <p:spPr>
          <a:xfrm>
            <a:off x="500034" y="571504"/>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sng" strike="noStrike" kern="1200" cap="none" spc="0" normalizeH="0" baseline="0" noProof="0" dirty="0" smtClean="0">
                <a:ln>
                  <a:noFill/>
                </a:ln>
                <a:solidFill>
                  <a:srgbClr val="FF0000"/>
                </a:solidFill>
                <a:effectLst/>
                <a:uLnTx/>
                <a:uFillTx/>
                <a:latin typeface="Bauhaus 93" pitchFamily="82" charset="0"/>
                <a:ea typeface="+mj-ea"/>
                <a:cs typeface="+mj-cs"/>
              </a:rPr>
              <a:t>Sampel Terpilih Kurma Salak Varietas Bongkok</a:t>
            </a:r>
            <a:endParaRPr kumimoji="0" lang="id-ID" sz="2000" b="0" i="0" u="sng" strike="noStrike" kern="1200" cap="none" spc="0" normalizeH="0" baseline="0" noProof="0" dirty="0">
              <a:ln>
                <a:noFill/>
              </a:ln>
              <a:solidFill>
                <a:srgbClr val="FF0000"/>
              </a:solidFill>
              <a:effectLst/>
              <a:uLnTx/>
              <a:uFillTx/>
              <a:latin typeface="Bauhaus 93" pitchFamily="82" charset="0"/>
              <a:ea typeface="+mj-ea"/>
              <a:cs typeface="+mj-cs"/>
            </a:endParaRPr>
          </a:p>
        </p:txBody>
      </p:sp>
      <p:pic>
        <p:nvPicPr>
          <p:cNvPr id="41986" name="Picture 2" descr="http://pedagangjerseymurah.files.wordpress.com/2012/10/kartun-siswa2.jpg"/>
          <p:cNvPicPr>
            <a:picLocks noChangeAspect="1" noChangeArrowheads="1"/>
          </p:cNvPicPr>
          <p:nvPr/>
        </p:nvPicPr>
        <p:blipFill>
          <a:blip r:embed="rId3" cstate="print"/>
          <a:srcRect/>
          <a:stretch>
            <a:fillRect/>
          </a:stretch>
        </p:blipFill>
        <p:spPr bwMode="auto">
          <a:xfrm>
            <a:off x="6961424" y="5214950"/>
            <a:ext cx="2111170" cy="1590658"/>
          </a:xfrm>
          <a:prstGeom prst="rect">
            <a:avLst/>
          </a:prstGeom>
          <a:noFill/>
          <a:effectLst>
            <a:softEdge rad="63500"/>
          </a:effectLst>
        </p:spPr>
      </p:pic>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4348" y="928671"/>
          <a:ext cx="2786082" cy="2438400"/>
        </p:xfrm>
        <a:graphic>
          <a:graphicData uri="http://schemas.openxmlformats.org/drawingml/2006/table">
            <a:tbl>
              <a:tblPr/>
              <a:tblGrid>
                <a:gridCol w="920987"/>
                <a:gridCol w="990700"/>
                <a:gridCol w="874395"/>
              </a:tblGrid>
              <a:tr h="196455">
                <a:tc>
                  <a:txBody>
                    <a:bodyPr/>
                    <a:lstStyle/>
                    <a:p>
                      <a:pPr algn="ctr">
                        <a:lnSpc>
                          <a:spcPct val="200000"/>
                        </a:lnSpc>
                        <a:spcAft>
                          <a:spcPts val="0"/>
                        </a:spcAft>
                      </a:pPr>
                      <a:r>
                        <a:rPr lang="id-ID" sz="1000" b="1" dirty="0">
                          <a:latin typeface="Times New Roman"/>
                          <a:ea typeface="Times New Roman"/>
                          <a:cs typeface="Times New Roman"/>
                        </a:rPr>
                        <a:t>Absorbansi rata-rata</a:t>
                      </a:r>
                      <a:endParaRPr lang="id-ID"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200000"/>
                        </a:lnSpc>
                        <a:spcAft>
                          <a:spcPts val="0"/>
                        </a:spcAft>
                      </a:pPr>
                      <a:r>
                        <a:rPr lang="id-ID" sz="1000" b="1" dirty="0">
                          <a:latin typeface="Times New Roman"/>
                          <a:ea typeface="Times New Roman"/>
                          <a:cs typeface="Times New Roman"/>
                        </a:rPr>
                        <a:t>C sampel (%)</a:t>
                      </a:r>
                      <a:endParaRPr lang="id-ID"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200000"/>
                        </a:lnSpc>
                        <a:spcAft>
                          <a:spcPts val="0"/>
                        </a:spcAft>
                      </a:pPr>
                      <a:r>
                        <a:rPr lang="id-ID" sz="1000" b="1">
                          <a:latin typeface="Times New Roman"/>
                          <a:ea typeface="Times New Roman"/>
                          <a:cs typeface="Times New Roman"/>
                        </a:rPr>
                        <a:t>% Inhibisi</a:t>
                      </a:r>
                      <a:endParaRPr lang="id-ID"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8227">
                <a:tc>
                  <a:txBody>
                    <a:bodyPr/>
                    <a:lstStyle/>
                    <a:p>
                      <a:pPr algn="ctr">
                        <a:lnSpc>
                          <a:spcPct val="200000"/>
                        </a:lnSpc>
                        <a:spcAft>
                          <a:spcPts val="0"/>
                        </a:spcAft>
                      </a:pPr>
                      <a:r>
                        <a:rPr lang="id-ID" sz="1000" dirty="0">
                          <a:latin typeface="Times New Roman"/>
                          <a:ea typeface="Times New Roman"/>
                          <a:cs typeface="Times New Roman"/>
                        </a:rPr>
                        <a:t>0,820</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4x10-4M</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 </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27">
                <a:tc>
                  <a:txBody>
                    <a:bodyPr/>
                    <a:lstStyle/>
                    <a:p>
                      <a:pPr algn="ctr">
                        <a:lnSpc>
                          <a:spcPct val="200000"/>
                        </a:lnSpc>
                        <a:spcAft>
                          <a:spcPts val="0"/>
                        </a:spcAft>
                      </a:pPr>
                      <a:r>
                        <a:rPr lang="id-ID" sz="1000">
                          <a:solidFill>
                            <a:srgbClr val="000000"/>
                          </a:solidFill>
                          <a:latin typeface="Times New Roman"/>
                          <a:ea typeface="Times New Roman"/>
                          <a:cs typeface="Times New Roman"/>
                        </a:rPr>
                        <a:t>0,078</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id-ID" sz="1000" dirty="0">
                          <a:solidFill>
                            <a:srgbClr val="000000"/>
                          </a:solidFill>
                          <a:latin typeface="Times New Roman"/>
                          <a:ea typeface="Times New Roman"/>
                          <a:cs typeface="Times New Roman"/>
                        </a:rPr>
                        <a:t>0,80</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id-ID" sz="1000" dirty="0">
                          <a:solidFill>
                            <a:srgbClr val="000000"/>
                          </a:solidFill>
                          <a:latin typeface="Times New Roman"/>
                          <a:ea typeface="Times New Roman"/>
                          <a:cs typeface="Times New Roman"/>
                        </a:rPr>
                        <a:t>90,49</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8227">
                <a:tc>
                  <a:txBody>
                    <a:bodyPr/>
                    <a:lstStyle/>
                    <a:p>
                      <a:pPr algn="ctr">
                        <a:lnSpc>
                          <a:spcPct val="200000"/>
                        </a:lnSpc>
                        <a:spcAft>
                          <a:spcPts val="0"/>
                        </a:spcAft>
                      </a:pPr>
                      <a:r>
                        <a:rPr lang="id-ID" sz="1000">
                          <a:latin typeface="Times New Roman"/>
                          <a:ea typeface="Times New Roman"/>
                          <a:cs typeface="Times New Roman"/>
                        </a:rPr>
                        <a:t>0,349</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0,40</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57,44</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27">
                <a:tc>
                  <a:txBody>
                    <a:bodyPr/>
                    <a:lstStyle/>
                    <a:p>
                      <a:pPr algn="ctr">
                        <a:lnSpc>
                          <a:spcPct val="200000"/>
                        </a:lnSpc>
                        <a:spcAft>
                          <a:spcPts val="0"/>
                        </a:spcAft>
                      </a:pPr>
                      <a:r>
                        <a:rPr lang="id-ID" sz="1000">
                          <a:latin typeface="Times New Roman"/>
                          <a:ea typeface="Times New Roman"/>
                          <a:cs typeface="Times New Roman"/>
                        </a:rPr>
                        <a:t>0,548</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0,20</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33,17</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27">
                <a:tc>
                  <a:txBody>
                    <a:bodyPr/>
                    <a:lstStyle/>
                    <a:p>
                      <a:pPr algn="ctr">
                        <a:lnSpc>
                          <a:spcPct val="200000"/>
                        </a:lnSpc>
                        <a:spcAft>
                          <a:spcPts val="0"/>
                        </a:spcAft>
                      </a:pPr>
                      <a:r>
                        <a:rPr lang="id-ID" sz="1000">
                          <a:latin typeface="Times New Roman"/>
                          <a:ea typeface="Times New Roman"/>
                          <a:cs typeface="Times New Roman"/>
                        </a:rPr>
                        <a:t>0,689</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a:latin typeface="Times New Roman"/>
                          <a:ea typeface="Times New Roman"/>
                          <a:cs typeface="Times New Roman"/>
                        </a:rPr>
                        <a:t>0,10</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dirty="0">
                          <a:latin typeface="Times New Roman"/>
                          <a:ea typeface="Times New Roman"/>
                          <a:cs typeface="Times New Roman"/>
                        </a:rPr>
                        <a:t>15,98</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27">
                <a:tc>
                  <a:txBody>
                    <a:bodyPr/>
                    <a:lstStyle/>
                    <a:p>
                      <a:pPr algn="ctr">
                        <a:lnSpc>
                          <a:spcPct val="200000"/>
                        </a:lnSpc>
                        <a:spcAft>
                          <a:spcPts val="0"/>
                        </a:spcAft>
                      </a:pPr>
                      <a:r>
                        <a:rPr lang="id-ID" sz="1000">
                          <a:latin typeface="Times New Roman"/>
                          <a:ea typeface="Times New Roman"/>
                          <a:cs typeface="Times New Roman"/>
                        </a:rPr>
                        <a:t>0,752</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id-ID" sz="1000">
                          <a:latin typeface="Times New Roman"/>
                          <a:ea typeface="Times New Roman"/>
                          <a:cs typeface="Times New Roman"/>
                        </a:rPr>
                        <a:t>0,05</a:t>
                      </a:r>
                      <a:endParaRPr lang="id-ID" sz="1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id-ID" sz="1000" dirty="0">
                          <a:latin typeface="Times New Roman"/>
                          <a:ea typeface="Times New Roman"/>
                          <a:cs typeface="Times New Roman"/>
                        </a:rPr>
                        <a:t>8,29</a:t>
                      </a:r>
                      <a:endParaRPr lang="id-ID" sz="1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500034" y="285728"/>
            <a:ext cx="7772400" cy="57148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2000" b="0" i="0" u="sng" strike="noStrike" kern="1200" cap="none" spc="0" normalizeH="0" baseline="0" noProof="0" dirty="0" smtClean="0">
                <a:ln>
                  <a:noFill/>
                </a:ln>
                <a:solidFill>
                  <a:schemeClr val="accent6">
                    <a:lumMod val="50000"/>
                  </a:schemeClr>
                </a:solidFill>
                <a:effectLst/>
                <a:uLnTx/>
                <a:uFillTx/>
                <a:latin typeface="Bauhaus 93" pitchFamily="82" charset="0"/>
                <a:ea typeface="+mj-ea"/>
                <a:cs typeface="+mj-cs"/>
              </a:rPr>
              <a:t>Pengujian Aktivitas Antioksidan</a:t>
            </a:r>
            <a:endParaRPr kumimoji="0" lang="id-ID" sz="2000" b="0" i="0" u="sng" strike="noStrike" kern="1200" cap="none" spc="0" normalizeH="0" baseline="0" noProof="0" dirty="0">
              <a:ln>
                <a:noFill/>
              </a:ln>
              <a:solidFill>
                <a:schemeClr val="accent6">
                  <a:lumMod val="50000"/>
                </a:schemeClr>
              </a:solidFill>
              <a:effectLst/>
              <a:uLnTx/>
              <a:uFillTx/>
              <a:latin typeface="Bauhaus 93" pitchFamily="82" charset="0"/>
              <a:ea typeface="+mj-ea"/>
              <a:cs typeface="+mj-cs"/>
            </a:endParaRPr>
          </a:p>
        </p:txBody>
      </p:sp>
      <p:graphicFrame>
        <p:nvGraphicFramePr>
          <p:cNvPr id="7" name="Chart 6"/>
          <p:cNvGraphicFramePr/>
          <p:nvPr/>
        </p:nvGraphicFramePr>
        <p:xfrm>
          <a:off x="3571868" y="3143248"/>
          <a:ext cx="4877641" cy="3253563"/>
        </p:xfrm>
        <a:graphic>
          <a:graphicData uri="http://schemas.openxmlformats.org/drawingml/2006/chart">
            <c:chart xmlns:c="http://schemas.openxmlformats.org/drawingml/2006/chart" xmlns:r="http://schemas.openxmlformats.org/officeDocument/2006/relationships" r:id="rId2"/>
          </a:graphicData>
        </a:graphic>
      </p:graphicFrame>
      <p:sp>
        <p:nvSpPr>
          <p:cNvPr id="43010" name="AutoShape 2"/>
          <p:cNvSpPr>
            <a:spLocks noChangeShapeType="1"/>
          </p:cNvSpPr>
          <p:nvPr/>
        </p:nvSpPr>
        <p:spPr bwMode="auto">
          <a:xfrm>
            <a:off x="4572000" y="4786322"/>
            <a:ext cx="1371600" cy="0"/>
          </a:xfrm>
          <a:prstGeom prst="straightConnector1">
            <a:avLst/>
          </a:pr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011" name="AutoShape 3"/>
          <p:cNvSpPr>
            <a:spLocks noChangeShapeType="1"/>
          </p:cNvSpPr>
          <p:nvPr/>
        </p:nvSpPr>
        <p:spPr bwMode="auto">
          <a:xfrm>
            <a:off x="5929322" y="4795847"/>
            <a:ext cx="0" cy="808038"/>
          </a:xfrm>
          <a:prstGeom prst="straightConnector1">
            <a:avLst/>
          </a:pr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012" name="AutoShape 4"/>
          <p:cNvSpPr>
            <a:spLocks noChangeArrowheads="1"/>
          </p:cNvSpPr>
          <p:nvPr/>
        </p:nvSpPr>
        <p:spPr bwMode="auto">
          <a:xfrm flipV="1">
            <a:off x="5857884" y="4786322"/>
            <a:ext cx="104458" cy="68264"/>
          </a:xfrm>
          <a:prstGeom prst="flowChartConnector">
            <a:avLst/>
          </a:prstGeom>
          <a:solidFill>
            <a:srgbClr val="FF0000"/>
          </a:solidFill>
          <a:ln w="31750">
            <a:solidFill>
              <a:srgbClr val="C0504D"/>
            </a:solidFill>
            <a:round/>
            <a:headEnd/>
            <a:tailEnd/>
          </a:ln>
          <a:effectLst/>
        </p:spPr>
        <p:txBody>
          <a:bodyPr vert="horz" wrap="square" lIns="91440" tIns="45720" rIns="91440" bIns="45720" numCol="1" anchor="t" anchorCtr="0" compatLnSpc="1">
            <a:prstTxWarp prst="textNoShape">
              <a:avLst/>
            </a:prstTxWarp>
          </a:bodyPr>
          <a:lstStyle/>
          <a:p>
            <a:endParaRPr lang="id-ID"/>
          </a:p>
        </p:txBody>
      </p:sp>
      <p:sp>
        <p:nvSpPr>
          <p:cNvPr id="43013" name="Rectangle 5"/>
          <p:cNvSpPr>
            <a:spLocks noChangeArrowheads="1"/>
          </p:cNvSpPr>
          <p:nvPr/>
        </p:nvSpPr>
        <p:spPr bwMode="auto">
          <a:xfrm>
            <a:off x="6051565" y="4810136"/>
            <a:ext cx="663575" cy="19050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0,3924 %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43018" name="Picture 10" descr="D:\Perkuliahan Sarie\TA\DWI KURMA SALAK\FTO PROSES\produk\photo(2).JPG"/>
          <p:cNvPicPr>
            <a:picLocks noChangeAspect="1" noChangeArrowheads="1"/>
          </p:cNvPicPr>
          <p:nvPr/>
        </p:nvPicPr>
        <p:blipFill>
          <a:blip r:embed="rId3"/>
          <a:srcRect/>
          <a:stretch>
            <a:fillRect/>
          </a:stretch>
        </p:blipFill>
        <p:spPr bwMode="auto">
          <a:xfrm>
            <a:off x="928662" y="4143380"/>
            <a:ext cx="2071702" cy="1553777"/>
          </a:xfrm>
          <a:prstGeom prst="rect">
            <a:avLst/>
          </a:prstGeom>
          <a:noFill/>
        </p:spPr>
      </p:pic>
      <p:pic>
        <p:nvPicPr>
          <p:cNvPr id="43019" name="Picture 11" descr="C:\Users\HP\Downloads\photo.JPG"/>
          <p:cNvPicPr>
            <a:picLocks noChangeAspect="1" noChangeArrowheads="1"/>
          </p:cNvPicPr>
          <p:nvPr/>
        </p:nvPicPr>
        <p:blipFill>
          <a:blip r:embed="rId4"/>
          <a:srcRect/>
          <a:stretch>
            <a:fillRect/>
          </a:stretch>
        </p:blipFill>
        <p:spPr bwMode="auto">
          <a:xfrm>
            <a:off x="5000628" y="1285860"/>
            <a:ext cx="1889124" cy="141684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tile tx="0" ty="0" sx="100000" sy="100000" flip="none" algn="tl"/>
        </a:blipFill>
        <a:effectLst/>
      </p:bgPr>
    </p:bg>
    <p:spTree>
      <p:nvGrpSpPr>
        <p:cNvPr id="1" name=""/>
        <p:cNvGrpSpPr/>
        <p:nvPr/>
      </p:nvGrpSpPr>
      <p:grpSpPr>
        <a:xfrm>
          <a:off x="0" y="0"/>
          <a:ext cx="0" cy="0"/>
          <a:chOff x="0" y="0"/>
          <a:chExt cx="0" cy="0"/>
        </a:xfrm>
      </p:grpSpPr>
      <p:pic>
        <p:nvPicPr>
          <p:cNvPr id="44035" name="Picture 3" descr="D:\Perkuliahan Sarie\TA\DWI KURMA SALAK\FTO PROSES\produk\DSC_3092.JPG"/>
          <p:cNvPicPr>
            <a:picLocks noChangeAspect="1" noChangeArrowheads="1"/>
          </p:cNvPicPr>
          <p:nvPr/>
        </p:nvPicPr>
        <p:blipFill>
          <a:blip r:embed="rId3" cstate="print"/>
          <a:srcRect/>
          <a:stretch>
            <a:fillRect/>
          </a:stretch>
        </p:blipFill>
        <p:spPr bwMode="auto">
          <a:xfrm>
            <a:off x="1208085" y="1428736"/>
            <a:ext cx="6935815" cy="4643470"/>
          </a:xfrm>
          <a:prstGeom prst="rect">
            <a:avLst/>
          </a:prstGeom>
          <a:noFill/>
        </p:spPr>
      </p:pic>
      <p:sp>
        <p:nvSpPr>
          <p:cNvPr id="6" name="Title 1"/>
          <p:cNvSpPr txBox="1">
            <a:spLocks/>
          </p:cNvSpPr>
          <p:nvPr/>
        </p:nvSpPr>
        <p:spPr>
          <a:xfrm>
            <a:off x="0" y="428628"/>
            <a:ext cx="9144000" cy="5714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0" i="0" u="none" strike="noStrike" kern="1200" cap="none" spc="0" normalizeH="0" baseline="0" noProof="0" dirty="0" smtClean="0">
                <a:ln>
                  <a:noFill/>
                </a:ln>
                <a:solidFill>
                  <a:schemeClr val="accent6">
                    <a:lumMod val="75000"/>
                  </a:schemeClr>
                </a:solidFill>
                <a:effectLst/>
                <a:uLnTx/>
                <a:uFillTx/>
                <a:latin typeface="Bauhaus 93" pitchFamily="82" charset="0"/>
                <a:ea typeface="+mj-ea"/>
                <a:cs typeface="+mj-cs"/>
              </a:rPr>
              <a:t>...Produk Kurma Salak Varietas Bongkok...</a:t>
            </a:r>
            <a:endParaRPr kumimoji="0" lang="id-ID" sz="2800" b="0" i="0" u="none" strike="noStrike" kern="1200" cap="none" spc="0" normalizeH="0" baseline="0" noProof="0" dirty="0">
              <a:ln>
                <a:noFill/>
              </a:ln>
              <a:solidFill>
                <a:schemeClr val="accent6">
                  <a:lumMod val="75000"/>
                </a:schemeClr>
              </a:solidFill>
              <a:effectLst/>
              <a:uLnTx/>
              <a:uFillTx/>
              <a:latin typeface="Bauhaus 93" pitchFamily="82" charset="0"/>
              <a:ea typeface="+mj-ea"/>
              <a:cs typeface="+mj-cs"/>
            </a:endParaRPr>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1415"/>
            <a:ext cx="7772400" cy="785817"/>
          </a:xfrm>
        </p:spPr>
        <p:txBody>
          <a:bodyPr>
            <a:normAutofit/>
          </a:bodyPr>
          <a:lstStyle/>
          <a:p>
            <a:r>
              <a:rPr lang="id-ID" sz="2400" dirty="0" smtClean="0">
                <a:solidFill>
                  <a:schemeClr val="accent6">
                    <a:lumMod val="50000"/>
                  </a:schemeClr>
                </a:solidFill>
                <a:latin typeface="Showcard Gothic" pitchFamily="82" charset="0"/>
              </a:rPr>
              <a:t>..Diagram alir penelitian pendahuluan..</a:t>
            </a:r>
            <a:endParaRPr lang="id-ID" sz="2400" dirty="0">
              <a:solidFill>
                <a:schemeClr val="accent6">
                  <a:lumMod val="50000"/>
                </a:schemeClr>
              </a:solidFill>
              <a:latin typeface="Showcard Gothic" pitchFamily="82" charset="0"/>
            </a:endParaRPr>
          </a:p>
        </p:txBody>
      </p:sp>
      <p:pic>
        <p:nvPicPr>
          <p:cNvPr id="2050" name="Picture 2"/>
          <p:cNvPicPr>
            <a:picLocks noChangeAspect="1" noChangeArrowheads="1"/>
          </p:cNvPicPr>
          <p:nvPr/>
        </p:nvPicPr>
        <p:blipFill>
          <a:blip r:embed="rId3"/>
          <a:srcRect/>
          <a:stretch>
            <a:fillRect/>
          </a:stretch>
        </p:blipFill>
        <p:spPr bwMode="auto">
          <a:xfrm>
            <a:off x="428625" y="785794"/>
            <a:ext cx="8286750" cy="5762625"/>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14"/>
            <a:ext cx="7772400" cy="742954"/>
          </a:xfrm>
        </p:spPr>
        <p:txBody>
          <a:bodyPr>
            <a:normAutofit/>
          </a:bodyPr>
          <a:lstStyle/>
          <a:p>
            <a:r>
              <a:rPr lang="id-ID" sz="3600" dirty="0" smtClean="0">
                <a:solidFill>
                  <a:schemeClr val="accent5">
                    <a:lumMod val="50000"/>
                  </a:schemeClr>
                </a:solidFill>
                <a:latin typeface="Bauhaus 93" pitchFamily="82" charset="0"/>
              </a:rPr>
              <a:t>..Diagram Alir Penelitian Utama..</a:t>
            </a:r>
            <a:endParaRPr lang="id-ID" sz="3600" dirty="0">
              <a:solidFill>
                <a:schemeClr val="accent5">
                  <a:lumMod val="50000"/>
                </a:schemeClr>
              </a:solidFill>
              <a:latin typeface="Bauhaus 93" pitchFamily="82" charset="0"/>
            </a:endParaRPr>
          </a:p>
        </p:txBody>
      </p:sp>
      <p:pic>
        <p:nvPicPr>
          <p:cNvPr id="1026" name="Picture 2"/>
          <p:cNvPicPr>
            <a:picLocks noChangeAspect="1" noChangeArrowheads="1"/>
          </p:cNvPicPr>
          <p:nvPr/>
        </p:nvPicPr>
        <p:blipFill>
          <a:blip r:embed="rId2"/>
          <a:srcRect/>
          <a:stretch>
            <a:fillRect/>
          </a:stretch>
        </p:blipFill>
        <p:spPr bwMode="auto">
          <a:xfrm>
            <a:off x="428625" y="785794"/>
            <a:ext cx="8286750" cy="57626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48" y="71414"/>
            <a:ext cx="7772400" cy="74295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0" i="0" u="none" strike="noStrike" kern="1200" cap="none" spc="0" normalizeH="0" baseline="0" noProof="0" dirty="0" smtClean="0">
                <a:ln>
                  <a:noFill/>
                </a:ln>
                <a:solidFill>
                  <a:schemeClr val="accent5">
                    <a:lumMod val="50000"/>
                  </a:schemeClr>
                </a:solidFill>
                <a:effectLst/>
                <a:uLnTx/>
                <a:uFillTx/>
                <a:latin typeface="Bauhaus 93" pitchFamily="82" charset="0"/>
                <a:ea typeface="+mj-ea"/>
                <a:cs typeface="+mj-cs"/>
              </a:rPr>
              <a:t>..Kesimpulan..</a:t>
            </a:r>
            <a:endParaRPr kumimoji="0" lang="id-ID" sz="3600" b="0" i="0" u="none" strike="noStrike" kern="1200" cap="none" spc="0" normalizeH="0" baseline="0" noProof="0" dirty="0">
              <a:ln>
                <a:noFill/>
              </a:ln>
              <a:solidFill>
                <a:schemeClr val="accent5">
                  <a:lumMod val="50000"/>
                </a:schemeClr>
              </a:solidFill>
              <a:effectLst/>
              <a:uLnTx/>
              <a:uFillTx/>
              <a:latin typeface="Bauhaus 93" pitchFamily="82" charset="0"/>
              <a:ea typeface="+mj-ea"/>
              <a:cs typeface="+mj-cs"/>
            </a:endParaRPr>
          </a:p>
        </p:txBody>
      </p:sp>
      <p:sp>
        <p:nvSpPr>
          <p:cNvPr id="1025" name="Rectangle 1"/>
          <p:cNvSpPr>
            <a:spLocks noChangeArrowheads="1"/>
          </p:cNvSpPr>
          <p:nvPr/>
        </p:nvSpPr>
        <p:spPr bwMode="auto">
          <a:xfrm>
            <a:off x="642910" y="1285860"/>
            <a:ext cx="8001056" cy="461664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 typeface="+mj-lt"/>
              <a:buAutoNum type="arabicParenR"/>
              <a:tabLst>
                <a:tab pos="228600" algn="l"/>
              </a:tabLst>
            </a:pP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Hasil uji organoleptik pada penelitian pendahuluan sampel</a:t>
            </a:r>
            <a:r>
              <a:rPr kumimoji="0" lang="id-ID" sz="1400" b="0" i="0" u="none" strike="noStrike" cap="none" normalizeH="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yang terpilih untuk dilakukan pada penelitian utama adalah produk kurma salak Bongkok a2b5 (konsentrasi dekstrin 15% dan lama perendaman dalam larutan sukrosa 50% (b/v) 20 jam)</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a:t>
            </a:r>
          </a:p>
          <a:p>
            <a:pPr marL="0" marR="0" lvl="0" indent="457200" algn="just" defTabSz="914400" rtl="0" eaLnBrk="1" fontAlgn="base" latinLnBrk="0" hangingPunct="1">
              <a:lnSpc>
                <a:spcPct val="100000"/>
              </a:lnSpc>
              <a:spcBef>
                <a:spcPct val="0"/>
              </a:spcBef>
              <a:spcAft>
                <a:spcPct val="0"/>
              </a:spcAft>
              <a:buClrTx/>
              <a:buSzTx/>
              <a:buFont typeface="+mj-lt"/>
              <a:buAutoNum type="arabicParenR"/>
              <a:tabLst>
                <a:tab pos="228600" algn="l"/>
              </a:tabLst>
            </a:pPr>
            <a:endParaRPr kumimoji="0" lang="id-ID" sz="1400" b="0" i="0" u="none" strike="noStrike" cap="none" normalizeH="0" baseline="0" dirty="0" smtClean="0">
              <a:ln>
                <a:noFill/>
              </a:ln>
              <a:solidFill>
                <a:schemeClr val="accent1">
                  <a:lumMod val="50000"/>
                </a:schemeClr>
              </a:solidFill>
              <a:effectLst/>
              <a:latin typeface="Comic Sans MS" pitchFamily="66"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Konsentrasi sukrosa berpengaruh nyata terhadap kadar air, kadar gula total, kadar serat kasar, kadar vitamin C dan rasa, tetapi tidak berpengaruh nyata terhadap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tekstur</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1"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moutfeel</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kurma salak Bongkok.</a:t>
            </a: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endParaRPr kumimoji="0" lang="id-ID" sz="1400" b="0" i="0" u="none" strike="noStrike" cap="none" normalizeH="0" baseline="0" dirty="0" smtClean="0">
              <a:ln>
                <a:noFill/>
              </a:ln>
              <a:solidFill>
                <a:schemeClr val="accent1">
                  <a:lumMod val="50000"/>
                </a:schemeClr>
              </a:solidFill>
              <a:effectLst/>
              <a:latin typeface="Comic Sans MS" pitchFamily="66"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Lama perendaman dalam larutan kapur Ca(OH)</a:t>
            </a:r>
            <a:r>
              <a:rPr kumimoji="0" lang="id-ID" sz="1400" b="0" i="0" u="none" strike="noStrike" cap="none" normalizeH="0" baseline="-30000" dirty="0" smtClean="0">
                <a:ln>
                  <a:noFill/>
                </a:ln>
                <a:solidFill>
                  <a:schemeClr val="accent1">
                    <a:lumMod val="50000"/>
                  </a:schemeClr>
                </a:solidFill>
                <a:effectLst/>
                <a:latin typeface="Comic Sans MS" pitchFamily="66" charset="0"/>
                <a:ea typeface="Calibri" pitchFamily="34" charset="0"/>
                <a:cs typeface="Times New Roman" pitchFamily="18" charset="0"/>
              </a:rPr>
              <a:t>2</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berpengaruh</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nyata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terhadap</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kadar air, kadar gula total, kadar serat dan kadar vitamin C,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tetapi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tidak berpengaruh nyata terhadap rasa dan tekstur (</a:t>
            </a:r>
            <a:r>
              <a:rPr kumimoji="0" lang="id-ID" sz="1400" b="0" i="1"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mouthfeel</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kurma salak Bongkok.</a:t>
            </a: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endParaRPr kumimoji="0" lang="id-ID" sz="1400" b="0" i="0" u="none" strike="noStrike" cap="none" normalizeH="0" baseline="0" dirty="0" smtClean="0">
              <a:ln>
                <a:noFill/>
              </a:ln>
              <a:solidFill>
                <a:schemeClr val="accent1">
                  <a:lumMod val="50000"/>
                </a:schemeClr>
              </a:solidFill>
              <a:effectLst/>
              <a:latin typeface="Comic Sans MS" pitchFamily="66"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Interaksi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konsentrasi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sukrosa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dan</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Lama perendaman dalam larutan kapur Ca(OH)</a:t>
            </a:r>
            <a:r>
              <a:rPr kumimoji="0" lang="id-ID" sz="1400" b="0" i="0" u="none" strike="noStrike" cap="none" normalizeH="0" baseline="-30000" dirty="0" smtClean="0">
                <a:ln>
                  <a:noFill/>
                </a:ln>
                <a:solidFill>
                  <a:schemeClr val="accent1">
                    <a:lumMod val="50000"/>
                  </a:schemeClr>
                </a:solidFill>
                <a:effectLst/>
                <a:latin typeface="Comic Sans MS" pitchFamily="66" charset="0"/>
                <a:ea typeface="Calibri" pitchFamily="34" charset="0"/>
                <a:cs typeface="Times New Roman" pitchFamily="18" charset="0"/>
              </a:rPr>
              <a:t>2</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berpengaruh</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nyata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terhadap</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kadar</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air</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kadar gula total, kadar vitamin C</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rasa dan tekstur,</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tetapi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tidak</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berpengaruh</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nyata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terhadap</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kadar serat kurma salak Bongkok.</a:t>
            </a: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endParaRPr lang="id-ID" sz="1400" dirty="0" smtClean="0">
              <a:solidFill>
                <a:schemeClr val="accent1">
                  <a:lumMod val="50000"/>
                </a:schemeClr>
              </a:solidFill>
              <a:latin typeface="Comic Sans MS" pitchFamily="66"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mj-lt"/>
              <a:buAutoNum type="arabicParenR"/>
              <a:tabLst>
                <a:tab pos="228600" algn="l"/>
              </a:tabLst>
            </a:pP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Hasil penelitian utama produk kurma salak Bongkok yang terbaik dari keseluruhan respon adalah </a:t>
            </a:r>
            <a:r>
              <a:rPr kumimoji="0" lang="sv-SE"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perlakuan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s</a:t>
            </a:r>
            <a:r>
              <a:rPr kumimoji="0" lang="en-US" sz="1400" b="0" i="0" u="none" strike="noStrike" cap="none" normalizeH="0" baseline="-30000" dirty="0" smtClean="0">
                <a:ln>
                  <a:noFill/>
                </a:ln>
                <a:solidFill>
                  <a:schemeClr val="accent1">
                    <a:lumMod val="50000"/>
                  </a:schemeClr>
                </a:solidFill>
                <a:effectLst/>
                <a:latin typeface="Comic Sans MS" pitchFamily="66" charset="0"/>
                <a:ea typeface="Calibri" pitchFamily="34" charset="0"/>
                <a:cs typeface="Times New Roman" pitchFamily="18" charset="0"/>
              </a:rPr>
              <a:t>1</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k</a:t>
            </a:r>
            <a:r>
              <a:rPr kumimoji="0" lang="id-ID" sz="1400" b="0" i="0" u="none" strike="noStrike" cap="none" normalizeH="0" baseline="-30000" dirty="0" smtClean="0">
                <a:ln>
                  <a:noFill/>
                </a:ln>
                <a:solidFill>
                  <a:schemeClr val="accent1">
                    <a:lumMod val="50000"/>
                  </a:schemeClr>
                </a:solidFill>
                <a:effectLst/>
                <a:latin typeface="Comic Sans MS" pitchFamily="66" charset="0"/>
                <a:ea typeface="Calibri" pitchFamily="34" charset="0"/>
                <a:cs typeface="Times New Roman" pitchFamily="18" charset="0"/>
              </a:rPr>
              <a:t>3</a:t>
            </a:r>
            <a:r>
              <a:rPr kumimoji="0" lang="sv-SE"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konsentrasi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sukrosa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40</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dan</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lama perendaman dalam larutan kapur Ca(OH)</a:t>
            </a:r>
            <a:r>
              <a:rPr kumimoji="0" lang="id-ID" sz="1400" b="0" i="0" u="none" strike="noStrike" cap="none" normalizeH="0" baseline="-30000" dirty="0" smtClean="0">
                <a:ln>
                  <a:noFill/>
                </a:ln>
                <a:solidFill>
                  <a:schemeClr val="accent1">
                    <a:lumMod val="50000"/>
                  </a:schemeClr>
                </a:solidFill>
                <a:effectLst/>
                <a:latin typeface="Comic Sans MS" pitchFamily="66" charset="0"/>
                <a:ea typeface="Calibri" pitchFamily="34" charset="0"/>
                <a:cs typeface="Times New Roman" pitchFamily="18" charset="0"/>
              </a:rPr>
              <a:t>2</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selama 3 jam</a:t>
            </a:r>
            <a:r>
              <a:rPr kumimoji="0" lang="sv-SE"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menghasilkan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kadar</a:t>
            </a:r>
            <a:r>
              <a:rPr kumimoji="0" lang="sv-SE"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air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18,2177</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kadar</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gula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total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40</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2070</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kadar serat kasar 0,9709%,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 New Roman" pitchFamily="18" charset="0"/>
              </a:rPr>
              <a:t>kadar</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vitamin C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5,1395</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mg/100g</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 New Roman" pitchFamily="18" charset="0"/>
              </a:rPr>
              <a:t> dan antioksidan dengan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nilai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IC</a:t>
            </a:r>
            <a:r>
              <a:rPr kumimoji="0" lang="en-US" sz="1400" b="0" i="0" u="none" strike="noStrike" cap="none" normalizeH="0" baseline="-30000" dirty="0" smtClean="0">
                <a:ln>
                  <a:noFill/>
                </a:ln>
                <a:solidFill>
                  <a:schemeClr val="accent1">
                    <a:lumMod val="50000"/>
                  </a:schemeClr>
                </a:solidFill>
                <a:effectLst/>
                <a:latin typeface="Comic Sans MS" pitchFamily="66" charset="0"/>
                <a:ea typeface="Calibri" pitchFamily="34" charset="0"/>
                <a:cs typeface="TimesNewRoman"/>
              </a:rPr>
              <a:t>50</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dari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perhitungan</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pada</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saat</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inhibisi</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sebesar</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50% </a:t>
            </a:r>
            <a:r>
              <a:rPr kumimoji="0" lang="en-US" sz="1400" b="0" i="0" u="none" strike="noStrike" cap="none" normalizeH="0" baseline="0" dirty="0" err="1" smtClean="0">
                <a:ln>
                  <a:noFill/>
                </a:ln>
                <a:solidFill>
                  <a:schemeClr val="accent1">
                    <a:lumMod val="50000"/>
                  </a:schemeClr>
                </a:solidFill>
                <a:effectLst/>
                <a:latin typeface="Comic Sans MS" pitchFamily="66" charset="0"/>
                <a:ea typeface="Calibri" pitchFamily="34" charset="0"/>
                <a:cs typeface="TimesNewRoman"/>
              </a:rPr>
              <a:t>adalah</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r>
              <a:rPr kumimoji="0" lang="id-ID"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0,3924%</a:t>
            </a:r>
            <a:r>
              <a:rPr kumimoji="0" lang="en-US" sz="1400" b="0" i="0" u="none" strike="noStrike" cap="none" normalizeH="0" baseline="0" dirty="0" smtClean="0">
                <a:ln>
                  <a:noFill/>
                </a:ln>
                <a:solidFill>
                  <a:schemeClr val="accent1">
                    <a:lumMod val="50000"/>
                  </a:schemeClr>
                </a:solidFill>
                <a:effectLst/>
                <a:latin typeface="Comic Sans MS" pitchFamily="66" charset="0"/>
                <a:ea typeface="Calibri" pitchFamily="34" charset="0"/>
                <a:cs typeface="TimesNewRoman"/>
              </a:rPr>
              <a:t>. </a:t>
            </a:r>
            <a:endParaRPr kumimoji="0" lang="en-US" sz="1400" b="0" i="0" u="none" strike="noStrike" cap="none" normalizeH="0" baseline="0" dirty="0" smtClean="0">
              <a:ln>
                <a:noFill/>
              </a:ln>
              <a:solidFill>
                <a:schemeClr val="accent1">
                  <a:lumMod val="50000"/>
                </a:schemeClr>
              </a:solidFill>
              <a:effectLst/>
              <a:latin typeface="Comic Sans MS" pitchFamily="66" charset="0"/>
              <a:cs typeface="Arial" pitchFamily="34" charset="0"/>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85786" y="357166"/>
            <a:ext cx="7772400" cy="74295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0" i="0" u="none" strike="noStrike" kern="1200" cap="none" spc="0" normalizeH="0" baseline="0" noProof="0" dirty="0" smtClean="0">
                <a:ln>
                  <a:noFill/>
                </a:ln>
                <a:solidFill>
                  <a:schemeClr val="accent5">
                    <a:lumMod val="50000"/>
                  </a:schemeClr>
                </a:solidFill>
                <a:effectLst/>
                <a:uLnTx/>
                <a:uFillTx/>
                <a:latin typeface="Bauhaus 93" pitchFamily="82" charset="0"/>
                <a:ea typeface="+mj-ea"/>
                <a:cs typeface="+mj-cs"/>
              </a:rPr>
              <a:t>..Saran..</a:t>
            </a:r>
            <a:endParaRPr kumimoji="0" lang="id-ID" sz="3600" b="0" i="0" u="none" strike="noStrike" kern="1200" cap="none" spc="0" normalizeH="0" baseline="0" noProof="0" dirty="0">
              <a:ln>
                <a:noFill/>
              </a:ln>
              <a:solidFill>
                <a:schemeClr val="accent5">
                  <a:lumMod val="50000"/>
                </a:schemeClr>
              </a:solidFill>
              <a:effectLst/>
              <a:uLnTx/>
              <a:uFillTx/>
              <a:latin typeface="Bauhaus 93" pitchFamily="82" charset="0"/>
              <a:ea typeface="+mj-ea"/>
              <a:cs typeface="+mj-cs"/>
            </a:endParaRPr>
          </a:p>
        </p:txBody>
      </p:sp>
      <p:sp>
        <p:nvSpPr>
          <p:cNvPr id="43009" name="Rectangle 1"/>
          <p:cNvSpPr>
            <a:spLocks noChangeArrowheads="1"/>
          </p:cNvSpPr>
          <p:nvPr/>
        </p:nvSpPr>
        <p:spPr bwMode="auto">
          <a:xfrm>
            <a:off x="785786" y="1714488"/>
            <a:ext cx="7858180" cy="3477875"/>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47650" algn="l"/>
              </a:tabLst>
            </a:pPr>
            <a:r>
              <a:rPr kumimoji="0" lang="id-ID" sz="2000" b="0" i="0" u="none" strike="noStrike" cap="none" normalizeH="0" baseline="0" dirty="0" smtClean="0">
                <a:ln>
                  <a:noFill/>
                </a:ln>
                <a:solidFill>
                  <a:srgbClr val="7030A0"/>
                </a:solidFill>
                <a:effectLst/>
                <a:latin typeface="Comic Sans MS" pitchFamily="66" charset="0"/>
                <a:ea typeface="Calibri" pitchFamily="34" charset="0"/>
                <a:cs typeface="Times New Roman" pitchFamily="18" charset="0"/>
              </a:rPr>
              <a:t>Sebaiknya tingkat kematangan buah salak Bongkok yang akan dijadikan kurma salak perlu diperhatikan, agar menghasilkan produk kurma salak yang diinginkan.</a:t>
            </a:r>
          </a:p>
          <a:p>
            <a:pPr marL="0" marR="0" lvl="0" indent="0" algn="just" defTabSz="914400" rtl="0" eaLnBrk="1" fontAlgn="base" latinLnBrk="0" hangingPunct="1">
              <a:lnSpc>
                <a:spcPct val="100000"/>
              </a:lnSpc>
              <a:spcBef>
                <a:spcPct val="0"/>
              </a:spcBef>
              <a:spcAft>
                <a:spcPct val="0"/>
              </a:spcAft>
              <a:buClrTx/>
              <a:buSzTx/>
              <a:buFontTx/>
              <a:buChar char="•"/>
              <a:tabLst>
                <a:tab pos="247650" algn="l"/>
              </a:tabLst>
            </a:pPr>
            <a:endParaRPr kumimoji="0" lang="id-ID" sz="2000" b="0" i="0" u="none" strike="noStrike" cap="none" normalizeH="0" baseline="0" dirty="0" smtClean="0">
              <a:ln>
                <a:noFill/>
              </a:ln>
              <a:solidFill>
                <a:srgbClr val="7030A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7650" algn="l"/>
              </a:tabLst>
            </a:pPr>
            <a:r>
              <a:rPr kumimoji="0" lang="id-ID" sz="2000" b="0" i="0" u="none" strike="noStrike" cap="none" normalizeH="0" baseline="0" dirty="0" smtClean="0">
                <a:ln>
                  <a:noFill/>
                </a:ln>
                <a:solidFill>
                  <a:srgbClr val="7030A0"/>
                </a:solidFill>
                <a:effectLst/>
                <a:latin typeface="Comic Sans MS" pitchFamily="66" charset="0"/>
                <a:ea typeface="Calibri" pitchFamily="34" charset="0"/>
                <a:cs typeface="Times New Roman" pitchFamily="18" charset="0"/>
              </a:rPr>
              <a:t>Perlu dilakukan penelitian lebih lanjut mengenai pengemasan dan kondisi penyimpanan kurma salak Bongkok agar memiliki umur simpan yang lama.</a:t>
            </a:r>
          </a:p>
          <a:p>
            <a:pPr marL="0" marR="0" lvl="0" indent="0" algn="just" defTabSz="914400" rtl="0" eaLnBrk="0" fontAlgn="base" latinLnBrk="0" hangingPunct="0">
              <a:lnSpc>
                <a:spcPct val="100000"/>
              </a:lnSpc>
              <a:spcBef>
                <a:spcPct val="0"/>
              </a:spcBef>
              <a:spcAft>
                <a:spcPct val="0"/>
              </a:spcAft>
              <a:buClrTx/>
              <a:buSzTx/>
              <a:buFontTx/>
              <a:buChar char="•"/>
              <a:tabLst>
                <a:tab pos="247650" algn="l"/>
              </a:tabLst>
            </a:pPr>
            <a:endParaRPr kumimoji="0" lang="id-ID" sz="2000" b="0" i="0" u="none" strike="noStrike" cap="none" normalizeH="0" baseline="0" dirty="0" smtClean="0">
              <a:ln>
                <a:noFill/>
              </a:ln>
              <a:solidFill>
                <a:srgbClr val="7030A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7650" algn="l"/>
              </a:tabLst>
            </a:pPr>
            <a:r>
              <a:rPr kumimoji="0" lang="id-ID" sz="2000" b="0" i="0" u="none" strike="noStrike" cap="none" normalizeH="0" baseline="0" dirty="0" smtClean="0">
                <a:ln>
                  <a:noFill/>
                </a:ln>
                <a:solidFill>
                  <a:srgbClr val="7030A0"/>
                </a:solidFill>
                <a:effectLst/>
                <a:latin typeface="Comic Sans MS" pitchFamily="66" charset="0"/>
                <a:ea typeface="Calibri" pitchFamily="34" charset="0"/>
                <a:cs typeface="Times New Roman" pitchFamily="18" charset="0"/>
              </a:rPr>
              <a:t>Perlu dilakukan penelitian lebih lanjut mengenai analisis kadar serat pangan dan analisis kekerasan terhadap produk kurma salak Bongkok.</a:t>
            </a:r>
            <a:endParaRPr kumimoji="0" lang="id-ID" sz="2000" b="0" i="0" u="none" strike="noStrike" cap="none" normalizeH="0" baseline="0" dirty="0" smtClean="0">
              <a:ln>
                <a:noFill/>
              </a:ln>
              <a:solidFill>
                <a:srgbClr val="7030A0"/>
              </a:solidFill>
              <a:effectLst/>
              <a:latin typeface="Comic Sans MS" pitchFamily="66" charset="0"/>
              <a:cs typeface="Arial" pitchFamily="34" charset="0"/>
            </a:endParaRPr>
          </a:p>
        </p:txBody>
      </p:sp>
    </p:spTree>
  </p:cSld>
  <p:clrMapOvr>
    <a:masterClrMapping/>
  </p:clrMapOvr>
  <p:transition>
    <p:pull dir="d"/>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6000"/>
            <a:lum/>
          </a:blip>
          <a:srcRect/>
          <a:stretch>
            <a:fillRect l="-2000" r="-3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871566" y="5643578"/>
            <a:ext cx="7772400" cy="157163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002060"/>
                </a:solidFill>
                <a:effectLst/>
                <a:uLnTx/>
                <a:uFillTx/>
                <a:latin typeface="Broadway" pitchFamily="82" charset="0"/>
                <a:ea typeface="+mj-ea"/>
                <a:cs typeface="+mj-cs"/>
              </a:rPr>
              <a:t>..T</a:t>
            </a:r>
            <a:r>
              <a:rPr kumimoji="0" lang="id-ID" sz="6000" b="0" i="0" u="none" strike="noStrike" kern="1200" cap="none" spc="0" normalizeH="0" baseline="0" noProof="0" dirty="0" smtClean="0">
                <a:ln>
                  <a:noFill/>
                </a:ln>
                <a:solidFill>
                  <a:schemeClr val="accent6">
                    <a:lumMod val="75000"/>
                  </a:schemeClr>
                </a:solidFill>
                <a:effectLst/>
                <a:uLnTx/>
                <a:uFillTx/>
                <a:latin typeface="Broadway" pitchFamily="82" charset="0"/>
                <a:ea typeface="+mj-ea"/>
                <a:cs typeface="+mj-cs"/>
              </a:rPr>
              <a:t>E</a:t>
            </a:r>
            <a:r>
              <a:rPr kumimoji="0" lang="id-ID" sz="6000" b="0" i="0" u="none" strike="noStrike" kern="1200" cap="none" spc="0" normalizeH="0" baseline="0" noProof="0" dirty="0" smtClean="0">
                <a:ln>
                  <a:noFill/>
                </a:ln>
                <a:solidFill>
                  <a:srgbClr val="996633"/>
                </a:solidFill>
                <a:effectLst/>
                <a:uLnTx/>
                <a:uFillTx/>
                <a:latin typeface="Broadway" pitchFamily="82" charset="0"/>
                <a:ea typeface="+mj-ea"/>
                <a:cs typeface="+mj-cs"/>
              </a:rPr>
              <a:t>R</a:t>
            </a:r>
            <a:r>
              <a:rPr kumimoji="0" lang="id-ID" sz="6000" b="0" i="0" u="none" strike="noStrike" kern="1200" cap="none" spc="0" normalizeH="0" baseline="0" noProof="0" dirty="0" smtClean="0">
                <a:ln>
                  <a:noFill/>
                </a:ln>
                <a:solidFill>
                  <a:schemeClr val="accent5">
                    <a:lumMod val="75000"/>
                  </a:schemeClr>
                </a:solidFill>
                <a:effectLst/>
                <a:uLnTx/>
                <a:uFillTx/>
                <a:latin typeface="Broadway" pitchFamily="82" charset="0"/>
                <a:ea typeface="+mj-ea"/>
                <a:cs typeface="+mj-cs"/>
              </a:rPr>
              <a:t>I</a:t>
            </a:r>
            <a:r>
              <a:rPr kumimoji="0" lang="id-ID" sz="6000" b="0" i="0" u="none" strike="noStrike" kern="1200" cap="none" spc="0" normalizeH="0" baseline="0" noProof="0" dirty="0" smtClean="0">
                <a:ln>
                  <a:noFill/>
                </a:ln>
                <a:solidFill>
                  <a:srgbClr val="002060"/>
                </a:solidFill>
                <a:effectLst/>
                <a:uLnTx/>
                <a:uFillTx/>
                <a:latin typeface="Broadway" pitchFamily="82" charset="0"/>
                <a:ea typeface="+mj-ea"/>
                <a:cs typeface="+mj-cs"/>
              </a:rPr>
              <a:t>M</a:t>
            </a:r>
            <a:r>
              <a:rPr kumimoji="0" lang="id-ID" sz="6000" b="0" i="0" u="none" strike="noStrike" kern="1200" cap="none" spc="0" normalizeH="0" baseline="0" noProof="0" dirty="0" smtClean="0">
                <a:ln>
                  <a:noFill/>
                </a:ln>
                <a:solidFill>
                  <a:srgbClr val="FF0000"/>
                </a:solidFill>
                <a:effectLst/>
                <a:uLnTx/>
                <a:uFillTx/>
                <a:latin typeface="Broadway" pitchFamily="82" charset="0"/>
                <a:ea typeface="+mj-ea"/>
                <a:cs typeface="+mj-cs"/>
              </a:rPr>
              <a:t>A</a:t>
            </a:r>
            <a:r>
              <a:rPr kumimoji="0" lang="id-ID" sz="6000" b="0" i="0" u="none" strike="noStrike" kern="1200" cap="none" spc="0" normalizeH="0" baseline="0" noProof="0" dirty="0" smtClean="0">
                <a:ln>
                  <a:noFill/>
                </a:ln>
                <a:solidFill>
                  <a:srgbClr val="002060"/>
                </a:solidFill>
                <a:effectLst/>
                <a:uLnTx/>
                <a:uFillTx/>
                <a:latin typeface="Broadway" pitchFamily="82" charset="0"/>
                <a:ea typeface="+mj-ea"/>
                <a:cs typeface="+mj-cs"/>
              </a:rPr>
              <a:t> K</a:t>
            </a:r>
            <a:r>
              <a:rPr kumimoji="0" lang="id-ID" sz="6000" b="0" i="0" u="none" strike="noStrike" kern="1200" cap="none" spc="0" normalizeH="0" baseline="0" noProof="0" dirty="0" smtClean="0">
                <a:ln>
                  <a:noFill/>
                </a:ln>
                <a:solidFill>
                  <a:srgbClr val="7030A0"/>
                </a:solidFill>
                <a:effectLst/>
                <a:uLnTx/>
                <a:uFillTx/>
                <a:latin typeface="Broadway" pitchFamily="82" charset="0"/>
                <a:ea typeface="+mj-ea"/>
                <a:cs typeface="+mj-cs"/>
              </a:rPr>
              <a:t>A</a:t>
            </a:r>
            <a:r>
              <a:rPr kumimoji="0" lang="id-ID" sz="6000" b="0" i="0" u="none" strike="noStrike" kern="1200" cap="none" spc="0" normalizeH="0" baseline="0" noProof="0" dirty="0" smtClean="0">
                <a:ln>
                  <a:noFill/>
                </a:ln>
                <a:solidFill>
                  <a:srgbClr val="002060"/>
                </a:solidFill>
                <a:effectLst/>
                <a:uLnTx/>
                <a:uFillTx/>
                <a:latin typeface="Broadway" pitchFamily="82" charset="0"/>
                <a:ea typeface="+mj-ea"/>
                <a:cs typeface="+mj-cs"/>
              </a:rPr>
              <a:t>S</a:t>
            </a:r>
            <a:r>
              <a:rPr kumimoji="0" lang="id-ID" sz="6000" b="0" i="0" u="none" strike="noStrike" kern="1200" cap="none" spc="0" normalizeH="0" baseline="0" noProof="0" dirty="0" smtClean="0">
                <a:ln>
                  <a:noFill/>
                </a:ln>
                <a:solidFill>
                  <a:schemeClr val="accent3">
                    <a:lumMod val="75000"/>
                  </a:schemeClr>
                </a:solidFill>
                <a:effectLst/>
                <a:uLnTx/>
                <a:uFillTx/>
                <a:latin typeface="Broadway" pitchFamily="82" charset="0"/>
                <a:ea typeface="+mj-ea"/>
                <a:cs typeface="+mj-cs"/>
              </a:rPr>
              <a:t>I</a:t>
            </a:r>
            <a:r>
              <a:rPr kumimoji="0" lang="id-ID" sz="6000" b="0" i="0" u="none" strike="noStrike" kern="1200" cap="none" spc="0" normalizeH="0" baseline="0" noProof="0" dirty="0" smtClean="0">
                <a:ln>
                  <a:noFill/>
                </a:ln>
                <a:solidFill>
                  <a:srgbClr val="FF66FF"/>
                </a:solidFill>
                <a:effectLst/>
                <a:uLnTx/>
                <a:uFillTx/>
                <a:latin typeface="Broadway" pitchFamily="82" charset="0"/>
                <a:ea typeface="+mj-ea"/>
                <a:cs typeface="+mj-cs"/>
              </a:rPr>
              <a:t>H</a:t>
            </a:r>
            <a:r>
              <a:rPr kumimoji="0" lang="id-ID" sz="6000" b="0" i="0" u="none" strike="noStrike" kern="1200" cap="none" spc="0" normalizeH="0" baseline="0" noProof="0" dirty="0" smtClean="0">
                <a:ln>
                  <a:noFill/>
                </a:ln>
                <a:solidFill>
                  <a:srgbClr val="002060"/>
                </a:solidFill>
                <a:effectLst/>
                <a:uLnTx/>
                <a:uFillTx/>
                <a:latin typeface="Broadway" pitchFamily="82" charset="0"/>
                <a:ea typeface="+mj-ea"/>
                <a:cs typeface="+mj-cs"/>
              </a:rPr>
              <a:t>..</a:t>
            </a:r>
            <a:endParaRPr kumimoji="0" lang="id-ID" sz="6000" b="0" i="0" u="none" strike="noStrike" kern="1200" cap="none" spc="0" normalizeH="0" baseline="0" noProof="0" dirty="0">
              <a:ln>
                <a:noFill/>
              </a:ln>
              <a:solidFill>
                <a:srgbClr val="002060"/>
              </a:solidFill>
              <a:effectLst/>
              <a:uLnTx/>
              <a:uFillTx/>
              <a:latin typeface="Broadway" pitchFamily="82" charset="0"/>
              <a:ea typeface="+mj-ea"/>
              <a:cs typeface="+mj-cs"/>
            </a:endParaRP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229600" cy="571504"/>
          </a:xfrm>
        </p:spPr>
        <p:txBody>
          <a:bodyPr>
            <a:noAutofit/>
          </a:bodyPr>
          <a:lstStyle/>
          <a:p>
            <a:pPr algn="l">
              <a:buFont typeface="Wingdings" pitchFamily="2" charset="2"/>
              <a:buChar char="v"/>
            </a:pPr>
            <a:r>
              <a:rPr lang="id-ID" sz="1600" dirty="0" smtClean="0">
                <a:solidFill>
                  <a:srgbClr val="6600CC"/>
                </a:solidFill>
                <a:latin typeface="Berlin Sans FB Demi" pitchFamily="34" charset="0"/>
              </a:rPr>
              <a:t>  </a:t>
            </a:r>
            <a:r>
              <a:rPr lang="id-ID" sz="1800" dirty="0" smtClean="0">
                <a:solidFill>
                  <a:srgbClr val="6600CC"/>
                </a:solidFill>
                <a:latin typeface="Berlin Sans FB Demi" pitchFamily="34" charset="0"/>
              </a:rPr>
              <a:t>Produktivitas Salak Bongkok</a:t>
            </a:r>
            <a:endParaRPr lang="id-ID" sz="1800" dirty="0">
              <a:solidFill>
                <a:srgbClr val="6600CC"/>
              </a:solidFill>
              <a:latin typeface="Berlin Sans FB Demi" pitchFamily="34" charset="0"/>
            </a:endParaRPr>
          </a:p>
        </p:txBody>
      </p:sp>
      <p:pic>
        <p:nvPicPr>
          <p:cNvPr id="2050" name="Picture 2" descr="C:\Program Files\Microsoft Office\MEDIA\OFFICE12\BULLETS\BD14578_.GIF"/>
          <p:cNvPicPr>
            <a:picLocks noChangeAspect="1" noChangeArrowheads="1"/>
          </p:cNvPicPr>
          <p:nvPr/>
        </p:nvPicPr>
        <p:blipFill>
          <a:blip r:embed="rId3"/>
          <a:srcRect/>
          <a:stretch>
            <a:fillRect/>
          </a:stretch>
        </p:blipFill>
        <p:spPr bwMode="auto">
          <a:xfrm>
            <a:off x="-71470" y="6500810"/>
            <a:ext cx="357190" cy="357190"/>
          </a:xfrm>
          <a:prstGeom prst="rect">
            <a:avLst/>
          </a:prstGeom>
          <a:noFill/>
        </p:spPr>
      </p:pic>
      <p:pic>
        <p:nvPicPr>
          <p:cNvPr id="5" name="Picture 2" descr="C:\Program Files\Microsoft Office\MEDIA\OFFICE12\BULLETS\BD14578_.GIF"/>
          <p:cNvPicPr>
            <a:picLocks noChangeAspect="1" noChangeArrowheads="1"/>
          </p:cNvPicPr>
          <p:nvPr/>
        </p:nvPicPr>
        <p:blipFill>
          <a:blip r:embed="rId3"/>
          <a:srcRect/>
          <a:stretch>
            <a:fillRect/>
          </a:stretch>
        </p:blipFill>
        <p:spPr bwMode="auto">
          <a:xfrm>
            <a:off x="285688" y="6500810"/>
            <a:ext cx="357190" cy="357190"/>
          </a:xfrm>
          <a:prstGeom prst="rect">
            <a:avLst/>
          </a:prstGeom>
          <a:noFill/>
        </p:spPr>
      </p:pic>
      <p:pic>
        <p:nvPicPr>
          <p:cNvPr id="6" name="Picture 2" descr="C:\Program Files\Microsoft Office\MEDIA\OFFICE12\BULLETS\BD14578_.GIF"/>
          <p:cNvPicPr>
            <a:picLocks noChangeAspect="1" noChangeArrowheads="1"/>
          </p:cNvPicPr>
          <p:nvPr/>
        </p:nvPicPr>
        <p:blipFill>
          <a:blip r:embed="rId3"/>
          <a:srcRect/>
          <a:stretch>
            <a:fillRect/>
          </a:stretch>
        </p:blipFill>
        <p:spPr bwMode="auto">
          <a:xfrm>
            <a:off x="1000068" y="6500810"/>
            <a:ext cx="357190" cy="357190"/>
          </a:xfrm>
          <a:prstGeom prst="rect">
            <a:avLst/>
          </a:prstGeom>
          <a:noFill/>
        </p:spPr>
      </p:pic>
      <p:pic>
        <p:nvPicPr>
          <p:cNvPr id="7" name="Picture 2" descr="C:\Program Files\Microsoft Office\MEDIA\OFFICE12\BULLETS\BD14578_.GIF"/>
          <p:cNvPicPr>
            <a:picLocks noChangeAspect="1" noChangeArrowheads="1"/>
          </p:cNvPicPr>
          <p:nvPr/>
        </p:nvPicPr>
        <p:blipFill>
          <a:blip r:embed="rId3"/>
          <a:srcRect/>
          <a:stretch>
            <a:fillRect/>
          </a:stretch>
        </p:blipFill>
        <p:spPr bwMode="auto">
          <a:xfrm>
            <a:off x="1357258" y="6500810"/>
            <a:ext cx="357190" cy="357190"/>
          </a:xfrm>
          <a:prstGeom prst="rect">
            <a:avLst/>
          </a:prstGeom>
          <a:noFill/>
        </p:spPr>
      </p:pic>
      <p:pic>
        <p:nvPicPr>
          <p:cNvPr id="8" name="Picture 2" descr="C:\Program Files\Microsoft Office\MEDIA\OFFICE12\BULLETS\BD14578_.GIF"/>
          <p:cNvPicPr>
            <a:picLocks noChangeAspect="1" noChangeArrowheads="1"/>
          </p:cNvPicPr>
          <p:nvPr/>
        </p:nvPicPr>
        <p:blipFill>
          <a:blip r:embed="rId3"/>
          <a:srcRect/>
          <a:stretch>
            <a:fillRect/>
          </a:stretch>
        </p:blipFill>
        <p:spPr bwMode="auto">
          <a:xfrm>
            <a:off x="642878" y="6500810"/>
            <a:ext cx="357190" cy="357190"/>
          </a:xfrm>
          <a:prstGeom prst="rect">
            <a:avLst/>
          </a:prstGeom>
          <a:noFill/>
        </p:spPr>
      </p:pic>
      <p:pic>
        <p:nvPicPr>
          <p:cNvPr id="9" name="Picture 2" descr="C:\Program Files\Microsoft Office\MEDIA\OFFICE12\BULLETS\BD14578_.GIF"/>
          <p:cNvPicPr>
            <a:picLocks noChangeAspect="1" noChangeArrowheads="1"/>
          </p:cNvPicPr>
          <p:nvPr/>
        </p:nvPicPr>
        <p:blipFill>
          <a:blip r:embed="rId3"/>
          <a:srcRect/>
          <a:stretch>
            <a:fillRect/>
          </a:stretch>
        </p:blipFill>
        <p:spPr bwMode="auto">
          <a:xfrm>
            <a:off x="1714448" y="6500810"/>
            <a:ext cx="357190" cy="357190"/>
          </a:xfrm>
          <a:prstGeom prst="rect">
            <a:avLst/>
          </a:prstGeom>
          <a:noFill/>
        </p:spPr>
      </p:pic>
      <p:pic>
        <p:nvPicPr>
          <p:cNvPr id="10" name="Picture 2" descr="C:\Program Files\Microsoft Office\MEDIA\OFFICE12\BULLETS\BD14578_.GIF"/>
          <p:cNvPicPr>
            <a:picLocks noChangeAspect="1" noChangeArrowheads="1"/>
          </p:cNvPicPr>
          <p:nvPr/>
        </p:nvPicPr>
        <p:blipFill>
          <a:blip r:embed="rId3"/>
          <a:srcRect/>
          <a:stretch>
            <a:fillRect/>
          </a:stretch>
        </p:blipFill>
        <p:spPr bwMode="auto">
          <a:xfrm>
            <a:off x="2071638" y="6500810"/>
            <a:ext cx="357190" cy="357190"/>
          </a:xfrm>
          <a:prstGeom prst="rect">
            <a:avLst/>
          </a:prstGeom>
          <a:noFill/>
        </p:spPr>
      </p:pic>
      <p:pic>
        <p:nvPicPr>
          <p:cNvPr id="11" name="Picture 2" descr="C:\Program Files\Microsoft Office\MEDIA\OFFICE12\BULLETS\BD14578_.GIF"/>
          <p:cNvPicPr>
            <a:picLocks noChangeAspect="1" noChangeArrowheads="1"/>
          </p:cNvPicPr>
          <p:nvPr/>
        </p:nvPicPr>
        <p:blipFill>
          <a:blip r:embed="rId3"/>
          <a:srcRect/>
          <a:stretch>
            <a:fillRect/>
          </a:stretch>
        </p:blipFill>
        <p:spPr bwMode="auto">
          <a:xfrm>
            <a:off x="2428828" y="6500810"/>
            <a:ext cx="357190" cy="357190"/>
          </a:xfrm>
          <a:prstGeom prst="rect">
            <a:avLst/>
          </a:prstGeom>
          <a:noFill/>
        </p:spPr>
      </p:pic>
      <p:pic>
        <p:nvPicPr>
          <p:cNvPr id="12" name="Picture 2" descr="C:\Program Files\Microsoft Office\MEDIA\OFFICE12\BULLETS\BD14578_.GIF"/>
          <p:cNvPicPr>
            <a:picLocks noChangeAspect="1" noChangeArrowheads="1"/>
          </p:cNvPicPr>
          <p:nvPr/>
        </p:nvPicPr>
        <p:blipFill>
          <a:blip r:embed="rId3"/>
          <a:srcRect/>
          <a:stretch>
            <a:fillRect/>
          </a:stretch>
        </p:blipFill>
        <p:spPr bwMode="auto">
          <a:xfrm>
            <a:off x="2786018" y="6500810"/>
            <a:ext cx="357190" cy="357190"/>
          </a:xfrm>
          <a:prstGeom prst="rect">
            <a:avLst/>
          </a:prstGeom>
          <a:noFill/>
        </p:spPr>
      </p:pic>
      <p:pic>
        <p:nvPicPr>
          <p:cNvPr id="13" name="Picture 2" descr="C:\Program Files\Microsoft Office\MEDIA\OFFICE12\BULLETS\BD14578_.GIF"/>
          <p:cNvPicPr>
            <a:picLocks noChangeAspect="1" noChangeArrowheads="1"/>
          </p:cNvPicPr>
          <p:nvPr/>
        </p:nvPicPr>
        <p:blipFill>
          <a:blip r:embed="rId3"/>
          <a:srcRect/>
          <a:stretch>
            <a:fillRect/>
          </a:stretch>
        </p:blipFill>
        <p:spPr bwMode="auto">
          <a:xfrm>
            <a:off x="3143208" y="6500810"/>
            <a:ext cx="357190" cy="357190"/>
          </a:xfrm>
          <a:prstGeom prst="rect">
            <a:avLst/>
          </a:prstGeom>
          <a:noFill/>
        </p:spPr>
      </p:pic>
      <p:pic>
        <p:nvPicPr>
          <p:cNvPr id="14" name="Picture 2" descr="C:\Program Files\Microsoft Office\MEDIA\OFFICE12\BULLETS\BD14578_.GIF"/>
          <p:cNvPicPr>
            <a:picLocks noChangeAspect="1" noChangeArrowheads="1"/>
          </p:cNvPicPr>
          <p:nvPr/>
        </p:nvPicPr>
        <p:blipFill>
          <a:blip r:embed="rId3"/>
          <a:srcRect/>
          <a:stretch>
            <a:fillRect/>
          </a:stretch>
        </p:blipFill>
        <p:spPr bwMode="auto">
          <a:xfrm>
            <a:off x="3500398" y="6500810"/>
            <a:ext cx="357190" cy="357190"/>
          </a:xfrm>
          <a:prstGeom prst="rect">
            <a:avLst/>
          </a:prstGeom>
          <a:noFill/>
        </p:spPr>
      </p:pic>
      <p:pic>
        <p:nvPicPr>
          <p:cNvPr id="15" name="Picture 2" descr="C:\Program Files\Microsoft Office\MEDIA\OFFICE12\BULLETS\BD14578_.GIF"/>
          <p:cNvPicPr>
            <a:picLocks noChangeAspect="1" noChangeArrowheads="1"/>
          </p:cNvPicPr>
          <p:nvPr/>
        </p:nvPicPr>
        <p:blipFill>
          <a:blip r:embed="rId3"/>
          <a:srcRect/>
          <a:stretch>
            <a:fillRect/>
          </a:stretch>
        </p:blipFill>
        <p:spPr bwMode="auto">
          <a:xfrm>
            <a:off x="3857588" y="6500810"/>
            <a:ext cx="357190" cy="357190"/>
          </a:xfrm>
          <a:prstGeom prst="rect">
            <a:avLst/>
          </a:prstGeom>
          <a:noFill/>
        </p:spPr>
      </p:pic>
      <p:pic>
        <p:nvPicPr>
          <p:cNvPr id="16" name="Picture 2" descr="C:\Program Files\Microsoft Office\MEDIA\OFFICE12\BULLETS\BD14578_.GIF"/>
          <p:cNvPicPr>
            <a:picLocks noChangeAspect="1" noChangeArrowheads="1"/>
          </p:cNvPicPr>
          <p:nvPr/>
        </p:nvPicPr>
        <p:blipFill>
          <a:blip r:embed="rId3"/>
          <a:srcRect/>
          <a:stretch>
            <a:fillRect/>
          </a:stretch>
        </p:blipFill>
        <p:spPr bwMode="auto">
          <a:xfrm>
            <a:off x="4214778" y="6500810"/>
            <a:ext cx="357190" cy="357190"/>
          </a:xfrm>
          <a:prstGeom prst="rect">
            <a:avLst/>
          </a:prstGeom>
          <a:noFill/>
        </p:spPr>
      </p:pic>
      <p:pic>
        <p:nvPicPr>
          <p:cNvPr id="17" name="Picture 2" descr="C:\Program Files\Microsoft Office\MEDIA\OFFICE12\BULLETS\BD14578_.GIF"/>
          <p:cNvPicPr>
            <a:picLocks noChangeAspect="1" noChangeArrowheads="1"/>
          </p:cNvPicPr>
          <p:nvPr/>
        </p:nvPicPr>
        <p:blipFill>
          <a:blip r:embed="rId3"/>
          <a:srcRect/>
          <a:stretch>
            <a:fillRect/>
          </a:stretch>
        </p:blipFill>
        <p:spPr bwMode="auto">
          <a:xfrm>
            <a:off x="4571968" y="6500810"/>
            <a:ext cx="357190" cy="357190"/>
          </a:xfrm>
          <a:prstGeom prst="rect">
            <a:avLst/>
          </a:prstGeom>
          <a:noFill/>
        </p:spPr>
      </p:pic>
      <p:pic>
        <p:nvPicPr>
          <p:cNvPr id="18" name="Picture 2" descr="C:\Program Files\Microsoft Office\MEDIA\OFFICE12\BULLETS\BD14578_.GIF"/>
          <p:cNvPicPr>
            <a:picLocks noChangeAspect="1" noChangeArrowheads="1"/>
          </p:cNvPicPr>
          <p:nvPr/>
        </p:nvPicPr>
        <p:blipFill>
          <a:blip r:embed="rId3"/>
          <a:srcRect/>
          <a:stretch>
            <a:fillRect/>
          </a:stretch>
        </p:blipFill>
        <p:spPr bwMode="auto">
          <a:xfrm>
            <a:off x="4929158" y="6500810"/>
            <a:ext cx="357190" cy="357190"/>
          </a:xfrm>
          <a:prstGeom prst="rect">
            <a:avLst/>
          </a:prstGeom>
          <a:noFill/>
        </p:spPr>
      </p:pic>
      <p:pic>
        <p:nvPicPr>
          <p:cNvPr id="19" name="Picture 2" descr="C:\Program Files\Microsoft Office\MEDIA\OFFICE12\BULLETS\BD14578_.GIF"/>
          <p:cNvPicPr>
            <a:picLocks noChangeAspect="1" noChangeArrowheads="1"/>
          </p:cNvPicPr>
          <p:nvPr/>
        </p:nvPicPr>
        <p:blipFill>
          <a:blip r:embed="rId3"/>
          <a:srcRect/>
          <a:stretch>
            <a:fillRect/>
          </a:stretch>
        </p:blipFill>
        <p:spPr bwMode="auto">
          <a:xfrm>
            <a:off x="5286348" y="6500810"/>
            <a:ext cx="357190" cy="357190"/>
          </a:xfrm>
          <a:prstGeom prst="rect">
            <a:avLst/>
          </a:prstGeom>
          <a:noFill/>
        </p:spPr>
      </p:pic>
      <p:pic>
        <p:nvPicPr>
          <p:cNvPr id="20" name="Picture 2" descr="C:\Program Files\Microsoft Office\MEDIA\OFFICE12\BULLETS\BD14578_.GIF"/>
          <p:cNvPicPr>
            <a:picLocks noChangeAspect="1" noChangeArrowheads="1"/>
          </p:cNvPicPr>
          <p:nvPr/>
        </p:nvPicPr>
        <p:blipFill>
          <a:blip r:embed="rId3"/>
          <a:srcRect/>
          <a:stretch>
            <a:fillRect/>
          </a:stretch>
        </p:blipFill>
        <p:spPr bwMode="auto">
          <a:xfrm>
            <a:off x="5643538" y="6500810"/>
            <a:ext cx="357190" cy="357190"/>
          </a:xfrm>
          <a:prstGeom prst="rect">
            <a:avLst/>
          </a:prstGeom>
          <a:noFill/>
        </p:spPr>
      </p:pic>
      <p:pic>
        <p:nvPicPr>
          <p:cNvPr id="21" name="Picture 2" descr="C:\Program Files\Microsoft Office\MEDIA\OFFICE12\BULLETS\BD14578_.GIF"/>
          <p:cNvPicPr>
            <a:picLocks noChangeAspect="1" noChangeArrowheads="1"/>
          </p:cNvPicPr>
          <p:nvPr/>
        </p:nvPicPr>
        <p:blipFill>
          <a:blip r:embed="rId3"/>
          <a:srcRect/>
          <a:stretch>
            <a:fillRect/>
          </a:stretch>
        </p:blipFill>
        <p:spPr bwMode="auto">
          <a:xfrm>
            <a:off x="6000728" y="6500810"/>
            <a:ext cx="357190" cy="357190"/>
          </a:xfrm>
          <a:prstGeom prst="rect">
            <a:avLst/>
          </a:prstGeom>
          <a:noFill/>
        </p:spPr>
      </p:pic>
      <p:pic>
        <p:nvPicPr>
          <p:cNvPr id="22" name="Picture 2" descr="C:\Program Files\Microsoft Office\MEDIA\OFFICE12\BULLETS\BD14578_.GIF"/>
          <p:cNvPicPr>
            <a:picLocks noChangeAspect="1" noChangeArrowheads="1"/>
          </p:cNvPicPr>
          <p:nvPr/>
        </p:nvPicPr>
        <p:blipFill>
          <a:blip r:embed="rId3"/>
          <a:srcRect/>
          <a:stretch>
            <a:fillRect/>
          </a:stretch>
        </p:blipFill>
        <p:spPr bwMode="auto">
          <a:xfrm>
            <a:off x="6357918" y="6500810"/>
            <a:ext cx="357190" cy="357190"/>
          </a:xfrm>
          <a:prstGeom prst="rect">
            <a:avLst/>
          </a:prstGeom>
          <a:noFill/>
        </p:spPr>
      </p:pic>
      <p:pic>
        <p:nvPicPr>
          <p:cNvPr id="23" name="Picture 2" descr="C:\Program Files\Microsoft Office\MEDIA\OFFICE12\BULLETS\BD14578_.GIF"/>
          <p:cNvPicPr>
            <a:picLocks noChangeAspect="1" noChangeArrowheads="1"/>
          </p:cNvPicPr>
          <p:nvPr/>
        </p:nvPicPr>
        <p:blipFill>
          <a:blip r:embed="rId3"/>
          <a:srcRect/>
          <a:stretch>
            <a:fillRect/>
          </a:stretch>
        </p:blipFill>
        <p:spPr bwMode="auto">
          <a:xfrm>
            <a:off x="6715108" y="6500810"/>
            <a:ext cx="357190" cy="357190"/>
          </a:xfrm>
          <a:prstGeom prst="rect">
            <a:avLst/>
          </a:prstGeom>
          <a:noFill/>
        </p:spPr>
      </p:pic>
      <p:pic>
        <p:nvPicPr>
          <p:cNvPr id="24" name="Picture 2" descr="C:\Program Files\Microsoft Office\MEDIA\OFFICE12\BULLETS\BD14578_.GIF"/>
          <p:cNvPicPr>
            <a:picLocks noChangeAspect="1" noChangeArrowheads="1"/>
          </p:cNvPicPr>
          <p:nvPr/>
        </p:nvPicPr>
        <p:blipFill>
          <a:blip r:embed="rId3"/>
          <a:srcRect/>
          <a:stretch>
            <a:fillRect/>
          </a:stretch>
        </p:blipFill>
        <p:spPr bwMode="auto">
          <a:xfrm>
            <a:off x="7072298" y="6500810"/>
            <a:ext cx="357190" cy="357190"/>
          </a:xfrm>
          <a:prstGeom prst="rect">
            <a:avLst/>
          </a:prstGeom>
          <a:noFill/>
        </p:spPr>
      </p:pic>
      <p:pic>
        <p:nvPicPr>
          <p:cNvPr id="25" name="Picture 2" descr="C:\Program Files\Microsoft Office\MEDIA\OFFICE12\BULLETS\BD14578_.GIF"/>
          <p:cNvPicPr>
            <a:picLocks noChangeAspect="1" noChangeArrowheads="1"/>
          </p:cNvPicPr>
          <p:nvPr/>
        </p:nvPicPr>
        <p:blipFill>
          <a:blip r:embed="rId3"/>
          <a:srcRect/>
          <a:stretch>
            <a:fillRect/>
          </a:stretch>
        </p:blipFill>
        <p:spPr bwMode="auto">
          <a:xfrm>
            <a:off x="7429488" y="6500810"/>
            <a:ext cx="357190" cy="357190"/>
          </a:xfrm>
          <a:prstGeom prst="rect">
            <a:avLst/>
          </a:prstGeom>
          <a:noFill/>
        </p:spPr>
      </p:pic>
      <p:pic>
        <p:nvPicPr>
          <p:cNvPr id="26" name="Picture 2" descr="C:\Program Files\Microsoft Office\MEDIA\OFFICE12\BULLETS\BD14578_.GIF"/>
          <p:cNvPicPr>
            <a:picLocks noChangeAspect="1" noChangeArrowheads="1"/>
          </p:cNvPicPr>
          <p:nvPr/>
        </p:nvPicPr>
        <p:blipFill>
          <a:blip r:embed="rId3"/>
          <a:srcRect/>
          <a:stretch>
            <a:fillRect/>
          </a:stretch>
        </p:blipFill>
        <p:spPr bwMode="auto">
          <a:xfrm>
            <a:off x="7786678" y="6500810"/>
            <a:ext cx="357190" cy="357190"/>
          </a:xfrm>
          <a:prstGeom prst="rect">
            <a:avLst/>
          </a:prstGeom>
          <a:noFill/>
        </p:spPr>
      </p:pic>
      <p:pic>
        <p:nvPicPr>
          <p:cNvPr id="27" name="Picture 2" descr="C:\Program Files\Microsoft Office\MEDIA\OFFICE12\BULLETS\BD14578_.GIF"/>
          <p:cNvPicPr>
            <a:picLocks noChangeAspect="1" noChangeArrowheads="1"/>
          </p:cNvPicPr>
          <p:nvPr/>
        </p:nvPicPr>
        <p:blipFill>
          <a:blip r:embed="rId3"/>
          <a:srcRect/>
          <a:stretch>
            <a:fillRect/>
          </a:stretch>
        </p:blipFill>
        <p:spPr bwMode="auto">
          <a:xfrm>
            <a:off x="8143868" y="6500810"/>
            <a:ext cx="357190" cy="357190"/>
          </a:xfrm>
          <a:prstGeom prst="rect">
            <a:avLst/>
          </a:prstGeom>
          <a:noFill/>
        </p:spPr>
      </p:pic>
      <p:pic>
        <p:nvPicPr>
          <p:cNvPr id="28" name="Picture 2" descr="C:\Program Files\Microsoft Office\MEDIA\OFFICE12\BULLETS\BD14578_.GIF"/>
          <p:cNvPicPr>
            <a:picLocks noChangeAspect="1" noChangeArrowheads="1"/>
          </p:cNvPicPr>
          <p:nvPr/>
        </p:nvPicPr>
        <p:blipFill>
          <a:blip r:embed="rId3"/>
          <a:srcRect/>
          <a:stretch>
            <a:fillRect/>
          </a:stretch>
        </p:blipFill>
        <p:spPr bwMode="auto">
          <a:xfrm>
            <a:off x="8501058" y="6500810"/>
            <a:ext cx="357190" cy="357190"/>
          </a:xfrm>
          <a:prstGeom prst="rect">
            <a:avLst/>
          </a:prstGeom>
          <a:noFill/>
        </p:spPr>
      </p:pic>
      <p:pic>
        <p:nvPicPr>
          <p:cNvPr id="29" name="Picture 2" descr="C:\Program Files\Microsoft Office\MEDIA\OFFICE12\BULLETS\BD14578_.GIF"/>
          <p:cNvPicPr>
            <a:picLocks noChangeAspect="1" noChangeArrowheads="1"/>
          </p:cNvPicPr>
          <p:nvPr/>
        </p:nvPicPr>
        <p:blipFill>
          <a:blip r:embed="rId3"/>
          <a:srcRect/>
          <a:stretch>
            <a:fillRect/>
          </a:stretch>
        </p:blipFill>
        <p:spPr bwMode="auto">
          <a:xfrm>
            <a:off x="8858248" y="6500810"/>
            <a:ext cx="357190" cy="357190"/>
          </a:xfrm>
          <a:prstGeom prst="rect">
            <a:avLst/>
          </a:prstGeom>
          <a:noFill/>
        </p:spPr>
      </p:pic>
      <p:graphicFrame>
        <p:nvGraphicFramePr>
          <p:cNvPr id="30" name="Table 29"/>
          <p:cNvGraphicFramePr>
            <a:graphicFrameLocks noGrp="1"/>
          </p:cNvGraphicFramePr>
          <p:nvPr/>
        </p:nvGraphicFramePr>
        <p:xfrm>
          <a:off x="642910" y="714356"/>
          <a:ext cx="4071966" cy="1828800"/>
        </p:xfrm>
        <a:graphic>
          <a:graphicData uri="http://schemas.openxmlformats.org/drawingml/2006/table">
            <a:tbl>
              <a:tblPr firstRow="1" bandRow="1">
                <a:tableStyleId>{C4B1156A-380E-4F78-BDF5-A606A8083BF9}</a:tableStyleId>
              </a:tblPr>
              <a:tblGrid>
                <a:gridCol w="2035983"/>
                <a:gridCol w="2035983"/>
              </a:tblGrid>
              <a:tr h="226220">
                <a:tc>
                  <a:txBody>
                    <a:bodyPr/>
                    <a:lstStyle/>
                    <a:p>
                      <a:pPr algn="ctr"/>
                      <a:r>
                        <a:rPr lang="id-ID" sz="1400" dirty="0" smtClean="0"/>
                        <a:t>Tahun</a:t>
                      </a:r>
                      <a:endParaRPr lang="id-ID" sz="1400" dirty="0"/>
                    </a:p>
                  </a:txBody>
                  <a:tcPr/>
                </a:tc>
                <a:tc>
                  <a:txBody>
                    <a:bodyPr/>
                    <a:lstStyle/>
                    <a:p>
                      <a:pPr algn="ctr"/>
                      <a:r>
                        <a:rPr lang="id-ID" sz="1400" dirty="0" smtClean="0"/>
                        <a:t>Jmlh</a:t>
                      </a:r>
                      <a:r>
                        <a:rPr lang="id-ID" sz="1400" baseline="0" dirty="0" smtClean="0"/>
                        <a:t> (Kwintal)</a:t>
                      </a:r>
                      <a:endParaRPr lang="id-ID" sz="1400" dirty="0"/>
                    </a:p>
                  </a:txBody>
                  <a:tcPr/>
                </a:tc>
              </a:tr>
              <a:tr h="226220">
                <a:tc>
                  <a:txBody>
                    <a:bodyPr/>
                    <a:lstStyle/>
                    <a:p>
                      <a:pPr algn="ctr"/>
                      <a:r>
                        <a:rPr lang="id-ID" sz="1400" dirty="0" smtClean="0"/>
                        <a:t>2003</a:t>
                      </a:r>
                      <a:endParaRPr lang="id-ID" sz="1400" dirty="0"/>
                    </a:p>
                  </a:txBody>
                  <a:tcPr/>
                </a:tc>
                <a:tc>
                  <a:txBody>
                    <a:bodyPr/>
                    <a:lstStyle/>
                    <a:p>
                      <a:pPr algn="ctr"/>
                      <a:r>
                        <a:rPr lang="id-ID" sz="1400" dirty="0" smtClean="0"/>
                        <a:t>37.311</a:t>
                      </a:r>
                      <a:endParaRPr lang="id-ID" sz="1400" dirty="0"/>
                    </a:p>
                  </a:txBody>
                  <a:tcPr/>
                </a:tc>
              </a:tr>
              <a:tr h="226220">
                <a:tc>
                  <a:txBody>
                    <a:bodyPr/>
                    <a:lstStyle/>
                    <a:p>
                      <a:pPr algn="ctr"/>
                      <a:r>
                        <a:rPr lang="id-ID" sz="1400" dirty="0" smtClean="0"/>
                        <a:t>2004</a:t>
                      </a:r>
                      <a:endParaRPr lang="id-ID" sz="1400" dirty="0"/>
                    </a:p>
                  </a:txBody>
                  <a:tcPr/>
                </a:tc>
                <a:tc>
                  <a:txBody>
                    <a:bodyPr/>
                    <a:lstStyle/>
                    <a:p>
                      <a:pPr algn="ctr"/>
                      <a:r>
                        <a:rPr lang="id-ID" sz="1400" dirty="0" smtClean="0"/>
                        <a:t>19.378</a:t>
                      </a:r>
                      <a:endParaRPr lang="id-ID" sz="1400" dirty="0"/>
                    </a:p>
                  </a:txBody>
                  <a:tcPr/>
                </a:tc>
              </a:tr>
              <a:tr h="226220">
                <a:tc>
                  <a:txBody>
                    <a:bodyPr/>
                    <a:lstStyle/>
                    <a:p>
                      <a:pPr algn="ctr"/>
                      <a:r>
                        <a:rPr lang="id-ID" sz="1400" dirty="0" smtClean="0"/>
                        <a:t>2008</a:t>
                      </a:r>
                      <a:endParaRPr lang="id-ID" sz="1400" dirty="0"/>
                    </a:p>
                  </a:txBody>
                  <a:tcPr/>
                </a:tc>
                <a:tc>
                  <a:txBody>
                    <a:bodyPr/>
                    <a:lstStyle/>
                    <a:p>
                      <a:pPr algn="ctr"/>
                      <a:r>
                        <a:rPr lang="id-ID" sz="1400" dirty="0" smtClean="0"/>
                        <a:t>203.390</a:t>
                      </a:r>
                      <a:endParaRPr lang="id-ID" sz="1400" dirty="0"/>
                    </a:p>
                  </a:txBody>
                  <a:tcPr/>
                </a:tc>
              </a:tr>
              <a:tr h="226220">
                <a:tc>
                  <a:txBody>
                    <a:bodyPr/>
                    <a:lstStyle/>
                    <a:p>
                      <a:pPr algn="ctr"/>
                      <a:r>
                        <a:rPr lang="id-ID" sz="1400" dirty="0" smtClean="0"/>
                        <a:t>2009</a:t>
                      </a:r>
                      <a:endParaRPr lang="id-ID" sz="1400" dirty="0"/>
                    </a:p>
                  </a:txBody>
                  <a:tcPr/>
                </a:tc>
                <a:tc>
                  <a:txBody>
                    <a:bodyPr/>
                    <a:lstStyle/>
                    <a:p>
                      <a:pPr algn="ctr"/>
                      <a:r>
                        <a:rPr lang="id-ID" sz="1400" dirty="0" smtClean="0"/>
                        <a:t>159.632</a:t>
                      </a:r>
                      <a:endParaRPr lang="id-ID" sz="1400" dirty="0"/>
                    </a:p>
                  </a:txBody>
                  <a:tcPr/>
                </a:tc>
              </a:tr>
              <a:tr h="226220">
                <a:tc>
                  <a:txBody>
                    <a:bodyPr/>
                    <a:lstStyle/>
                    <a:p>
                      <a:pPr algn="ctr"/>
                      <a:r>
                        <a:rPr lang="id-ID" sz="1400" dirty="0" smtClean="0"/>
                        <a:t>2010</a:t>
                      </a:r>
                      <a:endParaRPr lang="id-ID" sz="1400" dirty="0"/>
                    </a:p>
                  </a:txBody>
                  <a:tcPr/>
                </a:tc>
                <a:tc>
                  <a:txBody>
                    <a:bodyPr/>
                    <a:lstStyle/>
                    <a:p>
                      <a:pPr algn="ctr"/>
                      <a:r>
                        <a:rPr lang="id-ID" sz="1400" dirty="0" smtClean="0"/>
                        <a:t>35.918</a:t>
                      </a:r>
                      <a:endParaRPr lang="id-ID" sz="1400" dirty="0"/>
                    </a:p>
                  </a:txBody>
                  <a:tcPr/>
                </a:tc>
              </a:tr>
            </a:tbl>
          </a:graphicData>
        </a:graphic>
      </p:graphicFrame>
      <p:sp>
        <p:nvSpPr>
          <p:cNvPr id="16385" name="Rectangle 1"/>
          <p:cNvSpPr>
            <a:spLocks noChangeArrowheads="1"/>
          </p:cNvSpPr>
          <p:nvPr/>
        </p:nvSpPr>
        <p:spPr bwMode="auto">
          <a:xfrm>
            <a:off x="142844" y="2571744"/>
            <a:ext cx="442915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0213"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(Badan Pusat Statistik Jawa Barat, 2003-2010)</a:t>
            </a:r>
            <a:endParaRPr kumimoji="0" lang="id-ID" sz="1800" b="1" i="0" u="none" strike="noStrike" cap="none" normalizeH="0" baseline="0" dirty="0" smtClean="0">
              <a:ln>
                <a:noFill/>
              </a:ln>
              <a:solidFill>
                <a:srgbClr val="7030A0"/>
              </a:solidFill>
              <a:effectLst/>
              <a:latin typeface="Arial" pitchFamily="34" charset="0"/>
              <a:cs typeface="Arial" pitchFamily="34" charset="0"/>
            </a:endParaRPr>
          </a:p>
        </p:txBody>
      </p:sp>
      <p:sp>
        <p:nvSpPr>
          <p:cNvPr id="16386" name="Rectangle 2"/>
          <p:cNvSpPr>
            <a:spLocks noChangeArrowheads="1"/>
          </p:cNvSpPr>
          <p:nvPr/>
        </p:nvSpPr>
        <p:spPr bwMode="auto">
          <a:xfrm>
            <a:off x="642910" y="3429000"/>
            <a:ext cx="41434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0213"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Harga salak Bongkok di tingkat petani sekitar Rp 900,- sampai Rp 1.500,- per kilogram, sedangkan harga salak Bongkok di tingkat pengecer sekitar Rp 4.000,- per kilogram (Dinas Pertanian Kab. Sumedang Jawa Barat, 2005). </a:t>
            </a:r>
            <a:endParaRPr kumimoji="0" lang="id-ID" b="0" i="0" u="none" strike="noStrike" cap="none" normalizeH="0" baseline="0" dirty="0" smtClean="0">
              <a:ln>
                <a:noFill/>
              </a:ln>
              <a:solidFill>
                <a:srgbClr val="7030A0"/>
              </a:solidFill>
              <a:effectLst/>
              <a:latin typeface="Arial" pitchFamily="34" charset="0"/>
              <a:cs typeface="Arial" pitchFamily="34" charset="0"/>
            </a:endParaRPr>
          </a:p>
        </p:txBody>
      </p:sp>
      <p:sp>
        <p:nvSpPr>
          <p:cNvPr id="33" name="Title 1"/>
          <p:cNvSpPr txBox="1">
            <a:spLocks/>
          </p:cNvSpPr>
          <p:nvPr/>
        </p:nvSpPr>
        <p:spPr>
          <a:xfrm>
            <a:off x="357190" y="2928934"/>
            <a:ext cx="5929322" cy="571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id-ID" sz="1600" b="0" i="0" u="none" strike="noStrike" kern="1200" cap="none" spc="0" normalizeH="0" baseline="0" noProof="0" dirty="0" smtClean="0">
                <a:ln>
                  <a:noFill/>
                </a:ln>
                <a:solidFill>
                  <a:srgbClr val="6600CC"/>
                </a:solidFill>
                <a:effectLst/>
                <a:uLnTx/>
                <a:uFillTx/>
                <a:latin typeface="Berlin Sans FB Demi" pitchFamily="34" charset="0"/>
                <a:ea typeface="+mj-ea"/>
                <a:cs typeface="+mj-cs"/>
              </a:rPr>
              <a:t>  </a:t>
            </a:r>
            <a:r>
              <a:rPr kumimoji="0" lang="id-ID" sz="1800" b="0" i="0" u="none" strike="noStrike" kern="1200" cap="none" spc="0" normalizeH="0" baseline="0" noProof="0" dirty="0" smtClean="0">
                <a:ln>
                  <a:noFill/>
                </a:ln>
                <a:solidFill>
                  <a:srgbClr val="6600CC"/>
                </a:solidFill>
                <a:effectLst/>
                <a:uLnTx/>
                <a:uFillTx/>
                <a:latin typeface="Berlin Sans FB Demi" pitchFamily="34" charset="0"/>
                <a:ea typeface="+mj-ea"/>
                <a:cs typeface="+mj-cs"/>
              </a:rPr>
              <a:t>Harga Salak Bongkok</a:t>
            </a:r>
            <a:endParaRPr kumimoji="0" lang="id-ID" sz="1800" b="0" i="0" u="none" strike="noStrike" kern="1200" cap="none" spc="0" normalizeH="0" baseline="0" noProof="0" dirty="0">
              <a:ln>
                <a:noFill/>
              </a:ln>
              <a:solidFill>
                <a:srgbClr val="6600CC"/>
              </a:solidFill>
              <a:effectLst/>
              <a:uLnTx/>
              <a:uFillTx/>
              <a:latin typeface="Berlin Sans FB Demi" pitchFamily="34" charset="0"/>
              <a:ea typeface="+mj-ea"/>
              <a:cs typeface="+mj-cs"/>
            </a:endParaRPr>
          </a:p>
        </p:txBody>
      </p:sp>
      <p:sp>
        <p:nvSpPr>
          <p:cNvPr id="35" name="Right Brace 34"/>
          <p:cNvSpPr/>
          <p:nvPr/>
        </p:nvSpPr>
        <p:spPr>
          <a:xfrm>
            <a:off x="4857752" y="1000108"/>
            <a:ext cx="500066" cy="4572032"/>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id-ID"/>
          </a:p>
        </p:txBody>
      </p:sp>
      <p:sp>
        <p:nvSpPr>
          <p:cNvPr id="37" name="Title 1"/>
          <p:cNvSpPr txBox="1">
            <a:spLocks/>
          </p:cNvSpPr>
          <p:nvPr/>
        </p:nvSpPr>
        <p:spPr>
          <a:xfrm>
            <a:off x="5429256" y="1071546"/>
            <a:ext cx="3500462" cy="442915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pPr lvl="0" algn="just">
              <a:spcBef>
                <a:spcPct val="0"/>
              </a:spcBef>
            </a:pPr>
            <a:r>
              <a:rPr kumimoji="0" lang="id-ID" sz="1500" b="0" i="0" u="none" strike="noStrike" kern="1200" cap="none" spc="0" normalizeH="0" baseline="0" noProof="0" dirty="0" smtClean="0">
                <a:ln>
                  <a:noFill/>
                </a:ln>
                <a:solidFill>
                  <a:srgbClr val="008000"/>
                </a:solidFill>
                <a:effectLst/>
                <a:uLnTx/>
                <a:uFillTx/>
                <a:latin typeface="Aharoni" pitchFamily="2" charset="-79"/>
                <a:ea typeface="+mj-ea"/>
                <a:cs typeface="Aharoni" pitchFamily="2" charset="-79"/>
              </a:rPr>
              <a:t>Terjadinya penurunan produktivitas</a:t>
            </a:r>
            <a:r>
              <a:rPr kumimoji="0" lang="id-ID" sz="1500" b="0" i="0" u="none" strike="noStrike" kern="1200" cap="none" spc="0" normalizeH="0" noProof="0" dirty="0" smtClean="0">
                <a:ln>
                  <a:noFill/>
                </a:ln>
                <a:solidFill>
                  <a:srgbClr val="008000"/>
                </a:solidFill>
                <a:effectLst/>
                <a:uLnTx/>
                <a:uFillTx/>
                <a:latin typeface="Aharoni" pitchFamily="2" charset="-79"/>
                <a:ea typeface="+mj-ea"/>
                <a:cs typeface="Aharoni" pitchFamily="2" charset="-79"/>
              </a:rPr>
              <a:t> setiap tahunnya dan harga salak yang relatif dibawah rata-rata, karena disebabkan </a:t>
            </a:r>
            <a:r>
              <a:rPr lang="id-ID" sz="1500" dirty="0" smtClean="0">
                <a:solidFill>
                  <a:srgbClr val="008000"/>
                </a:solidFill>
                <a:latin typeface="Aharoni" pitchFamily="2" charset="-79"/>
                <a:cs typeface="Aharoni" pitchFamily="2" charset="-79"/>
              </a:rPr>
              <a:t>rasa dari salak Bongkok yang asam, sepat dan agak pahit ini tidak diminati oleh konsumen sehingga menjadi komoditi yang terbuang</a:t>
            </a:r>
          </a:p>
          <a:p>
            <a:pPr lvl="0" algn="just">
              <a:spcBef>
                <a:spcPct val="0"/>
              </a:spcBef>
            </a:pPr>
            <a:endParaRPr lang="id-ID" sz="1400" dirty="0" smtClean="0">
              <a:solidFill>
                <a:srgbClr val="008000"/>
              </a:solidFill>
              <a:latin typeface="Aharoni" pitchFamily="2" charset="-79"/>
              <a:cs typeface="Aharoni" pitchFamily="2" charset="-79"/>
            </a:endParaRPr>
          </a:p>
          <a:p>
            <a:pPr lvl="0" algn="just">
              <a:spcBef>
                <a:spcPct val="0"/>
              </a:spcBef>
            </a:pPr>
            <a:endParaRPr lang="id-ID" sz="1400" dirty="0" smtClean="0">
              <a:solidFill>
                <a:srgbClr val="008000"/>
              </a:solidFill>
              <a:latin typeface="Aharoni" pitchFamily="2" charset="-79"/>
              <a:cs typeface="Aharoni" pitchFamily="2" charset="-79"/>
            </a:endParaRPr>
          </a:p>
          <a:p>
            <a:pPr lvl="0" algn="just">
              <a:spcBef>
                <a:spcPct val="0"/>
              </a:spcBef>
            </a:pPr>
            <a:endParaRPr lang="id-ID" sz="1400" dirty="0" smtClean="0">
              <a:solidFill>
                <a:srgbClr val="008000"/>
              </a:solidFill>
              <a:latin typeface="Aharoni" pitchFamily="2" charset="-79"/>
              <a:cs typeface="Aharoni" pitchFamily="2" charset="-79"/>
            </a:endParaRPr>
          </a:p>
          <a:p>
            <a:pPr lvl="0" algn="just">
              <a:spcBef>
                <a:spcPct val="0"/>
              </a:spcBef>
            </a:pPr>
            <a:endParaRPr lang="id-ID" sz="1400" dirty="0" smtClean="0">
              <a:solidFill>
                <a:srgbClr val="008000"/>
              </a:solidFill>
              <a:latin typeface="Aharoni" pitchFamily="2" charset="-79"/>
              <a:cs typeface="Aharoni" pitchFamily="2" charset="-79"/>
            </a:endParaRPr>
          </a:p>
          <a:p>
            <a:pPr lvl="0" algn="just">
              <a:spcBef>
                <a:spcPct val="0"/>
              </a:spcBef>
            </a:pPr>
            <a:endParaRPr lang="id-ID" sz="1400" dirty="0" smtClean="0">
              <a:solidFill>
                <a:srgbClr val="008000"/>
              </a:solidFill>
              <a:latin typeface="Aharoni" pitchFamily="2" charset="-79"/>
              <a:cs typeface="Aharoni" pitchFamily="2" charset="-79"/>
            </a:endParaRPr>
          </a:p>
          <a:p>
            <a:pPr lvl="0" algn="just">
              <a:spcBef>
                <a:spcPct val="0"/>
              </a:spcBef>
            </a:pPr>
            <a:endParaRPr lang="id-ID" sz="1400" dirty="0" smtClean="0">
              <a:solidFill>
                <a:srgbClr val="008000"/>
              </a:solidFill>
              <a:latin typeface="Aharoni" pitchFamily="2" charset="-79"/>
              <a:cs typeface="Aharoni" pitchFamily="2" charset="-79"/>
            </a:endParaRPr>
          </a:p>
          <a:p>
            <a:pPr lvl="0" algn="just">
              <a:spcBef>
                <a:spcPct val="0"/>
              </a:spcBef>
            </a:pPr>
            <a:endParaRPr kumimoji="0" lang="id-ID" sz="1400" b="0" i="0" u="none" strike="noStrike" kern="1200" cap="none" spc="0" normalizeH="0" baseline="0" noProof="0" dirty="0" smtClean="0">
              <a:ln>
                <a:noFill/>
              </a:ln>
              <a:solidFill>
                <a:srgbClr val="008000"/>
              </a:solidFill>
              <a:effectLst/>
              <a:uLnTx/>
              <a:uFillTx/>
              <a:latin typeface="Aharoni" pitchFamily="2" charset="-79"/>
              <a:ea typeface="+mj-ea"/>
              <a:cs typeface="Aharoni" pitchFamily="2" charset="-79"/>
            </a:endParaRPr>
          </a:p>
          <a:p>
            <a:pPr lvl="0" algn="just">
              <a:spcBef>
                <a:spcPct val="0"/>
              </a:spcBef>
            </a:pPr>
            <a:endParaRPr lang="id-ID" sz="1400" dirty="0" smtClean="0">
              <a:solidFill>
                <a:srgbClr val="008000"/>
              </a:solidFill>
              <a:latin typeface="Aharoni" pitchFamily="2" charset="-79"/>
              <a:ea typeface="+mj-ea"/>
              <a:cs typeface="Aharoni" pitchFamily="2" charset="-79"/>
            </a:endParaRPr>
          </a:p>
          <a:p>
            <a:pPr lvl="0" algn="just">
              <a:spcBef>
                <a:spcPct val="0"/>
              </a:spcBef>
            </a:pPr>
            <a:endParaRPr kumimoji="0" lang="id-ID" sz="1400" b="0" i="0" u="none" strike="noStrike" kern="1200" cap="none" spc="0" normalizeH="0" baseline="0" noProof="0" dirty="0" smtClean="0">
              <a:ln>
                <a:noFill/>
              </a:ln>
              <a:solidFill>
                <a:srgbClr val="008000"/>
              </a:solidFill>
              <a:effectLst/>
              <a:uLnTx/>
              <a:uFillTx/>
              <a:latin typeface="Aharoni" pitchFamily="2" charset="-79"/>
              <a:ea typeface="+mj-ea"/>
              <a:cs typeface="Aharoni" pitchFamily="2" charset="-79"/>
            </a:endParaRPr>
          </a:p>
          <a:p>
            <a:pPr lvl="0" algn="just">
              <a:spcBef>
                <a:spcPct val="0"/>
              </a:spcBef>
            </a:pPr>
            <a:endParaRPr lang="id-ID" sz="1400" dirty="0" smtClean="0">
              <a:solidFill>
                <a:srgbClr val="008000"/>
              </a:solidFill>
              <a:latin typeface="Aharoni" pitchFamily="2" charset="-79"/>
              <a:ea typeface="+mj-ea"/>
              <a:cs typeface="Aharoni" pitchFamily="2" charset="-79"/>
            </a:endParaRPr>
          </a:p>
          <a:p>
            <a:pPr lvl="0" algn="just">
              <a:spcBef>
                <a:spcPct val="0"/>
              </a:spcBef>
            </a:pPr>
            <a:endParaRPr kumimoji="0" lang="id-ID" sz="1400" b="0" i="0" u="none" strike="noStrike" kern="1200" cap="none" spc="0" normalizeH="0" baseline="0" noProof="0" dirty="0">
              <a:ln>
                <a:noFill/>
              </a:ln>
              <a:solidFill>
                <a:srgbClr val="008000"/>
              </a:solidFill>
              <a:effectLst/>
              <a:uLnTx/>
              <a:uFillTx/>
              <a:latin typeface="Aharoni" pitchFamily="2" charset="-79"/>
              <a:ea typeface="+mj-ea"/>
              <a:cs typeface="Aharoni" pitchFamily="2" charset="-79"/>
            </a:endParaRPr>
          </a:p>
        </p:txBody>
      </p:sp>
      <p:pic>
        <p:nvPicPr>
          <p:cNvPr id="16387" name="Picture 3" descr="D:\Perkuliahan Sarie\TA\salak-tropical-fruit-thumb19465718.jpg"/>
          <p:cNvPicPr>
            <a:picLocks noChangeAspect="1" noChangeArrowheads="1"/>
          </p:cNvPicPr>
          <p:nvPr/>
        </p:nvPicPr>
        <p:blipFill>
          <a:blip r:embed="rId4"/>
          <a:srcRect/>
          <a:stretch>
            <a:fillRect/>
          </a:stretch>
        </p:blipFill>
        <p:spPr bwMode="auto">
          <a:xfrm>
            <a:off x="6000760" y="3214686"/>
            <a:ext cx="1928826" cy="218876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3" name="Picture 3" descr="C:\Program Files\Microsoft Office\MEDIA\OFFICE12\BULLETS\BD14794_.GIF"/>
          <p:cNvPicPr>
            <a:picLocks noChangeAspect="1" noChangeArrowheads="1"/>
          </p:cNvPicPr>
          <p:nvPr/>
        </p:nvPicPr>
        <p:blipFill>
          <a:blip r:embed="rId2"/>
          <a:srcRect/>
          <a:stretch>
            <a:fillRect/>
          </a:stretch>
        </p:blipFill>
        <p:spPr bwMode="auto">
          <a:xfrm>
            <a:off x="0" y="6515098"/>
            <a:ext cx="342902" cy="342902"/>
          </a:xfrm>
          <a:prstGeom prst="rect">
            <a:avLst/>
          </a:prstGeom>
          <a:noFill/>
        </p:spPr>
      </p:pic>
      <p:pic>
        <p:nvPicPr>
          <p:cNvPr id="14" name="Picture 3" descr="C:\Program Files\Microsoft Office\MEDIA\OFFICE12\BULLETS\BD14794_.GIF"/>
          <p:cNvPicPr>
            <a:picLocks noChangeAspect="1" noChangeArrowheads="1"/>
          </p:cNvPicPr>
          <p:nvPr/>
        </p:nvPicPr>
        <p:blipFill>
          <a:blip r:embed="rId2"/>
          <a:srcRect/>
          <a:stretch>
            <a:fillRect/>
          </a:stretch>
        </p:blipFill>
        <p:spPr bwMode="auto">
          <a:xfrm>
            <a:off x="357158" y="6515098"/>
            <a:ext cx="342902" cy="342902"/>
          </a:xfrm>
          <a:prstGeom prst="rect">
            <a:avLst/>
          </a:prstGeom>
          <a:noFill/>
        </p:spPr>
      </p:pic>
      <p:pic>
        <p:nvPicPr>
          <p:cNvPr id="15" name="Picture 3" descr="C:\Program Files\Microsoft Office\MEDIA\OFFICE12\BULLETS\BD14794_.GIF"/>
          <p:cNvPicPr>
            <a:picLocks noChangeAspect="1" noChangeArrowheads="1"/>
          </p:cNvPicPr>
          <p:nvPr/>
        </p:nvPicPr>
        <p:blipFill>
          <a:blip r:embed="rId2"/>
          <a:srcRect/>
          <a:stretch>
            <a:fillRect/>
          </a:stretch>
        </p:blipFill>
        <p:spPr bwMode="auto">
          <a:xfrm>
            <a:off x="0" y="6143644"/>
            <a:ext cx="342902" cy="342902"/>
          </a:xfrm>
          <a:prstGeom prst="rect">
            <a:avLst/>
          </a:prstGeom>
          <a:noFill/>
        </p:spPr>
      </p:pic>
      <p:pic>
        <p:nvPicPr>
          <p:cNvPr id="16" name="Picture 3" descr="C:\Program Files\Microsoft Office\MEDIA\OFFICE12\BULLETS\BD14794_.GIF"/>
          <p:cNvPicPr>
            <a:picLocks noChangeAspect="1" noChangeArrowheads="1"/>
          </p:cNvPicPr>
          <p:nvPr/>
        </p:nvPicPr>
        <p:blipFill>
          <a:blip r:embed="rId2"/>
          <a:srcRect/>
          <a:stretch>
            <a:fillRect/>
          </a:stretch>
        </p:blipFill>
        <p:spPr bwMode="auto">
          <a:xfrm>
            <a:off x="8801098" y="6515098"/>
            <a:ext cx="342902" cy="342902"/>
          </a:xfrm>
          <a:prstGeom prst="rect">
            <a:avLst/>
          </a:prstGeom>
          <a:noFill/>
        </p:spPr>
      </p:pic>
      <p:pic>
        <p:nvPicPr>
          <p:cNvPr id="17" name="Picture 3" descr="C:\Program Files\Microsoft Office\MEDIA\OFFICE12\BULLETS\BD14794_.GIF"/>
          <p:cNvPicPr>
            <a:picLocks noChangeAspect="1" noChangeArrowheads="1"/>
          </p:cNvPicPr>
          <p:nvPr/>
        </p:nvPicPr>
        <p:blipFill>
          <a:blip r:embed="rId2"/>
          <a:srcRect/>
          <a:stretch>
            <a:fillRect/>
          </a:stretch>
        </p:blipFill>
        <p:spPr bwMode="auto">
          <a:xfrm>
            <a:off x="8801098" y="6143644"/>
            <a:ext cx="342902" cy="342902"/>
          </a:xfrm>
          <a:prstGeom prst="rect">
            <a:avLst/>
          </a:prstGeom>
          <a:noFill/>
        </p:spPr>
      </p:pic>
      <p:pic>
        <p:nvPicPr>
          <p:cNvPr id="18" name="Picture 3" descr="C:\Program Files\Microsoft Office\MEDIA\OFFICE12\BULLETS\BD14794_.GIF"/>
          <p:cNvPicPr>
            <a:picLocks noChangeAspect="1" noChangeArrowheads="1"/>
          </p:cNvPicPr>
          <p:nvPr/>
        </p:nvPicPr>
        <p:blipFill>
          <a:blip r:embed="rId2"/>
          <a:srcRect/>
          <a:stretch>
            <a:fillRect/>
          </a:stretch>
        </p:blipFill>
        <p:spPr bwMode="auto">
          <a:xfrm>
            <a:off x="8429652" y="6515098"/>
            <a:ext cx="342902" cy="342902"/>
          </a:xfrm>
          <a:prstGeom prst="rect">
            <a:avLst/>
          </a:prstGeom>
          <a:noFill/>
        </p:spPr>
      </p:pic>
      <p:sp>
        <p:nvSpPr>
          <p:cNvPr id="15361" name="Rectangle 1"/>
          <p:cNvSpPr>
            <a:spLocks noGrp="1" noChangeArrowheads="1"/>
          </p:cNvSpPr>
          <p:nvPr>
            <p:ph type="title"/>
          </p:nvPr>
        </p:nvSpPr>
        <p:spPr bwMode="auto">
          <a:xfrm>
            <a:off x="357158" y="357166"/>
            <a:ext cx="5086357" cy="26776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0213" algn="just"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Beberapa penelitian menjelaskan bahwa buah salak Bongkok mengandung vitamin C 8,37 mg/100g dan selain itu terdapat suatu senyawa 2-metilester-1-H-pirrol-4-asam karboksilat yang mempunyai aktivitas sebagai antioksidan dengan inhibitor dari DPPH (2,2 Diphenyl-1, picrylhydrazid/sebagai radikal bebas) adalah 90,60% (2000 mg/mL) IC50% = 33,92 mg/mL. Asam askorbat (sebagai referensi) substansi adalah 95,56% IC50% = 3,18 mg/mL. Hasil penapisan fitokimia terhadap simplisia buah salak Bongkok menunjukan adanya flavonoid, alkaloid, terpenoid, tannin katekat dan kuinon, sedangkan saponin tidak ditemukan (Afrianti, </a:t>
            </a:r>
            <a:r>
              <a:rPr kumimoji="0" lang="id-ID" sz="1400" b="0" i="1"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et al</a:t>
            </a:r>
            <a:r>
              <a:rPr kumimoji="0" lang="id-ID" sz="1400" b="0" i="0"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 2010). Selain itu buah salak varietas Bongkok ini dapat menurunkan produksi asam urat secara </a:t>
            </a:r>
            <a:r>
              <a:rPr kumimoji="0" lang="id-ID" sz="1400" b="0" i="1"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in vivo</a:t>
            </a:r>
            <a:r>
              <a:rPr kumimoji="0" lang="id-ID" sz="1400" b="0" i="0"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 dan </a:t>
            </a:r>
            <a:r>
              <a:rPr kumimoji="0" lang="id-ID" sz="1400" b="0" i="1"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in vitro</a:t>
            </a:r>
            <a:r>
              <a:rPr kumimoji="0" lang="id-ID" sz="1400" b="0" i="0"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 (Afrianti, </a:t>
            </a:r>
            <a:r>
              <a:rPr kumimoji="0" lang="id-ID" sz="1400" b="0" i="1"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et al</a:t>
            </a:r>
            <a:r>
              <a:rPr kumimoji="0" lang="id-ID" sz="1400" b="0" i="0" u="none" strike="noStrike" cap="none" normalizeH="0" baseline="0" dirty="0" smtClean="0">
                <a:ln>
                  <a:noFill/>
                </a:ln>
                <a:solidFill>
                  <a:srgbClr val="008000"/>
                </a:solidFill>
                <a:effectLst/>
                <a:latin typeface="Franklin Gothic Demi Cond" pitchFamily="34" charset="0"/>
                <a:ea typeface="Times New Roman" pitchFamily="18" charset="0"/>
                <a:cs typeface="Arial" pitchFamily="34" charset="0"/>
              </a:rPr>
              <a:t>., 2011).</a:t>
            </a:r>
            <a:endParaRPr kumimoji="0" lang="id-ID" sz="1400" b="0" i="0" u="none" strike="noStrike" cap="none" normalizeH="0" baseline="0" dirty="0" smtClean="0">
              <a:ln>
                <a:noFill/>
              </a:ln>
              <a:solidFill>
                <a:srgbClr val="008000"/>
              </a:solidFill>
              <a:effectLst/>
              <a:latin typeface="Franklin Gothic Demi Cond" pitchFamily="34" charset="0"/>
              <a:cs typeface="Arial" pitchFamily="34" charset="0"/>
            </a:endParaRPr>
          </a:p>
        </p:txBody>
      </p:sp>
      <p:sp>
        <p:nvSpPr>
          <p:cNvPr id="19" name="Down Arrow 18"/>
          <p:cNvSpPr/>
          <p:nvPr/>
        </p:nvSpPr>
        <p:spPr>
          <a:xfrm>
            <a:off x="2357422" y="3071810"/>
            <a:ext cx="928694" cy="64294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20" name="Title 1"/>
          <p:cNvSpPr txBox="1">
            <a:spLocks/>
          </p:cNvSpPr>
          <p:nvPr/>
        </p:nvSpPr>
        <p:spPr>
          <a:xfrm>
            <a:off x="500034" y="3714752"/>
            <a:ext cx="4643470" cy="5715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kumimoji="0" lang="id-ID" sz="1800" b="0" i="0" u="none" strike="noStrike" kern="1200" cap="none" spc="0" normalizeH="0" baseline="0" noProof="0" dirty="0" smtClean="0">
                <a:ln>
                  <a:noFill/>
                </a:ln>
                <a:solidFill>
                  <a:schemeClr val="accent3">
                    <a:lumMod val="50000"/>
                  </a:schemeClr>
                </a:solidFill>
                <a:effectLst/>
                <a:uLnTx/>
                <a:uFillTx/>
                <a:latin typeface="Berlin Sans FB Demi" pitchFamily="34" charset="0"/>
                <a:ea typeface="+mj-ea"/>
                <a:cs typeface="+mj-cs"/>
              </a:rPr>
              <a:t>Bermanfaat</a:t>
            </a:r>
            <a:r>
              <a:rPr kumimoji="0" lang="id-ID" sz="1800" b="0" i="0" u="none" strike="noStrike" kern="1200" cap="none" spc="0" normalizeH="0" noProof="0" dirty="0" smtClean="0">
                <a:ln>
                  <a:noFill/>
                </a:ln>
                <a:solidFill>
                  <a:schemeClr val="accent3">
                    <a:lumMod val="50000"/>
                  </a:schemeClr>
                </a:solidFill>
                <a:effectLst/>
                <a:uLnTx/>
                <a:uFillTx/>
                <a:latin typeface="Berlin Sans FB Demi" pitchFamily="34" charset="0"/>
                <a:ea typeface="+mj-ea"/>
                <a:cs typeface="+mj-cs"/>
              </a:rPr>
              <a:t> bagi kesehatan manusia</a:t>
            </a:r>
            <a:endParaRPr kumimoji="0" lang="id-ID" sz="1800" b="0" i="0" u="none" strike="noStrike" kern="1200" cap="none" spc="0" normalizeH="0" baseline="0" noProof="0" dirty="0">
              <a:ln>
                <a:noFill/>
              </a:ln>
              <a:solidFill>
                <a:schemeClr val="accent3">
                  <a:lumMod val="50000"/>
                </a:schemeClr>
              </a:solidFill>
              <a:effectLst/>
              <a:uLnTx/>
              <a:uFillTx/>
              <a:latin typeface="Berlin Sans FB Demi" pitchFamily="34" charset="0"/>
              <a:ea typeface="+mj-ea"/>
              <a:cs typeface="+mj-cs"/>
            </a:endParaRPr>
          </a:p>
        </p:txBody>
      </p:sp>
      <p:sp>
        <p:nvSpPr>
          <p:cNvPr id="21" name="Down Arrow 20"/>
          <p:cNvSpPr/>
          <p:nvPr/>
        </p:nvSpPr>
        <p:spPr>
          <a:xfrm>
            <a:off x="2357422" y="4357694"/>
            <a:ext cx="928694" cy="64294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22" name="Title 1"/>
          <p:cNvSpPr txBox="1">
            <a:spLocks/>
          </p:cNvSpPr>
          <p:nvPr/>
        </p:nvSpPr>
        <p:spPr>
          <a:xfrm>
            <a:off x="500034" y="5072074"/>
            <a:ext cx="4643470" cy="64294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kumimoji="0" lang="id-ID" sz="1800" b="0" i="0" u="none" strike="noStrike" kern="1200" cap="none" spc="0" normalizeH="0" baseline="0" noProof="0" dirty="0" smtClean="0">
                <a:ln>
                  <a:noFill/>
                </a:ln>
                <a:solidFill>
                  <a:schemeClr val="accent3">
                    <a:lumMod val="50000"/>
                  </a:schemeClr>
                </a:solidFill>
                <a:effectLst/>
                <a:uLnTx/>
                <a:uFillTx/>
                <a:latin typeface="Berlin Sans FB Demi" pitchFamily="34" charset="0"/>
                <a:ea typeface="+mj-ea"/>
                <a:cs typeface="+mj-cs"/>
              </a:rPr>
              <a:t>Diolah menjadi makanan fungsional</a:t>
            </a:r>
            <a:r>
              <a:rPr kumimoji="0" lang="id-ID" sz="1800" b="0" i="0" u="none" strike="noStrike" kern="1200" cap="none" spc="0" normalizeH="0" noProof="0" dirty="0" smtClean="0">
                <a:ln>
                  <a:noFill/>
                </a:ln>
                <a:solidFill>
                  <a:schemeClr val="accent3">
                    <a:lumMod val="50000"/>
                  </a:schemeClr>
                </a:solidFill>
                <a:effectLst/>
                <a:uLnTx/>
                <a:uFillTx/>
                <a:latin typeface="Berlin Sans FB Demi" pitchFamily="34" charset="0"/>
                <a:ea typeface="+mj-ea"/>
                <a:cs typeface="+mj-cs"/>
              </a:rPr>
              <a:t> &amp; Diversifikasi olahan salak</a:t>
            </a:r>
            <a:endParaRPr kumimoji="0" lang="id-ID" sz="1800" b="0" i="0" u="none" strike="noStrike" kern="1200" cap="none" spc="0" normalizeH="0" baseline="0" noProof="0" dirty="0">
              <a:ln>
                <a:noFill/>
              </a:ln>
              <a:solidFill>
                <a:schemeClr val="accent3">
                  <a:lumMod val="50000"/>
                </a:schemeClr>
              </a:solidFill>
              <a:effectLst/>
              <a:uLnTx/>
              <a:uFillTx/>
              <a:latin typeface="Berlin Sans FB Demi" pitchFamily="34" charset="0"/>
              <a:ea typeface="+mj-ea"/>
              <a:cs typeface="+mj-cs"/>
            </a:endParaRPr>
          </a:p>
        </p:txBody>
      </p:sp>
      <p:sp>
        <p:nvSpPr>
          <p:cNvPr id="23" name="Right Arrow 22"/>
          <p:cNvSpPr/>
          <p:nvPr/>
        </p:nvSpPr>
        <p:spPr>
          <a:xfrm>
            <a:off x="5286380" y="5143512"/>
            <a:ext cx="642942" cy="64294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24" name="Title 1"/>
          <p:cNvSpPr txBox="1">
            <a:spLocks/>
          </p:cNvSpPr>
          <p:nvPr/>
        </p:nvSpPr>
        <p:spPr>
          <a:xfrm>
            <a:off x="6072198" y="1214422"/>
            <a:ext cx="2857520" cy="478634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kumimoji="0" lang="id-ID" sz="1800" b="0" i="0" u="none" strike="noStrike" kern="1200" cap="none" spc="0" normalizeH="0" baseline="0" noProof="0" dirty="0" smtClean="0">
                <a:ln>
                  <a:noFill/>
                </a:ln>
                <a:solidFill>
                  <a:schemeClr val="accent3">
                    <a:lumMod val="50000"/>
                  </a:schemeClr>
                </a:solidFill>
                <a:effectLst/>
                <a:uLnTx/>
                <a:uFillTx/>
                <a:latin typeface="Berlin Sans FB Demi" pitchFamily="34" charset="0"/>
                <a:ea typeface="+mj-ea"/>
                <a:cs typeface="+mj-cs"/>
              </a:rPr>
              <a:t>Manisan</a:t>
            </a:r>
            <a:r>
              <a:rPr kumimoji="0" lang="id-ID" sz="1800" b="0" i="0" u="none" strike="noStrike" kern="1200" cap="none" spc="0" normalizeH="0" noProof="0" dirty="0" smtClean="0">
                <a:ln>
                  <a:noFill/>
                </a:ln>
                <a:solidFill>
                  <a:schemeClr val="accent3">
                    <a:lumMod val="50000"/>
                  </a:schemeClr>
                </a:solidFill>
                <a:effectLst/>
                <a:uLnTx/>
                <a:uFillTx/>
                <a:latin typeface="Berlin Sans FB Demi" pitchFamily="34" charset="0"/>
                <a:ea typeface="+mj-ea"/>
                <a:cs typeface="+mj-cs"/>
              </a:rPr>
              <a:t> salak yang menyerupai kurma</a:t>
            </a:r>
          </a:p>
          <a:p>
            <a:pPr marL="0" marR="0" lvl="0" indent="0" algn="ctr" defTabSz="914400" rtl="0" eaLnBrk="1" fontAlgn="auto" latinLnBrk="0" hangingPunct="1">
              <a:lnSpc>
                <a:spcPct val="100000"/>
              </a:lnSpc>
              <a:spcBef>
                <a:spcPct val="0"/>
              </a:spcBef>
              <a:spcAft>
                <a:spcPts val="0"/>
              </a:spcAft>
              <a:buClrTx/>
              <a:buSzTx/>
              <a:tabLst/>
              <a:defRPr/>
            </a:pPr>
            <a:r>
              <a:rPr lang="id-ID" baseline="0" dirty="0" smtClean="0">
                <a:solidFill>
                  <a:schemeClr val="accent3">
                    <a:lumMod val="50000"/>
                  </a:schemeClr>
                </a:solidFill>
                <a:latin typeface="Berlin Sans FB Demi" pitchFamily="34" charset="0"/>
                <a:ea typeface="+mj-ea"/>
                <a:cs typeface="+mj-cs"/>
              </a:rPr>
              <a:t>(Kurma</a:t>
            </a:r>
            <a:r>
              <a:rPr lang="id-ID" dirty="0" smtClean="0">
                <a:solidFill>
                  <a:schemeClr val="accent3">
                    <a:lumMod val="50000"/>
                  </a:schemeClr>
                </a:solidFill>
                <a:latin typeface="Berlin Sans FB Demi" pitchFamily="34" charset="0"/>
                <a:ea typeface="+mj-ea"/>
                <a:cs typeface="+mj-cs"/>
              </a:rPr>
              <a:t> Salak Bongkok)</a:t>
            </a:r>
          </a:p>
          <a:p>
            <a:pPr marL="0" marR="0" lvl="0" indent="0" algn="ctr" defTabSz="914400" rtl="0" eaLnBrk="1" fontAlgn="auto" latinLnBrk="0" hangingPunct="1">
              <a:lnSpc>
                <a:spcPct val="100000"/>
              </a:lnSpc>
              <a:spcBef>
                <a:spcPct val="0"/>
              </a:spcBef>
              <a:spcAft>
                <a:spcPts val="0"/>
              </a:spcAft>
              <a:buClrTx/>
              <a:buSzTx/>
              <a:tabLst/>
              <a:defRPr/>
            </a:pPr>
            <a:endParaRPr lang="id-ID" dirty="0" smtClean="0">
              <a:solidFill>
                <a:schemeClr val="accent3">
                  <a:lumMod val="50000"/>
                </a:schemeClr>
              </a:solidFill>
              <a:latin typeface="Berlin Sans FB Demi" pitchFamily="34" charset="0"/>
              <a:ea typeface="+mj-ea"/>
              <a:cs typeface="+mj-cs"/>
            </a:endParaRPr>
          </a:p>
          <a:p>
            <a:pPr algn="ctr">
              <a:spcBef>
                <a:spcPct val="0"/>
              </a:spcBef>
            </a:pPr>
            <a:r>
              <a:rPr lang="id-ID" dirty="0" smtClean="0">
                <a:solidFill>
                  <a:schemeClr val="accent6">
                    <a:lumMod val="50000"/>
                  </a:schemeClr>
                </a:solidFill>
                <a:latin typeface="Berlin Sans FB" pitchFamily="34" charset="0"/>
              </a:rPr>
              <a:t>Buah salak varietas Bongkok dapat diolah menjadi kurma salak, sehingga rasanya akan menjadi manis dan segar. Standarisasi pembuatan kurma </a:t>
            </a:r>
            <a:br>
              <a:rPr lang="id-ID" dirty="0" smtClean="0">
                <a:solidFill>
                  <a:schemeClr val="accent6">
                    <a:lumMod val="50000"/>
                  </a:schemeClr>
                </a:solidFill>
                <a:latin typeface="Berlin Sans FB" pitchFamily="34" charset="0"/>
              </a:rPr>
            </a:br>
            <a:r>
              <a:rPr lang="id-ID" dirty="0" smtClean="0">
                <a:solidFill>
                  <a:schemeClr val="accent6">
                    <a:lumMod val="50000"/>
                  </a:schemeClr>
                </a:solidFill>
                <a:latin typeface="Berlin Sans FB" pitchFamily="34" charset="0"/>
              </a:rPr>
              <a:t>salak Bongkok ini mengacu pada SNI Manisan Pala, yaitu SNI dengan </a:t>
            </a:r>
            <a:br>
              <a:rPr lang="id-ID" dirty="0" smtClean="0">
                <a:solidFill>
                  <a:schemeClr val="accent6">
                    <a:lumMod val="50000"/>
                  </a:schemeClr>
                </a:solidFill>
                <a:latin typeface="Berlin Sans FB" pitchFamily="34" charset="0"/>
              </a:rPr>
            </a:br>
            <a:r>
              <a:rPr lang="id-ID" dirty="0" smtClean="0">
                <a:solidFill>
                  <a:schemeClr val="accent6">
                    <a:lumMod val="50000"/>
                  </a:schemeClr>
                </a:solidFill>
                <a:latin typeface="Berlin Sans FB" pitchFamily="34" charset="0"/>
              </a:rPr>
              <a:t>No. 01-4443-1998.</a:t>
            </a:r>
          </a:p>
          <a:p>
            <a:pPr marL="0" marR="0" lvl="0" indent="0" algn="ctr" defTabSz="914400" rtl="0" eaLnBrk="1" fontAlgn="auto" latinLnBrk="0" hangingPunct="1">
              <a:lnSpc>
                <a:spcPct val="100000"/>
              </a:lnSpc>
              <a:spcBef>
                <a:spcPct val="0"/>
              </a:spcBef>
              <a:spcAft>
                <a:spcPts val="0"/>
              </a:spcAft>
              <a:buClrTx/>
              <a:buSzTx/>
              <a:tabLst/>
              <a:defRPr/>
            </a:pPr>
            <a:endParaRPr kumimoji="0" lang="id-ID" sz="1800" b="0" i="0" u="none" strike="noStrike" kern="1200" cap="none" spc="0" normalizeH="0" baseline="0" noProof="0" dirty="0">
              <a:ln>
                <a:noFill/>
              </a:ln>
              <a:solidFill>
                <a:schemeClr val="accent3">
                  <a:lumMod val="50000"/>
                </a:schemeClr>
              </a:solidFill>
              <a:effectLst/>
              <a:uLnTx/>
              <a:uFillTx/>
              <a:latin typeface="Berlin Sans FB Demi" pitchFamily="34" charset="0"/>
              <a:ea typeface="+mj-ea"/>
              <a:cs typeface="+mj-cs"/>
            </a:endParaRPr>
          </a:p>
        </p:txBody>
      </p:sp>
    </p:spTree>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alpha val="67000"/>
              </a:srgb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256356" y="142852"/>
            <a:ext cx="6500858" cy="257176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rPr>
              <a:t>Identifikasi Masalah</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600" b="0" i="0" u="none" strike="noStrike" kern="1200" cap="none" spc="0" normalizeH="0" baseline="0" noProof="0" dirty="0" smtClean="0">
                <a:ln>
                  <a:noFill/>
                </a:ln>
                <a:solidFill>
                  <a:schemeClr val="lt1"/>
                </a:solidFill>
                <a:effectLst/>
                <a:uLnTx/>
                <a:uFillTx/>
                <a:latin typeface="+mn-lt"/>
                <a:ea typeface="+mn-ea"/>
                <a:cs typeface="+mn-cs"/>
              </a:rPr>
              <a:t>Bagaimana pengaruh konsentrasi sukrosa terhadap karakteristik kurma salak varietas bongkok (</a:t>
            </a:r>
            <a:r>
              <a:rPr kumimoji="0" lang="id-ID" sz="1600" b="0" i="1" u="none" strike="noStrike" kern="1200" cap="none" spc="0" normalizeH="0" baseline="0" noProof="0" dirty="0" smtClean="0">
                <a:ln>
                  <a:noFill/>
                </a:ln>
                <a:solidFill>
                  <a:schemeClr val="lt1"/>
                </a:solidFill>
                <a:effectLst/>
                <a:uLnTx/>
                <a:uFillTx/>
                <a:latin typeface="+mn-lt"/>
                <a:ea typeface="+mn-ea"/>
                <a:cs typeface="+mn-cs"/>
              </a:rPr>
              <a:t>Salacca edulis Reinw</a:t>
            </a:r>
            <a:r>
              <a:rPr kumimoji="0" lang="id-ID" sz="1600" b="0" i="0" u="none" strike="noStrike" kern="1200" cap="none" spc="0" normalizeH="0" baseline="0" noProof="0" dirty="0" smtClean="0">
                <a:ln>
                  <a:noFill/>
                </a:ln>
                <a:solidFill>
                  <a:schemeClr val="lt1"/>
                </a:solidFill>
                <a:effectLst/>
                <a:uLnTx/>
                <a:uFillTx/>
                <a:latin typeface="+mn-lt"/>
                <a:ea typeface="+mn-ea"/>
                <a:cs typeface="+mn-cs"/>
              </a:rPr>
              <a:t>).</a:t>
            </a:r>
            <a:r>
              <a:rPr kumimoji="0" lang="id-ID" sz="1600" b="0" i="1" u="none" strike="noStrike" kern="1200" cap="none" spc="0" normalizeH="0" baseline="0" noProof="0" dirty="0" smtClean="0">
                <a:ln>
                  <a:noFill/>
                </a:ln>
                <a:solidFill>
                  <a:schemeClr val="lt1"/>
                </a:solidFill>
                <a:effectLst/>
                <a:uLnTx/>
                <a:uFillTx/>
                <a:latin typeface="+mn-lt"/>
                <a:ea typeface="+mn-ea"/>
                <a:cs typeface="+mn-cs"/>
              </a:rPr>
              <a:t>  </a:t>
            </a:r>
            <a:endParaRPr kumimoji="0" lang="id-ID" sz="1600" b="0"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600" b="0" i="0" u="none" strike="noStrike" kern="1200" cap="none" spc="0" normalizeH="0" baseline="0" noProof="0" dirty="0" smtClean="0">
                <a:ln>
                  <a:noFill/>
                </a:ln>
                <a:solidFill>
                  <a:schemeClr val="lt1"/>
                </a:solidFill>
                <a:effectLst/>
                <a:uLnTx/>
                <a:uFillTx/>
                <a:latin typeface="+mn-lt"/>
                <a:ea typeface="+mn-ea"/>
                <a:cs typeface="+mn-cs"/>
              </a:rPr>
              <a:t>Bagaimana pengaruh lama perendaman dalam larutan kapur (Ca(OH)</a:t>
            </a:r>
            <a:r>
              <a:rPr kumimoji="0" lang="id-ID" sz="1600" b="0" i="0" u="none" strike="noStrike" kern="1200" cap="none" spc="0" normalizeH="0" baseline="-25000" noProof="0" dirty="0" smtClean="0">
                <a:ln>
                  <a:noFill/>
                </a:ln>
                <a:solidFill>
                  <a:schemeClr val="lt1"/>
                </a:solidFill>
                <a:effectLst/>
                <a:uLnTx/>
                <a:uFillTx/>
                <a:latin typeface="+mn-lt"/>
                <a:ea typeface="+mn-ea"/>
                <a:cs typeface="+mn-cs"/>
              </a:rPr>
              <a:t>2</a:t>
            </a:r>
            <a:r>
              <a:rPr kumimoji="0" lang="id-ID" sz="1600" b="0" i="0" u="none" strike="noStrike" kern="1200" cap="none" spc="0" normalizeH="0" baseline="0" noProof="0" dirty="0" smtClean="0">
                <a:ln>
                  <a:noFill/>
                </a:ln>
                <a:solidFill>
                  <a:schemeClr val="lt1"/>
                </a:solidFill>
                <a:effectLst/>
                <a:uLnTx/>
                <a:uFillTx/>
                <a:latin typeface="+mn-lt"/>
                <a:ea typeface="+mn-ea"/>
                <a:cs typeface="+mn-cs"/>
              </a:rPr>
              <a:t>) terhadap karakteristik kurma salak varietas bongkok (</a:t>
            </a:r>
            <a:r>
              <a:rPr kumimoji="0" lang="id-ID" sz="1600" b="0" i="1" u="none" strike="noStrike" kern="1200" cap="none" spc="0" normalizeH="0" baseline="0" noProof="0" dirty="0" smtClean="0">
                <a:ln>
                  <a:noFill/>
                </a:ln>
                <a:solidFill>
                  <a:schemeClr val="lt1"/>
                </a:solidFill>
                <a:effectLst/>
                <a:uLnTx/>
                <a:uFillTx/>
                <a:latin typeface="+mn-lt"/>
                <a:ea typeface="+mn-ea"/>
                <a:cs typeface="+mn-cs"/>
              </a:rPr>
              <a:t>Salacca edulis Reinw</a:t>
            </a:r>
            <a:r>
              <a:rPr kumimoji="0" lang="id-ID" sz="1600" b="0" i="0" u="none" strike="noStrike" kern="1200" cap="none" spc="0" normalizeH="0" baseline="0" noProof="0" dirty="0" smtClean="0">
                <a:ln>
                  <a:noFill/>
                </a:ln>
                <a:solidFill>
                  <a:schemeClr val="lt1"/>
                </a:solidFill>
                <a:effectLst/>
                <a:uLnTx/>
                <a:uFillTx/>
                <a:latin typeface="+mn-lt"/>
                <a:ea typeface="+mn-ea"/>
                <a:cs typeface="+mn-cs"/>
              </a:rPr>
              <a:t>).</a:t>
            </a:r>
            <a:r>
              <a:rPr kumimoji="0" lang="id-ID" sz="1600" b="0" i="1" u="none" strike="noStrike" kern="1200" cap="none" spc="0" normalizeH="0" baseline="0" noProof="0" dirty="0" smtClean="0">
                <a:ln>
                  <a:noFill/>
                </a:ln>
                <a:solidFill>
                  <a:schemeClr val="lt1"/>
                </a:solidFill>
                <a:effectLst/>
                <a:uLnTx/>
                <a:uFillTx/>
                <a:latin typeface="+mn-lt"/>
                <a:ea typeface="+mn-ea"/>
                <a:cs typeface="+mn-cs"/>
              </a:rPr>
              <a:t>  </a:t>
            </a:r>
            <a:endParaRPr kumimoji="0" lang="id-ID" sz="1600" b="0"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600" b="0" i="0" u="none" strike="noStrike" kern="1200" cap="none" spc="0" normalizeH="0" baseline="0" noProof="0" dirty="0" smtClean="0">
                <a:ln>
                  <a:noFill/>
                </a:ln>
                <a:solidFill>
                  <a:schemeClr val="lt1"/>
                </a:solidFill>
                <a:effectLst/>
                <a:uLnTx/>
                <a:uFillTx/>
                <a:latin typeface="+mn-lt"/>
                <a:ea typeface="+mn-ea"/>
                <a:cs typeface="+mn-cs"/>
              </a:rPr>
              <a:t>Bagaimana pengaruh interaksi konsentrasi sukrosa dan lama perendaman dalam larutan kapur (Ca(OH)</a:t>
            </a:r>
            <a:r>
              <a:rPr kumimoji="0" lang="id-ID" sz="1600" b="0" i="0" u="none" strike="noStrike" kern="1200" cap="none" spc="0" normalizeH="0" baseline="-25000" noProof="0" dirty="0" smtClean="0">
                <a:ln>
                  <a:noFill/>
                </a:ln>
                <a:solidFill>
                  <a:schemeClr val="lt1"/>
                </a:solidFill>
                <a:effectLst/>
                <a:uLnTx/>
                <a:uFillTx/>
                <a:latin typeface="+mn-lt"/>
                <a:ea typeface="+mn-ea"/>
                <a:cs typeface="+mn-cs"/>
              </a:rPr>
              <a:t>2</a:t>
            </a:r>
            <a:r>
              <a:rPr kumimoji="0" lang="id-ID" sz="1600" b="0" i="0" u="none" strike="noStrike" kern="1200" cap="none" spc="0" normalizeH="0" baseline="0" noProof="0" dirty="0" smtClean="0">
                <a:ln>
                  <a:noFill/>
                </a:ln>
                <a:solidFill>
                  <a:schemeClr val="lt1"/>
                </a:solidFill>
                <a:effectLst/>
                <a:uLnTx/>
                <a:uFillTx/>
                <a:latin typeface="+mn-lt"/>
                <a:ea typeface="+mn-ea"/>
                <a:cs typeface="+mn-cs"/>
              </a:rPr>
              <a:t>) terhadap karakteristik kurma salak varietas bongkok (</a:t>
            </a:r>
            <a:r>
              <a:rPr kumimoji="0" lang="id-ID" sz="1600" b="0" i="1" u="none" strike="noStrike" kern="1200" cap="none" spc="0" normalizeH="0" baseline="0" noProof="0" dirty="0" smtClean="0">
                <a:ln>
                  <a:noFill/>
                </a:ln>
                <a:solidFill>
                  <a:schemeClr val="lt1"/>
                </a:solidFill>
                <a:effectLst/>
                <a:uLnTx/>
                <a:uFillTx/>
                <a:latin typeface="+mn-lt"/>
                <a:ea typeface="+mn-ea"/>
                <a:cs typeface="+mn-cs"/>
              </a:rPr>
              <a:t>Salacca edulis Reinw</a:t>
            </a:r>
            <a:r>
              <a:rPr kumimoji="0" lang="id-ID" sz="1600" b="0" i="0" u="none" strike="noStrike" kern="1200" cap="none" spc="0" normalizeH="0" baseline="0" noProof="0" dirty="0" smtClean="0">
                <a:ln>
                  <a:noFill/>
                </a:ln>
                <a:solidFill>
                  <a:schemeClr val="lt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p:txBody>
      </p:sp>
      <p:pic>
        <p:nvPicPr>
          <p:cNvPr id="14338" name="Picture 2" descr="D:\Perkuliahan Sarie\TA\huh__by_genocidalpenguin - Copy.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6757214" y="142852"/>
            <a:ext cx="1886752" cy="2571768"/>
          </a:xfrm>
          <a:prstGeom prst="rect">
            <a:avLst/>
          </a:prstGeom>
          <a:noFill/>
        </p:spPr>
      </p:pic>
      <p:sp>
        <p:nvSpPr>
          <p:cNvPr id="9" name="Content Placeholder 2"/>
          <p:cNvSpPr txBox="1">
            <a:spLocks/>
          </p:cNvSpPr>
          <p:nvPr/>
        </p:nvSpPr>
        <p:spPr>
          <a:xfrm>
            <a:off x="214282" y="2857496"/>
            <a:ext cx="8715436" cy="1428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rPr>
              <a:t>Tujuan Penelitian</a:t>
            </a:r>
          </a:p>
          <a:p>
            <a:pPr marL="342900" indent="-342900">
              <a:spcBef>
                <a:spcPct val="20000"/>
              </a:spcBef>
            </a:pPr>
            <a:r>
              <a:rPr lang="id-ID" sz="2000" dirty="0" smtClean="0"/>
              <a:t>	</a:t>
            </a:r>
            <a:r>
              <a:rPr lang="id-ID" dirty="0" smtClean="0"/>
              <a:t>Penelitian ini bertujuan untuk mengetahui Bagaimana pengaruh konsentrasi sukrosa dan lama perendaman dengan larutan kapur (Ca(OH)</a:t>
            </a:r>
            <a:r>
              <a:rPr lang="id-ID" baseline="-25000" dirty="0" smtClean="0"/>
              <a:t>2</a:t>
            </a:r>
            <a:r>
              <a:rPr lang="id-ID" dirty="0" smtClean="0"/>
              <a:t>) terhadap karakteristik kurma salak varietas Bongkok (</a:t>
            </a:r>
            <a:r>
              <a:rPr lang="id-ID" i="1" dirty="0" smtClean="0"/>
              <a:t>Salacca edulis Reinw</a:t>
            </a:r>
            <a:r>
              <a:rPr lang="id-ID" dirty="0" smtClean="0"/>
              <a:t>) yang dihasilkan.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p:txBody>
      </p:sp>
      <p:sp>
        <p:nvSpPr>
          <p:cNvPr id="11" name="Content Placeholder 2"/>
          <p:cNvSpPr txBox="1">
            <a:spLocks/>
          </p:cNvSpPr>
          <p:nvPr/>
        </p:nvSpPr>
        <p:spPr>
          <a:xfrm>
            <a:off x="214282" y="4429132"/>
            <a:ext cx="8715436" cy="20717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rPr>
              <a:t>Manfaat</a:t>
            </a:r>
            <a:r>
              <a:rPr kumimoji="0" lang="id-ID" sz="2000" b="0" i="0" u="none" strike="noStrike" kern="1200" cap="none" spc="0" normalizeH="0" noProof="0" dirty="0" smtClean="0">
                <a:ln>
                  <a:noFill/>
                </a:ln>
                <a:solidFill>
                  <a:schemeClr val="lt1"/>
                </a:solidFill>
                <a:effectLst/>
                <a:uLnTx/>
                <a:uFillTx/>
                <a:latin typeface="Broadway" pitchFamily="82" charset="0"/>
                <a:ea typeface="+mn-ea"/>
                <a:cs typeface="+mn-cs"/>
              </a:rPr>
              <a:t> Penelitian</a:t>
            </a:r>
          </a:p>
          <a:p>
            <a:pPr marL="342900" indent="-342900">
              <a:spcBef>
                <a:spcPct val="20000"/>
              </a:spcBef>
            </a:pPr>
            <a:r>
              <a:rPr lang="id-ID" sz="2000" dirty="0" smtClean="0"/>
              <a:t>	Memberikan suatu variasi dalam pengolahan produk salak varietas Bongkok, selain itu pengolahan manisan salak yang menyerupai kurma ini dapat memberikan informasi tentang cara mengawetkan buah salak,  sehingga dapat disimpan dalam waktu yang lama dan meningkatkan usaha dalam penganekaragaman produk.</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a:p>
            <a:pPr marL="342900" indent="-342900">
              <a:spcBef>
                <a:spcPct val="20000"/>
              </a:spcBef>
            </a:pPr>
            <a:r>
              <a:rPr lang="id-ID" sz="2000"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p:txBody>
      </p:sp>
    </p:spTree>
  </p:cSld>
  <p:clrMapOvr>
    <a:masterClrMapping/>
  </p:clrMapOvr>
  <p:transition spd="med">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3313" name="Picture 1" descr="D:\Perkuliahan Sarie\TA\salak.jpg"/>
          <p:cNvPicPr>
            <a:picLocks noChangeAspect="1" noChangeArrowheads="1"/>
          </p:cNvPicPr>
          <p:nvPr/>
        </p:nvPicPr>
        <p:blipFill>
          <a:blip r:embed="rId2">
            <a:lum bright="40000" contrast="-70000"/>
          </a:blip>
          <a:srcRect/>
          <a:stretch>
            <a:fillRect/>
          </a:stretch>
        </p:blipFill>
        <p:spPr bwMode="auto">
          <a:xfrm>
            <a:off x="500034" y="88082"/>
            <a:ext cx="8215370" cy="6627066"/>
          </a:xfrm>
          <a:prstGeom prst="rect">
            <a:avLst/>
          </a:prstGeom>
          <a:ln>
            <a:noFill/>
          </a:ln>
          <a:effectLst>
            <a:softEdge rad="112500"/>
          </a:effectLst>
        </p:spPr>
      </p:pic>
      <p:sp>
        <p:nvSpPr>
          <p:cNvPr id="5" name="Subtitle 2"/>
          <p:cNvSpPr>
            <a:spLocks noGrp="1"/>
          </p:cNvSpPr>
          <p:nvPr>
            <p:ph type="subTitle" idx="1"/>
          </p:nvPr>
        </p:nvSpPr>
        <p:spPr>
          <a:xfrm>
            <a:off x="571472" y="857232"/>
            <a:ext cx="8286808" cy="5929354"/>
          </a:xfrm>
        </p:spPr>
        <p:txBody>
          <a:bodyPr>
            <a:normAutofit fontScale="77500" lnSpcReduction="20000"/>
          </a:bodyPr>
          <a:lstStyle/>
          <a:p>
            <a:pPr algn="just">
              <a:spcAft>
                <a:spcPts val="600"/>
              </a:spcAft>
            </a:pPr>
            <a:r>
              <a:rPr lang="id-ID" sz="2300" dirty="0" smtClean="0">
                <a:solidFill>
                  <a:schemeClr val="bg2">
                    <a:lumMod val="10000"/>
                  </a:schemeClr>
                </a:solidFill>
              </a:rPr>
              <a:t>Manisan merupakan suatu cara pengawetan buah atau sayur yang   menggunakan sirup gula sampai mencapai konsentrasi 50-70% (Apandi, 1985).</a:t>
            </a:r>
          </a:p>
          <a:p>
            <a:pPr algn="just">
              <a:spcAft>
                <a:spcPts val="600"/>
              </a:spcAft>
            </a:pPr>
            <a:r>
              <a:rPr lang="id-ID" sz="2300" dirty="0" smtClean="0">
                <a:solidFill>
                  <a:schemeClr val="bg2">
                    <a:lumMod val="10000"/>
                  </a:schemeClr>
                </a:solidFill>
              </a:rPr>
              <a:t>Permana (1998), menyatakan bahwa penambahan sukrosa dengan konsentrasi 60% dan lama perendaman 24 jam pada pembuatan manisan belimbing wuluh semi basah memberikan rasa, aroma dan tekstur lebih baik. Selanjutnya diterangkan pula bahwa semakin lama waktu perendaman dalam larutan gula maka semakin banyak gula yang diadsorpsi oleh belimbing wuluh, sehingga kadar gula total manisan belimbing wuluh yang dihasilkan semakin tinggi. </a:t>
            </a:r>
          </a:p>
          <a:p>
            <a:pPr algn="just">
              <a:spcAft>
                <a:spcPts val="600"/>
              </a:spcAft>
            </a:pPr>
            <a:r>
              <a:rPr lang="id-ID" sz="2300" dirty="0" smtClean="0">
                <a:solidFill>
                  <a:schemeClr val="bg2">
                    <a:lumMod val="10000"/>
                  </a:schemeClr>
                </a:solidFill>
              </a:rPr>
              <a:t>Santoso (1999), menyatakan bahwa penambahan glukosa dengan perbandingan antara sukrosa dengan glukosa yaitu 3 : 1 dalam konsentrasi 65% dan lama perendaman 24 jam pada pembuatan manisan kering anggur bali memberikan rasa, aroma dan tekstur lebih baik.</a:t>
            </a:r>
          </a:p>
          <a:p>
            <a:pPr algn="just">
              <a:spcAft>
                <a:spcPts val="600"/>
              </a:spcAft>
            </a:pPr>
            <a:r>
              <a:rPr lang="id-ID" sz="2300" dirty="0" smtClean="0">
                <a:solidFill>
                  <a:schemeClr val="bg2">
                    <a:lumMod val="10000"/>
                  </a:schemeClr>
                </a:solidFill>
              </a:rPr>
              <a:t>Rohima (1999), menyatakan bahwa rasa, tekstur dan aroma manisan terung yang diberi perlakuan penambahan Ca(OH)</a:t>
            </a:r>
            <a:r>
              <a:rPr lang="id-ID" sz="2300" baseline="-25000" dirty="0" smtClean="0">
                <a:solidFill>
                  <a:schemeClr val="bg2">
                    <a:lumMod val="10000"/>
                  </a:schemeClr>
                </a:solidFill>
              </a:rPr>
              <a:t>2</a:t>
            </a:r>
            <a:r>
              <a:rPr lang="id-ID" sz="2300" dirty="0" smtClean="0">
                <a:solidFill>
                  <a:schemeClr val="bg2">
                    <a:lumMod val="10000"/>
                  </a:schemeClr>
                </a:solidFill>
              </a:rPr>
              <a:t> dengan konsentrasi 2% dan lama perendaman 12 jam memberikan hasil yang terbaik, sedangkan manisan terung yang diberi perlakuan penambahan Ca(OH)</a:t>
            </a:r>
            <a:r>
              <a:rPr lang="id-ID" sz="2300" baseline="-25000" dirty="0" smtClean="0">
                <a:solidFill>
                  <a:schemeClr val="bg2">
                    <a:lumMod val="10000"/>
                  </a:schemeClr>
                </a:solidFill>
              </a:rPr>
              <a:t>2</a:t>
            </a:r>
            <a:r>
              <a:rPr lang="id-ID" sz="2300" dirty="0" smtClean="0">
                <a:solidFill>
                  <a:schemeClr val="bg2">
                    <a:lumMod val="10000"/>
                  </a:schemeClr>
                </a:solidFill>
              </a:rPr>
              <a:t> dengan konsentrasi 3% dan lama perendaman 12 jam memberikan manisan dengan penampakan yang terbaik.</a:t>
            </a:r>
          </a:p>
          <a:p>
            <a:pPr algn="just"/>
            <a:r>
              <a:rPr lang="id-ID" sz="2300" dirty="0" smtClean="0">
                <a:solidFill>
                  <a:schemeClr val="bg2">
                    <a:lumMod val="10000"/>
                  </a:schemeClr>
                </a:solidFill>
              </a:rPr>
              <a:t>Pada produk manisan buah, jumlah gula yang digunakan tergantung pada jenis dan varietas buah ataupun selera individu sendiri. Gula yang ditambahkan dapat berupa bentuk kering ataupun sirup dengan konsentrasi tertentu </a:t>
            </a:r>
            <a:br>
              <a:rPr lang="id-ID" sz="2300" dirty="0" smtClean="0">
                <a:solidFill>
                  <a:schemeClr val="bg2">
                    <a:lumMod val="10000"/>
                  </a:schemeClr>
                </a:solidFill>
              </a:rPr>
            </a:br>
            <a:r>
              <a:rPr lang="id-ID" sz="2300" dirty="0" smtClean="0">
                <a:solidFill>
                  <a:schemeClr val="bg2">
                    <a:lumMod val="10000"/>
                  </a:schemeClr>
                </a:solidFill>
              </a:rPr>
              <a:t>(Hidayat, 2007).</a:t>
            </a:r>
          </a:p>
          <a:p>
            <a:pPr algn="just"/>
            <a:endParaRPr lang="id-ID" dirty="0" smtClean="0">
              <a:solidFill>
                <a:schemeClr val="bg2">
                  <a:lumMod val="10000"/>
                </a:schemeClr>
              </a:solidFill>
            </a:endParaRPr>
          </a:p>
          <a:p>
            <a:pPr algn="just"/>
            <a:endParaRPr lang="id-ID" dirty="0" smtClean="0">
              <a:solidFill>
                <a:schemeClr val="bg2">
                  <a:lumMod val="10000"/>
                </a:schemeClr>
              </a:solidFill>
            </a:endParaRPr>
          </a:p>
          <a:p>
            <a:pPr algn="just"/>
            <a:endParaRPr lang="id-ID" dirty="0" smtClean="0">
              <a:solidFill>
                <a:schemeClr val="bg2">
                  <a:lumMod val="10000"/>
                </a:schemeClr>
              </a:solidFill>
            </a:endParaRPr>
          </a:p>
          <a:p>
            <a:pPr algn="just">
              <a:buFont typeface="Wingdings" pitchFamily="2" charset="2"/>
              <a:buChar char="v"/>
            </a:pPr>
            <a:endParaRPr lang="id-ID" dirty="0">
              <a:solidFill>
                <a:schemeClr val="bg2">
                  <a:lumMod val="10000"/>
                </a:schemeClr>
              </a:solidFill>
            </a:endParaRPr>
          </a:p>
        </p:txBody>
      </p:sp>
      <p:sp>
        <p:nvSpPr>
          <p:cNvPr id="6" name="Title 1"/>
          <p:cNvSpPr>
            <a:spLocks noGrp="1"/>
          </p:cNvSpPr>
          <p:nvPr>
            <p:ph type="ctrTitle"/>
          </p:nvPr>
        </p:nvSpPr>
        <p:spPr>
          <a:xfrm>
            <a:off x="714348" y="142875"/>
            <a:ext cx="7772400" cy="642919"/>
          </a:xfrm>
        </p:spPr>
        <p:txBody>
          <a:bodyPr>
            <a:normAutofit/>
          </a:bodyPr>
          <a:lstStyle/>
          <a:p>
            <a:r>
              <a:rPr lang="id-ID" sz="2800" dirty="0" smtClean="0">
                <a:solidFill>
                  <a:schemeClr val="accent6">
                    <a:lumMod val="50000"/>
                  </a:schemeClr>
                </a:solidFill>
                <a:latin typeface="Bauhaus 93" pitchFamily="82" charset="0"/>
              </a:rPr>
              <a:t>Kerangka Pemikiran</a:t>
            </a:r>
            <a:endParaRPr lang="id-ID" sz="2800" dirty="0">
              <a:solidFill>
                <a:schemeClr val="accent6">
                  <a:lumMod val="50000"/>
                </a:schemeClr>
              </a:solidFill>
              <a:latin typeface="Bauhaus 93" pitchFamily="82" charset="0"/>
            </a:endParaRPr>
          </a:p>
        </p:txBody>
      </p:sp>
      <p:pic>
        <p:nvPicPr>
          <p:cNvPr id="8" name="Picture 2" descr="C:\Program Files\Microsoft Office\MEDIA\OFFICE12\Bullets\BD21421_.gif"/>
          <p:cNvPicPr>
            <a:picLocks noChangeAspect="1" noChangeArrowheads="1"/>
          </p:cNvPicPr>
          <p:nvPr/>
        </p:nvPicPr>
        <p:blipFill>
          <a:blip r:embed="rId3"/>
          <a:srcRect/>
          <a:stretch>
            <a:fillRect/>
          </a:stretch>
        </p:blipFill>
        <p:spPr bwMode="auto">
          <a:xfrm>
            <a:off x="285720" y="857232"/>
            <a:ext cx="285752" cy="285752"/>
          </a:xfrm>
          <a:prstGeom prst="rect">
            <a:avLst/>
          </a:prstGeom>
          <a:noFill/>
        </p:spPr>
      </p:pic>
      <p:pic>
        <p:nvPicPr>
          <p:cNvPr id="9" name="Picture 2" descr="C:\Program Files\Microsoft Office\MEDIA\OFFICE12\Bullets\BD21421_.gif"/>
          <p:cNvPicPr>
            <a:picLocks noChangeAspect="1" noChangeArrowheads="1"/>
          </p:cNvPicPr>
          <p:nvPr/>
        </p:nvPicPr>
        <p:blipFill>
          <a:blip r:embed="rId3"/>
          <a:srcRect/>
          <a:stretch>
            <a:fillRect/>
          </a:stretch>
        </p:blipFill>
        <p:spPr bwMode="auto">
          <a:xfrm>
            <a:off x="285720" y="1428736"/>
            <a:ext cx="285752" cy="285752"/>
          </a:xfrm>
          <a:prstGeom prst="rect">
            <a:avLst/>
          </a:prstGeom>
          <a:noFill/>
        </p:spPr>
      </p:pic>
      <p:pic>
        <p:nvPicPr>
          <p:cNvPr id="10" name="Picture 2" descr="C:\Program Files\Microsoft Office\MEDIA\OFFICE12\Bullets\BD21421_.gif"/>
          <p:cNvPicPr>
            <a:picLocks noChangeAspect="1" noChangeArrowheads="1"/>
          </p:cNvPicPr>
          <p:nvPr/>
        </p:nvPicPr>
        <p:blipFill>
          <a:blip r:embed="rId3"/>
          <a:srcRect/>
          <a:stretch>
            <a:fillRect/>
          </a:stretch>
        </p:blipFill>
        <p:spPr bwMode="auto">
          <a:xfrm>
            <a:off x="285720" y="2857496"/>
            <a:ext cx="285752" cy="285752"/>
          </a:xfrm>
          <a:prstGeom prst="rect">
            <a:avLst/>
          </a:prstGeom>
          <a:noFill/>
        </p:spPr>
      </p:pic>
      <p:pic>
        <p:nvPicPr>
          <p:cNvPr id="11" name="Picture 2" descr="C:\Program Files\Microsoft Office\MEDIA\OFFICE12\Bullets\BD21421_.gif"/>
          <p:cNvPicPr>
            <a:picLocks noChangeAspect="1" noChangeArrowheads="1"/>
          </p:cNvPicPr>
          <p:nvPr/>
        </p:nvPicPr>
        <p:blipFill>
          <a:blip r:embed="rId3"/>
          <a:srcRect/>
          <a:stretch>
            <a:fillRect/>
          </a:stretch>
        </p:blipFill>
        <p:spPr bwMode="auto">
          <a:xfrm>
            <a:off x="285720" y="3857628"/>
            <a:ext cx="285752" cy="285752"/>
          </a:xfrm>
          <a:prstGeom prst="rect">
            <a:avLst/>
          </a:prstGeom>
          <a:noFill/>
        </p:spPr>
      </p:pic>
      <p:pic>
        <p:nvPicPr>
          <p:cNvPr id="12" name="Picture 2" descr="C:\Program Files\Microsoft Office\MEDIA\OFFICE12\Bullets\BD21421_.gif"/>
          <p:cNvPicPr>
            <a:picLocks noChangeAspect="1" noChangeArrowheads="1"/>
          </p:cNvPicPr>
          <p:nvPr/>
        </p:nvPicPr>
        <p:blipFill>
          <a:blip r:embed="rId3"/>
          <a:srcRect/>
          <a:stretch>
            <a:fillRect/>
          </a:stretch>
        </p:blipFill>
        <p:spPr bwMode="auto">
          <a:xfrm>
            <a:off x="285720" y="5072074"/>
            <a:ext cx="285752" cy="285752"/>
          </a:xfrm>
          <a:prstGeom prst="rect">
            <a:avLst/>
          </a:prstGeom>
          <a:noFill/>
        </p:spPr>
      </p:pic>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4032"/>
          </a:xfrm>
        </p:spPr>
        <p:txBody>
          <a:bodyPr>
            <a:normAutofit fontScale="90000"/>
          </a:bodyPr>
          <a:lstStyle/>
          <a:p>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Hipotesa Penelitian</a:t>
            </a:r>
            <a:endPar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buNone/>
            </a:pPr>
            <a:r>
              <a:rPr lang="id-ID" sz="2000" dirty="0" smtClean="0"/>
              <a:t>      </a:t>
            </a:r>
            <a:endParaRPr lang="id-ID" sz="2000" dirty="0"/>
          </a:p>
        </p:txBody>
      </p:sp>
      <p:sp>
        <p:nvSpPr>
          <p:cNvPr id="29" name="Title 1"/>
          <p:cNvSpPr txBox="1">
            <a:spLocks/>
          </p:cNvSpPr>
          <p:nvPr/>
        </p:nvSpPr>
        <p:spPr>
          <a:xfrm>
            <a:off x="714348" y="1785926"/>
            <a:ext cx="6715172" cy="157163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55000" lnSpcReduction="20000"/>
          </a:bodyPr>
          <a:lstStyle/>
          <a:p>
            <a:pPr lvl="0" algn="just"/>
            <a:r>
              <a:rPr lang="id-ID" sz="4400" dirty="0" smtClean="0">
                <a:solidFill>
                  <a:schemeClr val="accent2">
                    <a:lumMod val="75000"/>
                  </a:schemeClr>
                </a:solidFill>
              </a:rPr>
              <a:t>Berdasarkan perumusan kerangka pemikiran  diatas diduga konsentrasi sukrosa dan lama perendaman dalam larutan kapur (Ca(OH)</a:t>
            </a:r>
            <a:r>
              <a:rPr lang="id-ID" sz="4400" baseline="-25000" dirty="0" smtClean="0">
                <a:solidFill>
                  <a:schemeClr val="accent2">
                    <a:lumMod val="75000"/>
                  </a:schemeClr>
                </a:solidFill>
              </a:rPr>
              <a:t>2</a:t>
            </a:r>
            <a:r>
              <a:rPr lang="id-ID" sz="4400" dirty="0" smtClean="0">
                <a:solidFill>
                  <a:schemeClr val="accent2">
                    <a:lumMod val="75000"/>
                  </a:schemeClr>
                </a:solidFill>
              </a:rPr>
              <a:t>) berpengaruh terhadap karakteristik kurma salak varietas Bongkok (</a:t>
            </a:r>
            <a:r>
              <a:rPr lang="id-ID" sz="4400" i="1" dirty="0" smtClean="0">
                <a:solidFill>
                  <a:schemeClr val="accent2">
                    <a:lumMod val="75000"/>
                  </a:schemeClr>
                </a:solidFill>
              </a:rPr>
              <a:t>Salacca edulis Reinw</a:t>
            </a:r>
            <a:r>
              <a:rPr lang="id-ID" sz="4400" dirty="0" smtClean="0">
                <a:solidFill>
                  <a:schemeClr val="accent2">
                    <a:lumMod val="75000"/>
                  </a:schemeClr>
                </a:solidFill>
              </a:rPr>
              <a:t>).</a:t>
            </a:r>
            <a:endParaRPr lang="id-ID" sz="4400" dirty="0">
              <a:solidFill>
                <a:schemeClr val="accent2">
                  <a:lumMod val="75000"/>
                </a:schemeClr>
              </a:solidFill>
            </a:endParaRPr>
          </a:p>
        </p:txBody>
      </p:sp>
      <p:sp>
        <p:nvSpPr>
          <p:cNvPr id="31" name="Down Arrow 30"/>
          <p:cNvSpPr/>
          <p:nvPr/>
        </p:nvSpPr>
        <p:spPr>
          <a:xfrm>
            <a:off x="4286248" y="928670"/>
            <a:ext cx="714380" cy="71438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32" name="Content Placeholder 2"/>
          <p:cNvSpPr txBox="1">
            <a:spLocks/>
          </p:cNvSpPr>
          <p:nvPr/>
        </p:nvSpPr>
        <p:spPr>
          <a:xfrm>
            <a:off x="785754" y="3786190"/>
            <a:ext cx="5572196" cy="2286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p>
            <a:pPr marL="800100" lvl="1" indent="-342900">
              <a:spcBef>
                <a:spcPct val="20000"/>
              </a:spcBef>
              <a:buFont typeface="Wingdings" pitchFamily="2" charset="2"/>
              <a:buChar char="ü"/>
            </a:pPr>
            <a:r>
              <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rPr>
              <a:t>Tempat &amp; Waktu Penelitian</a:t>
            </a:r>
            <a:r>
              <a:rPr kumimoji="0" lang="id-ID" sz="2000" b="0" i="0" u="none" strike="noStrike" kern="1200" cap="none" spc="0" normalizeH="0" noProof="0" dirty="0" smtClean="0">
                <a:ln>
                  <a:noFill/>
                </a:ln>
                <a:solidFill>
                  <a:schemeClr val="lt1"/>
                </a:solidFill>
                <a:effectLst/>
                <a:uLnTx/>
                <a:uFillTx/>
                <a:latin typeface="Broadway" pitchFamily="82" charset="0"/>
                <a:ea typeface="+mn-ea"/>
                <a:cs typeface="+mn-cs"/>
              </a:rPr>
              <a:t> </a:t>
            </a: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a:p>
            <a:pPr algn="just"/>
            <a:r>
              <a:rPr lang="id-ID" sz="2000" dirty="0" smtClean="0"/>
              <a:t>Penelitian mengenai pembuatan kurma salak varietas   Bongkok (</a:t>
            </a:r>
            <a:r>
              <a:rPr lang="id-ID" sz="2000" i="1" dirty="0" smtClean="0"/>
              <a:t>Salacca edulis Reinw</a:t>
            </a:r>
            <a:r>
              <a:rPr lang="id-ID" sz="2000" dirty="0" smtClean="0"/>
              <a:t>) dilakukan bulan Juni 2012 sampai dengan bulan Maret 2013, bertempat di Laboratorium Penelitian Jurusan Teknologi Pangan, Universitas Pasundan, Jalan Setiabudi No. 193, Bandung.</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2000" b="0" i="0" u="none" strike="noStrike" kern="1200" cap="none" spc="0" normalizeH="0" baseline="0" noProof="0" dirty="0" smtClean="0">
              <a:ln>
                <a:noFill/>
              </a:ln>
              <a:solidFill>
                <a:schemeClr val="lt1"/>
              </a:solidFill>
              <a:effectLst/>
              <a:uLnTx/>
              <a:uFillTx/>
              <a:latin typeface="Broadway" pitchFamily="82" charset="0"/>
              <a:ea typeface="+mn-ea"/>
              <a:cs typeface="+mn-cs"/>
            </a:endParaRPr>
          </a:p>
        </p:txBody>
      </p:sp>
      <p:pic>
        <p:nvPicPr>
          <p:cNvPr id="12289" name="Picture 1" descr="C:\Program Files\Microsoft Office\CLIPART\PUB60COR\AG00040_.GIF"/>
          <p:cNvPicPr>
            <a:picLocks noChangeAspect="1" noChangeArrowheads="1" noCrop="1"/>
          </p:cNvPicPr>
          <p:nvPr/>
        </p:nvPicPr>
        <p:blipFill>
          <a:blip r:embed="rId2"/>
          <a:srcRect/>
          <a:stretch>
            <a:fillRect/>
          </a:stretch>
        </p:blipFill>
        <p:spPr bwMode="auto">
          <a:xfrm>
            <a:off x="6429388" y="4214818"/>
            <a:ext cx="1283595" cy="1423988"/>
          </a:xfrm>
          <a:prstGeom prst="rect">
            <a:avLst/>
          </a:prstGeom>
          <a:noFill/>
        </p:spPr>
      </p:pic>
      <p:pic>
        <p:nvPicPr>
          <p:cNvPr id="12290" name="Picture 2"/>
          <p:cNvPicPr>
            <a:picLocks noChangeAspect="1" noChangeArrowheads="1"/>
          </p:cNvPicPr>
          <p:nvPr/>
        </p:nvPicPr>
        <p:blipFill>
          <a:blip r:embed="rId3"/>
          <a:srcRect/>
          <a:stretch>
            <a:fillRect/>
          </a:stretch>
        </p:blipFill>
        <p:spPr bwMode="auto">
          <a:xfrm rot="986933">
            <a:off x="7124704" y="1118511"/>
            <a:ext cx="1498579" cy="1091103"/>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2876" y="6280686"/>
            <a:ext cx="3143240" cy="577313"/>
          </a:xfrm>
          <a:prstGeom prst="rect">
            <a:avLst/>
          </a:prstGeom>
          <a:noFill/>
          <a:ln w="9525">
            <a:noFill/>
            <a:miter lim="800000"/>
            <a:headEnd/>
            <a:tailEnd/>
          </a:ln>
          <a:effectLst/>
        </p:spPr>
      </p:pic>
      <p:pic>
        <p:nvPicPr>
          <p:cNvPr id="33"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rot="5400000">
            <a:off x="-1288805" y="4591625"/>
            <a:ext cx="3143240" cy="577313"/>
          </a:xfrm>
          <a:prstGeom prst="rect">
            <a:avLst/>
          </a:prstGeom>
          <a:noFill/>
          <a:ln w="9525">
            <a:noFill/>
            <a:miter lim="800000"/>
            <a:headEnd/>
            <a:tailEnd/>
          </a:ln>
          <a:effectLst/>
        </p:spPr>
      </p:pic>
      <p:pic>
        <p:nvPicPr>
          <p:cNvPr id="12292" name="Picture 4"/>
          <p:cNvPicPr>
            <a:picLocks noChangeAspect="1" noChangeArrowheads="1"/>
          </p:cNvPicPr>
          <p:nvPr/>
        </p:nvPicPr>
        <p:blipFill>
          <a:blip r:embed="rId5"/>
          <a:srcRect/>
          <a:stretch>
            <a:fillRect/>
          </a:stretch>
        </p:blipFill>
        <p:spPr bwMode="auto">
          <a:xfrm rot="692408">
            <a:off x="7572396" y="5072074"/>
            <a:ext cx="1268412" cy="1306512"/>
          </a:xfrm>
          <a:prstGeom prst="rect">
            <a:avLst/>
          </a:prstGeom>
          <a:noFill/>
          <a:ln w="9525">
            <a:noFill/>
            <a:miter lim="800000"/>
            <a:headEnd/>
            <a:tailEnd/>
          </a:ln>
          <a:effectLst/>
        </p:spPr>
      </p:pic>
    </p:spTree>
  </p:cSld>
  <p:clrMapOvr>
    <a:masterClrMapping/>
  </p:clrMapOvr>
  <p:transition spd="med">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
            <a:ext cx="9144000" cy="685808"/>
          </a:xfrm>
        </p:spPr>
        <p:txBody>
          <a:bodyPr>
            <a:noAutofit/>
          </a:bodyPr>
          <a:lstStyle/>
          <a:p>
            <a:r>
              <a:rPr lang="id-ID" sz="4000" b="1" dirty="0" smtClean="0">
                <a:solidFill>
                  <a:schemeClr val="accent6"/>
                </a:solidFill>
                <a:latin typeface="Juice ITC" pitchFamily="82" charset="0"/>
              </a:rPr>
              <a:t>...BAHAN DAN METODE PENELITIAN...</a:t>
            </a:r>
            <a:endParaRPr lang="id-ID" sz="4000" b="1" dirty="0">
              <a:solidFill>
                <a:schemeClr val="accent6"/>
              </a:solidFill>
              <a:latin typeface="Juice ITC" pitchFamily="82" charset="0"/>
            </a:endParaRPr>
          </a:p>
        </p:txBody>
      </p:sp>
      <p:sp>
        <p:nvSpPr>
          <p:cNvPr id="4" name="Rectangle 3"/>
          <p:cNvSpPr/>
          <p:nvPr/>
        </p:nvSpPr>
        <p:spPr>
          <a:xfrm>
            <a:off x="1357290" y="1170089"/>
            <a:ext cx="7572428" cy="261610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id-ID" b="1" dirty="0" smtClean="0">
                <a:solidFill>
                  <a:srgbClr val="7030A0"/>
                </a:solidFill>
              </a:rPr>
              <a:t>	</a:t>
            </a:r>
            <a:r>
              <a:rPr lang="en-US" dirty="0" err="1" smtClean="0">
                <a:solidFill>
                  <a:schemeClr val="accent6">
                    <a:lumMod val="50000"/>
                  </a:schemeClr>
                </a:solidFill>
              </a:rPr>
              <a:t>Bahan</a:t>
            </a:r>
            <a:r>
              <a:rPr lang="en-US" dirty="0" smtClean="0">
                <a:solidFill>
                  <a:schemeClr val="accent6">
                    <a:lumMod val="50000"/>
                  </a:schemeClr>
                </a:solidFill>
              </a:rPr>
              <a:t> </a:t>
            </a:r>
            <a:r>
              <a:rPr lang="en-US" dirty="0" err="1" smtClean="0">
                <a:solidFill>
                  <a:schemeClr val="accent6">
                    <a:lumMod val="50000"/>
                  </a:schemeClr>
                </a:solidFill>
              </a:rPr>
              <a:t>baku</a:t>
            </a:r>
            <a:r>
              <a:rPr lang="en-US" dirty="0" smtClean="0">
                <a:solidFill>
                  <a:schemeClr val="accent6">
                    <a:lumMod val="50000"/>
                  </a:schemeClr>
                </a:solidFill>
              </a:rPr>
              <a:t> </a:t>
            </a:r>
            <a:r>
              <a:rPr lang="en-US" dirty="0" err="1" smtClean="0">
                <a:solidFill>
                  <a:schemeClr val="accent6">
                    <a:lumMod val="50000"/>
                  </a:schemeClr>
                </a:solidFill>
              </a:rPr>
              <a:t>penelitian</a:t>
            </a:r>
            <a:r>
              <a:rPr lang="en-US" dirty="0" smtClean="0">
                <a:solidFill>
                  <a:schemeClr val="accent6">
                    <a:lumMod val="50000"/>
                  </a:schemeClr>
                </a:solidFill>
              </a:rPr>
              <a:t> </a:t>
            </a:r>
            <a:r>
              <a:rPr lang="en-US" dirty="0" err="1" smtClean="0">
                <a:solidFill>
                  <a:schemeClr val="accent6">
                    <a:lumMod val="50000"/>
                  </a:schemeClr>
                </a:solidFill>
              </a:rPr>
              <a:t>pada</a:t>
            </a:r>
            <a:r>
              <a:rPr lang="en-US" dirty="0" smtClean="0">
                <a:solidFill>
                  <a:schemeClr val="accent6">
                    <a:lumMod val="50000"/>
                  </a:schemeClr>
                </a:solidFill>
              </a:rPr>
              <a:t> </a:t>
            </a:r>
            <a:r>
              <a:rPr lang="en-US" dirty="0" err="1" smtClean="0">
                <a:solidFill>
                  <a:schemeClr val="accent6">
                    <a:lumMod val="50000"/>
                  </a:schemeClr>
                </a:solidFill>
              </a:rPr>
              <a:t>proses</a:t>
            </a:r>
            <a:r>
              <a:rPr lang="en-US" dirty="0" smtClean="0">
                <a:solidFill>
                  <a:schemeClr val="accent6">
                    <a:lumMod val="50000"/>
                  </a:schemeClr>
                </a:solidFill>
              </a:rPr>
              <a:t> </a:t>
            </a:r>
            <a:r>
              <a:rPr lang="en-US" dirty="0" err="1" smtClean="0">
                <a:solidFill>
                  <a:schemeClr val="accent6">
                    <a:lumMod val="50000"/>
                  </a:schemeClr>
                </a:solidFill>
              </a:rPr>
              <a:t>pembuatan</a:t>
            </a:r>
            <a:r>
              <a:rPr lang="en-US" dirty="0" smtClean="0">
                <a:solidFill>
                  <a:schemeClr val="accent6">
                    <a:lumMod val="50000"/>
                  </a:schemeClr>
                </a:solidFill>
              </a:rPr>
              <a:t> </a:t>
            </a:r>
            <a:r>
              <a:rPr lang="id-ID" dirty="0" smtClean="0">
                <a:solidFill>
                  <a:schemeClr val="accent6">
                    <a:lumMod val="50000"/>
                  </a:schemeClr>
                </a:solidFill>
              </a:rPr>
              <a:t>kurma salak Bongkok </a:t>
            </a:r>
            <a:r>
              <a:rPr lang="en-US" dirty="0" err="1" smtClean="0">
                <a:solidFill>
                  <a:schemeClr val="accent6">
                    <a:lumMod val="50000"/>
                  </a:schemeClr>
                </a:solidFill>
              </a:rPr>
              <a:t>adalah</a:t>
            </a:r>
            <a:r>
              <a:rPr lang="en-US" dirty="0" smtClean="0">
                <a:solidFill>
                  <a:schemeClr val="accent6">
                    <a:lumMod val="50000"/>
                  </a:schemeClr>
                </a:solidFill>
              </a:rPr>
              <a:t> </a:t>
            </a:r>
            <a:r>
              <a:rPr lang="id-ID" dirty="0" smtClean="0">
                <a:solidFill>
                  <a:schemeClr val="accent6">
                    <a:lumMod val="50000"/>
                  </a:schemeClr>
                </a:solidFill>
              </a:rPr>
              <a:t>35 kg salak varietas Bongkok (</a:t>
            </a:r>
            <a:r>
              <a:rPr lang="id-ID" i="1" dirty="0" smtClean="0">
                <a:solidFill>
                  <a:schemeClr val="accent6">
                    <a:lumMod val="50000"/>
                  </a:schemeClr>
                </a:solidFill>
              </a:rPr>
              <a:t>Salacca edulis Reinw</a:t>
            </a:r>
            <a:r>
              <a:rPr lang="id-ID" dirty="0" smtClean="0">
                <a:solidFill>
                  <a:schemeClr val="accent6">
                    <a:lumMod val="50000"/>
                  </a:schemeClr>
                </a:solidFill>
              </a:rPr>
              <a:t>) dari Desa Bongkok Kecamatan Conggeang Kabupaten Sumedang Jawa Barat. Air, larutan kapur Ca(OH)</a:t>
            </a:r>
            <a:r>
              <a:rPr lang="id-ID" baseline="-25000" dirty="0" smtClean="0">
                <a:solidFill>
                  <a:schemeClr val="accent6">
                    <a:lumMod val="50000"/>
                  </a:schemeClr>
                </a:solidFill>
              </a:rPr>
              <a:t>2</a:t>
            </a:r>
            <a:r>
              <a:rPr lang="id-ID" dirty="0" smtClean="0">
                <a:solidFill>
                  <a:schemeClr val="accent6">
                    <a:lumMod val="50000"/>
                  </a:schemeClr>
                </a:solidFill>
              </a:rPr>
              <a:t>, glukosa, sukrosa, dekstrin dan </a:t>
            </a:r>
            <a:r>
              <a:rPr lang="en-US" dirty="0" err="1" smtClean="0">
                <a:solidFill>
                  <a:schemeClr val="accent6">
                    <a:lumMod val="50000"/>
                  </a:schemeClr>
                </a:solidFill>
              </a:rPr>
              <a:t>Bahan</a:t>
            </a:r>
            <a:r>
              <a:rPr lang="en-US" dirty="0" smtClean="0">
                <a:solidFill>
                  <a:schemeClr val="accent6">
                    <a:lumMod val="50000"/>
                  </a:schemeClr>
                </a:solidFill>
              </a:rPr>
              <a:t> yang </a:t>
            </a:r>
            <a:r>
              <a:rPr lang="en-US" dirty="0" err="1" smtClean="0">
                <a:solidFill>
                  <a:schemeClr val="accent6">
                    <a:lumMod val="50000"/>
                  </a:schemeClr>
                </a:solidFill>
              </a:rPr>
              <a:t>digunakan</a:t>
            </a:r>
            <a:r>
              <a:rPr lang="en-US" dirty="0" smtClean="0">
                <a:solidFill>
                  <a:schemeClr val="accent6">
                    <a:lumMod val="50000"/>
                  </a:schemeClr>
                </a:solidFill>
              </a:rPr>
              <a:t> </a:t>
            </a:r>
            <a:r>
              <a:rPr lang="en-US" dirty="0" err="1" smtClean="0">
                <a:solidFill>
                  <a:schemeClr val="accent6">
                    <a:lumMod val="50000"/>
                  </a:schemeClr>
                </a:solidFill>
              </a:rPr>
              <a:t>untuk</a:t>
            </a:r>
            <a:r>
              <a:rPr lang="en-US" dirty="0" smtClean="0">
                <a:solidFill>
                  <a:schemeClr val="accent6">
                    <a:lumMod val="50000"/>
                  </a:schemeClr>
                </a:solidFill>
              </a:rPr>
              <a:t> </a:t>
            </a:r>
            <a:r>
              <a:rPr lang="en-US" dirty="0" err="1" smtClean="0">
                <a:solidFill>
                  <a:schemeClr val="accent6">
                    <a:lumMod val="50000"/>
                  </a:schemeClr>
                </a:solidFill>
              </a:rPr>
              <a:t>analisis</a:t>
            </a:r>
            <a:r>
              <a:rPr lang="en-US" dirty="0" smtClean="0">
                <a:solidFill>
                  <a:schemeClr val="accent6">
                    <a:lumMod val="50000"/>
                  </a:schemeClr>
                </a:solidFill>
              </a:rPr>
              <a:t> </a:t>
            </a:r>
            <a:r>
              <a:rPr lang="en-US" dirty="0" err="1" smtClean="0">
                <a:solidFill>
                  <a:schemeClr val="accent6">
                    <a:lumMod val="50000"/>
                  </a:schemeClr>
                </a:solidFill>
              </a:rPr>
              <a:t>kimia</a:t>
            </a:r>
            <a:r>
              <a:rPr lang="en-US" dirty="0" smtClean="0">
                <a:solidFill>
                  <a:schemeClr val="accent6">
                    <a:lumMod val="50000"/>
                  </a:schemeClr>
                </a:solidFill>
              </a:rPr>
              <a:t> </a:t>
            </a:r>
            <a:r>
              <a:rPr lang="en-US" dirty="0" err="1" smtClean="0">
                <a:solidFill>
                  <a:schemeClr val="accent6">
                    <a:lumMod val="50000"/>
                  </a:schemeClr>
                </a:solidFill>
              </a:rPr>
              <a:t>adalah</a:t>
            </a:r>
            <a:r>
              <a:rPr lang="en-US" dirty="0" smtClean="0">
                <a:solidFill>
                  <a:schemeClr val="accent6">
                    <a:lumMod val="50000"/>
                  </a:schemeClr>
                </a:solidFill>
              </a:rPr>
              <a:t> </a:t>
            </a:r>
            <a:r>
              <a:rPr lang="en-US" dirty="0" err="1" smtClean="0">
                <a:solidFill>
                  <a:schemeClr val="accent6">
                    <a:lumMod val="50000"/>
                  </a:schemeClr>
                </a:solidFill>
              </a:rPr>
              <a:t>aquadest</a:t>
            </a:r>
            <a:r>
              <a:rPr lang="en-US" dirty="0" smtClean="0">
                <a:solidFill>
                  <a:schemeClr val="accent6">
                    <a:lumMod val="50000"/>
                  </a:schemeClr>
                </a:solidFill>
              </a:rPr>
              <a:t>, toluene</a:t>
            </a:r>
            <a:r>
              <a:rPr lang="id-ID" dirty="0" smtClean="0">
                <a:solidFill>
                  <a:schemeClr val="accent6">
                    <a:lumMod val="50000"/>
                  </a:schemeClr>
                </a:solidFill>
              </a:rPr>
              <a:t>,</a:t>
            </a:r>
            <a:r>
              <a:rPr lang="en-US" dirty="0" smtClean="0">
                <a:solidFill>
                  <a:schemeClr val="accent6">
                    <a:lumMod val="50000"/>
                  </a:schemeClr>
                </a:solidFill>
              </a:rPr>
              <a:t> </a:t>
            </a:r>
            <a:r>
              <a:rPr lang="en-US" dirty="0" err="1" smtClean="0">
                <a:solidFill>
                  <a:schemeClr val="accent6">
                    <a:lumMod val="50000"/>
                  </a:schemeClr>
                </a:solidFill>
              </a:rPr>
              <a:t>larutan</a:t>
            </a:r>
            <a:r>
              <a:rPr lang="en-US" dirty="0" smtClean="0">
                <a:solidFill>
                  <a:schemeClr val="accent6">
                    <a:lumMod val="50000"/>
                  </a:schemeClr>
                </a:solidFill>
              </a:rPr>
              <a:t> </a:t>
            </a:r>
            <a:r>
              <a:rPr lang="en-US" dirty="0" err="1" smtClean="0">
                <a:solidFill>
                  <a:schemeClr val="accent6">
                    <a:lumMod val="50000"/>
                  </a:schemeClr>
                </a:solidFill>
              </a:rPr>
              <a:t>Luff</a:t>
            </a:r>
            <a:r>
              <a:rPr lang="en-US" dirty="0" smtClean="0">
                <a:solidFill>
                  <a:schemeClr val="accent6">
                    <a:lumMod val="50000"/>
                  </a:schemeClr>
                </a:solidFill>
              </a:rPr>
              <a:t> </a:t>
            </a:r>
            <a:r>
              <a:rPr lang="en-US" dirty="0" err="1" smtClean="0">
                <a:solidFill>
                  <a:schemeClr val="accent6">
                    <a:lumMod val="50000"/>
                  </a:schemeClr>
                </a:solidFill>
              </a:rPr>
              <a:t>Schoorl</a:t>
            </a:r>
            <a:r>
              <a:rPr lang="en-US" dirty="0" smtClean="0">
                <a:solidFill>
                  <a:schemeClr val="accent6">
                    <a:lumMod val="50000"/>
                  </a:schemeClr>
                </a:solidFill>
              </a:rPr>
              <a:t>, H</a:t>
            </a:r>
            <a:r>
              <a:rPr lang="en-US" baseline="-25000" dirty="0" smtClean="0">
                <a:solidFill>
                  <a:schemeClr val="accent6">
                    <a:lumMod val="50000"/>
                  </a:schemeClr>
                </a:solidFill>
              </a:rPr>
              <a:t>2</a:t>
            </a:r>
            <a:r>
              <a:rPr lang="en-US" dirty="0" smtClean="0">
                <a:solidFill>
                  <a:schemeClr val="accent6">
                    <a:lumMod val="50000"/>
                  </a:schemeClr>
                </a:solidFill>
              </a:rPr>
              <a:t>SO</a:t>
            </a:r>
            <a:r>
              <a:rPr lang="en-US" baseline="-25000" dirty="0" smtClean="0">
                <a:solidFill>
                  <a:schemeClr val="accent6">
                    <a:lumMod val="50000"/>
                  </a:schemeClr>
                </a:solidFill>
              </a:rPr>
              <a:t>4</a:t>
            </a:r>
            <a:r>
              <a:rPr lang="id-ID" dirty="0" smtClean="0">
                <a:solidFill>
                  <a:schemeClr val="accent6">
                    <a:lumMod val="50000"/>
                  </a:schemeClr>
                </a:solidFill>
              </a:rPr>
              <a:t> 6N</a:t>
            </a:r>
            <a:r>
              <a:rPr lang="en-US" dirty="0" smtClean="0">
                <a:solidFill>
                  <a:schemeClr val="accent6">
                    <a:lumMod val="50000"/>
                  </a:schemeClr>
                </a:solidFill>
              </a:rPr>
              <a:t>,</a:t>
            </a:r>
            <a:r>
              <a:rPr lang="id-ID" dirty="0" smtClean="0">
                <a:solidFill>
                  <a:schemeClr val="accent6">
                    <a:lumMod val="50000"/>
                  </a:schemeClr>
                </a:solidFill>
              </a:rPr>
              <a:t> KI, Amylum, Na</a:t>
            </a:r>
            <a:r>
              <a:rPr lang="id-ID" baseline="-25000" dirty="0" smtClean="0">
                <a:solidFill>
                  <a:schemeClr val="accent6">
                    <a:lumMod val="50000"/>
                  </a:schemeClr>
                </a:solidFill>
              </a:rPr>
              <a:t>2</a:t>
            </a:r>
            <a:r>
              <a:rPr lang="id-ID" dirty="0" smtClean="0">
                <a:solidFill>
                  <a:schemeClr val="accent6">
                    <a:lumMod val="50000"/>
                  </a:schemeClr>
                </a:solidFill>
              </a:rPr>
              <a:t>S</a:t>
            </a:r>
            <a:r>
              <a:rPr lang="id-ID" baseline="-25000" dirty="0" smtClean="0">
                <a:solidFill>
                  <a:schemeClr val="accent6">
                    <a:lumMod val="50000"/>
                  </a:schemeClr>
                </a:solidFill>
              </a:rPr>
              <a:t>2</a:t>
            </a:r>
            <a:r>
              <a:rPr lang="id-ID" dirty="0" smtClean="0">
                <a:solidFill>
                  <a:schemeClr val="accent6">
                    <a:lumMod val="50000"/>
                  </a:schemeClr>
                </a:solidFill>
              </a:rPr>
              <a:t>O</a:t>
            </a:r>
            <a:r>
              <a:rPr lang="id-ID" baseline="-25000" dirty="0" smtClean="0">
                <a:solidFill>
                  <a:schemeClr val="accent6">
                    <a:lumMod val="50000"/>
                  </a:schemeClr>
                </a:solidFill>
              </a:rPr>
              <a:t>3</a:t>
            </a:r>
            <a:r>
              <a:rPr lang="id-ID" dirty="0" smtClean="0">
                <a:solidFill>
                  <a:schemeClr val="accent6">
                    <a:lumMod val="50000"/>
                  </a:schemeClr>
                </a:solidFill>
              </a:rPr>
              <a:t> 0,1N, HCl Pekat, Phenolphtalein, NaOH 30%, CH</a:t>
            </a:r>
            <a:r>
              <a:rPr lang="id-ID" baseline="-25000" dirty="0" smtClean="0">
                <a:solidFill>
                  <a:schemeClr val="accent6">
                    <a:lumMod val="50000"/>
                  </a:schemeClr>
                </a:solidFill>
              </a:rPr>
              <a:t>3</a:t>
            </a:r>
            <a:r>
              <a:rPr lang="id-ID" dirty="0" smtClean="0">
                <a:solidFill>
                  <a:schemeClr val="accent6">
                    <a:lumMod val="50000"/>
                  </a:schemeClr>
                </a:solidFill>
              </a:rPr>
              <a:t>COOH 1N, H</a:t>
            </a:r>
            <a:r>
              <a:rPr lang="id-ID" baseline="-25000" dirty="0" smtClean="0">
                <a:solidFill>
                  <a:schemeClr val="accent6">
                    <a:lumMod val="50000"/>
                  </a:schemeClr>
                </a:solidFill>
              </a:rPr>
              <a:t>2</a:t>
            </a:r>
            <a:r>
              <a:rPr lang="id-ID" dirty="0" smtClean="0">
                <a:solidFill>
                  <a:schemeClr val="accent6">
                    <a:lumMod val="50000"/>
                  </a:schemeClr>
                </a:solidFill>
              </a:rPr>
              <a:t>SO</a:t>
            </a:r>
            <a:r>
              <a:rPr lang="id-ID" baseline="-25000" dirty="0" smtClean="0">
                <a:solidFill>
                  <a:schemeClr val="accent6">
                    <a:lumMod val="50000"/>
                  </a:schemeClr>
                </a:solidFill>
              </a:rPr>
              <a:t>4</a:t>
            </a:r>
            <a:r>
              <a:rPr lang="id-ID" dirty="0" smtClean="0">
                <a:solidFill>
                  <a:schemeClr val="accent6">
                    <a:lumMod val="50000"/>
                  </a:schemeClr>
                </a:solidFill>
              </a:rPr>
              <a:t> 0,3N, CHCl</a:t>
            </a:r>
            <a:r>
              <a:rPr lang="id-ID" baseline="-25000" dirty="0" smtClean="0">
                <a:solidFill>
                  <a:schemeClr val="accent6">
                    <a:lumMod val="50000"/>
                  </a:schemeClr>
                </a:solidFill>
              </a:rPr>
              <a:t>3</a:t>
            </a:r>
            <a:r>
              <a:rPr lang="id-ID" dirty="0" smtClean="0">
                <a:solidFill>
                  <a:schemeClr val="accent6">
                    <a:lumMod val="50000"/>
                  </a:schemeClr>
                </a:solidFill>
              </a:rPr>
              <a:t>, NaOH 0,3N, Alkohol 95%, HPO</a:t>
            </a:r>
            <a:r>
              <a:rPr lang="id-ID" baseline="-25000" dirty="0" smtClean="0">
                <a:solidFill>
                  <a:schemeClr val="accent6">
                    <a:lumMod val="50000"/>
                  </a:schemeClr>
                </a:solidFill>
              </a:rPr>
              <a:t>3</a:t>
            </a:r>
            <a:r>
              <a:rPr lang="id-ID" dirty="0" smtClean="0">
                <a:solidFill>
                  <a:schemeClr val="accent6">
                    <a:lumMod val="50000"/>
                  </a:schemeClr>
                </a:solidFill>
              </a:rPr>
              <a:t> 3%, DFIF, Gelatin, NaCl Asam, Kaolin, Indigo Charmin, dan KMnO</a:t>
            </a:r>
            <a:r>
              <a:rPr lang="id-ID" baseline="-25000" dirty="0" smtClean="0">
                <a:solidFill>
                  <a:schemeClr val="accent6">
                    <a:lumMod val="50000"/>
                  </a:schemeClr>
                </a:solidFill>
              </a:rPr>
              <a:t>4</a:t>
            </a:r>
            <a:r>
              <a:rPr lang="id-ID" dirty="0" smtClean="0">
                <a:solidFill>
                  <a:schemeClr val="accent6">
                    <a:lumMod val="50000"/>
                  </a:schemeClr>
                </a:solidFill>
              </a:rPr>
              <a:t> 0,01N.</a:t>
            </a:r>
          </a:p>
          <a:p>
            <a:pPr algn="just"/>
            <a:endParaRPr lang="id-ID" sz="2000" dirty="0">
              <a:solidFill>
                <a:schemeClr val="accent6">
                  <a:lumMod val="50000"/>
                </a:schemeClr>
              </a:solidFill>
              <a:latin typeface="Franklin Gothic Demi Cond" pitchFamily="34" charset="0"/>
            </a:endParaRPr>
          </a:p>
        </p:txBody>
      </p:sp>
      <p:sp>
        <p:nvSpPr>
          <p:cNvPr id="11265" name="Rectangle 1"/>
          <p:cNvSpPr>
            <a:spLocks noChangeArrowheads="1"/>
          </p:cNvSpPr>
          <p:nvPr/>
        </p:nvSpPr>
        <p:spPr bwMode="auto">
          <a:xfrm>
            <a:off x="428596" y="3929066"/>
            <a:ext cx="7643866" cy="233910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id-ID" sz="2000" dirty="0" smtClean="0">
                <a:solidFill>
                  <a:schemeClr val="accent6">
                    <a:lumMod val="50000"/>
                  </a:schemeClr>
                </a:solidFill>
              </a:rPr>
              <a:t>	</a:t>
            </a:r>
            <a:r>
              <a:rPr lang="id-ID" dirty="0" smtClean="0">
                <a:solidFill>
                  <a:schemeClr val="accent6">
                    <a:lumMod val="50000"/>
                  </a:schemeClr>
                </a:solidFill>
              </a:rPr>
              <a:t>Alat-alat yang digunakan dalam penelitian ini adalah </a:t>
            </a:r>
            <a:r>
              <a:rPr lang="id-ID" i="1" dirty="0" smtClean="0">
                <a:solidFill>
                  <a:schemeClr val="accent6">
                    <a:lumMod val="50000"/>
                  </a:schemeClr>
                </a:solidFill>
              </a:rPr>
              <a:t>tunnel dryer</a:t>
            </a:r>
            <a:r>
              <a:rPr lang="id-ID" dirty="0" smtClean="0">
                <a:solidFill>
                  <a:schemeClr val="accent6">
                    <a:lumMod val="50000"/>
                  </a:schemeClr>
                </a:solidFill>
              </a:rPr>
              <a:t>, </a:t>
            </a:r>
            <a:r>
              <a:rPr lang="id-ID" i="1" dirty="0" smtClean="0">
                <a:solidFill>
                  <a:schemeClr val="accent6">
                    <a:lumMod val="50000"/>
                  </a:schemeClr>
                </a:solidFill>
              </a:rPr>
              <a:t>tray</a:t>
            </a:r>
            <a:r>
              <a:rPr lang="id-ID" dirty="0" smtClean="0">
                <a:solidFill>
                  <a:schemeClr val="accent6">
                    <a:lumMod val="50000"/>
                  </a:schemeClr>
                </a:solidFill>
              </a:rPr>
              <a:t>, timbangan digital, pisau, baskom, panci, sendok, plastik polietilen, garpu, mangkuk, sarung tangan karet, lemari pendingin dan gunting. </a:t>
            </a:r>
            <a:r>
              <a:rPr lang="en-US" dirty="0" err="1" smtClean="0">
                <a:solidFill>
                  <a:schemeClr val="accent6">
                    <a:lumMod val="50000"/>
                  </a:schemeClr>
                </a:solidFill>
              </a:rPr>
              <a:t>Alat</a:t>
            </a:r>
            <a:r>
              <a:rPr lang="en-US" dirty="0" smtClean="0">
                <a:solidFill>
                  <a:schemeClr val="accent6">
                    <a:lumMod val="50000"/>
                  </a:schemeClr>
                </a:solidFill>
              </a:rPr>
              <a:t> yang </a:t>
            </a:r>
            <a:r>
              <a:rPr lang="en-US" dirty="0" err="1" smtClean="0">
                <a:solidFill>
                  <a:schemeClr val="accent6">
                    <a:lumMod val="50000"/>
                  </a:schemeClr>
                </a:solidFill>
              </a:rPr>
              <a:t>digunakan</a:t>
            </a:r>
            <a:r>
              <a:rPr lang="en-US" dirty="0" smtClean="0">
                <a:solidFill>
                  <a:schemeClr val="accent6">
                    <a:lumMod val="50000"/>
                  </a:schemeClr>
                </a:solidFill>
              </a:rPr>
              <a:t> </a:t>
            </a:r>
            <a:r>
              <a:rPr lang="en-US" dirty="0" err="1" smtClean="0">
                <a:solidFill>
                  <a:schemeClr val="accent6">
                    <a:lumMod val="50000"/>
                  </a:schemeClr>
                </a:solidFill>
              </a:rPr>
              <a:t>untuk</a:t>
            </a:r>
            <a:r>
              <a:rPr lang="en-US" dirty="0" smtClean="0">
                <a:solidFill>
                  <a:schemeClr val="accent6">
                    <a:lumMod val="50000"/>
                  </a:schemeClr>
                </a:solidFill>
              </a:rPr>
              <a:t> </a:t>
            </a:r>
            <a:r>
              <a:rPr lang="en-US" dirty="0" err="1" smtClean="0">
                <a:solidFill>
                  <a:schemeClr val="accent6">
                    <a:lumMod val="50000"/>
                  </a:schemeClr>
                </a:solidFill>
              </a:rPr>
              <a:t>analisis</a:t>
            </a:r>
            <a:r>
              <a:rPr lang="en-US" dirty="0" smtClean="0">
                <a:solidFill>
                  <a:schemeClr val="accent6">
                    <a:lumMod val="50000"/>
                  </a:schemeClr>
                </a:solidFill>
              </a:rPr>
              <a:t> </a:t>
            </a:r>
            <a:r>
              <a:rPr lang="en-US" dirty="0" err="1" smtClean="0">
                <a:solidFill>
                  <a:schemeClr val="accent6">
                    <a:lumMod val="50000"/>
                  </a:schemeClr>
                </a:solidFill>
              </a:rPr>
              <a:t>kimia</a:t>
            </a:r>
            <a:r>
              <a:rPr lang="en-US" dirty="0" smtClean="0">
                <a:solidFill>
                  <a:schemeClr val="accent6">
                    <a:lumMod val="50000"/>
                  </a:schemeClr>
                </a:solidFill>
              </a:rPr>
              <a:t> </a:t>
            </a:r>
            <a:r>
              <a:rPr lang="en-US" dirty="0" err="1" smtClean="0">
                <a:solidFill>
                  <a:schemeClr val="accent6">
                    <a:lumMod val="50000"/>
                  </a:schemeClr>
                </a:solidFill>
              </a:rPr>
              <a:t>adalah</a:t>
            </a:r>
            <a:r>
              <a:rPr lang="en-US" dirty="0" smtClean="0">
                <a:solidFill>
                  <a:schemeClr val="accent6">
                    <a:lumMod val="50000"/>
                  </a:schemeClr>
                </a:solidFill>
              </a:rPr>
              <a:t> </a:t>
            </a:r>
            <a:r>
              <a:rPr lang="en-US" dirty="0" err="1" smtClean="0">
                <a:solidFill>
                  <a:schemeClr val="accent6">
                    <a:lumMod val="50000"/>
                  </a:schemeClr>
                </a:solidFill>
              </a:rPr>
              <a:t>pipet</a:t>
            </a:r>
            <a:r>
              <a:rPr lang="en-US" dirty="0" smtClean="0">
                <a:solidFill>
                  <a:schemeClr val="accent6">
                    <a:lumMod val="50000"/>
                  </a:schemeClr>
                </a:solidFill>
              </a:rPr>
              <a:t> </a:t>
            </a:r>
            <a:r>
              <a:rPr lang="en-US" dirty="0" err="1" smtClean="0">
                <a:solidFill>
                  <a:schemeClr val="accent6">
                    <a:lumMod val="50000"/>
                  </a:schemeClr>
                </a:solidFill>
              </a:rPr>
              <a:t>ukur</a:t>
            </a:r>
            <a:r>
              <a:rPr lang="en-US" dirty="0" smtClean="0">
                <a:solidFill>
                  <a:schemeClr val="accent6">
                    <a:lumMod val="50000"/>
                  </a:schemeClr>
                </a:solidFill>
              </a:rPr>
              <a:t>, </a:t>
            </a:r>
            <a:r>
              <a:rPr lang="en-US" dirty="0" err="1" smtClean="0">
                <a:solidFill>
                  <a:schemeClr val="accent6">
                    <a:lumMod val="50000"/>
                  </a:schemeClr>
                </a:solidFill>
              </a:rPr>
              <a:t>pipet</a:t>
            </a:r>
            <a:r>
              <a:rPr lang="en-US" dirty="0" smtClean="0">
                <a:solidFill>
                  <a:schemeClr val="accent6">
                    <a:lumMod val="50000"/>
                  </a:schemeClr>
                </a:solidFill>
              </a:rPr>
              <a:t> volume</a:t>
            </a:r>
            <a:r>
              <a:rPr lang="id-ID" dirty="0" smtClean="0">
                <a:solidFill>
                  <a:schemeClr val="accent6">
                    <a:lumMod val="50000"/>
                  </a:schemeClr>
                </a:solidFill>
              </a:rPr>
              <a:t> 10 ml</a:t>
            </a:r>
            <a:r>
              <a:rPr lang="en-US" dirty="0" smtClean="0">
                <a:solidFill>
                  <a:schemeClr val="accent6">
                    <a:lumMod val="50000"/>
                  </a:schemeClr>
                </a:solidFill>
              </a:rPr>
              <a:t>, </a:t>
            </a:r>
            <a:r>
              <a:rPr lang="en-US" dirty="0" err="1" smtClean="0">
                <a:solidFill>
                  <a:schemeClr val="accent6">
                    <a:lumMod val="50000"/>
                  </a:schemeClr>
                </a:solidFill>
              </a:rPr>
              <a:t>batang</a:t>
            </a:r>
            <a:r>
              <a:rPr lang="en-US" dirty="0" smtClean="0">
                <a:solidFill>
                  <a:schemeClr val="accent6">
                    <a:lumMod val="50000"/>
                  </a:schemeClr>
                </a:solidFill>
              </a:rPr>
              <a:t> </a:t>
            </a:r>
            <a:r>
              <a:rPr lang="en-US" dirty="0" err="1" smtClean="0">
                <a:solidFill>
                  <a:schemeClr val="accent6">
                    <a:lumMod val="50000"/>
                  </a:schemeClr>
                </a:solidFill>
              </a:rPr>
              <a:t>pengaduk</a:t>
            </a:r>
            <a:r>
              <a:rPr lang="en-US" dirty="0" smtClean="0">
                <a:solidFill>
                  <a:schemeClr val="accent6">
                    <a:lumMod val="50000"/>
                  </a:schemeClr>
                </a:solidFill>
              </a:rPr>
              <a:t>, </a:t>
            </a:r>
            <a:r>
              <a:rPr lang="id-ID" dirty="0" smtClean="0">
                <a:solidFill>
                  <a:schemeClr val="accent6">
                    <a:lumMod val="50000"/>
                  </a:schemeClr>
                </a:solidFill>
              </a:rPr>
              <a:t>lumpang, alu, labu ukur 100 ml, </a:t>
            </a:r>
            <a:r>
              <a:rPr lang="en-US" dirty="0" err="1" smtClean="0">
                <a:solidFill>
                  <a:schemeClr val="accent6">
                    <a:lumMod val="50000"/>
                  </a:schemeClr>
                </a:solidFill>
              </a:rPr>
              <a:t>labu</a:t>
            </a:r>
            <a:r>
              <a:rPr lang="en-US" dirty="0" smtClean="0">
                <a:solidFill>
                  <a:schemeClr val="accent6">
                    <a:lumMod val="50000"/>
                  </a:schemeClr>
                </a:solidFill>
              </a:rPr>
              <a:t> </a:t>
            </a:r>
            <a:r>
              <a:rPr lang="en-US" dirty="0" err="1" smtClean="0">
                <a:solidFill>
                  <a:schemeClr val="accent6">
                    <a:lumMod val="50000"/>
                  </a:schemeClr>
                </a:solidFill>
              </a:rPr>
              <a:t>takar</a:t>
            </a:r>
            <a:r>
              <a:rPr lang="id-ID" dirty="0" smtClean="0">
                <a:solidFill>
                  <a:schemeClr val="accent6">
                    <a:lumMod val="50000"/>
                  </a:schemeClr>
                </a:solidFill>
              </a:rPr>
              <a:t> 50 ml</a:t>
            </a:r>
            <a:r>
              <a:rPr lang="en-US" dirty="0" smtClean="0">
                <a:solidFill>
                  <a:schemeClr val="accent6">
                    <a:lumMod val="50000"/>
                  </a:schemeClr>
                </a:solidFill>
              </a:rPr>
              <a:t>, </a:t>
            </a:r>
            <a:r>
              <a:rPr lang="en-US" dirty="0" err="1" smtClean="0">
                <a:solidFill>
                  <a:schemeClr val="accent6">
                    <a:lumMod val="50000"/>
                  </a:schemeClr>
                </a:solidFill>
              </a:rPr>
              <a:t>labu</a:t>
            </a:r>
            <a:r>
              <a:rPr lang="en-US" dirty="0" smtClean="0">
                <a:solidFill>
                  <a:schemeClr val="accent6">
                    <a:lumMod val="50000"/>
                  </a:schemeClr>
                </a:solidFill>
              </a:rPr>
              <a:t> </a:t>
            </a:r>
            <a:r>
              <a:rPr lang="en-US" dirty="0" err="1" smtClean="0">
                <a:solidFill>
                  <a:schemeClr val="accent6">
                    <a:lumMod val="50000"/>
                  </a:schemeClr>
                </a:solidFill>
              </a:rPr>
              <a:t>erlenmeyer</a:t>
            </a:r>
            <a:r>
              <a:rPr lang="id-ID" dirty="0" smtClean="0">
                <a:solidFill>
                  <a:schemeClr val="accent6">
                    <a:lumMod val="50000"/>
                  </a:schemeClr>
                </a:solidFill>
              </a:rPr>
              <a:t> 100 ml</a:t>
            </a:r>
            <a:r>
              <a:rPr lang="en-US" dirty="0" smtClean="0">
                <a:solidFill>
                  <a:schemeClr val="accent6">
                    <a:lumMod val="50000"/>
                  </a:schemeClr>
                </a:solidFill>
              </a:rPr>
              <a:t>, </a:t>
            </a:r>
            <a:r>
              <a:rPr lang="en-US" dirty="0" err="1" smtClean="0">
                <a:solidFill>
                  <a:schemeClr val="accent6">
                    <a:lumMod val="50000"/>
                  </a:schemeClr>
                </a:solidFill>
              </a:rPr>
              <a:t>kertas</a:t>
            </a:r>
            <a:r>
              <a:rPr lang="en-US" dirty="0" smtClean="0">
                <a:solidFill>
                  <a:schemeClr val="accent6">
                    <a:lumMod val="50000"/>
                  </a:schemeClr>
                </a:solidFill>
              </a:rPr>
              <a:t> </a:t>
            </a:r>
            <a:r>
              <a:rPr lang="en-US" dirty="0" err="1" smtClean="0">
                <a:solidFill>
                  <a:schemeClr val="accent6">
                    <a:lumMod val="50000"/>
                  </a:schemeClr>
                </a:solidFill>
              </a:rPr>
              <a:t>saring</a:t>
            </a:r>
            <a:r>
              <a:rPr lang="en-US" dirty="0" smtClean="0">
                <a:solidFill>
                  <a:schemeClr val="accent6">
                    <a:lumMod val="50000"/>
                  </a:schemeClr>
                </a:solidFill>
              </a:rPr>
              <a:t>, </a:t>
            </a:r>
            <a:r>
              <a:rPr lang="en-US" dirty="0" err="1" smtClean="0">
                <a:solidFill>
                  <a:schemeClr val="accent6">
                    <a:lumMod val="50000"/>
                  </a:schemeClr>
                </a:solidFill>
              </a:rPr>
              <a:t>corong</a:t>
            </a:r>
            <a:r>
              <a:rPr lang="en-US" dirty="0" smtClean="0">
                <a:solidFill>
                  <a:schemeClr val="accent6">
                    <a:lumMod val="50000"/>
                  </a:schemeClr>
                </a:solidFill>
              </a:rPr>
              <a:t>, </a:t>
            </a:r>
            <a:r>
              <a:rPr lang="en-US" dirty="0" err="1" smtClean="0">
                <a:solidFill>
                  <a:schemeClr val="accent6">
                    <a:lumMod val="50000"/>
                  </a:schemeClr>
                </a:solidFill>
              </a:rPr>
              <a:t>gelas</a:t>
            </a:r>
            <a:r>
              <a:rPr lang="en-US" dirty="0" smtClean="0">
                <a:solidFill>
                  <a:schemeClr val="accent6">
                    <a:lumMod val="50000"/>
                  </a:schemeClr>
                </a:solidFill>
              </a:rPr>
              <a:t> </a:t>
            </a:r>
            <a:r>
              <a:rPr lang="en-US" dirty="0" err="1" smtClean="0">
                <a:solidFill>
                  <a:schemeClr val="accent6">
                    <a:lumMod val="50000"/>
                  </a:schemeClr>
                </a:solidFill>
              </a:rPr>
              <a:t>kimia</a:t>
            </a:r>
            <a:r>
              <a:rPr lang="id-ID" dirty="0" smtClean="0">
                <a:solidFill>
                  <a:schemeClr val="accent6">
                    <a:lumMod val="50000"/>
                  </a:schemeClr>
                </a:solidFill>
              </a:rPr>
              <a:t> 100 ml</a:t>
            </a:r>
            <a:r>
              <a:rPr lang="en-US" dirty="0" smtClean="0">
                <a:solidFill>
                  <a:schemeClr val="accent6">
                    <a:lumMod val="50000"/>
                  </a:schemeClr>
                </a:solidFill>
              </a:rPr>
              <a:t>, </a:t>
            </a:r>
            <a:r>
              <a:rPr lang="id-ID" dirty="0" smtClean="0">
                <a:solidFill>
                  <a:schemeClr val="accent6">
                    <a:lumMod val="50000"/>
                  </a:schemeClr>
                </a:solidFill>
              </a:rPr>
              <a:t>labu destilasi, </a:t>
            </a:r>
            <a:r>
              <a:rPr lang="en-US" dirty="0" err="1" smtClean="0">
                <a:solidFill>
                  <a:schemeClr val="accent6">
                    <a:lumMod val="50000"/>
                  </a:schemeClr>
                </a:solidFill>
              </a:rPr>
              <a:t>pipet</a:t>
            </a:r>
            <a:r>
              <a:rPr lang="en-US" dirty="0" smtClean="0">
                <a:solidFill>
                  <a:schemeClr val="accent6">
                    <a:lumMod val="50000"/>
                  </a:schemeClr>
                </a:solidFill>
              </a:rPr>
              <a:t> </a:t>
            </a:r>
            <a:r>
              <a:rPr lang="en-US" dirty="0" err="1" smtClean="0">
                <a:solidFill>
                  <a:schemeClr val="accent6">
                    <a:lumMod val="50000"/>
                  </a:schemeClr>
                </a:solidFill>
              </a:rPr>
              <a:t>gondok</a:t>
            </a:r>
            <a:r>
              <a:rPr lang="en-US" dirty="0" smtClean="0">
                <a:solidFill>
                  <a:schemeClr val="accent6">
                    <a:lumMod val="50000"/>
                  </a:schemeClr>
                </a:solidFill>
              </a:rPr>
              <a:t>, </a:t>
            </a:r>
            <a:r>
              <a:rPr lang="en-US" dirty="0" err="1" smtClean="0">
                <a:solidFill>
                  <a:schemeClr val="accent6">
                    <a:lumMod val="50000"/>
                  </a:schemeClr>
                </a:solidFill>
              </a:rPr>
              <a:t>buret</a:t>
            </a:r>
            <a:r>
              <a:rPr lang="id-ID" dirty="0" smtClean="0">
                <a:solidFill>
                  <a:schemeClr val="accent6">
                    <a:lumMod val="50000"/>
                  </a:schemeClr>
                </a:solidFill>
              </a:rPr>
              <a:t> 50 ml</a:t>
            </a:r>
            <a:r>
              <a:rPr lang="en-US" dirty="0" smtClean="0">
                <a:solidFill>
                  <a:schemeClr val="accent6">
                    <a:lumMod val="50000"/>
                  </a:schemeClr>
                </a:solidFill>
              </a:rPr>
              <a:t>, </a:t>
            </a:r>
            <a:r>
              <a:rPr lang="en-US" dirty="0" err="1" smtClean="0">
                <a:solidFill>
                  <a:schemeClr val="accent6">
                    <a:lumMod val="50000"/>
                  </a:schemeClr>
                </a:solidFill>
              </a:rPr>
              <a:t>statif</a:t>
            </a:r>
            <a:r>
              <a:rPr lang="en-US" dirty="0" smtClean="0">
                <a:solidFill>
                  <a:schemeClr val="accent6">
                    <a:lumMod val="50000"/>
                  </a:schemeClr>
                </a:solidFill>
              </a:rPr>
              <a:t>,</a:t>
            </a:r>
            <a:r>
              <a:rPr lang="id-ID" dirty="0" smtClean="0">
                <a:solidFill>
                  <a:schemeClr val="accent6">
                    <a:lumMod val="50000"/>
                  </a:schemeClr>
                </a:solidFill>
              </a:rPr>
              <a:t> eksikator, neraca analisis,  oven,</a:t>
            </a:r>
            <a:r>
              <a:rPr lang="en-US" dirty="0" smtClean="0">
                <a:solidFill>
                  <a:schemeClr val="accent6">
                    <a:lumMod val="50000"/>
                  </a:schemeClr>
                </a:solidFill>
              </a:rPr>
              <a:t> </a:t>
            </a:r>
            <a:r>
              <a:rPr lang="en-US" dirty="0" err="1" smtClean="0">
                <a:solidFill>
                  <a:schemeClr val="accent6">
                    <a:lumMod val="50000"/>
                  </a:schemeClr>
                </a:solidFill>
              </a:rPr>
              <a:t>seperangkat</a:t>
            </a:r>
            <a:r>
              <a:rPr lang="en-US" dirty="0" smtClean="0">
                <a:solidFill>
                  <a:schemeClr val="accent6">
                    <a:lumMod val="50000"/>
                  </a:schemeClr>
                </a:solidFill>
              </a:rPr>
              <a:t> </a:t>
            </a:r>
            <a:r>
              <a:rPr lang="en-US" dirty="0" err="1" smtClean="0">
                <a:solidFill>
                  <a:schemeClr val="accent6">
                    <a:lumMod val="50000"/>
                  </a:schemeClr>
                </a:solidFill>
              </a:rPr>
              <a:t>alat</a:t>
            </a:r>
            <a:r>
              <a:rPr lang="en-US" dirty="0" smtClean="0">
                <a:solidFill>
                  <a:schemeClr val="accent6">
                    <a:lumMod val="50000"/>
                  </a:schemeClr>
                </a:solidFill>
              </a:rPr>
              <a:t> </a:t>
            </a:r>
            <a:r>
              <a:rPr lang="en-US" dirty="0" err="1" smtClean="0">
                <a:solidFill>
                  <a:schemeClr val="accent6">
                    <a:lumMod val="50000"/>
                  </a:schemeClr>
                </a:solidFill>
              </a:rPr>
              <a:t>destilasi</a:t>
            </a:r>
            <a:r>
              <a:rPr lang="en-US" dirty="0" smtClean="0">
                <a:solidFill>
                  <a:schemeClr val="accent6">
                    <a:lumMod val="50000"/>
                  </a:schemeClr>
                </a:solidFill>
              </a:rPr>
              <a:t>, </a:t>
            </a:r>
            <a:r>
              <a:rPr lang="en-US" dirty="0" err="1" smtClean="0">
                <a:solidFill>
                  <a:schemeClr val="accent6">
                    <a:lumMod val="50000"/>
                  </a:schemeClr>
                </a:solidFill>
              </a:rPr>
              <a:t>dan</a:t>
            </a:r>
            <a:r>
              <a:rPr lang="en-US" dirty="0" smtClean="0">
                <a:solidFill>
                  <a:schemeClr val="accent6">
                    <a:lumMod val="50000"/>
                  </a:schemeClr>
                </a:solidFill>
              </a:rPr>
              <a:t> </a:t>
            </a:r>
            <a:r>
              <a:rPr lang="en-US" dirty="0" err="1" smtClean="0">
                <a:solidFill>
                  <a:schemeClr val="accent6">
                    <a:lumMod val="50000"/>
                  </a:schemeClr>
                </a:solidFill>
              </a:rPr>
              <a:t>kompor</a:t>
            </a:r>
            <a:r>
              <a:rPr lang="en-US" dirty="0" smtClean="0">
                <a:solidFill>
                  <a:schemeClr val="accent6">
                    <a:lumMod val="50000"/>
                  </a:schemeClr>
                </a:solidFill>
              </a:rPr>
              <a:t> gas.</a:t>
            </a:r>
            <a:endParaRPr lang="id-ID" dirty="0">
              <a:solidFill>
                <a:schemeClr val="accent6">
                  <a:lumMod val="50000"/>
                </a:schemeClr>
              </a:solidFill>
            </a:endParaRPr>
          </a:p>
        </p:txBody>
      </p:sp>
      <p:pic>
        <p:nvPicPr>
          <p:cNvPr id="11266"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71406" y="6215082"/>
            <a:ext cx="368502" cy="64291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500001" y="6215082"/>
            <a:ext cx="368502" cy="642918"/>
          </a:xfrm>
          <a:prstGeom prst="rect">
            <a:avLst/>
          </a:prstGeom>
          <a:noFill/>
          <a:ln w="9525">
            <a:noFill/>
            <a:miter lim="800000"/>
            <a:headEnd/>
            <a:tailEnd/>
          </a:ln>
          <a:effectLst/>
        </p:spPr>
      </p:pic>
      <p:pic>
        <p:nvPicPr>
          <p:cNvPr id="11268"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928629" y="6215082"/>
            <a:ext cx="368502" cy="642918"/>
          </a:xfrm>
          <a:prstGeom prst="rect">
            <a:avLst/>
          </a:prstGeom>
          <a:noFill/>
          <a:ln w="9525">
            <a:noFill/>
            <a:miter lim="800000"/>
            <a:headEnd/>
            <a:tailEnd/>
          </a:ln>
          <a:effectLst/>
        </p:spPr>
      </p:pic>
      <p:pic>
        <p:nvPicPr>
          <p:cNvPr id="9"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1357257" y="6215082"/>
            <a:ext cx="368502" cy="642918"/>
          </a:xfrm>
          <a:prstGeom prst="rect">
            <a:avLst/>
          </a:prstGeom>
          <a:noFill/>
          <a:ln w="9525">
            <a:noFill/>
            <a:miter lim="800000"/>
            <a:headEnd/>
            <a:tailEnd/>
          </a:ln>
          <a:effectLst/>
        </p:spPr>
      </p:pic>
      <p:pic>
        <p:nvPicPr>
          <p:cNvPr id="10"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1785885" y="6215082"/>
            <a:ext cx="368502" cy="642918"/>
          </a:xfrm>
          <a:prstGeom prst="rect">
            <a:avLst/>
          </a:prstGeom>
          <a:noFill/>
          <a:ln w="9525">
            <a:noFill/>
            <a:miter lim="800000"/>
            <a:headEnd/>
            <a:tailEnd/>
          </a:ln>
          <a:effectLst/>
        </p:spPr>
      </p:pic>
      <p:pic>
        <p:nvPicPr>
          <p:cNvPr id="11"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2214513" y="6215082"/>
            <a:ext cx="368502" cy="642918"/>
          </a:xfrm>
          <a:prstGeom prst="rect">
            <a:avLst/>
          </a:prstGeom>
          <a:noFill/>
          <a:ln w="9525">
            <a:noFill/>
            <a:miter lim="800000"/>
            <a:headEnd/>
            <a:tailEnd/>
          </a:ln>
          <a:effectLst/>
        </p:spPr>
      </p:pic>
      <p:pic>
        <p:nvPicPr>
          <p:cNvPr id="12"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2643141" y="6215082"/>
            <a:ext cx="368502" cy="642918"/>
          </a:xfrm>
          <a:prstGeom prst="rect">
            <a:avLst/>
          </a:prstGeom>
          <a:noFill/>
          <a:ln w="9525">
            <a:noFill/>
            <a:miter lim="800000"/>
            <a:headEnd/>
            <a:tailEnd/>
          </a:ln>
          <a:effectLst/>
        </p:spPr>
      </p:pic>
      <p:pic>
        <p:nvPicPr>
          <p:cNvPr id="13"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3071769" y="6215082"/>
            <a:ext cx="368502" cy="642918"/>
          </a:xfrm>
          <a:prstGeom prst="rect">
            <a:avLst/>
          </a:prstGeom>
          <a:noFill/>
          <a:ln w="9525">
            <a:noFill/>
            <a:miter lim="800000"/>
            <a:headEnd/>
            <a:tailEnd/>
          </a:ln>
          <a:effectLst/>
        </p:spPr>
      </p:pic>
      <p:pic>
        <p:nvPicPr>
          <p:cNvPr id="14"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3489085" y="6215082"/>
            <a:ext cx="368502" cy="642918"/>
          </a:xfrm>
          <a:prstGeom prst="rect">
            <a:avLst/>
          </a:prstGeom>
          <a:noFill/>
          <a:ln w="9525">
            <a:noFill/>
            <a:miter lim="800000"/>
            <a:headEnd/>
            <a:tailEnd/>
          </a:ln>
          <a:effectLst/>
        </p:spPr>
      </p:pic>
      <p:sp>
        <p:nvSpPr>
          <p:cNvPr id="15" name="Subtitle 2"/>
          <p:cNvSpPr txBox="1">
            <a:spLocks/>
          </p:cNvSpPr>
          <p:nvPr/>
        </p:nvSpPr>
        <p:spPr>
          <a:xfrm>
            <a:off x="0" y="714356"/>
            <a:ext cx="9144000" cy="35719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800" b="1" i="0" u="none" strike="noStrike" kern="1200" cap="none" spc="0" normalizeH="0" baseline="0" noProof="0" dirty="0" smtClean="0">
                <a:ln>
                  <a:noFill/>
                </a:ln>
                <a:solidFill>
                  <a:srgbClr val="00B050"/>
                </a:solidFill>
                <a:effectLst/>
                <a:uLnTx/>
                <a:uFillTx/>
                <a:latin typeface="Juice ITC" pitchFamily="82" charset="0"/>
                <a:ea typeface="+mn-ea"/>
                <a:cs typeface="+mn-cs"/>
              </a:rPr>
              <a:t>....... Bahan dan Alat Penelitian</a:t>
            </a:r>
            <a:endParaRPr kumimoji="0" lang="id-ID" sz="2800" b="1" i="0" u="none" strike="noStrike" kern="1200" cap="none" spc="0" normalizeH="0" baseline="0" noProof="0" dirty="0">
              <a:ln>
                <a:noFill/>
              </a:ln>
              <a:solidFill>
                <a:srgbClr val="00B050"/>
              </a:solidFill>
              <a:effectLst/>
              <a:uLnTx/>
              <a:uFillTx/>
              <a:latin typeface="Juice ITC" pitchFamily="82" charset="0"/>
              <a:ea typeface="+mn-ea"/>
              <a:cs typeface="+mn-cs"/>
            </a:endParaRPr>
          </a:p>
        </p:txBody>
      </p:sp>
      <p:pic>
        <p:nvPicPr>
          <p:cNvPr id="16"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3929058" y="6215082"/>
            <a:ext cx="368502" cy="642918"/>
          </a:xfrm>
          <a:prstGeom prst="rect">
            <a:avLst/>
          </a:prstGeom>
          <a:noFill/>
          <a:ln w="9525">
            <a:noFill/>
            <a:miter lim="800000"/>
            <a:headEnd/>
            <a:tailEnd/>
          </a:ln>
          <a:effectLst/>
        </p:spPr>
      </p:pic>
      <p:pic>
        <p:nvPicPr>
          <p:cNvPr id="17"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4357653" y="6215082"/>
            <a:ext cx="368502" cy="642918"/>
          </a:xfrm>
          <a:prstGeom prst="rect">
            <a:avLst/>
          </a:prstGeom>
          <a:noFill/>
          <a:ln w="9525">
            <a:noFill/>
            <a:miter lim="800000"/>
            <a:headEnd/>
            <a:tailEnd/>
          </a:ln>
          <a:effectLst/>
        </p:spPr>
      </p:pic>
      <p:pic>
        <p:nvPicPr>
          <p:cNvPr id="18"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4786281" y="6215082"/>
            <a:ext cx="368502" cy="642918"/>
          </a:xfrm>
          <a:prstGeom prst="rect">
            <a:avLst/>
          </a:prstGeom>
          <a:noFill/>
          <a:ln w="9525">
            <a:noFill/>
            <a:miter lim="800000"/>
            <a:headEnd/>
            <a:tailEnd/>
          </a:ln>
          <a:effectLst/>
        </p:spPr>
      </p:pic>
      <p:pic>
        <p:nvPicPr>
          <p:cNvPr id="19"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5214909" y="6215082"/>
            <a:ext cx="368502" cy="642918"/>
          </a:xfrm>
          <a:prstGeom prst="rect">
            <a:avLst/>
          </a:prstGeom>
          <a:noFill/>
          <a:ln w="9525">
            <a:noFill/>
            <a:miter lim="800000"/>
            <a:headEnd/>
            <a:tailEnd/>
          </a:ln>
          <a:effectLst/>
        </p:spPr>
      </p:pic>
      <p:pic>
        <p:nvPicPr>
          <p:cNvPr id="20"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5643537" y="6215082"/>
            <a:ext cx="368502" cy="642918"/>
          </a:xfrm>
          <a:prstGeom prst="rect">
            <a:avLst/>
          </a:prstGeom>
          <a:noFill/>
          <a:ln w="9525">
            <a:noFill/>
            <a:miter lim="800000"/>
            <a:headEnd/>
            <a:tailEnd/>
          </a:ln>
          <a:effectLst/>
        </p:spPr>
      </p:pic>
      <p:pic>
        <p:nvPicPr>
          <p:cNvPr id="21"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6072165" y="6215082"/>
            <a:ext cx="368502" cy="642918"/>
          </a:xfrm>
          <a:prstGeom prst="rect">
            <a:avLst/>
          </a:prstGeom>
          <a:noFill/>
          <a:ln w="9525">
            <a:noFill/>
            <a:miter lim="800000"/>
            <a:headEnd/>
            <a:tailEnd/>
          </a:ln>
          <a:effectLst/>
        </p:spPr>
      </p:pic>
      <p:pic>
        <p:nvPicPr>
          <p:cNvPr id="22"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6500793" y="6215082"/>
            <a:ext cx="368502" cy="642918"/>
          </a:xfrm>
          <a:prstGeom prst="rect">
            <a:avLst/>
          </a:prstGeom>
          <a:noFill/>
          <a:ln w="9525">
            <a:noFill/>
            <a:miter lim="800000"/>
            <a:headEnd/>
            <a:tailEnd/>
          </a:ln>
          <a:effectLst/>
        </p:spPr>
      </p:pic>
      <p:pic>
        <p:nvPicPr>
          <p:cNvPr id="23"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6929421" y="6215082"/>
            <a:ext cx="368502" cy="642918"/>
          </a:xfrm>
          <a:prstGeom prst="rect">
            <a:avLst/>
          </a:prstGeom>
          <a:noFill/>
          <a:ln w="9525">
            <a:noFill/>
            <a:miter lim="800000"/>
            <a:headEnd/>
            <a:tailEnd/>
          </a:ln>
          <a:effectLst/>
        </p:spPr>
      </p:pic>
      <p:pic>
        <p:nvPicPr>
          <p:cNvPr id="24"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7346737" y="6215082"/>
            <a:ext cx="368502" cy="642918"/>
          </a:xfrm>
          <a:prstGeom prst="rect">
            <a:avLst/>
          </a:prstGeom>
          <a:noFill/>
          <a:ln w="9525">
            <a:noFill/>
            <a:miter lim="800000"/>
            <a:headEnd/>
            <a:tailEnd/>
          </a:ln>
          <a:effectLst/>
        </p:spPr>
      </p:pic>
      <p:pic>
        <p:nvPicPr>
          <p:cNvPr id="25" name="Picture 2"/>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7786710" y="6215082"/>
            <a:ext cx="368502" cy="642918"/>
          </a:xfrm>
          <a:prstGeom prst="rect">
            <a:avLst/>
          </a:prstGeom>
          <a:noFill/>
          <a:ln w="9525">
            <a:noFill/>
            <a:miter lim="800000"/>
            <a:headEnd/>
            <a:tailEnd/>
          </a:ln>
          <a:effectLst/>
        </p:spPr>
      </p:pic>
      <p:pic>
        <p:nvPicPr>
          <p:cNvPr id="26" name="Picture 3"/>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8215305" y="6215082"/>
            <a:ext cx="368502" cy="642918"/>
          </a:xfrm>
          <a:prstGeom prst="rect">
            <a:avLst/>
          </a:prstGeom>
          <a:noFill/>
          <a:ln w="9525">
            <a:noFill/>
            <a:miter lim="800000"/>
            <a:headEnd/>
            <a:tailEnd/>
          </a:ln>
          <a:effectLst/>
        </p:spPr>
      </p:pic>
      <p:pic>
        <p:nvPicPr>
          <p:cNvPr id="27" name="Picture 4"/>
          <p:cNvPicPr>
            <a:picLocks noChangeAspect="1" noChangeArrowheads="1"/>
          </p:cNvPicPr>
          <p:nvPr/>
        </p:nvPicPr>
        <p:blipFill>
          <a:blip r:embed="rId2">
            <a:duotone>
              <a:schemeClr val="accent3">
                <a:shade val="45000"/>
                <a:satMod val="135000"/>
              </a:schemeClr>
              <a:prstClr val="white"/>
            </a:duotone>
            <a:lum bright="20000"/>
          </a:blip>
          <a:srcRect/>
          <a:stretch>
            <a:fillRect/>
          </a:stretch>
        </p:blipFill>
        <p:spPr bwMode="auto">
          <a:xfrm>
            <a:off x="8643933" y="6215082"/>
            <a:ext cx="368502" cy="642918"/>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66FF"/>
            </a:gs>
            <a:gs pos="50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3" name="Subtitle 2"/>
          <p:cNvSpPr txBox="1">
            <a:spLocks noGrp="1"/>
          </p:cNvSpPr>
          <p:nvPr>
            <p:ph type="ctrTitle"/>
          </p:nvPr>
        </p:nvSpPr>
        <p:spPr>
          <a:xfrm>
            <a:off x="642938" y="214313"/>
            <a:ext cx="7772400" cy="8572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600" b="1" i="0" u="none" strike="noStrike" kern="1200" cap="none" spc="0" normalizeH="0" baseline="0" noProof="0" dirty="0" smtClean="0">
                <a:ln>
                  <a:noFill/>
                </a:ln>
                <a:solidFill>
                  <a:schemeClr val="tx2">
                    <a:lumMod val="50000"/>
                  </a:schemeClr>
                </a:solidFill>
                <a:effectLst/>
                <a:uLnTx/>
                <a:uFillTx/>
                <a:latin typeface="Juice ITC" pitchFamily="82" charset="0"/>
                <a:ea typeface="+mn-ea"/>
                <a:cs typeface="+mn-cs"/>
              </a:rPr>
              <a:t>...Metode Penelitian....</a:t>
            </a:r>
            <a:endParaRPr kumimoji="0" lang="id-ID" sz="3600" b="1" i="0" u="none" strike="noStrike" kern="1200" cap="none" spc="0" normalizeH="0" baseline="0" noProof="0" dirty="0">
              <a:ln>
                <a:noFill/>
              </a:ln>
              <a:solidFill>
                <a:schemeClr val="tx2">
                  <a:lumMod val="50000"/>
                </a:schemeClr>
              </a:solidFill>
              <a:effectLst/>
              <a:uLnTx/>
              <a:uFillTx/>
              <a:latin typeface="Juice ITC" pitchFamily="82" charset="0"/>
              <a:ea typeface="+mn-ea"/>
              <a:cs typeface="+mn-cs"/>
            </a:endParaRPr>
          </a:p>
        </p:txBody>
      </p:sp>
      <p:sp>
        <p:nvSpPr>
          <p:cNvPr id="4" name="Subtitle 2"/>
          <p:cNvSpPr txBox="1">
            <a:spLocks/>
          </p:cNvSpPr>
          <p:nvPr/>
        </p:nvSpPr>
        <p:spPr>
          <a:xfrm>
            <a:off x="-714412" y="1169243"/>
            <a:ext cx="9144000"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000" b="1" i="0" u="none" strike="noStrike" kern="1200" cap="none" spc="0" normalizeH="0" baseline="0" noProof="0" dirty="0" smtClean="0">
                <a:ln>
                  <a:noFill/>
                </a:ln>
                <a:solidFill>
                  <a:schemeClr val="tx2">
                    <a:lumMod val="50000"/>
                  </a:schemeClr>
                </a:solidFill>
                <a:effectLst/>
                <a:uLnTx/>
                <a:uFillTx/>
                <a:latin typeface="Berlin Sans FB" pitchFamily="34" charset="0"/>
              </a:rPr>
              <a:t>...Penelitian Pendahuluan....</a:t>
            </a:r>
            <a:endParaRPr kumimoji="0" lang="id-ID" sz="2000" b="1" i="0" u="none" strike="noStrike" kern="1200" cap="none" spc="0" normalizeH="0" baseline="0" noProof="0" dirty="0">
              <a:ln>
                <a:noFill/>
              </a:ln>
              <a:solidFill>
                <a:schemeClr val="tx2">
                  <a:lumMod val="50000"/>
                </a:schemeClr>
              </a:solidFill>
              <a:effectLst/>
              <a:uLnTx/>
              <a:uFillTx/>
              <a:latin typeface="Berlin Sans FB" pitchFamily="34" charset="0"/>
            </a:endParaRPr>
          </a:p>
        </p:txBody>
      </p:sp>
      <p:sp>
        <p:nvSpPr>
          <p:cNvPr id="6" name="Rectangle 5"/>
          <p:cNvSpPr/>
          <p:nvPr/>
        </p:nvSpPr>
        <p:spPr>
          <a:xfrm>
            <a:off x="428564" y="1581211"/>
            <a:ext cx="7143800" cy="2308324"/>
          </a:xfrm>
          <a:prstGeom prst="rect">
            <a:avLst/>
          </a:prstGeom>
        </p:spPr>
        <p:txBody>
          <a:bodyPr wrap="square">
            <a:spAutoFit/>
          </a:bodyPr>
          <a:lstStyle/>
          <a:p>
            <a:pPr lvl="0" algn="just"/>
            <a:r>
              <a:rPr lang="id-ID"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Penelitian</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pendahuluan</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terdiri</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dari</a:t>
            </a:r>
            <a:r>
              <a:rPr lang="en-US" sz="1600" dirty="0" smtClean="0">
                <a:latin typeface="Berlin Sans FB" pitchFamily="34" charset="0"/>
                <a:ea typeface="Times New Roman" pitchFamily="18" charset="0"/>
                <a:cs typeface="Arial" pitchFamily="34" charset="0"/>
              </a:rPr>
              <a:t> 1 (</a:t>
            </a:r>
            <a:r>
              <a:rPr lang="en-US" sz="1600" dirty="0" err="1" smtClean="0">
                <a:latin typeface="Berlin Sans FB" pitchFamily="34" charset="0"/>
                <a:ea typeface="Times New Roman" pitchFamily="18" charset="0"/>
                <a:cs typeface="Arial" pitchFamily="34" charset="0"/>
              </a:rPr>
              <a:t>satu</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faktor</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yaitu</a:t>
            </a:r>
            <a:r>
              <a:rPr lang="en-US" sz="1600" dirty="0" smtClean="0">
                <a:latin typeface="Berlin Sans FB" pitchFamily="34" charset="0"/>
                <a:ea typeface="Times New Roman" pitchFamily="18" charset="0"/>
                <a:cs typeface="Arial" pitchFamily="34" charset="0"/>
              </a:rPr>
              <a:t> </a:t>
            </a:r>
            <a:r>
              <a:rPr lang="id-ID" sz="1600" dirty="0" smtClean="0">
                <a:latin typeface="Berlin Sans FB" pitchFamily="34" charset="0"/>
                <a:ea typeface="Times New Roman" pitchFamily="18" charset="0"/>
                <a:cs typeface="Arial" pitchFamily="34" charset="0"/>
              </a:rPr>
              <a:t>lama perendaman dalam larutan sukrosa (konsentrasi 50%) yang terdiri dari</a:t>
            </a:r>
            <a:r>
              <a:rPr lang="en-US" sz="1600" dirty="0" smtClean="0">
                <a:latin typeface="Berlin Sans FB" pitchFamily="34" charset="0"/>
                <a:ea typeface="Times New Roman" pitchFamily="18" charset="0"/>
                <a:cs typeface="Arial" pitchFamily="34" charset="0"/>
              </a:rPr>
              <a:t>  </a:t>
            </a:r>
            <a:r>
              <a:rPr lang="id-ID" sz="1600" dirty="0" smtClean="0">
                <a:latin typeface="Berlin Sans FB" pitchFamily="34" charset="0"/>
                <a:ea typeface="Times New Roman" pitchFamily="18" charset="0"/>
                <a:cs typeface="Arial" pitchFamily="34" charset="0"/>
              </a:rPr>
              <a:t>6</a:t>
            </a:r>
            <a:r>
              <a:rPr lang="en-US" sz="1600" dirty="0" smtClean="0">
                <a:latin typeface="Berlin Sans FB" pitchFamily="34" charset="0"/>
                <a:ea typeface="Times New Roman" pitchFamily="18" charset="0"/>
                <a:cs typeface="Arial" pitchFamily="34" charset="0"/>
              </a:rPr>
              <a:t> (</a:t>
            </a:r>
            <a:r>
              <a:rPr lang="id-ID" sz="1600" dirty="0" smtClean="0">
                <a:latin typeface="Berlin Sans FB" pitchFamily="34" charset="0"/>
                <a:ea typeface="Times New Roman" pitchFamily="18" charset="0"/>
                <a:cs typeface="Arial" pitchFamily="34" charset="0"/>
              </a:rPr>
              <a:t>enam</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taraf</a:t>
            </a:r>
            <a:r>
              <a:rPr lang="en-US" sz="1600" dirty="0" smtClean="0">
                <a:latin typeface="Berlin Sans FB" pitchFamily="34" charset="0"/>
                <a:ea typeface="Times New Roman" pitchFamily="18" charset="0"/>
                <a:cs typeface="Arial" pitchFamily="34" charset="0"/>
              </a:rPr>
              <a:t> </a:t>
            </a:r>
            <a:r>
              <a:rPr lang="en-US" sz="1600" dirty="0" err="1" smtClean="0">
                <a:latin typeface="Berlin Sans FB" pitchFamily="34" charset="0"/>
                <a:ea typeface="Times New Roman" pitchFamily="18" charset="0"/>
                <a:cs typeface="Arial" pitchFamily="34" charset="0"/>
              </a:rPr>
              <a:t>yaitu</a:t>
            </a:r>
            <a:r>
              <a:rPr lang="en-US" sz="1600" dirty="0" smtClean="0">
                <a:latin typeface="Berlin Sans FB" pitchFamily="34" charset="0"/>
                <a:ea typeface="Times New Roman" pitchFamily="18" charset="0"/>
                <a:cs typeface="Arial" pitchFamily="34" charset="0"/>
              </a:rPr>
              <a:t> </a:t>
            </a:r>
            <a:r>
              <a:rPr lang="id-ID" sz="1600" dirty="0" smtClean="0">
                <a:latin typeface="Berlin Sans FB" pitchFamily="34" charset="0"/>
                <a:ea typeface="Times New Roman" pitchFamily="18" charset="0"/>
                <a:cs typeface="Arial" pitchFamily="34" charset="0"/>
              </a:rPr>
              <a:t>10, 12, 14, 18, 20 dan 24 jam. </a:t>
            </a:r>
            <a:r>
              <a:rPr lang="en-US" sz="1600" dirty="0" err="1" smtClean="0">
                <a:latin typeface="Berlin Sans FB" pitchFamily="34" charset="0"/>
              </a:rPr>
              <a:t>Pada</a:t>
            </a:r>
            <a:r>
              <a:rPr lang="en-US" sz="1600" dirty="0" smtClean="0">
                <a:latin typeface="Berlin Sans FB" pitchFamily="34" charset="0"/>
              </a:rPr>
              <a:t> </a:t>
            </a:r>
            <a:r>
              <a:rPr lang="en-US" sz="1600" dirty="0" err="1" smtClean="0">
                <a:latin typeface="Berlin Sans FB" pitchFamily="34" charset="0"/>
              </a:rPr>
              <a:t>penelitian</a:t>
            </a:r>
            <a:r>
              <a:rPr lang="en-US" sz="1600" dirty="0" smtClean="0">
                <a:latin typeface="Berlin Sans FB" pitchFamily="34" charset="0"/>
              </a:rPr>
              <a:t> </a:t>
            </a:r>
            <a:r>
              <a:rPr lang="en-US" sz="1600" dirty="0" err="1" smtClean="0">
                <a:latin typeface="Berlin Sans FB" pitchFamily="34" charset="0"/>
              </a:rPr>
              <a:t>pendahuluan</a:t>
            </a:r>
            <a:r>
              <a:rPr lang="en-US" sz="1600" dirty="0" smtClean="0">
                <a:latin typeface="Berlin Sans FB" pitchFamily="34" charset="0"/>
              </a:rPr>
              <a:t> </a:t>
            </a:r>
            <a:r>
              <a:rPr lang="en-US" sz="1600" dirty="0" err="1" smtClean="0">
                <a:latin typeface="Berlin Sans FB" pitchFamily="34" charset="0"/>
              </a:rPr>
              <a:t>ini</a:t>
            </a:r>
            <a:r>
              <a:rPr lang="en-US" sz="1600" dirty="0" smtClean="0">
                <a:latin typeface="Berlin Sans FB" pitchFamily="34" charset="0"/>
              </a:rPr>
              <a:t> </a:t>
            </a:r>
            <a:r>
              <a:rPr lang="en-US" sz="1600" dirty="0" err="1" smtClean="0">
                <a:latin typeface="Berlin Sans FB" pitchFamily="34" charset="0"/>
              </a:rPr>
              <a:t>kemudian</a:t>
            </a:r>
            <a:r>
              <a:rPr lang="en-US" sz="1600" dirty="0" smtClean="0">
                <a:latin typeface="Berlin Sans FB" pitchFamily="34" charset="0"/>
              </a:rPr>
              <a:t> </a:t>
            </a:r>
            <a:r>
              <a:rPr lang="en-US" sz="1600" dirty="0" err="1" smtClean="0">
                <a:latin typeface="Berlin Sans FB" pitchFamily="34" charset="0"/>
              </a:rPr>
              <a:t>dilakukan</a:t>
            </a:r>
            <a:r>
              <a:rPr lang="en-US" sz="1600" dirty="0" smtClean="0">
                <a:latin typeface="Berlin Sans FB" pitchFamily="34" charset="0"/>
              </a:rPr>
              <a:t> </a:t>
            </a:r>
            <a:r>
              <a:rPr lang="en-US" sz="1600" dirty="0" err="1" smtClean="0">
                <a:latin typeface="Berlin Sans FB" pitchFamily="34" charset="0"/>
              </a:rPr>
              <a:t>respon</a:t>
            </a:r>
            <a:r>
              <a:rPr lang="en-US" sz="1600" dirty="0" smtClean="0">
                <a:latin typeface="Berlin Sans FB" pitchFamily="34" charset="0"/>
              </a:rPr>
              <a:t> </a:t>
            </a:r>
            <a:r>
              <a:rPr lang="en-US" sz="1600" dirty="0" err="1" smtClean="0">
                <a:latin typeface="Berlin Sans FB" pitchFamily="34" charset="0"/>
              </a:rPr>
              <a:t>pengamatan</a:t>
            </a:r>
            <a:r>
              <a:rPr lang="en-US" sz="1600" dirty="0" smtClean="0">
                <a:latin typeface="Berlin Sans FB" pitchFamily="34" charset="0"/>
              </a:rPr>
              <a:t>, </a:t>
            </a:r>
            <a:r>
              <a:rPr lang="en-US" sz="1600" dirty="0" err="1" smtClean="0">
                <a:latin typeface="Berlin Sans FB" pitchFamily="34" charset="0"/>
              </a:rPr>
              <a:t>yaitu</a:t>
            </a:r>
            <a:r>
              <a:rPr lang="en-US" sz="1600" dirty="0" smtClean="0">
                <a:latin typeface="Berlin Sans FB" pitchFamily="34" charset="0"/>
              </a:rPr>
              <a:t> </a:t>
            </a:r>
            <a:r>
              <a:rPr lang="en-US" sz="1600" dirty="0" err="1" smtClean="0">
                <a:latin typeface="Berlin Sans FB" pitchFamily="34" charset="0"/>
              </a:rPr>
              <a:t>respon</a:t>
            </a:r>
            <a:r>
              <a:rPr lang="en-US" sz="1600" dirty="0" smtClean="0">
                <a:latin typeface="Berlin Sans FB" pitchFamily="34" charset="0"/>
              </a:rPr>
              <a:t> </a:t>
            </a:r>
            <a:r>
              <a:rPr lang="en-US" sz="1600" dirty="0" err="1" smtClean="0">
                <a:latin typeface="Berlin Sans FB" pitchFamily="34" charset="0"/>
              </a:rPr>
              <a:t>kimia</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respon</a:t>
            </a:r>
            <a:r>
              <a:rPr lang="en-US" sz="1600" dirty="0" smtClean="0">
                <a:latin typeface="Berlin Sans FB" pitchFamily="34" charset="0"/>
              </a:rPr>
              <a:t> </a:t>
            </a:r>
            <a:r>
              <a:rPr lang="en-US" sz="1600" dirty="0" err="1" smtClean="0">
                <a:latin typeface="Berlin Sans FB" pitchFamily="34" charset="0"/>
              </a:rPr>
              <a:t>organoleptik</a:t>
            </a:r>
            <a:r>
              <a:rPr lang="en-US" sz="1600" dirty="0" smtClean="0">
                <a:latin typeface="Berlin Sans FB" pitchFamily="34" charset="0"/>
              </a:rPr>
              <a:t>. </a:t>
            </a:r>
            <a:r>
              <a:rPr lang="en-US" sz="1600" dirty="0" err="1" smtClean="0">
                <a:latin typeface="Berlin Sans FB" pitchFamily="34" charset="0"/>
              </a:rPr>
              <a:t>Respon</a:t>
            </a:r>
            <a:r>
              <a:rPr lang="en-US" sz="1600" dirty="0" smtClean="0">
                <a:latin typeface="Berlin Sans FB" pitchFamily="34" charset="0"/>
              </a:rPr>
              <a:t> </a:t>
            </a:r>
            <a:r>
              <a:rPr lang="en-US" sz="1600" dirty="0" err="1" smtClean="0">
                <a:latin typeface="Berlin Sans FB" pitchFamily="34" charset="0"/>
              </a:rPr>
              <a:t>kimia</a:t>
            </a:r>
            <a:r>
              <a:rPr lang="en-US" sz="1600" dirty="0" smtClean="0">
                <a:latin typeface="Berlin Sans FB" pitchFamily="34" charset="0"/>
              </a:rPr>
              <a:t> yang </a:t>
            </a:r>
            <a:r>
              <a:rPr lang="en-US" sz="1600" dirty="0" err="1" smtClean="0">
                <a:latin typeface="Berlin Sans FB" pitchFamily="34" charset="0"/>
              </a:rPr>
              <a:t>dilakukan</a:t>
            </a:r>
            <a:r>
              <a:rPr lang="en-US" sz="1600" dirty="0" smtClean="0">
                <a:latin typeface="Berlin Sans FB" pitchFamily="34" charset="0"/>
              </a:rPr>
              <a:t> </a:t>
            </a:r>
            <a:r>
              <a:rPr lang="en-US" sz="1600" dirty="0" err="1" smtClean="0">
                <a:latin typeface="Berlin Sans FB" pitchFamily="34" charset="0"/>
              </a:rPr>
              <a:t>adalah</a:t>
            </a:r>
            <a:r>
              <a:rPr lang="en-US" sz="1600" dirty="0" smtClean="0">
                <a:latin typeface="Berlin Sans FB" pitchFamily="34" charset="0"/>
              </a:rPr>
              <a:t> </a:t>
            </a:r>
            <a:r>
              <a:rPr lang="id-ID" sz="1600" dirty="0" smtClean="0">
                <a:latin typeface="Berlin Sans FB" pitchFamily="34" charset="0"/>
              </a:rPr>
              <a:t>analisis kadar tanin dan analisis kadar air cara destilasi metode </a:t>
            </a:r>
            <a:r>
              <a:rPr lang="id-ID" sz="1600" i="1" dirty="0" smtClean="0">
                <a:latin typeface="Berlin Sans FB" pitchFamily="34" charset="0"/>
              </a:rPr>
              <a:t>demstrack</a:t>
            </a:r>
            <a:r>
              <a:rPr lang="id-ID" sz="1600" dirty="0" smtClean="0">
                <a:latin typeface="Berlin Sans FB" pitchFamily="34" charset="0"/>
              </a:rPr>
              <a:t> </a:t>
            </a:r>
            <a:r>
              <a:rPr lang="en-US" sz="1600" dirty="0" smtClean="0">
                <a:latin typeface="Berlin Sans FB" pitchFamily="34" charset="0"/>
              </a:rPr>
              <a:t> </a:t>
            </a:r>
            <a:r>
              <a:rPr lang="en-US" sz="1600" dirty="0" err="1" smtClean="0">
                <a:latin typeface="Berlin Sans FB" pitchFamily="34" charset="0"/>
              </a:rPr>
              <a:t>terhadap</a:t>
            </a:r>
            <a:r>
              <a:rPr lang="en-US" sz="1600" dirty="0" smtClean="0">
                <a:latin typeface="Berlin Sans FB" pitchFamily="34" charset="0"/>
              </a:rPr>
              <a:t> </a:t>
            </a:r>
            <a:r>
              <a:rPr lang="id-ID" sz="1600" dirty="0" smtClean="0">
                <a:latin typeface="Berlin Sans FB" pitchFamily="34" charset="0"/>
              </a:rPr>
              <a:t>kurma salak Bongkok terpilih</a:t>
            </a:r>
            <a:r>
              <a:rPr lang="en-US" sz="1600" dirty="0" smtClean="0">
                <a:latin typeface="Berlin Sans FB" pitchFamily="34" charset="0"/>
              </a:rPr>
              <a:t>, </a:t>
            </a:r>
            <a:r>
              <a:rPr lang="en-US" sz="1600" dirty="0" err="1" smtClean="0">
                <a:latin typeface="Berlin Sans FB" pitchFamily="34" charset="0"/>
              </a:rPr>
              <a:t>sedangkan</a:t>
            </a:r>
            <a:r>
              <a:rPr lang="en-US" sz="1600" dirty="0" smtClean="0">
                <a:latin typeface="Berlin Sans FB" pitchFamily="34" charset="0"/>
              </a:rPr>
              <a:t> </a:t>
            </a:r>
            <a:r>
              <a:rPr lang="en-US" sz="1600" dirty="0" err="1" smtClean="0">
                <a:latin typeface="Berlin Sans FB" pitchFamily="34" charset="0"/>
              </a:rPr>
              <a:t>respon</a:t>
            </a:r>
            <a:r>
              <a:rPr lang="en-US" sz="1600" dirty="0" smtClean="0">
                <a:latin typeface="Berlin Sans FB" pitchFamily="34" charset="0"/>
              </a:rPr>
              <a:t> </a:t>
            </a:r>
            <a:r>
              <a:rPr lang="en-US" sz="1600" dirty="0" err="1" smtClean="0">
                <a:latin typeface="Berlin Sans FB" pitchFamily="34" charset="0"/>
              </a:rPr>
              <a:t>organoleptik</a:t>
            </a:r>
            <a:r>
              <a:rPr lang="en-US" sz="1600" dirty="0" smtClean="0">
                <a:latin typeface="Berlin Sans FB" pitchFamily="34" charset="0"/>
              </a:rPr>
              <a:t> yang </a:t>
            </a:r>
            <a:r>
              <a:rPr lang="en-US" sz="1600" dirty="0" err="1" smtClean="0">
                <a:latin typeface="Berlin Sans FB" pitchFamily="34" charset="0"/>
              </a:rPr>
              <a:t>dilakukan</a:t>
            </a:r>
            <a:r>
              <a:rPr lang="en-US" sz="1600" dirty="0" smtClean="0">
                <a:latin typeface="Berlin Sans FB" pitchFamily="34" charset="0"/>
              </a:rPr>
              <a:t> </a:t>
            </a:r>
            <a:r>
              <a:rPr lang="en-US" sz="1600" dirty="0" err="1" smtClean="0">
                <a:latin typeface="Berlin Sans FB" pitchFamily="34" charset="0"/>
              </a:rPr>
              <a:t>yaitu</a:t>
            </a:r>
            <a:r>
              <a:rPr lang="en-US" sz="1600" dirty="0" smtClean="0">
                <a:latin typeface="Berlin Sans FB" pitchFamily="34" charset="0"/>
              </a:rPr>
              <a:t> </a:t>
            </a:r>
            <a:r>
              <a:rPr lang="en-US" sz="1600" dirty="0" err="1" smtClean="0">
                <a:latin typeface="Berlin Sans FB" pitchFamily="34" charset="0"/>
              </a:rPr>
              <a:t>terhadap</a:t>
            </a:r>
            <a:r>
              <a:rPr lang="en-US" sz="1600" dirty="0" smtClean="0">
                <a:latin typeface="Berlin Sans FB" pitchFamily="34" charset="0"/>
              </a:rPr>
              <a:t> rasa</a:t>
            </a:r>
            <a:r>
              <a:rPr lang="id-ID"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tekstur</a:t>
            </a:r>
            <a:r>
              <a:rPr lang="en-US" sz="1600" dirty="0" smtClean="0">
                <a:latin typeface="Berlin Sans FB" pitchFamily="34" charset="0"/>
              </a:rPr>
              <a:t> (</a:t>
            </a:r>
            <a:r>
              <a:rPr lang="en-US" sz="1600" i="1" dirty="0" err="1" smtClean="0">
                <a:latin typeface="Berlin Sans FB" pitchFamily="34" charset="0"/>
              </a:rPr>
              <a:t>mouthfeel</a:t>
            </a:r>
            <a:r>
              <a:rPr lang="en-US" sz="1600" dirty="0" smtClean="0">
                <a:latin typeface="Berlin Sans FB" pitchFamily="34" charset="0"/>
              </a:rPr>
              <a:t>). </a:t>
            </a:r>
            <a:r>
              <a:rPr lang="fi-FI" sz="1600" dirty="0" smtClean="0">
                <a:latin typeface="Berlin Sans FB" pitchFamily="34" charset="0"/>
              </a:rPr>
              <a:t>Uji organoleptik dilakukan dengan menggunakan metode hedonik</a:t>
            </a:r>
            <a:r>
              <a:rPr lang="id-ID" sz="1600" dirty="0" smtClean="0">
                <a:latin typeface="Berlin Sans FB" pitchFamily="34" charset="0"/>
              </a:rPr>
              <a:t>.</a:t>
            </a:r>
            <a:endParaRPr lang="id-ID" sz="1600" dirty="0">
              <a:latin typeface="Berlin Sans FB" pitchFamily="34" charset="0"/>
            </a:endParaRPr>
          </a:p>
        </p:txBody>
      </p:sp>
      <p:sp>
        <p:nvSpPr>
          <p:cNvPr id="7" name="Rectangle 6"/>
          <p:cNvSpPr/>
          <p:nvPr/>
        </p:nvSpPr>
        <p:spPr>
          <a:xfrm>
            <a:off x="1857324" y="4241077"/>
            <a:ext cx="7000924" cy="830997"/>
          </a:xfrm>
          <a:prstGeom prst="rect">
            <a:avLst/>
          </a:prstGeom>
        </p:spPr>
        <p:txBody>
          <a:bodyPr wrap="square">
            <a:spAutoFit/>
          </a:bodyPr>
          <a:lstStyle/>
          <a:p>
            <a:pPr algn="just" eaLnBrk="0" hangingPunct="0">
              <a:defRPr/>
            </a:pP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penelitian</a:t>
            </a:r>
            <a:r>
              <a:rPr lang="en-US" sz="1600" dirty="0" smtClean="0">
                <a:latin typeface="Berlin Sans FB" pitchFamily="34" charset="0"/>
              </a:rPr>
              <a:t> </a:t>
            </a:r>
            <a:r>
              <a:rPr lang="en-US" sz="1600" dirty="0" err="1" smtClean="0">
                <a:latin typeface="Berlin Sans FB" pitchFamily="34" charset="0"/>
              </a:rPr>
              <a:t>utama</a:t>
            </a:r>
            <a:r>
              <a:rPr lang="en-US" sz="1600" dirty="0" smtClean="0">
                <a:latin typeface="Berlin Sans FB" pitchFamily="34" charset="0"/>
              </a:rPr>
              <a:t> </a:t>
            </a:r>
            <a:r>
              <a:rPr lang="en-US" sz="1600" dirty="0" err="1" smtClean="0">
                <a:latin typeface="Berlin Sans FB" pitchFamily="34" charset="0"/>
              </a:rPr>
              <a:t>dilakukan</a:t>
            </a:r>
            <a:r>
              <a:rPr lang="en-US" sz="1600" dirty="0" smtClean="0">
                <a:latin typeface="Berlin Sans FB" pitchFamily="34" charset="0"/>
              </a:rPr>
              <a:t> </a:t>
            </a:r>
            <a:r>
              <a:rPr lang="en-US" sz="1600" dirty="0" err="1" smtClean="0">
                <a:latin typeface="Berlin Sans FB" pitchFamily="34" charset="0"/>
              </a:rPr>
              <a:t>penentuan</a:t>
            </a:r>
            <a:r>
              <a:rPr lang="en-US" sz="1600" dirty="0" smtClean="0">
                <a:latin typeface="Berlin Sans FB" pitchFamily="34" charset="0"/>
              </a:rPr>
              <a:t> </a:t>
            </a:r>
            <a:r>
              <a:rPr lang="id-ID" sz="1600" dirty="0" smtClean="0">
                <a:latin typeface="Berlin Sans FB" pitchFamily="34" charset="0"/>
              </a:rPr>
              <a:t>Konsentrasi sukrosa dengan variasi 40%, 50%, dan 60% </a:t>
            </a:r>
            <a:r>
              <a:rPr lang="en-US" sz="1600" dirty="0" err="1" smtClean="0">
                <a:latin typeface="Berlin Sans FB" pitchFamily="34" charset="0"/>
              </a:rPr>
              <a:t>dan</a:t>
            </a:r>
            <a:r>
              <a:rPr lang="en-US" sz="1600" dirty="0" smtClean="0">
                <a:latin typeface="Berlin Sans FB" pitchFamily="34" charset="0"/>
              </a:rPr>
              <a:t> lama </a:t>
            </a:r>
            <a:r>
              <a:rPr lang="id-ID" sz="1600" dirty="0" smtClean="0">
                <a:latin typeface="Berlin Sans FB" pitchFamily="34" charset="0"/>
              </a:rPr>
              <a:t>perendaman dengan larutan kapur (Ca(OH)</a:t>
            </a:r>
            <a:r>
              <a:rPr lang="id-ID" sz="1600" baseline="-25000" dirty="0" smtClean="0">
                <a:latin typeface="Berlin Sans FB" pitchFamily="34" charset="0"/>
              </a:rPr>
              <a:t>2</a:t>
            </a:r>
            <a:r>
              <a:rPr lang="id-ID" sz="1600" dirty="0" smtClean="0">
                <a:latin typeface="Berlin Sans FB" pitchFamily="34" charset="0"/>
              </a:rPr>
              <a:t>) dengan variasi 1 jam, 2 jam, dan 3 jam</a:t>
            </a:r>
            <a:endParaRPr lang="en-US" sz="1600" dirty="0">
              <a:latin typeface="Berlin Sans FB" pitchFamily="34" charset="0"/>
            </a:endParaRPr>
          </a:p>
        </p:txBody>
      </p:sp>
      <p:sp>
        <p:nvSpPr>
          <p:cNvPr id="8" name="Subtitle 2"/>
          <p:cNvSpPr txBox="1">
            <a:spLocks/>
          </p:cNvSpPr>
          <p:nvPr/>
        </p:nvSpPr>
        <p:spPr>
          <a:xfrm>
            <a:off x="642910" y="3786190"/>
            <a:ext cx="9144000"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000" b="1" i="0" u="none" strike="noStrike" kern="1200" cap="none" spc="0" normalizeH="0" baseline="0" noProof="0" dirty="0" smtClean="0">
                <a:ln>
                  <a:noFill/>
                </a:ln>
                <a:solidFill>
                  <a:schemeClr val="tx2">
                    <a:lumMod val="50000"/>
                  </a:schemeClr>
                </a:solidFill>
                <a:effectLst/>
                <a:uLnTx/>
                <a:uFillTx/>
                <a:latin typeface="Berlin Sans FB" pitchFamily="34" charset="0"/>
              </a:rPr>
              <a:t>...Penelitian Utama....</a:t>
            </a:r>
            <a:endParaRPr kumimoji="0" lang="id-ID" sz="2000" b="1" i="0" u="none" strike="noStrike" kern="1200" cap="none" spc="0" normalizeH="0" baseline="0" noProof="0" dirty="0">
              <a:ln>
                <a:noFill/>
              </a:ln>
              <a:solidFill>
                <a:schemeClr val="tx2">
                  <a:lumMod val="50000"/>
                </a:schemeClr>
              </a:solidFill>
              <a:effectLst/>
              <a:uLnTx/>
              <a:uFillTx/>
              <a:latin typeface="Berlin Sans FB" pitchFamily="34" charset="0"/>
            </a:endParaRPr>
          </a:p>
        </p:txBody>
      </p:sp>
      <p:pic>
        <p:nvPicPr>
          <p:cNvPr id="10242" name="Picture 2"/>
          <p:cNvPicPr>
            <a:picLocks noChangeAspect="1" noChangeArrowheads="1"/>
          </p:cNvPicPr>
          <p:nvPr/>
        </p:nvPicPr>
        <p:blipFill>
          <a:blip r:embed="rId2"/>
          <a:srcRect/>
          <a:stretch>
            <a:fillRect/>
          </a:stretch>
        </p:blipFill>
        <p:spPr bwMode="auto">
          <a:xfrm>
            <a:off x="0" y="4234720"/>
            <a:ext cx="2214546" cy="262328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707313" y="0"/>
            <a:ext cx="1436687" cy="268922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2738</Words>
  <Application>Microsoft Office PowerPoint</Application>
  <PresentationFormat>On-screen Show (4:3)</PresentationFormat>
  <Paragraphs>592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  Produktivitas Salak Bongkok</vt:lpstr>
      <vt:lpstr>Beberapa penelitian menjelaskan bahwa buah salak Bongkok mengandung vitamin C 8,37 mg/100g dan selain itu terdapat suatu senyawa 2-metilester-1-H-pirrol-4-asam karboksilat yang mempunyai aktivitas sebagai antioksidan dengan inhibitor dari DPPH (2,2 Diphenyl-1, picrylhydrazid/sebagai radikal bebas) adalah 90,60% (2000 mg/mL) IC50% = 33,92 mg/mL. Asam askorbat (sebagai referensi) substansi adalah 95,56% IC50% = 3,18 mg/mL. Hasil penapisan fitokimia terhadap simplisia buah salak Bongkok menunjukan adanya flavonoid, alkaloid, terpenoid, tannin katekat dan kuinon, sedangkan saponin tidak ditemukan (Afrianti, et al., 2010). Selain itu buah salak varietas Bongkok ini dapat menurunkan produksi asam urat secara in vivo dan in vitro (Afrianti, et al., 2011).</vt:lpstr>
      <vt:lpstr>Slide 5</vt:lpstr>
      <vt:lpstr>Kerangka Pemikiran</vt:lpstr>
      <vt:lpstr>Hipotesa Penelitian</vt:lpstr>
      <vt:lpstr>Slide 8</vt:lpstr>
      <vt:lpstr>...Metode Penelitian....</vt:lpstr>
      <vt:lpstr>Pada penelitian utama terdiri dari dua faktor dimana masing-masing faktor terdiri dari tiga taraf.  Faktor konsentrasi sukrosa (S) dengan 3 (tiga) taraf, yaitu: s1 = Konsentrasi sukrosa 40% s2 = Konsentrasi sukrosa 50% s3 = Konsentrasi sukrosa 60%  Faktor lama perendaman dengan larutan kapur (Ca(OH)2) (K) dengan 3 (tiga) taraf, yaitu: k1 = Lama perendaman 1 jam k2 = Lama perendaman 2 jam k3 = Lama perendaman 3 jam </vt:lpstr>
      <vt:lpstr>...Rancangan Percobaan...</vt:lpstr>
      <vt:lpstr>...Rancangan Respon...</vt:lpstr>
      <vt:lpstr>...HASIL DAN PEMBAHASAN...</vt:lpstr>
      <vt:lpstr>Slide 14</vt:lpstr>
      <vt:lpstr>Slide 15</vt:lpstr>
      <vt:lpstr>Slide 16</vt:lpstr>
      <vt:lpstr>Slide 17</vt:lpstr>
      <vt:lpstr>Slide 18</vt:lpstr>
      <vt:lpstr>Slide 19</vt:lpstr>
      <vt:lpstr>Slide 20</vt:lpstr>
      <vt:lpstr>Slide 21</vt:lpstr>
      <vt:lpstr>Slide 22</vt:lpstr>
      <vt:lpstr>..Diagram alir penelitian pendahuluan..</vt:lpstr>
      <vt:lpstr>..Diagram Alir Penelitian Utama..</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KURMA SALAK</dc:title>
  <dc:creator>HP</dc:creator>
  <cp:lastModifiedBy>DwiE_SaRiE</cp:lastModifiedBy>
  <cp:revision>281</cp:revision>
  <dcterms:created xsi:type="dcterms:W3CDTF">2011-12-05T03:21:44Z</dcterms:created>
  <dcterms:modified xsi:type="dcterms:W3CDTF">2013-05-15T16:52:54Z</dcterms:modified>
</cp:coreProperties>
</file>