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4006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80" r:id="rId5"/>
    <p:sldId id="313" r:id="rId6"/>
    <p:sldId id="331" r:id="rId7"/>
    <p:sldId id="330" r:id="rId8"/>
    <p:sldId id="333" r:id="rId9"/>
    <p:sldId id="338" r:id="rId10"/>
    <p:sldId id="337" r:id="rId11"/>
    <p:sldId id="336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50" r:id="rId20"/>
    <p:sldId id="351" r:id="rId21"/>
    <p:sldId id="348" r:id="rId22"/>
    <p:sldId id="354" r:id="rId23"/>
    <p:sldId id="355" r:id="rId24"/>
    <p:sldId id="353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74B60A"/>
    <a:srgbClr val="FFFFCC"/>
    <a:srgbClr val="CC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890" autoAdjust="0"/>
    <p:restoredTop sz="80369" autoAdjust="0"/>
  </p:normalViewPr>
  <p:slideViewPr>
    <p:cSldViewPr>
      <p:cViewPr>
        <p:scale>
          <a:sx n="80" d="100"/>
          <a:sy n="80" d="100"/>
        </p:scale>
        <p:origin x="-23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D054E30-56EC-4409-80D6-B3217D1D3936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06BD68C-E3C6-4817-B37B-2AF6CE4B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455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98745BB0-1530-4D33-A61B-DE23AE5FC6FB}" type="datetimeFigureOut">
              <a:rPr lang="en-US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30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A84023F-7538-4909-A609-93C837F737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2880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B01702-0261-40BD-A1ED-806221961229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C5ACE5-6041-4A5E-AA1A-037EFB0EF2A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680C7E-A24A-4D8F-8DE1-D680E619BA26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9B77B6-63BE-48B1-9550-B9F6186E054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D6B1FC-E4EB-4D27-B528-DDCB2662E566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E03ED-06C0-4CDD-BE96-EF528BA27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B09765-B6C3-4058-88A4-32CE7E7EF192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54285-A418-4BC5-8481-E5322F78BF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2A2BBE6-D4A5-4505-AF18-6C0019ED5C8C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B3B132-F224-437A-A431-605BFF47F0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51630F-85E0-4868-8B67-84FD0ED891EA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59CFE1-EAF0-4E5C-95BA-364226B1E2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E0D9047-96DF-43D0-BB07-32D31FC7A3F6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C504D7-B0E3-4944-9945-C7281F4E3B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5DCF84-62A5-4CAD-9C82-0FBBEEE104AF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451823-63B3-4BAA-A26D-BBA1446DA8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5A651-CD55-40B5-9494-2B7C0CA446DB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1DDDBB6-3055-4BBA-9C7C-2E7DA78E196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551609-4360-47CB-A2B9-0FD16D6B8815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pPr>
              <a:defRPr/>
            </a:pPr>
            <a:fld id="{2D35E7C5-DD56-4385-BBC1-B231EA78BF2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>
              <a:defRPr/>
            </a:pPr>
            <a:fld id="{6B1BBF25-A101-4E9C-A8F1-FC2D7E443BE4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E720E-FC83-441A-AEDB-B41AB1B3A6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DE0A32-5981-4119-847B-9F018BE3BFC4}" type="datetimeFigureOut">
              <a:rPr lang="en-US" smtClean="0"/>
              <a:pPr>
                <a:defRPr/>
              </a:pPr>
              <a:t>5/24/2012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B1CD781B-872B-4CDC-85D7-B8E6C8721EB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2.jpe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304800"/>
            <a:ext cx="8229600" cy="63094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500" b="1" dirty="0" err="1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Perancangan</a:t>
            </a:r>
            <a:r>
              <a:rPr lang="en-US" sz="3500" b="1" dirty="0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Ulang</a:t>
            </a:r>
            <a:r>
              <a:rPr lang="en-US" sz="3500" b="1" dirty="0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dirty="0" err="1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Mesin</a:t>
            </a:r>
            <a:r>
              <a:rPr lang="en-US" sz="3500" b="1" dirty="0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500" b="1" i="1" dirty="0" smtClean="0">
                <a:ln>
                  <a:solidFill>
                    <a:srgbClr val="74B60A"/>
                  </a:solidFill>
                </a:ln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Bending Test</a:t>
            </a:r>
          </a:p>
        </p:txBody>
      </p:sp>
      <p:sp>
        <p:nvSpPr>
          <p:cNvPr id="6" name="Rectangle 5"/>
          <p:cNvSpPr/>
          <p:nvPr/>
        </p:nvSpPr>
        <p:spPr>
          <a:xfrm>
            <a:off x="6934200" y="4267200"/>
            <a:ext cx="1735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0160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id-ID" sz="2000" b="1" i="1" u="sng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Pembimbing:</a:t>
            </a:r>
            <a:endParaRPr lang="id-ID" sz="2000" b="1" i="1" u="sng" spc="100" dirty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800" y="4572000"/>
            <a:ext cx="3886200" cy="70788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 defTabSz="10160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1. </a:t>
            </a:r>
            <a:r>
              <a:rPr lang="en-US" sz="2000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Widiyanti</a:t>
            </a: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Kwintarini</a:t>
            </a:r>
            <a:r>
              <a:rPr lang="id-ID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,</a:t>
            </a: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 Ir</a:t>
            </a:r>
            <a:r>
              <a:rPr lang="en-US" sz="2000" b="1" i="1" spc="100" dirty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., </a:t>
            </a:r>
            <a:r>
              <a:rPr lang="id-ID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M</a:t>
            </a: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T.</a:t>
            </a:r>
            <a:endParaRPr lang="id-ID" sz="2000" b="1" i="1" spc="100" dirty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  <a:p>
            <a:pPr algn="just" defTabSz="10160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2. Herman </a:t>
            </a:r>
            <a:r>
              <a:rPr lang="en-US" sz="2000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Somantri</a:t>
            </a: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, Ir., MT.</a:t>
            </a:r>
            <a:endParaRPr lang="id-ID" sz="2000" b="1" i="1" spc="100" dirty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</p:txBody>
      </p:sp>
      <p:sp>
        <p:nvSpPr>
          <p:cNvPr id="6147" name="Rectangle 5"/>
          <p:cNvSpPr>
            <a:spLocks noChangeArrowheads="1"/>
          </p:cNvSpPr>
          <p:nvPr/>
        </p:nvSpPr>
        <p:spPr bwMode="auto">
          <a:xfrm>
            <a:off x="685800" y="4419600"/>
            <a:ext cx="24384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d-ID" sz="2000" b="1" i="1" u="sng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Oleh:</a:t>
            </a:r>
          </a:p>
          <a:p>
            <a:pPr algn="just"/>
            <a:r>
              <a:rPr lang="en-US" sz="2000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A.Pandu</a:t>
            </a:r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en-US" sz="2000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Wilantara</a:t>
            </a:r>
            <a:endParaRPr lang="en-US" sz="2000" b="1" i="1" spc="100" dirty="0" smtClean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  <a:p>
            <a:pPr algn="just"/>
            <a:r>
              <a:rPr lang="en-US" sz="2000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06.3030073</a:t>
            </a:r>
            <a:endParaRPr lang="id-ID" sz="2000" b="1" i="1" spc="100" dirty="0" smtClean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  <a:p>
            <a:pPr algn="just"/>
            <a:endParaRPr lang="id-ID" sz="2000" b="1" i="1" spc="100" dirty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838200" y="6324600"/>
            <a:ext cx="746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1495" tIns="50747" rIns="101495" bIns="50747" anchor="b"/>
          <a:lstStyle/>
          <a:p>
            <a:pPr algn="ctr" defTabSz="10160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rgbClr val="74B60A"/>
                </a:solidFill>
                <a:latin typeface="Calibri" pitchFamily="34" charset="0"/>
              </a:rPr>
              <a:t>UNIVERSITAS </a:t>
            </a:r>
            <a:r>
              <a:rPr lang="en-US" sz="3600" b="1" dirty="0" smtClean="0">
                <a:solidFill>
                  <a:srgbClr val="74B60A"/>
                </a:solidFill>
                <a:latin typeface="Calibri" pitchFamily="34" charset="0"/>
              </a:rPr>
              <a:t>PASUNDAN BANDUNG</a:t>
            </a:r>
            <a:endParaRPr lang="id-ID" sz="3600" b="1" dirty="0">
              <a:solidFill>
                <a:srgbClr val="74B60A"/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620000" y="5334000"/>
            <a:ext cx="1065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b="1" i="1" u="sng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Pe</a:t>
            </a:r>
            <a:r>
              <a:rPr lang="en-US" b="1" i="1" u="sng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nguji</a:t>
            </a:r>
            <a:r>
              <a:rPr lang="id-ID" b="1" i="1" u="sng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: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6172200" y="5715000"/>
            <a:ext cx="2520370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defTabSz="10160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Bukti</a:t>
            </a:r>
            <a:r>
              <a:rPr lang="en-US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en-US" b="1" i="1" spc="100" dirty="0" err="1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Tarigan</a:t>
            </a:r>
            <a:r>
              <a:rPr lang="id-ID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,</a:t>
            </a:r>
            <a:r>
              <a:rPr lang="en-US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 </a:t>
            </a:r>
            <a:r>
              <a:rPr lang="en-US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Ir., </a:t>
            </a:r>
            <a:r>
              <a:rPr lang="id-ID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M</a:t>
            </a:r>
            <a:r>
              <a:rPr lang="en-US" b="1" i="1" spc="100" dirty="0" smtClean="0">
                <a:ln w="18000">
                  <a:noFill/>
                  <a:prstDash val="solid"/>
                </a:ln>
                <a:solidFill>
                  <a:srgbClr val="74B60A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Calibri" pitchFamily="34" charset="0"/>
              </a:rPr>
              <a:t>T.</a:t>
            </a:r>
            <a:endParaRPr lang="id-ID" b="1" i="1" spc="100" dirty="0">
              <a:ln w="18000">
                <a:noFill/>
                <a:prstDash val="solid"/>
              </a:ln>
              <a:solidFill>
                <a:srgbClr val="74B60A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WPA_speed_worm_reducer_gearbox_speed_reduc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800" y="1219200"/>
            <a:ext cx="3009900" cy="3009900"/>
          </a:xfrm>
          <a:prstGeom prst="rect">
            <a:avLst/>
          </a:prstGeom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3. Reducer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˃ Torsi Reducer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62000" y="1752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Angka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Reduksi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  	: 1 : 60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input	    	: 1400 rpm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output 	     	:23,33 rpm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Poros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input	: 18 mm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Poros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output	: 27 mm</a:t>
            </a:r>
            <a:endParaRPr lang="en-US" kern="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810000"/>
            <a:ext cx="1008529" cy="457200"/>
          </a:xfrm>
          <a:prstGeom prst="rect">
            <a:avLst/>
          </a:prstGeom>
          <a:noFill/>
        </p:spPr>
      </p:pic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67200"/>
            <a:ext cx="838200" cy="462455"/>
          </a:xfrm>
          <a:prstGeom prst="rect">
            <a:avLst/>
          </a:prstGeom>
          <a:noFill/>
        </p:spPr>
      </p:pic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8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00599"/>
            <a:ext cx="1981200" cy="491787"/>
          </a:xfrm>
          <a:prstGeom prst="rect">
            <a:avLst/>
          </a:prstGeom>
          <a:noFill/>
        </p:spPr>
      </p:pic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609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5334000"/>
            <a:ext cx="1540933" cy="304800"/>
          </a:xfrm>
          <a:prstGeom prst="rect">
            <a:avLst/>
          </a:prstGeom>
          <a:noFill/>
        </p:spPr>
      </p:pic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transmisi ranta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514600"/>
            <a:ext cx="2236787" cy="1408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20" descr="sprocke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3886200"/>
            <a:ext cx="2409836" cy="2590800"/>
          </a:xfrm>
          <a:prstGeom prst="rect">
            <a:avLst/>
          </a:prstGeom>
        </p:spPr>
      </p:pic>
      <p:pic>
        <p:nvPicPr>
          <p:cNvPr id="19" name="Picture 18" descr="TAV-Replacement-Sprocket-400847-or-4008352258-1479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4200" y="838200"/>
            <a:ext cx="1748987" cy="1690687"/>
          </a:xfrm>
          <a:prstGeom prst="rect">
            <a:avLst/>
          </a:prstGeom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32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4. </a:t>
            </a:r>
            <a:r>
              <a:rPr lang="en-US" sz="2000" b="1" i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Sprocket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&amp;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Rantai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04800" y="1676400"/>
            <a:ext cx="59436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Nomor rantai			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6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0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Pitch				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0,75 in</a:t>
            </a:r>
            <a:endParaRPr 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Panjang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Rantai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			: 39 in</a:t>
            </a:r>
            <a:endParaRPr 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Jarak antar pusat	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	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22,5 in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Angka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Reduksi			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1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2</a:t>
            </a:r>
            <a:endParaRPr 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Putaran input			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23,33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rpm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Putaran output			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46,67 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rpm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Jumlah gigi spro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c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kecil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)   	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13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 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buah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Jumlah gigi spro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c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ket </a:t>
            </a:r>
            <a:r>
              <a:rPr lang="en-US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besar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) 	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26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 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buah</a:t>
            </a: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Diameter pitch spro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c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ket 1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	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3,125 in</a:t>
            </a:r>
            <a:endParaRPr lang="id-ID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Elephant" pitchFamily="18" charset="0"/>
            </a:endParaRPr>
          </a:p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Diameter pitch spro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c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ket 2	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	</a:t>
            </a:r>
            <a:r>
              <a:rPr lang="id-ID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: </a:t>
            </a:r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Elephant" pitchFamily="18" charset="0"/>
              </a:rPr>
              <a:t>6,25 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4800" y="533400"/>
            <a:ext cx="6324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379413" defTabSz="1014413" eaLnBrk="0" hangingPunct="0">
              <a:spcBef>
                <a:spcPct val="20000"/>
              </a:spcBef>
              <a:defRPr/>
            </a:pP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&gt;  Gaya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dari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i="1" dirty="0" smtClean="0">
                <a:solidFill>
                  <a:srgbClr val="FF3300"/>
                </a:solidFill>
                <a:latin typeface="Rockwell Extra Bold" pitchFamily="18" charset="0"/>
              </a:rPr>
              <a:t>Sprocket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besar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ke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i="1" dirty="0" smtClean="0">
                <a:solidFill>
                  <a:srgbClr val="FF3300"/>
                </a:solidFill>
                <a:latin typeface="Rockwell Extra Bold" pitchFamily="18" charset="0"/>
              </a:rPr>
              <a:t>Sprocket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kecil</a:t>
            </a:r>
            <a:endParaRPr lang="id-ID" baseline="30000" dirty="0">
              <a:solidFill>
                <a:srgbClr val="FF3300"/>
              </a:solidFill>
              <a:latin typeface="Rockwell Extra Bold" pitchFamily="18" charset="0"/>
            </a:endParaRPr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7" name="Picture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990600"/>
            <a:ext cx="762000" cy="606136"/>
          </a:xfrm>
          <a:prstGeom prst="rect">
            <a:avLst/>
          </a:prstGeom>
          <a:noFill/>
        </p:spPr>
      </p:pic>
      <p:sp>
        <p:nvSpPr>
          <p:cNvPr id="501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1" y="1600200"/>
            <a:ext cx="1066800" cy="483616"/>
          </a:xfrm>
          <a:prstGeom prst="rect">
            <a:avLst/>
          </a:prstGeom>
          <a:noFill/>
        </p:spPr>
      </p:pic>
      <p:sp>
        <p:nvSpPr>
          <p:cNvPr id="501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2133600"/>
            <a:ext cx="914400" cy="249382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04800" y="27432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9413" indent="-379413" defTabSz="1014413" eaLnBrk="0" hangingPunct="0">
              <a:spcBef>
                <a:spcPct val="20000"/>
              </a:spcBef>
            </a:pP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&gt;  Torsi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pada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i="1" dirty="0" smtClean="0">
                <a:solidFill>
                  <a:srgbClr val="FF3300"/>
                </a:solidFill>
                <a:latin typeface="Rockwell Extra Bold" pitchFamily="18" charset="0"/>
              </a:rPr>
              <a:t>Sprocket</a:t>
            </a:r>
            <a:r>
              <a:rPr lang="en-US" dirty="0" smtClean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dirty="0" err="1" smtClean="0">
                <a:solidFill>
                  <a:srgbClr val="FF3300"/>
                </a:solidFill>
                <a:latin typeface="Rockwell Extra Bold" pitchFamily="18" charset="0"/>
              </a:rPr>
              <a:t>kecil</a:t>
            </a:r>
            <a:endParaRPr lang="id-ID" baseline="30000" dirty="0">
              <a:solidFill>
                <a:srgbClr val="FF3300"/>
              </a:solidFill>
              <a:latin typeface="Rockwell Extra Bold" pitchFamily="18" charset="0"/>
            </a:endParaRPr>
          </a:p>
        </p:txBody>
      </p:sp>
      <p:sp>
        <p:nvSpPr>
          <p:cNvPr id="5018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3276600"/>
            <a:ext cx="990600" cy="287594"/>
          </a:xfrm>
          <a:prstGeom prst="rect">
            <a:avLst/>
          </a:prstGeom>
          <a:noFill/>
        </p:spPr>
      </p:pic>
      <p:sp>
        <p:nvSpPr>
          <p:cNvPr id="50185" name="Rectangle 9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87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3657600"/>
            <a:ext cx="1752599" cy="260717"/>
          </a:xfrm>
          <a:prstGeom prst="rect">
            <a:avLst/>
          </a:prstGeom>
          <a:noFill/>
        </p:spPr>
      </p:pic>
      <p:sp>
        <p:nvSpPr>
          <p:cNvPr id="50189" name="Rectangle 1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4038600"/>
            <a:ext cx="1447800" cy="268664"/>
          </a:xfrm>
          <a:prstGeom prst="rect">
            <a:avLst/>
          </a:prstGeom>
          <a:noFill/>
        </p:spPr>
      </p:pic>
      <p:sp>
        <p:nvSpPr>
          <p:cNvPr id="50190" name="Rectangle 14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3" descr="poros 4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227387" cy="274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5.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Poros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4" descr="poros 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267200"/>
            <a:ext cx="831056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609600" y="198120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Material 	: AISI 1020</a:t>
            </a:r>
          </a:p>
          <a:p>
            <a:pPr defTabSz="1014413" eaLnBrk="0" hangingPunct="0">
              <a:defRPr/>
            </a:pPr>
            <a:r>
              <a:rPr lang="en-US" b="1" dirty="0" smtClean="0">
                <a:solidFill>
                  <a:schemeClr val="bg1"/>
                </a:solidFill>
              </a:rPr>
              <a:t>      </a:t>
            </a:r>
            <a:r>
              <a:rPr lang="en-US" b="1" dirty="0" err="1" smtClean="0">
                <a:solidFill>
                  <a:schemeClr val="bg1"/>
                </a:solidFill>
              </a:rPr>
              <a:t>Poros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merupakan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salah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satu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bagian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terpenting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dari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setiap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mesin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Hampir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semua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mesin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meneruskan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daya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bersama-sama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dengan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putaran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Peranan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utama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dalam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transmisi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seperti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itu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dipegang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oleh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poros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47" descr="pillow block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066800"/>
            <a:ext cx="3200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3733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6.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Bantalan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/ Pillow Block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5800" y="1981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Tipe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	     	: No.6004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Diameter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dalam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 	: 30 mm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Jumlah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	     	: 2</a:t>
            </a:r>
            <a:endParaRPr lang="en-US" kern="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33400" y="3810000"/>
            <a:ext cx="480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chemeClr val="bg1"/>
                </a:solidFill>
              </a:rPr>
              <a:t>Bantalan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berfungsi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menahan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mensupport</a:t>
            </a:r>
            <a:r>
              <a:rPr lang="en-US" sz="2000" b="1" dirty="0" smtClean="0">
                <a:solidFill>
                  <a:schemeClr val="bg1"/>
                </a:solidFill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</a:rPr>
              <a:t>beban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pada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saat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dua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elemen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mesin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saling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bergerak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relatif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36" descr="cilindrikal worm gea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371600"/>
            <a:ext cx="3198812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7. Worm Gear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˃ Torsi Worm Gear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0" y="17526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Angka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Reduksi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	: 1 : 13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input	    	:46,67 rpm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output 	     	: 3,59 rpm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Jumlah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gigi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cacing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1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	: 2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buah</a:t>
            </a:r>
            <a:endParaRPr lang="en-US" kern="0" dirty="0" smtClean="0">
              <a:solidFill>
                <a:schemeClr val="bg1"/>
              </a:solidFill>
              <a:latin typeface="Elephant" pitchFamily="18" charset="0"/>
            </a:endParaRP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Jumlah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gigi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rodagigi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dirty="0" smtClean="0">
                <a:solidFill>
                  <a:schemeClr val="bg1"/>
                </a:solidFill>
              </a:rPr>
              <a:t>N</a:t>
            </a:r>
            <a:r>
              <a:rPr lang="en-US" baseline="-25000" dirty="0" smtClean="0">
                <a:solidFill>
                  <a:schemeClr val="bg1"/>
                </a:solidFill>
              </a:rPr>
              <a:t>2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	: 26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buah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733799"/>
            <a:ext cx="1066800" cy="471055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67200"/>
            <a:ext cx="857250" cy="457200"/>
          </a:xfrm>
          <a:prstGeom prst="rect">
            <a:avLst/>
          </a:prstGeom>
          <a:noFill/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800600"/>
            <a:ext cx="1524000" cy="479778"/>
          </a:xfrm>
          <a:prstGeom prst="rect">
            <a:avLst/>
          </a:prstGeom>
          <a:noFill/>
        </p:spPr>
      </p:pic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410200"/>
            <a:ext cx="1447799" cy="268664"/>
          </a:xfrm>
          <a:prstGeom prst="rect">
            <a:avLst/>
          </a:prstGeom>
          <a:noFill/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3" descr="ulir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914400"/>
            <a:ext cx="22320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8.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Ulir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Daya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533400" y="914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81"/>
          <p:cNvSpPr txBox="1">
            <a:spLocks noChangeArrowheads="1"/>
          </p:cNvSpPr>
          <p:nvPr/>
        </p:nvSpPr>
        <p:spPr bwMode="auto">
          <a:xfrm>
            <a:off x="6400800" y="1143000"/>
            <a:ext cx="381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</a:t>
            </a:r>
            <a:r>
              <a:rPr lang="en-US" sz="1400" baseline="-25000" dirty="0">
                <a:solidFill>
                  <a:schemeClr val="bg1"/>
                </a:solidFill>
              </a:rPr>
              <a:t>A</a:t>
            </a:r>
            <a:endParaRPr lang="en-US" sz="14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29" name="TextBox 82"/>
          <p:cNvSpPr txBox="1">
            <a:spLocks noChangeArrowheads="1"/>
          </p:cNvSpPr>
          <p:nvPr/>
        </p:nvSpPr>
        <p:spPr bwMode="auto">
          <a:xfrm>
            <a:off x="6400800" y="1752600"/>
            <a:ext cx="4572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</a:t>
            </a:r>
            <a:r>
              <a:rPr lang="en-US" sz="1400" baseline="-25000" dirty="0">
                <a:solidFill>
                  <a:schemeClr val="bg1"/>
                </a:solidFill>
              </a:rPr>
              <a:t>t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30" name="TextBox 80"/>
          <p:cNvSpPr txBox="1">
            <a:spLocks noChangeArrowheads="1"/>
          </p:cNvSpPr>
          <p:nvPr/>
        </p:nvSpPr>
        <p:spPr bwMode="auto">
          <a:xfrm>
            <a:off x="7467600" y="1219200"/>
            <a:ext cx="30480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F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62000" y="175260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Angka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Reduksi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	: 1 : 1</a:t>
            </a:r>
          </a:p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Pitch			: 6 mm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Sudut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maju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b="1" kern="0" dirty="0" smtClean="0">
                <a:solidFill>
                  <a:schemeClr val="bg1"/>
                </a:solidFill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)	    	: 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20</a:t>
            </a:r>
            <a:r>
              <a:rPr lang="en-US" baseline="30000" dirty="0" smtClean="0">
                <a:solidFill>
                  <a:schemeClr val="bg1"/>
                </a:solidFill>
                <a:latin typeface="Elephant" pitchFamily="18" charset="0"/>
              </a:rPr>
              <a:t>0</a:t>
            </a:r>
            <a:endParaRPr lang="en-US" kern="0" dirty="0" smtClean="0">
              <a:solidFill>
                <a:schemeClr val="bg1"/>
              </a:solidFill>
              <a:latin typeface="Elephant" pitchFamily="18" charset="0"/>
            </a:endParaRP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Sudut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Ulir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(  ) 	     	: 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70</a:t>
            </a:r>
            <a:r>
              <a:rPr lang="en-US" baseline="30000" dirty="0" smtClean="0">
                <a:solidFill>
                  <a:schemeClr val="bg1"/>
                </a:solidFill>
                <a:latin typeface="Elephant" pitchFamily="18" charset="0"/>
              </a:rPr>
              <a:t>0</a:t>
            </a:r>
            <a:endParaRPr lang="en-US" kern="0" dirty="0" smtClean="0">
              <a:solidFill>
                <a:schemeClr val="bg1"/>
              </a:solidFill>
              <a:latin typeface="Elephant" pitchFamily="18" charset="0"/>
            </a:endParaRP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		: 3,8 mm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		: 3,59 rpm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2" name="Picture 4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0" y="2286000"/>
            <a:ext cx="20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5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09800" y="2514600"/>
            <a:ext cx="17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54"/>
          <p:cNvSpPr txBox="1">
            <a:spLocks noChangeArrowheads="1"/>
          </p:cNvSpPr>
          <p:nvPr/>
        </p:nvSpPr>
        <p:spPr bwMode="auto">
          <a:xfrm>
            <a:off x="228600" y="3581400"/>
            <a:ext cx="3429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79413" indent="-379413" defTabSz="1014413" eaLnBrk="0" hangingPunct="0">
              <a:spcBef>
                <a:spcPct val="20000"/>
              </a:spcBef>
            </a:pPr>
            <a:r>
              <a:rPr lang="en-US" sz="1600" dirty="0">
                <a:solidFill>
                  <a:srgbClr val="FF3300"/>
                </a:solidFill>
                <a:latin typeface="Rockwell Extra Bold" pitchFamily="18" charset="0"/>
              </a:rPr>
              <a:t>&gt;</a:t>
            </a:r>
            <a:r>
              <a:rPr lang="id-ID" sz="1600" dirty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Rockwell Extra Bold" pitchFamily="18" charset="0"/>
              </a:rPr>
              <a:t>Kecepatan</a:t>
            </a:r>
            <a:r>
              <a:rPr lang="en-US" sz="1600" dirty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sz="1600" dirty="0" err="1">
                <a:solidFill>
                  <a:srgbClr val="FF3300"/>
                </a:solidFill>
                <a:latin typeface="Rockwell Extra Bold" pitchFamily="18" charset="0"/>
              </a:rPr>
              <a:t>translasi</a:t>
            </a:r>
            <a:endParaRPr lang="id-ID" sz="1600" baseline="30000" dirty="0">
              <a:solidFill>
                <a:srgbClr val="FF3300"/>
              </a:solidFill>
              <a:latin typeface="Rockwell Extra Bold" pitchFamily="18" charset="0"/>
            </a:endParaRPr>
          </a:p>
        </p:txBody>
      </p:sp>
      <p:sp>
        <p:nvSpPr>
          <p:cNvPr id="35" name="TextBox 62"/>
          <p:cNvSpPr txBox="1">
            <a:spLocks noChangeArrowheads="1"/>
          </p:cNvSpPr>
          <p:nvPr/>
        </p:nvSpPr>
        <p:spPr bwMode="auto">
          <a:xfrm>
            <a:off x="3733800" y="3581400"/>
            <a:ext cx="3200400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3300"/>
                </a:solidFill>
                <a:latin typeface="Rockwell Extra Bold" pitchFamily="18" charset="0"/>
              </a:rPr>
              <a:t>&gt;</a:t>
            </a:r>
            <a:r>
              <a:rPr lang="id-ID" sz="1600" dirty="0">
                <a:solidFill>
                  <a:srgbClr val="FF3300"/>
                </a:solidFill>
                <a:latin typeface="Rockwell Extra Bold" pitchFamily="18" charset="0"/>
              </a:rPr>
              <a:t> </a:t>
            </a:r>
            <a:r>
              <a:rPr lang="en-US" sz="1600" dirty="0">
                <a:solidFill>
                  <a:srgbClr val="FF3300"/>
                </a:solidFill>
                <a:latin typeface="Rockwell Extra Bold" pitchFamily="18" charset="0"/>
              </a:rPr>
              <a:t>Gaya </a:t>
            </a:r>
            <a:r>
              <a:rPr lang="en-US" sz="1600" dirty="0" err="1">
                <a:solidFill>
                  <a:srgbClr val="FF3300"/>
                </a:solidFill>
                <a:latin typeface="Rockwell Extra Bold" pitchFamily="18" charset="0"/>
              </a:rPr>
              <a:t>pendeformasian</a:t>
            </a:r>
            <a:endParaRPr lang="id-ID" sz="1600" baseline="30000" dirty="0">
              <a:solidFill>
                <a:srgbClr val="FF3300"/>
              </a:solidFill>
              <a:latin typeface="Rockwell Extra Bold" pitchFamily="18" charset="0"/>
            </a:endParaRPr>
          </a:p>
          <a:p>
            <a:endParaRPr 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3962400"/>
            <a:ext cx="795867" cy="304800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343400"/>
            <a:ext cx="2514600" cy="354406"/>
          </a:xfrm>
          <a:prstGeom prst="rect">
            <a:avLst/>
          </a:prstGeom>
          <a:noFill/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4800600"/>
            <a:ext cx="1981200" cy="364958"/>
          </a:xfrm>
          <a:prstGeom prst="rect">
            <a:avLst/>
          </a:prstGeom>
          <a:noFill/>
        </p:spPr>
      </p:pic>
      <p:pic>
        <p:nvPicPr>
          <p:cNvPr id="42" name="Picture 6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3962400"/>
            <a:ext cx="685800" cy="421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6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1" y="4419600"/>
            <a:ext cx="685799" cy="396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91000" y="4953000"/>
            <a:ext cx="1752600" cy="486205"/>
          </a:xfrm>
          <a:prstGeom prst="rect">
            <a:avLst/>
          </a:prstGeom>
          <a:noFill/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399" y="5486400"/>
            <a:ext cx="2133601" cy="245755"/>
          </a:xfrm>
          <a:prstGeom prst="rect">
            <a:avLst/>
          </a:prstGeom>
          <a:noFill/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43400" y="5791200"/>
            <a:ext cx="1371600" cy="517358"/>
          </a:xfrm>
          <a:prstGeom prst="rect">
            <a:avLst/>
          </a:prstGeom>
          <a:noFill/>
        </p:spPr>
      </p:pic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14300" y="8667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62" name="Picture 14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867400"/>
            <a:ext cx="2032000" cy="304800"/>
          </a:xfrm>
          <a:prstGeom prst="rect">
            <a:avLst/>
          </a:prstGeom>
          <a:noFill/>
        </p:spPr>
      </p:pic>
      <p:sp>
        <p:nvSpPr>
          <p:cNvPr id="2064" name="Rectangle 16"/>
          <p:cNvSpPr>
            <a:spLocks noChangeArrowheads="1"/>
          </p:cNvSpPr>
          <p:nvPr/>
        </p:nvSpPr>
        <p:spPr bwMode="auto">
          <a:xfrm>
            <a:off x="11430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ight Arrow 53"/>
          <p:cNvSpPr/>
          <p:nvPr/>
        </p:nvSpPr>
        <p:spPr>
          <a:xfrm>
            <a:off x="5867400" y="5943600"/>
            <a:ext cx="609600" cy="1524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39" descr="rang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990600"/>
            <a:ext cx="2895600" cy="3126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90600" y="152400"/>
            <a:ext cx="7646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Pemilihan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Dimensi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&amp;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Bahan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rangka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2192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Rangka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85800" y="167640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Material 	: Baja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Profil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“ C “ </a:t>
            </a:r>
          </a:p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		  Baja ST 37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Panjang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: 920 mm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Lebar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	: 580 mm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Tinggi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  		: 940 mm</a:t>
            </a:r>
            <a:endParaRPr lang="en-US" kern="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800" y="3352800"/>
            <a:ext cx="3320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 smtClean="0">
                <a:solidFill>
                  <a:srgbClr val="FF0000"/>
                </a:solidFill>
                <a:latin typeface="Elephant" pitchFamily="18" charset="0"/>
              </a:rPr>
              <a:t>&gt; </a:t>
            </a:r>
            <a:r>
              <a:rPr lang="en-US" kern="0" dirty="0" err="1" smtClean="0">
                <a:solidFill>
                  <a:srgbClr val="FF0000"/>
                </a:solidFill>
                <a:latin typeface="Elephant" pitchFamily="18" charset="0"/>
              </a:rPr>
              <a:t>Dimensi</a:t>
            </a:r>
            <a:r>
              <a:rPr lang="en-US" kern="0" dirty="0" smtClean="0">
                <a:solidFill>
                  <a:srgbClr val="FF0000"/>
                </a:solidFill>
                <a:latin typeface="Elephant" pitchFamily="18" charset="0"/>
              </a:rPr>
              <a:t> Baja </a:t>
            </a:r>
            <a:r>
              <a:rPr lang="en-US" kern="0" dirty="0" err="1">
                <a:solidFill>
                  <a:srgbClr val="FF0000"/>
                </a:solidFill>
                <a:latin typeface="Elephant" pitchFamily="18" charset="0"/>
              </a:rPr>
              <a:t>Profil</a:t>
            </a:r>
            <a:r>
              <a:rPr lang="en-US" kern="0" dirty="0">
                <a:solidFill>
                  <a:srgbClr val="FF0000"/>
                </a:solidFill>
                <a:latin typeface="Elephant" pitchFamily="18" charset="0"/>
              </a:rPr>
              <a:t> “ C “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0" name="Picture 43" descr="profil C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3810000"/>
            <a:ext cx="348615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rangka 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733800"/>
            <a:ext cx="3048065" cy="2757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rangka 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505200"/>
            <a:ext cx="3886200" cy="288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4" descr="rangka 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81000"/>
            <a:ext cx="3761184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4953000" y="228600"/>
            <a:ext cx="32004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&gt; </a:t>
            </a:r>
            <a:r>
              <a:rPr lang="en-US" b="1" dirty="0" err="1">
                <a:solidFill>
                  <a:srgbClr val="FF0000"/>
                </a:solidFill>
              </a:rPr>
              <a:t>Dimensi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Rangka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4" descr="landasan matra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28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40" descr="matra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990600"/>
            <a:ext cx="2209800" cy="21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90600" y="152400"/>
            <a:ext cx="7646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Pemilihan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Dimensi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&amp;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Bahan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rangka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Matras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1447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Material 	: Baja ST- 37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Panjang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: 98,4 mm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Lebar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	: 228,6 mm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Tinggi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  		: 152,4 mm</a:t>
            </a:r>
            <a:endParaRPr lang="en-US" kern="0" dirty="0">
              <a:solidFill>
                <a:schemeClr val="bg1"/>
              </a:solidFill>
              <a:latin typeface="Elephant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8600" y="2819400"/>
            <a:ext cx="2936875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Elephant" pitchFamily="18" charset="0"/>
              </a:rPr>
              <a:t>&gt;</a:t>
            </a:r>
            <a:r>
              <a:rPr lang="en-US" kern="0" dirty="0" err="1">
                <a:solidFill>
                  <a:srgbClr val="FF0000"/>
                </a:solidFill>
                <a:latin typeface="Elephant" pitchFamily="18" charset="0"/>
              </a:rPr>
              <a:t>Dimensi</a:t>
            </a:r>
            <a:r>
              <a:rPr lang="en-US" kern="0" dirty="0">
                <a:solidFill>
                  <a:srgbClr val="FF0000"/>
                </a:solidFill>
                <a:latin typeface="Elephant" pitchFamily="18" charset="0"/>
              </a:rPr>
              <a:t> </a:t>
            </a:r>
            <a:r>
              <a:rPr lang="en-US" kern="0" dirty="0" err="1">
                <a:solidFill>
                  <a:srgbClr val="FF0000"/>
                </a:solidFill>
                <a:latin typeface="Elephant" pitchFamily="18" charset="0"/>
              </a:rPr>
              <a:t>Matras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2" name="Picture 46" descr="matras 2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3352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2438400" y="609600"/>
            <a:ext cx="39210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d-ID" sz="4000" b="1" u="sng" dirty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LATAR </a:t>
            </a:r>
            <a:r>
              <a:rPr lang="id-ID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BELAKANG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305800" cy="4572000"/>
          </a:xfrm>
        </p:spPr>
        <p:txBody>
          <a:bodyPr anchor="ctr">
            <a:noAutofit/>
          </a:bodyPr>
          <a:lstStyle/>
          <a:p>
            <a:pPr lvl="0" algn="just">
              <a:buClr>
                <a:srgbClr val="74B60A"/>
              </a:buClr>
            </a:pPr>
            <a:r>
              <a:rPr lang="en-US" sz="2400" b="1" dirty="0" err="1" smtClean="0">
                <a:solidFill>
                  <a:srgbClr val="74B60A"/>
                </a:solidFill>
              </a:rPr>
              <a:t>Pengujian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tekuk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merupakan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salah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satu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pengujian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mekanik</a:t>
            </a:r>
            <a:r>
              <a:rPr lang="en-US" sz="2400" b="1" dirty="0" smtClean="0">
                <a:solidFill>
                  <a:srgbClr val="74B60A"/>
                </a:solidFill>
              </a:rPr>
              <a:t> yang </a:t>
            </a:r>
            <a:r>
              <a:rPr lang="en-US" sz="2400" b="1" dirty="0" err="1" smtClean="0">
                <a:solidFill>
                  <a:srgbClr val="74B60A"/>
                </a:solidFill>
              </a:rPr>
              <a:t>diterapkan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pada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hasil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lasan</a:t>
            </a:r>
            <a:r>
              <a:rPr lang="en-US" sz="2400" b="1" dirty="0" smtClean="0">
                <a:solidFill>
                  <a:srgbClr val="74B60A"/>
                </a:solidFill>
              </a:rPr>
              <a:t>, </a:t>
            </a:r>
            <a:r>
              <a:rPr lang="en-US" sz="2400" b="1" dirty="0" err="1" smtClean="0">
                <a:solidFill>
                  <a:srgbClr val="74B60A"/>
                </a:solidFill>
              </a:rPr>
              <a:t>dengan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metoda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penekukan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benda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uji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hingga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membentuk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profil</a:t>
            </a:r>
            <a:r>
              <a:rPr lang="en-US" sz="2400" b="1" dirty="0" smtClean="0">
                <a:solidFill>
                  <a:srgbClr val="74B60A"/>
                </a:solidFill>
              </a:rPr>
              <a:t> “U”. </a:t>
            </a:r>
            <a:r>
              <a:rPr lang="en-US" sz="2400" b="1" dirty="0" err="1" smtClean="0">
                <a:solidFill>
                  <a:srgbClr val="74B60A"/>
                </a:solidFill>
              </a:rPr>
              <a:t>Untuk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melakukan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pengujian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ini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tentunya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dibutuhkan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yang </a:t>
            </a:r>
            <a:r>
              <a:rPr lang="en-US" sz="2400" b="1" dirty="0" err="1" smtClean="0">
                <a:solidFill>
                  <a:srgbClr val="74B60A"/>
                </a:solidFill>
              </a:rPr>
              <a:t>dapat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dipakai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menguji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specimen </a:t>
            </a:r>
            <a:r>
              <a:rPr lang="en-US" sz="2400" b="1" dirty="0" err="1" smtClean="0">
                <a:solidFill>
                  <a:srgbClr val="74B60A"/>
                </a:solidFill>
              </a:rPr>
              <a:t>tersebut</a:t>
            </a:r>
            <a:r>
              <a:rPr lang="en-US" sz="2400" b="1" dirty="0" smtClean="0">
                <a:solidFill>
                  <a:srgbClr val="74B60A"/>
                </a:solidFill>
              </a:rPr>
              <a:t>. </a:t>
            </a:r>
            <a:r>
              <a:rPr lang="en-US" sz="2400" b="1" dirty="0" err="1" smtClean="0">
                <a:solidFill>
                  <a:srgbClr val="74B60A"/>
                </a:solidFill>
              </a:rPr>
              <a:t>Maka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dirancanglah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bending test </a:t>
            </a:r>
            <a:r>
              <a:rPr lang="en-US" sz="2400" b="1" dirty="0" smtClean="0">
                <a:solidFill>
                  <a:srgbClr val="74B60A"/>
                </a:solidFill>
              </a:rPr>
              <a:t>yang </a:t>
            </a:r>
            <a:r>
              <a:rPr lang="en-US" sz="2400" b="1" dirty="0" err="1" smtClean="0">
                <a:solidFill>
                  <a:srgbClr val="74B60A"/>
                </a:solidFill>
              </a:rPr>
              <a:t>lebih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terjangkau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harganya</a:t>
            </a:r>
            <a:r>
              <a:rPr lang="en-US" sz="2400" b="1" dirty="0" smtClean="0">
                <a:solidFill>
                  <a:srgbClr val="74B60A"/>
                </a:solidFill>
              </a:rPr>
              <a:t>.</a:t>
            </a:r>
            <a:endParaRPr lang="en-US" sz="2400" b="1" dirty="0" smtClean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3400" y="3571852"/>
            <a:ext cx="7829576" cy="3286148"/>
          </a:xfrm>
          <a:prstGeom prst="rect">
            <a:avLst/>
          </a:prstGeom>
        </p:spPr>
        <p:txBody>
          <a:bodyPr vert="horz" numCol="1">
            <a:normAutofit/>
          </a:bodyPr>
          <a:lstStyle/>
          <a:p>
            <a:pPr marL="420624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lang="en-US" sz="3200" b="1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45" descr="ram 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429000"/>
            <a:ext cx="5075237" cy="293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43" descr="Assembling ram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914400"/>
            <a:ext cx="2468562" cy="23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990600" y="152400"/>
            <a:ext cx="76464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Pemilihan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Dimensi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&amp;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Bahan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rangka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3. Ram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9600" y="14478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Material 	: Baja ST- 37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28600" y="3352800"/>
            <a:ext cx="197361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kern="0" dirty="0">
                <a:solidFill>
                  <a:srgbClr val="FF0000"/>
                </a:solidFill>
                <a:latin typeface="Elephant" pitchFamily="18" charset="0"/>
              </a:rPr>
              <a:t>&gt;</a:t>
            </a:r>
            <a:r>
              <a:rPr lang="en-US" kern="0" dirty="0" err="1">
                <a:solidFill>
                  <a:srgbClr val="FF0000"/>
                </a:solidFill>
                <a:latin typeface="Elephant" pitchFamily="18" charset="0"/>
              </a:rPr>
              <a:t>Dimensi</a:t>
            </a:r>
            <a:r>
              <a:rPr lang="en-US" kern="0" dirty="0">
                <a:solidFill>
                  <a:srgbClr val="FF0000"/>
                </a:solidFill>
                <a:latin typeface="Elephant" pitchFamily="18" charset="0"/>
              </a:rPr>
              <a:t> </a:t>
            </a:r>
            <a:r>
              <a:rPr lang="en-US" kern="0" dirty="0" smtClean="0">
                <a:solidFill>
                  <a:srgbClr val="FF0000"/>
                </a:solidFill>
                <a:latin typeface="Elephant" pitchFamily="18" charset="0"/>
              </a:rPr>
              <a:t>Ram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9" name="Picture 47" descr="ram 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733800"/>
            <a:ext cx="4191000" cy="169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ectangle 29"/>
          <p:cNvSpPr/>
          <p:nvPr/>
        </p:nvSpPr>
        <p:spPr>
          <a:xfrm>
            <a:off x="609600" y="1828800"/>
            <a:ext cx="4953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Ram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berfungsi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sebagai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penyearah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</a:p>
          <a:p>
            <a:pPr defTabSz="1014413" eaLnBrk="0" hangingPunct="0">
              <a:defRPr/>
            </a:pP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untuk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membentuk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Elephant" pitchFamily="18" charset="0"/>
              </a:rPr>
              <a:t>specimen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uji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seperti</a:t>
            </a:r>
            <a:endParaRPr lang="en-US" dirty="0" smtClean="0">
              <a:solidFill>
                <a:schemeClr val="bg1"/>
              </a:solidFill>
              <a:latin typeface="Elephant" pitchFamily="18" charset="0"/>
            </a:endParaRPr>
          </a:p>
          <a:p>
            <a:pPr defTabSz="1014413" eaLnBrk="0" hangingPunct="0">
              <a:defRPr/>
            </a:pP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bentuk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</a:t>
            </a:r>
            <a:r>
              <a:rPr lang="en-US" i="1" dirty="0" smtClean="0">
                <a:solidFill>
                  <a:schemeClr val="bg1"/>
                </a:solidFill>
                <a:latin typeface="Elephant" pitchFamily="18" charset="0"/>
              </a:rPr>
              <a:t>dies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yang 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digunakan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(</a:t>
            </a:r>
            <a:r>
              <a:rPr lang="en-US" dirty="0" err="1" smtClean="0">
                <a:solidFill>
                  <a:schemeClr val="bg1"/>
                </a:solidFill>
                <a:latin typeface="Elephant" pitchFamily="18" charset="0"/>
              </a:rPr>
              <a:t>bentuk</a:t>
            </a:r>
            <a:r>
              <a:rPr lang="en-US" dirty="0" smtClean="0">
                <a:solidFill>
                  <a:schemeClr val="bg1"/>
                </a:solidFill>
                <a:latin typeface="Elephant" pitchFamily="18" charset="0"/>
              </a:rPr>
              <a:t> “U”)</a:t>
            </a:r>
            <a:endParaRPr lang="en-US" kern="0" dirty="0">
              <a:solidFill>
                <a:schemeClr val="bg1"/>
              </a:solidFill>
              <a:latin typeface="Elephan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819400" y="228600"/>
            <a:ext cx="26292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Assembling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4" descr="assemblingeh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1143000"/>
            <a:ext cx="4876800" cy="518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" name="Straight Arrow Connector 20"/>
          <p:cNvCxnSpPr/>
          <p:nvPr/>
        </p:nvCxnSpPr>
        <p:spPr>
          <a:xfrm>
            <a:off x="5867400" y="4114800"/>
            <a:ext cx="1295400" cy="3048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5181600" y="990600"/>
            <a:ext cx="1905000" cy="4572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4419600" y="1905000"/>
            <a:ext cx="2667000" cy="762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953000" y="2209800"/>
            <a:ext cx="2209800" cy="2286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953000" y="1447800"/>
            <a:ext cx="2209800" cy="1524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5181600" y="3048000"/>
            <a:ext cx="1981200" cy="457200"/>
          </a:xfrm>
          <a:prstGeom prst="straightConnector1">
            <a:avLst/>
          </a:prstGeom>
          <a:ln w="19050">
            <a:solidFill>
              <a:srgbClr val="00FF0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47800" y="1905000"/>
            <a:ext cx="2057400" cy="3810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362200" y="2057400"/>
            <a:ext cx="1371600" cy="6096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1524000" y="4114800"/>
            <a:ext cx="2438400" cy="3810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524000" y="4800600"/>
            <a:ext cx="2286000" cy="762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086600" y="6858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Pillow block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7162800" y="1219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Sprocket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7162800" y="16764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Poros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7162800" y="2209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Rantai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72390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Sprocket</a:t>
            </a:r>
            <a:r>
              <a:rPr lang="en-US" dirty="0" smtClean="0"/>
              <a:t> </a:t>
            </a:r>
            <a:r>
              <a:rPr lang="en-US" dirty="0" err="1" smtClean="0"/>
              <a:t>besar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7162800" y="42672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Motor </a:t>
            </a:r>
            <a:r>
              <a:rPr lang="en-US" dirty="0" err="1" smtClean="0"/>
              <a:t>listrik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1447800" y="3276600"/>
            <a:ext cx="2819400" cy="2286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1447800" y="1143000"/>
            <a:ext cx="2514600" cy="685800"/>
          </a:xfrm>
          <a:prstGeom prst="straightConnector1">
            <a:avLst/>
          </a:prstGeom>
          <a:ln w="1905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1000" y="762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Ulir</a:t>
            </a:r>
            <a:r>
              <a:rPr lang="en-US" dirty="0" smtClean="0"/>
              <a:t> </a:t>
            </a:r>
            <a:r>
              <a:rPr lang="en-US" dirty="0" err="1" smtClean="0"/>
              <a:t>daya</a:t>
            </a:r>
            <a:endParaRPr lang="en-US" dirty="0"/>
          </a:p>
        </p:txBody>
      </p:sp>
      <p:sp>
        <p:nvSpPr>
          <p:cNvPr id="67" name="TextBox 66"/>
          <p:cNvSpPr txBox="1"/>
          <p:nvPr/>
        </p:nvSpPr>
        <p:spPr>
          <a:xfrm>
            <a:off x="228600" y="16002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Rodagigi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endParaRPr lang="en-US" dirty="0"/>
          </a:p>
        </p:txBody>
      </p:sp>
      <p:sp>
        <p:nvSpPr>
          <p:cNvPr id="68" name="TextBox 67"/>
          <p:cNvSpPr txBox="1"/>
          <p:nvPr/>
        </p:nvSpPr>
        <p:spPr>
          <a:xfrm>
            <a:off x="381000" y="29718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Reducer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838200" y="3886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609600" y="45720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Matras</a:t>
            </a:r>
            <a:endParaRPr lang="en-US" dirty="0"/>
          </a:p>
        </p:txBody>
      </p:sp>
      <p:cxnSp>
        <p:nvCxnSpPr>
          <p:cNvPr id="72" name="Straight Arrow Connector 71"/>
          <p:cNvCxnSpPr/>
          <p:nvPr/>
        </p:nvCxnSpPr>
        <p:spPr>
          <a:xfrm>
            <a:off x="5105400" y="5334000"/>
            <a:ext cx="2057400" cy="152400"/>
          </a:xfrm>
          <a:prstGeom prst="straightConnector1">
            <a:avLst/>
          </a:prstGeom>
          <a:ln w="19050">
            <a:solidFill>
              <a:srgbClr val="00FF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7315200" y="5334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Rangka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124200" y="381000"/>
            <a:ext cx="30105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KESIMPULAN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600200"/>
            <a:ext cx="891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033463" lvl="2" indent="-404813" algn="just">
              <a:lnSpc>
                <a:spcPct val="150000"/>
              </a:lnSpc>
              <a:spcBef>
                <a:spcPct val="20000"/>
              </a:spcBef>
              <a:buClr>
                <a:srgbClr val="74B60A"/>
              </a:buClr>
              <a:buSzPct val="80000"/>
            </a:pPr>
            <a:r>
              <a:rPr lang="en-US" sz="2400" b="1" dirty="0" smtClean="0">
                <a:solidFill>
                  <a:srgbClr val="74B60A"/>
                </a:solidFill>
              </a:rPr>
              <a:t>˃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bending test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ini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dapat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menekuk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specimen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hasil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pengelasan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hingga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ketebalan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maksimum</a:t>
            </a:r>
            <a:r>
              <a:rPr lang="en-US" sz="2400" b="1" dirty="0" smtClean="0">
                <a:solidFill>
                  <a:srgbClr val="74B60A"/>
                </a:solidFill>
              </a:rPr>
              <a:t> 9 mm.</a:t>
            </a:r>
            <a:endParaRPr lang="en-US" sz="2400" b="1" dirty="0" smtClean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2895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16000" eaLnBrk="0" hangingPunct="0">
              <a:defRPr/>
            </a:pPr>
            <a:r>
              <a:rPr lang="en-US" sz="2400" b="1" dirty="0" smtClean="0">
                <a:solidFill>
                  <a:srgbClr val="74B60A"/>
                </a:solidFill>
              </a:rPr>
              <a:t>˃ Gaya </a:t>
            </a:r>
            <a:r>
              <a:rPr lang="en-US" sz="2400" b="1" dirty="0" err="1" smtClean="0">
                <a:solidFill>
                  <a:srgbClr val="74B60A"/>
                </a:solidFill>
              </a:rPr>
              <a:t>penekanan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maksimum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bending test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ini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adalah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sebesar</a:t>
            </a:r>
            <a:r>
              <a:rPr lang="en-US" sz="2400" b="1" dirty="0" smtClean="0">
                <a:solidFill>
                  <a:srgbClr val="74B60A"/>
                </a:solidFill>
              </a:rPr>
              <a:t> 6,5 ton. 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38862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16000" eaLnBrk="0" hangingPunct="0">
              <a:defRPr/>
            </a:pPr>
            <a:r>
              <a:rPr lang="en-US" sz="2400" b="1" dirty="0" smtClean="0">
                <a:solidFill>
                  <a:srgbClr val="74B60A"/>
                </a:solidFill>
              </a:rPr>
              <a:t>˃ </a:t>
            </a:r>
            <a:r>
              <a:rPr lang="en-US" sz="2400" b="1" dirty="0" err="1" smtClean="0">
                <a:solidFill>
                  <a:srgbClr val="74B60A"/>
                </a:solidFill>
              </a:rPr>
              <a:t>Kecepatan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translasi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ulir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daya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menekuk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specimen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adalah</a:t>
            </a:r>
            <a:r>
              <a:rPr lang="en-US" sz="2400" b="1" dirty="0" smtClean="0">
                <a:solidFill>
                  <a:srgbClr val="74B60A"/>
                </a:solidFill>
              </a:rPr>
              <a:t> 21,54 mm/min.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81400" y="381000"/>
            <a:ext cx="16691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SARAN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64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/>
            <a:r>
              <a:rPr lang="en-US" sz="2400" b="1" dirty="0" smtClean="0">
                <a:solidFill>
                  <a:srgbClr val="74B60A"/>
                </a:solidFill>
              </a:rPr>
              <a:t>˃ Agar </a:t>
            </a:r>
            <a:r>
              <a:rPr lang="en-US" sz="2400" b="1" dirty="0" err="1" smtClean="0">
                <a:solidFill>
                  <a:srgbClr val="74B60A"/>
                </a:solidFill>
              </a:rPr>
              <a:t>dilakukan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pengembangan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sistem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kontrol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otomatik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ini</a:t>
            </a:r>
            <a:r>
              <a:rPr lang="en-US" sz="2400" b="1" dirty="0" smtClean="0">
                <a:solidFill>
                  <a:srgbClr val="74B60A"/>
                </a:solidFill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762000" y="27432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5425" indent="-225425"/>
            <a:r>
              <a:rPr lang="en-US" sz="2400" b="1" dirty="0" smtClean="0">
                <a:solidFill>
                  <a:srgbClr val="74B60A"/>
                </a:solidFill>
              </a:rPr>
              <a:t>˃ </a:t>
            </a:r>
            <a:r>
              <a:rPr lang="en-US" sz="2400" b="1" dirty="0" err="1" smtClean="0">
                <a:solidFill>
                  <a:srgbClr val="74B60A"/>
                </a:solidFill>
              </a:rPr>
              <a:t>Perlu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dilakukan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perawatan</a:t>
            </a:r>
            <a:r>
              <a:rPr lang="en-US" sz="2400" b="1" dirty="0" smtClean="0">
                <a:solidFill>
                  <a:srgbClr val="74B60A"/>
                </a:solidFill>
              </a:rPr>
              <a:t> yang </a:t>
            </a:r>
            <a:r>
              <a:rPr lang="en-US" sz="2400" b="1" dirty="0" err="1" smtClean="0">
                <a:solidFill>
                  <a:srgbClr val="74B60A"/>
                </a:solidFill>
              </a:rPr>
              <a:t>intensif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pada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sistem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transmisinya</a:t>
            </a:r>
            <a:r>
              <a:rPr lang="en-US" sz="2400" b="1" dirty="0" smtClean="0">
                <a:solidFill>
                  <a:srgbClr val="74B60A"/>
                </a:solidFill>
              </a:rPr>
              <a:t>, </a:t>
            </a:r>
            <a:r>
              <a:rPr lang="en-US" sz="2400" b="1" dirty="0" err="1" smtClean="0">
                <a:solidFill>
                  <a:srgbClr val="74B60A"/>
                </a:solidFill>
              </a:rPr>
              <a:t>seperti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memberikan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pelumas</a:t>
            </a:r>
            <a:r>
              <a:rPr lang="en-US" sz="2400" b="1" dirty="0" smtClean="0">
                <a:solidFill>
                  <a:srgbClr val="74B60A"/>
                </a:solidFill>
              </a:rPr>
              <a:t> yang </a:t>
            </a:r>
            <a:r>
              <a:rPr lang="en-US" sz="2400" b="1" dirty="0" err="1" smtClean="0">
                <a:solidFill>
                  <a:srgbClr val="74B60A"/>
                </a:solidFill>
              </a:rPr>
              <a:t>cukup</a:t>
            </a:r>
            <a:r>
              <a:rPr lang="en-US" sz="2400" b="1" dirty="0" smtClean="0">
                <a:solidFill>
                  <a:srgbClr val="74B60A"/>
                </a:solidFill>
              </a:rPr>
              <a:t>.</a:t>
            </a:r>
            <a:endParaRPr lang="en-US" sz="2400" dirty="0">
              <a:solidFill>
                <a:srgbClr val="74B60A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2209800" y="2743200"/>
            <a:ext cx="437010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54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TERIMA KASIH</a:t>
            </a:r>
            <a:endParaRPr lang="en-US" sz="54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3581400" y="609600"/>
            <a:ext cx="190533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d-ID" sz="4000" b="1" u="sng" dirty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TUJUAN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0" y="1600200"/>
            <a:ext cx="7620000" cy="2248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0" lvl="2" indent="628650" algn="just">
              <a:lnSpc>
                <a:spcPct val="150000"/>
              </a:lnSpc>
              <a:spcBef>
                <a:spcPct val="20000"/>
              </a:spcBef>
              <a:buClr>
                <a:srgbClr val="74B60A"/>
              </a:buClr>
              <a:buSzPct val="80000"/>
            </a:pPr>
            <a:r>
              <a:rPr lang="en-US" sz="2400" b="1" dirty="0" smtClean="0">
                <a:solidFill>
                  <a:srgbClr val="74B60A"/>
                </a:solidFill>
              </a:rPr>
              <a:t>˃ </a:t>
            </a:r>
            <a:r>
              <a:rPr lang="en-US" sz="2400" b="1" dirty="0" err="1" smtClean="0">
                <a:solidFill>
                  <a:srgbClr val="74B60A"/>
                </a:solidFill>
              </a:rPr>
              <a:t>Dapat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merancang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ulang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mesin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Bending Test</a:t>
            </a:r>
            <a:r>
              <a:rPr lang="en-US" sz="2400" b="1" dirty="0" smtClean="0">
                <a:solidFill>
                  <a:srgbClr val="74B60A"/>
                </a:solidFill>
              </a:rPr>
              <a:t>   	yang </a:t>
            </a:r>
            <a:r>
              <a:rPr lang="en-US" sz="2400" b="1" dirty="0" err="1" smtClean="0">
                <a:solidFill>
                  <a:srgbClr val="74B60A"/>
                </a:solidFill>
              </a:rPr>
              <a:t>mampu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menekuk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i="1" dirty="0" smtClean="0">
                <a:solidFill>
                  <a:srgbClr val="74B60A"/>
                </a:solidFill>
              </a:rPr>
              <a:t>specimen </a:t>
            </a:r>
            <a:r>
              <a:rPr lang="en-US" sz="2400" b="1" dirty="0" err="1" smtClean="0">
                <a:solidFill>
                  <a:srgbClr val="74B60A"/>
                </a:solidFill>
              </a:rPr>
              <a:t>uji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hasil</a:t>
            </a:r>
            <a:r>
              <a:rPr lang="en-US" sz="2400" b="1" dirty="0" smtClean="0">
                <a:solidFill>
                  <a:srgbClr val="74B60A"/>
                </a:solidFill>
              </a:rPr>
              <a:t> 	</a:t>
            </a:r>
            <a:r>
              <a:rPr lang="en-US" sz="2400" b="1" dirty="0" err="1" smtClean="0">
                <a:solidFill>
                  <a:srgbClr val="74B60A"/>
                </a:solidFill>
              </a:rPr>
              <a:t>proses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pengelasan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hingga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membentuk</a:t>
            </a:r>
            <a:r>
              <a:rPr lang="en-US" sz="2400" b="1" dirty="0" smtClean="0">
                <a:solidFill>
                  <a:srgbClr val="74B60A"/>
                </a:solidFill>
              </a:rPr>
              <a:t> 	</a:t>
            </a:r>
            <a:r>
              <a:rPr lang="en-US" sz="2400" b="1" dirty="0" err="1" smtClean="0">
                <a:solidFill>
                  <a:srgbClr val="74B60A"/>
                </a:solidFill>
              </a:rPr>
              <a:t>profil</a:t>
            </a:r>
            <a:r>
              <a:rPr lang="en-US" sz="2400" b="1" dirty="0" smtClean="0">
                <a:solidFill>
                  <a:srgbClr val="74B60A"/>
                </a:solidFill>
              </a:rPr>
              <a:t> “U”.</a:t>
            </a:r>
            <a:endParaRPr lang="en-US" sz="2400" b="1" dirty="0" smtClean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4038600"/>
            <a:ext cx="746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1016000" eaLnBrk="0" hangingPunct="0">
              <a:defRPr/>
            </a:pPr>
            <a:r>
              <a:rPr lang="en-US" sz="2400" b="1" dirty="0" smtClean="0">
                <a:solidFill>
                  <a:srgbClr val="74B60A"/>
                </a:solidFill>
              </a:rPr>
              <a:t>˃ </a:t>
            </a:r>
            <a:r>
              <a:rPr lang="en-US" sz="2400" b="1" dirty="0" err="1" smtClean="0">
                <a:solidFill>
                  <a:srgbClr val="74B60A"/>
                </a:solidFill>
              </a:rPr>
              <a:t>Untuk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mengetahui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gaya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penekukan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maksimum</a:t>
            </a:r>
            <a:r>
              <a:rPr lang="en-US" sz="2400" b="1" dirty="0" smtClean="0">
                <a:solidFill>
                  <a:srgbClr val="74B60A"/>
                </a:solidFill>
              </a:rPr>
              <a:t> yang </a:t>
            </a:r>
            <a:r>
              <a:rPr lang="en-US" sz="2400" b="1" dirty="0" err="1" smtClean="0">
                <a:solidFill>
                  <a:srgbClr val="74B60A"/>
                </a:solidFill>
              </a:rPr>
              <a:t>terjadi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pada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waktu</a:t>
            </a:r>
            <a:r>
              <a:rPr lang="en-US" sz="2400" b="1" dirty="0" smtClean="0">
                <a:solidFill>
                  <a:srgbClr val="74B60A"/>
                </a:solidFill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</a:rPr>
              <a:t>pengujian</a:t>
            </a:r>
            <a:r>
              <a:rPr lang="en-US" sz="2400" b="1" dirty="0" smtClean="0">
                <a:solidFill>
                  <a:srgbClr val="74B60A"/>
                </a:solidFill>
              </a:rPr>
              <a:t>.</a:t>
            </a:r>
            <a:endParaRPr lang="id-ID" sz="2400" b="1" dirty="0">
              <a:solidFill>
                <a:srgbClr val="74B60A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391400" cy="2590800"/>
          </a:xfrm>
        </p:spPr>
        <p:txBody>
          <a:bodyPr anchor="ctr">
            <a:noAutofit/>
          </a:bodyPr>
          <a:lstStyle/>
          <a:p>
            <a:pPr marL="0" lvl="1" indent="0" algn="just">
              <a:spcBef>
                <a:spcPts val="0"/>
              </a:spcBef>
              <a:buClr>
                <a:srgbClr val="74B60A"/>
              </a:buClr>
              <a:buNone/>
            </a:pP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Dalam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Tugas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akhir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ini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hanya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dibatasi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pada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 </a:t>
            </a:r>
            <a:r>
              <a:rPr lang="en-US" sz="2400" b="1" dirty="0" err="1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perancangannya</a:t>
            </a:r>
            <a:r>
              <a:rPr lang="en-US" sz="2400" b="1" dirty="0" smtClean="0">
                <a:solidFill>
                  <a:srgbClr val="74B60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charset="0"/>
              </a:rPr>
              <a:t>.</a:t>
            </a:r>
            <a:endParaRPr lang="en-US" sz="2400" b="1" dirty="0" smtClean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2286000" y="304800"/>
            <a:ext cx="441960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u="sng" dirty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BATASAN MASALAH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ounded Rectangle 80"/>
          <p:cNvSpPr/>
          <p:nvPr/>
        </p:nvSpPr>
        <p:spPr>
          <a:xfrm>
            <a:off x="3886200" y="6096000"/>
            <a:ext cx="1143000" cy="381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Diamond 76"/>
          <p:cNvSpPr/>
          <p:nvPr/>
        </p:nvSpPr>
        <p:spPr>
          <a:xfrm>
            <a:off x="3352800" y="5257800"/>
            <a:ext cx="2133600" cy="533400"/>
          </a:xfrm>
          <a:prstGeom prst="diamond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3810000" y="4572000"/>
            <a:ext cx="1219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3048000" y="3886200"/>
            <a:ext cx="26670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Parallelogram 67"/>
          <p:cNvSpPr/>
          <p:nvPr/>
        </p:nvSpPr>
        <p:spPr>
          <a:xfrm>
            <a:off x="1905000" y="3200400"/>
            <a:ext cx="5105400" cy="381000"/>
          </a:xfrm>
          <a:prstGeom prst="parallelogram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/>
          <p:cNvSpPr/>
          <p:nvPr/>
        </p:nvSpPr>
        <p:spPr>
          <a:xfrm>
            <a:off x="2819400" y="2514600"/>
            <a:ext cx="3124200" cy="381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1828800" y="1524000"/>
            <a:ext cx="5105400" cy="6858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ounded Rectangle 36"/>
          <p:cNvSpPr/>
          <p:nvPr/>
        </p:nvSpPr>
        <p:spPr>
          <a:xfrm>
            <a:off x="3962400" y="838200"/>
            <a:ext cx="914400" cy="38100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038600" y="838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Mulai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33600" y="1524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4B60A"/>
                </a:solidFill>
                <a:latin typeface="Calibri" pitchFamily="34" charset="0"/>
                <a:cs typeface="Calibri" pitchFamily="34" charset="0"/>
              </a:rPr>
              <a:t>DIAGRAM ALIR PERENCANAAN</a:t>
            </a:r>
            <a:endParaRPr lang="en-US" sz="2800" b="1" dirty="0">
              <a:solidFill>
                <a:srgbClr val="74B60A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5000" y="1524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Menghitung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gaya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penekanan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maksimum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err="1" smtClean="0">
                <a:solidFill>
                  <a:srgbClr val="FF0000"/>
                </a:solidFill>
              </a:rPr>
              <a:t>Menentukan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mekanisme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transmisi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3" name="Down Arrow 62"/>
          <p:cNvSpPr/>
          <p:nvPr/>
        </p:nvSpPr>
        <p:spPr>
          <a:xfrm>
            <a:off x="4343400" y="22098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/>
          <p:cNvSpPr txBox="1"/>
          <p:nvPr/>
        </p:nvSpPr>
        <p:spPr>
          <a:xfrm>
            <a:off x="2743200" y="251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Pemilihan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Sistem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Transmisi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4343400" y="28956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905000" y="3200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Pemilihan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Dimensi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dan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Bahan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Rangka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Mesin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9" name="Down Arrow 68"/>
          <p:cNvSpPr/>
          <p:nvPr/>
        </p:nvSpPr>
        <p:spPr>
          <a:xfrm>
            <a:off x="4343400" y="35814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3048000" y="3886200"/>
            <a:ext cx="274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Pembuatan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</a:rPr>
              <a:t>Komponen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2" name="Down Arrow 71"/>
          <p:cNvSpPr/>
          <p:nvPr/>
        </p:nvSpPr>
        <p:spPr>
          <a:xfrm>
            <a:off x="4343400" y="4267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/>
          <p:cNvSpPr txBox="1"/>
          <p:nvPr/>
        </p:nvSpPr>
        <p:spPr>
          <a:xfrm>
            <a:off x="3810000" y="45720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Perakitan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4343400" y="49530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38100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Pengujian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8" name="Down Arrow 77"/>
          <p:cNvSpPr/>
          <p:nvPr/>
        </p:nvSpPr>
        <p:spPr>
          <a:xfrm>
            <a:off x="4343400" y="1219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Down Arrow 78"/>
          <p:cNvSpPr/>
          <p:nvPr/>
        </p:nvSpPr>
        <p:spPr>
          <a:xfrm>
            <a:off x="4343400" y="5791200"/>
            <a:ext cx="228600" cy="304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962400" y="60960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Selesai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83" name="Shape 82"/>
          <p:cNvCxnSpPr>
            <a:stCxn id="77" idx="3"/>
            <a:endCxn id="61" idx="3"/>
          </p:cNvCxnSpPr>
          <p:nvPr/>
        </p:nvCxnSpPr>
        <p:spPr>
          <a:xfrm flipV="1">
            <a:off x="5486400" y="1847166"/>
            <a:ext cx="1600200" cy="3677334"/>
          </a:xfrm>
          <a:prstGeom prst="bentConnector3">
            <a:avLst>
              <a:gd name="adj1" fmla="val 155845"/>
            </a:avLst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5638800" y="5181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Tidak</a:t>
            </a:r>
            <a:endParaRPr lang="en-US" dirty="0">
              <a:solidFill>
                <a:srgbClr val="00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3733800" y="571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FF00"/>
                </a:solidFill>
              </a:rPr>
              <a:t>Ya</a:t>
            </a:r>
            <a:endParaRPr lang="en-US" dirty="0">
              <a:solidFill>
                <a:srgbClr val="00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57200"/>
            <a:ext cx="88392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Skematis</a:t>
            </a:r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 </a:t>
            </a:r>
            <a:r>
              <a:rPr lang="en-US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Sistem</a:t>
            </a:r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 </a:t>
            </a:r>
            <a:r>
              <a:rPr lang="en-US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</a:endParaRPr>
          </a:p>
        </p:txBody>
      </p:sp>
      <p:pic>
        <p:nvPicPr>
          <p:cNvPr id="6" name="Picture 5" descr="nnn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371600"/>
            <a:ext cx="6781800" cy="50577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pesimen+landasa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143000"/>
            <a:ext cx="4113869" cy="3119437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381000"/>
            <a:ext cx="8839200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Gaya </a:t>
            </a:r>
            <a:r>
              <a:rPr lang="en-US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Penekanan</a:t>
            </a:r>
            <a:r>
              <a:rPr lang="en-US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 </a:t>
            </a:r>
            <a:r>
              <a:rPr lang="en-US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</a:rPr>
              <a:t>Maksimum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295400"/>
            <a:ext cx="426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</a:rPr>
              <a:t>Specimen </a:t>
            </a:r>
            <a:r>
              <a:rPr lang="en-US" dirty="0" err="1" smtClean="0">
                <a:solidFill>
                  <a:schemeClr val="bg1"/>
                </a:solidFill>
              </a:rPr>
              <a:t>uji</a:t>
            </a:r>
            <a:r>
              <a:rPr lang="en-US" dirty="0" smtClean="0">
                <a:solidFill>
                  <a:schemeClr val="bg1"/>
                </a:solidFill>
              </a:rPr>
              <a:t> yang </a:t>
            </a:r>
            <a:r>
              <a:rPr lang="en-US" dirty="0" err="1" smtClean="0">
                <a:solidFill>
                  <a:schemeClr val="bg1"/>
                </a:solidFill>
              </a:rPr>
              <a:t>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digunakan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baja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karbon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rendah</a:t>
            </a:r>
            <a:r>
              <a:rPr lang="en-US" dirty="0" smtClean="0">
                <a:solidFill>
                  <a:schemeClr val="bg1"/>
                </a:solidFill>
              </a:rPr>
              <a:t> ST-37, yang </a:t>
            </a:r>
            <a:r>
              <a:rPr lang="en-US" dirty="0" err="1" smtClean="0">
                <a:solidFill>
                  <a:schemeClr val="bg1"/>
                </a:solidFill>
              </a:rPr>
              <a:t>memiliki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harga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tegangan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maksimum</a:t>
            </a:r>
            <a:r>
              <a:rPr lang="en-US" dirty="0" smtClean="0">
                <a:solidFill>
                  <a:schemeClr val="bg1"/>
                </a:solidFill>
              </a:rPr>
              <a:t> (   ) </a:t>
            </a:r>
            <a:r>
              <a:rPr lang="en-US" dirty="0" err="1" smtClean="0">
                <a:solidFill>
                  <a:schemeClr val="bg1"/>
                </a:solidFill>
              </a:rPr>
              <a:t>sebesar</a:t>
            </a:r>
            <a:r>
              <a:rPr lang="en-US" dirty="0" smtClean="0">
                <a:solidFill>
                  <a:schemeClr val="bg1"/>
                </a:solidFill>
              </a:rPr>
              <a:t> 400 </a:t>
            </a:r>
            <a:r>
              <a:rPr lang="en-US" dirty="0" err="1" smtClean="0">
                <a:solidFill>
                  <a:schemeClr val="bg1"/>
                </a:solidFill>
              </a:rPr>
              <a:t>MPa</a:t>
            </a:r>
            <a:r>
              <a:rPr lang="en-US" dirty="0" smtClean="0">
                <a:solidFill>
                  <a:schemeClr val="bg1"/>
                </a:solidFill>
              </a:rPr>
              <a:t>.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dimensi</a:t>
            </a:r>
            <a:r>
              <a:rPr lang="en-US" dirty="0" smtClean="0">
                <a:solidFill>
                  <a:schemeClr val="bg1"/>
                </a:solidFill>
              </a:rPr>
              <a:t> L= 250 mm, b= 25 mm, h= 9 mm.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05000" y="2133600"/>
            <a:ext cx="237066" cy="304800"/>
          </a:xfrm>
          <a:prstGeom prst="rect">
            <a:avLst/>
          </a:prstGeom>
          <a:noFill/>
        </p:spPr>
      </p:pic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0" y="171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)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32766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˃ </a:t>
            </a:r>
            <a:r>
              <a:rPr lang="en-US" dirty="0" err="1" smtClean="0">
                <a:solidFill>
                  <a:schemeClr val="bg1"/>
                </a:solidFill>
              </a:rPr>
              <a:t>Tegangan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Tarik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Maksimum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733799"/>
            <a:ext cx="762000" cy="510363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33400" y="4343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˃ </a:t>
            </a:r>
            <a:r>
              <a:rPr lang="en-US" dirty="0" err="1" smtClean="0">
                <a:solidFill>
                  <a:schemeClr val="bg1"/>
                </a:solidFill>
              </a:rPr>
              <a:t>Luas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penampang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0" name="Picture 1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9" y="4800599"/>
            <a:ext cx="778935" cy="304801"/>
          </a:xfrm>
          <a:prstGeom prst="rect">
            <a:avLst/>
          </a:prstGeom>
          <a:noFill/>
        </p:spPr>
      </p:pic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2" name="Picture 1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105400"/>
            <a:ext cx="1608667" cy="304800"/>
          </a:xfrm>
          <a:prstGeom prst="rect">
            <a:avLst/>
          </a:prstGeom>
          <a:noFill/>
        </p:spPr>
      </p:pic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11430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7" name="Picture 1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5486399"/>
            <a:ext cx="1066800" cy="282389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3733800" y="42672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Maka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penekanan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maksimumnya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adalah</a:t>
            </a:r>
            <a:r>
              <a:rPr lang="en-US" dirty="0" smtClean="0">
                <a:solidFill>
                  <a:schemeClr val="bg1"/>
                </a:solidFill>
              </a:rPr>
              <a:t> 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648200"/>
            <a:ext cx="999067" cy="304800"/>
          </a:xfrm>
          <a:prstGeom prst="rect">
            <a:avLst/>
          </a:prstGeom>
          <a:noFill/>
        </p:spPr>
      </p:pic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4953000"/>
            <a:ext cx="2619379" cy="381000"/>
          </a:xfrm>
          <a:prstGeom prst="rect">
            <a:avLst/>
          </a:prstGeom>
          <a:noFill/>
        </p:spPr>
      </p:pic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5" name="Picture 27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334000"/>
            <a:ext cx="1143000" cy="270710"/>
          </a:xfrm>
          <a:prstGeom prst="rect">
            <a:avLst/>
          </a:prstGeom>
          <a:noFill/>
        </p:spPr>
      </p:pic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7" name="Picture 29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62400" y="5562600"/>
            <a:ext cx="1600200" cy="338504"/>
          </a:xfrm>
          <a:prstGeom prst="rect">
            <a:avLst/>
          </a:prstGeom>
          <a:noFill/>
        </p:spPr>
      </p:pic>
      <p:sp>
        <p:nvSpPr>
          <p:cNvPr id="17440" name="Rectangle 3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39" name="Picture 31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0" y="5867400"/>
            <a:ext cx="1687031" cy="609600"/>
          </a:xfrm>
          <a:prstGeom prst="rect">
            <a:avLst/>
          </a:prstGeom>
          <a:noFill/>
        </p:spPr>
      </p:pic>
      <p:sp>
        <p:nvSpPr>
          <p:cNvPr id="42" name="Right Arrow 41"/>
          <p:cNvSpPr/>
          <p:nvPr/>
        </p:nvSpPr>
        <p:spPr>
          <a:xfrm>
            <a:off x="5562600" y="6019800"/>
            <a:ext cx="762000" cy="228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6019799"/>
            <a:ext cx="1143000" cy="244929"/>
          </a:xfrm>
          <a:prstGeom prst="rect">
            <a:avLst/>
          </a:prstGeom>
          <a:noFill/>
        </p:spPr>
      </p:pic>
      <p:sp>
        <p:nvSpPr>
          <p:cNvPr id="17443" name="Rectangle 35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tor-induks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1219200"/>
            <a:ext cx="3333750" cy="2295525"/>
          </a:xfrm>
          <a:prstGeom prst="rect">
            <a:avLst/>
          </a:prstGeom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1. Motor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Listrik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Daya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	 	: 0,5 Hp = 373 watt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Putaran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	: 1400 rpm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Jenis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	 	: 3 phase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 </a:t>
            </a: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Poros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: 19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3733800"/>
            <a:ext cx="1066800" cy="465016"/>
          </a:xfrm>
          <a:prstGeom prst="rect">
            <a:avLst/>
          </a:prstGeom>
          <a:noFill/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3528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˃ Torsi Motor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4267200"/>
            <a:ext cx="871537" cy="457200"/>
          </a:xfrm>
          <a:prstGeom prst="rect">
            <a:avLst/>
          </a:prstGeom>
          <a:noFill/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199" y="4800600"/>
            <a:ext cx="2164079" cy="533400"/>
          </a:xfrm>
          <a:prstGeom prst="rect">
            <a:avLst/>
          </a:prstGeom>
          <a:noFill/>
        </p:spPr>
      </p:pic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8200" y="5562600"/>
            <a:ext cx="1473200" cy="304800"/>
          </a:xfrm>
          <a:prstGeom prst="rect">
            <a:avLst/>
          </a:prstGeom>
          <a:noFill/>
        </p:spPr>
      </p:pic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kopl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3600" y="1219200"/>
            <a:ext cx="2444918" cy="2133600"/>
          </a:xfrm>
          <a:prstGeom prst="rect">
            <a:avLst/>
          </a:prstGeom>
        </p:spPr>
      </p:pic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2209800" y="228600"/>
            <a:ext cx="463364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Komponen</a:t>
            </a:r>
            <a:r>
              <a:rPr lang="en-US" altLang="ja-JP" sz="4000" b="1" u="sng" dirty="0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US" altLang="ja-JP" sz="4000" b="1" u="sng" dirty="0" err="1" smtClean="0">
                <a:ln>
                  <a:solidFill>
                    <a:schemeClr val="bg1"/>
                  </a:solidFill>
                </a:ln>
                <a:solidFill>
                  <a:srgbClr val="74B60A"/>
                </a:solidFill>
                <a:latin typeface="Calibri" pitchFamily="34" charset="0"/>
                <a:cs typeface="Arial" pitchFamily="34" charset="0"/>
              </a:rPr>
              <a:t>Transmisi</a:t>
            </a:r>
            <a:endParaRPr lang="en-US" sz="4000" b="1" u="sng" dirty="0">
              <a:ln>
                <a:solidFill>
                  <a:schemeClr val="bg1"/>
                </a:solidFill>
              </a:ln>
              <a:solidFill>
                <a:srgbClr val="74B60A"/>
              </a:solidFill>
              <a:latin typeface="Calibri" pitchFamily="34" charset="0"/>
              <a:ea typeface="MS PGothic" pitchFamily="34" charset="-128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371600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2.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Kopling</a:t>
            </a:r>
            <a:r>
              <a:rPr lang="en-US" sz="2000" b="1" dirty="0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Tetap</a:t>
            </a:r>
            <a:endParaRPr lang="en-US" sz="2000" b="1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781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0" y="762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0" y="790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0" y="628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85800" y="1828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Material 	  : Baja ST 37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 1 	  : 19 mm</a:t>
            </a:r>
          </a:p>
          <a:p>
            <a:pPr algn="just" defTabSz="1014413" eaLnBrk="0" hangingPunct="0">
              <a:defRPr/>
            </a:pP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Diameter 2 	  : 18 mm</a:t>
            </a:r>
          </a:p>
          <a:p>
            <a:pPr algn="just" defTabSz="1014413" eaLnBrk="0" hangingPunct="0">
              <a:defRPr/>
            </a:pPr>
            <a:r>
              <a:rPr lang="en-US" kern="0" dirty="0" err="1" smtClean="0">
                <a:solidFill>
                  <a:schemeClr val="bg1"/>
                </a:solidFill>
                <a:latin typeface="Elephant" pitchFamily="18" charset="0"/>
              </a:rPr>
              <a:t>Panjang</a:t>
            </a:r>
            <a:r>
              <a:rPr lang="en-US" kern="0" dirty="0" smtClean="0">
                <a:solidFill>
                  <a:schemeClr val="bg1"/>
                </a:solidFill>
                <a:latin typeface="Elephant" pitchFamily="18" charset="0"/>
              </a:rPr>
              <a:t> 	  	  : 51 mm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85800" y="373380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kopling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tetap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dirancang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untuk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menghubungkan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dua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buah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poros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secara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bersama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dengan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tujuan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meneruskan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daya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dan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putaran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5336</TotalTime>
  <Words>505</Words>
  <Application>Microsoft Office PowerPoint</Application>
  <PresentationFormat>On-screen Show (4:3)</PresentationFormat>
  <Paragraphs>148</Paragraphs>
  <Slides>24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Technic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Fii Sabilillah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Raveziq</dc:creator>
  <cp:lastModifiedBy>reungit nakal</cp:lastModifiedBy>
  <cp:revision>579</cp:revision>
  <dcterms:created xsi:type="dcterms:W3CDTF">2008-06-11T10:40:24Z</dcterms:created>
  <dcterms:modified xsi:type="dcterms:W3CDTF">2012-05-24T05:58:24Z</dcterms:modified>
</cp:coreProperties>
</file>