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8"/>
  </p:notesMasterIdLst>
  <p:sldIdLst>
    <p:sldId id="256" r:id="rId2"/>
    <p:sldId id="257" r:id="rId3"/>
    <p:sldId id="258" r:id="rId4"/>
    <p:sldId id="259" r:id="rId5"/>
    <p:sldId id="263" r:id="rId6"/>
    <p:sldId id="290" r:id="rId7"/>
    <p:sldId id="261" r:id="rId8"/>
    <p:sldId id="302" r:id="rId9"/>
    <p:sldId id="309" r:id="rId10"/>
    <p:sldId id="291" r:id="rId11"/>
    <p:sldId id="292" r:id="rId12"/>
    <p:sldId id="282" r:id="rId13"/>
    <p:sldId id="303" r:id="rId14"/>
    <p:sldId id="322" r:id="rId15"/>
    <p:sldId id="323" r:id="rId16"/>
    <p:sldId id="270" r:id="rId17"/>
    <p:sldId id="325" r:id="rId18"/>
    <p:sldId id="286" r:id="rId19"/>
    <p:sldId id="293" r:id="rId20"/>
    <p:sldId id="317" r:id="rId21"/>
    <p:sldId id="316" r:id="rId22"/>
    <p:sldId id="318" r:id="rId23"/>
    <p:sldId id="324" r:id="rId24"/>
    <p:sldId id="288" r:id="rId25"/>
    <p:sldId id="279" r:id="rId26"/>
    <p:sldId id="280" r:id="rId2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7008"/>
    <a:srgbClr val="3333CC"/>
    <a:srgbClr val="0000CC"/>
    <a:srgbClr val="000066"/>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56" autoAdjust="0"/>
    <p:restoredTop sz="93250" autoAdjust="0"/>
  </p:normalViewPr>
  <p:slideViewPr>
    <p:cSldViewPr>
      <p:cViewPr>
        <p:scale>
          <a:sx n="69" d="100"/>
          <a:sy n="69" d="100"/>
        </p:scale>
        <p:origin x="-163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5B8558-599B-4018-8144-F4A9BCF6B8D0}" type="datetimeFigureOut">
              <a:rPr lang="id-ID" smtClean="0"/>
              <a:t>31/12/2014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14E076-4EFD-4906-83E3-1CFADAFAB418}" type="slidenum">
              <a:rPr lang="id-ID" smtClean="0"/>
              <a:t>‹#›</a:t>
            </a:fld>
            <a:endParaRPr lang="id-ID"/>
          </a:p>
        </p:txBody>
      </p:sp>
    </p:spTree>
    <p:extLst>
      <p:ext uri="{BB962C8B-B14F-4D97-AF65-F5344CB8AC3E}">
        <p14:creationId xmlns:p14="http://schemas.microsoft.com/office/powerpoint/2010/main" val="394394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114E076-4EFD-4906-83E3-1CFADAFAB418}" type="slidenum">
              <a:rPr lang="id-ID" smtClean="0"/>
              <a:t>14</a:t>
            </a:fld>
            <a:endParaRPr lang="id-ID"/>
          </a:p>
        </p:txBody>
      </p:sp>
    </p:spTree>
    <p:extLst>
      <p:ext uri="{BB962C8B-B14F-4D97-AF65-F5344CB8AC3E}">
        <p14:creationId xmlns:p14="http://schemas.microsoft.com/office/powerpoint/2010/main" val="23096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114E076-4EFD-4906-83E3-1CFADAFAB418}" type="slidenum">
              <a:rPr lang="id-ID" smtClean="0"/>
              <a:t>21</a:t>
            </a:fld>
            <a:endParaRPr lang="id-ID"/>
          </a:p>
        </p:txBody>
      </p:sp>
    </p:spTree>
    <p:extLst>
      <p:ext uri="{BB962C8B-B14F-4D97-AF65-F5344CB8AC3E}">
        <p14:creationId xmlns:p14="http://schemas.microsoft.com/office/powerpoint/2010/main" val="4288975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D114E076-4EFD-4906-83E3-1CFADAFAB418}" type="slidenum">
              <a:rPr lang="id-ID" smtClean="0"/>
              <a:t>26</a:t>
            </a:fld>
            <a:endParaRPr lang="id-ID"/>
          </a:p>
        </p:txBody>
      </p:sp>
    </p:spTree>
    <p:extLst>
      <p:ext uri="{BB962C8B-B14F-4D97-AF65-F5344CB8AC3E}">
        <p14:creationId xmlns:p14="http://schemas.microsoft.com/office/powerpoint/2010/main" val="1143834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B671EDA-FB87-46DF-8D87-D8FB30E993A0}" type="datetimeFigureOut">
              <a:rPr lang="id-ID" smtClean="0"/>
              <a:t>31/12/2014</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FCCE0E9-72E6-4D79-9534-E9616E0F9F4B}"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FCCE0E9-72E6-4D79-9534-E9616E0F9F4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FCCE0E9-72E6-4D79-9534-E9616E0F9F4B}"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FCCE0E9-72E6-4D79-9534-E9616E0F9F4B}" type="slidenum">
              <a:rPr lang="id-ID" smtClean="0"/>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FCCE0E9-72E6-4D79-9534-E9616E0F9F4B}" type="slidenum">
              <a:rPr lang="id-ID" smtClean="0"/>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FCCE0E9-72E6-4D79-9534-E9616E0F9F4B}" type="slidenum">
              <a:rPr lang="id-ID" smtClean="0"/>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FCCE0E9-72E6-4D79-9534-E9616E0F9F4B}"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FCCE0E9-72E6-4D79-9534-E9616E0F9F4B}" type="slidenum">
              <a:rPr lang="id-ID" smtClean="0"/>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B671EDA-FB87-46DF-8D87-D8FB30E993A0}" type="datetimeFigureOut">
              <a:rPr lang="id-ID" smtClean="0"/>
              <a:t>31/12/2014</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FCCE0E9-72E6-4D79-9534-E9616E0F9F4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B671EDA-FB87-46DF-8D87-D8FB30E993A0}" type="datetimeFigureOut">
              <a:rPr lang="id-ID" smtClean="0"/>
              <a:t>31/12/2014</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FCCE0E9-72E6-4D79-9534-E9616E0F9F4B}"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B671EDA-FB87-46DF-8D87-D8FB30E993A0}" type="datetimeFigureOut">
              <a:rPr lang="id-ID" smtClean="0"/>
              <a:t>31/12/2014</a:t>
            </a:fld>
            <a:endParaRPr lang="id-ID"/>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FCCE0E9-72E6-4D79-9534-E9616E0F9F4B}" type="slidenum">
              <a:rPr lang="id-ID" smtClean="0"/>
              <a:t>‹#›</a:t>
            </a:fld>
            <a:endParaRPr lang="id-ID"/>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B671EDA-FB87-46DF-8D87-D8FB30E993A0}" type="datetimeFigureOut">
              <a:rPr lang="id-ID" smtClean="0"/>
              <a:t>31/12/2014</a:t>
            </a:fld>
            <a:endParaRPr lang="id-ID"/>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FCCE0E9-72E6-4D79-9534-E9616E0F9F4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6.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268760"/>
            <a:ext cx="6262464" cy="1469721"/>
          </a:xfrm>
        </p:spPr>
        <p:txBody>
          <a:bodyPr>
            <a:normAutofit/>
          </a:bodyPr>
          <a:lstStyle/>
          <a:p>
            <a:pPr algn="ctr"/>
            <a:r>
              <a:rPr lang="en-US" sz="1800" b="1" dirty="0"/>
              <a:t>PERANCANGAN </a:t>
            </a:r>
            <a:r>
              <a:rPr lang="en-US" sz="1800" dirty="0"/>
              <a:t/>
            </a:r>
            <a:br>
              <a:rPr lang="en-US" sz="1800" dirty="0"/>
            </a:br>
            <a:r>
              <a:rPr lang="en-US" sz="1800" b="1" dirty="0"/>
              <a:t>JARINGAN VOIP </a:t>
            </a:r>
            <a:r>
              <a:rPr lang="en-US" sz="1800" b="1" i="1" dirty="0"/>
              <a:t>VIDEO CALL </a:t>
            </a:r>
            <a:r>
              <a:rPr lang="en-US" sz="1800" b="1" dirty="0"/>
              <a:t>MENGGUNAKAN </a:t>
            </a:r>
            <a:r>
              <a:rPr lang="en-US" sz="1800" b="1" i="1" dirty="0"/>
              <a:t>ASTERISK </a:t>
            </a:r>
            <a:r>
              <a:rPr lang="en-US" sz="1800" b="1" dirty="0"/>
              <a:t>SIP SEBAGAI ALTERNATIF</a:t>
            </a:r>
            <a:r>
              <a:rPr lang="en-US" sz="1800" b="1" i="1" dirty="0"/>
              <a:t> </a:t>
            </a:r>
            <a:r>
              <a:rPr lang="en-US" sz="1800" b="1" dirty="0"/>
              <a:t>KOMUNIKASI ANTAR KAMPUS DI LINGKUNGAN UNPAS BANDUNG</a:t>
            </a:r>
            <a:endParaRPr lang="en-US" sz="1800" dirty="0"/>
          </a:p>
        </p:txBody>
      </p:sp>
      <p:sp>
        <p:nvSpPr>
          <p:cNvPr id="3" name="Subtitle 2"/>
          <p:cNvSpPr>
            <a:spLocks noGrp="1"/>
          </p:cNvSpPr>
          <p:nvPr>
            <p:ph type="subTitle" idx="1"/>
          </p:nvPr>
        </p:nvSpPr>
        <p:spPr>
          <a:xfrm>
            <a:off x="685800" y="3899639"/>
            <a:ext cx="7772400" cy="681489"/>
          </a:xfrm>
        </p:spPr>
        <p:txBody>
          <a:bodyPr>
            <a:normAutofit fontScale="77500" lnSpcReduction="20000"/>
          </a:bodyPr>
          <a:lstStyle/>
          <a:p>
            <a:pPr algn="ctr"/>
            <a:r>
              <a:rPr lang="en-US" dirty="0" err="1" smtClean="0"/>
              <a:t>Oleh</a:t>
            </a:r>
            <a:r>
              <a:rPr lang="en-US" dirty="0" smtClean="0"/>
              <a:t>:</a:t>
            </a:r>
          </a:p>
          <a:p>
            <a:pPr algn="ctr"/>
            <a:r>
              <a:rPr lang="id-ID" dirty="0" smtClean="0"/>
              <a:t>1230404</a:t>
            </a:r>
            <a:r>
              <a:rPr lang="en-US" dirty="0" smtClean="0"/>
              <a:t>40</a:t>
            </a:r>
            <a:r>
              <a:rPr lang="id-ID" dirty="0" smtClean="0"/>
              <a:t> [</a:t>
            </a:r>
            <a:r>
              <a:rPr lang="en-US" dirty="0" err="1" smtClean="0"/>
              <a:t>Noer</a:t>
            </a:r>
            <a:r>
              <a:rPr lang="en-US" dirty="0" smtClean="0"/>
              <a:t> </a:t>
            </a:r>
            <a:r>
              <a:rPr lang="en-US" dirty="0" err="1" smtClean="0"/>
              <a:t>Anisya</a:t>
            </a:r>
            <a:r>
              <a:rPr lang="id-ID" dirty="0" smtClean="0"/>
              <a:t>]</a:t>
            </a:r>
            <a:endParaRPr lang="id-ID" dirty="0"/>
          </a:p>
        </p:txBody>
      </p:sp>
    </p:spTree>
    <p:extLst>
      <p:ext uri="{BB962C8B-B14F-4D97-AF65-F5344CB8AC3E}">
        <p14:creationId xmlns:p14="http://schemas.microsoft.com/office/powerpoint/2010/main" val="24556006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d-ID"/>
          </a:p>
        </p:txBody>
      </p:sp>
      <p:sp>
        <p:nvSpPr>
          <p:cNvPr id="6" name="Rectangle 5"/>
          <p:cNvSpPr/>
          <p:nvPr/>
        </p:nvSpPr>
        <p:spPr>
          <a:xfrm>
            <a:off x="395536" y="1862822"/>
            <a:ext cx="8208912" cy="4278094"/>
          </a:xfrm>
          <a:prstGeom prst="rect">
            <a:avLst/>
          </a:prstGeom>
        </p:spPr>
        <p:txBody>
          <a:bodyPr wrap="square">
            <a:spAutoFit/>
          </a:bodyPr>
          <a:lstStyle/>
          <a:p>
            <a:pPr algn="just"/>
            <a:r>
              <a:rPr lang="en-US" sz="1600" dirty="0" err="1" smtClean="0"/>
              <a:t>Pada</a:t>
            </a:r>
            <a:r>
              <a:rPr lang="en-US" sz="1600" dirty="0" smtClean="0"/>
              <a:t> </a:t>
            </a:r>
            <a:r>
              <a:rPr lang="en-US" sz="1600" dirty="0" err="1" smtClean="0"/>
              <a:t>kampus</a:t>
            </a:r>
            <a:r>
              <a:rPr lang="en-US" sz="1600" dirty="0" smtClean="0"/>
              <a:t> </a:t>
            </a:r>
            <a:r>
              <a:rPr lang="en-US" sz="1600" dirty="0"/>
              <a:t>IV </a:t>
            </a:r>
            <a:r>
              <a:rPr lang="en-US" sz="1600" dirty="0" err="1"/>
              <a:t>Universitas</a:t>
            </a:r>
            <a:r>
              <a:rPr lang="en-US" sz="1600" dirty="0"/>
              <a:t> </a:t>
            </a:r>
            <a:r>
              <a:rPr lang="en-US" sz="1600" dirty="0" err="1"/>
              <a:t>Pasundan</a:t>
            </a:r>
            <a:r>
              <a:rPr lang="en-US" sz="1600" dirty="0"/>
              <a:t> Bandung </a:t>
            </a:r>
            <a:r>
              <a:rPr lang="en-US" sz="1600" dirty="0" err="1" smtClean="0"/>
              <a:t>masih</a:t>
            </a:r>
            <a:r>
              <a:rPr lang="en-US" sz="1600" dirty="0" smtClean="0"/>
              <a:t> </a:t>
            </a:r>
            <a:r>
              <a:rPr lang="en-US" sz="1600" dirty="0" err="1" smtClean="0"/>
              <a:t>menggunkan</a:t>
            </a:r>
            <a:r>
              <a:rPr lang="en-US" sz="1600" dirty="0" smtClean="0"/>
              <a:t> </a:t>
            </a:r>
            <a:r>
              <a:rPr lang="en-US" sz="1600" dirty="0" err="1" smtClean="0"/>
              <a:t>jaringan</a:t>
            </a:r>
            <a:r>
              <a:rPr lang="en-US" sz="1600" dirty="0" smtClean="0"/>
              <a:t> </a:t>
            </a:r>
            <a:r>
              <a:rPr lang="en-US" sz="1600" dirty="0" err="1"/>
              <a:t>telepon</a:t>
            </a:r>
            <a:r>
              <a:rPr lang="en-US" sz="1600" dirty="0"/>
              <a:t> PABX </a:t>
            </a:r>
            <a:r>
              <a:rPr lang="en-US" sz="1600" dirty="0" err="1" smtClean="0"/>
              <a:t>pada</a:t>
            </a:r>
            <a:r>
              <a:rPr lang="en-US" sz="1600" dirty="0" smtClean="0"/>
              <a:t> </a:t>
            </a:r>
            <a:r>
              <a:rPr lang="en-US" sz="1600" dirty="0" err="1"/>
              <a:t>beberapa</a:t>
            </a:r>
            <a:r>
              <a:rPr lang="en-US" sz="1600" dirty="0"/>
              <a:t> </a:t>
            </a:r>
            <a:r>
              <a:rPr lang="en-US" sz="1600" dirty="0" err="1"/>
              <a:t>ruangan</a:t>
            </a:r>
            <a:r>
              <a:rPr lang="en-US" sz="1600" dirty="0"/>
              <a:t> </a:t>
            </a:r>
            <a:r>
              <a:rPr lang="en-US" sz="1600" dirty="0" err="1"/>
              <a:t>akademik</a:t>
            </a:r>
            <a:r>
              <a:rPr lang="en-US" sz="1600" dirty="0"/>
              <a:t>. </a:t>
            </a:r>
            <a:r>
              <a:rPr lang="en-US" sz="1600" dirty="0" err="1"/>
              <a:t>Ruangan</a:t>
            </a:r>
            <a:r>
              <a:rPr lang="en-US" sz="1600" dirty="0"/>
              <a:t> </a:t>
            </a:r>
            <a:r>
              <a:rPr lang="en-US" sz="1600" dirty="0" err="1"/>
              <a:t>kelas</a:t>
            </a:r>
            <a:r>
              <a:rPr lang="en-US" sz="1600" dirty="0"/>
              <a:t> yang </a:t>
            </a:r>
            <a:r>
              <a:rPr lang="en-US" sz="1600" dirty="0" err="1"/>
              <a:t>seharusnya</a:t>
            </a:r>
            <a:r>
              <a:rPr lang="en-US" sz="1600" dirty="0"/>
              <a:t> </a:t>
            </a:r>
            <a:r>
              <a:rPr lang="en-US" sz="1600" dirty="0" err="1"/>
              <a:t>memerlukan</a:t>
            </a:r>
            <a:r>
              <a:rPr lang="en-US" sz="1600" dirty="0"/>
              <a:t> media </a:t>
            </a:r>
            <a:r>
              <a:rPr lang="en-US" sz="1600" dirty="0" err="1"/>
              <a:t>komunikasi</a:t>
            </a:r>
            <a:r>
              <a:rPr lang="en-US" sz="1600" dirty="0"/>
              <a:t> </a:t>
            </a:r>
            <a:r>
              <a:rPr lang="en-US" sz="1600" dirty="0" err="1"/>
              <a:t>belum</a:t>
            </a:r>
            <a:r>
              <a:rPr lang="en-US" sz="1600" dirty="0"/>
              <a:t> </a:t>
            </a:r>
            <a:r>
              <a:rPr lang="en-US" sz="1600" dirty="0" err="1"/>
              <a:t>dapat</a:t>
            </a:r>
            <a:r>
              <a:rPr lang="en-US" sz="1600" dirty="0"/>
              <a:t> </a:t>
            </a:r>
            <a:r>
              <a:rPr lang="en-US" sz="1600" dirty="0" err="1"/>
              <a:t>dijangkau</a:t>
            </a:r>
            <a:r>
              <a:rPr lang="en-US" sz="1600" dirty="0"/>
              <a:t> </a:t>
            </a:r>
            <a:r>
              <a:rPr lang="en-US" sz="1600" dirty="0" err="1"/>
              <a:t>oleh</a:t>
            </a:r>
            <a:r>
              <a:rPr lang="en-US" sz="1600" dirty="0"/>
              <a:t> </a:t>
            </a:r>
            <a:r>
              <a:rPr lang="en-US" sz="1600" dirty="0" err="1"/>
              <a:t>jaringan</a:t>
            </a:r>
            <a:r>
              <a:rPr lang="en-US" sz="1600" dirty="0"/>
              <a:t> </a:t>
            </a:r>
            <a:r>
              <a:rPr lang="en-US" sz="1600" dirty="0" err="1"/>
              <a:t>telepon</a:t>
            </a:r>
            <a:r>
              <a:rPr lang="en-US" sz="1600" dirty="0"/>
              <a:t> PABX. </a:t>
            </a:r>
            <a:r>
              <a:rPr lang="en-US" sz="1600" dirty="0" err="1"/>
              <a:t>Untuk</a:t>
            </a:r>
            <a:r>
              <a:rPr lang="en-US" sz="1600" dirty="0"/>
              <a:t> </a:t>
            </a:r>
            <a:r>
              <a:rPr lang="en-US" sz="1600" dirty="0" err="1"/>
              <a:t>melakukan</a:t>
            </a:r>
            <a:r>
              <a:rPr lang="en-US" sz="1600" dirty="0"/>
              <a:t> </a:t>
            </a:r>
            <a:r>
              <a:rPr lang="en-US" sz="1600" dirty="0" err="1"/>
              <a:t>penambahan</a:t>
            </a:r>
            <a:r>
              <a:rPr lang="en-US" sz="1600" dirty="0"/>
              <a:t> </a:t>
            </a:r>
            <a:r>
              <a:rPr lang="en-US" sz="1600" dirty="0" err="1"/>
              <a:t>jaringan</a:t>
            </a:r>
            <a:r>
              <a:rPr lang="en-US" sz="1600" dirty="0"/>
              <a:t> </a:t>
            </a:r>
            <a:r>
              <a:rPr lang="en-US" sz="1600" dirty="0" err="1"/>
              <a:t>telepon</a:t>
            </a:r>
            <a:r>
              <a:rPr lang="en-US" sz="1600" dirty="0"/>
              <a:t> PABX </a:t>
            </a:r>
            <a:r>
              <a:rPr lang="en-US" sz="1600" dirty="0" err="1"/>
              <a:t>ini</a:t>
            </a:r>
            <a:r>
              <a:rPr lang="en-US" sz="1600" dirty="0"/>
              <a:t> </a:t>
            </a:r>
            <a:r>
              <a:rPr lang="en-US" sz="1600" dirty="0" err="1"/>
              <a:t>kurang</a:t>
            </a:r>
            <a:r>
              <a:rPr lang="en-US" sz="1600" dirty="0"/>
              <a:t> </a:t>
            </a:r>
            <a:r>
              <a:rPr lang="en-US" sz="1600" dirty="0" err="1"/>
              <a:t>fleksibel</a:t>
            </a:r>
            <a:r>
              <a:rPr lang="en-US" sz="1600" dirty="0"/>
              <a:t>, </a:t>
            </a:r>
            <a:r>
              <a:rPr lang="en-US" sz="1600" dirty="0" err="1"/>
              <a:t>karena</a:t>
            </a:r>
            <a:r>
              <a:rPr lang="en-US" sz="1600" dirty="0"/>
              <a:t> </a:t>
            </a:r>
            <a:r>
              <a:rPr lang="en-US" sz="1600" dirty="0" err="1"/>
              <a:t>membutuhkan</a:t>
            </a:r>
            <a:r>
              <a:rPr lang="en-US" sz="1600" dirty="0"/>
              <a:t> </a:t>
            </a:r>
            <a:r>
              <a:rPr lang="en-US" sz="1600" dirty="0" err="1"/>
              <a:t>kabel</a:t>
            </a:r>
            <a:r>
              <a:rPr lang="en-US" sz="1600" dirty="0"/>
              <a:t> yang </a:t>
            </a:r>
            <a:r>
              <a:rPr lang="en-US" sz="1600" dirty="0" err="1"/>
              <a:t>panjang</a:t>
            </a:r>
            <a:r>
              <a:rPr lang="en-US" sz="1600" dirty="0"/>
              <a:t> </a:t>
            </a:r>
            <a:r>
              <a:rPr lang="en-US" sz="1600" dirty="0" err="1"/>
              <a:t>untuk</a:t>
            </a:r>
            <a:r>
              <a:rPr lang="en-US" sz="1600" dirty="0"/>
              <a:t> </a:t>
            </a:r>
            <a:r>
              <a:rPr lang="en-US" sz="1600" dirty="0" err="1"/>
              <a:t>dapat</a:t>
            </a:r>
            <a:r>
              <a:rPr lang="en-US" sz="1600" dirty="0"/>
              <a:t> </a:t>
            </a:r>
            <a:r>
              <a:rPr lang="en-US" sz="1600" dirty="0" err="1"/>
              <a:t>menjangkau</a:t>
            </a:r>
            <a:r>
              <a:rPr lang="en-US" sz="1600" dirty="0"/>
              <a:t> </a:t>
            </a:r>
            <a:r>
              <a:rPr lang="en-US" sz="1600" dirty="0" err="1"/>
              <a:t>ruang</a:t>
            </a:r>
            <a:r>
              <a:rPr lang="en-US" sz="1600" dirty="0"/>
              <a:t> </a:t>
            </a:r>
            <a:r>
              <a:rPr lang="en-US" sz="1600" dirty="0" err="1"/>
              <a:t>lainnya</a:t>
            </a:r>
            <a:r>
              <a:rPr lang="en-US" sz="1600" dirty="0"/>
              <a:t> </a:t>
            </a:r>
            <a:r>
              <a:rPr lang="en-US" sz="1600" dirty="0" err="1"/>
              <a:t>jika</a:t>
            </a:r>
            <a:r>
              <a:rPr lang="en-US" sz="1600" dirty="0"/>
              <a:t> </a:t>
            </a:r>
            <a:r>
              <a:rPr lang="en-US" sz="1600" dirty="0" err="1"/>
              <a:t>ingin</a:t>
            </a:r>
            <a:r>
              <a:rPr lang="en-US" sz="1600" dirty="0"/>
              <a:t> </a:t>
            </a:r>
            <a:r>
              <a:rPr lang="en-US" sz="1600" dirty="0" err="1"/>
              <a:t>menambahkan</a:t>
            </a:r>
            <a:r>
              <a:rPr lang="en-US" sz="1600" dirty="0"/>
              <a:t> </a:t>
            </a:r>
            <a:r>
              <a:rPr lang="en-US" sz="1600" dirty="0" err="1"/>
              <a:t>telepon</a:t>
            </a:r>
            <a:r>
              <a:rPr lang="en-US" sz="1600" dirty="0"/>
              <a:t> PABX</a:t>
            </a:r>
            <a:r>
              <a:rPr lang="en-US" sz="1600" dirty="0" smtClean="0"/>
              <a:t>.</a:t>
            </a:r>
          </a:p>
          <a:p>
            <a:pPr algn="just"/>
            <a:endParaRPr lang="en-US" sz="1600" dirty="0"/>
          </a:p>
          <a:p>
            <a:pPr algn="just"/>
            <a:r>
              <a:rPr lang="en-US" sz="1600" dirty="0"/>
              <a:t>Cara </a:t>
            </a:r>
            <a:r>
              <a:rPr lang="en-US" sz="1600" dirty="0" err="1"/>
              <a:t>kerja</a:t>
            </a:r>
            <a:r>
              <a:rPr lang="en-US" sz="1600" dirty="0"/>
              <a:t> PABX </a:t>
            </a:r>
            <a:r>
              <a:rPr lang="en-US" sz="1600" dirty="0" err="1"/>
              <a:t>sendiri</a:t>
            </a:r>
            <a:r>
              <a:rPr lang="en-US" sz="1600" dirty="0"/>
              <a:t> </a:t>
            </a:r>
            <a:r>
              <a:rPr lang="en-US" sz="1600" dirty="0" err="1"/>
              <a:t>yaitu</a:t>
            </a:r>
            <a:r>
              <a:rPr lang="en-US" sz="1600" dirty="0"/>
              <a:t> </a:t>
            </a:r>
            <a:r>
              <a:rPr lang="en-US" sz="1600" dirty="0" err="1"/>
              <a:t>setiap</a:t>
            </a:r>
            <a:r>
              <a:rPr lang="en-US" sz="1600" dirty="0"/>
              <a:t> kali </a:t>
            </a:r>
            <a:r>
              <a:rPr lang="en-US" sz="1600" dirty="0" err="1"/>
              <a:t>ada</a:t>
            </a:r>
            <a:r>
              <a:rPr lang="en-US" sz="1600" dirty="0"/>
              <a:t> </a:t>
            </a:r>
            <a:r>
              <a:rPr lang="en-US" sz="1600" dirty="0" err="1"/>
              <a:t>telepon</a:t>
            </a:r>
            <a:r>
              <a:rPr lang="en-US" sz="1600" dirty="0"/>
              <a:t> </a:t>
            </a:r>
            <a:r>
              <a:rPr lang="en-US" sz="1600" dirty="0" err="1"/>
              <a:t>masuk</a:t>
            </a:r>
            <a:r>
              <a:rPr lang="en-US" sz="1600" dirty="0"/>
              <a:t>, </a:t>
            </a:r>
            <a:r>
              <a:rPr lang="en-US" sz="1600" dirty="0" err="1"/>
              <a:t>maka</a:t>
            </a:r>
            <a:r>
              <a:rPr lang="en-US" sz="1600" dirty="0"/>
              <a:t> </a:t>
            </a:r>
            <a:r>
              <a:rPr lang="en-US" sz="1600" dirty="0" err="1"/>
              <a:t>telepon</a:t>
            </a:r>
            <a:r>
              <a:rPr lang="en-US" sz="1600" dirty="0"/>
              <a:t> </a:t>
            </a:r>
            <a:r>
              <a:rPr lang="en-US" sz="1600" dirty="0" err="1"/>
              <a:t>tersebut</a:t>
            </a:r>
            <a:r>
              <a:rPr lang="en-US" sz="1600" dirty="0"/>
              <a:t> </a:t>
            </a:r>
            <a:r>
              <a:rPr lang="en-US" sz="1600" dirty="0" err="1"/>
              <a:t>akan</a:t>
            </a:r>
            <a:r>
              <a:rPr lang="en-US" sz="1600" dirty="0"/>
              <a:t> di </a:t>
            </a:r>
            <a:r>
              <a:rPr lang="en-US" sz="1600" dirty="0" err="1"/>
              <a:t>arahkan</a:t>
            </a:r>
            <a:r>
              <a:rPr lang="en-US" sz="1600" dirty="0"/>
              <a:t> </a:t>
            </a:r>
            <a:r>
              <a:rPr lang="en-US" sz="1600" dirty="0" err="1"/>
              <a:t>melalui</a:t>
            </a:r>
            <a:r>
              <a:rPr lang="en-US" sz="1600" dirty="0"/>
              <a:t> control station. </a:t>
            </a:r>
            <a:r>
              <a:rPr lang="en-US" sz="1600" dirty="0" err="1"/>
              <a:t>Karena</a:t>
            </a:r>
            <a:r>
              <a:rPr lang="en-US" sz="1600" dirty="0"/>
              <a:t> di </a:t>
            </a:r>
            <a:r>
              <a:rPr lang="en-US" sz="1600" dirty="0" err="1"/>
              <a:t>dalam</a:t>
            </a:r>
            <a:r>
              <a:rPr lang="en-US" sz="1600" dirty="0"/>
              <a:t> </a:t>
            </a:r>
            <a:r>
              <a:rPr lang="en-US" sz="1600" dirty="0" err="1"/>
              <a:t>sistem</a:t>
            </a:r>
            <a:r>
              <a:rPr lang="en-US" sz="1600" dirty="0"/>
              <a:t> PABX </a:t>
            </a:r>
            <a:r>
              <a:rPr lang="en-US" sz="1600" dirty="0" err="1"/>
              <a:t>tersebut</a:t>
            </a:r>
            <a:r>
              <a:rPr lang="en-US" sz="1600" dirty="0"/>
              <a:t> </a:t>
            </a:r>
            <a:r>
              <a:rPr lang="en-US" sz="1600" dirty="0" err="1"/>
              <a:t>telah</a:t>
            </a:r>
            <a:r>
              <a:rPr lang="en-US" sz="1600" dirty="0"/>
              <a:t> di </a:t>
            </a:r>
            <a:r>
              <a:rPr lang="en-US" sz="1600" dirty="0" err="1"/>
              <a:t>berikan</a:t>
            </a:r>
            <a:r>
              <a:rPr lang="en-US" sz="1600" dirty="0"/>
              <a:t> </a:t>
            </a:r>
            <a:r>
              <a:rPr lang="en-US" sz="1600" dirty="0" err="1"/>
              <a:t>kode</a:t>
            </a:r>
            <a:r>
              <a:rPr lang="en-US" sz="1600" dirty="0"/>
              <a:t> </a:t>
            </a:r>
            <a:r>
              <a:rPr lang="en-US" sz="1600" dirty="0" err="1"/>
              <a:t>tertentu</a:t>
            </a:r>
            <a:r>
              <a:rPr lang="en-US" sz="1600" dirty="0"/>
              <a:t> </a:t>
            </a:r>
            <a:r>
              <a:rPr lang="en-US" sz="1600" dirty="0" err="1"/>
              <a:t>untuk</a:t>
            </a:r>
            <a:r>
              <a:rPr lang="en-US" sz="1600" dirty="0"/>
              <a:t> </a:t>
            </a:r>
            <a:r>
              <a:rPr lang="en-US" sz="1600" dirty="0" err="1"/>
              <a:t>masing-masing</a:t>
            </a:r>
            <a:r>
              <a:rPr lang="en-US" sz="1600" dirty="0"/>
              <a:t> </a:t>
            </a:r>
            <a:r>
              <a:rPr lang="en-US" sz="1600" dirty="0" err="1"/>
              <a:t>nomer</a:t>
            </a:r>
            <a:r>
              <a:rPr lang="en-US" sz="1600" dirty="0"/>
              <a:t> </a:t>
            </a:r>
            <a:r>
              <a:rPr lang="en-US" sz="1600" dirty="0" err="1"/>
              <a:t>telepon</a:t>
            </a:r>
            <a:r>
              <a:rPr lang="en-US" sz="1600" dirty="0"/>
              <a:t> di </a:t>
            </a:r>
            <a:r>
              <a:rPr lang="en-US" sz="1600" dirty="0" err="1"/>
              <a:t>kampus</a:t>
            </a:r>
            <a:r>
              <a:rPr lang="en-US" sz="1600" dirty="0"/>
              <a:t>, </a:t>
            </a:r>
            <a:r>
              <a:rPr lang="en-US" sz="1600" dirty="0" err="1"/>
              <a:t>atau</a:t>
            </a:r>
            <a:r>
              <a:rPr lang="en-US" sz="1600" dirty="0"/>
              <a:t> </a:t>
            </a:r>
            <a:r>
              <a:rPr lang="en-US" sz="1600" dirty="0" err="1"/>
              <a:t>untuk</a:t>
            </a:r>
            <a:r>
              <a:rPr lang="en-US" sz="1600" dirty="0"/>
              <a:t> </a:t>
            </a:r>
            <a:r>
              <a:rPr lang="en-US" sz="1600" dirty="0" err="1"/>
              <a:t>masing-masing</a:t>
            </a:r>
            <a:r>
              <a:rPr lang="en-US" sz="1600" dirty="0"/>
              <a:t> extension, </a:t>
            </a:r>
            <a:r>
              <a:rPr lang="en-US" sz="1600" dirty="0" err="1"/>
              <a:t>maka</a:t>
            </a:r>
            <a:r>
              <a:rPr lang="en-US" sz="1600" dirty="0"/>
              <a:t> </a:t>
            </a:r>
            <a:r>
              <a:rPr lang="en-US" sz="1600" dirty="0" err="1"/>
              <a:t>telepon</a:t>
            </a:r>
            <a:r>
              <a:rPr lang="en-US" sz="1600" dirty="0"/>
              <a:t> </a:t>
            </a:r>
            <a:r>
              <a:rPr lang="en-US" sz="1600" dirty="0" err="1"/>
              <a:t>masuk</a:t>
            </a:r>
            <a:r>
              <a:rPr lang="en-US" sz="1600" dirty="0"/>
              <a:t> </a:t>
            </a:r>
            <a:r>
              <a:rPr lang="en-US" sz="1600" dirty="0" err="1"/>
              <a:t>tersebut</a:t>
            </a:r>
            <a:r>
              <a:rPr lang="en-US" sz="1600" dirty="0"/>
              <a:t> </a:t>
            </a:r>
            <a:r>
              <a:rPr lang="en-US" sz="1600" dirty="0" err="1"/>
              <a:t>akan</a:t>
            </a:r>
            <a:r>
              <a:rPr lang="en-US" sz="1600" dirty="0"/>
              <a:t> </a:t>
            </a:r>
            <a:r>
              <a:rPr lang="en-US" sz="1600" dirty="0" err="1"/>
              <a:t>diarahkan</a:t>
            </a:r>
            <a:r>
              <a:rPr lang="en-US" sz="1600" dirty="0"/>
              <a:t> </a:t>
            </a:r>
            <a:r>
              <a:rPr lang="en-US" sz="1600" dirty="0" err="1"/>
              <a:t>ke</a:t>
            </a:r>
            <a:r>
              <a:rPr lang="en-US" sz="1600" dirty="0"/>
              <a:t> </a:t>
            </a:r>
            <a:r>
              <a:rPr lang="en-US" sz="1600" dirty="0" err="1"/>
              <a:t>tujuan</a:t>
            </a:r>
            <a:r>
              <a:rPr lang="en-US" sz="1600" dirty="0"/>
              <a:t> yang </a:t>
            </a:r>
            <a:r>
              <a:rPr lang="en-US" sz="1600" dirty="0" err="1"/>
              <a:t>tepat</a:t>
            </a:r>
            <a:r>
              <a:rPr lang="en-US" sz="1600" dirty="0"/>
              <a:t> </a:t>
            </a:r>
            <a:r>
              <a:rPr lang="en-US" sz="1600" dirty="0" err="1"/>
              <a:t>dengan</a:t>
            </a:r>
            <a:r>
              <a:rPr lang="en-US" sz="1600" dirty="0"/>
              <a:t> </a:t>
            </a:r>
            <a:r>
              <a:rPr lang="en-US" sz="1600" dirty="0" err="1"/>
              <a:t>menggunakan</a:t>
            </a:r>
            <a:r>
              <a:rPr lang="en-US" sz="1600" dirty="0"/>
              <a:t> </a:t>
            </a:r>
            <a:r>
              <a:rPr lang="en-US" sz="1600" dirty="0" err="1"/>
              <a:t>kode</a:t>
            </a:r>
            <a:r>
              <a:rPr lang="en-US" sz="1600" dirty="0"/>
              <a:t> </a:t>
            </a:r>
            <a:r>
              <a:rPr lang="en-US" sz="1600" dirty="0" err="1"/>
              <a:t>tersebut</a:t>
            </a:r>
            <a:r>
              <a:rPr lang="en-US" sz="1600" dirty="0"/>
              <a:t>. </a:t>
            </a:r>
            <a:r>
              <a:rPr lang="en-US" sz="1600" dirty="0" err="1"/>
              <a:t>Tetapi</a:t>
            </a:r>
            <a:r>
              <a:rPr lang="en-US" sz="1600" dirty="0"/>
              <a:t> </a:t>
            </a:r>
            <a:r>
              <a:rPr lang="en-US" sz="1600" dirty="0" err="1"/>
              <a:t>kekurangan</a:t>
            </a:r>
            <a:r>
              <a:rPr lang="en-US" sz="1600" dirty="0"/>
              <a:t> </a:t>
            </a:r>
            <a:r>
              <a:rPr lang="en-US" sz="1600" dirty="0" err="1"/>
              <a:t>dari</a:t>
            </a:r>
            <a:r>
              <a:rPr lang="en-US" sz="1600" dirty="0"/>
              <a:t> </a:t>
            </a:r>
            <a:r>
              <a:rPr lang="en-US" sz="1600" dirty="0" err="1"/>
              <a:t>penggunaan</a:t>
            </a:r>
            <a:r>
              <a:rPr lang="en-US" sz="1600" dirty="0"/>
              <a:t> </a:t>
            </a:r>
            <a:r>
              <a:rPr lang="en-US" sz="1600" dirty="0" err="1"/>
              <a:t>telepon</a:t>
            </a:r>
            <a:r>
              <a:rPr lang="en-US" sz="1600" dirty="0"/>
              <a:t> PABX </a:t>
            </a:r>
            <a:r>
              <a:rPr lang="en-US" sz="1600" dirty="0" err="1"/>
              <a:t>yaitu</a:t>
            </a:r>
            <a:r>
              <a:rPr lang="en-US" sz="1600" dirty="0"/>
              <a:t> </a:t>
            </a:r>
            <a:r>
              <a:rPr lang="en-US" sz="1600" dirty="0" err="1"/>
              <a:t>hanya</a:t>
            </a:r>
            <a:r>
              <a:rPr lang="en-US" sz="1600" dirty="0"/>
              <a:t> </a:t>
            </a:r>
            <a:r>
              <a:rPr lang="en-US" sz="1600" dirty="0" err="1"/>
              <a:t>bisa</a:t>
            </a:r>
            <a:r>
              <a:rPr lang="en-US" sz="1600" dirty="0"/>
              <a:t> </a:t>
            </a:r>
            <a:r>
              <a:rPr lang="en-US" sz="1600" dirty="0" err="1"/>
              <a:t>digunakan</a:t>
            </a:r>
            <a:r>
              <a:rPr lang="en-US" sz="1600" dirty="0"/>
              <a:t> </a:t>
            </a:r>
            <a:r>
              <a:rPr lang="en-US" sz="1600" dirty="0" err="1"/>
              <a:t>untuk</a:t>
            </a:r>
            <a:r>
              <a:rPr lang="en-US" sz="1600" dirty="0"/>
              <a:t> </a:t>
            </a:r>
            <a:r>
              <a:rPr lang="en-US" sz="1600" dirty="0" err="1"/>
              <a:t>berkomunikasi</a:t>
            </a:r>
            <a:r>
              <a:rPr lang="en-US" sz="1600" dirty="0"/>
              <a:t> </a:t>
            </a:r>
            <a:r>
              <a:rPr lang="en-US" sz="1600" dirty="0" err="1"/>
              <a:t>apabila</a:t>
            </a:r>
            <a:r>
              <a:rPr lang="en-US" sz="1600" dirty="0"/>
              <a:t> staff yang </a:t>
            </a:r>
            <a:r>
              <a:rPr lang="en-US" sz="1600" dirty="0" err="1"/>
              <a:t>ditelepon</a:t>
            </a:r>
            <a:r>
              <a:rPr lang="en-US" sz="1600" dirty="0"/>
              <a:t> </a:t>
            </a:r>
            <a:r>
              <a:rPr lang="en-US" sz="1600" dirty="0" err="1"/>
              <a:t>berada</a:t>
            </a:r>
            <a:r>
              <a:rPr lang="en-US" sz="1600" dirty="0"/>
              <a:t> </a:t>
            </a:r>
            <a:r>
              <a:rPr lang="en-US" sz="1600" dirty="0" err="1"/>
              <a:t>dalam</a:t>
            </a:r>
            <a:r>
              <a:rPr lang="en-US" sz="1600" dirty="0"/>
              <a:t> </a:t>
            </a:r>
            <a:r>
              <a:rPr lang="en-US" sz="1600" dirty="0" err="1"/>
              <a:t>ruangannya</a:t>
            </a:r>
            <a:r>
              <a:rPr lang="en-US" sz="1600" dirty="0"/>
              <a:t>, </a:t>
            </a:r>
            <a:r>
              <a:rPr lang="en-US" sz="1600" dirty="0" err="1"/>
              <a:t>sehingga</a:t>
            </a:r>
            <a:r>
              <a:rPr lang="en-US" sz="1600" dirty="0"/>
              <a:t> </a:t>
            </a:r>
            <a:r>
              <a:rPr lang="en-US" sz="1600" dirty="0" err="1"/>
              <a:t>apabila</a:t>
            </a:r>
            <a:r>
              <a:rPr lang="en-US" sz="1600" dirty="0"/>
              <a:t> staff yang </a:t>
            </a:r>
            <a:r>
              <a:rPr lang="en-US" sz="1600" dirty="0" err="1"/>
              <a:t>ditelepon</a:t>
            </a:r>
            <a:r>
              <a:rPr lang="en-US" sz="1600" dirty="0"/>
              <a:t> </a:t>
            </a:r>
            <a:r>
              <a:rPr lang="en-US" sz="1600" dirty="0" err="1"/>
              <a:t>tidak</a:t>
            </a:r>
            <a:r>
              <a:rPr lang="en-US" sz="1600" dirty="0"/>
              <a:t> </a:t>
            </a:r>
            <a:r>
              <a:rPr lang="en-US" sz="1600" dirty="0" err="1"/>
              <a:t>berada</a:t>
            </a:r>
            <a:r>
              <a:rPr lang="en-US" sz="1600" dirty="0"/>
              <a:t> di </a:t>
            </a:r>
            <a:r>
              <a:rPr lang="en-US" sz="1600" dirty="0" err="1"/>
              <a:t>ruangan</a:t>
            </a:r>
            <a:r>
              <a:rPr lang="en-US" sz="1600" dirty="0"/>
              <a:t>  </a:t>
            </a:r>
            <a:r>
              <a:rPr lang="en-US" sz="1600" dirty="0" err="1"/>
              <a:t>tetapi</a:t>
            </a:r>
            <a:r>
              <a:rPr lang="en-US" sz="1600" dirty="0"/>
              <a:t> </a:t>
            </a:r>
            <a:r>
              <a:rPr lang="en-US" sz="1600" dirty="0" err="1"/>
              <a:t>masih</a:t>
            </a:r>
            <a:r>
              <a:rPr lang="en-US" sz="1600" dirty="0"/>
              <a:t> </a:t>
            </a:r>
            <a:r>
              <a:rPr lang="en-US" sz="1600" dirty="0" err="1"/>
              <a:t>dalam</a:t>
            </a:r>
            <a:r>
              <a:rPr lang="en-US" sz="1600" dirty="0"/>
              <a:t> </a:t>
            </a:r>
            <a:r>
              <a:rPr lang="en-US" sz="1600" dirty="0" err="1"/>
              <a:t>lingkungan</a:t>
            </a:r>
            <a:r>
              <a:rPr lang="en-US" sz="1600" dirty="0"/>
              <a:t> </a:t>
            </a:r>
            <a:r>
              <a:rPr lang="en-US" sz="1600" dirty="0" err="1"/>
              <a:t>kampus</a:t>
            </a:r>
            <a:r>
              <a:rPr lang="en-US" sz="1600" dirty="0"/>
              <a:t> proses </a:t>
            </a:r>
            <a:r>
              <a:rPr lang="en-US" sz="1600" dirty="0" err="1"/>
              <a:t>komunikasinya</a:t>
            </a:r>
            <a:r>
              <a:rPr lang="en-US" sz="1600" dirty="0"/>
              <a:t> </a:t>
            </a:r>
            <a:r>
              <a:rPr lang="en-US" sz="1600" dirty="0" err="1"/>
              <a:t>masih</a:t>
            </a:r>
            <a:r>
              <a:rPr lang="en-US" sz="1600" dirty="0"/>
              <a:t> </a:t>
            </a:r>
            <a:r>
              <a:rPr lang="en-US" sz="1600" dirty="0" err="1"/>
              <a:t>menggunakan</a:t>
            </a:r>
            <a:r>
              <a:rPr lang="en-US" sz="1600" dirty="0"/>
              <a:t> </a:t>
            </a:r>
            <a:r>
              <a:rPr lang="en-US" sz="1600" dirty="0" err="1"/>
              <a:t>pulsa</a:t>
            </a:r>
            <a:r>
              <a:rPr lang="en-US" sz="1600" dirty="0"/>
              <a:t> provider </a:t>
            </a:r>
            <a:r>
              <a:rPr lang="en-US" sz="1600" dirty="0" err="1"/>
              <a:t>luar</a:t>
            </a:r>
            <a:r>
              <a:rPr lang="en-US" sz="1600" dirty="0"/>
              <a:t> </a:t>
            </a:r>
            <a:r>
              <a:rPr lang="en-US" sz="1600" dirty="0" err="1"/>
              <a:t>sehingga</a:t>
            </a:r>
            <a:r>
              <a:rPr lang="en-US" sz="1600" dirty="0"/>
              <a:t> </a:t>
            </a:r>
            <a:r>
              <a:rPr lang="en-US" sz="1600" dirty="0" err="1"/>
              <a:t>belum</a:t>
            </a:r>
            <a:r>
              <a:rPr lang="en-US" sz="1600" dirty="0"/>
              <a:t> </a:t>
            </a:r>
            <a:r>
              <a:rPr lang="en-US" sz="1600" dirty="0" err="1"/>
              <a:t>efektif</a:t>
            </a:r>
            <a:r>
              <a:rPr lang="en-US" sz="1600" dirty="0"/>
              <a:t> </a:t>
            </a:r>
            <a:r>
              <a:rPr lang="en-US" sz="1600" dirty="0" err="1"/>
              <a:t>dan</a:t>
            </a:r>
            <a:r>
              <a:rPr lang="en-US" sz="1600" dirty="0"/>
              <a:t> </a:t>
            </a:r>
            <a:r>
              <a:rPr lang="en-US" sz="1600" dirty="0" err="1"/>
              <a:t>efisien</a:t>
            </a:r>
            <a:r>
              <a:rPr lang="en-US" sz="1600" dirty="0"/>
              <a:t>.</a:t>
            </a:r>
          </a:p>
        </p:txBody>
      </p:sp>
      <p:sp>
        <p:nvSpPr>
          <p:cNvPr id="5" name="Rounded Rectangle 4"/>
          <p:cNvSpPr/>
          <p:nvPr/>
        </p:nvSpPr>
        <p:spPr>
          <a:xfrm>
            <a:off x="3530801" y="605842"/>
            <a:ext cx="540060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Sistem</a:t>
            </a:r>
            <a:r>
              <a:rPr lang="en-US" sz="2400" b="1" dirty="0" smtClean="0">
                <a:solidFill>
                  <a:schemeClr val="tx1"/>
                </a:solidFill>
              </a:rPr>
              <a:t> </a:t>
            </a:r>
            <a:r>
              <a:rPr lang="en-US" sz="2400" b="1" dirty="0" err="1" smtClean="0">
                <a:solidFill>
                  <a:schemeClr val="tx1"/>
                </a:solidFill>
              </a:rPr>
              <a:t>Komunikasi</a:t>
            </a:r>
            <a:r>
              <a:rPr lang="en-US" sz="2400" b="1" dirty="0" smtClean="0">
                <a:solidFill>
                  <a:schemeClr val="tx1"/>
                </a:solidFill>
              </a:rPr>
              <a:t> Yang </a:t>
            </a:r>
            <a:r>
              <a:rPr lang="en-US" sz="2400" b="1" dirty="0" err="1" smtClean="0">
                <a:solidFill>
                  <a:schemeClr val="tx1"/>
                </a:solidFill>
              </a:rPr>
              <a:t>Berjalan</a:t>
            </a:r>
            <a:endParaRPr lang="id-ID" sz="2400" b="1" i="1" dirty="0">
              <a:solidFill>
                <a:schemeClr val="tx1"/>
              </a:solidFill>
            </a:endParaRPr>
          </a:p>
        </p:txBody>
      </p:sp>
    </p:spTree>
    <p:extLst>
      <p:ext uri="{BB962C8B-B14F-4D97-AF65-F5344CB8AC3E}">
        <p14:creationId xmlns:p14="http://schemas.microsoft.com/office/powerpoint/2010/main" val="52896055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03" name="Picture 283" descr="http://shastha.in/solutions/images/voip.jpg"/>
          <p:cNvPicPr>
            <a:picLocks noChangeAspect="1" noChangeArrowheads="1"/>
          </p:cNvPicPr>
          <p:nvPr/>
        </p:nvPicPr>
        <p:blipFill rotWithShape="1">
          <a:blip r:embed="rId2">
            <a:extLst>
              <a:ext uri="{28A0092B-C50C-407E-A947-70E740481C1C}">
                <a14:useLocalDpi xmlns:a14="http://schemas.microsoft.com/office/drawing/2010/main" val="0"/>
              </a:ext>
            </a:extLst>
          </a:blip>
          <a:srcRect b="44660"/>
          <a:stretch/>
        </p:blipFill>
        <p:spPr bwMode="auto">
          <a:xfrm>
            <a:off x="944426" y="1484784"/>
            <a:ext cx="3810000" cy="11198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17840" y="1484784"/>
            <a:ext cx="3726160" cy="4047262"/>
          </a:xfrm>
          <a:prstGeom prst="rect">
            <a:avLst/>
          </a:prstGeom>
        </p:spPr>
        <p:txBody>
          <a:bodyPr wrap="square">
            <a:spAutoFit/>
          </a:bodyPr>
          <a:lstStyle/>
          <a:p>
            <a:r>
              <a:rPr lang="id-ID" sz="2400" b="1" dirty="0">
                <a:latin typeface="Calibri" pitchFamily="34" charset="0"/>
              </a:rPr>
              <a:t>Kelebihan:</a:t>
            </a:r>
            <a:r>
              <a:rPr lang="id-ID" sz="2400" dirty="0">
                <a:latin typeface="Calibri" pitchFamily="34" charset="0"/>
              </a:rPr>
              <a:t>	</a:t>
            </a:r>
          </a:p>
          <a:p>
            <a:pPr marL="285750" lvl="0" indent="-285750">
              <a:buFont typeface="Arial" pitchFamily="34" charset="0"/>
              <a:buChar char="•"/>
            </a:pPr>
            <a:r>
              <a:rPr lang="id-ID" sz="1100" dirty="0" smtClean="0">
                <a:latin typeface="Calibri" pitchFamily="34" charset="0"/>
              </a:rPr>
              <a:t>Memanfaatkan </a:t>
            </a:r>
            <a:r>
              <a:rPr lang="id-ID" sz="1100" dirty="0">
                <a:latin typeface="Calibri" pitchFamily="34" charset="0"/>
              </a:rPr>
              <a:t>infrastruktur jaringan data yang sudah ada untuk suara. </a:t>
            </a:r>
          </a:p>
          <a:p>
            <a:pPr marL="285750" lvl="0" indent="-285750">
              <a:buFont typeface="Arial" pitchFamily="34" charset="0"/>
              <a:buChar char="•"/>
            </a:pPr>
            <a:r>
              <a:rPr lang="id-ID" sz="1100" dirty="0" smtClean="0">
                <a:latin typeface="Calibri" pitchFamily="34" charset="0"/>
              </a:rPr>
              <a:t>Penggunaan </a:t>
            </a:r>
            <a:r>
              <a:rPr lang="id-ID" sz="1100" dirty="0">
                <a:latin typeface="Calibri" pitchFamily="34" charset="0"/>
              </a:rPr>
              <a:t>bandwidth yang lebih kecil daripada telepon biasa. Dengan majunya teknologi penggunaan bandwidth untuk voice sekarang ini menjadi sangat kecil. Teknik penempatan data memungkinkan suara hanya membutuhkan sekitar 8kbps bandwidth.</a:t>
            </a:r>
          </a:p>
          <a:p>
            <a:pPr marL="285750" lvl="0" indent="-285750">
              <a:buFont typeface="Arial" pitchFamily="34" charset="0"/>
              <a:buChar char="•"/>
            </a:pPr>
            <a:r>
              <a:rPr lang="id-ID" sz="1100" dirty="0" smtClean="0">
                <a:latin typeface="Calibri" pitchFamily="34" charset="0"/>
              </a:rPr>
              <a:t>Memungkinkan </a:t>
            </a:r>
            <a:r>
              <a:rPr lang="id-ID" sz="1100" dirty="0">
                <a:latin typeface="Calibri" pitchFamily="34" charset="0"/>
              </a:rPr>
              <a:t>digabung dengan jaringan telepon lokal yang sudah ada. Dengan adanya gateway bentuk jaringan VoIP bisa disambungkan dengan PABX yang ada dikantor. Komunikasi antar kantor bisa menggunakan pesawat telepon biasa. Untuk berkomunikasi antara PC dengan jaringan telepon PSTN perlu ada tambahan ATA (Analogue Terminal Adapter). </a:t>
            </a:r>
          </a:p>
          <a:p>
            <a:pPr marL="285750" lvl="0" indent="-285750">
              <a:buFont typeface="Arial" pitchFamily="34" charset="0"/>
              <a:buChar char="•"/>
            </a:pPr>
            <a:r>
              <a:rPr lang="id-ID" sz="1100" dirty="0" smtClean="0">
                <a:latin typeface="Calibri" pitchFamily="34" charset="0"/>
              </a:rPr>
              <a:t>Berbagai </a:t>
            </a:r>
            <a:r>
              <a:rPr lang="id-ID" sz="1100" dirty="0">
                <a:latin typeface="Calibri" pitchFamily="34" charset="0"/>
              </a:rPr>
              <a:t>bentuk jaringan VoIP bisa digabungkan menjadi jaringan yang besar. Contoh di Indonesia adalah VoIP Rakyat.</a:t>
            </a:r>
          </a:p>
          <a:p>
            <a:pPr marL="285750" lvl="0" indent="-285750">
              <a:buFont typeface="Arial" pitchFamily="34" charset="0"/>
              <a:buChar char="•"/>
            </a:pPr>
            <a:r>
              <a:rPr lang="id-ID" sz="1100" dirty="0" smtClean="0">
                <a:latin typeface="Calibri" pitchFamily="34" charset="0"/>
              </a:rPr>
              <a:t>Variasi </a:t>
            </a:r>
            <a:r>
              <a:rPr lang="id-ID" sz="1100" dirty="0">
                <a:latin typeface="Calibri" pitchFamily="34" charset="0"/>
              </a:rPr>
              <a:t>penggunaan peralatan yang ada, misal dari PC sambung ke telepon biasa, IP phone handset. [YAN07]</a:t>
            </a:r>
          </a:p>
          <a:p>
            <a:pPr lvl="0"/>
            <a:endParaRPr lang="id-ID" sz="2400" dirty="0">
              <a:latin typeface="Calibri" pitchFamily="34" charset="0"/>
            </a:endParaRPr>
          </a:p>
        </p:txBody>
      </p:sp>
      <p:sp>
        <p:nvSpPr>
          <p:cNvPr id="5" name="Rounded Rectangle 4"/>
          <p:cNvSpPr/>
          <p:nvPr/>
        </p:nvSpPr>
        <p:spPr>
          <a:xfrm>
            <a:off x="467544" y="471116"/>
            <a:ext cx="5400600" cy="7920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rPr>
              <a:t>Sistem</a:t>
            </a:r>
            <a:r>
              <a:rPr lang="en-US" sz="2400" b="1" dirty="0" smtClean="0">
                <a:solidFill>
                  <a:schemeClr val="tx1"/>
                </a:solidFill>
              </a:rPr>
              <a:t> </a:t>
            </a:r>
            <a:r>
              <a:rPr lang="en-US" sz="2400" b="1" dirty="0" err="1" smtClean="0">
                <a:solidFill>
                  <a:schemeClr val="tx1"/>
                </a:solidFill>
              </a:rPr>
              <a:t>Komunikasi</a:t>
            </a:r>
            <a:r>
              <a:rPr lang="en-US" sz="2400" b="1" dirty="0" smtClean="0">
                <a:solidFill>
                  <a:schemeClr val="tx1"/>
                </a:solidFill>
              </a:rPr>
              <a:t> Yang </a:t>
            </a:r>
            <a:r>
              <a:rPr lang="en-US" sz="2400" b="1" dirty="0" err="1" smtClean="0">
                <a:solidFill>
                  <a:schemeClr val="tx1"/>
                </a:solidFill>
              </a:rPr>
              <a:t>Diusulkan</a:t>
            </a:r>
            <a:endParaRPr lang="id-ID" sz="2400" b="1" i="1" dirty="0">
              <a:solidFill>
                <a:schemeClr val="tx1"/>
              </a:solidFill>
            </a:endParaRPr>
          </a:p>
        </p:txBody>
      </p:sp>
      <p:sp>
        <p:nvSpPr>
          <p:cNvPr id="2" name="Rectangle 1"/>
          <p:cNvSpPr/>
          <p:nvPr/>
        </p:nvSpPr>
        <p:spPr>
          <a:xfrm>
            <a:off x="563426" y="3631083"/>
            <a:ext cx="4572000" cy="2462213"/>
          </a:xfrm>
          <a:prstGeom prst="rect">
            <a:avLst/>
          </a:prstGeom>
        </p:spPr>
        <p:txBody>
          <a:bodyPr>
            <a:spAutoFit/>
          </a:bodyPr>
          <a:lstStyle/>
          <a:p>
            <a:pPr lvl="0"/>
            <a:r>
              <a:rPr lang="id-ID" sz="1100" b="1" dirty="0">
                <a:latin typeface="Calibri" pitchFamily="34" charset="0"/>
              </a:rPr>
              <a:t>Kekurangan:</a:t>
            </a:r>
          </a:p>
          <a:p>
            <a:pPr marL="285750" lvl="0" indent="-285750">
              <a:buFont typeface="Arial" pitchFamily="34" charset="0"/>
              <a:buChar char="•"/>
            </a:pPr>
            <a:r>
              <a:rPr lang="id-ID" sz="1100" dirty="0" smtClean="0">
                <a:latin typeface="Calibri" pitchFamily="34" charset="0"/>
              </a:rPr>
              <a:t>Kualitas </a:t>
            </a:r>
            <a:r>
              <a:rPr lang="id-ID" sz="1100" dirty="0">
                <a:latin typeface="Calibri" pitchFamily="34" charset="0"/>
              </a:rPr>
              <a:t>suara tidak sejernih jaringan PSTN. Merupakan efek dari kompresi suara dengan bandwidth kecil maka akan ada penurunan kualitas suara dibandingkan jaringan PSTN konvensional. Namun jika koneksi internet yang digunakan adalah koneksi broadband seperti Telkom Speedy, maka kualitas suara akan jernih, bahkan lebih jernih dari sambungan Telkom dan tidak terputus-putus.</a:t>
            </a:r>
          </a:p>
          <a:p>
            <a:pPr marL="285750" lvl="0" indent="-285750">
              <a:buFont typeface="Arial" pitchFamily="34" charset="0"/>
              <a:buChar char="•"/>
            </a:pPr>
            <a:r>
              <a:rPr lang="id-ID" sz="1100" dirty="0" smtClean="0">
                <a:latin typeface="Calibri" pitchFamily="34" charset="0"/>
              </a:rPr>
              <a:t>Ada </a:t>
            </a:r>
            <a:r>
              <a:rPr lang="id-ID" sz="1100" dirty="0">
                <a:latin typeface="Calibri" pitchFamily="34" charset="0"/>
              </a:rPr>
              <a:t>jeda dalam berkomunikasi. Proses perubahan data menjadi suara, jeda jaringan, membuat adanya jeda dalam komunikasi dengan menggunakan VoIP. Kecuali jika menggunakan koneksi broadband.</a:t>
            </a:r>
          </a:p>
          <a:p>
            <a:pPr marL="285750" lvl="0" indent="-285750">
              <a:buFont typeface="Arial" pitchFamily="34" charset="0"/>
              <a:buChar char="•"/>
            </a:pPr>
            <a:r>
              <a:rPr lang="id-ID" sz="1100" dirty="0" smtClean="0">
                <a:latin typeface="Calibri" pitchFamily="34" charset="0"/>
              </a:rPr>
              <a:t>Tidak </a:t>
            </a:r>
            <a:r>
              <a:rPr lang="id-ID" sz="1100" dirty="0">
                <a:latin typeface="Calibri" pitchFamily="34" charset="0"/>
              </a:rPr>
              <a:t>pernah ada jaminan kualitas jika VoIP melewati internet.</a:t>
            </a:r>
          </a:p>
          <a:p>
            <a:pPr marL="285750" lvl="0" indent="-285750">
              <a:buFont typeface="Arial" pitchFamily="34" charset="0"/>
              <a:buChar char="•"/>
            </a:pPr>
            <a:r>
              <a:rPr lang="id-ID" sz="1100" dirty="0" smtClean="0">
                <a:latin typeface="Calibri" pitchFamily="34" charset="0"/>
              </a:rPr>
              <a:t>Peralatan </a:t>
            </a:r>
            <a:r>
              <a:rPr lang="id-ID" sz="1100" dirty="0">
                <a:latin typeface="Calibri" pitchFamily="34" charset="0"/>
              </a:rPr>
              <a:t>relatif mahal. Peralatan VoIP yang menghubungkan antara VoIP dengan PABX (IP telephony gateway) relatif berharga mahal.[YAN07]</a:t>
            </a:r>
          </a:p>
        </p:txBody>
      </p:sp>
      <p:sp>
        <p:nvSpPr>
          <p:cNvPr id="8" name="Rectangle 7"/>
          <p:cNvSpPr/>
          <p:nvPr/>
        </p:nvSpPr>
        <p:spPr>
          <a:xfrm>
            <a:off x="1907704" y="2707753"/>
            <a:ext cx="3744416" cy="338554"/>
          </a:xfrm>
          <a:prstGeom prst="rect">
            <a:avLst/>
          </a:prstGeom>
          <a:noFill/>
        </p:spPr>
        <p:txBody>
          <a:bodyPr wrap="square" lIns="91440" tIns="45720" rIns="91440" bIns="45720">
            <a:spAutoFit/>
          </a:bodyPr>
          <a:lstStyle/>
          <a:p>
            <a:pPr algn="ctr"/>
            <a:r>
              <a:rPr lang="en-US" sz="1600" b="1" spc="50" dirty="0" smtClean="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rPr>
              <a:t>Video Call</a:t>
            </a:r>
            <a:endParaRPr lang="en-US" sz="1600" b="1" spc="50" dirty="0">
              <a:ln w="13500">
                <a:solidFill>
                  <a:schemeClr val="accent1">
                    <a:shade val="2500"/>
                    <a:alpha val="6500"/>
                  </a:schemeClr>
                </a:solidFill>
                <a:prstDash val="solid"/>
              </a:ln>
              <a:solidFill>
                <a:schemeClr val="bg2">
                  <a:lumMod val="25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54033470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Perancangan arsitektur</a:t>
            </a:r>
            <a:endParaRPr lang="id-ID"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36865061"/>
              </p:ext>
            </p:extLst>
          </p:nvPr>
        </p:nvGraphicFramePr>
        <p:xfrm>
          <a:off x="-108520" y="1268760"/>
          <a:ext cx="4536504" cy="4536504"/>
        </p:xfrm>
        <a:graphic>
          <a:graphicData uri="http://schemas.openxmlformats.org/presentationml/2006/ole">
            <mc:AlternateContent xmlns:mc="http://schemas.openxmlformats.org/markup-compatibility/2006">
              <mc:Choice xmlns:v="urn:schemas-microsoft-com:vml" Requires="v">
                <p:oleObj spid="_x0000_s8248" name="Visio" r:id="rId3" imgW="9323488" imgH="7186982" progId="Visio.Drawing.11">
                  <p:embed/>
                </p:oleObj>
              </mc:Choice>
              <mc:Fallback>
                <p:oleObj name="Visio" r:id="rId3" imgW="9323488" imgH="7186982"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20" y="1268760"/>
                        <a:ext cx="4536504" cy="4536504"/>
                      </a:xfrm>
                      <a:prstGeom prst="rect">
                        <a:avLst/>
                      </a:prstGeom>
                      <a:noFill/>
                    </p:spPr>
                  </p:pic>
                </p:oleObj>
              </mc:Fallback>
            </mc:AlternateContent>
          </a:graphicData>
        </a:graphic>
      </p:graphicFrame>
      <p:pic>
        <p:nvPicPr>
          <p:cNvPr id="6" name="Picture 5"/>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96752"/>
            <a:ext cx="4472821" cy="5198110"/>
          </a:xfrm>
          <a:prstGeom prst="rect">
            <a:avLst/>
          </a:prstGeom>
          <a:noFill/>
          <a:ln>
            <a:noFill/>
          </a:ln>
        </p:spPr>
      </p:pic>
    </p:spTree>
    <p:extLst>
      <p:ext uri="{BB962C8B-B14F-4D97-AF65-F5344CB8AC3E}">
        <p14:creationId xmlns:p14="http://schemas.microsoft.com/office/powerpoint/2010/main" val="245769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normAutofit/>
          </a:bodyPr>
          <a:lstStyle/>
          <a:p>
            <a:r>
              <a:rPr lang="id-ID" dirty="0"/>
              <a:t>Perancangan </a:t>
            </a:r>
            <a:r>
              <a:rPr lang="en-US" dirty="0" err="1" smtClean="0"/>
              <a:t>alur</a:t>
            </a:r>
            <a:r>
              <a:rPr lang="en-US" dirty="0" smtClean="0"/>
              <a:t> </a:t>
            </a:r>
            <a:r>
              <a:rPr lang="en-US" dirty="0" err="1" smtClean="0"/>
              <a:t>kerja</a:t>
            </a:r>
            <a:r>
              <a:rPr lang="en-US" dirty="0" smtClean="0"/>
              <a:t> </a:t>
            </a:r>
            <a:endParaRPr lang="id-ID" dirty="0"/>
          </a:p>
        </p:txBody>
      </p:sp>
      <p:sp>
        <p:nvSpPr>
          <p:cNvPr id="4" name="TextBox 3"/>
          <p:cNvSpPr txBox="1"/>
          <p:nvPr/>
        </p:nvSpPr>
        <p:spPr>
          <a:xfrm>
            <a:off x="179512" y="1220554"/>
            <a:ext cx="3384376" cy="5016758"/>
          </a:xfrm>
          <a:prstGeom prst="rect">
            <a:avLst/>
          </a:prstGeom>
          <a:noFill/>
        </p:spPr>
        <p:txBody>
          <a:bodyPr wrap="square" rtlCol="0">
            <a:spAutoFit/>
          </a:bodyPr>
          <a:lstStyle/>
          <a:p>
            <a:pPr marL="285750" indent="-285750">
              <a:buFontTx/>
              <a:buChar char="-"/>
            </a:pPr>
            <a:r>
              <a:rPr lang="id-ID" sz="1600" b="1" dirty="0">
                <a:latin typeface="Calibri" pitchFamily="34" charset="0"/>
              </a:rPr>
              <a:t>operator atau teknisi </a:t>
            </a:r>
            <a:r>
              <a:rPr lang="id-ID" sz="1600" dirty="0">
                <a:latin typeface="Calibri" pitchFamily="34" charset="0"/>
              </a:rPr>
              <a:t>terlebih dahulu menentukan </a:t>
            </a:r>
            <a:r>
              <a:rPr lang="id-ID" sz="1600" b="1" dirty="0">
                <a:latin typeface="Calibri" pitchFamily="34" charset="0"/>
              </a:rPr>
              <a:t>IP address </a:t>
            </a:r>
            <a:r>
              <a:rPr lang="id-ID" sz="1600" dirty="0">
                <a:latin typeface="Calibri" pitchFamily="34" charset="0"/>
              </a:rPr>
              <a:t>yang akan di gunakan untuk </a:t>
            </a:r>
            <a:r>
              <a:rPr lang="id-ID" sz="1600" b="1" dirty="0">
                <a:latin typeface="Calibri" pitchFamily="34" charset="0"/>
              </a:rPr>
              <a:t>server</a:t>
            </a:r>
            <a:r>
              <a:rPr lang="id-ID" sz="1600" dirty="0">
                <a:latin typeface="Calibri" pitchFamily="34" charset="0"/>
              </a:rPr>
              <a:t>, kemudian operator atau teknisi mendaftarkan </a:t>
            </a:r>
            <a:r>
              <a:rPr lang="id-ID" sz="1600" b="1" dirty="0">
                <a:latin typeface="Calibri" pitchFamily="34" charset="0"/>
              </a:rPr>
              <a:t>account SIP </a:t>
            </a:r>
            <a:r>
              <a:rPr lang="id-ID" sz="1600" dirty="0">
                <a:latin typeface="Calibri" pitchFamily="34" charset="0"/>
              </a:rPr>
              <a:t>untuk </a:t>
            </a:r>
            <a:r>
              <a:rPr lang="id-ID" sz="1600" b="1" dirty="0">
                <a:latin typeface="Calibri" pitchFamily="34" charset="0"/>
              </a:rPr>
              <a:t>client</a:t>
            </a:r>
            <a:r>
              <a:rPr lang="id-ID" sz="1600" dirty="0">
                <a:latin typeface="Calibri" pitchFamily="34" charset="0"/>
              </a:rPr>
              <a:t>. Setelah </a:t>
            </a:r>
            <a:r>
              <a:rPr lang="id-ID" sz="1600" b="1" dirty="0">
                <a:latin typeface="Calibri" pitchFamily="34" charset="0"/>
              </a:rPr>
              <a:t>server </a:t>
            </a:r>
            <a:r>
              <a:rPr lang="id-ID" sz="1600" dirty="0">
                <a:latin typeface="Calibri" pitchFamily="34" charset="0"/>
              </a:rPr>
              <a:t>sudah </a:t>
            </a:r>
            <a:r>
              <a:rPr lang="id-ID" sz="1600" b="1" dirty="0">
                <a:latin typeface="Calibri" pitchFamily="34" charset="0"/>
              </a:rPr>
              <a:t>mendapatkan IP </a:t>
            </a:r>
            <a:r>
              <a:rPr lang="id-ID" sz="1600" dirty="0">
                <a:latin typeface="Calibri" pitchFamily="34" charset="0"/>
              </a:rPr>
              <a:t>dan juga </a:t>
            </a:r>
            <a:r>
              <a:rPr lang="id-ID" sz="1600" b="1" dirty="0">
                <a:latin typeface="Calibri" pitchFamily="34" charset="0"/>
              </a:rPr>
              <a:t>data account SIP </a:t>
            </a:r>
            <a:r>
              <a:rPr lang="id-ID" sz="1600" dirty="0">
                <a:latin typeface="Calibri" pitchFamily="34" charset="0"/>
              </a:rPr>
              <a:t>yang didaftarkan, server akan menyimpan data nomor SIP ke </a:t>
            </a:r>
            <a:r>
              <a:rPr lang="id-ID" sz="1600" b="1" dirty="0">
                <a:latin typeface="Calibri" pitchFamily="34" charset="0"/>
              </a:rPr>
              <a:t>database</a:t>
            </a:r>
            <a:r>
              <a:rPr lang="id-ID" sz="1600" dirty="0">
                <a:latin typeface="Calibri" pitchFamily="34" charset="0"/>
              </a:rPr>
              <a:t>. </a:t>
            </a:r>
            <a:endParaRPr lang="en-US" sz="1600" dirty="0" smtClean="0">
              <a:latin typeface="Calibri" pitchFamily="34" charset="0"/>
            </a:endParaRPr>
          </a:p>
          <a:p>
            <a:endParaRPr lang="id-ID" sz="1600" dirty="0">
              <a:latin typeface="Calibri" pitchFamily="34" charset="0"/>
            </a:endParaRPr>
          </a:p>
          <a:p>
            <a:pPr marL="285750" indent="-285750">
              <a:buFontTx/>
              <a:buChar char="-"/>
            </a:pPr>
            <a:r>
              <a:rPr lang="id-ID" sz="1600" dirty="0">
                <a:latin typeface="Calibri" pitchFamily="34" charset="0"/>
              </a:rPr>
              <a:t>Setelah data SIP sudah tersimpan pada </a:t>
            </a:r>
            <a:r>
              <a:rPr lang="id-ID" sz="1600" b="1" dirty="0">
                <a:latin typeface="Calibri" pitchFamily="34" charset="0"/>
              </a:rPr>
              <a:t>database</a:t>
            </a:r>
            <a:r>
              <a:rPr lang="id-ID" sz="1600" dirty="0">
                <a:latin typeface="Calibri" pitchFamily="34" charset="0"/>
              </a:rPr>
              <a:t>, operator atau teknisi mengatur hak panggilan tertentu untuk </a:t>
            </a:r>
            <a:r>
              <a:rPr lang="id-ID" sz="1600" b="1" dirty="0">
                <a:latin typeface="Calibri" pitchFamily="34" charset="0"/>
              </a:rPr>
              <a:t>client. </a:t>
            </a:r>
            <a:r>
              <a:rPr lang="id-ID" sz="1600" dirty="0">
                <a:latin typeface="Calibri" pitchFamily="34" charset="0"/>
              </a:rPr>
              <a:t>Dan dari sisi </a:t>
            </a:r>
            <a:r>
              <a:rPr lang="id-ID" sz="1600" b="1" dirty="0">
                <a:latin typeface="Calibri" pitchFamily="34" charset="0"/>
              </a:rPr>
              <a:t>client </a:t>
            </a:r>
            <a:r>
              <a:rPr lang="id-ID" sz="1600" dirty="0">
                <a:latin typeface="Calibri" pitchFamily="34" charset="0"/>
              </a:rPr>
              <a:t>hanya menerima </a:t>
            </a:r>
            <a:r>
              <a:rPr lang="id-ID" sz="1600" b="1" dirty="0">
                <a:latin typeface="Calibri" pitchFamily="34" charset="0"/>
              </a:rPr>
              <a:t>account SIP </a:t>
            </a:r>
            <a:r>
              <a:rPr lang="en-US" sz="1600" dirty="0" smtClean="0">
                <a:latin typeface="Calibri" pitchFamily="34" charset="0"/>
              </a:rPr>
              <a:t> </a:t>
            </a:r>
            <a:r>
              <a:rPr lang="id-ID" sz="1600" dirty="0" smtClean="0">
                <a:latin typeface="Calibri" pitchFamily="34" charset="0"/>
              </a:rPr>
              <a:t>yang </a:t>
            </a:r>
            <a:r>
              <a:rPr lang="id-ID" sz="1600" dirty="0">
                <a:latin typeface="Calibri" pitchFamily="34" charset="0"/>
              </a:rPr>
              <a:t>sudah  didaftarkan beserta kontak-kontak yang dapat dihubungi.</a:t>
            </a:r>
          </a:p>
          <a:p>
            <a:pPr marL="285750" indent="-285750">
              <a:buFontTx/>
              <a:buChar char="-"/>
            </a:pPr>
            <a:endParaRPr lang="id-ID" sz="1600" dirty="0">
              <a:latin typeface="Calibri" pitchFamily="34"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457173830"/>
              </p:ext>
            </p:extLst>
          </p:nvPr>
        </p:nvGraphicFramePr>
        <p:xfrm>
          <a:off x="3668588" y="1216878"/>
          <a:ext cx="5295900" cy="5248275"/>
        </p:xfrm>
        <a:graphic>
          <a:graphicData uri="http://schemas.openxmlformats.org/presentationml/2006/ole">
            <mc:AlternateContent xmlns:mc="http://schemas.openxmlformats.org/markup-compatibility/2006">
              <mc:Choice xmlns:v="urn:schemas-microsoft-com:vml" Requires="v">
                <p:oleObj spid="_x0000_s9273" name="Visio" r:id="rId3" imgW="7578590" imgH="6206853" progId="Visio.Drawing.11">
                  <p:embed/>
                </p:oleObj>
              </mc:Choice>
              <mc:Fallback>
                <p:oleObj name="Visio" r:id="rId3" imgW="7578590" imgH="620685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8588" y="1216878"/>
                        <a:ext cx="5295900" cy="524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ounded Rectangle 7"/>
          <p:cNvSpPr/>
          <p:nvPr/>
        </p:nvSpPr>
        <p:spPr>
          <a:xfrm>
            <a:off x="5724128" y="2780928"/>
            <a:ext cx="1224136" cy="2016224"/>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979546149"/>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452840"/>
            <a:ext cx="3600400" cy="3416320"/>
          </a:xfrm>
          <a:prstGeom prst="rect">
            <a:avLst/>
          </a:prstGeom>
        </p:spPr>
        <p:txBody>
          <a:bodyPr wrap="square">
            <a:spAutoFit/>
          </a:bodyPr>
          <a:lstStyle/>
          <a:p>
            <a:pPr algn="just"/>
            <a:r>
              <a:rPr lang="en-US" dirty="0" err="1"/>
              <a:t>pengguna</a:t>
            </a:r>
            <a:r>
              <a:rPr lang="en-US" dirty="0"/>
              <a:t> </a:t>
            </a:r>
            <a:r>
              <a:rPr lang="en-US" dirty="0" err="1"/>
              <a:t>terlebih</a:t>
            </a:r>
            <a:r>
              <a:rPr lang="en-US" dirty="0"/>
              <a:t> </a:t>
            </a:r>
            <a:r>
              <a:rPr lang="en-US" dirty="0" err="1"/>
              <a:t>dahulu</a:t>
            </a:r>
            <a:r>
              <a:rPr lang="en-US" dirty="0"/>
              <a:t> </a:t>
            </a:r>
            <a:r>
              <a:rPr lang="en-US" dirty="0" err="1"/>
              <a:t>memasukkan</a:t>
            </a:r>
            <a:r>
              <a:rPr lang="en-US" dirty="0"/>
              <a:t> </a:t>
            </a:r>
            <a:r>
              <a:rPr lang="en-US" i="1" dirty="0"/>
              <a:t>data</a:t>
            </a:r>
            <a:r>
              <a:rPr lang="en-US" dirty="0"/>
              <a:t> </a:t>
            </a:r>
            <a:r>
              <a:rPr lang="en-US" i="1" dirty="0"/>
              <a:t>account</a:t>
            </a:r>
            <a:r>
              <a:rPr lang="en-US" dirty="0"/>
              <a:t> SIP yang </a:t>
            </a:r>
            <a:r>
              <a:rPr lang="en-US" dirty="0" err="1"/>
              <a:t>akan</a:t>
            </a:r>
            <a:r>
              <a:rPr lang="en-US" dirty="0"/>
              <a:t> </a:t>
            </a:r>
            <a:r>
              <a:rPr lang="en-US" dirty="0" err="1"/>
              <a:t>digunakan</a:t>
            </a:r>
            <a:r>
              <a:rPr lang="en-US" dirty="0"/>
              <a:t>, </a:t>
            </a:r>
            <a:r>
              <a:rPr lang="en-US" dirty="0" err="1"/>
              <a:t>setelah</a:t>
            </a:r>
            <a:r>
              <a:rPr lang="en-US" dirty="0"/>
              <a:t> </a:t>
            </a:r>
            <a:r>
              <a:rPr lang="en-US" i="1" dirty="0"/>
              <a:t>data account</a:t>
            </a:r>
            <a:r>
              <a:rPr lang="en-US" dirty="0"/>
              <a:t> </a:t>
            </a:r>
            <a:r>
              <a:rPr lang="en-US" dirty="0" err="1"/>
              <a:t>selesai</a:t>
            </a:r>
            <a:r>
              <a:rPr lang="en-US" dirty="0"/>
              <a:t> di </a:t>
            </a:r>
            <a:r>
              <a:rPr lang="en-US" i="1" dirty="0"/>
              <a:t>setting </a:t>
            </a:r>
            <a:r>
              <a:rPr lang="en-US" dirty="0" err="1"/>
              <a:t>dan</a:t>
            </a:r>
            <a:r>
              <a:rPr lang="en-US" dirty="0"/>
              <a:t> </a:t>
            </a:r>
            <a:r>
              <a:rPr lang="en-US" dirty="0" err="1"/>
              <a:t>datanya</a:t>
            </a:r>
            <a:r>
              <a:rPr lang="en-US" dirty="0"/>
              <a:t> </a:t>
            </a:r>
            <a:r>
              <a:rPr lang="en-US" dirty="0" err="1"/>
              <a:t>sesuai</a:t>
            </a:r>
            <a:r>
              <a:rPr lang="en-US" dirty="0"/>
              <a:t> </a:t>
            </a:r>
            <a:r>
              <a:rPr lang="en-US" dirty="0" err="1"/>
              <a:t>dengan</a:t>
            </a:r>
            <a:r>
              <a:rPr lang="en-US" dirty="0"/>
              <a:t> yang </a:t>
            </a:r>
            <a:r>
              <a:rPr lang="en-US" dirty="0" err="1"/>
              <a:t>didaftarkan</a:t>
            </a:r>
            <a:r>
              <a:rPr lang="en-US" dirty="0"/>
              <a:t> </a:t>
            </a:r>
            <a:r>
              <a:rPr lang="en-US" dirty="0" err="1"/>
              <a:t>pada</a:t>
            </a:r>
            <a:r>
              <a:rPr lang="en-US" dirty="0"/>
              <a:t> </a:t>
            </a:r>
            <a:r>
              <a:rPr lang="en-US" i="1" dirty="0"/>
              <a:t>server</a:t>
            </a:r>
            <a:r>
              <a:rPr lang="en-US" dirty="0"/>
              <a:t>, </a:t>
            </a:r>
            <a:r>
              <a:rPr lang="en-US" dirty="0" err="1"/>
              <a:t>aplikasi</a:t>
            </a:r>
            <a:r>
              <a:rPr lang="en-US" dirty="0"/>
              <a:t> </a:t>
            </a:r>
            <a:r>
              <a:rPr lang="en-US" dirty="0" err="1"/>
              <a:t>akan</a:t>
            </a:r>
            <a:r>
              <a:rPr lang="en-US" dirty="0"/>
              <a:t> </a:t>
            </a:r>
            <a:r>
              <a:rPr lang="en-US" dirty="0" err="1"/>
              <a:t>menampilkan</a:t>
            </a:r>
            <a:r>
              <a:rPr lang="en-US" dirty="0"/>
              <a:t> </a:t>
            </a:r>
            <a:r>
              <a:rPr lang="en-US" dirty="0" err="1"/>
              <a:t>tampilan</a:t>
            </a:r>
            <a:r>
              <a:rPr lang="en-US" dirty="0"/>
              <a:t> </a:t>
            </a:r>
            <a:r>
              <a:rPr lang="en-US" i="1" dirty="0"/>
              <a:t>username ready</a:t>
            </a:r>
            <a:r>
              <a:rPr lang="en-US" dirty="0"/>
              <a:t> </a:t>
            </a:r>
            <a:r>
              <a:rPr lang="en-US" dirty="0" err="1"/>
              <a:t>dan</a:t>
            </a:r>
            <a:r>
              <a:rPr lang="en-US" dirty="0"/>
              <a:t> </a:t>
            </a:r>
            <a:r>
              <a:rPr lang="en-US" dirty="0" err="1"/>
              <a:t>daftar</a:t>
            </a:r>
            <a:r>
              <a:rPr lang="en-US" dirty="0"/>
              <a:t> </a:t>
            </a:r>
            <a:r>
              <a:rPr lang="en-US" dirty="0" err="1"/>
              <a:t>kontak</a:t>
            </a:r>
            <a:r>
              <a:rPr lang="en-US" dirty="0"/>
              <a:t> </a:t>
            </a:r>
            <a:r>
              <a:rPr lang="en-US" i="1" dirty="0"/>
              <a:t>client </a:t>
            </a:r>
            <a:r>
              <a:rPr lang="en-US" dirty="0"/>
              <a:t>yang </a:t>
            </a:r>
            <a:r>
              <a:rPr lang="en-US" dirty="0" err="1"/>
              <a:t>bisa</a:t>
            </a:r>
            <a:r>
              <a:rPr lang="en-US" dirty="0"/>
              <a:t> </a:t>
            </a:r>
            <a:r>
              <a:rPr lang="en-US" dirty="0" err="1"/>
              <a:t>dihubungi</a:t>
            </a:r>
            <a:r>
              <a:rPr lang="en-US" dirty="0"/>
              <a:t> </a:t>
            </a:r>
            <a:r>
              <a:rPr lang="en-US" dirty="0" err="1"/>
              <a:t>sesuai</a:t>
            </a:r>
            <a:r>
              <a:rPr lang="en-US" dirty="0"/>
              <a:t> </a:t>
            </a:r>
            <a:r>
              <a:rPr lang="en-US" dirty="0" err="1"/>
              <a:t>dengan</a:t>
            </a:r>
            <a:r>
              <a:rPr lang="en-US" dirty="0"/>
              <a:t> </a:t>
            </a:r>
            <a:r>
              <a:rPr lang="en-US" dirty="0" err="1"/>
              <a:t>hak</a:t>
            </a:r>
            <a:r>
              <a:rPr lang="en-US" dirty="0"/>
              <a:t> </a:t>
            </a:r>
            <a:r>
              <a:rPr lang="en-US" dirty="0" err="1"/>
              <a:t>panggilan</a:t>
            </a:r>
            <a:r>
              <a:rPr lang="en-US" dirty="0"/>
              <a:t> yang </a:t>
            </a:r>
            <a:r>
              <a:rPr lang="en-US" dirty="0" err="1"/>
              <a:t>sudah</a:t>
            </a:r>
            <a:r>
              <a:rPr lang="en-US" dirty="0"/>
              <a:t> di </a:t>
            </a:r>
            <a:r>
              <a:rPr lang="en-US" dirty="0" err="1"/>
              <a:t>atur</a:t>
            </a:r>
            <a:r>
              <a:rPr lang="en-US" dirty="0"/>
              <a:t> </a:t>
            </a:r>
            <a:r>
              <a:rPr lang="en-US" dirty="0" err="1"/>
              <a:t>oleh</a:t>
            </a:r>
            <a:r>
              <a:rPr lang="en-US" dirty="0"/>
              <a:t> operator </a:t>
            </a:r>
            <a:r>
              <a:rPr lang="en-US" dirty="0" err="1"/>
              <a:t>atau</a:t>
            </a:r>
            <a:r>
              <a:rPr lang="en-US" dirty="0"/>
              <a:t> </a:t>
            </a:r>
            <a:r>
              <a:rPr lang="en-US" dirty="0" err="1"/>
              <a:t>teknisi</a:t>
            </a:r>
            <a:r>
              <a:rPr lang="en-US" dirty="0"/>
              <a:t>.</a:t>
            </a:r>
            <a:endParaRPr lang="en-US" b="1" dirty="0"/>
          </a:p>
        </p:txBody>
      </p:sp>
      <p:sp>
        <p:nvSpPr>
          <p:cNvPr id="2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227632994"/>
              </p:ext>
            </p:extLst>
          </p:nvPr>
        </p:nvGraphicFramePr>
        <p:xfrm>
          <a:off x="3707904" y="764704"/>
          <a:ext cx="5256584" cy="4857750"/>
        </p:xfrm>
        <a:graphic>
          <a:graphicData uri="http://schemas.openxmlformats.org/presentationml/2006/ole">
            <mc:AlternateContent xmlns:mc="http://schemas.openxmlformats.org/markup-compatibility/2006">
              <mc:Choice xmlns:v="urn:schemas-microsoft-com:vml" Requires="v">
                <p:oleObj spid="_x0000_s10291" name="Visio" r:id="rId4" imgW="7122660" imgH="6206853" progId="Visio.Drawing.11">
                  <p:embed/>
                </p:oleObj>
              </mc:Choice>
              <mc:Fallback>
                <p:oleObj name="Visio" r:id="rId4" imgW="7122660" imgH="6206853" progId="Visio.Drawing.11">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904" y="764704"/>
                        <a:ext cx="5256584" cy="4857750"/>
                      </a:xfrm>
                      <a:prstGeom prst="rect">
                        <a:avLst/>
                      </a:prstGeom>
                      <a:noFill/>
                    </p:spPr>
                  </p:pic>
                </p:oleObj>
              </mc:Fallback>
            </mc:AlternateContent>
          </a:graphicData>
        </a:graphic>
      </p:graphicFrame>
    </p:spTree>
    <p:extLst>
      <p:ext uri="{BB962C8B-B14F-4D97-AF65-F5344CB8AC3E}">
        <p14:creationId xmlns:p14="http://schemas.microsoft.com/office/powerpoint/2010/main" val="953334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125760"/>
            <a:ext cx="8229600" cy="1143000"/>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dirty="0" err="1" smtClean="0"/>
              <a:t>Daftar</a:t>
            </a:r>
            <a:r>
              <a:rPr lang="en-US" dirty="0" smtClean="0"/>
              <a:t> </a:t>
            </a:r>
            <a:r>
              <a:rPr lang="en-US" dirty="0" err="1" smtClean="0"/>
              <a:t>Pengguna</a:t>
            </a:r>
            <a:r>
              <a:rPr lang="en-US" dirty="0" smtClean="0"/>
              <a:t> </a:t>
            </a:r>
            <a:endParaRPr lang="id-ID" dirty="0"/>
          </a:p>
        </p:txBody>
      </p:sp>
      <p:graphicFrame>
        <p:nvGraphicFramePr>
          <p:cNvPr id="3" name="Table 2"/>
          <p:cNvGraphicFramePr>
            <a:graphicFrameLocks noGrp="1"/>
          </p:cNvGraphicFramePr>
          <p:nvPr>
            <p:extLst>
              <p:ext uri="{D42A27DB-BD31-4B8C-83A1-F6EECF244321}">
                <p14:modId xmlns:p14="http://schemas.microsoft.com/office/powerpoint/2010/main" val="52779962"/>
              </p:ext>
            </p:extLst>
          </p:nvPr>
        </p:nvGraphicFramePr>
        <p:xfrm>
          <a:off x="179512" y="908720"/>
          <a:ext cx="5544616" cy="5832649"/>
        </p:xfrm>
        <a:graphic>
          <a:graphicData uri="http://schemas.openxmlformats.org/drawingml/2006/table">
            <a:tbl>
              <a:tblPr firstRow="1" firstCol="1" bandRow="1">
                <a:tableStyleId>{5C22544A-7EE6-4342-B048-85BDC9FD1C3A}</a:tableStyleId>
              </a:tblPr>
              <a:tblGrid>
                <a:gridCol w="643517"/>
                <a:gridCol w="4901099"/>
              </a:tblGrid>
              <a:tr h="150193">
                <a:tc>
                  <a:txBody>
                    <a:bodyPr/>
                    <a:lstStyle/>
                    <a:p>
                      <a:pPr marL="0" marR="0" algn="ctr">
                        <a:spcBef>
                          <a:spcPts val="0"/>
                        </a:spcBef>
                        <a:spcAft>
                          <a:spcPts val="0"/>
                        </a:spcAft>
                        <a:tabLst>
                          <a:tab pos="285750" algn="l"/>
                        </a:tabLst>
                      </a:pPr>
                      <a:r>
                        <a:rPr lang="en-US" sz="500" dirty="0">
                          <a:effectLst/>
                        </a:rPr>
                        <a:t>No</a:t>
                      </a:r>
                      <a:endParaRPr lang="en-US" sz="600" dirty="0">
                        <a:effectLst/>
                        <a:latin typeface="Calibri"/>
                        <a:ea typeface="Times New Roman"/>
                      </a:endParaRPr>
                    </a:p>
                  </a:txBody>
                  <a:tcPr marL="40086" marR="40086" marT="0" marB="0" anchor="ctr"/>
                </a:tc>
                <a:tc>
                  <a:txBody>
                    <a:bodyPr/>
                    <a:lstStyle/>
                    <a:p>
                      <a:pPr marL="0" marR="0" algn="ctr">
                        <a:spcBef>
                          <a:spcPts val="0"/>
                        </a:spcBef>
                        <a:spcAft>
                          <a:spcPts val="0"/>
                        </a:spcAft>
                        <a:tabLst>
                          <a:tab pos="285750" algn="l"/>
                        </a:tabLst>
                      </a:pPr>
                      <a:r>
                        <a:rPr lang="en-US" sz="500">
                          <a:effectLst/>
                        </a:rPr>
                        <a:t>Data Pengguna Kampus IV Yang Menggunakan Sistem Komunikasi VoIP Video Call</a:t>
                      </a:r>
                      <a:endParaRPr lang="en-US" sz="600">
                        <a:effectLst/>
                        <a:latin typeface="Calibri"/>
                        <a:ea typeface="Times New Roman"/>
                      </a:endParaRPr>
                    </a:p>
                  </a:txBody>
                  <a:tcPr marL="40086" marR="40086" marT="0" marB="0" anchor="ctr"/>
                </a:tc>
              </a:tr>
              <a:tr h="723221">
                <a:tc>
                  <a:txBody>
                    <a:bodyPr/>
                    <a:lstStyle/>
                    <a:p>
                      <a:pPr marL="0" marR="0" algn="ctr">
                        <a:spcBef>
                          <a:spcPts val="0"/>
                        </a:spcBef>
                        <a:spcAft>
                          <a:spcPts val="0"/>
                        </a:spcAft>
                        <a:tabLst>
                          <a:tab pos="285750" algn="l"/>
                        </a:tabLst>
                      </a:pPr>
                      <a:r>
                        <a:rPr lang="en-US" sz="500" dirty="0">
                          <a:effectLst/>
                        </a:rPr>
                        <a:t>1</a:t>
                      </a:r>
                      <a:endParaRPr lang="en-US" sz="600" dirty="0">
                        <a:effectLst/>
                        <a:latin typeface="Calibri"/>
                        <a:ea typeface="Times New Roman"/>
                      </a:endParaRPr>
                    </a:p>
                  </a:txBody>
                  <a:tcPr marL="40086" marR="40086" marT="0" marB="0"/>
                </a:tc>
                <a:tc>
                  <a:txBody>
                    <a:bodyPr/>
                    <a:lstStyle/>
                    <a:p>
                      <a:pPr marL="0" marR="0" algn="just">
                        <a:spcBef>
                          <a:spcPts val="0"/>
                        </a:spcBef>
                        <a:spcAft>
                          <a:spcPts val="0"/>
                        </a:spcAft>
                        <a:tabLst>
                          <a:tab pos="285750" algn="l"/>
                        </a:tabLst>
                      </a:pPr>
                      <a:r>
                        <a:rPr lang="en-US" sz="500" dirty="0" err="1">
                          <a:effectLst/>
                        </a:rPr>
                        <a:t>Rektorat</a:t>
                      </a:r>
                      <a:endParaRPr lang="en-US" sz="600" dirty="0">
                        <a:effectLst/>
                      </a:endParaRPr>
                    </a:p>
                    <a:p>
                      <a:pPr marL="342900" marR="0" lvl="0" indent="-342900" algn="just">
                        <a:spcBef>
                          <a:spcPts val="0"/>
                        </a:spcBef>
                        <a:spcAft>
                          <a:spcPts val="0"/>
                        </a:spcAft>
                        <a:buFont typeface="Wingdings"/>
                        <a:buChar char=""/>
                        <a:tabLst>
                          <a:tab pos="388620" algn="l"/>
                        </a:tabLst>
                      </a:pPr>
                      <a:r>
                        <a:rPr lang="en-US" sz="500" dirty="0" err="1">
                          <a:effectLst/>
                        </a:rPr>
                        <a:t>Rektor</a:t>
                      </a:r>
                      <a:endParaRPr lang="en-US" sz="600" dirty="0">
                        <a:effectLst/>
                      </a:endParaRPr>
                    </a:p>
                    <a:p>
                      <a:pPr marL="342900" marR="0" lvl="0" indent="-342900" algn="just">
                        <a:spcBef>
                          <a:spcPts val="0"/>
                        </a:spcBef>
                        <a:spcAft>
                          <a:spcPts val="0"/>
                        </a:spcAft>
                        <a:buFont typeface="Wingdings"/>
                        <a:buChar char=""/>
                        <a:tabLst>
                          <a:tab pos="388620" algn="l"/>
                        </a:tabLst>
                      </a:pPr>
                      <a:r>
                        <a:rPr lang="en-US" sz="500" dirty="0">
                          <a:effectLst/>
                        </a:rPr>
                        <a:t>Wakil </a:t>
                      </a:r>
                      <a:r>
                        <a:rPr lang="en-US" sz="500" dirty="0" err="1">
                          <a:effectLst/>
                        </a:rPr>
                        <a:t>Rektor</a:t>
                      </a:r>
                      <a:r>
                        <a:rPr lang="en-US" sz="500" dirty="0">
                          <a:effectLst/>
                        </a:rPr>
                        <a:t> I</a:t>
                      </a:r>
                      <a:endParaRPr lang="en-US" sz="600" dirty="0">
                        <a:effectLst/>
                      </a:endParaRPr>
                    </a:p>
                    <a:p>
                      <a:pPr marL="342900" marR="0" lvl="0" indent="-342900" algn="just">
                        <a:spcBef>
                          <a:spcPts val="0"/>
                        </a:spcBef>
                        <a:spcAft>
                          <a:spcPts val="0"/>
                        </a:spcAft>
                        <a:buFont typeface="Wingdings"/>
                        <a:buChar char=""/>
                        <a:tabLst>
                          <a:tab pos="388620" algn="l"/>
                        </a:tabLst>
                      </a:pPr>
                      <a:r>
                        <a:rPr lang="en-US" sz="500" dirty="0">
                          <a:effectLst/>
                        </a:rPr>
                        <a:t>Wakil </a:t>
                      </a:r>
                      <a:r>
                        <a:rPr lang="en-US" sz="500" dirty="0" err="1">
                          <a:effectLst/>
                        </a:rPr>
                        <a:t>Rektor</a:t>
                      </a:r>
                      <a:r>
                        <a:rPr lang="en-US" sz="500" dirty="0">
                          <a:effectLst/>
                        </a:rPr>
                        <a:t> II</a:t>
                      </a:r>
                      <a:endParaRPr lang="en-US" sz="600" dirty="0">
                        <a:effectLst/>
                      </a:endParaRPr>
                    </a:p>
                    <a:p>
                      <a:pPr marL="342900" marR="0" lvl="0" indent="-342900" algn="just">
                        <a:spcBef>
                          <a:spcPts val="0"/>
                        </a:spcBef>
                        <a:spcAft>
                          <a:spcPts val="0"/>
                        </a:spcAft>
                        <a:buFont typeface="Wingdings"/>
                        <a:buChar char=""/>
                        <a:tabLst>
                          <a:tab pos="388620" algn="l"/>
                        </a:tabLst>
                      </a:pPr>
                      <a:r>
                        <a:rPr lang="en-US" sz="500" dirty="0">
                          <a:effectLst/>
                        </a:rPr>
                        <a:t>Wakil </a:t>
                      </a:r>
                      <a:r>
                        <a:rPr lang="en-US" sz="500" dirty="0" err="1">
                          <a:effectLst/>
                        </a:rPr>
                        <a:t>Rektor</a:t>
                      </a:r>
                      <a:r>
                        <a:rPr lang="en-US" sz="500" dirty="0">
                          <a:effectLst/>
                        </a:rPr>
                        <a:t> III</a:t>
                      </a:r>
                      <a:endParaRPr lang="en-US" sz="600" dirty="0">
                        <a:effectLst/>
                      </a:endParaRPr>
                    </a:p>
                    <a:p>
                      <a:pPr marL="0" marR="0" algn="just">
                        <a:spcBef>
                          <a:spcPts val="0"/>
                        </a:spcBef>
                        <a:spcAft>
                          <a:spcPts val="0"/>
                        </a:spcAft>
                        <a:tabLst>
                          <a:tab pos="388620" algn="l"/>
                        </a:tabLst>
                      </a:pPr>
                      <a:r>
                        <a:rPr lang="en-US" sz="500" dirty="0" err="1">
                          <a:effectLst/>
                        </a:rPr>
                        <a:t>Pada</a:t>
                      </a:r>
                      <a:r>
                        <a:rPr lang="en-US" sz="500" dirty="0">
                          <a:effectLst/>
                        </a:rPr>
                        <a:t> </a:t>
                      </a:r>
                      <a:r>
                        <a:rPr lang="en-US" sz="500" dirty="0" err="1">
                          <a:effectLst/>
                        </a:rPr>
                        <a:t>daftar</a:t>
                      </a:r>
                      <a:r>
                        <a:rPr lang="en-US" sz="500" dirty="0">
                          <a:effectLst/>
                        </a:rPr>
                        <a:t> client </a:t>
                      </a:r>
                      <a:r>
                        <a:rPr lang="en-US" sz="500" dirty="0" err="1">
                          <a:effectLst/>
                        </a:rPr>
                        <a:t>Rektorat</a:t>
                      </a:r>
                      <a:r>
                        <a:rPr lang="en-US" sz="500" dirty="0">
                          <a:effectLst/>
                        </a:rPr>
                        <a:t> </a:t>
                      </a:r>
                      <a:r>
                        <a:rPr lang="en-US" sz="500" dirty="0" err="1">
                          <a:effectLst/>
                        </a:rPr>
                        <a:t>setiap</a:t>
                      </a:r>
                      <a:r>
                        <a:rPr lang="en-US" sz="500" dirty="0">
                          <a:effectLst/>
                        </a:rPr>
                        <a:t> </a:t>
                      </a:r>
                      <a:r>
                        <a:rPr lang="en-US" sz="500" dirty="0" err="1">
                          <a:effectLst/>
                        </a:rPr>
                        <a:t>ruangan</a:t>
                      </a:r>
                      <a:r>
                        <a:rPr lang="en-US" sz="500" dirty="0">
                          <a:effectLst/>
                        </a:rPr>
                        <a:t> </a:t>
                      </a:r>
                      <a:r>
                        <a:rPr lang="en-US" sz="500" dirty="0" err="1">
                          <a:effectLst/>
                        </a:rPr>
                        <a:t>sudah</a:t>
                      </a:r>
                      <a:r>
                        <a:rPr lang="en-US" sz="500" dirty="0">
                          <a:effectLst/>
                        </a:rPr>
                        <a:t> </a:t>
                      </a:r>
                      <a:r>
                        <a:rPr lang="en-US" sz="500" dirty="0" err="1">
                          <a:effectLst/>
                        </a:rPr>
                        <a:t>difasilitasi</a:t>
                      </a:r>
                      <a:r>
                        <a:rPr lang="en-US" sz="500" dirty="0">
                          <a:effectLst/>
                        </a:rPr>
                        <a:t> PC </a:t>
                      </a:r>
                      <a:r>
                        <a:rPr lang="en-US" sz="500" dirty="0" err="1">
                          <a:effectLst/>
                        </a:rPr>
                        <a:t>ataupun</a:t>
                      </a:r>
                      <a:r>
                        <a:rPr lang="en-US" sz="500" dirty="0">
                          <a:effectLst/>
                        </a:rPr>
                        <a:t> laptop yang </a:t>
                      </a:r>
                      <a:r>
                        <a:rPr lang="en-US" sz="500" dirty="0" err="1">
                          <a:effectLst/>
                        </a:rPr>
                        <a:t>sudah</a:t>
                      </a:r>
                      <a:r>
                        <a:rPr lang="en-US" sz="500" dirty="0">
                          <a:effectLst/>
                        </a:rPr>
                        <a:t> </a:t>
                      </a:r>
                      <a:r>
                        <a:rPr lang="en-US" sz="500" dirty="0" err="1">
                          <a:effectLst/>
                        </a:rPr>
                        <a:t>dapat</a:t>
                      </a:r>
                      <a:r>
                        <a:rPr lang="en-US" sz="500" dirty="0">
                          <a:effectLst/>
                        </a:rPr>
                        <a:t> </a:t>
                      </a:r>
                      <a:r>
                        <a:rPr lang="en-US" sz="500" dirty="0" err="1">
                          <a:effectLst/>
                        </a:rPr>
                        <a:t>mengakses</a:t>
                      </a:r>
                      <a:r>
                        <a:rPr lang="en-US" sz="500" dirty="0">
                          <a:effectLst/>
                        </a:rPr>
                        <a:t> internet </a:t>
                      </a:r>
                      <a:r>
                        <a:rPr lang="en-US" sz="500" dirty="0" err="1">
                          <a:effectLst/>
                        </a:rPr>
                        <a:t>melalui</a:t>
                      </a:r>
                      <a:r>
                        <a:rPr lang="en-US" sz="500" dirty="0">
                          <a:effectLst/>
                        </a:rPr>
                        <a:t> </a:t>
                      </a:r>
                      <a:r>
                        <a:rPr lang="en-US" sz="500" dirty="0" err="1">
                          <a:effectLst/>
                        </a:rPr>
                        <a:t>jaringan</a:t>
                      </a:r>
                      <a:r>
                        <a:rPr lang="en-US" sz="500" dirty="0">
                          <a:effectLst/>
                        </a:rPr>
                        <a:t> LAN </a:t>
                      </a:r>
                      <a:r>
                        <a:rPr lang="en-US" sz="500" dirty="0" err="1">
                          <a:effectLst/>
                        </a:rPr>
                        <a:t>ataupun</a:t>
                      </a:r>
                      <a:r>
                        <a:rPr lang="en-US" sz="500" dirty="0">
                          <a:effectLst/>
                        </a:rPr>
                        <a:t> AP </a:t>
                      </a:r>
                      <a:r>
                        <a:rPr lang="en-US" sz="500" dirty="0" err="1">
                          <a:effectLst/>
                        </a:rPr>
                        <a:t>pada</a:t>
                      </a:r>
                      <a:r>
                        <a:rPr lang="en-US" sz="500" dirty="0">
                          <a:effectLst/>
                        </a:rPr>
                        <a:t> </a:t>
                      </a:r>
                      <a:r>
                        <a:rPr lang="en-US" sz="500" dirty="0" err="1">
                          <a:effectLst/>
                        </a:rPr>
                        <a:t>gedung</a:t>
                      </a:r>
                      <a:r>
                        <a:rPr lang="en-US" sz="500" dirty="0">
                          <a:effectLst/>
                        </a:rPr>
                        <a:t> </a:t>
                      </a:r>
                      <a:r>
                        <a:rPr lang="en-US" sz="500" dirty="0" err="1">
                          <a:effectLst/>
                        </a:rPr>
                        <a:t>rektorat</a:t>
                      </a:r>
                      <a:r>
                        <a:rPr lang="en-US" sz="500" dirty="0">
                          <a:effectLst/>
                        </a:rPr>
                        <a:t> (</a:t>
                      </a:r>
                      <a:r>
                        <a:rPr lang="en-US" sz="500" dirty="0" err="1">
                          <a:effectLst/>
                        </a:rPr>
                        <a:t>gedung</a:t>
                      </a:r>
                      <a:r>
                        <a:rPr lang="en-US" sz="500" dirty="0">
                          <a:effectLst/>
                        </a:rPr>
                        <a:t> A).</a:t>
                      </a:r>
                      <a:endParaRPr lang="en-US" sz="600" dirty="0">
                        <a:effectLst/>
                        <a:latin typeface="Calibri"/>
                        <a:ea typeface="Times New Roman"/>
                      </a:endParaRPr>
                    </a:p>
                  </a:txBody>
                  <a:tcPr marL="40086" marR="40086" marT="0" marB="0" anchor="ctr"/>
                </a:tc>
              </a:tr>
              <a:tr h="1859713">
                <a:tc>
                  <a:txBody>
                    <a:bodyPr/>
                    <a:lstStyle/>
                    <a:p>
                      <a:pPr marL="0" marR="0" algn="ctr">
                        <a:spcBef>
                          <a:spcPts val="0"/>
                        </a:spcBef>
                        <a:spcAft>
                          <a:spcPts val="0"/>
                        </a:spcAft>
                        <a:tabLst>
                          <a:tab pos="285750" algn="l"/>
                        </a:tabLst>
                      </a:pPr>
                      <a:r>
                        <a:rPr lang="en-US" sz="500" dirty="0">
                          <a:effectLst/>
                        </a:rPr>
                        <a:t>2</a:t>
                      </a:r>
                      <a:endParaRPr lang="en-US" sz="600" dirty="0">
                        <a:effectLst/>
                        <a:latin typeface="Calibri"/>
                        <a:ea typeface="Times New Roman"/>
                      </a:endParaRPr>
                    </a:p>
                  </a:txBody>
                  <a:tcPr marL="40086" marR="40086" marT="0" marB="0"/>
                </a:tc>
                <a:tc>
                  <a:txBody>
                    <a:bodyPr/>
                    <a:lstStyle/>
                    <a:p>
                      <a:pPr marL="0" marR="0" algn="just">
                        <a:spcBef>
                          <a:spcPts val="0"/>
                        </a:spcBef>
                        <a:spcAft>
                          <a:spcPts val="0"/>
                        </a:spcAft>
                        <a:tabLst>
                          <a:tab pos="285750" algn="l"/>
                        </a:tabLst>
                      </a:pPr>
                      <a:r>
                        <a:rPr lang="en-US" sz="500" dirty="0" err="1">
                          <a:effectLst/>
                        </a:rPr>
                        <a:t>Fakultas</a:t>
                      </a:r>
                      <a:r>
                        <a:rPr lang="en-US" sz="500" dirty="0">
                          <a:effectLst/>
                        </a:rPr>
                        <a:t> (</a:t>
                      </a:r>
                      <a:r>
                        <a:rPr lang="en-US" sz="500" dirty="0" err="1">
                          <a:effectLst/>
                        </a:rPr>
                        <a:t>Dekanat</a:t>
                      </a:r>
                      <a:r>
                        <a:rPr lang="en-US" sz="500" dirty="0">
                          <a:effectLst/>
                        </a:rPr>
                        <a:t>)</a:t>
                      </a:r>
                      <a:endParaRPr lang="en-US" sz="600" dirty="0">
                        <a:effectLst/>
                      </a:endParaRPr>
                    </a:p>
                    <a:p>
                      <a:pPr marL="0" marR="0" algn="just">
                        <a:spcBef>
                          <a:spcPts val="0"/>
                        </a:spcBef>
                        <a:spcAft>
                          <a:spcPts val="0"/>
                        </a:spcAft>
                        <a:tabLst>
                          <a:tab pos="388620" algn="l"/>
                        </a:tabLst>
                      </a:pPr>
                      <a:r>
                        <a:rPr lang="en-US" sz="500" dirty="0" err="1">
                          <a:effectLst/>
                        </a:rPr>
                        <a:t>Fakultas</a:t>
                      </a:r>
                      <a:r>
                        <a:rPr lang="en-US" sz="500" dirty="0">
                          <a:effectLst/>
                        </a:rPr>
                        <a:t> </a:t>
                      </a:r>
                      <a:r>
                        <a:rPr lang="en-US" sz="500" dirty="0" err="1">
                          <a:effectLst/>
                        </a:rPr>
                        <a:t>Ilmu</a:t>
                      </a:r>
                      <a:r>
                        <a:rPr lang="en-US" sz="500" dirty="0">
                          <a:effectLst/>
                        </a:rPr>
                        <a:t> </a:t>
                      </a:r>
                      <a:r>
                        <a:rPr lang="en-US" sz="500" dirty="0" err="1">
                          <a:effectLst/>
                        </a:rPr>
                        <a:t>Seni</a:t>
                      </a:r>
                      <a:r>
                        <a:rPr lang="en-US" sz="500" dirty="0">
                          <a:effectLst/>
                        </a:rPr>
                        <a:t> Dan Sastra</a:t>
                      </a:r>
                      <a:endParaRPr lang="en-US" sz="600" dirty="0">
                        <a:effectLst/>
                      </a:endParaRPr>
                    </a:p>
                    <a:p>
                      <a:pPr marL="342900" marR="0" lvl="0" indent="-342900" algn="just">
                        <a:spcBef>
                          <a:spcPts val="0"/>
                        </a:spcBef>
                        <a:spcAft>
                          <a:spcPts val="0"/>
                        </a:spcAft>
                        <a:buFont typeface="Wingdings"/>
                        <a:buChar char=""/>
                      </a:pPr>
                      <a:r>
                        <a:rPr lang="en-US" sz="500" dirty="0" err="1">
                          <a:effectLst/>
                        </a:rPr>
                        <a:t>Dekan</a:t>
                      </a:r>
                      <a:endParaRPr lang="en-US" sz="600" dirty="0">
                        <a:effectLst/>
                      </a:endParaRPr>
                    </a:p>
                    <a:p>
                      <a:pPr marL="342900" marR="0" lvl="0" indent="-342900" algn="just">
                        <a:spcBef>
                          <a:spcPts val="0"/>
                        </a:spcBef>
                        <a:spcAft>
                          <a:spcPts val="0"/>
                        </a:spcAft>
                        <a:buFont typeface="Wingdings"/>
                        <a:buChar char=""/>
                      </a:pPr>
                      <a:r>
                        <a:rPr lang="en-US" sz="500" dirty="0">
                          <a:effectLst/>
                        </a:rPr>
                        <a:t>Wakil </a:t>
                      </a:r>
                      <a:r>
                        <a:rPr lang="en-US" sz="500" dirty="0" err="1">
                          <a:effectLst/>
                        </a:rPr>
                        <a:t>Dekan</a:t>
                      </a:r>
                      <a:r>
                        <a:rPr lang="en-US" sz="500" dirty="0">
                          <a:effectLst/>
                        </a:rPr>
                        <a:t> I</a:t>
                      </a:r>
                      <a:endParaRPr lang="en-US" sz="600" dirty="0">
                        <a:effectLst/>
                      </a:endParaRPr>
                    </a:p>
                    <a:p>
                      <a:pPr marL="342900" marR="0" lvl="0" indent="-342900" algn="just">
                        <a:spcBef>
                          <a:spcPts val="0"/>
                        </a:spcBef>
                        <a:spcAft>
                          <a:spcPts val="0"/>
                        </a:spcAft>
                        <a:buFont typeface="Wingdings"/>
                        <a:buChar char=""/>
                      </a:pPr>
                      <a:r>
                        <a:rPr lang="en-US" sz="500" dirty="0">
                          <a:effectLst/>
                        </a:rPr>
                        <a:t>Wakil </a:t>
                      </a:r>
                      <a:r>
                        <a:rPr lang="en-US" sz="500" dirty="0" err="1">
                          <a:effectLst/>
                        </a:rPr>
                        <a:t>Dekan</a:t>
                      </a:r>
                      <a:r>
                        <a:rPr lang="en-US" sz="500" dirty="0">
                          <a:effectLst/>
                        </a:rPr>
                        <a:t> II</a:t>
                      </a:r>
                      <a:endParaRPr lang="en-US" sz="600" dirty="0">
                        <a:effectLst/>
                      </a:endParaRPr>
                    </a:p>
                    <a:p>
                      <a:pPr marL="342900" marR="0" lvl="0" indent="-342900" algn="just">
                        <a:spcBef>
                          <a:spcPts val="0"/>
                        </a:spcBef>
                        <a:spcAft>
                          <a:spcPts val="0"/>
                        </a:spcAft>
                        <a:buFont typeface="Wingdings"/>
                        <a:buChar char=""/>
                      </a:pPr>
                      <a:r>
                        <a:rPr lang="en-US" sz="500" dirty="0">
                          <a:effectLst/>
                        </a:rPr>
                        <a:t>Wakil </a:t>
                      </a:r>
                      <a:r>
                        <a:rPr lang="en-US" sz="500" dirty="0" err="1">
                          <a:effectLst/>
                        </a:rPr>
                        <a:t>Dekan</a:t>
                      </a:r>
                      <a:r>
                        <a:rPr lang="en-US" sz="500" dirty="0">
                          <a:effectLst/>
                        </a:rPr>
                        <a:t> III</a:t>
                      </a:r>
                      <a:endParaRPr lang="en-US" sz="600" dirty="0">
                        <a:effectLst/>
                      </a:endParaRPr>
                    </a:p>
                    <a:p>
                      <a:pPr marL="0" marR="0" algn="just">
                        <a:spcBef>
                          <a:spcPts val="0"/>
                        </a:spcBef>
                        <a:spcAft>
                          <a:spcPts val="0"/>
                        </a:spcAft>
                        <a:tabLst>
                          <a:tab pos="674370" algn="l"/>
                        </a:tabLst>
                      </a:pPr>
                      <a:r>
                        <a:rPr lang="en-US" sz="500" dirty="0" err="1">
                          <a:effectLst/>
                        </a:rPr>
                        <a:t>Pada</a:t>
                      </a:r>
                      <a:r>
                        <a:rPr lang="en-US" sz="500" dirty="0">
                          <a:effectLst/>
                        </a:rPr>
                        <a:t> </a:t>
                      </a:r>
                      <a:r>
                        <a:rPr lang="en-US" sz="500" dirty="0" err="1">
                          <a:effectLst/>
                        </a:rPr>
                        <a:t>daftar</a:t>
                      </a:r>
                      <a:r>
                        <a:rPr lang="en-US" sz="500" dirty="0">
                          <a:effectLst/>
                        </a:rPr>
                        <a:t> client </a:t>
                      </a:r>
                      <a:r>
                        <a:rPr lang="en-US" sz="500" dirty="0" err="1">
                          <a:effectLst/>
                        </a:rPr>
                        <a:t>Dekanat</a:t>
                      </a:r>
                      <a:r>
                        <a:rPr lang="en-US" sz="500" dirty="0">
                          <a:effectLst/>
                        </a:rPr>
                        <a:t> </a:t>
                      </a:r>
                      <a:r>
                        <a:rPr lang="en-US" sz="500" dirty="0" err="1">
                          <a:effectLst/>
                        </a:rPr>
                        <a:t>Fakultas</a:t>
                      </a:r>
                      <a:r>
                        <a:rPr lang="en-US" sz="500" dirty="0">
                          <a:effectLst/>
                        </a:rPr>
                        <a:t> </a:t>
                      </a:r>
                      <a:r>
                        <a:rPr lang="en-US" sz="500" dirty="0" err="1">
                          <a:effectLst/>
                        </a:rPr>
                        <a:t>Ilmu</a:t>
                      </a:r>
                      <a:r>
                        <a:rPr lang="en-US" sz="500" dirty="0">
                          <a:effectLst/>
                        </a:rPr>
                        <a:t> </a:t>
                      </a:r>
                      <a:r>
                        <a:rPr lang="en-US" sz="500" dirty="0" err="1">
                          <a:effectLst/>
                        </a:rPr>
                        <a:t>Seni</a:t>
                      </a:r>
                      <a:r>
                        <a:rPr lang="en-US" sz="500" dirty="0">
                          <a:effectLst/>
                        </a:rPr>
                        <a:t> Dan Sastra </a:t>
                      </a:r>
                      <a:r>
                        <a:rPr lang="en-US" sz="500" dirty="0" err="1">
                          <a:effectLst/>
                        </a:rPr>
                        <a:t>ruangan</a:t>
                      </a:r>
                      <a:r>
                        <a:rPr lang="en-US" sz="500" dirty="0">
                          <a:effectLst/>
                        </a:rPr>
                        <a:t> </a:t>
                      </a:r>
                      <a:r>
                        <a:rPr lang="en-US" sz="500" dirty="0" err="1">
                          <a:effectLst/>
                        </a:rPr>
                        <a:t>sudah</a:t>
                      </a:r>
                      <a:r>
                        <a:rPr lang="en-US" sz="500" dirty="0">
                          <a:effectLst/>
                        </a:rPr>
                        <a:t> </a:t>
                      </a:r>
                      <a:r>
                        <a:rPr lang="en-US" sz="500" dirty="0" err="1">
                          <a:effectLst/>
                        </a:rPr>
                        <a:t>difasilitasi</a:t>
                      </a:r>
                      <a:r>
                        <a:rPr lang="en-US" sz="500" dirty="0">
                          <a:effectLst/>
                        </a:rPr>
                        <a:t> PC </a:t>
                      </a:r>
                      <a:r>
                        <a:rPr lang="en-US" sz="500" dirty="0" err="1">
                          <a:effectLst/>
                        </a:rPr>
                        <a:t>ataupun</a:t>
                      </a:r>
                      <a:r>
                        <a:rPr lang="en-US" sz="500" dirty="0">
                          <a:effectLst/>
                        </a:rPr>
                        <a:t> laptop yang </a:t>
                      </a:r>
                      <a:r>
                        <a:rPr lang="en-US" sz="500" dirty="0" err="1">
                          <a:effectLst/>
                        </a:rPr>
                        <a:t>sudah</a:t>
                      </a:r>
                      <a:r>
                        <a:rPr lang="en-US" sz="500" dirty="0">
                          <a:effectLst/>
                        </a:rPr>
                        <a:t> </a:t>
                      </a:r>
                      <a:r>
                        <a:rPr lang="en-US" sz="500" dirty="0" err="1">
                          <a:effectLst/>
                        </a:rPr>
                        <a:t>dapat</a:t>
                      </a:r>
                      <a:r>
                        <a:rPr lang="en-US" sz="500" dirty="0">
                          <a:effectLst/>
                        </a:rPr>
                        <a:t> </a:t>
                      </a:r>
                      <a:r>
                        <a:rPr lang="en-US" sz="500" dirty="0" err="1">
                          <a:effectLst/>
                        </a:rPr>
                        <a:t>mengakses</a:t>
                      </a:r>
                      <a:r>
                        <a:rPr lang="en-US" sz="500" dirty="0">
                          <a:effectLst/>
                        </a:rPr>
                        <a:t> internet </a:t>
                      </a:r>
                      <a:r>
                        <a:rPr lang="en-US" sz="500" dirty="0" err="1">
                          <a:effectLst/>
                        </a:rPr>
                        <a:t>melalui</a:t>
                      </a:r>
                      <a:r>
                        <a:rPr lang="en-US" sz="500" dirty="0">
                          <a:effectLst/>
                        </a:rPr>
                        <a:t> </a:t>
                      </a:r>
                      <a:r>
                        <a:rPr lang="en-US" sz="500" dirty="0" err="1">
                          <a:effectLst/>
                        </a:rPr>
                        <a:t>jaringan</a:t>
                      </a:r>
                      <a:r>
                        <a:rPr lang="en-US" sz="500" dirty="0">
                          <a:effectLst/>
                        </a:rPr>
                        <a:t> LAN </a:t>
                      </a:r>
                      <a:r>
                        <a:rPr lang="en-US" sz="500" dirty="0" err="1">
                          <a:effectLst/>
                        </a:rPr>
                        <a:t>ataupun</a:t>
                      </a:r>
                      <a:r>
                        <a:rPr lang="en-US" sz="500" dirty="0">
                          <a:effectLst/>
                        </a:rPr>
                        <a:t> AP </a:t>
                      </a:r>
                      <a:r>
                        <a:rPr lang="en-US" sz="500" dirty="0" err="1">
                          <a:effectLst/>
                        </a:rPr>
                        <a:t>Dekanat</a:t>
                      </a:r>
                      <a:r>
                        <a:rPr lang="en-US" sz="500" dirty="0">
                          <a:effectLst/>
                        </a:rPr>
                        <a:t> (</a:t>
                      </a:r>
                      <a:r>
                        <a:rPr lang="en-US" sz="500" dirty="0" err="1">
                          <a:effectLst/>
                        </a:rPr>
                        <a:t>gedung</a:t>
                      </a:r>
                      <a:r>
                        <a:rPr lang="en-US" sz="500" dirty="0">
                          <a:effectLst/>
                        </a:rPr>
                        <a:t> A).</a:t>
                      </a:r>
                      <a:endParaRPr lang="en-US" sz="600" dirty="0">
                        <a:effectLst/>
                      </a:endParaRPr>
                    </a:p>
                    <a:p>
                      <a:pPr marL="0" marR="0" algn="just">
                        <a:spcBef>
                          <a:spcPts val="0"/>
                        </a:spcBef>
                        <a:spcAft>
                          <a:spcPts val="0"/>
                        </a:spcAft>
                        <a:tabLst>
                          <a:tab pos="674370" algn="l"/>
                        </a:tabLst>
                      </a:pPr>
                      <a:r>
                        <a:rPr lang="en-US" sz="500" dirty="0">
                          <a:effectLst/>
                        </a:rPr>
                        <a:t> </a:t>
                      </a:r>
                      <a:endParaRPr lang="en-US" sz="600" dirty="0">
                        <a:effectLst/>
                      </a:endParaRPr>
                    </a:p>
                    <a:p>
                      <a:pPr marL="0" marR="0" algn="just">
                        <a:spcBef>
                          <a:spcPts val="0"/>
                        </a:spcBef>
                        <a:spcAft>
                          <a:spcPts val="0"/>
                        </a:spcAft>
                        <a:tabLst>
                          <a:tab pos="388620" algn="l"/>
                        </a:tabLst>
                      </a:pPr>
                      <a:r>
                        <a:rPr lang="en-US" sz="500" dirty="0" err="1">
                          <a:effectLst/>
                        </a:rPr>
                        <a:t>Fakultas</a:t>
                      </a:r>
                      <a:r>
                        <a:rPr lang="en-US" sz="500" dirty="0">
                          <a:effectLst/>
                        </a:rPr>
                        <a:t> </a:t>
                      </a:r>
                      <a:r>
                        <a:rPr lang="en-US" sz="500" dirty="0" err="1">
                          <a:effectLst/>
                        </a:rPr>
                        <a:t>Teknik</a:t>
                      </a:r>
                      <a:endParaRPr lang="en-US" sz="600" dirty="0">
                        <a:effectLst/>
                      </a:endParaRPr>
                    </a:p>
                    <a:p>
                      <a:pPr marL="342900" marR="0" lvl="0" indent="-342900" algn="just">
                        <a:spcBef>
                          <a:spcPts val="0"/>
                        </a:spcBef>
                        <a:spcAft>
                          <a:spcPts val="0"/>
                        </a:spcAft>
                        <a:buFont typeface="Wingdings"/>
                        <a:buChar char=""/>
                        <a:tabLst>
                          <a:tab pos="674370" algn="l"/>
                        </a:tabLst>
                      </a:pPr>
                      <a:r>
                        <a:rPr lang="en-US" sz="500" dirty="0" err="1">
                          <a:effectLst/>
                        </a:rPr>
                        <a:t>Dekan</a:t>
                      </a:r>
                      <a:endParaRPr lang="en-US" sz="600" dirty="0">
                        <a:effectLst/>
                      </a:endParaRPr>
                    </a:p>
                    <a:p>
                      <a:pPr marL="342900" marR="0" lvl="0" indent="-342900" algn="just">
                        <a:spcBef>
                          <a:spcPts val="0"/>
                        </a:spcBef>
                        <a:spcAft>
                          <a:spcPts val="0"/>
                        </a:spcAft>
                        <a:buFont typeface="Wingdings"/>
                        <a:buChar char=""/>
                        <a:tabLst>
                          <a:tab pos="674370" algn="l"/>
                        </a:tabLst>
                      </a:pPr>
                      <a:r>
                        <a:rPr lang="en-US" sz="500" dirty="0">
                          <a:effectLst/>
                        </a:rPr>
                        <a:t>Wakil </a:t>
                      </a:r>
                      <a:r>
                        <a:rPr lang="en-US" sz="500" dirty="0" err="1">
                          <a:effectLst/>
                        </a:rPr>
                        <a:t>Dekan</a:t>
                      </a:r>
                      <a:r>
                        <a:rPr lang="en-US" sz="500" dirty="0">
                          <a:effectLst/>
                        </a:rPr>
                        <a:t> I</a:t>
                      </a:r>
                      <a:endParaRPr lang="en-US" sz="600" dirty="0">
                        <a:effectLst/>
                      </a:endParaRPr>
                    </a:p>
                    <a:p>
                      <a:pPr marL="342900" marR="0" lvl="0" indent="-342900" algn="just">
                        <a:spcBef>
                          <a:spcPts val="0"/>
                        </a:spcBef>
                        <a:spcAft>
                          <a:spcPts val="0"/>
                        </a:spcAft>
                        <a:buFont typeface="Wingdings"/>
                        <a:buChar char=""/>
                        <a:tabLst>
                          <a:tab pos="674370" algn="l"/>
                        </a:tabLst>
                      </a:pPr>
                      <a:r>
                        <a:rPr lang="en-US" sz="500" dirty="0">
                          <a:effectLst/>
                        </a:rPr>
                        <a:t>Wakil </a:t>
                      </a:r>
                      <a:r>
                        <a:rPr lang="en-US" sz="500" dirty="0" err="1">
                          <a:effectLst/>
                        </a:rPr>
                        <a:t>Dekan</a:t>
                      </a:r>
                      <a:r>
                        <a:rPr lang="en-US" sz="500" dirty="0">
                          <a:effectLst/>
                        </a:rPr>
                        <a:t> II</a:t>
                      </a:r>
                      <a:endParaRPr lang="en-US" sz="600" dirty="0">
                        <a:effectLst/>
                      </a:endParaRPr>
                    </a:p>
                    <a:p>
                      <a:pPr marL="342900" marR="0" lvl="0" indent="-342900" algn="just">
                        <a:spcBef>
                          <a:spcPts val="0"/>
                        </a:spcBef>
                        <a:spcAft>
                          <a:spcPts val="0"/>
                        </a:spcAft>
                        <a:buFont typeface="Wingdings"/>
                        <a:buChar char=""/>
                        <a:tabLst>
                          <a:tab pos="674370" algn="l"/>
                        </a:tabLst>
                      </a:pPr>
                      <a:r>
                        <a:rPr lang="en-US" sz="500" dirty="0">
                          <a:effectLst/>
                        </a:rPr>
                        <a:t>Wakil </a:t>
                      </a:r>
                      <a:r>
                        <a:rPr lang="en-US" sz="500" dirty="0" err="1">
                          <a:effectLst/>
                        </a:rPr>
                        <a:t>Dekan</a:t>
                      </a:r>
                      <a:r>
                        <a:rPr lang="en-US" sz="500" dirty="0">
                          <a:effectLst/>
                        </a:rPr>
                        <a:t> III</a:t>
                      </a:r>
                      <a:endParaRPr lang="en-US" sz="600" dirty="0">
                        <a:effectLst/>
                      </a:endParaRPr>
                    </a:p>
                    <a:p>
                      <a:pPr marL="0" marR="0" algn="just">
                        <a:spcBef>
                          <a:spcPts val="0"/>
                        </a:spcBef>
                        <a:spcAft>
                          <a:spcPts val="0"/>
                        </a:spcAft>
                        <a:tabLst>
                          <a:tab pos="674370" algn="l"/>
                        </a:tabLst>
                      </a:pPr>
                      <a:r>
                        <a:rPr lang="en-US" sz="500" dirty="0" err="1">
                          <a:effectLst/>
                        </a:rPr>
                        <a:t>Pada</a:t>
                      </a:r>
                      <a:r>
                        <a:rPr lang="en-US" sz="500" dirty="0">
                          <a:effectLst/>
                        </a:rPr>
                        <a:t> </a:t>
                      </a:r>
                      <a:r>
                        <a:rPr lang="en-US" sz="500" dirty="0" err="1">
                          <a:effectLst/>
                        </a:rPr>
                        <a:t>daftar</a:t>
                      </a:r>
                      <a:r>
                        <a:rPr lang="en-US" sz="500" dirty="0">
                          <a:effectLst/>
                        </a:rPr>
                        <a:t> client </a:t>
                      </a:r>
                      <a:r>
                        <a:rPr lang="en-US" sz="500" dirty="0" err="1">
                          <a:effectLst/>
                        </a:rPr>
                        <a:t>Dekanat</a:t>
                      </a:r>
                      <a:r>
                        <a:rPr lang="en-US" sz="500" dirty="0">
                          <a:effectLst/>
                        </a:rPr>
                        <a:t> </a:t>
                      </a:r>
                      <a:r>
                        <a:rPr lang="en-US" sz="500" dirty="0" err="1">
                          <a:effectLst/>
                        </a:rPr>
                        <a:t>Fakultas</a:t>
                      </a:r>
                      <a:r>
                        <a:rPr lang="en-US" sz="500" dirty="0">
                          <a:effectLst/>
                        </a:rPr>
                        <a:t> </a:t>
                      </a:r>
                      <a:r>
                        <a:rPr lang="en-US" sz="500" dirty="0" err="1">
                          <a:effectLst/>
                        </a:rPr>
                        <a:t>Teknik</a:t>
                      </a:r>
                      <a:r>
                        <a:rPr lang="en-US" sz="500" dirty="0">
                          <a:effectLst/>
                        </a:rPr>
                        <a:t> </a:t>
                      </a:r>
                      <a:r>
                        <a:rPr lang="en-US" sz="500" dirty="0" err="1">
                          <a:effectLst/>
                        </a:rPr>
                        <a:t>semua</a:t>
                      </a:r>
                      <a:r>
                        <a:rPr lang="en-US" sz="500" dirty="0">
                          <a:effectLst/>
                        </a:rPr>
                        <a:t> </a:t>
                      </a:r>
                      <a:r>
                        <a:rPr lang="en-US" sz="500" dirty="0" err="1">
                          <a:effectLst/>
                        </a:rPr>
                        <a:t>ruangan</a:t>
                      </a:r>
                      <a:r>
                        <a:rPr lang="en-US" sz="500" dirty="0">
                          <a:effectLst/>
                        </a:rPr>
                        <a:t> </a:t>
                      </a:r>
                      <a:r>
                        <a:rPr lang="en-US" sz="500" dirty="0" err="1">
                          <a:effectLst/>
                        </a:rPr>
                        <a:t>sudah</a:t>
                      </a:r>
                      <a:r>
                        <a:rPr lang="en-US" sz="500" dirty="0">
                          <a:effectLst/>
                        </a:rPr>
                        <a:t> </a:t>
                      </a:r>
                      <a:r>
                        <a:rPr lang="en-US" sz="500" dirty="0" err="1">
                          <a:effectLst/>
                        </a:rPr>
                        <a:t>difasilitasi</a:t>
                      </a:r>
                      <a:r>
                        <a:rPr lang="en-US" sz="500" dirty="0">
                          <a:effectLst/>
                        </a:rPr>
                        <a:t> PC </a:t>
                      </a:r>
                      <a:r>
                        <a:rPr lang="en-US" sz="500" dirty="0" err="1">
                          <a:effectLst/>
                        </a:rPr>
                        <a:t>ataupun</a:t>
                      </a:r>
                      <a:r>
                        <a:rPr lang="en-US" sz="500" dirty="0">
                          <a:effectLst/>
                        </a:rPr>
                        <a:t> laptop yang </a:t>
                      </a:r>
                      <a:r>
                        <a:rPr lang="en-US" sz="500" dirty="0" err="1">
                          <a:effectLst/>
                        </a:rPr>
                        <a:t>sudah</a:t>
                      </a:r>
                      <a:r>
                        <a:rPr lang="en-US" sz="500" dirty="0">
                          <a:effectLst/>
                        </a:rPr>
                        <a:t> </a:t>
                      </a:r>
                      <a:r>
                        <a:rPr lang="en-US" sz="500" dirty="0" err="1">
                          <a:effectLst/>
                        </a:rPr>
                        <a:t>dapat</a:t>
                      </a:r>
                      <a:r>
                        <a:rPr lang="en-US" sz="500" dirty="0">
                          <a:effectLst/>
                        </a:rPr>
                        <a:t> </a:t>
                      </a:r>
                      <a:r>
                        <a:rPr lang="en-US" sz="500" dirty="0" err="1">
                          <a:effectLst/>
                        </a:rPr>
                        <a:t>mengakses</a:t>
                      </a:r>
                      <a:r>
                        <a:rPr lang="en-US" sz="500" dirty="0">
                          <a:effectLst/>
                        </a:rPr>
                        <a:t> internet </a:t>
                      </a:r>
                      <a:r>
                        <a:rPr lang="en-US" sz="500" dirty="0" err="1">
                          <a:effectLst/>
                        </a:rPr>
                        <a:t>melalui</a:t>
                      </a:r>
                      <a:r>
                        <a:rPr lang="en-US" sz="500" dirty="0">
                          <a:effectLst/>
                        </a:rPr>
                        <a:t> </a:t>
                      </a:r>
                      <a:r>
                        <a:rPr lang="en-US" sz="500" dirty="0" err="1">
                          <a:effectLst/>
                        </a:rPr>
                        <a:t>jaringan</a:t>
                      </a:r>
                      <a:r>
                        <a:rPr lang="en-US" sz="500" dirty="0">
                          <a:effectLst/>
                        </a:rPr>
                        <a:t> LAN </a:t>
                      </a:r>
                      <a:r>
                        <a:rPr lang="en-US" sz="500" dirty="0" err="1">
                          <a:effectLst/>
                        </a:rPr>
                        <a:t>ataupun</a:t>
                      </a:r>
                      <a:r>
                        <a:rPr lang="en-US" sz="500" dirty="0">
                          <a:effectLst/>
                        </a:rPr>
                        <a:t> AP </a:t>
                      </a:r>
                      <a:r>
                        <a:rPr lang="en-US" sz="500" dirty="0" err="1">
                          <a:effectLst/>
                        </a:rPr>
                        <a:t>Dekanat</a:t>
                      </a:r>
                      <a:r>
                        <a:rPr lang="en-US" sz="500" dirty="0">
                          <a:effectLst/>
                        </a:rPr>
                        <a:t> </a:t>
                      </a:r>
                      <a:r>
                        <a:rPr lang="en-US" sz="500" dirty="0" err="1">
                          <a:effectLst/>
                        </a:rPr>
                        <a:t>ataupun</a:t>
                      </a:r>
                      <a:r>
                        <a:rPr lang="en-US" sz="500" dirty="0">
                          <a:effectLst/>
                        </a:rPr>
                        <a:t> </a:t>
                      </a:r>
                      <a:r>
                        <a:rPr lang="en-US" sz="500" dirty="0" err="1">
                          <a:effectLst/>
                        </a:rPr>
                        <a:t>dari</a:t>
                      </a:r>
                      <a:r>
                        <a:rPr lang="en-US" sz="500" dirty="0">
                          <a:effectLst/>
                        </a:rPr>
                        <a:t> </a:t>
                      </a:r>
                      <a:r>
                        <a:rPr lang="en-US" sz="500" dirty="0" err="1">
                          <a:effectLst/>
                        </a:rPr>
                        <a:t>wifi</a:t>
                      </a:r>
                      <a:r>
                        <a:rPr lang="en-US" sz="500" dirty="0">
                          <a:effectLst/>
                        </a:rPr>
                        <a:t> R. </a:t>
                      </a:r>
                      <a:r>
                        <a:rPr lang="en-US" sz="500" dirty="0" err="1">
                          <a:effectLst/>
                        </a:rPr>
                        <a:t>Rapat</a:t>
                      </a:r>
                      <a:r>
                        <a:rPr lang="en-US" sz="500" dirty="0">
                          <a:effectLst/>
                        </a:rPr>
                        <a:t> </a:t>
                      </a:r>
                      <a:r>
                        <a:rPr lang="en-US" sz="500" dirty="0" err="1">
                          <a:effectLst/>
                        </a:rPr>
                        <a:t>Dekanat</a:t>
                      </a:r>
                      <a:r>
                        <a:rPr lang="en-US" sz="500" dirty="0">
                          <a:effectLst/>
                        </a:rPr>
                        <a:t> lt.2 (</a:t>
                      </a:r>
                      <a:r>
                        <a:rPr lang="en-US" sz="500" dirty="0" err="1">
                          <a:effectLst/>
                        </a:rPr>
                        <a:t>gedung</a:t>
                      </a:r>
                      <a:r>
                        <a:rPr lang="en-US" sz="500" dirty="0">
                          <a:effectLst/>
                        </a:rPr>
                        <a:t> C).</a:t>
                      </a:r>
                      <a:endParaRPr lang="en-US" sz="600" dirty="0">
                        <a:effectLst/>
                        <a:latin typeface="Calibri"/>
                        <a:ea typeface="Times New Roman"/>
                      </a:endParaRPr>
                    </a:p>
                  </a:txBody>
                  <a:tcPr marL="40086" marR="40086" marT="0" marB="0" anchor="ctr"/>
                </a:tc>
              </a:tr>
              <a:tr h="2066347">
                <a:tc>
                  <a:txBody>
                    <a:bodyPr/>
                    <a:lstStyle/>
                    <a:p>
                      <a:pPr marL="0" marR="0" algn="ctr">
                        <a:spcBef>
                          <a:spcPts val="0"/>
                        </a:spcBef>
                        <a:spcAft>
                          <a:spcPts val="0"/>
                        </a:spcAft>
                        <a:tabLst>
                          <a:tab pos="285750" algn="l"/>
                        </a:tabLst>
                      </a:pPr>
                      <a:r>
                        <a:rPr lang="en-US" sz="500" dirty="0">
                          <a:effectLst/>
                        </a:rPr>
                        <a:t>3</a:t>
                      </a:r>
                      <a:endParaRPr lang="en-US" sz="600" dirty="0">
                        <a:effectLst/>
                        <a:latin typeface="Calibri"/>
                        <a:ea typeface="Times New Roman"/>
                      </a:endParaRPr>
                    </a:p>
                  </a:txBody>
                  <a:tcPr marL="40086" marR="40086" marT="0" marB="0"/>
                </a:tc>
                <a:tc>
                  <a:txBody>
                    <a:bodyPr/>
                    <a:lstStyle/>
                    <a:p>
                      <a:pPr marL="0" marR="0" algn="just">
                        <a:spcBef>
                          <a:spcPts val="0"/>
                        </a:spcBef>
                        <a:spcAft>
                          <a:spcPts val="0"/>
                        </a:spcAft>
                        <a:tabLst>
                          <a:tab pos="285750" algn="l"/>
                        </a:tabLst>
                      </a:pPr>
                      <a:r>
                        <a:rPr lang="en-US" sz="500">
                          <a:effectLst/>
                        </a:rPr>
                        <a:t>Prodi (Program Studi)</a:t>
                      </a:r>
                      <a:endParaRPr lang="en-US" sz="600">
                        <a:effectLst/>
                      </a:endParaRPr>
                    </a:p>
                    <a:p>
                      <a:pPr marL="342900" marR="0" lvl="0" indent="-342900" algn="just">
                        <a:spcBef>
                          <a:spcPts val="0"/>
                        </a:spcBef>
                        <a:spcAft>
                          <a:spcPts val="0"/>
                        </a:spcAft>
                        <a:buFont typeface="Wingdings"/>
                        <a:buChar char=""/>
                      </a:pPr>
                      <a:r>
                        <a:rPr lang="en-US" sz="500">
                          <a:effectLst/>
                        </a:rPr>
                        <a:t>Prodi Teknologi Pangan</a:t>
                      </a:r>
                      <a:endParaRPr lang="en-US" sz="600">
                        <a:effectLst/>
                      </a:endParaRPr>
                    </a:p>
                    <a:p>
                      <a:pPr marL="342900" marR="0" lvl="0" indent="-342900" algn="just">
                        <a:spcBef>
                          <a:spcPts val="0"/>
                        </a:spcBef>
                        <a:spcAft>
                          <a:spcPts val="0"/>
                        </a:spcAft>
                        <a:buFont typeface="Wingdings"/>
                        <a:buChar char=""/>
                      </a:pPr>
                      <a:r>
                        <a:rPr lang="en-US" sz="500">
                          <a:effectLst/>
                        </a:rPr>
                        <a:t>Prodi Teknik Indudtri</a:t>
                      </a:r>
                      <a:endParaRPr lang="en-US" sz="600">
                        <a:effectLst/>
                      </a:endParaRPr>
                    </a:p>
                    <a:p>
                      <a:pPr marL="342900" marR="0" lvl="0" indent="-342900" algn="just">
                        <a:spcBef>
                          <a:spcPts val="0"/>
                        </a:spcBef>
                        <a:spcAft>
                          <a:spcPts val="0"/>
                        </a:spcAft>
                        <a:buFont typeface="Wingdings"/>
                        <a:buChar char=""/>
                      </a:pPr>
                      <a:r>
                        <a:rPr lang="en-US" sz="500">
                          <a:effectLst/>
                        </a:rPr>
                        <a:t>Prodi Teknik Mesin</a:t>
                      </a:r>
                      <a:endParaRPr lang="en-US" sz="600">
                        <a:effectLst/>
                      </a:endParaRPr>
                    </a:p>
                    <a:p>
                      <a:pPr marL="342900" marR="0" lvl="0" indent="-342900" algn="just">
                        <a:spcBef>
                          <a:spcPts val="0"/>
                        </a:spcBef>
                        <a:spcAft>
                          <a:spcPts val="0"/>
                        </a:spcAft>
                        <a:buFont typeface="Wingdings"/>
                        <a:buChar char=""/>
                      </a:pPr>
                      <a:r>
                        <a:rPr lang="en-US" sz="500">
                          <a:effectLst/>
                        </a:rPr>
                        <a:t>Prodi Teknik Informatika</a:t>
                      </a:r>
                      <a:endParaRPr lang="en-US" sz="600">
                        <a:effectLst/>
                      </a:endParaRPr>
                    </a:p>
                    <a:p>
                      <a:pPr marL="342900" marR="0" lvl="0" indent="-342900" algn="just">
                        <a:spcBef>
                          <a:spcPts val="0"/>
                        </a:spcBef>
                        <a:spcAft>
                          <a:spcPts val="0"/>
                        </a:spcAft>
                        <a:buFont typeface="Wingdings"/>
                        <a:buChar char=""/>
                      </a:pPr>
                      <a:r>
                        <a:rPr lang="en-US" sz="500">
                          <a:effectLst/>
                        </a:rPr>
                        <a:t>Prodi Teknik Lingkungan</a:t>
                      </a:r>
                      <a:endParaRPr lang="en-US" sz="600">
                        <a:effectLst/>
                      </a:endParaRPr>
                    </a:p>
                    <a:p>
                      <a:pPr marL="342900" marR="0" lvl="0" indent="-342900" algn="just">
                        <a:spcBef>
                          <a:spcPts val="0"/>
                        </a:spcBef>
                        <a:spcAft>
                          <a:spcPts val="0"/>
                        </a:spcAft>
                        <a:buFont typeface="Wingdings"/>
                        <a:buChar char=""/>
                      </a:pPr>
                      <a:r>
                        <a:rPr lang="en-US" sz="500">
                          <a:effectLst/>
                        </a:rPr>
                        <a:t>Prodi Teknik Planologi</a:t>
                      </a:r>
                      <a:endParaRPr lang="en-US" sz="600">
                        <a:effectLst/>
                      </a:endParaRPr>
                    </a:p>
                    <a:p>
                      <a:pPr marL="0" marR="0" algn="just">
                        <a:spcBef>
                          <a:spcPts val="0"/>
                        </a:spcBef>
                        <a:spcAft>
                          <a:spcPts val="0"/>
                        </a:spcAft>
                        <a:tabLst>
                          <a:tab pos="388620" algn="l"/>
                        </a:tabLst>
                      </a:pPr>
                      <a:r>
                        <a:rPr lang="en-US" sz="500">
                          <a:effectLst/>
                        </a:rPr>
                        <a:t>Pada daftar client Dekanat semua ruangan sudah difasilitasi PC ataupun laptop yang sudah dapat mengakses internet melalui jaringan LAN atapun AP  yang sudah disediakan pada setiap jurusannya.</a:t>
                      </a:r>
                      <a:endParaRPr lang="en-US" sz="600">
                        <a:effectLst/>
                      </a:endParaRPr>
                    </a:p>
                    <a:p>
                      <a:pPr marL="0" marR="0" algn="just">
                        <a:spcBef>
                          <a:spcPts val="0"/>
                        </a:spcBef>
                        <a:spcAft>
                          <a:spcPts val="0"/>
                        </a:spcAft>
                        <a:tabLst>
                          <a:tab pos="285750" algn="l"/>
                        </a:tabLst>
                      </a:pPr>
                      <a:r>
                        <a:rPr lang="en-US" sz="500">
                          <a:effectLst/>
                        </a:rPr>
                        <a:t> </a:t>
                      </a:r>
                      <a:endParaRPr lang="en-US" sz="600">
                        <a:effectLst/>
                      </a:endParaRPr>
                    </a:p>
                    <a:p>
                      <a:pPr marL="0" marR="0" algn="just">
                        <a:spcBef>
                          <a:spcPts val="0"/>
                        </a:spcBef>
                        <a:spcAft>
                          <a:spcPts val="0"/>
                        </a:spcAft>
                        <a:tabLst>
                          <a:tab pos="285750" algn="l"/>
                        </a:tabLst>
                      </a:pPr>
                      <a:r>
                        <a:rPr lang="en-US" sz="500">
                          <a:effectLst/>
                        </a:rPr>
                        <a:t>TU (Tata Usaha)</a:t>
                      </a:r>
                      <a:endParaRPr lang="en-US" sz="600">
                        <a:effectLst/>
                      </a:endParaRPr>
                    </a:p>
                    <a:p>
                      <a:pPr marL="342900" marR="0" lvl="0" indent="-342900" algn="just">
                        <a:spcBef>
                          <a:spcPts val="0"/>
                        </a:spcBef>
                        <a:spcAft>
                          <a:spcPts val="0"/>
                        </a:spcAft>
                        <a:buFont typeface="Wingdings"/>
                        <a:buChar char=""/>
                      </a:pPr>
                      <a:r>
                        <a:rPr lang="en-US" sz="500">
                          <a:effectLst/>
                        </a:rPr>
                        <a:t>Tata Usaha Teknknologi Pangan</a:t>
                      </a:r>
                      <a:endParaRPr lang="en-US" sz="600">
                        <a:effectLst/>
                      </a:endParaRPr>
                    </a:p>
                    <a:p>
                      <a:pPr marL="342900" marR="0" lvl="0" indent="-342900" algn="just">
                        <a:spcBef>
                          <a:spcPts val="0"/>
                        </a:spcBef>
                        <a:spcAft>
                          <a:spcPts val="0"/>
                        </a:spcAft>
                        <a:buFont typeface="Wingdings"/>
                        <a:buChar char=""/>
                      </a:pPr>
                      <a:r>
                        <a:rPr lang="en-US" sz="500">
                          <a:effectLst/>
                        </a:rPr>
                        <a:t>Tata Usaha Teknik Industri</a:t>
                      </a:r>
                      <a:endParaRPr lang="en-US" sz="600">
                        <a:effectLst/>
                      </a:endParaRPr>
                    </a:p>
                    <a:p>
                      <a:pPr marL="342900" marR="0" lvl="0" indent="-342900" algn="just">
                        <a:spcBef>
                          <a:spcPts val="0"/>
                        </a:spcBef>
                        <a:spcAft>
                          <a:spcPts val="0"/>
                        </a:spcAft>
                        <a:buFont typeface="Wingdings"/>
                        <a:buChar char=""/>
                      </a:pPr>
                      <a:r>
                        <a:rPr lang="en-US" sz="500">
                          <a:effectLst/>
                        </a:rPr>
                        <a:t>Tata Usaha Teknik Mesin</a:t>
                      </a:r>
                      <a:endParaRPr lang="en-US" sz="600">
                        <a:effectLst/>
                      </a:endParaRPr>
                    </a:p>
                    <a:p>
                      <a:pPr marL="342900" marR="0" lvl="0" indent="-342900" algn="just">
                        <a:spcBef>
                          <a:spcPts val="0"/>
                        </a:spcBef>
                        <a:spcAft>
                          <a:spcPts val="0"/>
                        </a:spcAft>
                        <a:buFont typeface="Wingdings"/>
                        <a:buChar char=""/>
                      </a:pPr>
                      <a:r>
                        <a:rPr lang="en-US" sz="500">
                          <a:effectLst/>
                        </a:rPr>
                        <a:t>Tata Usaha Teknik Informatika</a:t>
                      </a:r>
                      <a:endParaRPr lang="en-US" sz="600">
                        <a:effectLst/>
                      </a:endParaRPr>
                    </a:p>
                    <a:p>
                      <a:pPr marL="342900" marR="0" lvl="0" indent="-342900" algn="just">
                        <a:spcBef>
                          <a:spcPts val="0"/>
                        </a:spcBef>
                        <a:spcAft>
                          <a:spcPts val="0"/>
                        </a:spcAft>
                        <a:buFont typeface="Wingdings"/>
                        <a:buChar char=""/>
                      </a:pPr>
                      <a:r>
                        <a:rPr lang="en-US" sz="500">
                          <a:effectLst/>
                        </a:rPr>
                        <a:t>Tata Usaha Teknik Lingkungan</a:t>
                      </a:r>
                      <a:endParaRPr lang="en-US" sz="600">
                        <a:effectLst/>
                      </a:endParaRPr>
                    </a:p>
                    <a:p>
                      <a:pPr marL="342900" marR="0" lvl="0" indent="-342900" algn="just">
                        <a:spcBef>
                          <a:spcPts val="0"/>
                        </a:spcBef>
                        <a:spcAft>
                          <a:spcPts val="0"/>
                        </a:spcAft>
                        <a:buFont typeface="Wingdings"/>
                        <a:buChar char=""/>
                      </a:pPr>
                      <a:r>
                        <a:rPr lang="en-US" sz="500">
                          <a:effectLst/>
                        </a:rPr>
                        <a:t>Tata Usaha Teknik Planologi</a:t>
                      </a:r>
                      <a:endParaRPr lang="en-US" sz="600">
                        <a:effectLst/>
                      </a:endParaRPr>
                    </a:p>
                    <a:p>
                      <a:pPr marL="0" marR="0" algn="just">
                        <a:spcBef>
                          <a:spcPts val="0"/>
                        </a:spcBef>
                        <a:spcAft>
                          <a:spcPts val="0"/>
                        </a:spcAft>
                        <a:tabLst>
                          <a:tab pos="388620" algn="l"/>
                        </a:tabLst>
                      </a:pPr>
                      <a:r>
                        <a:rPr lang="en-US" sz="500">
                          <a:effectLst/>
                        </a:rPr>
                        <a:t>Pada daftar client Dekanat semua ruangan sudah difasilitasi PC yang dan sudah dapat mengakses internet melalui AP yang sudah disediakan pada setiap jurusannya.</a:t>
                      </a:r>
                      <a:endParaRPr lang="en-US" sz="600">
                        <a:effectLst/>
                        <a:latin typeface="Calibri"/>
                        <a:ea typeface="Times New Roman"/>
                      </a:endParaRPr>
                    </a:p>
                  </a:txBody>
                  <a:tcPr marL="40086" marR="40086" marT="0" marB="0" anchor="ctr"/>
                </a:tc>
              </a:tr>
              <a:tr h="1033175">
                <a:tc>
                  <a:txBody>
                    <a:bodyPr/>
                    <a:lstStyle/>
                    <a:p>
                      <a:pPr marL="0" marR="0" algn="ctr">
                        <a:spcBef>
                          <a:spcPts val="0"/>
                        </a:spcBef>
                        <a:spcAft>
                          <a:spcPts val="0"/>
                        </a:spcAft>
                        <a:tabLst>
                          <a:tab pos="285750" algn="l"/>
                        </a:tabLst>
                      </a:pPr>
                      <a:r>
                        <a:rPr lang="en-US" sz="500" dirty="0">
                          <a:effectLst/>
                        </a:rPr>
                        <a:t>4</a:t>
                      </a:r>
                      <a:endParaRPr lang="en-US" sz="600" dirty="0">
                        <a:effectLst/>
                        <a:latin typeface="Calibri"/>
                        <a:ea typeface="Times New Roman"/>
                      </a:endParaRPr>
                    </a:p>
                  </a:txBody>
                  <a:tcPr marL="40086" marR="40086" marT="0" marB="0"/>
                </a:tc>
                <a:tc>
                  <a:txBody>
                    <a:bodyPr/>
                    <a:lstStyle/>
                    <a:p>
                      <a:pPr marL="0" marR="0" algn="just">
                        <a:spcBef>
                          <a:spcPts val="0"/>
                        </a:spcBef>
                        <a:spcAft>
                          <a:spcPts val="0"/>
                        </a:spcAft>
                        <a:tabLst>
                          <a:tab pos="285750" algn="l"/>
                        </a:tabLst>
                      </a:pPr>
                      <a:r>
                        <a:rPr lang="en-US" sz="500" dirty="0" err="1">
                          <a:effectLst/>
                        </a:rPr>
                        <a:t>Koord</a:t>
                      </a:r>
                      <a:r>
                        <a:rPr lang="en-US" sz="500" dirty="0">
                          <a:effectLst/>
                        </a:rPr>
                        <a:t>. </a:t>
                      </a:r>
                      <a:r>
                        <a:rPr lang="en-US" sz="500" dirty="0" err="1">
                          <a:effectLst/>
                        </a:rPr>
                        <a:t>Laboratorium</a:t>
                      </a:r>
                      <a:endParaRPr lang="en-US" sz="600" dirty="0">
                        <a:effectLst/>
                      </a:endParaRPr>
                    </a:p>
                    <a:p>
                      <a:pPr marL="342900" marR="0" lvl="0" indent="-342900" algn="just">
                        <a:spcBef>
                          <a:spcPts val="0"/>
                        </a:spcBef>
                        <a:spcAft>
                          <a:spcPts val="0"/>
                        </a:spcAft>
                        <a:buFont typeface="Wingdings"/>
                        <a:buChar char=""/>
                      </a:pPr>
                      <a:r>
                        <a:rPr lang="en-US" sz="500" dirty="0" err="1">
                          <a:effectLst/>
                        </a:rPr>
                        <a:t>Koord</a:t>
                      </a:r>
                      <a:r>
                        <a:rPr lang="en-US" sz="500" dirty="0">
                          <a:effectLst/>
                        </a:rPr>
                        <a:t>. </a:t>
                      </a:r>
                      <a:r>
                        <a:rPr lang="en-US" sz="500" dirty="0" err="1">
                          <a:effectLst/>
                        </a:rPr>
                        <a:t>Laboratorium</a:t>
                      </a:r>
                      <a:r>
                        <a:rPr lang="en-US" sz="500" dirty="0">
                          <a:effectLst/>
                        </a:rPr>
                        <a:t> </a:t>
                      </a:r>
                      <a:r>
                        <a:rPr lang="en-US" sz="500" dirty="0" err="1">
                          <a:effectLst/>
                        </a:rPr>
                        <a:t>Teknknologi</a:t>
                      </a:r>
                      <a:r>
                        <a:rPr lang="en-US" sz="500" dirty="0">
                          <a:effectLst/>
                        </a:rPr>
                        <a:t> </a:t>
                      </a:r>
                      <a:r>
                        <a:rPr lang="en-US" sz="500" dirty="0" err="1">
                          <a:effectLst/>
                        </a:rPr>
                        <a:t>Pangan</a:t>
                      </a:r>
                      <a:endParaRPr lang="en-US" sz="600" dirty="0">
                        <a:effectLst/>
                      </a:endParaRPr>
                    </a:p>
                    <a:p>
                      <a:pPr marL="342900" marR="0" lvl="0" indent="-342900" algn="just">
                        <a:spcBef>
                          <a:spcPts val="0"/>
                        </a:spcBef>
                        <a:spcAft>
                          <a:spcPts val="0"/>
                        </a:spcAft>
                        <a:buFont typeface="Wingdings"/>
                        <a:buChar char=""/>
                      </a:pPr>
                      <a:r>
                        <a:rPr lang="en-US" sz="500" dirty="0" err="1">
                          <a:effectLst/>
                        </a:rPr>
                        <a:t>Koord</a:t>
                      </a:r>
                      <a:r>
                        <a:rPr lang="en-US" sz="500" dirty="0">
                          <a:effectLst/>
                        </a:rPr>
                        <a:t>. </a:t>
                      </a:r>
                      <a:r>
                        <a:rPr lang="en-US" sz="500" dirty="0" err="1">
                          <a:effectLst/>
                        </a:rPr>
                        <a:t>Laboratorium</a:t>
                      </a:r>
                      <a:r>
                        <a:rPr lang="en-US" sz="500" dirty="0">
                          <a:effectLst/>
                        </a:rPr>
                        <a:t> </a:t>
                      </a:r>
                      <a:r>
                        <a:rPr lang="en-US" sz="500" dirty="0" err="1">
                          <a:effectLst/>
                        </a:rPr>
                        <a:t>Teknik</a:t>
                      </a:r>
                      <a:r>
                        <a:rPr lang="en-US" sz="500" dirty="0">
                          <a:effectLst/>
                        </a:rPr>
                        <a:t> </a:t>
                      </a:r>
                      <a:r>
                        <a:rPr lang="en-US" sz="500" dirty="0" err="1">
                          <a:effectLst/>
                        </a:rPr>
                        <a:t>Industri</a:t>
                      </a:r>
                      <a:endParaRPr lang="en-US" sz="600" dirty="0">
                        <a:effectLst/>
                      </a:endParaRPr>
                    </a:p>
                    <a:p>
                      <a:pPr marL="342900" marR="0" lvl="0" indent="-342900" algn="just">
                        <a:spcBef>
                          <a:spcPts val="0"/>
                        </a:spcBef>
                        <a:spcAft>
                          <a:spcPts val="0"/>
                        </a:spcAft>
                        <a:buFont typeface="Wingdings"/>
                        <a:buChar char=""/>
                      </a:pPr>
                      <a:r>
                        <a:rPr lang="en-US" sz="500" dirty="0" err="1">
                          <a:effectLst/>
                        </a:rPr>
                        <a:t>Koord</a:t>
                      </a:r>
                      <a:r>
                        <a:rPr lang="en-US" sz="500" dirty="0">
                          <a:effectLst/>
                        </a:rPr>
                        <a:t>. </a:t>
                      </a:r>
                      <a:r>
                        <a:rPr lang="en-US" sz="500" dirty="0" err="1">
                          <a:effectLst/>
                        </a:rPr>
                        <a:t>Laboratorium</a:t>
                      </a:r>
                      <a:r>
                        <a:rPr lang="en-US" sz="500" dirty="0">
                          <a:effectLst/>
                        </a:rPr>
                        <a:t> </a:t>
                      </a:r>
                      <a:r>
                        <a:rPr lang="en-US" sz="500" dirty="0" err="1">
                          <a:effectLst/>
                        </a:rPr>
                        <a:t>Teknik</a:t>
                      </a:r>
                      <a:r>
                        <a:rPr lang="en-US" sz="500" dirty="0">
                          <a:effectLst/>
                        </a:rPr>
                        <a:t> </a:t>
                      </a:r>
                      <a:r>
                        <a:rPr lang="en-US" sz="500" dirty="0" err="1">
                          <a:effectLst/>
                        </a:rPr>
                        <a:t>Mesin</a:t>
                      </a:r>
                      <a:endParaRPr lang="en-US" sz="600" dirty="0">
                        <a:effectLst/>
                      </a:endParaRPr>
                    </a:p>
                    <a:p>
                      <a:pPr marL="342900" marR="0" lvl="0" indent="-342900" algn="just">
                        <a:spcBef>
                          <a:spcPts val="0"/>
                        </a:spcBef>
                        <a:spcAft>
                          <a:spcPts val="0"/>
                        </a:spcAft>
                        <a:buFont typeface="Wingdings"/>
                        <a:buChar char=""/>
                      </a:pPr>
                      <a:r>
                        <a:rPr lang="en-US" sz="500" dirty="0" err="1">
                          <a:effectLst/>
                        </a:rPr>
                        <a:t>Koord</a:t>
                      </a:r>
                      <a:r>
                        <a:rPr lang="en-US" sz="500" dirty="0">
                          <a:effectLst/>
                        </a:rPr>
                        <a:t>. </a:t>
                      </a:r>
                      <a:r>
                        <a:rPr lang="en-US" sz="500" dirty="0" err="1">
                          <a:effectLst/>
                        </a:rPr>
                        <a:t>Laboratorium</a:t>
                      </a:r>
                      <a:r>
                        <a:rPr lang="en-US" sz="500" dirty="0">
                          <a:effectLst/>
                        </a:rPr>
                        <a:t> </a:t>
                      </a:r>
                      <a:r>
                        <a:rPr lang="en-US" sz="500" dirty="0" err="1">
                          <a:effectLst/>
                        </a:rPr>
                        <a:t>Informatika</a:t>
                      </a:r>
                      <a:endParaRPr lang="en-US" sz="600" dirty="0">
                        <a:effectLst/>
                      </a:endParaRPr>
                    </a:p>
                    <a:p>
                      <a:pPr marL="342900" marR="0" lvl="0" indent="-342900" algn="just">
                        <a:spcBef>
                          <a:spcPts val="0"/>
                        </a:spcBef>
                        <a:spcAft>
                          <a:spcPts val="0"/>
                        </a:spcAft>
                        <a:buFont typeface="Wingdings"/>
                        <a:buChar char=""/>
                      </a:pPr>
                      <a:r>
                        <a:rPr lang="en-US" sz="500" dirty="0" err="1">
                          <a:effectLst/>
                        </a:rPr>
                        <a:t>Koord</a:t>
                      </a:r>
                      <a:r>
                        <a:rPr lang="en-US" sz="500" dirty="0">
                          <a:effectLst/>
                        </a:rPr>
                        <a:t>. </a:t>
                      </a:r>
                      <a:r>
                        <a:rPr lang="en-US" sz="500" dirty="0" err="1">
                          <a:effectLst/>
                        </a:rPr>
                        <a:t>Laboratorium</a:t>
                      </a:r>
                      <a:r>
                        <a:rPr lang="en-US" sz="500" dirty="0">
                          <a:effectLst/>
                        </a:rPr>
                        <a:t> </a:t>
                      </a:r>
                      <a:r>
                        <a:rPr lang="en-US" sz="500" dirty="0" err="1">
                          <a:effectLst/>
                        </a:rPr>
                        <a:t>Lingkungan</a:t>
                      </a:r>
                      <a:endParaRPr lang="en-US" sz="600" dirty="0">
                        <a:effectLst/>
                      </a:endParaRPr>
                    </a:p>
                    <a:p>
                      <a:pPr marL="342900" marR="0" lvl="0" indent="-342900" algn="just">
                        <a:spcBef>
                          <a:spcPts val="0"/>
                        </a:spcBef>
                        <a:spcAft>
                          <a:spcPts val="0"/>
                        </a:spcAft>
                        <a:buFont typeface="Wingdings"/>
                        <a:buChar char=""/>
                      </a:pPr>
                      <a:r>
                        <a:rPr lang="en-US" sz="500" dirty="0" err="1">
                          <a:effectLst/>
                        </a:rPr>
                        <a:t>Koord</a:t>
                      </a:r>
                      <a:r>
                        <a:rPr lang="en-US" sz="500" dirty="0">
                          <a:effectLst/>
                        </a:rPr>
                        <a:t>. </a:t>
                      </a:r>
                      <a:r>
                        <a:rPr lang="en-US" sz="500" dirty="0" err="1">
                          <a:effectLst/>
                        </a:rPr>
                        <a:t>Laboratorium</a:t>
                      </a:r>
                      <a:r>
                        <a:rPr lang="en-US" sz="500" dirty="0">
                          <a:effectLst/>
                        </a:rPr>
                        <a:t> </a:t>
                      </a:r>
                      <a:r>
                        <a:rPr lang="en-US" sz="500" dirty="0" err="1">
                          <a:effectLst/>
                        </a:rPr>
                        <a:t>Teknik</a:t>
                      </a:r>
                      <a:r>
                        <a:rPr lang="en-US" sz="500" dirty="0">
                          <a:effectLst/>
                        </a:rPr>
                        <a:t> </a:t>
                      </a:r>
                      <a:r>
                        <a:rPr lang="en-US" sz="500" dirty="0" err="1">
                          <a:effectLst/>
                        </a:rPr>
                        <a:t>Planologi</a:t>
                      </a:r>
                      <a:endParaRPr lang="en-US" sz="600" dirty="0">
                        <a:effectLst/>
                      </a:endParaRPr>
                    </a:p>
                    <a:p>
                      <a:pPr marL="0" marR="0" algn="just">
                        <a:spcBef>
                          <a:spcPts val="0"/>
                        </a:spcBef>
                        <a:spcAft>
                          <a:spcPts val="0"/>
                        </a:spcAft>
                        <a:tabLst>
                          <a:tab pos="388620" algn="l"/>
                        </a:tabLst>
                      </a:pPr>
                      <a:r>
                        <a:rPr lang="en-US" sz="500" dirty="0" err="1">
                          <a:effectLst/>
                        </a:rPr>
                        <a:t>Pada</a:t>
                      </a:r>
                      <a:r>
                        <a:rPr lang="en-US" sz="500" dirty="0">
                          <a:effectLst/>
                        </a:rPr>
                        <a:t> </a:t>
                      </a:r>
                      <a:r>
                        <a:rPr lang="en-US" sz="500" dirty="0" err="1">
                          <a:effectLst/>
                        </a:rPr>
                        <a:t>setiap</a:t>
                      </a:r>
                      <a:r>
                        <a:rPr lang="en-US" sz="500" dirty="0">
                          <a:effectLst/>
                        </a:rPr>
                        <a:t> </a:t>
                      </a:r>
                      <a:r>
                        <a:rPr lang="en-US" sz="500" dirty="0" err="1">
                          <a:effectLst/>
                        </a:rPr>
                        <a:t>ruangan</a:t>
                      </a:r>
                      <a:r>
                        <a:rPr lang="en-US" sz="500" dirty="0">
                          <a:effectLst/>
                        </a:rPr>
                        <a:t> </a:t>
                      </a:r>
                      <a:r>
                        <a:rPr lang="en-US" sz="500" dirty="0" err="1">
                          <a:effectLst/>
                        </a:rPr>
                        <a:t>koord.Laboratorium</a:t>
                      </a:r>
                      <a:r>
                        <a:rPr lang="en-US" sz="500" dirty="0">
                          <a:effectLst/>
                        </a:rPr>
                        <a:t> </a:t>
                      </a:r>
                      <a:r>
                        <a:rPr lang="en-US" sz="500" dirty="0" err="1">
                          <a:effectLst/>
                        </a:rPr>
                        <a:t>sudah</a:t>
                      </a:r>
                      <a:r>
                        <a:rPr lang="en-US" sz="500" dirty="0">
                          <a:effectLst/>
                        </a:rPr>
                        <a:t> </a:t>
                      </a:r>
                      <a:r>
                        <a:rPr lang="en-US" sz="500" dirty="0" err="1">
                          <a:effectLst/>
                        </a:rPr>
                        <a:t>difasilitasi</a:t>
                      </a:r>
                      <a:r>
                        <a:rPr lang="en-US" sz="500" dirty="0">
                          <a:effectLst/>
                        </a:rPr>
                        <a:t> PC, </a:t>
                      </a:r>
                      <a:r>
                        <a:rPr lang="en-US" sz="500" dirty="0" err="1">
                          <a:effectLst/>
                        </a:rPr>
                        <a:t>tetapi</a:t>
                      </a:r>
                      <a:r>
                        <a:rPr lang="en-US" sz="500" dirty="0">
                          <a:effectLst/>
                        </a:rPr>
                        <a:t> </a:t>
                      </a:r>
                      <a:r>
                        <a:rPr lang="en-US" sz="500" dirty="0" err="1">
                          <a:effectLst/>
                        </a:rPr>
                        <a:t>pada</a:t>
                      </a:r>
                      <a:r>
                        <a:rPr lang="en-US" sz="500" dirty="0">
                          <a:effectLst/>
                        </a:rPr>
                        <a:t> area </a:t>
                      </a:r>
                      <a:r>
                        <a:rPr lang="en-US" sz="500" dirty="0" err="1">
                          <a:effectLst/>
                        </a:rPr>
                        <a:t>ruangan</a:t>
                      </a:r>
                      <a:r>
                        <a:rPr lang="en-US" sz="500" dirty="0">
                          <a:effectLst/>
                        </a:rPr>
                        <a:t> </a:t>
                      </a:r>
                      <a:r>
                        <a:rPr lang="en-US" sz="500" dirty="0" err="1">
                          <a:effectLst/>
                        </a:rPr>
                        <a:t>laboratorium</a:t>
                      </a:r>
                      <a:r>
                        <a:rPr lang="en-US" sz="500" dirty="0">
                          <a:effectLst/>
                        </a:rPr>
                        <a:t> </a:t>
                      </a:r>
                      <a:r>
                        <a:rPr lang="en-US" sz="500" dirty="0" err="1">
                          <a:effectLst/>
                        </a:rPr>
                        <a:t>masih</a:t>
                      </a:r>
                      <a:r>
                        <a:rPr lang="en-US" sz="500" dirty="0">
                          <a:effectLst/>
                        </a:rPr>
                        <a:t> </a:t>
                      </a:r>
                      <a:r>
                        <a:rPr lang="en-US" sz="500" dirty="0" err="1">
                          <a:effectLst/>
                        </a:rPr>
                        <a:t>belum</a:t>
                      </a:r>
                      <a:r>
                        <a:rPr lang="en-US" sz="500" dirty="0">
                          <a:effectLst/>
                        </a:rPr>
                        <a:t> </a:t>
                      </a:r>
                      <a:r>
                        <a:rPr lang="en-US" sz="500" dirty="0" err="1">
                          <a:effectLst/>
                        </a:rPr>
                        <a:t>difasilitasi</a:t>
                      </a:r>
                      <a:r>
                        <a:rPr lang="en-US" sz="500" dirty="0">
                          <a:effectLst/>
                        </a:rPr>
                        <a:t> AP </a:t>
                      </a:r>
                      <a:r>
                        <a:rPr lang="en-US" sz="500" dirty="0" err="1">
                          <a:effectLst/>
                        </a:rPr>
                        <a:t>khusus</a:t>
                      </a:r>
                      <a:r>
                        <a:rPr lang="en-US" sz="500" dirty="0">
                          <a:effectLst/>
                        </a:rPr>
                        <a:t>, </a:t>
                      </a:r>
                      <a:r>
                        <a:rPr lang="en-US" sz="500" dirty="0" err="1">
                          <a:effectLst/>
                        </a:rPr>
                        <a:t>untuk</a:t>
                      </a:r>
                      <a:r>
                        <a:rPr lang="en-US" sz="500" dirty="0">
                          <a:effectLst/>
                        </a:rPr>
                        <a:t> </a:t>
                      </a:r>
                      <a:r>
                        <a:rPr lang="en-US" sz="500" dirty="0" err="1">
                          <a:effectLst/>
                        </a:rPr>
                        <a:t>mengakses</a:t>
                      </a:r>
                      <a:r>
                        <a:rPr lang="en-US" sz="500" dirty="0">
                          <a:effectLst/>
                        </a:rPr>
                        <a:t> </a:t>
                      </a:r>
                      <a:r>
                        <a:rPr lang="en-US" sz="500" dirty="0" err="1">
                          <a:effectLst/>
                        </a:rPr>
                        <a:t>jaringannya</a:t>
                      </a:r>
                      <a:r>
                        <a:rPr lang="en-US" sz="500" dirty="0">
                          <a:effectLst/>
                        </a:rPr>
                        <a:t> </a:t>
                      </a:r>
                      <a:r>
                        <a:rPr lang="en-US" sz="500" dirty="0" err="1">
                          <a:effectLst/>
                        </a:rPr>
                        <a:t>hanya</a:t>
                      </a:r>
                      <a:r>
                        <a:rPr lang="en-US" sz="500" dirty="0">
                          <a:effectLst/>
                        </a:rPr>
                        <a:t> </a:t>
                      </a:r>
                      <a:r>
                        <a:rPr lang="en-US" sz="500" dirty="0" err="1">
                          <a:effectLst/>
                        </a:rPr>
                        <a:t>melalui</a:t>
                      </a:r>
                      <a:r>
                        <a:rPr lang="en-US" sz="500" dirty="0">
                          <a:effectLst/>
                        </a:rPr>
                        <a:t> </a:t>
                      </a:r>
                      <a:r>
                        <a:rPr lang="en-US" sz="500" dirty="0" err="1">
                          <a:effectLst/>
                        </a:rPr>
                        <a:t>jaringan</a:t>
                      </a:r>
                      <a:r>
                        <a:rPr lang="en-US" sz="500" dirty="0">
                          <a:effectLst/>
                        </a:rPr>
                        <a:t> LAN.</a:t>
                      </a:r>
                      <a:endParaRPr lang="en-US" sz="600" dirty="0">
                        <a:effectLst/>
                        <a:latin typeface="Calibri"/>
                        <a:ea typeface="Times New Roman"/>
                      </a:endParaRPr>
                    </a:p>
                  </a:txBody>
                  <a:tcPr marL="40086" marR="40086" marT="0" marB="0" anchor="ctr"/>
                </a:tc>
              </a:tr>
            </a:tbl>
          </a:graphicData>
        </a:graphic>
      </p:graphicFrame>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81763416"/>
              </p:ext>
            </p:extLst>
          </p:nvPr>
        </p:nvGraphicFramePr>
        <p:xfrm>
          <a:off x="6025455" y="1916832"/>
          <a:ext cx="2867025" cy="2743200"/>
        </p:xfrm>
        <a:graphic>
          <a:graphicData uri="http://schemas.openxmlformats.org/presentationml/2006/ole">
            <mc:AlternateContent xmlns:mc="http://schemas.openxmlformats.org/markup-compatibility/2006">
              <mc:Choice xmlns:v="urn:schemas-microsoft-com:vml" Requires="v">
                <p:oleObj spid="_x0000_s12318" name="Visio" r:id="rId3" imgW="6368175" imgH="5652139" progId="Visio.Drawing.11">
                  <p:embed/>
                </p:oleObj>
              </mc:Choice>
              <mc:Fallback>
                <p:oleObj name="Visio" r:id="rId3" imgW="6368175" imgH="565213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5455" y="1916832"/>
                        <a:ext cx="2867025"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34342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Pemanfaatan </a:t>
            </a:r>
            <a:r>
              <a:rPr lang="en-US" dirty="0" smtClean="0"/>
              <a:t>VoIP </a:t>
            </a:r>
            <a:r>
              <a:rPr lang="en-US" i="1" dirty="0" smtClean="0"/>
              <a:t>Video Call</a:t>
            </a:r>
            <a:endParaRPr lang="id-ID" i="1" dirty="0"/>
          </a:p>
        </p:txBody>
      </p:sp>
      <p:sp>
        <p:nvSpPr>
          <p:cNvPr id="3" name="TextBox 2"/>
          <p:cNvSpPr txBox="1"/>
          <p:nvPr/>
        </p:nvSpPr>
        <p:spPr>
          <a:xfrm>
            <a:off x="323528" y="1268760"/>
            <a:ext cx="8640960" cy="1384995"/>
          </a:xfrm>
          <a:prstGeom prst="rect">
            <a:avLst/>
          </a:prstGeom>
          <a:noFill/>
        </p:spPr>
        <p:txBody>
          <a:bodyPr wrap="square" rtlCol="0">
            <a:spAutoFit/>
          </a:bodyPr>
          <a:lstStyle/>
          <a:p>
            <a:pPr algn="just"/>
            <a:r>
              <a:rPr lang="id-ID" sz="1400" dirty="0">
                <a:latin typeface="Calibri" pitchFamily="34" charset="0"/>
              </a:rPr>
              <a:t>Teknologi menggunakan VoIP banyak keuntungan yang dapat diambil. Keuntungan tersebut diantaranya adalah dari segi biaya, jenis lebih murah dari tarif telepon tradisional, karena jaringan IP bersifat global sehingga untuk hubungan antar kampus yang lokasinya berjauhan pun dapat ditekan hingga 70%. Biaya </a:t>
            </a:r>
            <a:r>
              <a:rPr lang="id-ID" sz="1400" i="1" dirty="0">
                <a:latin typeface="Calibri" pitchFamily="34" charset="0"/>
              </a:rPr>
              <a:t>maintenance </a:t>
            </a:r>
            <a:r>
              <a:rPr lang="id-ID" sz="1400" dirty="0">
                <a:latin typeface="Calibri" pitchFamily="34" charset="0"/>
              </a:rPr>
              <a:t>juga dapat ditekan karena </a:t>
            </a:r>
            <a:r>
              <a:rPr lang="id-ID" sz="1400" i="1" dirty="0">
                <a:latin typeface="Calibri" pitchFamily="34" charset="0"/>
              </a:rPr>
              <a:t>voice </a:t>
            </a:r>
            <a:r>
              <a:rPr lang="id-ID" sz="1400" dirty="0">
                <a:latin typeface="Calibri" pitchFamily="34" charset="0"/>
              </a:rPr>
              <a:t>dan </a:t>
            </a:r>
            <a:r>
              <a:rPr lang="id-ID" sz="1400" i="1" dirty="0">
                <a:latin typeface="Calibri" pitchFamily="34" charset="0"/>
              </a:rPr>
              <a:t>data network </a:t>
            </a:r>
            <a:r>
              <a:rPr lang="id-ID" sz="1400" dirty="0">
                <a:latin typeface="Calibri" pitchFamily="34" charset="0"/>
              </a:rPr>
              <a:t>terpisah, sehingga </a:t>
            </a:r>
            <a:r>
              <a:rPr lang="id-ID" sz="1400" i="1" dirty="0">
                <a:latin typeface="Calibri" pitchFamily="34" charset="0"/>
              </a:rPr>
              <a:t>IP Phone </a:t>
            </a:r>
            <a:r>
              <a:rPr lang="id-ID" sz="1400" dirty="0">
                <a:latin typeface="Calibri" pitchFamily="34" charset="0"/>
              </a:rPr>
              <a:t>dapat ditambah, dipindah dan diubah. VoIP dapat dipasang disembarang ethernet dan IP address, tidak seperti telepon tradisional yang harus mempunyai </a:t>
            </a:r>
            <a:r>
              <a:rPr lang="id-ID" sz="1400" i="1" dirty="0">
                <a:latin typeface="Calibri" pitchFamily="34" charset="0"/>
              </a:rPr>
              <a:t>port</a:t>
            </a:r>
            <a:r>
              <a:rPr lang="id-ID" sz="1400" dirty="0">
                <a:latin typeface="Calibri" pitchFamily="34" charset="0"/>
              </a:rPr>
              <a:t> tersendiri di sentral atau PBX. [PUR07]</a:t>
            </a:r>
            <a:endParaRPr lang="id-ID" sz="1400" dirty="0"/>
          </a:p>
        </p:txBody>
      </p:sp>
      <p:sp>
        <p:nvSpPr>
          <p:cNvPr id="5" name="TextBox 4"/>
          <p:cNvSpPr txBox="1"/>
          <p:nvPr/>
        </p:nvSpPr>
        <p:spPr>
          <a:xfrm>
            <a:off x="217938" y="3140968"/>
            <a:ext cx="2625870" cy="2431435"/>
          </a:xfrm>
          <a:prstGeom prst="rect">
            <a:avLst/>
          </a:prstGeom>
          <a:noFill/>
        </p:spPr>
        <p:txBody>
          <a:bodyPr wrap="square" rtlCol="0">
            <a:spAutoFit/>
          </a:bodyPr>
          <a:lstStyle/>
          <a:p>
            <a:pPr marL="114300" indent="0" algn="just">
              <a:buNone/>
            </a:pPr>
            <a:r>
              <a:rPr lang="id-ID" sz="2400" b="1" dirty="0" smtClean="0">
                <a:latin typeface="Calibri" pitchFamily="34" charset="0"/>
              </a:rPr>
              <a:t>Kenapa ?</a:t>
            </a:r>
            <a:endParaRPr lang="id-ID" b="1" dirty="0">
              <a:latin typeface="Calibri" pitchFamily="34" charset="0"/>
            </a:endParaRPr>
          </a:p>
          <a:p>
            <a:pPr marL="114300" indent="0" algn="just">
              <a:buNone/>
            </a:pPr>
            <a:endParaRPr lang="id-ID" sz="1200" b="1" dirty="0" smtClean="0">
              <a:latin typeface="Calibri" pitchFamily="34" charset="0"/>
            </a:endParaRPr>
          </a:p>
          <a:p>
            <a:pPr marL="285750" indent="-285750" algn="just">
              <a:buFont typeface="Arial" pitchFamily="34" charset="0"/>
              <a:buChar char="•"/>
            </a:pPr>
            <a:r>
              <a:rPr lang="en-US" sz="2000" dirty="0" err="1" smtClean="0">
                <a:latin typeface="Calibri" pitchFamily="34" charset="0"/>
              </a:rPr>
              <a:t>Memakai</a:t>
            </a:r>
            <a:r>
              <a:rPr lang="en-US" sz="2000" dirty="0">
                <a:latin typeface="Calibri" pitchFamily="34" charset="0"/>
              </a:rPr>
              <a:t> </a:t>
            </a:r>
            <a:r>
              <a:rPr lang="en-US" sz="2000" b="1" i="1" dirty="0" err="1" smtClean="0">
                <a:latin typeface="Calibri" pitchFamily="34" charset="0"/>
              </a:rPr>
              <a:t>Bandwitdh</a:t>
            </a:r>
            <a:r>
              <a:rPr lang="en-US" sz="2000" b="1" i="1" dirty="0" smtClean="0">
                <a:latin typeface="Calibri" pitchFamily="34" charset="0"/>
              </a:rPr>
              <a:t> </a:t>
            </a:r>
            <a:r>
              <a:rPr lang="en-US" sz="2000" b="1" dirty="0" smtClean="0">
                <a:latin typeface="Calibri" pitchFamily="34" charset="0"/>
              </a:rPr>
              <a:t>internet.</a:t>
            </a:r>
            <a:endParaRPr lang="id-ID" sz="2000" b="1" dirty="0" smtClean="0">
              <a:latin typeface="Calibri" pitchFamily="34" charset="0"/>
            </a:endParaRPr>
          </a:p>
          <a:p>
            <a:pPr marL="285750" indent="-285750">
              <a:buFont typeface="Arial" pitchFamily="34" charset="0"/>
              <a:buChar char="•"/>
            </a:pPr>
            <a:r>
              <a:rPr lang="en-US" sz="2000" dirty="0" err="1" smtClean="0">
                <a:latin typeface="Calibri" pitchFamily="34" charset="0"/>
              </a:rPr>
              <a:t>Memanfaatkan</a:t>
            </a:r>
            <a:r>
              <a:rPr lang="en-US" sz="2000" dirty="0" smtClean="0">
                <a:latin typeface="Calibri" pitchFamily="34" charset="0"/>
              </a:rPr>
              <a:t> </a:t>
            </a:r>
            <a:r>
              <a:rPr lang="en-US" sz="2000" b="1" dirty="0" err="1" smtClean="0">
                <a:latin typeface="Calibri" pitchFamily="34" charset="0"/>
              </a:rPr>
              <a:t>Jaringan</a:t>
            </a:r>
            <a:r>
              <a:rPr lang="en-US" sz="2000" b="1" dirty="0" smtClean="0">
                <a:latin typeface="Calibri" pitchFamily="34" charset="0"/>
              </a:rPr>
              <a:t> yang </a:t>
            </a:r>
            <a:r>
              <a:rPr lang="en-US" sz="2000" b="1" dirty="0" err="1" smtClean="0">
                <a:latin typeface="Calibri" pitchFamily="34" charset="0"/>
              </a:rPr>
              <a:t>sudah</a:t>
            </a:r>
            <a:r>
              <a:rPr lang="en-US" sz="2000" b="1" dirty="0" smtClean="0">
                <a:latin typeface="Calibri" pitchFamily="34" charset="0"/>
              </a:rPr>
              <a:t> </a:t>
            </a:r>
            <a:r>
              <a:rPr lang="en-US" sz="2000" b="1" dirty="0" err="1" smtClean="0">
                <a:latin typeface="Calibri" pitchFamily="34" charset="0"/>
              </a:rPr>
              <a:t>ada</a:t>
            </a:r>
            <a:r>
              <a:rPr lang="en-US" sz="2000" b="1" dirty="0">
                <a:latin typeface="Calibri" pitchFamily="34" charset="0"/>
              </a:rPr>
              <a:t>.</a:t>
            </a:r>
            <a:endParaRPr lang="id-ID" sz="2000" b="1" dirty="0">
              <a:latin typeface="Calibri" pitchFamily="34" charset="0"/>
            </a:endParaRPr>
          </a:p>
          <a:p>
            <a:endParaRPr lang="id-ID" sz="1600"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708920"/>
            <a:ext cx="4824536" cy="3384376"/>
          </a:xfrm>
          <a:prstGeom prst="rect">
            <a:avLst/>
          </a:prstGeom>
          <a:noFill/>
          <a:ln>
            <a:noFill/>
          </a:ln>
        </p:spPr>
      </p:pic>
    </p:spTree>
    <p:extLst>
      <p:ext uri="{BB962C8B-B14F-4D97-AF65-F5344CB8AC3E}">
        <p14:creationId xmlns:p14="http://schemas.microsoft.com/office/powerpoint/2010/main" val="4029509941"/>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smtClean="0"/>
              <a:t>Hardware </a:t>
            </a:r>
            <a:r>
              <a:rPr lang="en-US" dirty="0" err="1" smtClean="0"/>
              <a:t>Untuk</a:t>
            </a:r>
            <a:r>
              <a:rPr lang="en-US" dirty="0" smtClean="0"/>
              <a:t> </a:t>
            </a:r>
            <a:r>
              <a:rPr lang="en-US" dirty="0" smtClean="0"/>
              <a:t>Server</a:t>
            </a:r>
          </a:p>
          <a:p>
            <a:pPr marL="109728" indent="0">
              <a:buNone/>
            </a:pPr>
            <a:r>
              <a:rPr lang="en-US" b="1" dirty="0" smtClean="0"/>
              <a:t>[YAN07]</a:t>
            </a:r>
            <a:endParaRPr lang="en-US" b="1" dirty="0" smtClean="0"/>
          </a:p>
          <a:p>
            <a:pPr marL="109728" indent="0">
              <a:buNone/>
            </a:pPr>
            <a:endParaRPr lang="en-US" b="1" dirty="0"/>
          </a:p>
          <a:p>
            <a:endParaRPr lang="en-US" b="1" dirty="0" smtClean="0"/>
          </a:p>
          <a:p>
            <a:endParaRPr lang="en-US" b="1" dirty="0"/>
          </a:p>
          <a:p>
            <a:endParaRPr lang="en-US" b="1" dirty="0" smtClean="0"/>
          </a:p>
          <a:p>
            <a:pPr marL="109728" indent="0">
              <a:buNone/>
            </a:pPr>
            <a:endParaRPr lang="en-US" b="1" dirty="0" smtClean="0"/>
          </a:p>
        </p:txBody>
      </p:sp>
      <p:sp>
        <p:nvSpPr>
          <p:cNvPr id="3" name="Title 2"/>
          <p:cNvSpPr>
            <a:spLocks noGrp="1"/>
          </p:cNvSpPr>
          <p:nvPr>
            <p:ph type="title"/>
          </p:nvPr>
        </p:nvSpPr>
        <p:spPr/>
        <p:txBody>
          <a:bodyPr>
            <a:normAutofit/>
          </a:bodyPr>
          <a:lstStyle/>
          <a:p>
            <a:r>
              <a:rPr lang="en-US" sz="2000" dirty="0" smtClean="0"/>
              <a:t>Data </a:t>
            </a:r>
            <a:r>
              <a:rPr lang="en-US" sz="2000" dirty="0" err="1" smtClean="0"/>
              <a:t>Kebutuhan</a:t>
            </a:r>
            <a:r>
              <a:rPr lang="en-US" sz="2000" dirty="0" smtClean="0"/>
              <a:t> </a:t>
            </a:r>
            <a:r>
              <a:rPr lang="en-US" sz="2000" dirty="0" err="1" smtClean="0"/>
              <a:t>Untuk</a:t>
            </a:r>
            <a:r>
              <a:rPr lang="en-US" sz="2000" dirty="0" smtClean="0"/>
              <a:t> </a:t>
            </a:r>
            <a:r>
              <a:rPr lang="en-US" sz="2000" dirty="0" err="1" smtClean="0"/>
              <a:t>Membangun</a:t>
            </a:r>
            <a:r>
              <a:rPr lang="en-US" sz="2000" dirty="0" smtClean="0"/>
              <a:t> </a:t>
            </a:r>
            <a:r>
              <a:rPr lang="en-US" sz="2000" dirty="0" err="1" smtClean="0"/>
              <a:t>Sistem</a:t>
            </a:r>
            <a:r>
              <a:rPr lang="en-US" sz="2000" dirty="0" smtClean="0"/>
              <a:t> </a:t>
            </a:r>
            <a:r>
              <a:rPr lang="en-US" sz="2000" dirty="0" err="1" smtClean="0"/>
              <a:t>Komunikasi</a:t>
            </a:r>
            <a:r>
              <a:rPr lang="en-US" sz="2000" dirty="0" smtClean="0"/>
              <a:t> VoIP </a:t>
            </a:r>
            <a:r>
              <a:rPr lang="en-US" sz="2000" i="1" dirty="0" smtClean="0"/>
              <a:t>Video Call</a:t>
            </a:r>
            <a:endParaRPr lang="en-US" sz="2000" i="1" dirty="0"/>
          </a:p>
        </p:txBody>
      </p:sp>
      <p:graphicFrame>
        <p:nvGraphicFramePr>
          <p:cNvPr id="4" name="Table 3"/>
          <p:cNvGraphicFramePr>
            <a:graphicFrameLocks noGrp="1"/>
          </p:cNvGraphicFramePr>
          <p:nvPr>
            <p:extLst>
              <p:ext uri="{D42A27DB-BD31-4B8C-83A1-F6EECF244321}">
                <p14:modId xmlns:p14="http://schemas.microsoft.com/office/powerpoint/2010/main" val="1368704325"/>
              </p:ext>
            </p:extLst>
          </p:nvPr>
        </p:nvGraphicFramePr>
        <p:xfrm>
          <a:off x="5004048" y="1628800"/>
          <a:ext cx="2952328" cy="2160241"/>
        </p:xfrm>
        <a:graphic>
          <a:graphicData uri="http://schemas.openxmlformats.org/drawingml/2006/table">
            <a:tbl>
              <a:tblPr firstRow="1" firstCol="1" bandRow="1">
                <a:tableStyleId>{5C22544A-7EE6-4342-B048-85BDC9FD1C3A}</a:tableStyleId>
              </a:tblPr>
              <a:tblGrid>
                <a:gridCol w="527274"/>
                <a:gridCol w="1258752"/>
                <a:gridCol w="1166302"/>
              </a:tblGrid>
              <a:tr h="459195">
                <a:tc>
                  <a:txBody>
                    <a:bodyPr/>
                    <a:lstStyle/>
                    <a:p>
                      <a:pPr marL="0" marR="0" algn="ctr">
                        <a:spcBef>
                          <a:spcPts val="0"/>
                        </a:spcBef>
                      </a:pPr>
                      <a:r>
                        <a:rPr lang="en-US" sz="900" dirty="0">
                          <a:effectLst/>
                        </a:rPr>
                        <a:t>No</a:t>
                      </a:r>
                      <a:endParaRPr lang="en-US" sz="1100" dirty="0">
                        <a:effectLst/>
                        <a:latin typeface="Calibri"/>
                        <a:ea typeface="Times New Roman"/>
                      </a:endParaRPr>
                    </a:p>
                  </a:txBody>
                  <a:tcPr marL="68580" marR="68580" marT="0" marB="0" anchor="ctr"/>
                </a:tc>
                <a:tc>
                  <a:txBody>
                    <a:bodyPr/>
                    <a:lstStyle/>
                    <a:p>
                      <a:pPr marL="0" marR="0" algn="ctr">
                        <a:spcBef>
                          <a:spcPts val="0"/>
                        </a:spcBef>
                      </a:pPr>
                      <a:r>
                        <a:rPr lang="en-US" sz="900">
                          <a:effectLst/>
                        </a:rPr>
                        <a:t>Komponen Server</a:t>
                      </a:r>
                      <a:endParaRPr lang="en-US" sz="1100">
                        <a:effectLst/>
                        <a:latin typeface="Calibri"/>
                        <a:ea typeface="Times New Roman"/>
                      </a:endParaRPr>
                    </a:p>
                  </a:txBody>
                  <a:tcPr marL="68580" marR="68580" marT="0" marB="0" anchor="ctr"/>
                </a:tc>
                <a:tc>
                  <a:txBody>
                    <a:bodyPr/>
                    <a:lstStyle/>
                    <a:p>
                      <a:pPr marL="0" marR="0" algn="ctr">
                        <a:spcBef>
                          <a:spcPts val="0"/>
                        </a:spcBef>
                      </a:pPr>
                      <a:r>
                        <a:rPr lang="en-US" sz="900">
                          <a:effectLst/>
                        </a:rPr>
                        <a:t>Kapasitas</a:t>
                      </a:r>
                      <a:endParaRPr lang="en-US" sz="1100">
                        <a:effectLst/>
                        <a:latin typeface="Calibri"/>
                        <a:ea typeface="Times New Roman"/>
                      </a:endParaRPr>
                    </a:p>
                  </a:txBody>
                  <a:tcPr marL="68580" marR="68580" marT="0" marB="0" anchor="ctr"/>
                </a:tc>
              </a:tr>
              <a:tr h="212751">
                <a:tc>
                  <a:txBody>
                    <a:bodyPr/>
                    <a:lstStyle/>
                    <a:p>
                      <a:pPr marL="0" marR="0">
                        <a:spcBef>
                          <a:spcPts val="0"/>
                        </a:spcBef>
                      </a:pPr>
                      <a:r>
                        <a:rPr lang="en-US" sz="900">
                          <a:effectLst/>
                        </a:rPr>
                        <a:t>1.</a:t>
                      </a:r>
                      <a:endParaRPr lang="en-US" sz="1100">
                        <a:effectLst/>
                        <a:latin typeface="Calibri"/>
                        <a:ea typeface="Times New Roman"/>
                      </a:endParaRPr>
                    </a:p>
                  </a:txBody>
                  <a:tcPr marL="68580" marR="68580" marT="0" marB="0"/>
                </a:tc>
                <a:tc>
                  <a:txBody>
                    <a:bodyPr/>
                    <a:lstStyle/>
                    <a:p>
                      <a:pPr marL="0" marR="0">
                        <a:spcBef>
                          <a:spcPts val="0"/>
                        </a:spcBef>
                      </a:pPr>
                      <a:r>
                        <a:rPr lang="en-US" sz="900">
                          <a:effectLst/>
                        </a:rPr>
                        <a:t>Processor</a:t>
                      </a:r>
                      <a:endParaRPr lang="en-US" sz="1100">
                        <a:effectLst/>
                        <a:latin typeface="Calibri"/>
                        <a:ea typeface="Times New Roman"/>
                      </a:endParaRPr>
                    </a:p>
                  </a:txBody>
                  <a:tcPr marL="68580" marR="68580" marT="0" marB="0"/>
                </a:tc>
                <a:tc>
                  <a:txBody>
                    <a:bodyPr/>
                    <a:lstStyle/>
                    <a:p>
                      <a:pPr marL="0" marR="0">
                        <a:spcBef>
                          <a:spcPts val="0"/>
                        </a:spcBef>
                      </a:pPr>
                      <a:r>
                        <a:rPr lang="en-US" sz="900" dirty="0">
                          <a:effectLst/>
                        </a:rPr>
                        <a:t>Pentium 3</a:t>
                      </a:r>
                      <a:endParaRPr lang="en-US" sz="1100" dirty="0">
                        <a:effectLst/>
                        <a:latin typeface="Calibri"/>
                        <a:ea typeface="Times New Roman"/>
                      </a:endParaRPr>
                    </a:p>
                  </a:txBody>
                  <a:tcPr marL="68580" marR="68580" marT="0" marB="0"/>
                </a:tc>
              </a:tr>
              <a:tr h="212751">
                <a:tc>
                  <a:txBody>
                    <a:bodyPr/>
                    <a:lstStyle/>
                    <a:p>
                      <a:pPr marL="0" marR="0">
                        <a:spcBef>
                          <a:spcPts val="0"/>
                        </a:spcBef>
                      </a:pPr>
                      <a:r>
                        <a:rPr lang="en-US" sz="900">
                          <a:effectLst/>
                        </a:rPr>
                        <a:t>2.</a:t>
                      </a:r>
                      <a:endParaRPr lang="en-US" sz="1100">
                        <a:effectLst/>
                        <a:latin typeface="Calibri"/>
                        <a:ea typeface="Times New Roman"/>
                      </a:endParaRPr>
                    </a:p>
                  </a:txBody>
                  <a:tcPr marL="68580" marR="68580" marT="0" marB="0"/>
                </a:tc>
                <a:tc>
                  <a:txBody>
                    <a:bodyPr/>
                    <a:lstStyle/>
                    <a:p>
                      <a:pPr marL="0" marR="0">
                        <a:spcBef>
                          <a:spcPts val="0"/>
                        </a:spcBef>
                      </a:pPr>
                      <a:r>
                        <a:rPr lang="en-US" sz="900">
                          <a:effectLst/>
                        </a:rPr>
                        <a:t>Harddisk</a:t>
                      </a:r>
                      <a:endParaRPr lang="en-US" sz="1100">
                        <a:effectLst/>
                        <a:latin typeface="Calibri"/>
                        <a:ea typeface="Times New Roman"/>
                      </a:endParaRPr>
                    </a:p>
                  </a:txBody>
                  <a:tcPr marL="68580" marR="68580" marT="0" marB="0"/>
                </a:tc>
                <a:tc>
                  <a:txBody>
                    <a:bodyPr/>
                    <a:lstStyle/>
                    <a:p>
                      <a:pPr marL="0" marR="0">
                        <a:spcBef>
                          <a:spcPts val="0"/>
                        </a:spcBef>
                      </a:pPr>
                      <a:r>
                        <a:rPr lang="en-US" sz="900">
                          <a:effectLst/>
                        </a:rPr>
                        <a:t>10 GB</a:t>
                      </a:r>
                      <a:endParaRPr lang="en-US" sz="1100">
                        <a:effectLst/>
                        <a:latin typeface="Calibri"/>
                        <a:ea typeface="Times New Roman"/>
                      </a:endParaRPr>
                    </a:p>
                  </a:txBody>
                  <a:tcPr marL="68580" marR="68580" marT="0" marB="0"/>
                </a:tc>
              </a:tr>
              <a:tr h="235855">
                <a:tc>
                  <a:txBody>
                    <a:bodyPr/>
                    <a:lstStyle/>
                    <a:p>
                      <a:pPr marL="0" marR="0">
                        <a:spcBef>
                          <a:spcPts val="0"/>
                        </a:spcBef>
                      </a:pPr>
                      <a:r>
                        <a:rPr lang="en-US" sz="900">
                          <a:effectLst/>
                        </a:rPr>
                        <a:t>3.</a:t>
                      </a:r>
                      <a:endParaRPr lang="en-US" sz="1100">
                        <a:effectLst/>
                        <a:latin typeface="Calibri"/>
                        <a:ea typeface="Times New Roman"/>
                      </a:endParaRPr>
                    </a:p>
                  </a:txBody>
                  <a:tcPr marL="68580" marR="68580" marT="0" marB="0"/>
                </a:tc>
                <a:tc>
                  <a:txBody>
                    <a:bodyPr/>
                    <a:lstStyle/>
                    <a:p>
                      <a:pPr marL="0" marR="0">
                        <a:spcBef>
                          <a:spcPts val="0"/>
                        </a:spcBef>
                      </a:pPr>
                      <a:r>
                        <a:rPr lang="en-US" sz="900" dirty="0">
                          <a:effectLst/>
                        </a:rPr>
                        <a:t>RAM</a:t>
                      </a:r>
                      <a:endParaRPr lang="en-US" sz="1100" dirty="0">
                        <a:effectLst/>
                        <a:latin typeface="Calibri"/>
                        <a:ea typeface="Times New Roman"/>
                      </a:endParaRPr>
                    </a:p>
                  </a:txBody>
                  <a:tcPr marL="68580" marR="68580" marT="0" marB="0"/>
                </a:tc>
                <a:tc>
                  <a:txBody>
                    <a:bodyPr/>
                    <a:lstStyle/>
                    <a:p>
                      <a:pPr marL="0" marR="0">
                        <a:spcBef>
                          <a:spcPts val="0"/>
                        </a:spcBef>
                      </a:pPr>
                      <a:r>
                        <a:rPr lang="en-US" sz="900">
                          <a:effectLst/>
                        </a:rPr>
                        <a:t>256 Mb</a:t>
                      </a:r>
                      <a:endParaRPr lang="en-US" sz="1100">
                        <a:effectLst/>
                        <a:latin typeface="Calibri"/>
                        <a:ea typeface="Times New Roman"/>
                      </a:endParaRPr>
                    </a:p>
                  </a:txBody>
                  <a:tcPr marL="68580" marR="68580" marT="0" marB="0"/>
                </a:tc>
              </a:tr>
              <a:tr h="207938">
                <a:tc>
                  <a:txBody>
                    <a:bodyPr/>
                    <a:lstStyle/>
                    <a:p>
                      <a:pPr marL="0" marR="0">
                        <a:spcBef>
                          <a:spcPts val="0"/>
                        </a:spcBef>
                      </a:pPr>
                      <a:r>
                        <a:rPr lang="en-US" sz="900">
                          <a:effectLst/>
                        </a:rPr>
                        <a:t>4.</a:t>
                      </a:r>
                      <a:endParaRPr lang="en-US" sz="1100">
                        <a:effectLst/>
                        <a:latin typeface="Calibri"/>
                        <a:ea typeface="Times New Roman"/>
                      </a:endParaRPr>
                    </a:p>
                  </a:txBody>
                  <a:tcPr marL="68580" marR="68580" marT="0" marB="0"/>
                </a:tc>
                <a:tc>
                  <a:txBody>
                    <a:bodyPr/>
                    <a:lstStyle/>
                    <a:p>
                      <a:pPr marL="0" marR="0">
                        <a:spcBef>
                          <a:spcPts val="0"/>
                        </a:spcBef>
                        <a:spcAft>
                          <a:spcPts val="0"/>
                        </a:spcAft>
                        <a:tabLst>
                          <a:tab pos="388620" algn="l"/>
                        </a:tabLst>
                      </a:pPr>
                      <a:r>
                        <a:rPr lang="en-US" sz="900">
                          <a:effectLst/>
                        </a:rPr>
                        <a:t>NIC Card</a:t>
                      </a:r>
                      <a:endParaRPr lang="en-US" sz="1100">
                        <a:effectLst/>
                        <a:latin typeface="Calibri"/>
                        <a:ea typeface="Times New Roman"/>
                      </a:endParaRPr>
                    </a:p>
                  </a:txBody>
                  <a:tcPr marL="68580" marR="68580" marT="0" marB="0"/>
                </a:tc>
                <a:tc>
                  <a:txBody>
                    <a:bodyPr/>
                    <a:lstStyle/>
                    <a:p>
                      <a:pPr marL="0" marR="0">
                        <a:spcBef>
                          <a:spcPts val="0"/>
                        </a:spcBef>
                        <a:spcAft>
                          <a:spcPts val="0"/>
                        </a:spcAft>
                        <a:tabLst>
                          <a:tab pos="388620" algn="l"/>
                        </a:tabLst>
                      </a:pPr>
                      <a:r>
                        <a:rPr lang="en-US" sz="900">
                          <a:effectLst/>
                        </a:rPr>
                        <a:t>128 Mbps</a:t>
                      </a:r>
                      <a:endParaRPr lang="en-US" sz="1100">
                        <a:effectLst/>
                        <a:latin typeface="Calibri"/>
                        <a:ea typeface="Times New Roman"/>
                      </a:endParaRPr>
                    </a:p>
                  </a:txBody>
                  <a:tcPr marL="68580" marR="68580" marT="0" marB="0"/>
                </a:tc>
              </a:tr>
              <a:tr h="623813">
                <a:tc>
                  <a:txBody>
                    <a:bodyPr/>
                    <a:lstStyle/>
                    <a:p>
                      <a:pPr marL="0" marR="0">
                        <a:spcBef>
                          <a:spcPts val="0"/>
                        </a:spcBef>
                      </a:pPr>
                      <a:r>
                        <a:rPr lang="en-US" sz="900">
                          <a:effectLst/>
                        </a:rPr>
                        <a:t>5.</a:t>
                      </a:r>
                      <a:endParaRPr lang="en-US" sz="1100">
                        <a:effectLst/>
                        <a:latin typeface="Calibri"/>
                        <a:ea typeface="Times New Roman"/>
                      </a:endParaRPr>
                    </a:p>
                  </a:txBody>
                  <a:tcPr marL="68580" marR="68580" marT="0" marB="0"/>
                </a:tc>
                <a:tc>
                  <a:txBody>
                    <a:bodyPr/>
                    <a:lstStyle/>
                    <a:p>
                      <a:pPr marL="0" marR="0">
                        <a:spcBef>
                          <a:spcPts val="0"/>
                        </a:spcBef>
                        <a:spcAft>
                          <a:spcPts val="0"/>
                        </a:spcAft>
                        <a:tabLst>
                          <a:tab pos="388620" algn="l"/>
                        </a:tabLst>
                      </a:pPr>
                      <a:r>
                        <a:rPr lang="en-US" sz="900">
                          <a:effectLst/>
                        </a:rPr>
                        <a:t>VGA Card</a:t>
                      </a:r>
                      <a:endParaRPr lang="en-US" sz="1100">
                        <a:effectLst/>
                        <a:latin typeface="Calibri"/>
                        <a:ea typeface="Times New Roman"/>
                      </a:endParaRPr>
                    </a:p>
                  </a:txBody>
                  <a:tcPr marL="68580" marR="68580" marT="0" marB="0"/>
                </a:tc>
                <a:tc>
                  <a:txBody>
                    <a:bodyPr/>
                    <a:lstStyle/>
                    <a:p>
                      <a:pPr marL="0" marR="0">
                        <a:spcBef>
                          <a:spcPts val="0"/>
                        </a:spcBef>
                        <a:spcAft>
                          <a:spcPts val="0"/>
                        </a:spcAft>
                        <a:tabLst>
                          <a:tab pos="388620" algn="l"/>
                        </a:tabLst>
                      </a:pPr>
                      <a:r>
                        <a:rPr lang="en-US" sz="900">
                          <a:effectLst/>
                        </a:rPr>
                        <a:t>Untuk display minimal</a:t>
                      </a:r>
                      <a:endParaRPr lang="en-US" sz="1100">
                        <a:effectLst/>
                        <a:latin typeface="Calibri"/>
                        <a:ea typeface="Times New Roman"/>
                      </a:endParaRPr>
                    </a:p>
                  </a:txBody>
                  <a:tcPr marL="68580" marR="68580" marT="0" marB="0"/>
                </a:tc>
              </a:tr>
              <a:tr h="207938">
                <a:tc>
                  <a:txBody>
                    <a:bodyPr/>
                    <a:lstStyle/>
                    <a:p>
                      <a:pPr marL="0" marR="0">
                        <a:spcBef>
                          <a:spcPts val="0"/>
                        </a:spcBef>
                      </a:pPr>
                      <a:r>
                        <a:rPr lang="en-US" sz="900">
                          <a:effectLst/>
                        </a:rPr>
                        <a:t>6.</a:t>
                      </a:r>
                      <a:endParaRPr lang="en-US" sz="1100">
                        <a:effectLst/>
                        <a:latin typeface="Calibri"/>
                        <a:ea typeface="Times New Roman"/>
                      </a:endParaRPr>
                    </a:p>
                  </a:txBody>
                  <a:tcPr marL="68580" marR="68580" marT="0" marB="0"/>
                </a:tc>
                <a:tc>
                  <a:txBody>
                    <a:bodyPr/>
                    <a:lstStyle/>
                    <a:p>
                      <a:pPr marL="0" marR="0">
                        <a:spcBef>
                          <a:spcPts val="0"/>
                        </a:spcBef>
                        <a:spcAft>
                          <a:spcPts val="0"/>
                        </a:spcAft>
                        <a:tabLst>
                          <a:tab pos="388620" algn="l"/>
                        </a:tabLst>
                      </a:pPr>
                      <a:r>
                        <a:rPr lang="en-US" sz="900">
                          <a:effectLst/>
                        </a:rPr>
                        <a:t>Memory</a:t>
                      </a:r>
                      <a:endParaRPr lang="en-US" sz="1100">
                        <a:effectLst/>
                        <a:latin typeface="Calibri"/>
                        <a:ea typeface="Times New Roman"/>
                      </a:endParaRPr>
                    </a:p>
                  </a:txBody>
                  <a:tcPr marL="68580" marR="68580" marT="0" marB="0"/>
                </a:tc>
                <a:tc>
                  <a:txBody>
                    <a:bodyPr/>
                    <a:lstStyle/>
                    <a:p>
                      <a:pPr marL="0" marR="0">
                        <a:spcBef>
                          <a:spcPts val="0"/>
                        </a:spcBef>
                        <a:spcAft>
                          <a:spcPts val="0"/>
                        </a:spcAft>
                        <a:tabLst>
                          <a:tab pos="388620" algn="l"/>
                        </a:tabLst>
                      </a:pPr>
                      <a:r>
                        <a:rPr lang="en-US" sz="900" dirty="0">
                          <a:effectLst/>
                        </a:rPr>
                        <a:t>1 Gb</a:t>
                      </a:r>
                      <a:endParaRPr lang="en-US" sz="1100" dirty="0">
                        <a:effectLst/>
                        <a:latin typeface="Calibri"/>
                        <a:ea typeface="Times New Roman"/>
                      </a:endParaRPr>
                    </a:p>
                  </a:txBody>
                  <a:tcPr marL="68580" marR="68580" marT="0" marB="0"/>
                </a:tc>
              </a:tr>
            </a:tbl>
          </a:graphicData>
        </a:graphic>
      </p:graphicFrame>
      <p:sp>
        <p:nvSpPr>
          <p:cNvPr id="6" name="Rectangle 5"/>
          <p:cNvSpPr/>
          <p:nvPr/>
        </p:nvSpPr>
        <p:spPr>
          <a:xfrm>
            <a:off x="720080" y="4365104"/>
            <a:ext cx="4572000" cy="923330"/>
          </a:xfrm>
          <a:prstGeom prst="rect">
            <a:avLst/>
          </a:prstGeom>
        </p:spPr>
        <p:txBody>
          <a:bodyPr>
            <a:spAutoFit/>
          </a:bodyPr>
          <a:lstStyle/>
          <a:p>
            <a:r>
              <a:rPr lang="en-US" sz="2700" dirty="0" smtClean="0"/>
              <a:t>Software </a:t>
            </a:r>
            <a:r>
              <a:rPr lang="en-US" sz="2700" dirty="0" err="1" smtClean="0"/>
              <a:t>Untuk</a:t>
            </a:r>
            <a:r>
              <a:rPr lang="en-US" sz="2700" dirty="0" smtClean="0"/>
              <a:t> </a:t>
            </a:r>
            <a:r>
              <a:rPr lang="en-US" sz="2700" i="1" dirty="0" smtClean="0"/>
              <a:t>Server</a:t>
            </a:r>
            <a:endParaRPr lang="en-US" sz="2700" i="1" dirty="0"/>
          </a:p>
          <a:p>
            <a:pPr marL="109728" indent="0">
              <a:buNone/>
            </a:pPr>
            <a:r>
              <a:rPr lang="en-US" sz="2700" b="1" dirty="0" smtClean="0"/>
              <a:t>[YAN07]</a:t>
            </a:r>
            <a:endParaRPr lang="en-US" sz="2700" b="1" dirty="0"/>
          </a:p>
        </p:txBody>
      </p:sp>
      <p:graphicFrame>
        <p:nvGraphicFramePr>
          <p:cNvPr id="7" name="Table 6"/>
          <p:cNvGraphicFramePr>
            <a:graphicFrameLocks noGrp="1"/>
          </p:cNvGraphicFramePr>
          <p:nvPr>
            <p:extLst>
              <p:ext uri="{D42A27DB-BD31-4B8C-83A1-F6EECF244321}">
                <p14:modId xmlns:p14="http://schemas.microsoft.com/office/powerpoint/2010/main" val="719487517"/>
              </p:ext>
            </p:extLst>
          </p:nvPr>
        </p:nvGraphicFramePr>
        <p:xfrm>
          <a:off x="5076056" y="4826769"/>
          <a:ext cx="3024337" cy="896100"/>
        </p:xfrm>
        <a:graphic>
          <a:graphicData uri="http://schemas.openxmlformats.org/drawingml/2006/table">
            <a:tbl>
              <a:tblPr firstRow="1" firstCol="1" bandRow="1">
                <a:tableStyleId>{5C22544A-7EE6-4342-B048-85BDC9FD1C3A}</a:tableStyleId>
              </a:tblPr>
              <a:tblGrid>
                <a:gridCol w="320352"/>
                <a:gridCol w="1150318"/>
                <a:gridCol w="1553667"/>
              </a:tblGrid>
              <a:tr h="448050">
                <a:tc>
                  <a:txBody>
                    <a:bodyPr/>
                    <a:lstStyle/>
                    <a:p>
                      <a:pPr marL="0" marR="0" algn="ctr">
                        <a:spcBef>
                          <a:spcPts val="0"/>
                        </a:spcBef>
                      </a:pPr>
                      <a:r>
                        <a:rPr lang="en-US" sz="900" dirty="0">
                          <a:effectLst/>
                        </a:rPr>
                        <a:t>No</a:t>
                      </a:r>
                      <a:endParaRPr lang="en-US" sz="1100" dirty="0">
                        <a:effectLst/>
                        <a:latin typeface="Calibri"/>
                        <a:ea typeface="Times New Roman"/>
                      </a:endParaRPr>
                    </a:p>
                  </a:txBody>
                  <a:tcPr marL="68580" marR="68580" marT="0" marB="0" anchor="ctr"/>
                </a:tc>
                <a:tc>
                  <a:txBody>
                    <a:bodyPr/>
                    <a:lstStyle/>
                    <a:p>
                      <a:pPr marL="0" marR="0" algn="ctr">
                        <a:spcBef>
                          <a:spcPts val="0"/>
                        </a:spcBef>
                      </a:pPr>
                      <a:r>
                        <a:rPr lang="en-US" sz="900" dirty="0" err="1" smtClean="0">
                          <a:effectLst/>
                        </a:rPr>
                        <a:t>Sistem</a:t>
                      </a:r>
                      <a:r>
                        <a:rPr lang="en-US" sz="900" dirty="0" smtClean="0">
                          <a:effectLst/>
                        </a:rPr>
                        <a:t> </a:t>
                      </a:r>
                      <a:r>
                        <a:rPr lang="en-US" sz="900" dirty="0" err="1" smtClean="0">
                          <a:effectLst/>
                        </a:rPr>
                        <a:t>Operasi</a:t>
                      </a:r>
                      <a:endParaRPr lang="en-US" sz="1100" dirty="0">
                        <a:effectLst/>
                        <a:latin typeface="Calibri"/>
                        <a:ea typeface="Times New Roman"/>
                      </a:endParaRPr>
                    </a:p>
                  </a:txBody>
                  <a:tcPr marL="68580" marR="68580" marT="0" marB="0" anchor="ctr"/>
                </a:tc>
                <a:tc>
                  <a:txBody>
                    <a:bodyPr/>
                    <a:lstStyle/>
                    <a:p>
                      <a:pPr marL="0" marR="0" algn="ctr">
                        <a:spcBef>
                          <a:spcPts val="0"/>
                        </a:spcBef>
                      </a:pPr>
                      <a:r>
                        <a:rPr lang="en-US" sz="900" dirty="0" err="1" smtClean="0">
                          <a:effectLst/>
                        </a:rPr>
                        <a:t>Aplikasi</a:t>
                      </a:r>
                      <a:endParaRPr lang="en-US" sz="1100" dirty="0">
                        <a:effectLst/>
                        <a:latin typeface="Calibri"/>
                        <a:ea typeface="Times New Roman"/>
                      </a:endParaRPr>
                    </a:p>
                  </a:txBody>
                  <a:tcPr marL="68580" marR="68580" marT="0" marB="0" anchor="ctr"/>
                </a:tc>
              </a:tr>
              <a:tr h="448050">
                <a:tc>
                  <a:txBody>
                    <a:bodyPr/>
                    <a:lstStyle/>
                    <a:p>
                      <a:pPr marL="0" marR="0">
                        <a:spcBef>
                          <a:spcPts val="0"/>
                        </a:spcBef>
                      </a:pPr>
                      <a:r>
                        <a:rPr lang="en-US" sz="900">
                          <a:effectLst/>
                        </a:rPr>
                        <a:t>1.</a:t>
                      </a:r>
                      <a:endParaRPr lang="en-US" sz="1100">
                        <a:effectLst/>
                        <a:latin typeface="Calibri"/>
                        <a:ea typeface="Times New Roman"/>
                      </a:endParaRPr>
                    </a:p>
                  </a:txBody>
                  <a:tcPr marL="68580" marR="68580" marT="0" marB="0"/>
                </a:tc>
                <a:tc>
                  <a:txBody>
                    <a:bodyPr/>
                    <a:lstStyle/>
                    <a:p>
                      <a:pPr marL="0" marR="0">
                        <a:spcBef>
                          <a:spcPts val="0"/>
                        </a:spcBef>
                      </a:pPr>
                      <a:r>
                        <a:rPr lang="en-US" sz="900" dirty="0" smtClean="0">
                          <a:effectLst/>
                        </a:rPr>
                        <a:t>Linux</a:t>
                      </a:r>
                      <a:endParaRPr lang="en-US" sz="1100" dirty="0">
                        <a:effectLst/>
                        <a:latin typeface="Calibri"/>
                        <a:ea typeface="Times New Roman"/>
                      </a:endParaRPr>
                    </a:p>
                  </a:txBody>
                  <a:tcPr marL="68580" marR="68580" marT="0" marB="0"/>
                </a:tc>
                <a:tc>
                  <a:txBody>
                    <a:bodyPr/>
                    <a:lstStyle/>
                    <a:p>
                      <a:pPr marL="0" marR="0">
                        <a:spcBef>
                          <a:spcPts val="0"/>
                        </a:spcBef>
                      </a:pPr>
                      <a:r>
                        <a:rPr lang="en-US" sz="900" dirty="0" err="1" smtClean="0">
                          <a:effectLst/>
                        </a:rPr>
                        <a:t>Asterisk@Home</a:t>
                      </a:r>
                      <a:endParaRPr lang="en-US" sz="1100" dirty="0">
                        <a:effectLst/>
                        <a:latin typeface="Calibri"/>
                        <a:ea typeface="Times New Roman"/>
                      </a:endParaRPr>
                    </a:p>
                  </a:txBody>
                  <a:tcPr marL="68580" marR="68580" marT="0" marB="0"/>
                </a:tc>
              </a:tr>
            </a:tbl>
          </a:graphicData>
        </a:graphic>
      </p:graphicFrame>
    </p:spTree>
    <p:extLst>
      <p:ext uri="{BB962C8B-B14F-4D97-AF65-F5344CB8AC3E}">
        <p14:creationId xmlns:p14="http://schemas.microsoft.com/office/powerpoint/2010/main" val="81812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610368" cy="1039427"/>
          </a:xfrm>
        </p:spPr>
        <p:txBody>
          <a:bodyPr>
            <a:normAutofit/>
          </a:bodyPr>
          <a:lstStyle/>
          <a:p>
            <a:r>
              <a:rPr lang="id-ID" sz="2800" dirty="0"/>
              <a:t>Pemanfaatan </a:t>
            </a:r>
            <a:r>
              <a:rPr lang="en-US" sz="2800" i="1" dirty="0" smtClean="0"/>
              <a:t>Asterisk </a:t>
            </a:r>
            <a:r>
              <a:rPr lang="en-US" sz="2800" dirty="0" err="1" smtClean="0"/>
              <a:t>Sebagai</a:t>
            </a:r>
            <a:r>
              <a:rPr lang="en-US" sz="2800" dirty="0" smtClean="0"/>
              <a:t> </a:t>
            </a:r>
            <a:r>
              <a:rPr lang="en-US" sz="2800" i="1" dirty="0" smtClean="0"/>
              <a:t>Server</a:t>
            </a:r>
            <a:r>
              <a:rPr lang="en-US" sz="2800" dirty="0" smtClean="0"/>
              <a:t> VoIP </a:t>
            </a:r>
            <a:r>
              <a:rPr lang="en-US" sz="2800" i="1" dirty="0" smtClean="0"/>
              <a:t>Video Call</a:t>
            </a:r>
            <a:endParaRPr lang="id-ID" sz="2800" i="1" dirty="0"/>
          </a:p>
        </p:txBody>
      </p:sp>
      <p:sp>
        <p:nvSpPr>
          <p:cNvPr id="4" name="Content Placeholder 2"/>
          <p:cNvSpPr txBox="1">
            <a:spLocks/>
          </p:cNvSpPr>
          <p:nvPr/>
        </p:nvSpPr>
        <p:spPr>
          <a:xfrm>
            <a:off x="457200" y="1752600"/>
            <a:ext cx="8003232" cy="2036440"/>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just">
              <a:buNone/>
            </a:pPr>
            <a:r>
              <a:rPr lang="en-US" sz="1800" b="1" i="1" dirty="0" smtClean="0">
                <a:solidFill>
                  <a:schemeClr val="tx1"/>
                </a:solidFill>
                <a:latin typeface="Calibri" panose="020F0502020204030204" pitchFamily="34" charset="0"/>
              </a:rPr>
              <a:t>Asterisk </a:t>
            </a:r>
            <a:r>
              <a:rPr lang="en-US" sz="1800" dirty="0" err="1" smtClean="0">
                <a:solidFill>
                  <a:schemeClr val="tx1"/>
                </a:solidFill>
                <a:latin typeface="Calibri" panose="020F0502020204030204" pitchFamily="34" charset="0"/>
              </a:rPr>
              <a:t>merupakan</a:t>
            </a:r>
            <a:r>
              <a:rPr lang="en-US" sz="1800" dirty="0" smtClean="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salah</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satu</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sistem</a:t>
            </a:r>
            <a:r>
              <a:rPr lang="en-US" sz="1800" dirty="0">
                <a:solidFill>
                  <a:schemeClr val="tx1"/>
                </a:solidFill>
                <a:latin typeface="Calibri" panose="020F0502020204030204" pitchFamily="34" charset="0"/>
              </a:rPr>
              <a:t> </a:t>
            </a:r>
            <a:r>
              <a:rPr lang="en-US" sz="1800" i="1" dirty="0">
                <a:solidFill>
                  <a:schemeClr val="tx1"/>
                </a:solidFill>
                <a:latin typeface="Calibri" panose="020F0502020204030204" pitchFamily="34" charset="0"/>
              </a:rPr>
              <a:t>server</a:t>
            </a:r>
            <a:r>
              <a:rPr lang="en-US" sz="1800" dirty="0">
                <a:solidFill>
                  <a:schemeClr val="tx1"/>
                </a:solidFill>
                <a:latin typeface="Calibri" panose="020F0502020204030204" pitchFamily="34" charset="0"/>
              </a:rPr>
              <a:t> PBX </a:t>
            </a:r>
            <a:r>
              <a:rPr lang="en-US" sz="1800" b="1" i="1" dirty="0">
                <a:solidFill>
                  <a:schemeClr val="tx1"/>
                </a:solidFill>
                <a:latin typeface="Calibri" panose="020F0502020204030204" pitchFamily="34" charset="0"/>
              </a:rPr>
              <a:t>open source</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saat</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ini</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juga</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mendukung</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jangkauan</a:t>
            </a:r>
            <a:r>
              <a:rPr lang="en-US" sz="1800" dirty="0">
                <a:solidFill>
                  <a:schemeClr val="tx1"/>
                </a:solidFill>
                <a:latin typeface="Calibri" panose="020F0502020204030204" pitchFamily="34" charset="0"/>
              </a:rPr>
              <a:t> yang </a:t>
            </a:r>
            <a:r>
              <a:rPr lang="en-US" sz="1800" dirty="0" err="1">
                <a:solidFill>
                  <a:schemeClr val="tx1"/>
                </a:solidFill>
                <a:latin typeface="Calibri" panose="020F0502020204030204" pitchFamily="34" charset="0"/>
              </a:rPr>
              <a:t>luas</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dari</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protokol</a:t>
            </a:r>
            <a:r>
              <a:rPr lang="en-US" sz="1800" dirty="0">
                <a:solidFill>
                  <a:schemeClr val="tx1"/>
                </a:solidFill>
                <a:latin typeface="Calibri" panose="020F0502020204030204" pitchFamily="34" charset="0"/>
              </a:rPr>
              <a:t>  VOIP </a:t>
            </a:r>
            <a:r>
              <a:rPr lang="en-US" sz="1800" dirty="0" err="1">
                <a:solidFill>
                  <a:schemeClr val="tx1"/>
                </a:solidFill>
                <a:latin typeface="Calibri" panose="020F0502020204030204" pitchFamily="34" charset="0"/>
              </a:rPr>
              <a:t>mencakup</a:t>
            </a:r>
            <a:r>
              <a:rPr lang="en-US" sz="1800"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SIP, MGCP </a:t>
            </a:r>
            <a:r>
              <a:rPr lang="en-US" sz="1800" dirty="0" err="1">
                <a:solidFill>
                  <a:schemeClr val="tx1"/>
                </a:solidFill>
                <a:latin typeface="Calibri" panose="020F0502020204030204" pitchFamily="34" charset="0"/>
              </a:rPr>
              <a:t>dan</a:t>
            </a:r>
            <a:r>
              <a:rPr lang="en-US" sz="1800" dirty="0">
                <a:solidFill>
                  <a:schemeClr val="tx1"/>
                </a:solidFill>
                <a:latin typeface="Calibri" panose="020F0502020204030204" pitchFamily="34" charset="0"/>
              </a:rPr>
              <a:t> </a:t>
            </a:r>
            <a:r>
              <a:rPr lang="en-US" sz="1800" b="1" dirty="0">
                <a:solidFill>
                  <a:schemeClr val="tx1"/>
                </a:solidFill>
                <a:latin typeface="Calibri" panose="020F0502020204030204" pitchFamily="34" charset="0"/>
              </a:rPr>
              <a:t>H.323</a:t>
            </a:r>
            <a:r>
              <a:rPr lang="en-US" sz="1800" dirty="0">
                <a:solidFill>
                  <a:schemeClr val="tx1"/>
                </a:solidFill>
                <a:latin typeface="Calibri" panose="020F0502020204030204" pitchFamily="34" charset="0"/>
              </a:rPr>
              <a:t>. </a:t>
            </a:r>
            <a:r>
              <a:rPr lang="en-US" sz="1800" i="1" dirty="0">
                <a:solidFill>
                  <a:schemeClr val="tx1"/>
                </a:solidFill>
                <a:latin typeface="Calibri" panose="020F0502020204030204" pitchFamily="34" charset="0"/>
              </a:rPr>
              <a:t>Asterisk</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dapat</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beroperasi</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dengan</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kebanyakan</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telepon</a:t>
            </a:r>
            <a:r>
              <a:rPr lang="en-US" sz="1800" dirty="0">
                <a:solidFill>
                  <a:schemeClr val="tx1"/>
                </a:solidFill>
                <a:latin typeface="Calibri" panose="020F0502020204030204" pitchFamily="34" charset="0"/>
              </a:rPr>
              <a:t> SIP, </a:t>
            </a:r>
            <a:r>
              <a:rPr lang="en-US" sz="1800" dirty="0" err="1">
                <a:solidFill>
                  <a:schemeClr val="tx1"/>
                </a:solidFill>
                <a:latin typeface="Calibri" panose="020F0502020204030204" pitchFamily="34" charset="0"/>
              </a:rPr>
              <a:t>seolah-olah</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sebagai</a:t>
            </a:r>
            <a:r>
              <a:rPr lang="en-US" sz="1800" dirty="0">
                <a:solidFill>
                  <a:schemeClr val="tx1"/>
                </a:solidFill>
                <a:latin typeface="Calibri" panose="020F0502020204030204" pitchFamily="34" charset="0"/>
              </a:rPr>
              <a:t> register </a:t>
            </a:r>
            <a:r>
              <a:rPr lang="en-US" sz="1800" dirty="0" err="1">
                <a:solidFill>
                  <a:schemeClr val="tx1"/>
                </a:solidFill>
                <a:latin typeface="Calibri" panose="020F0502020204030204" pitchFamily="34" charset="0"/>
              </a:rPr>
              <a:t>dan</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sebagai</a:t>
            </a:r>
            <a:r>
              <a:rPr lang="en-US" sz="1800" dirty="0">
                <a:solidFill>
                  <a:schemeClr val="tx1"/>
                </a:solidFill>
                <a:latin typeface="Calibri" panose="020F0502020204030204" pitchFamily="34" charset="0"/>
              </a:rPr>
              <a:t> </a:t>
            </a:r>
            <a:r>
              <a:rPr lang="en-US" sz="1800" i="1" dirty="0">
                <a:solidFill>
                  <a:schemeClr val="tx1"/>
                </a:solidFill>
                <a:latin typeface="Calibri" panose="020F0502020204030204" pitchFamily="34" charset="0"/>
              </a:rPr>
              <a:t>gateway</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antara</a:t>
            </a:r>
            <a:r>
              <a:rPr lang="en-US" sz="1800" dirty="0">
                <a:solidFill>
                  <a:schemeClr val="tx1"/>
                </a:solidFill>
                <a:latin typeface="Calibri" panose="020F0502020204030204" pitchFamily="34" charset="0"/>
              </a:rPr>
              <a:t> IP </a:t>
            </a:r>
            <a:r>
              <a:rPr lang="en-US" sz="1800" dirty="0" err="1">
                <a:solidFill>
                  <a:schemeClr val="tx1"/>
                </a:solidFill>
                <a:latin typeface="Calibri" panose="020F0502020204030204" pitchFamily="34" charset="0"/>
              </a:rPr>
              <a:t>telepon</a:t>
            </a:r>
            <a:r>
              <a:rPr lang="en-US" sz="1800" dirty="0">
                <a:solidFill>
                  <a:schemeClr val="tx1"/>
                </a:solidFill>
                <a:latin typeface="Calibri" panose="020F0502020204030204" pitchFamily="34" charset="0"/>
              </a:rPr>
              <a:t> </a:t>
            </a:r>
            <a:r>
              <a:rPr lang="en-US" sz="1800" dirty="0" err="1">
                <a:solidFill>
                  <a:schemeClr val="tx1"/>
                </a:solidFill>
                <a:latin typeface="Calibri" panose="020F0502020204030204" pitchFamily="34" charset="0"/>
              </a:rPr>
              <a:t>dan</a:t>
            </a:r>
            <a:r>
              <a:rPr lang="en-US" sz="1800" dirty="0">
                <a:solidFill>
                  <a:schemeClr val="tx1"/>
                </a:solidFill>
                <a:latin typeface="Calibri" panose="020F0502020204030204" pitchFamily="34" charset="0"/>
              </a:rPr>
              <a:t> PSTN</a:t>
            </a:r>
            <a:r>
              <a:rPr lang="en-US" sz="1800" dirty="0" smtClean="0">
                <a:solidFill>
                  <a:schemeClr val="tx1"/>
                </a:solidFill>
                <a:latin typeface="Calibri" panose="020F0502020204030204" pitchFamily="34" charset="0"/>
              </a:rPr>
              <a:t>.</a:t>
            </a:r>
          </a:p>
          <a:p>
            <a:pPr marL="114300" indent="0" algn="just">
              <a:buNone/>
            </a:pPr>
            <a:endParaRPr lang="en-US" sz="1800" b="1" dirty="0" smtClean="0">
              <a:solidFill>
                <a:schemeClr val="tx1"/>
              </a:solidFill>
              <a:latin typeface="Calibri" pitchFamily="34" charset="0"/>
            </a:endParaRPr>
          </a:p>
          <a:p>
            <a:pPr marL="114300" indent="0" algn="just">
              <a:buFont typeface="Arial" pitchFamily="34" charset="0"/>
              <a:buNone/>
            </a:pPr>
            <a:r>
              <a:rPr lang="id-ID" b="1" dirty="0" smtClean="0">
                <a:solidFill>
                  <a:schemeClr val="tx1"/>
                </a:solidFill>
                <a:latin typeface="Calibri" pitchFamily="34" charset="0"/>
              </a:rPr>
              <a:t>Kenapa menggunakan </a:t>
            </a:r>
            <a:r>
              <a:rPr lang="en-US" b="1" i="1" dirty="0" err="1" smtClean="0">
                <a:solidFill>
                  <a:schemeClr val="tx1"/>
                </a:solidFill>
                <a:latin typeface="Calibri" pitchFamily="34" charset="0"/>
              </a:rPr>
              <a:t>Asterisk@Home</a:t>
            </a:r>
            <a:r>
              <a:rPr lang="en-US" b="1" dirty="0" smtClean="0">
                <a:solidFill>
                  <a:schemeClr val="tx1"/>
                </a:solidFill>
                <a:latin typeface="Calibri" pitchFamily="34" charset="0"/>
              </a:rPr>
              <a:t> </a:t>
            </a:r>
            <a:r>
              <a:rPr lang="en-US" b="1" dirty="0" err="1" smtClean="0">
                <a:solidFill>
                  <a:schemeClr val="tx1"/>
                </a:solidFill>
                <a:latin typeface="Calibri" pitchFamily="34" charset="0"/>
              </a:rPr>
              <a:t>sebagai</a:t>
            </a:r>
            <a:r>
              <a:rPr lang="en-US" b="1" dirty="0" smtClean="0">
                <a:solidFill>
                  <a:schemeClr val="tx1"/>
                </a:solidFill>
                <a:latin typeface="Calibri" pitchFamily="34" charset="0"/>
              </a:rPr>
              <a:t> </a:t>
            </a:r>
            <a:r>
              <a:rPr lang="id-ID" b="1" i="1" dirty="0" smtClean="0">
                <a:solidFill>
                  <a:schemeClr val="tx1"/>
                </a:solidFill>
                <a:latin typeface="Calibri" pitchFamily="34" charset="0"/>
              </a:rPr>
              <a:t>Server</a:t>
            </a:r>
            <a:r>
              <a:rPr lang="id-ID" b="1" dirty="0" smtClean="0">
                <a:solidFill>
                  <a:schemeClr val="tx1"/>
                </a:solidFill>
                <a:latin typeface="Calibri" pitchFamily="34" charset="0"/>
              </a:rPr>
              <a:t>?</a:t>
            </a:r>
          </a:p>
          <a:p>
            <a:pPr marL="457200" lvl="1" indent="-342900" algn="just">
              <a:buClr>
                <a:schemeClr val="accent1"/>
              </a:buClr>
            </a:pPr>
            <a:r>
              <a:rPr lang="en-US" sz="1800" dirty="0" smtClean="0">
                <a:solidFill>
                  <a:schemeClr val="tx1"/>
                </a:solidFill>
                <a:latin typeface="Calibri" pitchFamily="34" charset="0"/>
              </a:rPr>
              <a:t>M</a:t>
            </a:r>
            <a:r>
              <a:rPr lang="id-ID" sz="1800" dirty="0" smtClean="0">
                <a:solidFill>
                  <a:schemeClr val="tx1"/>
                </a:solidFill>
                <a:latin typeface="Calibri" pitchFamily="34" charset="0"/>
              </a:rPr>
              <a:t>erupakan </a:t>
            </a:r>
            <a:r>
              <a:rPr lang="id-ID" sz="1800" dirty="0">
                <a:solidFill>
                  <a:schemeClr val="tx1"/>
                </a:solidFill>
                <a:latin typeface="Calibri" pitchFamily="34" charset="0"/>
              </a:rPr>
              <a:t>Operating System yang dikhususkan penggunaanya sebagai server VoIP/IP PBX dan bersifat </a:t>
            </a:r>
            <a:r>
              <a:rPr lang="id-ID" sz="1800" b="1" dirty="0">
                <a:solidFill>
                  <a:schemeClr val="tx1"/>
                </a:solidFill>
                <a:latin typeface="Calibri" pitchFamily="34" charset="0"/>
              </a:rPr>
              <a:t>open </a:t>
            </a:r>
            <a:r>
              <a:rPr lang="id-ID" sz="1800" b="1" dirty="0" smtClean="0">
                <a:solidFill>
                  <a:schemeClr val="tx1"/>
                </a:solidFill>
                <a:latin typeface="Calibri" pitchFamily="34" charset="0"/>
              </a:rPr>
              <a:t>source</a:t>
            </a:r>
            <a:r>
              <a:rPr lang="id-ID" sz="1800" dirty="0" smtClean="0">
                <a:solidFill>
                  <a:schemeClr val="tx1"/>
                </a:solidFill>
                <a:latin typeface="Calibri" pitchFamily="34" charset="0"/>
              </a:rPr>
              <a:t>.</a:t>
            </a:r>
            <a:endParaRPr lang="en-US" sz="1800" dirty="0" smtClean="0">
              <a:solidFill>
                <a:schemeClr val="tx1"/>
              </a:solidFill>
              <a:latin typeface="Calibri" pitchFamily="34" charset="0"/>
            </a:endParaRPr>
          </a:p>
          <a:p>
            <a:pPr marL="457200" lvl="1" indent="-342900" algn="just">
              <a:buClr>
                <a:schemeClr val="accent1"/>
              </a:buClr>
            </a:pPr>
            <a:r>
              <a:rPr lang="id-ID" sz="1800" b="1" dirty="0">
                <a:solidFill>
                  <a:schemeClr val="tx1"/>
                </a:solidFill>
                <a:latin typeface="Calibri" pitchFamily="34" charset="0"/>
              </a:rPr>
              <a:t>Asterisk@Home</a:t>
            </a:r>
            <a:r>
              <a:rPr lang="id-ID" sz="1800" dirty="0">
                <a:solidFill>
                  <a:schemeClr val="tx1"/>
                </a:solidFill>
                <a:latin typeface="Calibri" pitchFamily="34" charset="0"/>
              </a:rPr>
              <a:t> adalah sebuah VoIP </a:t>
            </a:r>
            <a:r>
              <a:rPr lang="id-ID" sz="1800" i="1" dirty="0">
                <a:solidFill>
                  <a:schemeClr val="tx1"/>
                </a:solidFill>
                <a:latin typeface="Calibri" pitchFamily="34" charset="0"/>
              </a:rPr>
              <a:t>phonesystem</a:t>
            </a:r>
            <a:r>
              <a:rPr lang="id-ID" sz="1800" dirty="0">
                <a:solidFill>
                  <a:schemeClr val="tx1"/>
                </a:solidFill>
                <a:latin typeface="Calibri" pitchFamily="34" charset="0"/>
              </a:rPr>
              <a:t> yang mudah di </a:t>
            </a:r>
            <a:r>
              <a:rPr lang="id-ID" sz="1800" b="1" i="1" dirty="0">
                <a:solidFill>
                  <a:schemeClr val="tx1"/>
                </a:solidFill>
                <a:latin typeface="Calibri" pitchFamily="34" charset="0"/>
              </a:rPr>
              <a:t>install</a:t>
            </a:r>
            <a:r>
              <a:rPr lang="id-ID" sz="1800" dirty="0">
                <a:solidFill>
                  <a:schemeClr val="tx1"/>
                </a:solidFill>
                <a:latin typeface="Calibri" pitchFamily="34" charset="0"/>
              </a:rPr>
              <a:t>. </a:t>
            </a:r>
            <a:r>
              <a:rPr lang="id-ID" sz="1800" b="1" dirty="0">
                <a:solidFill>
                  <a:schemeClr val="tx1"/>
                </a:solidFill>
                <a:latin typeface="Calibri" pitchFamily="34" charset="0"/>
              </a:rPr>
              <a:t>Asterisk@Home</a:t>
            </a:r>
            <a:r>
              <a:rPr lang="id-ID" sz="1800" dirty="0">
                <a:solidFill>
                  <a:schemeClr val="tx1"/>
                </a:solidFill>
                <a:latin typeface="Calibri" pitchFamily="34" charset="0"/>
              </a:rPr>
              <a:t> dapat dikonfigurasi untuk menangani mulai dari satu sambungan telepon pribadi, puluhan atau ratusan sambungan telepon untuk universitas dan dapat disambungkan ke beberapa saluran internet.</a:t>
            </a:r>
          </a:p>
          <a:p>
            <a:pPr marL="114300" indent="0" algn="just">
              <a:buFont typeface="Arial" pitchFamily="34" charset="0"/>
              <a:buNone/>
            </a:pPr>
            <a:endParaRPr lang="id-ID" sz="2000" b="1" dirty="0" smtClean="0">
              <a:solidFill>
                <a:schemeClr val="tx1"/>
              </a:solidFill>
              <a:latin typeface="Calibri" pitchFamily="34" charset="0"/>
            </a:endParaRPr>
          </a:p>
          <a:p>
            <a:pPr marL="114300" indent="0" algn="just">
              <a:buNone/>
            </a:pPr>
            <a:endParaRPr lang="id-ID" sz="2000" dirty="0">
              <a:solidFill>
                <a:schemeClr val="tx1"/>
              </a:solidFill>
              <a:latin typeface="Calibri" pitchFamily="34" charset="0"/>
            </a:endParaRPr>
          </a:p>
        </p:txBody>
      </p:sp>
      <p:pic>
        <p:nvPicPr>
          <p:cNvPr id="5" name="Picture 4"/>
          <p:cNvPicPr/>
          <p:nvPr/>
        </p:nvPicPr>
        <p:blipFill>
          <a:blip r:embed="rId2"/>
          <a:srcRect l="55528" t="42785" r="21015" b="41519"/>
          <a:stretch>
            <a:fillRect/>
          </a:stretch>
        </p:blipFill>
        <p:spPr bwMode="auto">
          <a:xfrm>
            <a:off x="4788024" y="5470033"/>
            <a:ext cx="3672408" cy="1127319"/>
          </a:xfrm>
          <a:prstGeom prst="rect">
            <a:avLst/>
          </a:prstGeom>
          <a:noFill/>
          <a:ln w="9525">
            <a:noFill/>
            <a:miter lim="800000"/>
            <a:headEnd/>
            <a:tailEnd/>
          </a:ln>
        </p:spPr>
      </p:pic>
    </p:spTree>
    <p:extLst>
      <p:ext uri="{BB962C8B-B14F-4D97-AF65-F5344CB8AC3E}">
        <p14:creationId xmlns:p14="http://schemas.microsoft.com/office/powerpoint/2010/main" val="3290731400"/>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0315" y="895389"/>
            <a:ext cx="6858000" cy="2862322"/>
          </a:xfrm>
          <a:prstGeom prst="rect">
            <a:avLst/>
          </a:prstGeom>
        </p:spPr>
        <p:txBody>
          <a:bodyPr wrap="square">
            <a:spAutoFit/>
          </a:bodyPr>
          <a:lstStyle/>
          <a:p>
            <a:pPr algn="just"/>
            <a:r>
              <a:rPr lang="en-US" b="1" dirty="0"/>
              <a:t>Softphone </a:t>
            </a:r>
            <a:r>
              <a:rPr lang="en-US" dirty="0" err="1"/>
              <a:t>adalah</a:t>
            </a:r>
            <a:r>
              <a:rPr lang="en-US" dirty="0"/>
              <a:t> </a:t>
            </a:r>
            <a:r>
              <a:rPr lang="en-US" dirty="0" err="1"/>
              <a:t>sebuah</a:t>
            </a:r>
            <a:r>
              <a:rPr lang="en-US" dirty="0"/>
              <a:t> program </a:t>
            </a:r>
            <a:r>
              <a:rPr lang="en-US" dirty="0" err="1"/>
              <a:t>atau</a:t>
            </a:r>
            <a:r>
              <a:rPr lang="en-US" dirty="0"/>
              <a:t> </a:t>
            </a:r>
            <a:r>
              <a:rPr lang="en-US" dirty="0" err="1"/>
              <a:t>perangkat</a:t>
            </a:r>
            <a:r>
              <a:rPr lang="en-US" dirty="0"/>
              <a:t> </a:t>
            </a:r>
            <a:r>
              <a:rPr lang="en-US" dirty="0" err="1"/>
              <a:t>lunak</a:t>
            </a:r>
            <a:r>
              <a:rPr lang="en-US" dirty="0"/>
              <a:t> </a:t>
            </a:r>
            <a:r>
              <a:rPr lang="en-US" dirty="0" err="1"/>
              <a:t>untuk</a:t>
            </a:r>
            <a:r>
              <a:rPr lang="en-US" dirty="0"/>
              <a:t> </a:t>
            </a:r>
            <a:r>
              <a:rPr lang="en-US" dirty="0" err="1"/>
              <a:t>membuat</a:t>
            </a:r>
            <a:r>
              <a:rPr lang="en-US" dirty="0"/>
              <a:t> </a:t>
            </a:r>
            <a:r>
              <a:rPr lang="en-US" dirty="0" err="1"/>
              <a:t>panggilan</a:t>
            </a:r>
            <a:r>
              <a:rPr lang="en-US" dirty="0"/>
              <a:t> </a:t>
            </a:r>
            <a:r>
              <a:rPr lang="en-US" dirty="0" err="1"/>
              <a:t>telepon</a:t>
            </a:r>
            <a:r>
              <a:rPr lang="en-US" dirty="0"/>
              <a:t> </a:t>
            </a:r>
            <a:r>
              <a:rPr lang="en-US" dirty="0" err="1"/>
              <a:t>melalui</a:t>
            </a:r>
            <a:r>
              <a:rPr lang="en-US" dirty="0"/>
              <a:t> internet </a:t>
            </a:r>
            <a:r>
              <a:rPr lang="en-US" dirty="0" err="1"/>
              <a:t>menggunakan</a:t>
            </a:r>
            <a:r>
              <a:rPr lang="en-US" dirty="0"/>
              <a:t> </a:t>
            </a:r>
            <a:r>
              <a:rPr lang="en-US" b="1" i="1" dirty="0" smtClean="0"/>
              <a:t>client </a:t>
            </a:r>
            <a:r>
              <a:rPr lang="en-US" b="1" i="1" dirty="0"/>
              <a:t>PC</a:t>
            </a:r>
            <a:r>
              <a:rPr lang="en-US" dirty="0"/>
              <a:t>, </a:t>
            </a:r>
            <a:r>
              <a:rPr lang="en-US" b="1" dirty="0"/>
              <a:t>laptop</a:t>
            </a:r>
            <a:r>
              <a:rPr lang="en-US" dirty="0"/>
              <a:t> </a:t>
            </a:r>
            <a:r>
              <a:rPr lang="en-US" dirty="0" err="1"/>
              <a:t>ataupun</a:t>
            </a:r>
            <a:r>
              <a:rPr lang="en-US" dirty="0"/>
              <a:t> </a:t>
            </a:r>
            <a:r>
              <a:rPr lang="en-US" b="1" i="1" dirty="0" err="1"/>
              <a:t>handphone</a:t>
            </a:r>
            <a:r>
              <a:rPr lang="en-US" dirty="0"/>
              <a:t> </a:t>
            </a:r>
            <a:r>
              <a:rPr lang="en-US" dirty="0" smtClean="0"/>
              <a:t>. </a:t>
            </a:r>
            <a:r>
              <a:rPr lang="en-US" dirty="0" err="1" smtClean="0"/>
              <a:t>Biasanya</a:t>
            </a:r>
            <a:r>
              <a:rPr lang="en-US" dirty="0" smtClean="0"/>
              <a:t> </a:t>
            </a:r>
            <a:r>
              <a:rPr lang="en-US" dirty="0"/>
              <a:t>Softphone </a:t>
            </a:r>
            <a:r>
              <a:rPr lang="en-US" dirty="0" err="1"/>
              <a:t>dirancang</a:t>
            </a:r>
            <a:r>
              <a:rPr lang="en-US" dirty="0"/>
              <a:t> </a:t>
            </a:r>
            <a:r>
              <a:rPr lang="en-US" dirty="0" err="1"/>
              <a:t>seperti</a:t>
            </a:r>
            <a:r>
              <a:rPr lang="en-US" dirty="0"/>
              <a:t> </a:t>
            </a:r>
            <a:r>
              <a:rPr lang="en-US" dirty="0" err="1"/>
              <a:t>telepon</a:t>
            </a:r>
            <a:r>
              <a:rPr lang="en-US" dirty="0"/>
              <a:t> </a:t>
            </a:r>
            <a:r>
              <a:rPr lang="en-US" dirty="0" err="1"/>
              <a:t>biasa</a:t>
            </a:r>
            <a:r>
              <a:rPr lang="en-US" dirty="0"/>
              <a:t>, </a:t>
            </a:r>
            <a:r>
              <a:rPr lang="en-US" dirty="0" err="1"/>
              <a:t>yaitu</a:t>
            </a:r>
            <a:r>
              <a:rPr lang="en-US" dirty="0"/>
              <a:t> </a:t>
            </a:r>
            <a:r>
              <a:rPr lang="en-US" dirty="0" err="1"/>
              <a:t>dengan</a:t>
            </a:r>
            <a:r>
              <a:rPr lang="en-US" dirty="0"/>
              <a:t> </a:t>
            </a:r>
            <a:r>
              <a:rPr lang="en-US" dirty="0" err="1"/>
              <a:t>gambar</a:t>
            </a:r>
            <a:r>
              <a:rPr lang="en-US" dirty="0"/>
              <a:t> </a:t>
            </a:r>
            <a:r>
              <a:rPr lang="en-US" dirty="0" err="1"/>
              <a:t>telepon</a:t>
            </a:r>
            <a:r>
              <a:rPr lang="en-US" dirty="0"/>
              <a:t> yang </a:t>
            </a:r>
            <a:r>
              <a:rPr lang="en-US" dirty="0" err="1"/>
              <a:t>terdapat</a:t>
            </a:r>
            <a:r>
              <a:rPr lang="en-US" dirty="0"/>
              <a:t> panel </a:t>
            </a:r>
            <a:r>
              <a:rPr lang="en-US" dirty="0" err="1"/>
              <a:t>dan</a:t>
            </a:r>
            <a:r>
              <a:rPr lang="en-US" dirty="0"/>
              <a:t> </a:t>
            </a:r>
            <a:r>
              <a:rPr lang="en-US" dirty="0" err="1"/>
              <a:t>tombol-tombol</a:t>
            </a:r>
            <a:r>
              <a:rPr lang="en-US" dirty="0"/>
              <a:t> </a:t>
            </a:r>
            <a:r>
              <a:rPr lang="en-US" dirty="0" err="1"/>
              <a:t>untuk</a:t>
            </a:r>
            <a:r>
              <a:rPr lang="en-US" dirty="0"/>
              <a:t> </a:t>
            </a:r>
            <a:r>
              <a:rPr lang="en-US" dirty="0" err="1"/>
              <a:t>interaksi</a:t>
            </a:r>
            <a:r>
              <a:rPr lang="en-US" dirty="0"/>
              <a:t> </a:t>
            </a:r>
            <a:r>
              <a:rPr lang="en-US" dirty="0" err="1"/>
              <a:t>dengan</a:t>
            </a:r>
            <a:r>
              <a:rPr lang="en-US" dirty="0"/>
              <a:t> </a:t>
            </a:r>
            <a:r>
              <a:rPr lang="en-US" dirty="0" err="1"/>
              <a:t>pengguna</a:t>
            </a:r>
            <a:r>
              <a:rPr lang="en-US" dirty="0"/>
              <a:t>. </a:t>
            </a:r>
            <a:r>
              <a:rPr lang="en-US" b="1" dirty="0" smtClean="0"/>
              <a:t>[THA01]</a:t>
            </a:r>
          </a:p>
          <a:p>
            <a:pPr algn="just"/>
            <a:endParaRPr lang="en-US" dirty="0"/>
          </a:p>
          <a:p>
            <a:pPr algn="just"/>
            <a:r>
              <a:rPr lang="en-US" dirty="0" smtClean="0"/>
              <a:t>Akan </a:t>
            </a:r>
            <a:r>
              <a:rPr lang="en-US" dirty="0" err="1"/>
              <a:t>tetapi</a:t>
            </a:r>
            <a:r>
              <a:rPr lang="en-US" dirty="0"/>
              <a:t> </a:t>
            </a:r>
            <a:r>
              <a:rPr lang="en-US" dirty="0" err="1"/>
              <a:t>tidak</a:t>
            </a:r>
            <a:r>
              <a:rPr lang="en-US" dirty="0"/>
              <a:t> </a:t>
            </a:r>
            <a:r>
              <a:rPr lang="en-US" dirty="0" err="1"/>
              <a:t>semua</a:t>
            </a:r>
            <a:r>
              <a:rPr lang="en-US" dirty="0"/>
              <a:t> softphone </a:t>
            </a:r>
            <a:r>
              <a:rPr lang="en-US" dirty="0" err="1"/>
              <a:t>dapat</a:t>
            </a:r>
            <a:r>
              <a:rPr lang="en-US" dirty="0"/>
              <a:t> </a:t>
            </a:r>
            <a:r>
              <a:rPr lang="en-US" dirty="0" err="1"/>
              <a:t>berjalan</a:t>
            </a:r>
            <a:r>
              <a:rPr lang="en-US" dirty="0"/>
              <a:t> </a:t>
            </a:r>
            <a:r>
              <a:rPr lang="en-US" dirty="0" err="1"/>
              <a:t>pada</a:t>
            </a:r>
            <a:r>
              <a:rPr lang="en-US" dirty="0"/>
              <a:t> </a:t>
            </a:r>
            <a:r>
              <a:rPr lang="en-US" dirty="0" err="1"/>
              <a:t>setiap</a:t>
            </a:r>
            <a:r>
              <a:rPr lang="en-US" dirty="0"/>
              <a:t> </a:t>
            </a:r>
            <a:r>
              <a:rPr lang="en-US" dirty="0" err="1"/>
              <a:t>handphone</a:t>
            </a:r>
            <a:r>
              <a:rPr lang="en-US" dirty="0"/>
              <a:t>, </a:t>
            </a:r>
            <a:r>
              <a:rPr lang="en-US" dirty="0" err="1"/>
              <a:t>karena</a:t>
            </a:r>
            <a:r>
              <a:rPr lang="en-US" dirty="0"/>
              <a:t> </a:t>
            </a:r>
            <a:r>
              <a:rPr lang="en-US" dirty="0" err="1"/>
              <a:t>tidak</a:t>
            </a:r>
            <a:r>
              <a:rPr lang="en-US" dirty="0"/>
              <a:t> </a:t>
            </a:r>
            <a:r>
              <a:rPr lang="en-US" dirty="0" err="1"/>
              <a:t>semua</a:t>
            </a:r>
            <a:r>
              <a:rPr lang="en-US" dirty="0"/>
              <a:t> </a:t>
            </a:r>
            <a:r>
              <a:rPr lang="en-US" b="1" i="1" dirty="0" err="1"/>
              <a:t>handphone</a:t>
            </a:r>
            <a:r>
              <a:rPr lang="en-US" b="1" i="1" dirty="0"/>
              <a:t> </a:t>
            </a:r>
            <a:r>
              <a:rPr lang="en-US" dirty="0" err="1"/>
              <a:t>dapat</a:t>
            </a:r>
            <a:r>
              <a:rPr lang="en-US" dirty="0"/>
              <a:t> </a:t>
            </a:r>
            <a:r>
              <a:rPr lang="en-US" dirty="0" err="1"/>
              <a:t>menggunakan</a:t>
            </a:r>
            <a:r>
              <a:rPr lang="en-US" dirty="0"/>
              <a:t> </a:t>
            </a:r>
            <a:r>
              <a:rPr lang="en-US" dirty="0" err="1"/>
              <a:t>fasilitas</a:t>
            </a:r>
            <a:r>
              <a:rPr lang="en-US" dirty="0"/>
              <a:t> VoIP </a:t>
            </a:r>
            <a:r>
              <a:rPr lang="en-US" dirty="0" err="1"/>
              <a:t>ini</a:t>
            </a:r>
            <a:r>
              <a:rPr lang="en-US" dirty="0"/>
              <a:t>. </a:t>
            </a:r>
          </a:p>
        </p:txBody>
      </p:sp>
      <p:graphicFrame>
        <p:nvGraphicFramePr>
          <p:cNvPr id="6" name="Table 5"/>
          <p:cNvGraphicFramePr>
            <a:graphicFrameLocks noGrp="1"/>
          </p:cNvGraphicFramePr>
          <p:nvPr>
            <p:extLst>
              <p:ext uri="{D42A27DB-BD31-4B8C-83A1-F6EECF244321}">
                <p14:modId xmlns:p14="http://schemas.microsoft.com/office/powerpoint/2010/main" val="321873114"/>
              </p:ext>
            </p:extLst>
          </p:nvPr>
        </p:nvGraphicFramePr>
        <p:xfrm>
          <a:off x="2771800" y="4077072"/>
          <a:ext cx="5753819" cy="1932820"/>
        </p:xfrm>
        <a:graphic>
          <a:graphicData uri="http://schemas.openxmlformats.org/drawingml/2006/table">
            <a:tbl>
              <a:tblPr firstRow="1" firstCol="1" bandRow="1">
                <a:tableStyleId>{5C22544A-7EE6-4342-B048-85BDC9FD1C3A}</a:tableStyleId>
              </a:tblPr>
              <a:tblGrid>
                <a:gridCol w="2874847"/>
                <a:gridCol w="2878972"/>
              </a:tblGrid>
              <a:tr h="402622">
                <a:tc>
                  <a:txBody>
                    <a:bodyPr/>
                    <a:lstStyle/>
                    <a:p>
                      <a:pPr marL="0" marR="0" algn="ctr">
                        <a:spcBef>
                          <a:spcPts val="0"/>
                        </a:spcBef>
                      </a:pPr>
                      <a:r>
                        <a:rPr lang="en-US" sz="900" dirty="0">
                          <a:effectLst/>
                        </a:rPr>
                        <a:t>Softphone PC </a:t>
                      </a:r>
                      <a:r>
                        <a:rPr lang="en-US" sz="900" dirty="0" err="1">
                          <a:effectLst/>
                        </a:rPr>
                        <a:t>dan</a:t>
                      </a:r>
                      <a:r>
                        <a:rPr lang="en-US" sz="900" dirty="0">
                          <a:effectLst/>
                        </a:rPr>
                        <a:t> Laptop</a:t>
                      </a:r>
                      <a:endParaRPr lang="en-US" sz="1100" dirty="0">
                        <a:effectLst/>
                        <a:latin typeface="Calibri"/>
                        <a:ea typeface="Times New Roman"/>
                      </a:endParaRPr>
                    </a:p>
                  </a:txBody>
                  <a:tcPr marL="68580" marR="68580" marT="0" marB="0" anchor="ctr"/>
                </a:tc>
                <a:tc>
                  <a:txBody>
                    <a:bodyPr/>
                    <a:lstStyle/>
                    <a:p>
                      <a:pPr marL="0" marR="0" algn="ctr">
                        <a:spcBef>
                          <a:spcPts val="0"/>
                        </a:spcBef>
                      </a:pPr>
                      <a:r>
                        <a:rPr lang="en-US" sz="900">
                          <a:effectLst/>
                        </a:rPr>
                        <a:t>Softphone Handphone</a:t>
                      </a:r>
                      <a:endParaRPr lang="en-US" sz="1100">
                        <a:effectLst/>
                        <a:latin typeface="Calibri"/>
                        <a:ea typeface="Times New Roman"/>
                      </a:endParaRPr>
                    </a:p>
                  </a:txBody>
                  <a:tcPr marL="68580" marR="68580" marT="0" marB="0" anchor="ctr"/>
                </a:tc>
              </a:tr>
              <a:tr h="510066">
                <a:tc>
                  <a:txBody>
                    <a:bodyPr/>
                    <a:lstStyle/>
                    <a:p>
                      <a:pPr marL="0" marR="0">
                        <a:spcBef>
                          <a:spcPts val="0"/>
                        </a:spcBef>
                      </a:pPr>
                      <a:r>
                        <a:rPr lang="en-US" sz="900" dirty="0">
                          <a:effectLst/>
                        </a:rPr>
                        <a:t>X-Lite</a:t>
                      </a:r>
                      <a:endParaRPr lang="en-US" sz="1100" dirty="0">
                        <a:effectLst/>
                        <a:latin typeface="Calibri"/>
                        <a:ea typeface="Times New Roman"/>
                      </a:endParaRPr>
                    </a:p>
                  </a:txBody>
                  <a:tcPr marL="68580" marR="68580" marT="0" marB="0" anchor="ctr"/>
                </a:tc>
                <a:tc>
                  <a:txBody>
                    <a:bodyPr/>
                    <a:lstStyle/>
                    <a:p>
                      <a:pPr marL="0" marR="0">
                        <a:spcBef>
                          <a:spcPts val="0"/>
                        </a:spcBef>
                      </a:pPr>
                      <a:r>
                        <a:rPr lang="en-US" sz="900">
                          <a:effectLst/>
                        </a:rPr>
                        <a:t>Android </a:t>
                      </a:r>
                      <a:endParaRPr lang="en-US" sz="1100">
                        <a:effectLst/>
                      </a:endParaRPr>
                    </a:p>
                    <a:p>
                      <a:pPr marL="0" marR="0">
                        <a:spcBef>
                          <a:spcPts val="0"/>
                        </a:spcBef>
                      </a:pPr>
                      <a:r>
                        <a:rPr lang="en-US" sz="900">
                          <a:effectLst/>
                        </a:rPr>
                        <a:t>SIPDroid, Zoiper IAX SIP VoIP , 3CX</a:t>
                      </a:r>
                      <a:endParaRPr lang="en-US" sz="1100">
                        <a:effectLst/>
                        <a:latin typeface="Calibri"/>
                        <a:ea typeface="Times New Roman"/>
                      </a:endParaRPr>
                    </a:p>
                  </a:txBody>
                  <a:tcPr marL="68580" marR="68580" marT="0" marB="0"/>
                </a:tc>
              </a:tr>
              <a:tr h="510066">
                <a:tc>
                  <a:txBody>
                    <a:bodyPr/>
                    <a:lstStyle/>
                    <a:p>
                      <a:pPr marL="0" marR="0">
                        <a:spcBef>
                          <a:spcPts val="0"/>
                        </a:spcBef>
                      </a:pPr>
                      <a:r>
                        <a:rPr lang="en-US" sz="900" dirty="0" err="1">
                          <a:effectLst/>
                        </a:rPr>
                        <a:t>Zoiper</a:t>
                      </a:r>
                      <a:endParaRPr lang="en-US" sz="1100" dirty="0">
                        <a:effectLst/>
                        <a:latin typeface="Calibri"/>
                        <a:ea typeface="Times New Roman"/>
                      </a:endParaRPr>
                    </a:p>
                  </a:txBody>
                  <a:tcPr marL="68580" marR="68580" marT="0" marB="0" anchor="ctr"/>
                </a:tc>
                <a:tc>
                  <a:txBody>
                    <a:bodyPr/>
                    <a:lstStyle/>
                    <a:p>
                      <a:pPr marL="0" marR="0">
                        <a:spcBef>
                          <a:spcPts val="0"/>
                        </a:spcBef>
                      </a:pPr>
                      <a:r>
                        <a:rPr lang="en-US" sz="900">
                          <a:effectLst/>
                        </a:rPr>
                        <a:t>Nokia Symbian</a:t>
                      </a:r>
                      <a:endParaRPr lang="en-US" sz="1100">
                        <a:effectLst/>
                      </a:endParaRPr>
                    </a:p>
                    <a:p>
                      <a:pPr marL="0" marR="0">
                        <a:spcBef>
                          <a:spcPts val="0"/>
                        </a:spcBef>
                      </a:pPr>
                      <a:r>
                        <a:rPr lang="en-US" sz="900">
                          <a:effectLst/>
                        </a:rPr>
                        <a:t>Nimbuzz, SIP Client</a:t>
                      </a:r>
                      <a:endParaRPr lang="en-US" sz="1100">
                        <a:effectLst/>
                        <a:latin typeface="Calibri"/>
                        <a:ea typeface="Times New Roman"/>
                      </a:endParaRPr>
                    </a:p>
                  </a:txBody>
                  <a:tcPr marL="68580" marR="68580" marT="0" marB="0"/>
                </a:tc>
              </a:tr>
              <a:tr h="510066">
                <a:tc>
                  <a:txBody>
                    <a:bodyPr/>
                    <a:lstStyle/>
                    <a:p>
                      <a:pPr marL="0" marR="0">
                        <a:spcBef>
                          <a:spcPts val="0"/>
                        </a:spcBef>
                      </a:pPr>
                      <a:r>
                        <a:rPr lang="en-US" sz="900" dirty="0">
                          <a:effectLst/>
                        </a:rPr>
                        <a:t>3CX</a:t>
                      </a:r>
                      <a:endParaRPr lang="en-US" sz="1100" dirty="0">
                        <a:effectLst/>
                        <a:latin typeface="Calibri"/>
                        <a:ea typeface="Times New Roman"/>
                      </a:endParaRPr>
                    </a:p>
                  </a:txBody>
                  <a:tcPr marL="68580" marR="68580" marT="0" marB="0" anchor="ctr"/>
                </a:tc>
                <a:tc>
                  <a:txBody>
                    <a:bodyPr/>
                    <a:lstStyle/>
                    <a:p>
                      <a:pPr marL="0" marR="0">
                        <a:spcBef>
                          <a:spcPts val="0"/>
                        </a:spcBef>
                      </a:pPr>
                      <a:r>
                        <a:rPr lang="en-US" sz="900" dirty="0">
                          <a:effectLst/>
                        </a:rPr>
                        <a:t>Blackberry</a:t>
                      </a:r>
                      <a:endParaRPr lang="en-US" sz="1100" dirty="0">
                        <a:effectLst/>
                      </a:endParaRPr>
                    </a:p>
                    <a:p>
                      <a:pPr marL="0" marR="0">
                        <a:spcBef>
                          <a:spcPts val="0"/>
                        </a:spcBef>
                      </a:pPr>
                      <a:r>
                        <a:rPr lang="en-US" sz="900" dirty="0" err="1">
                          <a:effectLst/>
                        </a:rPr>
                        <a:t>Nimbuzz</a:t>
                      </a:r>
                      <a:r>
                        <a:rPr lang="en-US" sz="900" dirty="0">
                          <a:effectLst/>
                        </a:rPr>
                        <a:t>, </a:t>
                      </a:r>
                      <a:r>
                        <a:rPr lang="en-US" sz="900" dirty="0" err="1">
                          <a:effectLst/>
                        </a:rPr>
                        <a:t>TringMe</a:t>
                      </a:r>
                      <a:r>
                        <a:rPr lang="en-US" sz="900" dirty="0">
                          <a:effectLst/>
                        </a:rPr>
                        <a:t>, </a:t>
                      </a:r>
                      <a:r>
                        <a:rPr lang="en-US" sz="900" dirty="0" err="1">
                          <a:effectLst/>
                        </a:rPr>
                        <a:t>Truephone</a:t>
                      </a:r>
                      <a:endParaRPr lang="en-US" sz="1100" dirty="0">
                        <a:effectLst/>
                        <a:latin typeface="Calibri"/>
                        <a:ea typeface="Times New Roman"/>
                      </a:endParaRPr>
                    </a:p>
                  </a:txBody>
                  <a:tcPr marL="68580" marR="68580" marT="0" marB="0"/>
                </a:tc>
              </a:tr>
            </a:tbl>
          </a:graphicData>
        </a:graphic>
      </p:graphicFrame>
      <p:sp>
        <p:nvSpPr>
          <p:cNvPr id="7" name="Title 1"/>
          <p:cNvSpPr txBox="1">
            <a:spLocks/>
          </p:cNvSpPr>
          <p:nvPr/>
        </p:nvSpPr>
        <p:spPr>
          <a:xfrm>
            <a:off x="323528" y="260648"/>
            <a:ext cx="8610368" cy="1039427"/>
          </a:xfrm>
          <a:prstGeom prst="rect">
            <a:avLst/>
          </a:prstGeom>
        </p:spPr>
        <p:txBody>
          <a:bodyPr>
            <a:normAutofit/>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id-ID" sz="2800" dirty="0" smtClean="0"/>
              <a:t>Pemanfaatan </a:t>
            </a:r>
            <a:r>
              <a:rPr lang="en-US" sz="2800" i="1" dirty="0" smtClean="0"/>
              <a:t>Softphone </a:t>
            </a:r>
            <a:r>
              <a:rPr lang="en-US" sz="2800" dirty="0" err="1" smtClean="0"/>
              <a:t>pada</a:t>
            </a:r>
            <a:r>
              <a:rPr lang="en-US" sz="2800" dirty="0" smtClean="0"/>
              <a:t> </a:t>
            </a:r>
            <a:r>
              <a:rPr lang="en-US" sz="2800" i="1" dirty="0" smtClean="0"/>
              <a:t>Client</a:t>
            </a:r>
            <a:endParaRPr lang="id-ID" sz="2800" i="1" dirty="0"/>
          </a:p>
        </p:txBody>
      </p:sp>
    </p:spTree>
    <p:extLst>
      <p:ext uri="{BB962C8B-B14F-4D97-AF65-F5344CB8AC3E}">
        <p14:creationId xmlns:p14="http://schemas.microsoft.com/office/powerpoint/2010/main" val="74901676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14300" indent="0" algn="just">
              <a:buNone/>
            </a:pPr>
            <a:r>
              <a:rPr lang="en-US" sz="2000" dirty="0" err="1">
                <a:latin typeface="Calibri" panose="020F0502020204030204" pitchFamily="34" charset="0"/>
              </a:rPr>
              <a:t>Dalam</a:t>
            </a:r>
            <a:r>
              <a:rPr lang="en-US" sz="2000" dirty="0">
                <a:latin typeface="Calibri" panose="020F0502020204030204" pitchFamily="34" charset="0"/>
              </a:rPr>
              <a:t> </a:t>
            </a:r>
            <a:r>
              <a:rPr lang="en-US" sz="2000" dirty="0" err="1">
                <a:latin typeface="Calibri" panose="020F0502020204030204" pitchFamily="34" charset="0"/>
              </a:rPr>
              <a:t>suatu</a:t>
            </a:r>
            <a:r>
              <a:rPr lang="en-US" sz="2000" dirty="0">
                <a:latin typeface="Calibri" panose="020F0502020204030204" pitchFamily="34" charset="0"/>
              </a:rPr>
              <a:t> </a:t>
            </a:r>
            <a:r>
              <a:rPr lang="en-US" sz="2000" dirty="0" err="1">
                <a:latin typeface="Calibri" panose="020F0502020204030204" pitchFamily="34" charset="0"/>
              </a:rPr>
              <a:t>kampus</a:t>
            </a:r>
            <a:r>
              <a:rPr lang="en-US" sz="2000" dirty="0">
                <a:latin typeface="Calibri" panose="020F0502020204030204" pitchFamily="34" charset="0"/>
              </a:rPr>
              <a:t>, </a:t>
            </a:r>
            <a:r>
              <a:rPr lang="en-US" sz="2000" dirty="0" err="1" smtClean="0">
                <a:latin typeface="Calibri" panose="020F0502020204030204" pitchFamily="34" charset="0"/>
              </a:rPr>
              <a:t>komunikasi</a:t>
            </a:r>
            <a:r>
              <a:rPr lang="en-US" sz="2000" dirty="0" smtClean="0">
                <a:latin typeface="Calibri" panose="020F0502020204030204" pitchFamily="34" charset="0"/>
              </a:rPr>
              <a:t> </a:t>
            </a:r>
            <a:r>
              <a:rPr lang="en-US" sz="2000" dirty="0" err="1" smtClean="0">
                <a:latin typeface="Calibri" panose="020F0502020204030204" pitchFamily="34" charset="0"/>
              </a:rPr>
              <a:t>merupakan</a:t>
            </a:r>
            <a:r>
              <a:rPr lang="en-US" sz="2000" dirty="0" smtClean="0">
                <a:latin typeface="Calibri" panose="020F0502020204030204" pitchFamily="34" charset="0"/>
              </a:rPr>
              <a:t> </a:t>
            </a:r>
            <a:r>
              <a:rPr lang="en-US" sz="2000" dirty="0" err="1" smtClean="0">
                <a:latin typeface="Calibri" panose="020F0502020204030204" pitchFamily="34" charset="0"/>
              </a:rPr>
              <a:t>hal</a:t>
            </a:r>
            <a:r>
              <a:rPr lang="en-US" sz="2000" dirty="0" smtClean="0">
                <a:latin typeface="Calibri" panose="020F0502020204030204" pitchFamily="34" charset="0"/>
              </a:rPr>
              <a:t> yang </a:t>
            </a:r>
            <a:r>
              <a:rPr lang="en-US" sz="2000" dirty="0" err="1" smtClean="0">
                <a:latin typeface="Calibri" panose="020F0502020204030204" pitchFamily="34" charset="0"/>
              </a:rPr>
              <a:t>sering</a:t>
            </a:r>
            <a:r>
              <a:rPr lang="en-US" sz="2000" dirty="0" smtClean="0">
                <a:latin typeface="Calibri" panose="020F0502020204030204" pitchFamily="34" charset="0"/>
              </a:rPr>
              <a:t> </a:t>
            </a:r>
            <a:r>
              <a:rPr lang="en-US" sz="2000" dirty="0" err="1" smtClean="0">
                <a:latin typeface="Calibri" panose="020F0502020204030204" pitchFamily="34" charset="0"/>
              </a:rPr>
              <a:t>dilakukan</a:t>
            </a:r>
            <a:r>
              <a:rPr lang="en-US" sz="2000" dirty="0" smtClean="0">
                <a:latin typeface="Calibri" panose="020F0502020204030204" pitchFamily="34" charset="0"/>
              </a:rPr>
              <a:t> </a:t>
            </a:r>
            <a:r>
              <a:rPr lang="en-US" sz="2000" dirty="0" err="1" smtClean="0">
                <a:latin typeface="Calibri" panose="020F0502020204030204" pitchFamily="34" charset="0"/>
              </a:rPr>
              <a:t>untuk</a:t>
            </a:r>
            <a:r>
              <a:rPr lang="en-US" sz="2000" dirty="0" smtClean="0">
                <a:latin typeface="Calibri" panose="020F0502020204030204" pitchFamily="34" charset="0"/>
              </a:rPr>
              <a:t> </a:t>
            </a:r>
            <a:r>
              <a:rPr lang="en-US" sz="2000" dirty="0" err="1">
                <a:latin typeface="Calibri" panose="020F0502020204030204" pitchFamily="34" charset="0"/>
              </a:rPr>
              <a:t>melancarkan</a:t>
            </a:r>
            <a:r>
              <a:rPr lang="en-US" sz="2000" dirty="0">
                <a:latin typeface="Calibri" panose="020F0502020204030204" pitchFamily="34" charset="0"/>
              </a:rPr>
              <a:t> </a:t>
            </a:r>
            <a:r>
              <a:rPr lang="en-US" sz="2000" dirty="0" err="1">
                <a:latin typeface="Calibri" panose="020F0502020204030204" pitchFamily="34" charset="0"/>
              </a:rPr>
              <a:t>kegiatan</a:t>
            </a:r>
            <a:r>
              <a:rPr lang="en-US" sz="2000" dirty="0">
                <a:latin typeface="Calibri" panose="020F0502020204030204" pitchFamily="34" charset="0"/>
              </a:rPr>
              <a:t> </a:t>
            </a:r>
            <a:r>
              <a:rPr lang="en-US" sz="2000" dirty="0" err="1">
                <a:latin typeface="Calibri" panose="020F0502020204030204" pitchFamily="34" charset="0"/>
              </a:rPr>
              <a:t>akademik</a:t>
            </a:r>
            <a:r>
              <a:rPr lang="en-US" sz="2000" dirty="0">
                <a:latin typeface="Calibri" panose="020F0502020204030204" pitchFamily="34" charset="0"/>
              </a:rPr>
              <a:t> </a:t>
            </a:r>
            <a:r>
              <a:rPr lang="en-US" sz="2000" dirty="0" err="1">
                <a:latin typeface="Calibri" panose="020F0502020204030204" pitchFamily="34" charset="0"/>
              </a:rPr>
              <a:t>antar</a:t>
            </a:r>
            <a:r>
              <a:rPr lang="en-US" sz="2000" dirty="0">
                <a:latin typeface="Calibri" panose="020F0502020204030204" pitchFamily="34" charset="0"/>
              </a:rPr>
              <a:t> </a:t>
            </a:r>
            <a:r>
              <a:rPr lang="en-US" sz="2000" dirty="0" err="1">
                <a:latin typeface="Calibri" panose="020F0502020204030204" pitchFamily="34" charset="0"/>
              </a:rPr>
              <a:t>kampus</a:t>
            </a:r>
            <a:r>
              <a:rPr lang="en-US" sz="2000" dirty="0">
                <a:latin typeface="Calibri" panose="020F0502020204030204" pitchFamily="34" charset="0"/>
              </a:rPr>
              <a:t>, </a:t>
            </a:r>
            <a:r>
              <a:rPr lang="en-US" sz="2000" dirty="0" err="1">
                <a:latin typeface="Calibri" panose="020F0502020204030204" pitchFamily="34" charset="0"/>
              </a:rPr>
              <a:t>komunikasi</a:t>
            </a:r>
            <a:r>
              <a:rPr lang="en-US" sz="2000" dirty="0">
                <a:latin typeface="Calibri" panose="020F0502020204030204" pitchFamily="34" charset="0"/>
              </a:rPr>
              <a:t> yang </a:t>
            </a:r>
            <a:r>
              <a:rPr lang="en-US" sz="2000" dirty="0" err="1">
                <a:latin typeface="Calibri" panose="020F0502020204030204" pitchFamily="34" charset="0"/>
              </a:rPr>
              <a:t>dilakukan</a:t>
            </a:r>
            <a:r>
              <a:rPr lang="en-US" sz="2000" dirty="0">
                <a:latin typeface="Calibri" panose="020F0502020204030204" pitchFamily="34" charset="0"/>
              </a:rPr>
              <a:t> </a:t>
            </a:r>
            <a:r>
              <a:rPr lang="en-US" sz="2000" dirty="0" err="1">
                <a:latin typeface="Calibri" panose="020F0502020204030204" pitchFamily="34" charset="0"/>
              </a:rPr>
              <a:t>masih</a:t>
            </a:r>
            <a:r>
              <a:rPr lang="en-US" sz="2000" dirty="0">
                <a:latin typeface="Calibri" panose="020F0502020204030204" pitchFamily="34" charset="0"/>
              </a:rPr>
              <a:t> </a:t>
            </a:r>
            <a:r>
              <a:rPr lang="en-US" sz="2000" dirty="0" err="1">
                <a:latin typeface="Calibri" panose="020F0502020204030204" pitchFamily="34" charset="0"/>
              </a:rPr>
              <a:t>menggunakan</a:t>
            </a:r>
            <a:r>
              <a:rPr lang="en-US" sz="2000" dirty="0">
                <a:latin typeface="Calibri" panose="020F0502020204030204" pitchFamily="34" charset="0"/>
              </a:rPr>
              <a:t> </a:t>
            </a:r>
            <a:r>
              <a:rPr lang="en-US" sz="2000" dirty="0" err="1">
                <a:latin typeface="Calibri" panose="020F0502020204030204" pitchFamily="34" charset="0"/>
              </a:rPr>
              <a:t>dua</a:t>
            </a:r>
            <a:r>
              <a:rPr lang="en-US" sz="2000" dirty="0">
                <a:latin typeface="Calibri" panose="020F0502020204030204" pitchFamily="34" charset="0"/>
              </a:rPr>
              <a:t> </a:t>
            </a:r>
            <a:r>
              <a:rPr lang="en-US" sz="2000" dirty="0" err="1">
                <a:latin typeface="Calibri" panose="020F0502020204030204" pitchFamily="34" charset="0"/>
              </a:rPr>
              <a:t>cara</a:t>
            </a:r>
            <a:r>
              <a:rPr lang="en-US" sz="2000" dirty="0">
                <a:latin typeface="Calibri" panose="020F0502020204030204" pitchFamily="34" charset="0"/>
              </a:rPr>
              <a:t> </a:t>
            </a:r>
            <a:r>
              <a:rPr lang="en-US" sz="2000" dirty="0" err="1">
                <a:latin typeface="Calibri" panose="020F0502020204030204" pitchFamily="34" charset="0"/>
              </a:rPr>
              <a:t>yaitu</a:t>
            </a:r>
            <a:r>
              <a:rPr lang="en-US" sz="2000" dirty="0">
                <a:latin typeface="Calibri" panose="020F0502020204030204" pitchFamily="34" charset="0"/>
              </a:rPr>
              <a:t> </a:t>
            </a:r>
            <a:r>
              <a:rPr lang="en-US" sz="2000" b="1" dirty="0" err="1">
                <a:latin typeface="Calibri" panose="020F0502020204030204" pitchFamily="34" charset="0"/>
              </a:rPr>
              <a:t>komunikasi</a:t>
            </a:r>
            <a:r>
              <a:rPr lang="en-US" sz="2000" b="1" dirty="0">
                <a:latin typeface="Calibri" panose="020F0502020204030204" pitchFamily="34" charset="0"/>
              </a:rPr>
              <a:t> </a:t>
            </a:r>
            <a:r>
              <a:rPr lang="en-US" sz="2000" b="1" dirty="0" err="1">
                <a:latin typeface="Calibri" panose="020F0502020204030204" pitchFamily="34" charset="0"/>
              </a:rPr>
              <a:t>secara</a:t>
            </a:r>
            <a:r>
              <a:rPr lang="en-US" sz="2000" b="1" dirty="0">
                <a:latin typeface="Calibri" panose="020F0502020204030204" pitchFamily="34" charset="0"/>
              </a:rPr>
              <a:t> </a:t>
            </a:r>
            <a:r>
              <a:rPr lang="en-US" sz="2000" b="1" dirty="0" err="1">
                <a:latin typeface="Calibri" panose="020F0502020204030204" pitchFamily="34" charset="0"/>
              </a:rPr>
              <a:t>langsung</a:t>
            </a:r>
            <a:r>
              <a:rPr lang="en-US" sz="2000" b="1" dirty="0">
                <a:latin typeface="Calibri" panose="020F0502020204030204" pitchFamily="34" charset="0"/>
              </a:rPr>
              <a:t> </a:t>
            </a:r>
            <a:r>
              <a:rPr lang="en-US" sz="2000" b="1" i="1" dirty="0">
                <a:latin typeface="Calibri" panose="020F0502020204030204" pitchFamily="34" charset="0"/>
              </a:rPr>
              <a:t>(face to face)</a:t>
            </a:r>
            <a:r>
              <a:rPr lang="en-US" sz="2000" b="1" dirty="0">
                <a:latin typeface="Calibri" panose="020F0502020204030204" pitchFamily="34" charset="0"/>
              </a:rPr>
              <a:t> </a:t>
            </a:r>
            <a:r>
              <a:rPr lang="en-US" sz="2000" dirty="0" err="1">
                <a:latin typeface="Calibri" panose="020F0502020204030204" pitchFamily="34" charset="0"/>
              </a:rPr>
              <a:t>dan</a:t>
            </a:r>
            <a:r>
              <a:rPr lang="en-US" sz="2000" dirty="0">
                <a:latin typeface="Calibri" panose="020F0502020204030204" pitchFamily="34" charset="0"/>
              </a:rPr>
              <a:t> </a:t>
            </a:r>
            <a:r>
              <a:rPr lang="en-US" sz="2000" b="1" dirty="0" err="1">
                <a:latin typeface="Calibri" panose="020F0502020204030204" pitchFamily="34" charset="0"/>
              </a:rPr>
              <a:t>komunikasi</a:t>
            </a:r>
            <a:r>
              <a:rPr lang="en-US" sz="2000" b="1" dirty="0">
                <a:latin typeface="Calibri" panose="020F0502020204030204" pitchFamily="34" charset="0"/>
              </a:rPr>
              <a:t> </a:t>
            </a:r>
            <a:r>
              <a:rPr lang="en-US" sz="2000" b="1" dirty="0" err="1">
                <a:latin typeface="Calibri" panose="020F0502020204030204" pitchFamily="34" charset="0"/>
              </a:rPr>
              <a:t>dengan</a:t>
            </a:r>
            <a:r>
              <a:rPr lang="en-US" sz="2000" b="1" dirty="0">
                <a:latin typeface="Calibri" panose="020F0502020204030204" pitchFamily="34" charset="0"/>
              </a:rPr>
              <a:t> </a:t>
            </a:r>
            <a:r>
              <a:rPr lang="en-US" sz="2000" b="1" dirty="0" err="1">
                <a:latin typeface="Calibri" panose="020F0502020204030204" pitchFamily="34" charset="0"/>
              </a:rPr>
              <a:t>menggunakan</a:t>
            </a:r>
            <a:r>
              <a:rPr lang="en-US" sz="2000" b="1" dirty="0">
                <a:latin typeface="Calibri" panose="020F0502020204030204" pitchFamily="34" charset="0"/>
              </a:rPr>
              <a:t> </a:t>
            </a:r>
            <a:r>
              <a:rPr lang="en-US" sz="2000" b="1" dirty="0" err="1">
                <a:latin typeface="Calibri" panose="020F0502020204030204" pitchFamily="34" charset="0"/>
              </a:rPr>
              <a:t>teknologi</a:t>
            </a:r>
            <a:r>
              <a:rPr lang="en-US" sz="2000" b="1" dirty="0">
                <a:latin typeface="Calibri" panose="020F0502020204030204" pitchFamily="34" charset="0"/>
              </a:rPr>
              <a:t> </a:t>
            </a:r>
            <a:r>
              <a:rPr lang="en-US" sz="2000" b="1" dirty="0" err="1">
                <a:latin typeface="Calibri" panose="020F0502020204030204" pitchFamily="34" charset="0"/>
              </a:rPr>
              <a:t>seperti</a:t>
            </a:r>
            <a:r>
              <a:rPr lang="en-US" sz="2000" b="1" dirty="0">
                <a:latin typeface="Calibri" panose="020F0502020204030204" pitchFamily="34" charset="0"/>
              </a:rPr>
              <a:t> </a:t>
            </a:r>
            <a:r>
              <a:rPr lang="en-US" sz="2000" b="1" dirty="0" err="1">
                <a:latin typeface="Calibri" panose="020F0502020204030204" pitchFamily="34" charset="0"/>
              </a:rPr>
              <a:t>telepon</a:t>
            </a:r>
            <a:r>
              <a:rPr lang="en-US" sz="2000" b="1" dirty="0">
                <a:latin typeface="Calibri" panose="020F0502020204030204" pitchFamily="34" charset="0"/>
              </a:rPr>
              <a:t>, fax </a:t>
            </a:r>
            <a:r>
              <a:rPr lang="en-US" sz="2000" b="1" dirty="0" err="1">
                <a:latin typeface="Calibri" panose="020F0502020204030204" pitchFamily="34" charset="0"/>
              </a:rPr>
              <a:t>dan</a:t>
            </a:r>
            <a:r>
              <a:rPr lang="en-US" sz="2000" b="1" dirty="0">
                <a:latin typeface="Calibri" panose="020F0502020204030204" pitchFamily="34" charset="0"/>
              </a:rPr>
              <a:t> </a:t>
            </a:r>
            <a:r>
              <a:rPr lang="en-US" sz="2000" b="1" dirty="0" smtClean="0">
                <a:latin typeface="Calibri" panose="020F0502020204030204" pitchFamily="34" charset="0"/>
              </a:rPr>
              <a:t>email</a:t>
            </a:r>
            <a:r>
              <a:rPr lang="en-US" sz="2000" dirty="0" smtClean="0">
                <a:latin typeface="Calibri" panose="020F0502020204030204" pitchFamily="34" charset="0"/>
              </a:rPr>
              <a:t>.</a:t>
            </a:r>
          </a:p>
          <a:p>
            <a:pPr marL="114300" indent="0" algn="just">
              <a:buNone/>
            </a:pPr>
            <a:r>
              <a:rPr lang="en-US" sz="2000" dirty="0" err="1" smtClean="0">
                <a:latin typeface="Calibri" panose="020F0502020204030204" pitchFamily="34" charset="0"/>
              </a:rPr>
              <a:t>Teknologi</a:t>
            </a:r>
            <a:r>
              <a:rPr lang="en-US" sz="2000" dirty="0" smtClean="0">
                <a:latin typeface="Calibri" panose="020F0502020204030204" pitchFamily="34" charset="0"/>
              </a:rPr>
              <a:t> </a:t>
            </a:r>
            <a:r>
              <a:rPr lang="en-US" sz="2000" dirty="0" err="1" smtClean="0">
                <a:latin typeface="Calibri" panose="020F0502020204030204" pitchFamily="34" charset="0"/>
              </a:rPr>
              <a:t>komunikasi</a:t>
            </a:r>
            <a:r>
              <a:rPr lang="en-US" sz="2000" dirty="0" smtClean="0">
                <a:latin typeface="Calibri" panose="020F0502020204030204" pitchFamily="34" charset="0"/>
              </a:rPr>
              <a:t> </a:t>
            </a:r>
            <a:r>
              <a:rPr lang="en-US" sz="2000" dirty="0" err="1" smtClean="0">
                <a:latin typeface="Calibri" panose="020F0502020204030204" pitchFamily="34" charset="0"/>
              </a:rPr>
              <a:t>untuk</a:t>
            </a:r>
            <a:r>
              <a:rPr lang="en-US" sz="2000" dirty="0" smtClean="0">
                <a:latin typeface="Calibri" panose="020F0502020204030204" pitchFamily="34" charset="0"/>
              </a:rPr>
              <a:t> transfer </a:t>
            </a:r>
            <a:r>
              <a:rPr lang="en-US" sz="2000" dirty="0" err="1" smtClean="0">
                <a:latin typeface="Calibri" panose="020F0502020204030204" pitchFamily="34" charset="0"/>
              </a:rPr>
              <a:t>suara</a:t>
            </a:r>
            <a:r>
              <a:rPr lang="en-US" sz="2000" dirty="0" smtClean="0">
                <a:latin typeface="Calibri" panose="020F0502020204030204" pitchFamily="34" charset="0"/>
              </a:rPr>
              <a:t> </a:t>
            </a:r>
            <a:r>
              <a:rPr lang="en-US" sz="2000" dirty="0" err="1" smtClean="0">
                <a:latin typeface="Calibri" panose="020F0502020204030204" pitchFamily="34" charset="0"/>
              </a:rPr>
              <a:t>masih</a:t>
            </a:r>
            <a:r>
              <a:rPr lang="en-US" sz="2000" dirty="0" smtClean="0">
                <a:latin typeface="Calibri" panose="020F0502020204030204" pitchFamily="34" charset="0"/>
              </a:rPr>
              <a:t> </a:t>
            </a:r>
            <a:r>
              <a:rPr lang="en-US" sz="2000" dirty="0" err="1" smtClean="0">
                <a:latin typeface="Calibri" panose="020F0502020204030204" pitchFamily="34" charset="0"/>
              </a:rPr>
              <a:t>menggunakan</a:t>
            </a:r>
            <a:r>
              <a:rPr lang="en-US" sz="2000" dirty="0" smtClean="0">
                <a:latin typeface="Calibri" panose="020F0502020204030204" pitchFamily="34" charset="0"/>
              </a:rPr>
              <a:t> </a:t>
            </a:r>
            <a:r>
              <a:rPr lang="en-US" sz="2000" dirty="0" err="1" smtClean="0">
                <a:latin typeface="Calibri" panose="020F0502020204030204" pitchFamily="34" charset="0"/>
              </a:rPr>
              <a:t>telepon</a:t>
            </a:r>
            <a:r>
              <a:rPr lang="en-US" sz="2000" dirty="0" smtClean="0">
                <a:latin typeface="Calibri" panose="020F0502020204030204" pitchFamily="34" charset="0"/>
              </a:rPr>
              <a:t> yang </a:t>
            </a:r>
            <a:r>
              <a:rPr lang="en-US" sz="2000" dirty="0" err="1" smtClean="0">
                <a:latin typeface="Calibri" panose="020F0502020204030204" pitchFamily="34" charset="0"/>
              </a:rPr>
              <a:t>disediakan</a:t>
            </a:r>
            <a:r>
              <a:rPr lang="en-US" sz="2000" dirty="0" smtClean="0">
                <a:latin typeface="Calibri" panose="020F0502020204030204" pitchFamily="34" charset="0"/>
              </a:rPr>
              <a:t> </a:t>
            </a:r>
            <a:r>
              <a:rPr lang="en-US" sz="2000" dirty="0" err="1" smtClean="0">
                <a:latin typeface="Calibri" panose="020F0502020204030204" pitchFamily="34" charset="0"/>
              </a:rPr>
              <a:t>oleh</a:t>
            </a:r>
            <a:r>
              <a:rPr lang="en-US" sz="2000" dirty="0" smtClean="0">
                <a:latin typeface="Calibri" panose="020F0502020204030204" pitchFamily="34" charset="0"/>
              </a:rPr>
              <a:t> </a:t>
            </a:r>
            <a:r>
              <a:rPr lang="en-US" sz="2000" dirty="0" err="1" smtClean="0">
                <a:latin typeface="Calibri" panose="020F0502020204030204" pitchFamily="34" charset="0"/>
              </a:rPr>
              <a:t>pihak</a:t>
            </a:r>
            <a:r>
              <a:rPr lang="en-US" sz="2000" dirty="0" smtClean="0">
                <a:latin typeface="Calibri" panose="020F0502020204030204" pitchFamily="34" charset="0"/>
              </a:rPr>
              <a:t> </a:t>
            </a:r>
            <a:r>
              <a:rPr lang="en-US" sz="2000" dirty="0" err="1" smtClean="0">
                <a:latin typeface="Calibri" panose="020F0502020204030204" pitchFamily="34" charset="0"/>
              </a:rPr>
              <a:t>luar</a:t>
            </a:r>
            <a:r>
              <a:rPr lang="en-US" sz="2000" dirty="0" smtClean="0">
                <a:latin typeface="Calibri" panose="020F0502020204030204" pitchFamily="34" charset="0"/>
              </a:rPr>
              <a:t> </a:t>
            </a:r>
            <a:r>
              <a:rPr lang="en-US" sz="2000" dirty="0" err="1" smtClean="0">
                <a:latin typeface="Calibri" panose="020F0502020204030204" pitchFamily="34" charset="0"/>
              </a:rPr>
              <a:t>dengan</a:t>
            </a:r>
            <a:r>
              <a:rPr lang="en-US" sz="2000" dirty="0" smtClean="0">
                <a:latin typeface="Calibri" panose="020F0502020204030204" pitchFamily="34" charset="0"/>
              </a:rPr>
              <a:t> </a:t>
            </a:r>
            <a:r>
              <a:rPr lang="en-US" sz="2000" dirty="0" err="1" smtClean="0">
                <a:latin typeface="Calibri" panose="020F0502020204030204" pitchFamily="34" charset="0"/>
              </a:rPr>
              <a:t>menggunakan</a:t>
            </a:r>
            <a:r>
              <a:rPr lang="en-US" sz="2000" dirty="0" smtClean="0">
                <a:latin typeface="Calibri" panose="020F0502020204030204" pitchFamily="34" charset="0"/>
              </a:rPr>
              <a:t> </a:t>
            </a:r>
            <a:r>
              <a:rPr lang="en-US" sz="2000" dirty="0" err="1" smtClean="0">
                <a:latin typeface="Calibri" panose="020F0502020204030204" pitchFamily="34" charset="0"/>
              </a:rPr>
              <a:t>jaringan</a:t>
            </a:r>
            <a:r>
              <a:rPr lang="en-US" sz="2000" dirty="0" smtClean="0">
                <a:latin typeface="Calibri" panose="020F0502020204030204" pitchFamily="34" charset="0"/>
              </a:rPr>
              <a:t> PSTN, yang </a:t>
            </a:r>
            <a:r>
              <a:rPr lang="en-US" sz="2000" dirty="0" err="1" smtClean="0">
                <a:latin typeface="Calibri" panose="020F0502020204030204" pitchFamily="34" charset="0"/>
              </a:rPr>
              <a:t>mana</a:t>
            </a:r>
            <a:r>
              <a:rPr lang="en-US" sz="2000" dirty="0" smtClean="0">
                <a:latin typeface="Calibri" panose="020F0502020204030204" pitchFamily="34" charset="0"/>
              </a:rPr>
              <a:t> </a:t>
            </a:r>
            <a:r>
              <a:rPr lang="en-US" sz="2000" dirty="0" err="1" smtClean="0">
                <a:latin typeface="Calibri" panose="020F0502020204030204" pitchFamily="34" charset="0"/>
              </a:rPr>
              <a:t>untuk</a:t>
            </a:r>
            <a:r>
              <a:rPr lang="en-US" sz="2000" dirty="0" smtClean="0">
                <a:latin typeface="Calibri" panose="020F0502020204030204" pitchFamily="34" charset="0"/>
              </a:rPr>
              <a:t> </a:t>
            </a:r>
            <a:r>
              <a:rPr lang="en-US" sz="2000" dirty="0" err="1" smtClean="0">
                <a:latin typeface="Calibri" panose="020F0502020204030204" pitchFamily="34" charset="0"/>
              </a:rPr>
              <a:t>berkomunikasinya</a:t>
            </a:r>
            <a:r>
              <a:rPr lang="en-US" sz="2000" dirty="0" smtClean="0">
                <a:latin typeface="Calibri" panose="020F0502020204030204" pitchFamily="34" charset="0"/>
              </a:rPr>
              <a:t> </a:t>
            </a:r>
            <a:r>
              <a:rPr lang="en-US" sz="2000" b="1" dirty="0" err="1" smtClean="0">
                <a:latin typeface="Calibri" panose="020F0502020204030204" pitchFamily="34" charset="0"/>
              </a:rPr>
              <a:t>memakan</a:t>
            </a:r>
            <a:r>
              <a:rPr lang="en-US" sz="2000" b="1" dirty="0" smtClean="0">
                <a:latin typeface="Calibri" panose="020F0502020204030204" pitchFamily="34" charset="0"/>
              </a:rPr>
              <a:t> </a:t>
            </a:r>
            <a:r>
              <a:rPr lang="en-US" sz="2000" b="1" dirty="0" err="1" smtClean="0">
                <a:latin typeface="Calibri" panose="020F0502020204030204" pitchFamily="34" charset="0"/>
              </a:rPr>
              <a:t>biaya</a:t>
            </a:r>
            <a:r>
              <a:rPr lang="en-US" sz="2000" b="1" dirty="0" smtClean="0">
                <a:latin typeface="Calibri" panose="020F0502020204030204" pitchFamily="34" charset="0"/>
              </a:rPr>
              <a:t> </a:t>
            </a:r>
            <a:r>
              <a:rPr lang="en-US" sz="2000" b="1" dirty="0" err="1" smtClean="0">
                <a:latin typeface="Calibri" panose="020F0502020204030204" pitchFamily="34" charset="0"/>
              </a:rPr>
              <a:t>pulsa</a:t>
            </a:r>
            <a:r>
              <a:rPr lang="en-US" sz="2000" b="1" dirty="0" smtClean="0">
                <a:latin typeface="Calibri" panose="020F0502020204030204" pitchFamily="34" charset="0"/>
              </a:rPr>
              <a:t> </a:t>
            </a:r>
            <a:r>
              <a:rPr lang="en-US" sz="2000" dirty="0" err="1" smtClean="0">
                <a:latin typeface="Calibri" panose="020F0502020204030204" pitchFamily="34" charset="0"/>
              </a:rPr>
              <a:t>dan</a:t>
            </a:r>
            <a:r>
              <a:rPr lang="en-US" sz="2000" dirty="0" smtClean="0">
                <a:latin typeface="Calibri" panose="020F0502020204030204" pitchFamily="34" charset="0"/>
              </a:rPr>
              <a:t> </a:t>
            </a:r>
            <a:r>
              <a:rPr lang="en-US" sz="2000" b="1" dirty="0" err="1" smtClean="0">
                <a:latin typeface="Calibri" panose="020F0502020204030204" pitchFamily="34" charset="0"/>
              </a:rPr>
              <a:t>pengelolaannya</a:t>
            </a:r>
            <a:r>
              <a:rPr lang="en-US" sz="2000" b="1" dirty="0" smtClean="0">
                <a:latin typeface="Calibri" panose="020F0502020204030204" pitchFamily="34" charset="0"/>
              </a:rPr>
              <a:t> </a:t>
            </a:r>
            <a:r>
              <a:rPr lang="en-US" sz="2000" b="1" dirty="0" err="1">
                <a:latin typeface="Calibri" panose="020F0502020204030204" pitchFamily="34" charset="0"/>
              </a:rPr>
              <a:t>tidak</a:t>
            </a:r>
            <a:r>
              <a:rPr lang="en-US" sz="2000" b="1" dirty="0">
                <a:latin typeface="Calibri" panose="020F0502020204030204" pitchFamily="34" charset="0"/>
              </a:rPr>
              <a:t> </a:t>
            </a:r>
            <a:r>
              <a:rPr lang="en-US" sz="2000" b="1" dirty="0" err="1">
                <a:latin typeface="Calibri" panose="020F0502020204030204" pitchFamily="34" charset="0"/>
              </a:rPr>
              <a:t>dapat</a:t>
            </a:r>
            <a:r>
              <a:rPr lang="en-US" sz="2000" b="1" dirty="0">
                <a:latin typeface="Calibri" panose="020F0502020204030204" pitchFamily="34" charset="0"/>
              </a:rPr>
              <a:t> </a:t>
            </a:r>
            <a:r>
              <a:rPr lang="en-US" sz="2000" b="1" dirty="0" err="1">
                <a:latin typeface="Calibri" panose="020F0502020204030204" pitchFamily="34" charset="0"/>
              </a:rPr>
              <a:t>ditangani</a:t>
            </a:r>
            <a:r>
              <a:rPr lang="en-US" sz="2000" b="1" dirty="0">
                <a:latin typeface="Calibri" panose="020F0502020204030204" pitchFamily="34" charset="0"/>
              </a:rPr>
              <a:t> </a:t>
            </a:r>
            <a:r>
              <a:rPr lang="en-US" sz="2000" b="1" dirty="0" err="1">
                <a:latin typeface="Calibri" panose="020F0502020204030204" pitchFamily="34" charset="0"/>
              </a:rPr>
              <a:t>oleh</a:t>
            </a:r>
            <a:r>
              <a:rPr lang="en-US" sz="2000" b="1" dirty="0">
                <a:latin typeface="Calibri" panose="020F0502020204030204" pitchFamily="34" charset="0"/>
              </a:rPr>
              <a:t> </a:t>
            </a:r>
            <a:r>
              <a:rPr lang="en-US" sz="2000" b="1" dirty="0" err="1">
                <a:latin typeface="Calibri" panose="020F0502020204030204" pitchFamily="34" charset="0"/>
              </a:rPr>
              <a:t>pihak</a:t>
            </a:r>
            <a:r>
              <a:rPr lang="en-US" sz="2000" b="1" dirty="0">
                <a:latin typeface="Calibri" panose="020F0502020204030204" pitchFamily="34" charset="0"/>
              </a:rPr>
              <a:t> </a:t>
            </a:r>
            <a:r>
              <a:rPr lang="en-US" sz="2000" b="1" dirty="0" err="1">
                <a:latin typeface="Calibri" panose="020F0502020204030204" pitchFamily="34" charset="0"/>
              </a:rPr>
              <a:t>kampus</a:t>
            </a:r>
            <a:r>
              <a:rPr lang="en-US" sz="2000" b="1" dirty="0">
                <a:latin typeface="Calibri" panose="020F0502020204030204" pitchFamily="34" charset="0"/>
              </a:rPr>
              <a:t> </a:t>
            </a:r>
            <a:r>
              <a:rPr lang="en-US" sz="2000" b="1" dirty="0" err="1" smtClean="0">
                <a:latin typeface="Calibri" panose="020F0502020204030204" pitchFamily="34" charset="0"/>
              </a:rPr>
              <a:t>sendiri</a:t>
            </a:r>
            <a:r>
              <a:rPr lang="en-US" sz="2000" dirty="0" smtClean="0">
                <a:latin typeface="Calibri" panose="020F0502020204030204" pitchFamily="34" charset="0"/>
              </a:rPr>
              <a:t>. </a:t>
            </a:r>
            <a:r>
              <a:rPr lang="en-US" sz="2000" dirty="0" err="1" smtClean="0">
                <a:latin typeface="Calibri" panose="020F0502020204030204" pitchFamily="34" charset="0"/>
              </a:rPr>
              <a:t>Pemanfaatan</a:t>
            </a:r>
            <a:r>
              <a:rPr lang="en-US" sz="2000" dirty="0" smtClean="0">
                <a:latin typeface="Calibri" panose="020F0502020204030204" pitchFamily="34" charset="0"/>
              </a:rPr>
              <a:t> internet </a:t>
            </a:r>
            <a:r>
              <a:rPr lang="en-US" sz="2000" dirty="0" err="1" smtClean="0">
                <a:latin typeface="Calibri" panose="020F0502020204030204" pitchFamily="34" charset="0"/>
              </a:rPr>
              <a:t>untuk</a:t>
            </a:r>
            <a:r>
              <a:rPr lang="en-US" sz="2000" dirty="0" smtClean="0">
                <a:latin typeface="Calibri" panose="020F0502020204030204" pitchFamily="34" charset="0"/>
              </a:rPr>
              <a:t> </a:t>
            </a:r>
            <a:r>
              <a:rPr lang="en-US" sz="2000" dirty="0" err="1" smtClean="0">
                <a:latin typeface="Calibri" panose="020F0502020204030204" pitchFamily="34" charset="0"/>
              </a:rPr>
              <a:t>komunikasi</a:t>
            </a:r>
            <a:r>
              <a:rPr lang="en-US" sz="2000" dirty="0" smtClean="0">
                <a:latin typeface="Calibri" panose="020F0502020204030204" pitchFamily="34" charset="0"/>
              </a:rPr>
              <a:t> </a:t>
            </a:r>
            <a:r>
              <a:rPr lang="en-US" sz="2000" dirty="0" err="1" smtClean="0">
                <a:latin typeface="Calibri" panose="020F0502020204030204" pitchFamily="34" charset="0"/>
              </a:rPr>
              <a:t>juga</a:t>
            </a:r>
            <a:r>
              <a:rPr lang="en-US" sz="2000" dirty="0" smtClean="0">
                <a:latin typeface="Calibri" panose="020F0502020204030204" pitchFamily="34" charset="0"/>
              </a:rPr>
              <a:t> </a:t>
            </a:r>
            <a:r>
              <a:rPr lang="en-US" sz="2000" dirty="0" err="1" smtClean="0">
                <a:latin typeface="Calibri" panose="020F0502020204030204" pitchFamily="34" charset="0"/>
              </a:rPr>
              <a:t>masih</a:t>
            </a:r>
            <a:r>
              <a:rPr lang="en-US" sz="2000" dirty="0" smtClean="0">
                <a:latin typeface="Calibri" panose="020F0502020204030204" pitchFamily="34" charset="0"/>
              </a:rPr>
              <a:t> </a:t>
            </a:r>
            <a:r>
              <a:rPr lang="en-US" sz="2000" dirty="0" err="1" smtClean="0">
                <a:latin typeface="Calibri" panose="020F0502020204030204" pitchFamily="34" charset="0"/>
              </a:rPr>
              <a:t>memanfaatkan</a:t>
            </a:r>
            <a:r>
              <a:rPr lang="en-US" sz="2000" dirty="0" smtClean="0">
                <a:latin typeface="Calibri" panose="020F0502020204030204" pitchFamily="34" charset="0"/>
              </a:rPr>
              <a:t> fax </a:t>
            </a:r>
            <a:r>
              <a:rPr lang="en-US" sz="2000" dirty="0" err="1">
                <a:latin typeface="Calibri" panose="020F0502020204030204" pitchFamily="34" charset="0"/>
              </a:rPr>
              <a:t>dan</a:t>
            </a:r>
            <a:r>
              <a:rPr lang="en-US" sz="2000" dirty="0">
                <a:latin typeface="Calibri" panose="020F0502020204030204" pitchFamily="34" charset="0"/>
              </a:rPr>
              <a:t> </a:t>
            </a:r>
            <a:r>
              <a:rPr lang="en-US" sz="2000" dirty="0" smtClean="0">
                <a:latin typeface="Calibri" panose="020F0502020204030204" pitchFamily="34" charset="0"/>
              </a:rPr>
              <a:t>email. </a:t>
            </a:r>
          </a:p>
          <a:p>
            <a:pPr marL="114300" indent="0" algn="just">
              <a:buNone/>
            </a:pPr>
            <a:r>
              <a:rPr lang="id-ID" sz="2000" dirty="0">
                <a:latin typeface="Calibri" pitchFamily="34" charset="0"/>
              </a:rPr>
              <a:t>Hal ini membuat </a:t>
            </a:r>
            <a:r>
              <a:rPr lang="id-ID" sz="2000" dirty="0" smtClean="0">
                <a:latin typeface="Calibri" pitchFamily="34" charset="0"/>
              </a:rPr>
              <a:t>pe</a:t>
            </a:r>
            <a:r>
              <a:rPr lang="en-US" sz="2000" dirty="0" err="1" smtClean="0">
                <a:latin typeface="Calibri" pitchFamily="34" charset="0"/>
              </a:rPr>
              <a:t>manfaatan</a:t>
            </a:r>
            <a:r>
              <a:rPr lang="en-US" sz="2000" dirty="0" smtClean="0">
                <a:latin typeface="Calibri" pitchFamily="34" charset="0"/>
              </a:rPr>
              <a:t> internet </a:t>
            </a:r>
            <a:r>
              <a:rPr lang="en-US" sz="2000" dirty="0" err="1" smtClean="0">
                <a:latin typeface="Calibri" pitchFamily="34" charset="0"/>
              </a:rPr>
              <a:t>tersebut</a:t>
            </a:r>
            <a:r>
              <a:rPr lang="en-US" sz="2000" dirty="0" smtClean="0">
                <a:latin typeface="Calibri" pitchFamily="34" charset="0"/>
              </a:rPr>
              <a:t> </a:t>
            </a:r>
            <a:r>
              <a:rPr lang="en-US" sz="2000" dirty="0" err="1">
                <a:latin typeface="Calibri" pitchFamily="34" charset="0"/>
              </a:rPr>
              <a:t>masih</a:t>
            </a:r>
            <a:r>
              <a:rPr lang="en-US" sz="2000" dirty="0">
                <a:latin typeface="Calibri" pitchFamily="34" charset="0"/>
              </a:rPr>
              <a:t> </a:t>
            </a:r>
            <a:r>
              <a:rPr lang="en-US" sz="2000" dirty="0" err="1" smtClean="0">
                <a:latin typeface="Calibri" pitchFamily="34" charset="0"/>
              </a:rPr>
              <a:t>sebatas</a:t>
            </a:r>
            <a:r>
              <a:rPr lang="en-US" sz="2000" dirty="0" smtClean="0">
                <a:latin typeface="Calibri" pitchFamily="34" charset="0"/>
              </a:rPr>
              <a:t> </a:t>
            </a:r>
            <a:r>
              <a:rPr lang="en-US" sz="2000" dirty="0" err="1">
                <a:latin typeface="Calibri" pitchFamily="34" charset="0"/>
              </a:rPr>
              <a:t>pada</a:t>
            </a:r>
            <a:r>
              <a:rPr lang="en-US" sz="2000" dirty="0">
                <a:latin typeface="Calibri" pitchFamily="34" charset="0"/>
              </a:rPr>
              <a:t> </a:t>
            </a:r>
            <a:r>
              <a:rPr lang="en-US" sz="2000" dirty="0" err="1">
                <a:latin typeface="Calibri" pitchFamily="34" charset="0"/>
              </a:rPr>
              <a:t>hal-hal</a:t>
            </a:r>
            <a:r>
              <a:rPr lang="en-US" sz="2000" dirty="0">
                <a:latin typeface="Calibri" pitchFamily="34" charset="0"/>
              </a:rPr>
              <a:t> yang </a:t>
            </a:r>
            <a:r>
              <a:rPr lang="en-US" sz="2000" dirty="0" err="1">
                <a:latin typeface="Calibri" pitchFamily="34" charset="0"/>
              </a:rPr>
              <a:t>bersifat</a:t>
            </a:r>
            <a:r>
              <a:rPr lang="en-US" sz="2000" dirty="0">
                <a:latin typeface="Calibri" pitchFamily="34" charset="0"/>
              </a:rPr>
              <a:t> </a:t>
            </a:r>
            <a:r>
              <a:rPr lang="en-US" sz="2000" dirty="0" err="1">
                <a:latin typeface="Calibri" pitchFamily="34" charset="0"/>
              </a:rPr>
              <a:t>hiburan</a:t>
            </a:r>
            <a:r>
              <a:rPr lang="en-US" sz="2000" dirty="0" smtClean="0">
                <a:latin typeface="Calibri" pitchFamily="34" charset="0"/>
              </a:rPr>
              <a:t>. Dan </a:t>
            </a:r>
            <a:r>
              <a:rPr lang="en-US" sz="2000" dirty="0" err="1" smtClean="0">
                <a:latin typeface="Calibri" pitchFamily="34" charset="0"/>
              </a:rPr>
              <a:t>belum</a:t>
            </a:r>
            <a:r>
              <a:rPr lang="en-US" sz="2000" dirty="0" smtClean="0">
                <a:latin typeface="Calibri" pitchFamily="34" charset="0"/>
              </a:rPr>
              <a:t> </a:t>
            </a:r>
            <a:r>
              <a:rPr lang="en-US" sz="2000" dirty="0" err="1" smtClean="0">
                <a:latin typeface="Calibri" pitchFamily="34" charset="0"/>
              </a:rPr>
              <a:t>dimanfaatkan</a:t>
            </a:r>
            <a:r>
              <a:rPr lang="en-US" sz="2000" dirty="0" smtClean="0">
                <a:latin typeface="Calibri" pitchFamily="34" charset="0"/>
              </a:rPr>
              <a:t> </a:t>
            </a:r>
            <a:r>
              <a:rPr lang="en-US" sz="2000" dirty="0" err="1" smtClean="0">
                <a:latin typeface="Calibri" pitchFamily="34" charset="0"/>
              </a:rPr>
              <a:t>untuk</a:t>
            </a:r>
            <a:r>
              <a:rPr lang="en-US" sz="2000" dirty="0" smtClean="0">
                <a:latin typeface="Calibri" pitchFamily="34" charset="0"/>
              </a:rPr>
              <a:t> </a:t>
            </a:r>
            <a:r>
              <a:rPr lang="en-US" sz="2000" dirty="0" err="1" smtClean="0">
                <a:latin typeface="Calibri" pitchFamily="34" charset="0"/>
              </a:rPr>
              <a:t>sebuah</a:t>
            </a:r>
            <a:r>
              <a:rPr lang="en-US" sz="2000" dirty="0" smtClean="0">
                <a:latin typeface="Calibri" pitchFamily="34" charset="0"/>
              </a:rPr>
              <a:t> </a:t>
            </a:r>
            <a:r>
              <a:rPr lang="en-US" sz="2000" dirty="0" err="1" smtClean="0">
                <a:latin typeface="Calibri" pitchFamily="34" charset="0"/>
              </a:rPr>
              <a:t>sistem</a:t>
            </a:r>
            <a:r>
              <a:rPr lang="en-US" sz="2000" dirty="0" smtClean="0">
                <a:latin typeface="Calibri" pitchFamily="34" charset="0"/>
              </a:rPr>
              <a:t> </a:t>
            </a:r>
            <a:r>
              <a:rPr lang="en-US" sz="2000" dirty="0" err="1" smtClean="0">
                <a:latin typeface="Calibri" pitchFamily="34" charset="0"/>
              </a:rPr>
              <a:t>komunikasi</a:t>
            </a:r>
            <a:r>
              <a:rPr lang="en-US" sz="2000" dirty="0" smtClean="0">
                <a:latin typeface="Calibri" pitchFamily="34" charset="0"/>
              </a:rPr>
              <a:t> </a:t>
            </a:r>
            <a:r>
              <a:rPr lang="en-US" sz="2000" dirty="0">
                <a:latin typeface="Calibri" pitchFamily="34" charset="0"/>
              </a:rPr>
              <a:t>yang  </a:t>
            </a:r>
            <a:r>
              <a:rPr lang="en-US" sz="2000" dirty="0" err="1" smtClean="0">
                <a:latin typeface="Calibri" pitchFamily="34" charset="0"/>
              </a:rPr>
              <a:t>yang</a:t>
            </a:r>
            <a:r>
              <a:rPr lang="en-US" sz="2000" dirty="0" smtClean="0">
                <a:latin typeface="Calibri" pitchFamily="34" charset="0"/>
              </a:rPr>
              <a:t> </a:t>
            </a:r>
            <a:r>
              <a:rPr lang="en-US" sz="2000" dirty="0" err="1" smtClean="0">
                <a:latin typeface="Calibri" pitchFamily="34" charset="0"/>
              </a:rPr>
              <a:t>dapat</a:t>
            </a:r>
            <a:r>
              <a:rPr lang="en-US" sz="2000" dirty="0" smtClean="0">
                <a:latin typeface="Calibri" pitchFamily="34" charset="0"/>
              </a:rPr>
              <a:t> </a:t>
            </a:r>
            <a:r>
              <a:rPr lang="en-US" sz="2000" dirty="0" err="1" smtClean="0">
                <a:latin typeface="Calibri" pitchFamily="34" charset="0"/>
              </a:rPr>
              <a:t>dikelola</a:t>
            </a:r>
            <a:r>
              <a:rPr lang="en-US" sz="2000" dirty="0" smtClean="0">
                <a:latin typeface="Calibri" pitchFamily="34" charset="0"/>
              </a:rPr>
              <a:t> </a:t>
            </a:r>
            <a:r>
              <a:rPr lang="en-US" sz="2000" dirty="0" err="1" smtClean="0">
                <a:latin typeface="Calibri" pitchFamily="34" charset="0"/>
              </a:rPr>
              <a:t>oleh</a:t>
            </a:r>
            <a:r>
              <a:rPr lang="en-US" sz="2000" dirty="0" smtClean="0">
                <a:latin typeface="Calibri" pitchFamily="34" charset="0"/>
              </a:rPr>
              <a:t> </a:t>
            </a:r>
            <a:r>
              <a:rPr lang="en-US" sz="2000" dirty="0" err="1" smtClean="0">
                <a:latin typeface="Calibri" pitchFamily="34" charset="0"/>
              </a:rPr>
              <a:t>pihak</a:t>
            </a:r>
            <a:r>
              <a:rPr lang="en-US" sz="2000" dirty="0" smtClean="0">
                <a:latin typeface="Calibri" pitchFamily="34" charset="0"/>
              </a:rPr>
              <a:t> </a:t>
            </a:r>
            <a:r>
              <a:rPr lang="en-US" sz="2000" dirty="0" err="1" smtClean="0">
                <a:latin typeface="Calibri" pitchFamily="34" charset="0"/>
              </a:rPr>
              <a:t>kampus</a:t>
            </a:r>
            <a:r>
              <a:rPr lang="en-US" sz="2000" dirty="0" smtClean="0">
                <a:latin typeface="Calibri" pitchFamily="34" charset="0"/>
              </a:rPr>
              <a:t> </a:t>
            </a:r>
            <a:r>
              <a:rPr lang="en-US" sz="2000" dirty="0" err="1" smtClean="0">
                <a:latin typeface="Calibri" pitchFamily="34" charset="0"/>
              </a:rPr>
              <a:t>sendiri</a:t>
            </a:r>
            <a:r>
              <a:rPr lang="en-US" sz="2000" dirty="0" smtClean="0">
                <a:latin typeface="Calibri" pitchFamily="34" charset="0"/>
              </a:rPr>
              <a:t> </a:t>
            </a:r>
            <a:r>
              <a:rPr lang="en-US" sz="2000" dirty="0" err="1" smtClean="0">
                <a:latin typeface="Calibri" pitchFamily="34" charset="0"/>
              </a:rPr>
              <a:t>dan</a:t>
            </a:r>
            <a:r>
              <a:rPr lang="en-US" sz="2000" dirty="0" smtClean="0">
                <a:latin typeface="Calibri" pitchFamily="34" charset="0"/>
              </a:rPr>
              <a:t> </a:t>
            </a:r>
            <a:r>
              <a:rPr lang="en-US" sz="2000" dirty="0" err="1">
                <a:latin typeface="Calibri" pitchFamily="34" charset="0"/>
              </a:rPr>
              <a:t>memiliki</a:t>
            </a:r>
            <a:r>
              <a:rPr lang="en-US" sz="2000" dirty="0">
                <a:latin typeface="Calibri" pitchFamily="34" charset="0"/>
              </a:rPr>
              <a:t> </a:t>
            </a:r>
            <a:r>
              <a:rPr lang="en-US" sz="2000" dirty="0" err="1">
                <a:latin typeface="Calibri" pitchFamily="34" charset="0"/>
              </a:rPr>
              <a:t>nilai</a:t>
            </a:r>
            <a:r>
              <a:rPr lang="en-US" sz="2000" dirty="0">
                <a:latin typeface="Calibri" pitchFamily="34" charset="0"/>
              </a:rPr>
              <a:t> </a:t>
            </a:r>
            <a:r>
              <a:rPr lang="en-US" sz="2000" dirty="0" err="1">
                <a:latin typeface="Calibri" pitchFamily="34" charset="0"/>
              </a:rPr>
              <a:t>ekonomis</a:t>
            </a:r>
            <a:r>
              <a:rPr lang="en-US" sz="2000" dirty="0">
                <a:latin typeface="Calibri" pitchFamily="34" charset="0"/>
              </a:rPr>
              <a:t>. </a:t>
            </a:r>
            <a:endParaRPr lang="id-ID" sz="2000" dirty="0">
              <a:latin typeface="Calibri" pitchFamily="34" charset="0"/>
            </a:endParaRPr>
          </a:p>
        </p:txBody>
      </p:sp>
      <p:sp>
        <p:nvSpPr>
          <p:cNvPr id="3" name="Title 2"/>
          <p:cNvSpPr>
            <a:spLocks noGrp="1"/>
          </p:cNvSpPr>
          <p:nvPr>
            <p:ph type="title"/>
          </p:nvPr>
        </p:nvSpPr>
        <p:spPr/>
        <p:txBody>
          <a:bodyPr/>
          <a:lstStyle/>
          <a:p>
            <a:r>
              <a:rPr lang="id-ID" dirty="0" smtClean="0"/>
              <a:t>Latar belakang</a:t>
            </a:r>
            <a:endParaRPr lang="id-ID" dirty="0"/>
          </a:p>
        </p:txBody>
      </p:sp>
    </p:spTree>
    <p:extLst>
      <p:ext uri="{BB962C8B-B14F-4D97-AF65-F5344CB8AC3E}">
        <p14:creationId xmlns:p14="http://schemas.microsoft.com/office/powerpoint/2010/main" val="376330422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Studi</a:t>
            </a:r>
            <a:r>
              <a:rPr lang="en-US" dirty="0" smtClean="0"/>
              <a:t> </a:t>
            </a:r>
            <a:r>
              <a:rPr lang="en-US" dirty="0" err="1" smtClean="0"/>
              <a:t>Kasus</a:t>
            </a:r>
            <a:r>
              <a:rPr lang="en-US" dirty="0" smtClean="0"/>
              <a:t/>
            </a:r>
            <a:br>
              <a:rPr lang="en-US" dirty="0" smtClean="0"/>
            </a:br>
            <a:r>
              <a:rPr lang="en-US" sz="1800" dirty="0" smtClean="0"/>
              <a:t>(</a:t>
            </a:r>
            <a:r>
              <a:rPr lang="en-US" sz="1800" dirty="0" err="1" smtClean="0"/>
              <a:t>Hasil</a:t>
            </a:r>
            <a:r>
              <a:rPr lang="en-US" sz="1800" dirty="0" smtClean="0"/>
              <a:t> </a:t>
            </a:r>
            <a:r>
              <a:rPr lang="en-US" sz="1800" dirty="0" err="1" smtClean="0"/>
              <a:t>Gambaran</a:t>
            </a:r>
            <a:r>
              <a:rPr lang="en-US" sz="1800" dirty="0" smtClean="0"/>
              <a:t> </a:t>
            </a:r>
            <a:r>
              <a:rPr lang="en-US" sz="1800" dirty="0" err="1" smtClean="0"/>
              <a:t>Pada</a:t>
            </a:r>
            <a:r>
              <a:rPr lang="en-US" sz="1800" dirty="0" smtClean="0"/>
              <a:t> </a:t>
            </a:r>
            <a:r>
              <a:rPr lang="en-US" sz="1800" dirty="0" err="1" smtClean="0"/>
              <a:t>Sistem</a:t>
            </a:r>
            <a:r>
              <a:rPr lang="en-US" sz="1800" dirty="0" smtClean="0"/>
              <a:t> </a:t>
            </a:r>
            <a:r>
              <a:rPr lang="en-US" sz="1800" dirty="0" err="1" smtClean="0"/>
              <a:t>Komunikasi</a:t>
            </a:r>
            <a:r>
              <a:rPr lang="en-US" sz="1800" dirty="0" smtClean="0"/>
              <a:t> Yang </a:t>
            </a:r>
            <a:r>
              <a:rPr lang="en-US" sz="1800" dirty="0" err="1" smtClean="0"/>
              <a:t>Dirancang</a:t>
            </a:r>
            <a:r>
              <a:rPr lang="en-US" sz="1800" dirty="0" smtClean="0"/>
              <a:t>)</a:t>
            </a:r>
            <a:endParaRPr lang="id-ID" sz="1800" dirty="0"/>
          </a:p>
        </p:txBody>
      </p:sp>
    </p:spTree>
    <p:extLst>
      <p:ext uri="{BB962C8B-B14F-4D97-AF65-F5344CB8AC3E}">
        <p14:creationId xmlns:p14="http://schemas.microsoft.com/office/powerpoint/2010/main" val="24361868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2-Point Star 6"/>
          <p:cNvSpPr/>
          <p:nvPr/>
        </p:nvSpPr>
        <p:spPr>
          <a:xfrm>
            <a:off x="259307" y="404664"/>
            <a:ext cx="784301" cy="720080"/>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3600" b="1" dirty="0" smtClean="0"/>
              <a:t>1</a:t>
            </a:r>
            <a:endParaRPr lang="id-ID" sz="3600" b="1" dirty="0"/>
          </a:p>
        </p:txBody>
      </p:sp>
      <p:graphicFrame>
        <p:nvGraphicFramePr>
          <p:cNvPr id="2" name="Table 1"/>
          <p:cNvGraphicFramePr>
            <a:graphicFrameLocks noGrp="1"/>
          </p:cNvGraphicFramePr>
          <p:nvPr>
            <p:extLst>
              <p:ext uri="{D42A27DB-BD31-4B8C-83A1-F6EECF244321}">
                <p14:modId xmlns:p14="http://schemas.microsoft.com/office/powerpoint/2010/main" val="893344475"/>
              </p:ext>
            </p:extLst>
          </p:nvPr>
        </p:nvGraphicFramePr>
        <p:xfrm>
          <a:off x="1403648" y="404664"/>
          <a:ext cx="5688632" cy="1224136"/>
        </p:xfrm>
        <a:graphic>
          <a:graphicData uri="http://schemas.openxmlformats.org/drawingml/2006/table">
            <a:tbl>
              <a:tblPr firstRow="1" firstCol="1" bandRow="1">
                <a:tableStyleId>{5C22544A-7EE6-4342-B048-85BDC9FD1C3A}</a:tableStyleId>
              </a:tblPr>
              <a:tblGrid>
                <a:gridCol w="299402"/>
                <a:gridCol w="1796410"/>
                <a:gridCol w="2035931"/>
                <a:gridCol w="1556889"/>
              </a:tblGrid>
              <a:tr h="204023">
                <a:tc>
                  <a:txBody>
                    <a:bodyPr/>
                    <a:lstStyle/>
                    <a:p>
                      <a:pPr marL="0" marR="0" algn="ctr">
                        <a:lnSpc>
                          <a:spcPct val="115000"/>
                        </a:lnSpc>
                        <a:spcBef>
                          <a:spcPts val="0"/>
                        </a:spcBef>
                        <a:spcAft>
                          <a:spcPts val="0"/>
                        </a:spcAft>
                      </a:pPr>
                      <a:r>
                        <a:rPr lang="en-US" sz="900">
                          <a:effectLst/>
                        </a:rPr>
                        <a:t>No</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Nama Pengujian</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Indikator Pengujian</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Status Pengujian</a:t>
                      </a:r>
                      <a:endParaRPr lang="en-US" sz="1100">
                        <a:effectLst/>
                        <a:latin typeface="Calibri"/>
                        <a:ea typeface="Times New Roman"/>
                        <a:cs typeface="Times New Roman"/>
                      </a:endParaRPr>
                    </a:p>
                  </a:txBody>
                  <a:tcPr marL="68580" marR="68580" marT="0" marB="0"/>
                </a:tc>
              </a:tr>
              <a:tr h="408045">
                <a:tc>
                  <a:txBody>
                    <a:bodyPr/>
                    <a:lstStyle/>
                    <a:p>
                      <a:pPr marL="0" marR="0">
                        <a:lnSpc>
                          <a:spcPct val="115000"/>
                        </a:lnSpc>
                        <a:spcBef>
                          <a:spcPts val="0"/>
                        </a:spcBef>
                        <a:spcAft>
                          <a:spcPts val="0"/>
                        </a:spcAft>
                      </a:pPr>
                      <a:r>
                        <a:rPr lang="en-US" sz="900">
                          <a:effectLst/>
                        </a:rPr>
                        <a:t>1.</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Komputer Server</a:t>
                      </a:r>
                      <a:endParaRPr lang="en-US" sz="1100">
                        <a:effectLst/>
                      </a:endParaRPr>
                    </a:p>
                    <a:p>
                      <a:pPr marL="0" marR="0">
                        <a:lnSpc>
                          <a:spcPct val="115000"/>
                        </a:lnSpc>
                        <a:spcBef>
                          <a:spcPts val="0"/>
                        </a:spcBef>
                        <a:spcAft>
                          <a:spcPts val="0"/>
                        </a:spcAft>
                      </a:pPr>
                      <a:r>
                        <a:rPr lang="en-US" sz="900">
                          <a:effectLst/>
                        </a:rPr>
                        <a:t>Booting dengan normal</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Muncul halaman login</a:t>
                      </a:r>
                      <a:endParaRPr lang="en-US" sz="1100">
                        <a:effectLst/>
                      </a:endParaRPr>
                    </a:p>
                    <a:p>
                      <a:pPr marL="0" marR="0">
                        <a:lnSpc>
                          <a:spcPct val="115000"/>
                        </a:lnSpc>
                        <a:spcBef>
                          <a:spcPts val="0"/>
                        </a:spcBef>
                        <a:spcAft>
                          <a:spcPts val="0"/>
                        </a:spcAft>
                      </a:pPr>
                      <a:r>
                        <a:rPr lang="en-US" sz="900">
                          <a:effectLst/>
                        </a:rPr>
                        <a:t>pada layar monitor</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err="1">
                          <a:effectLst/>
                        </a:rPr>
                        <a:t>Muncul</a:t>
                      </a:r>
                      <a:r>
                        <a:rPr lang="en-US" sz="900" dirty="0">
                          <a:effectLst/>
                        </a:rPr>
                        <a:t> </a:t>
                      </a:r>
                      <a:r>
                        <a:rPr lang="en-US" sz="900" dirty="0" err="1">
                          <a:effectLst/>
                        </a:rPr>
                        <a:t>halaman</a:t>
                      </a:r>
                      <a:r>
                        <a:rPr lang="en-US" sz="900" dirty="0">
                          <a:effectLst/>
                        </a:rPr>
                        <a:t> login</a:t>
                      </a:r>
                      <a:endParaRPr lang="en-US" sz="1100" dirty="0">
                        <a:effectLst/>
                        <a:latin typeface="Calibri"/>
                        <a:ea typeface="Times New Roman"/>
                        <a:cs typeface="Times New Roman"/>
                      </a:endParaRPr>
                    </a:p>
                  </a:txBody>
                  <a:tcPr marL="68580" marR="68580" marT="0" marB="0"/>
                </a:tc>
              </a:tr>
              <a:tr h="612068">
                <a:tc>
                  <a:txBody>
                    <a:bodyPr/>
                    <a:lstStyle/>
                    <a:p>
                      <a:pPr marL="0" marR="0">
                        <a:lnSpc>
                          <a:spcPct val="115000"/>
                        </a:lnSpc>
                        <a:spcBef>
                          <a:spcPts val="0"/>
                        </a:spcBef>
                        <a:spcAft>
                          <a:spcPts val="0"/>
                        </a:spcAft>
                      </a:pPr>
                      <a:r>
                        <a:rPr lang="en-US" sz="900">
                          <a:effectLst/>
                        </a:rPr>
                        <a:t>2.</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Komputer Server</a:t>
                      </a:r>
                      <a:endParaRPr lang="en-US" sz="1100">
                        <a:effectLst/>
                      </a:endParaRPr>
                    </a:p>
                    <a:p>
                      <a:pPr marL="0" marR="0">
                        <a:lnSpc>
                          <a:spcPct val="115000"/>
                        </a:lnSpc>
                        <a:spcBef>
                          <a:spcPts val="0"/>
                        </a:spcBef>
                        <a:spcAft>
                          <a:spcPts val="0"/>
                        </a:spcAft>
                      </a:pPr>
                      <a:r>
                        <a:rPr lang="en-US" sz="900">
                          <a:effectLst/>
                        </a:rPr>
                        <a:t>dapat dikonfigurasi</a:t>
                      </a:r>
                      <a:endParaRPr lang="en-US" sz="1100">
                        <a:effectLst/>
                      </a:endParaRPr>
                    </a:p>
                    <a:p>
                      <a:pPr marL="0" marR="0">
                        <a:lnSpc>
                          <a:spcPct val="115000"/>
                        </a:lnSpc>
                        <a:spcBef>
                          <a:spcPts val="0"/>
                        </a:spcBef>
                        <a:spcAft>
                          <a:spcPts val="0"/>
                        </a:spcAft>
                      </a:pPr>
                      <a:r>
                        <a:rPr lang="en-US" sz="900">
                          <a:effectLst/>
                        </a:rPr>
                        <a:t>melalui web base</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Muncul tampilan pada</a:t>
                      </a:r>
                      <a:endParaRPr lang="en-US" sz="1100">
                        <a:effectLst/>
                      </a:endParaRPr>
                    </a:p>
                    <a:p>
                      <a:pPr marL="0" marR="0">
                        <a:lnSpc>
                          <a:spcPct val="115000"/>
                        </a:lnSpc>
                        <a:spcBef>
                          <a:spcPts val="0"/>
                        </a:spcBef>
                        <a:spcAft>
                          <a:spcPts val="0"/>
                        </a:spcAft>
                      </a:pPr>
                      <a:r>
                        <a:rPr lang="en-US" sz="900">
                          <a:effectLst/>
                        </a:rPr>
                        <a:t>web browser halaman</a:t>
                      </a:r>
                      <a:endParaRPr lang="en-US" sz="1100">
                        <a:effectLst/>
                      </a:endParaRPr>
                    </a:p>
                    <a:p>
                      <a:pPr marL="0" marR="0">
                        <a:lnSpc>
                          <a:spcPct val="115000"/>
                        </a:lnSpc>
                        <a:spcBef>
                          <a:spcPts val="0"/>
                        </a:spcBef>
                        <a:spcAft>
                          <a:spcPts val="0"/>
                        </a:spcAft>
                      </a:pPr>
                      <a:r>
                        <a:rPr lang="en-US" sz="900">
                          <a:effectLst/>
                        </a:rPr>
                        <a:t>Asterisk user mode</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err="1">
                          <a:effectLst/>
                        </a:rPr>
                        <a:t>Muncul</a:t>
                      </a:r>
                      <a:r>
                        <a:rPr lang="en-US" sz="900" dirty="0">
                          <a:effectLst/>
                        </a:rPr>
                        <a:t> </a:t>
                      </a:r>
                      <a:r>
                        <a:rPr lang="en-US" sz="900" dirty="0" err="1">
                          <a:effectLst/>
                        </a:rPr>
                        <a:t>halaman</a:t>
                      </a:r>
                      <a:r>
                        <a:rPr lang="en-US" sz="900" dirty="0">
                          <a:effectLst/>
                        </a:rPr>
                        <a:t> Asterisk user mode</a:t>
                      </a:r>
                      <a:endParaRPr lang="en-US" sz="1100" dirty="0">
                        <a:effectLst/>
                      </a:endParaRPr>
                    </a:p>
                    <a:p>
                      <a:pPr marL="0" marR="0">
                        <a:lnSpc>
                          <a:spcPct val="115000"/>
                        </a:lnSpc>
                        <a:spcBef>
                          <a:spcPts val="0"/>
                        </a:spcBef>
                        <a:spcAft>
                          <a:spcPts val="0"/>
                        </a:spcAft>
                      </a:pPr>
                      <a:r>
                        <a:rPr lang="en-US" sz="900" dirty="0">
                          <a:effectLst/>
                        </a:rPr>
                        <a:t> </a:t>
                      </a:r>
                      <a:endParaRPr lang="en-US" sz="1100" dirty="0">
                        <a:effectLst/>
                        <a:latin typeface="Calibri"/>
                        <a:ea typeface="Times New Roman"/>
                        <a:cs typeface="Times New Roman"/>
                      </a:endParaRPr>
                    </a:p>
                  </a:txBody>
                  <a:tcPr marL="68580" marR="68580" marT="0" marB="0"/>
                </a:tc>
              </a:tr>
            </a:tbl>
          </a:graphicData>
        </a:graphic>
      </p:graphicFrame>
      <p:pic>
        <p:nvPicPr>
          <p:cNvPr id="8" name="Picture 7" descr="2.png"/>
          <p:cNvPicPr/>
          <p:nvPr/>
        </p:nvPicPr>
        <p:blipFill rotWithShape="1">
          <a:blip r:embed="rId3" cstate="print">
            <a:extLst>
              <a:ext uri="{28A0092B-C50C-407E-A947-70E740481C1C}">
                <a14:useLocalDpi xmlns:a14="http://schemas.microsoft.com/office/drawing/2010/main" val="0"/>
              </a:ext>
            </a:extLst>
          </a:blip>
          <a:srcRect t="7457" r="28465" b="40008"/>
          <a:stretch/>
        </p:blipFill>
        <p:spPr bwMode="auto">
          <a:xfrm>
            <a:off x="3995936" y="4149488"/>
            <a:ext cx="4144010" cy="1916942"/>
          </a:xfrm>
          <a:prstGeom prst="rect">
            <a:avLst/>
          </a:prstGeom>
          <a:noFill/>
          <a:ln>
            <a:noFill/>
          </a:ln>
          <a:extLst>
            <a:ext uri="{53640926-AAD7-44D8-BBD7-CCE9431645EC}">
              <a14:shadowObscured xmlns:a14="http://schemas.microsoft.com/office/drawing/2010/main"/>
            </a:ext>
          </a:extLst>
        </p:spPr>
      </p:pic>
      <p:pic>
        <p:nvPicPr>
          <p:cNvPr id="9" name="Picture 8" descr="3.png"/>
          <p:cNvPicPr/>
          <p:nvPr/>
        </p:nvPicPr>
        <p:blipFill rotWithShape="1">
          <a:blip r:embed="rId4" cstate="print">
            <a:extLst>
              <a:ext uri="{28A0092B-C50C-407E-A947-70E740481C1C}">
                <a14:useLocalDpi xmlns:a14="http://schemas.microsoft.com/office/drawing/2010/main" val="0"/>
              </a:ext>
            </a:extLst>
          </a:blip>
          <a:srcRect t="7875" r="54259" b="41543"/>
          <a:stretch/>
        </p:blipFill>
        <p:spPr bwMode="auto">
          <a:xfrm>
            <a:off x="952801" y="2276872"/>
            <a:ext cx="4555303" cy="18726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898627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2-Point Star 2"/>
          <p:cNvSpPr/>
          <p:nvPr/>
        </p:nvSpPr>
        <p:spPr>
          <a:xfrm>
            <a:off x="259307" y="404664"/>
            <a:ext cx="784301" cy="720080"/>
          </a:xfrm>
          <a:prstGeom prst="star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sz="3600" b="1" dirty="0"/>
              <a:t>2</a:t>
            </a:r>
          </a:p>
        </p:txBody>
      </p:sp>
      <p:graphicFrame>
        <p:nvGraphicFramePr>
          <p:cNvPr id="2" name="Table 1"/>
          <p:cNvGraphicFramePr>
            <a:graphicFrameLocks noGrp="1"/>
          </p:cNvGraphicFramePr>
          <p:nvPr>
            <p:extLst>
              <p:ext uri="{D42A27DB-BD31-4B8C-83A1-F6EECF244321}">
                <p14:modId xmlns:p14="http://schemas.microsoft.com/office/powerpoint/2010/main" val="890184603"/>
              </p:ext>
            </p:extLst>
          </p:nvPr>
        </p:nvGraphicFramePr>
        <p:xfrm>
          <a:off x="1475656" y="476672"/>
          <a:ext cx="5832648" cy="1728192"/>
        </p:xfrm>
        <a:graphic>
          <a:graphicData uri="http://schemas.openxmlformats.org/drawingml/2006/table">
            <a:tbl>
              <a:tblPr firstRow="1" firstCol="1" bandRow="1">
                <a:tableStyleId>{5C22544A-7EE6-4342-B048-85BDC9FD1C3A}</a:tableStyleId>
              </a:tblPr>
              <a:tblGrid>
                <a:gridCol w="343940"/>
                <a:gridCol w="1829569"/>
                <a:gridCol w="2072511"/>
                <a:gridCol w="1586628"/>
              </a:tblGrid>
              <a:tr h="187801">
                <a:tc>
                  <a:txBody>
                    <a:bodyPr/>
                    <a:lstStyle/>
                    <a:p>
                      <a:pPr marL="0" marR="0" algn="ctr">
                        <a:lnSpc>
                          <a:spcPct val="115000"/>
                        </a:lnSpc>
                        <a:spcBef>
                          <a:spcPts val="0"/>
                        </a:spcBef>
                        <a:spcAft>
                          <a:spcPts val="0"/>
                        </a:spcAft>
                      </a:pPr>
                      <a:r>
                        <a:rPr lang="en-US" sz="900" dirty="0">
                          <a:effectLst/>
                        </a:rPr>
                        <a:t>No</a:t>
                      </a:r>
                      <a:endParaRPr lang="en-US" sz="1100" dirty="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Nama Pengujian</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Indikator Pengujian</a:t>
                      </a:r>
                      <a:endParaRPr lang="en-US" sz="1100">
                        <a:effectLst/>
                        <a:latin typeface="Calibri"/>
                        <a:ea typeface="Times New Roman"/>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Status Pengujian</a:t>
                      </a:r>
                      <a:endParaRPr lang="en-US" sz="1100">
                        <a:effectLst/>
                        <a:latin typeface="Calibri"/>
                        <a:ea typeface="Times New Roman"/>
                        <a:cs typeface="Times New Roman"/>
                      </a:endParaRPr>
                    </a:p>
                  </a:txBody>
                  <a:tcPr marL="68580" marR="68580" marT="0" marB="0"/>
                </a:tc>
              </a:tr>
              <a:tr h="964327">
                <a:tc>
                  <a:txBody>
                    <a:bodyPr/>
                    <a:lstStyle/>
                    <a:p>
                      <a:pPr marL="0" marR="0">
                        <a:lnSpc>
                          <a:spcPct val="115000"/>
                        </a:lnSpc>
                        <a:spcBef>
                          <a:spcPts val="0"/>
                        </a:spcBef>
                        <a:spcAft>
                          <a:spcPts val="0"/>
                        </a:spcAft>
                      </a:pPr>
                      <a:r>
                        <a:rPr lang="en-US" sz="900">
                          <a:effectLst/>
                        </a:rPr>
                        <a:t>1.</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VoIP client </a:t>
                      </a:r>
                      <a:r>
                        <a:rPr lang="en-US" sz="900" dirty="0" err="1">
                          <a:effectLst/>
                        </a:rPr>
                        <a:t>sudah</a:t>
                      </a:r>
                      <a:r>
                        <a:rPr lang="en-US" sz="900" dirty="0">
                          <a:effectLst/>
                        </a:rPr>
                        <a:t> </a:t>
                      </a:r>
                      <a:r>
                        <a:rPr lang="en-US" sz="900" dirty="0" err="1">
                          <a:effectLst/>
                        </a:rPr>
                        <a:t>terinstall</a:t>
                      </a:r>
                      <a:r>
                        <a:rPr lang="en-US" sz="900" dirty="0">
                          <a:effectLst/>
                        </a:rPr>
                        <a:t> </a:t>
                      </a:r>
                      <a:r>
                        <a:rPr lang="en-US" sz="900" dirty="0" err="1">
                          <a:effectLst/>
                        </a:rPr>
                        <a:t>dengan</a:t>
                      </a:r>
                      <a:r>
                        <a:rPr lang="en-US" sz="900" dirty="0">
                          <a:effectLst/>
                        </a:rPr>
                        <a:t> </a:t>
                      </a:r>
                      <a:r>
                        <a:rPr lang="en-US" sz="900" dirty="0" err="1">
                          <a:effectLst/>
                        </a:rPr>
                        <a:t>benar</a:t>
                      </a:r>
                      <a:r>
                        <a:rPr lang="en-US" sz="900" dirty="0">
                          <a:effectLst/>
                        </a:rPr>
                        <a:t>.</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Akan </a:t>
                      </a:r>
                      <a:r>
                        <a:rPr lang="en-US" sz="900" dirty="0" err="1">
                          <a:effectLst/>
                        </a:rPr>
                        <a:t>muncul</a:t>
                      </a:r>
                      <a:r>
                        <a:rPr lang="en-US" sz="900" dirty="0">
                          <a:effectLst/>
                        </a:rPr>
                        <a:t> program VoIP client </a:t>
                      </a:r>
                      <a:r>
                        <a:rPr lang="en-US" sz="900" dirty="0" err="1">
                          <a:effectLst/>
                        </a:rPr>
                        <a:t>pada</a:t>
                      </a:r>
                      <a:r>
                        <a:rPr lang="en-US" sz="900" dirty="0">
                          <a:effectLst/>
                        </a:rPr>
                        <a:t> </a:t>
                      </a:r>
                      <a:r>
                        <a:rPr lang="en-US" sz="900" dirty="0" err="1">
                          <a:effectLst/>
                        </a:rPr>
                        <a:t>layar</a:t>
                      </a:r>
                      <a:r>
                        <a:rPr lang="en-US" sz="900" dirty="0">
                          <a:effectLst/>
                        </a:rPr>
                        <a:t> PC </a:t>
                      </a:r>
                      <a:r>
                        <a:rPr lang="en-US" sz="900" dirty="0" err="1">
                          <a:effectLst/>
                        </a:rPr>
                        <a:t>atau</a:t>
                      </a:r>
                      <a:r>
                        <a:rPr lang="en-US" sz="900" dirty="0">
                          <a:effectLst/>
                        </a:rPr>
                        <a:t> laptop user </a:t>
                      </a:r>
                      <a:r>
                        <a:rPr lang="en-US" sz="900" dirty="0" err="1">
                          <a:effectLst/>
                        </a:rPr>
                        <a:t>yaitu</a:t>
                      </a:r>
                      <a:r>
                        <a:rPr lang="en-US" sz="900" dirty="0">
                          <a:effectLst/>
                        </a:rPr>
                        <a:t> </a:t>
                      </a:r>
                      <a:r>
                        <a:rPr lang="en-US" sz="900" dirty="0" err="1">
                          <a:effectLst/>
                        </a:rPr>
                        <a:t>aplikasi</a:t>
                      </a:r>
                      <a:r>
                        <a:rPr lang="en-US" sz="900" dirty="0">
                          <a:effectLst/>
                        </a:rPr>
                        <a:t>  Softphone X-lite </a:t>
                      </a:r>
                      <a:r>
                        <a:rPr lang="en-US" sz="900" dirty="0" err="1">
                          <a:effectLst/>
                        </a:rPr>
                        <a:t>dan</a:t>
                      </a:r>
                      <a:r>
                        <a:rPr lang="en-US" sz="900" dirty="0">
                          <a:effectLst/>
                        </a:rPr>
                        <a:t> </a:t>
                      </a:r>
                      <a:r>
                        <a:rPr lang="en-US" sz="900" dirty="0" err="1">
                          <a:effectLst/>
                        </a:rPr>
                        <a:t>SIPdroid</a:t>
                      </a:r>
                      <a:r>
                        <a:rPr lang="en-US" sz="900" dirty="0">
                          <a:effectLst/>
                        </a:rPr>
                        <a:t> </a:t>
                      </a:r>
                      <a:r>
                        <a:rPr lang="en-US" sz="900" dirty="0" err="1">
                          <a:effectLst/>
                        </a:rPr>
                        <a:t>dengan</a:t>
                      </a:r>
                      <a:r>
                        <a:rPr lang="en-US" sz="900" dirty="0">
                          <a:effectLst/>
                        </a:rPr>
                        <a:t> account </a:t>
                      </a:r>
                      <a:r>
                        <a:rPr lang="en-US" sz="900" dirty="0" err="1">
                          <a:effectLst/>
                        </a:rPr>
                        <a:t>telah</a:t>
                      </a:r>
                      <a:r>
                        <a:rPr lang="en-US" sz="900" dirty="0">
                          <a:effectLst/>
                        </a:rPr>
                        <a:t> ready.</a:t>
                      </a:r>
                      <a:endParaRPr lang="en-US" sz="1100" dirty="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Softphone bisa dijalankan dan di konfigurasi.</a:t>
                      </a:r>
                      <a:endParaRPr lang="en-US" sz="1100">
                        <a:effectLst/>
                        <a:latin typeface="Calibri"/>
                        <a:ea typeface="Times New Roman"/>
                        <a:cs typeface="Times New Roman"/>
                      </a:endParaRPr>
                    </a:p>
                  </a:txBody>
                  <a:tcPr marL="68580" marR="68580" marT="0" marB="0"/>
                </a:tc>
              </a:tr>
              <a:tr h="576064">
                <a:tc>
                  <a:txBody>
                    <a:bodyPr/>
                    <a:lstStyle/>
                    <a:p>
                      <a:pPr marL="0" marR="0">
                        <a:lnSpc>
                          <a:spcPct val="115000"/>
                        </a:lnSpc>
                        <a:spcBef>
                          <a:spcPts val="0"/>
                        </a:spcBef>
                        <a:spcAft>
                          <a:spcPts val="0"/>
                        </a:spcAft>
                      </a:pPr>
                      <a:r>
                        <a:rPr lang="en-US" sz="900">
                          <a:effectLst/>
                        </a:rPr>
                        <a:t>2.</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VoIP client sudah tergister ke server.</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a:effectLst/>
                        </a:rPr>
                        <a:t>Pada softphone akan muncul username dan status ready.</a:t>
                      </a:r>
                      <a:endParaRPr lang="en-US" sz="1100">
                        <a:effectLst/>
                        <a:latin typeface="Calibri"/>
                        <a:ea typeface="Times New Roman"/>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Softphone </a:t>
                      </a:r>
                      <a:r>
                        <a:rPr lang="en-US" sz="900" dirty="0" err="1">
                          <a:effectLst/>
                        </a:rPr>
                        <a:t>bisa</a:t>
                      </a:r>
                      <a:r>
                        <a:rPr lang="en-US" sz="900" dirty="0">
                          <a:effectLst/>
                        </a:rPr>
                        <a:t> </a:t>
                      </a:r>
                      <a:r>
                        <a:rPr lang="en-US" sz="900" dirty="0" err="1">
                          <a:effectLst/>
                        </a:rPr>
                        <a:t>melakukan</a:t>
                      </a:r>
                      <a:r>
                        <a:rPr lang="en-US" sz="900" dirty="0">
                          <a:effectLst/>
                        </a:rPr>
                        <a:t> </a:t>
                      </a:r>
                      <a:r>
                        <a:rPr lang="en-US" sz="900" dirty="0" err="1">
                          <a:effectLst/>
                        </a:rPr>
                        <a:t>dan</a:t>
                      </a:r>
                      <a:endParaRPr lang="en-US" sz="1100" dirty="0">
                        <a:effectLst/>
                      </a:endParaRPr>
                    </a:p>
                    <a:p>
                      <a:pPr marL="0" marR="0">
                        <a:lnSpc>
                          <a:spcPct val="115000"/>
                        </a:lnSpc>
                        <a:spcBef>
                          <a:spcPts val="0"/>
                        </a:spcBef>
                        <a:spcAft>
                          <a:spcPts val="0"/>
                        </a:spcAft>
                      </a:pPr>
                      <a:r>
                        <a:rPr lang="en-US" sz="900" dirty="0" err="1">
                          <a:effectLst/>
                        </a:rPr>
                        <a:t>menerima</a:t>
                      </a:r>
                      <a:r>
                        <a:rPr lang="en-US" sz="900" dirty="0">
                          <a:effectLst/>
                        </a:rPr>
                        <a:t> </a:t>
                      </a:r>
                      <a:r>
                        <a:rPr lang="en-US" sz="900" dirty="0" err="1">
                          <a:effectLst/>
                        </a:rPr>
                        <a:t>panggilan</a:t>
                      </a:r>
                      <a:r>
                        <a:rPr lang="en-US" sz="900" dirty="0">
                          <a:effectLst/>
                        </a:rPr>
                        <a:t>.</a:t>
                      </a:r>
                      <a:endParaRPr lang="en-US" sz="1100" dirty="0">
                        <a:effectLst/>
                        <a:latin typeface="Calibri"/>
                        <a:ea typeface="Times New Roman"/>
                        <a:cs typeface="Times New Roman"/>
                      </a:endParaRPr>
                    </a:p>
                  </a:txBody>
                  <a:tcPr marL="68580" marR="68580" marT="0" marB="0"/>
                </a:tc>
              </a:tr>
            </a:tbl>
          </a:graphicData>
        </a:graphic>
      </p:graphicFrame>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1084040" y="2564903"/>
            <a:ext cx="2101346" cy="3468437"/>
          </a:xfrm>
          <a:prstGeom prst="rect">
            <a:avLst/>
          </a:prstGeom>
          <a:noFill/>
          <a:ln>
            <a:noFill/>
          </a:ln>
        </p:spPr>
      </p:pic>
      <p:pic>
        <p:nvPicPr>
          <p:cNvPr id="9" name="Picture 8" descr="SC20120229-213512"/>
          <p:cNvPicPr/>
          <p:nvPr/>
        </p:nvPicPr>
        <p:blipFill>
          <a:blip r:embed="rId3">
            <a:extLst>
              <a:ext uri="{28A0092B-C50C-407E-A947-70E740481C1C}">
                <a14:useLocalDpi xmlns:a14="http://schemas.microsoft.com/office/drawing/2010/main" val="0"/>
              </a:ext>
            </a:extLst>
          </a:blip>
          <a:srcRect/>
          <a:stretch>
            <a:fillRect/>
          </a:stretch>
        </p:blipFill>
        <p:spPr bwMode="auto">
          <a:xfrm>
            <a:off x="3185386" y="2564904"/>
            <a:ext cx="1200090" cy="3456384"/>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6209949" y="2558668"/>
            <a:ext cx="2344187" cy="2886556"/>
          </a:xfrm>
          <a:prstGeom prst="rect">
            <a:avLst/>
          </a:prstGeom>
          <a:noFill/>
          <a:ln>
            <a:noFill/>
          </a:ln>
        </p:spPr>
      </p:pic>
      <p:pic>
        <p:nvPicPr>
          <p:cNvPr id="11" name="Picture 10"/>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597054"/>
            <a:ext cx="1489710" cy="2848170"/>
          </a:xfrm>
          <a:prstGeom prst="rect">
            <a:avLst/>
          </a:prstGeom>
          <a:noFill/>
          <a:ln>
            <a:noFill/>
          </a:ln>
        </p:spPr>
      </p:pic>
      <p:sp>
        <p:nvSpPr>
          <p:cNvPr id="6" name="TextBox 5"/>
          <p:cNvSpPr txBox="1"/>
          <p:nvPr/>
        </p:nvSpPr>
        <p:spPr>
          <a:xfrm>
            <a:off x="606352" y="2631990"/>
            <a:ext cx="330540" cy="369332"/>
          </a:xfrm>
          <a:prstGeom prst="rect">
            <a:avLst/>
          </a:prstGeom>
          <a:noFill/>
        </p:spPr>
        <p:txBody>
          <a:bodyPr wrap="none" rtlCol="0">
            <a:spAutoFit/>
          </a:bodyPr>
          <a:lstStyle/>
          <a:p>
            <a:r>
              <a:rPr lang="en-US" dirty="0" smtClean="0"/>
              <a:t>1</a:t>
            </a:r>
            <a:endParaRPr lang="en-US" dirty="0"/>
          </a:p>
        </p:txBody>
      </p:sp>
      <p:sp>
        <p:nvSpPr>
          <p:cNvPr id="12" name="Rectangle 11"/>
          <p:cNvSpPr/>
          <p:nvPr/>
        </p:nvSpPr>
        <p:spPr>
          <a:xfrm>
            <a:off x="4385476" y="2996952"/>
            <a:ext cx="330540" cy="369332"/>
          </a:xfrm>
          <a:prstGeom prst="rect">
            <a:avLst/>
          </a:prstGeom>
        </p:spPr>
        <p:txBody>
          <a:bodyPr wrap="none">
            <a:spAutoFit/>
          </a:bodyPr>
          <a:lstStyle/>
          <a:p>
            <a:r>
              <a:rPr lang="en-US" dirty="0" smtClean="0"/>
              <a:t>2</a:t>
            </a:r>
            <a:endParaRPr lang="en-US" dirty="0"/>
          </a:p>
        </p:txBody>
      </p:sp>
      <p:sp>
        <p:nvSpPr>
          <p:cNvPr id="14" name="Rounded Rectangle 13"/>
          <p:cNvSpPr/>
          <p:nvPr/>
        </p:nvSpPr>
        <p:spPr>
          <a:xfrm>
            <a:off x="2285746" y="3991412"/>
            <a:ext cx="612068" cy="139951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id-ID"/>
          </a:p>
        </p:txBody>
      </p:sp>
    </p:spTree>
    <p:extLst>
      <p:ext uri="{BB962C8B-B14F-4D97-AF65-F5344CB8AC3E}">
        <p14:creationId xmlns:p14="http://schemas.microsoft.com/office/powerpoint/2010/main" val="84451543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Perbandingan</a:t>
            </a:r>
            <a:r>
              <a:rPr lang="en-US" dirty="0" smtClean="0"/>
              <a:t> VoIP </a:t>
            </a:r>
            <a:r>
              <a:rPr lang="en-US" dirty="0" err="1" smtClean="0"/>
              <a:t>Dengan</a:t>
            </a:r>
            <a:r>
              <a:rPr lang="en-US" dirty="0" smtClean="0"/>
              <a:t> PSTN</a:t>
            </a:r>
            <a:endParaRPr lang="id-ID" dirty="0"/>
          </a:p>
        </p:txBody>
      </p:sp>
      <p:graphicFrame>
        <p:nvGraphicFramePr>
          <p:cNvPr id="4" name="Table 3"/>
          <p:cNvGraphicFramePr>
            <a:graphicFrameLocks noGrp="1"/>
          </p:cNvGraphicFramePr>
          <p:nvPr>
            <p:extLst>
              <p:ext uri="{D42A27DB-BD31-4B8C-83A1-F6EECF244321}">
                <p14:modId xmlns:p14="http://schemas.microsoft.com/office/powerpoint/2010/main" val="3133283129"/>
              </p:ext>
            </p:extLst>
          </p:nvPr>
        </p:nvGraphicFramePr>
        <p:xfrm>
          <a:off x="1259632" y="1484784"/>
          <a:ext cx="7272808" cy="4032448"/>
        </p:xfrm>
        <a:graphic>
          <a:graphicData uri="http://schemas.openxmlformats.org/drawingml/2006/table">
            <a:tbl>
              <a:tblPr firstRow="1" firstCol="1" bandRow="1">
                <a:tableStyleId>{5C22544A-7EE6-4342-B048-85BDC9FD1C3A}</a:tableStyleId>
              </a:tblPr>
              <a:tblGrid>
                <a:gridCol w="404895"/>
                <a:gridCol w="3163459"/>
                <a:gridCol w="1714001"/>
                <a:gridCol w="1990453"/>
              </a:tblGrid>
              <a:tr h="505979">
                <a:tc>
                  <a:txBody>
                    <a:bodyPr/>
                    <a:lstStyle/>
                    <a:p>
                      <a:pPr marL="0" marR="0" algn="ctr">
                        <a:lnSpc>
                          <a:spcPct val="115000"/>
                        </a:lnSpc>
                        <a:spcBef>
                          <a:spcPts val="0"/>
                        </a:spcBef>
                        <a:spcAft>
                          <a:spcPts val="0"/>
                        </a:spcAft>
                      </a:pPr>
                      <a:r>
                        <a:rPr lang="en-US" sz="900" dirty="0">
                          <a:effectLst/>
                        </a:rPr>
                        <a:t>No</a:t>
                      </a:r>
                      <a:endParaRPr lang="en-US" sz="1100" dirty="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Pembanding</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VoIP</a:t>
                      </a:r>
                      <a:endParaRPr lang="en-US" sz="1100">
                        <a:effectLst/>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900">
                          <a:effectLst/>
                        </a:rPr>
                        <a:t>PSTN</a:t>
                      </a:r>
                      <a:endParaRPr lang="en-US" sz="1100">
                        <a:effectLst/>
                        <a:latin typeface="Calibri"/>
                        <a:ea typeface="Times New Roman"/>
                        <a:cs typeface="Times New Roman"/>
                      </a:endParaRPr>
                    </a:p>
                  </a:txBody>
                  <a:tcPr marL="68580" marR="68580" marT="0" marB="0" anchor="ctr"/>
                </a:tc>
              </a:tr>
              <a:tr h="347392">
                <a:tc>
                  <a:txBody>
                    <a:bodyPr/>
                    <a:lstStyle/>
                    <a:p>
                      <a:pPr marL="0" marR="0">
                        <a:lnSpc>
                          <a:spcPct val="115000"/>
                        </a:lnSpc>
                        <a:spcBef>
                          <a:spcPts val="0"/>
                        </a:spcBef>
                        <a:spcAft>
                          <a:spcPts val="0"/>
                        </a:spcAft>
                      </a:pPr>
                      <a:r>
                        <a:rPr lang="en-US" sz="900">
                          <a:effectLst/>
                        </a:rPr>
                        <a:t>1.</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Lisensi</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Free</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Berbayar</a:t>
                      </a:r>
                      <a:endParaRPr lang="en-US" sz="1100">
                        <a:effectLst/>
                        <a:latin typeface="Calibri"/>
                        <a:ea typeface="Times New Roman"/>
                        <a:cs typeface="Times New Roman"/>
                      </a:endParaRPr>
                    </a:p>
                  </a:txBody>
                  <a:tcPr marL="68580" marR="68580" marT="0" marB="0"/>
                </a:tc>
              </a:tr>
              <a:tr h="347392">
                <a:tc>
                  <a:txBody>
                    <a:bodyPr/>
                    <a:lstStyle/>
                    <a:p>
                      <a:pPr marL="0" marR="0">
                        <a:lnSpc>
                          <a:spcPct val="115000"/>
                        </a:lnSpc>
                        <a:spcBef>
                          <a:spcPts val="0"/>
                        </a:spcBef>
                        <a:spcAft>
                          <a:spcPts val="0"/>
                        </a:spcAft>
                      </a:pPr>
                      <a:r>
                        <a:rPr lang="en-US" sz="900">
                          <a:effectLst/>
                        </a:rPr>
                        <a:t>2.</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Kualitas Suara</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Kurang jernih</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Jernih</a:t>
                      </a:r>
                      <a:endParaRPr lang="en-US" sz="1100">
                        <a:effectLst/>
                        <a:latin typeface="Calibri"/>
                        <a:ea typeface="Times New Roman"/>
                        <a:cs typeface="Times New Roman"/>
                      </a:endParaRPr>
                    </a:p>
                  </a:txBody>
                  <a:tcPr marL="68580" marR="68580" marT="0" marB="0"/>
                </a:tc>
              </a:tr>
              <a:tr h="347392">
                <a:tc>
                  <a:txBody>
                    <a:bodyPr/>
                    <a:lstStyle/>
                    <a:p>
                      <a:pPr marL="0" marR="0">
                        <a:lnSpc>
                          <a:spcPct val="115000"/>
                        </a:lnSpc>
                        <a:spcBef>
                          <a:spcPts val="0"/>
                        </a:spcBef>
                        <a:spcAft>
                          <a:spcPts val="0"/>
                        </a:spcAft>
                      </a:pPr>
                      <a:r>
                        <a:rPr lang="en-US" sz="900">
                          <a:effectLst/>
                        </a:rPr>
                        <a:t>3.</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Mediator</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dirty="0">
                          <a:effectLst/>
                        </a:rPr>
                        <a:t>Bandwidth internet</a:t>
                      </a:r>
                      <a:endParaRPr lang="en-US" sz="11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Sinyal analog</a:t>
                      </a:r>
                      <a:endParaRPr lang="en-US" sz="1100">
                        <a:effectLst/>
                        <a:latin typeface="Calibri"/>
                        <a:ea typeface="Times New Roman"/>
                        <a:cs typeface="Times New Roman"/>
                      </a:endParaRPr>
                    </a:p>
                  </a:txBody>
                  <a:tcPr marL="68580" marR="68580" marT="0" marB="0"/>
                </a:tc>
              </a:tr>
              <a:tr h="756101">
                <a:tc>
                  <a:txBody>
                    <a:bodyPr/>
                    <a:lstStyle/>
                    <a:p>
                      <a:pPr marL="0" marR="0">
                        <a:lnSpc>
                          <a:spcPct val="115000"/>
                        </a:lnSpc>
                        <a:spcBef>
                          <a:spcPts val="0"/>
                        </a:spcBef>
                        <a:spcAft>
                          <a:spcPts val="0"/>
                        </a:spcAft>
                      </a:pPr>
                      <a:r>
                        <a:rPr lang="en-US" sz="900" dirty="0">
                          <a:effectLst/>
                        </a:rPr>
                        <a:t>4.</a:t>
                      </a:r>
                      <a:endParaRPr lang="en-US" sz="11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dirty="0" err="1">
                          <a:effectLst/>
                        </a:rPr>
                        <a:t>Perangkat</a:t>
                      </a:r>
                      <a:r>
                        <a:rPr lang="en-US" sz="900" dirty="0">
                          <a:effectLst/>
                        </a:rPr>
                        <a:t> </a:t>
                      </a:r>
                      <a:r>
                        <a:rPr lang="en-US" sz="900" dirty="0" err="1">
                          <a:effectLst/>
                        </a:rPr>
                        <a:t>Keras</a:t>
                      </a:r>
                      <a:endParaRPr lang="en-US" sz="11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dirty="0">
                          <a:effectLst/>
                        </a:rPr>
                        <a:t>PC, Laptop, IP Phone, </a:t>
                      </a:r>
                      <a:r>
                        <a:rPr lang="en-US" sz="900" dirty="0" err="1">
                          <a:effectLst/>
                        </a:rPr>
                        <a:t>Handphone</a:t>
                      </a:r>
                      <a:r>
                        <a:rPr lang="en-US" sz="900" dirty="0">
                          <a:effectLst/>
                        </a:rPr>
                        <a:t> (yang </a:t>
                      </a:r>
                      <a:r>
                        <a:rPr lang="en-US" sz="900" dirty="0" err="1">
                          <a:effectLst/>
                        </a:rPr>
                        <a:t>sudah</a:t>
                      </a:r>
                      <a:r>
                        <a:rPr lang="en-US" sz="900" dirty="0">
                          <a:effectLst/>
                        </a:rPr>
                        <a:t> </a:t>
                      </a:r>
                      <a:r>
                        <a:rPr lang="en-US" sz="900" dirty="0" err="1">
                          <a:effectLst/>
                        </a:rPr>
                        <a:t>mendukung</a:t>
                      </a:r>
                      <a:r>
                        <a:rPr lang="en-US" sz="900" dirty="0">
                          <a:effectLst/>
                        </a:rPr>
                        <a:t>  </a:t>
                      </a:r>
                      <a:r>
                        <a:rPr lang="en-US" sz="900" dirty="0" err="1">
                          <a:effectLst/>
                        </a:rPr>
                        <a:t>aplikasi</a:t>
                      </a:r>
                      <a:r>
                        <a:rPr lang="en-US" sz="900" dirty="0">
                          <a:effectLst/>
                        </a:rPr>
                        <a:t> VoIP)</a:t>
                      </a:r>
                      <a:endParaRPr lang="en-US" sz="1100" dirty="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dirty="0" err="1">
                          <a:effectLst/>
                        </a:rPr>
                        <a:t>Telepon</a:t>
                      </a:r>
                      <a:r>
                        <a:rPr lang="en-US" sz="900" dirty="0">
                          <a:effectLst/>
                        </a:rPr>
                        <a:t> </a:t>
                      </a:r>
                      <a:r>
                        <a:rPr lang="en-US" sz="900" dirty="0" err="1">
                          <a:effectLst/>
                        </a:rPr>
                        <a:t>Konvensional</a:t>
                      </a:r>
                      <a:endParaRPr lang="en-US" sz="1100" dirty="0">
                        <a:effectLst/>
                        <a:latin typeface="Calibri"/>
                        <a:ea typeface="Times New Roman"/>
                        <a:cs typeface="Times New Roman"/>
                      </a:endParaRPr>
                    </a:p>
                  </a:txBody>
                  <a:tcPr marL="68580" marR="68580" marT="0" marB="0"/>
                </a:tc>
              </a:tr>
              <a:tr h="576064">
                <a:tc>
                  <a:txBody>
                    <a:bodyPr/>
                    <a:lstStyle/>
                    <a:p>
                      <a:pPr marL="0" marR="0">
                        <a:lnSpc>
                          <a:spcPct val="115000"/>
                        </a:lnSpc>
                        <a:spcBef>
                          <a:spcPts val="0"/>
                        </a:spcBef>
                        <a:spcAft>
                          <a:spcPts val="0"/>
                        </a:spcAft>
                      </a:pPr>
                      <a:r>
                        <a:rPr lang="en-US" sz="900">
                          <a:effectLst/>
                        </a:rPr>
                        <a:t>5.</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Jaringan</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IP PBX</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PABX (Private Automated Branch eXchange)</a:t>
                      </a:r>
                      <a:endParaRPr lang="en-US" sz="1100">
                        <a:effectLst/>
                        <a:latin typeface="Calibri"/>
                        <a:ea typeface="Times New Roman"/>
                        <a:cs typeface="Times New Roman"/>
                      </a:endParaRPr>
                    </a:p>
                  </a:txBody>
                  <a:tcPr marL="68580" marR="68580" marT="0" marB="0"/>
                </a:tc>
              </a:tr>
              <a:tr h="480053">
                <a:tc>
                  <a:txBody>
                    <a:bodyPr/>
                    <a:lstStyle/>
                    <a:p>
                      <a:pPr marL="0" marR="0">
                        <a:lnSpc>
                          <a:spcPct val="115000"/>
                        </a:lnSpc>
                        <a:spcBef>
                          <a:spcPts val="0"/>
                        </a:spcBef>
                        <a:spcAft>
                          <a:spcPts val="0"/>
                        </a:spcAft>
                      </a:pPr>
                      <a:r>
                        <a:rPr lang="en-US" sz="900">
                          <a:effectLst/>
                        </a:rPr>
                        <a:t>6.</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Biaya Operasional</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Hanya membayar biaya internet</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Dihitung berdasarkan hitungan waktu dan jarak</a:t>
                      </a:r>
                      <a:endParaRPr lang="en-US" sz="1100">
                        <a:effectLst/>
                        <a:latin typeface="Calibri"/>
                        <a:ea typeface="Times New Roman"/>
                        <a:cs typeface="Times New Roman"/>
                      </a:endParaRPr>
                    </a:p>
                  </a:txBody>
                  <a:tcPr marL="68580" marR="68580" marT="0" marB="0"/>
                </a:tc>
              </a:tr>
              <a:tr h="672075">
                <a:tc>
                  <a:txBody>
                    <a:bodyPr/>
                    <a:lstStyle/>
                    <a:p>
                      <a:pPr marL="0" marR="0">
                        <a:lnSpc>
                          <a:spcPct val="115000"/>
                        </a:lnSpc>
                        <a:spcBef>
                          <a:spcPts val="0"/>
                        </a:spcBef>
                        <a:spcAft>
                          <a:spcPts val="0"/>
                        </a:spcAft>
                      </a:pPr>
                      <a:r>
                        <a:rPr lang="en-US" sz="900">
                          <a:effectLst/>
                        </a:rPr>
                        <a:t>7.</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Fasilitas Komunikasi</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a:effectLst/>
                        </a:rPr>
                        <a:t>Bertukar voice(suara) dan Video</a:t>
                      </a:r>
                      <a:endParaRPr lang="en-US" sz="1100">
                        <a:effectLst/>
                        <a:latin typeface="Calibri"/>
                        <a:ea typeface="Times New Roman"/>
                        <a:cs typeface="Times New Roman"/>
                      </a:endParaRPr>
                    </a:p>
                  </a:txBody>
                  <a:tcPr marL="68580" marR="68580" marT="0" marB="0" anchor="ctr"/>
                </a:tc>
                <a:tc>
                  <a:txBody>
                    <a:bodyPr/>
                    <a:lstStyle/>
                    <a:p>
                      <a:pPr marL="0" marR="0">
                        <a:lnSpc>
                          <a:spcPct val="115000"/>
                        </a:lnSpc>
                        <a:spcBef>
                          <a:spcPts val="0"/>
                        </a:spcBef>
                        <a:spcAft>
                          <a:spcPts val="0"/>
                        </a:spcAft>
                      </a:pPr>
                      <a:r>
                        <a:rPr lang="en-US" sz="900" dirty="0" err="1">
                          <a:effectLst/>
                        </a:rPr>
                        <a:t>Bertukar</a:t>
                      </a:r>
                      <a:r>
                        <a:rPr lang="en-US" sz="900" dirty="0">
                          <a:effectLst/>
                        </a:rPr>
                        <a:t> voice</a:t>
                      </a:r>
                      <a:endParaRPr lang="en-US" sz="11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51097322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6192687"/>
          </a:xfrm>
        </p:spPr>
        <p:txBody>
          <a:bodyPr>
            <a:noAutofit/>
          </a:bodyPr>
          <a:lstStyle/>
          <a:p>
            <a:pPr marL="109728" indent="0" algn="just">
              <a:buNone/>
            </a:pPr>
            <a:r>
              <a:rPr lang="en-US" sz="1100" b="1" dirty="0" err="1" smtClean="0"/>
              <a:t>Kesimpulan</a:t>
            </a:r>
            <a:endParaRPr lang="en-US" sz="1100" dirty="0"/>
          </a:p>
          <a:p>
            <a:pPr algn="just"/>
            <a:r>
              <a:rPr lang="en-US" sz="1100" dirty="0" err="1" smtClean="0"/>
              <a:t>Berdasarkan</a:t>
            </a:r>
            <a:r>
              <a:rPr lang="en-US" sz="1100" dirty="0" smtClean="0"/>
              <a:t> </a:t>
            </a:r>
            <a:r>
              <a:rPr lang="en-US" sz="1100" dirty="0" err="1"/>
              <a:t>uraian</a:t>
            </a:r>
            <a:r>
              <a:rPr lang="en-US" sz="1100" dirty="0"/>
              <a:t> </a:t>
            </a:r>
            <a:r>
              <a:rPr lang="en-US" sz="1100" dirty="0" err="1"/>
              <a:t>bab</a:t>
            </a:r>
            <a:r>
              <a:rPr lang="en-US" sz="1100" dirty="0"/>
              <a:t> </a:t>
            </a:r>
            <a:r>
              <a:rPr lang="en-US" sz="1100" dirty="0" err="1"/>
              <a:t>sebelumnya</a:t>
            </a:r>
            <a:r>
              <a:rPr lang="en-US" sz="1100" dirty="0"/>
              <a:t> </a:t>
            </a:r>
            <a:r>
              <a:rPr lang="en-US" sz="1100" dirty="0" err="1"/>
              <a:t>maka</a:t>
            </a:r>
            <a:r>
              <a:rPr lang="en-US" sz="1100" dirty="0"/>
              <a:t> </a:t>
            </a:r>
            <a:r>
              <a:rPr lang="en-US" sz="1100" dirty="0" err="1"/>
              <a:t>dapat</a:t>
            </a:r>
            <a:r>
              <a:rPr lang="en-US" sz="1100" dirty="0"/>
              <a:t> </a:t>
            </a:r>
            <a:r>
              <a:rPr lang="en-US" sz="1100" dirty="0" err="1"/>
              <a:t>diambil</a:t>
            </a:r>
            <a:r>
              <a:rPr lang="en-US" sz="1100" dirty="0"/>
              <a:t> </a:t>
            </a:r>
            <a:r>
              <a:rPr lang="en-US" sz="1100" dirty="0" err="1"/>
              <a:t>kesimpulan</a:t>
            </a:r>
            <a:r>
              <a:rPr lang="en-US" sz="1100" dirty="0"/>
              <a:t> </a:t>
            </a:r>
            <a:r>
              <a:rPr lang="id-ID" sz="1100" dirty="0"/>
              <a:t>bahwa </a:t>
            </a:r>
            <a:r>
              <a:rPr lang="en-US" sz="1100" dirty="0" err="1"/>
              <a:t>perancangan</a:t>
            </a:r>
            <a:r>
              <a:rPr lang="en-US" sz="1100" dirty="0"/>
              <a:t> </a:t>
            </a:r>
            <a:r>
              <a:rPr lang="id-ID" sz="1100" dirty="0"/>
              <a:t>teknologi </a:t>
            </a:r>
            <a:r>
              <a:rPr lang="en-US" sz="1100" dirty="0" err="1"/>
              <a:t>komunikasi</a:t>
            </a:r>
            <a:r>
              <a:rPr lang="en-US" sz="1100" dirty="0"/>
              <a:t> </a:t>
            </a:r>
            <a:r>
              <a:rPr lang="id-ID" sz="1100" dirty="0"/>
              <a:t>ini sangat cocok apabila diimplementasikan ke dalam </a:t>
            </a:r>
            <a:r>
              <a:rPr lang="en-US" sz="1100" dirty="0" err="1"/>
              <a:t>lingkungan</a:t>
            </a:r>
            <a:r>
              <a:rPr lang="en-US" sz="1100" dirty="0"/>
              <a:t> </a:t>
            </a:r>
            <a:r>
              <a:rPr lang="en-US" sz="1100" dirty="0" err="1"/>
              <a:t>universitas</a:t>
            </a:r>
            <a:r>
              <a:rPr lang="id-ID" sz="1100" dirty="0"/>
              <a:t> misalnya pada </a:t>
            </a:r>
            <a:r>
              <a:rPr lang="en-US" sz="1100" dirty="0" err="1"/>
              <a:t>Universitas</a:t>
            </a:r>
            <a:r>
              <a:rPr lang="en-US" sz="1100" dirty="0"/>
              <a:t> </a:t>
            </a:r>
            <a:r>
              <a:rPr lang="en-US" sz="1100" dirty="0" err="1"/>
              <a:t>Pasundan</a:t>
            </a:r>
            <a:r>
              <a:rPr lang="id-ID" sz="1100" dirty="0"/>
              <a:t> Bandung</a:t>
            </a:r>
            <a:r>
              <a:rPr lang="en-US" sz="1100" dirty="0"/>
              <a:t>, </a:t>
            </a:r>
            <a:r>
              <a:rPr lang="id-ID" sz="1100" dirty="0"/>
              <a:t>karena dengan adanya teknologi ini dapat meningkatkan tingkat keefisiensi</a:t>
            </a:r>
            <a:r>
              <a:rPr lang="en-US" sz="1100" dirty="0"/>
              <a:t>an</a:t>
            </a:r>
            <a:r>
              <a:rPr lang="id-ID" sz="1100" dirty="0"/>
              <a:t> para </a:t>
            </a:r>
            <a:r>
              <a:rPr lang="en-US" sz="1100" dirty="0" err="1"/>
              <a:t>civitas</a:t>
            </a:r>
            <a:r>
              <a:rPr lang="en-US" sz="1100" dirty="0"/>
              <a:t> </a:t>
            </a:r>
            <a:r>
              <a:rPr lang="en-US" sz="1100" dirty="0" err="1"/>
              <a:t>akademika</a:t>
            </a:r>
            <a:r>
              <a:rPr lang="en-US" sz="1100" dirty="0"/>
              <a:t>, </a:t>
            </a:r>
            <a:r>
              <a:rPr lang="en-US" sz="1100" dirty="0" err="1"/>
              <a:t>pada</a:t>
            </a:r>
            <a:r>
              <a:rPr lang="en-US" sz="1100" dirty="0"/>
              <a:t> </a:t>
            </a:r>
            <a:r>
              <a:rPr lang="en-US" sz="1100" dirty="0" err="1"/>
              <a:t>setiap</a:t>
            </a:r>
            <a:r>
              <a:rPr lang="en-US" sz="1100" dirty="0"/>
              <a:t> PC </a:t>
            </a:r>
            <a:r>
              <a:rPr lang="en-US" sz="1100" i="1" dirty="0"/>
              <a:t>client </a:t>
            </a:r>
            <a:r>
              <a:rPr lang="en-US" sz="1100" dirty="0"/>
              <a:t>di </a:t>
            </a:r>
            <a:r>
              <a:rPr lang="en-US" sz="1100" dirty="0" err="1"/>
              <a:t>ruangan</a:t>
            </a:r>
            <a:r>
              <a:rPr lang="en-US" sz="1100" dirty="0"/>
              <a:t> </a:t>
            </a:r>
            <a:r>
              <a:rPr lang="en-US" sz="1100" dirty="0" err="1"/>
              <a:t>juga</a:t>
            </a:r>
            <a:r>
              <a:rPr lang="en-US" sz="1100" dirty="0"/>
              <a:t> </a:t>
            </a:r>
            <a:r>
              <a:rPr lang="en-US" sz="1100" dirty="0" err="1"/>
              <a:t>sudah</a:t>
            </a:r>
            <a:r>
              <a:rPr lang="en-US" sz="1100" dirty="0"/>
              <a:t> </a:t>
            </a:r>
            <a:r>
              <a:rPr lang="en-US" sz="1100" dirty="0" err="1"/>
              <a:t>dapat</a:t>
            </a:r>
            <a:r>
              <a:rPr lang="en-US" sz="1100" dirty="0"/>
              <a:t> </a:t>
            </a:r>
            <a:r>
              <a:rPr lang="en-US" sz="1100" dirty="0" err="1"/>
              <a:t>mengakses</a:t>
            </a:r>
            <a:r>
              <a:rPr lang="en-US" sz="1100" dirty="0"/>
              <a:t> </a:t>
            </a:r>
            <a:r>
              <a:rPr lang="en-US" sz="1100" dirty="0" err="1"/>
              <a:t>jaringan</a:t>
            </a:r>
            <a:r>
              <a:rPr lang="en-US" sz="1100" dirty="0"/>
              <a:t> </a:t>
            </a:r>
            <a:r>
              <a:rPr lang="en-US" sz="1100" dirty="0" err="1"/>
              <a:t>dari</a:t>
            </a:r>
            <a:r>
              <a:rPr lang="en-US" sz="1100" dirty="0"/>
              <a:t> LAN </a:t>
            </a:r>
            <a:r>
              <a:rPr lang="en-US" sz="1100" dirty="0" err="1"/>
              <a:t>maupun</a:t>
            </a:r>
            <a:r>
              <a:rPr lang="en-US" sz="1100" dirty="0"/>
              <a:t> </a:t>
            </a:r>
            <a:r>
              <a:rPr lang="en-US" sz="1100" i="1" dirty="0"/>
              <a:t>Access Point</a:t>
            </a:r>
            <a:r>
              <a:rPr lang="en-US" sz="1100" dirty="0"/>
              <a:t> yang </a:t>
            </a:r>
            <a:r>
              <a:rPr lang="en-US" sz="1100" dirty="0" err="1"/>
              <a:t>sudah</a:t>
            </a:r>
            <a:r>
              <a:rPr lang="en-US" sz="1100" dirty="0"/>
              <a:t> </a:t>
            </a:r>
            <a:r>
              <a:rPr lang="en-US" sz="1100" dirty="0" err="1"/>
              <a:t>disediakan</a:t>
            </a:r>
            <a:r>
              <a:rPr lang="en-US" sz="1100" dirty="0"/>
              <a:t>, </a:t>
            </a:r>
            <a:r>
              <a:rPr lang="id-ID" sz="1100" dirty="0"/>
              <a:t>penulis menggunakan </a:t>
            </a:r>
            <a:r>
              <a:rPr lang="id-ID" sz="1100" b="1" i="1" dirty="0"/>
              <a:t>Asterisk@Home</a:t>
            </a:r>
            <a:r>
              <a:rPr lang="id-ID" sz="1100" b="1" dirty="0"/>
              <a:t> sebagai </a:t>
            </a:r>
            <a:r>
              <a:rPr lang="id-ID" sz="1100" b="1" i="1" dirty="0"/>
              <a:t>server</a:t>
            </a:r>
            <a:r>
              <a:rPr lang="id-ID" sz="1100" b="1" dirty="0"/>
              <a:t> voip </a:t>
            </a:r>
            <a:r>
              <a:rPr lang="id-ID" sz="1100" dirty="0"/>
              <a:t>karena </a:t>
            </a:r>
            <a:r>
              <a:rPr lang="id-ID" sz="1100" i="1" dirty="0"/>
              <a:t>Asterisk@Home</a:t>
            </a:r>
            <a:r>
              <a:rPr lang="id-ID" sz="1100" dirty="0"/>
              <a:t> bersifat </a:t>
            </a:r>
            <a:r>
              <a:rPr lang="id-ID" sz="1100" b="1" i="1" dirty="0"/>
              <a:t>Open Source</a:t>
            </a:r>
            <a:r>
              <a:rPr lang="en-US" sz="1100" i="1" dirty="0"/>
              <a:t>. </a:t>
            </a:r>
            <a:r>
              <a:rPr lang="en-US" sz="1100" dirty="0"/>
              <a:t>Asterisk </a:t>
            </a:r>
            <a:r>
              <a:rPr lang="id-ID" sz="1100" dirty="0"/>
              <a:t>yang merupakan</a:t>
            </a:r>
            <a:r>
              <a:rPr lang="en-US" sz="1100" dirty="0"/>
              <a:t> </a:t>
            </a:r>
            <a:r>
              <a:rPr lang="en-US" sz="1100" dirty="0" err="1"/>
              <a:t>varian</a:t>
            </a:r>
            <a:r>
              <a:rPr lang="en-US" sz="1100" dirty="0"/>
              <a:t> </a:t>
            </a:r>
            <a:r>
              <a:rPr lang="en-US" sz="1100" dirty="0" err="1"/>
              <a:t>linux</a:t>
            </a:r>
            <a:r>
              <a:rPr lang="en-US" sz="1100" dirty="0"/>
              <a:t>  yang </a:t>
            </a:r>
            <a:r>
              <a:rPr lang="en-US" sz="1100" dirty="0" err="1"/>
              <a:t>memilik</a:t>
            </a:r>
            <a:r>
              <a:rPr lang="id-ID" sz="1100" dirty="0"/>
              <a:t>i</a:t>
            </a:r>
            <a:r>
              <a:rPr lang="en-US" sz="1100" dirty="0"/>
              <a:t> </a:t>
            </a:r>
            <a:r>
              <a:rPr lang="en-US" sz="1100" dirty="0" err="1"/>
              <a:t>fitur</a:t>
            </a:r>
            <a:r>
              <a:rPr lang="en-US" sz="1100" dirty="0"/>
              <a:t> </a:t>
            </a:r>
            <a:r>
              <a:rPr lang="en-US" sz="1100" dirty="0" err="1"/>
              <a:t>utama</a:t>
            </a:r>
            <a:r>
              <a:rPr lang="en-US" sz="1100" dirty="0"/>
              <a:t> PBX yang </a:t>
            </a:r>
            <a:r>
              <a:rPr lang="en-US" sz="1100" dirty="0" err="1"/>
              <a:t>umum</a:t>
            </a:r>
            <a:r>
              <a:rPr lang="en-US" sz="1100" dirty="0"/>
              <a:t> </a:t>
            </a:r>
            <a:r>
              <a:rPr lang="en-US" sz="1100" dirty="0" err="1"/>
              <a:t>digunakan</a:t>
            </a:r>
            <a:r>
              <a:rPr lang="en-US" sz="1100" dirty="0"/>
              <a:t> </a:t>
            </a:r>
            <a:r>
              <a:rPr lang="en-US" sz="1100" dirty="0" err="1"/>
              <a:t>untuk</a:t>
            </a:r>
            <a:r>
              <a:rPr lang="en-US" sz="1100" dirty="0"/>
              <a:t> </a:t>
            </a:r>
            <a:r>
              <a:rPr lang="en-US" sz="1100" dirty="0" err="1"/>
              <a:t>jaringan</a:t>
            </a:r>
            <a:r>
              <a:rPr lang="en-US" sz="1100" dirty="0"/>
              <a:t> VoIP</a:t>
            </a:r>
            <a:r>
              <a:rPr lang="id-ID" sz="1100" dirty="0"/>
              <a:t>, serta dalam sisi </a:t>
            </a:r>
            <a:r>
              <a:rPr lang="id-ID" sz="1100" i="1" dirty="0"/>
              <a:t>client </a:t>
            </a:r>
            <a:r>
              <a:rPr lang="id-ID" sz="1100" dirty="0"/>
              <a:t>penulis menggunakan</a:t>
            </a:r>
            <a:r>
              <a:rPr lang="id-ID" sz="1100" b="1" dirty="0"/>
              <a:t> X-lite </a:t>
            </a:r>
            <a:r>
              <a:rPr lang="id-ID" sz="1100" dirty="0"/>
              <a:t>sebagai aplikasi </a:t>
            </a:r>
            <a:r>
              <a:rPr lang="id-ID" sz="1100" b="1" i="1" dirty="0"/>
              <a:t>Softphone </a:t>
            </a:r>
            <a:r>
              <a:rPr lang="id-ID" sz="1100" dirty="0"/>
              <a:t>untuk </a:t>
            </a:r>
            <a:r>
              <a:rPr lang="id-ID" sz="1100" i="1" dirty="0"/>
              <a:t>Client</a:t>
            </a:r>
            <a:r>
              <a:rPr lang="id-ID" sz="1100" dirty="0"/>
              <a:t>, X-lite tidak dapat melakukan </a:t>
            </a:r>
            <a:r>
              <a:rPr lang="en-US" sz="1100" dirty="0" err="1"/>
              <a:t>pemanggilan</a:t>
            </a:r>
            <a:r>
              <a:rPr lang="en-US" sz="1100" i="1" dirty="0"/>
              <a:t> </a:t>
            </a:r>
            <a:r>
              <a:rPr lang="id-ID" sz="1100" dirty="0"/>
              <a:t>apabila belum  terkonfigurasi dan status belum terigistrasi. </a:t>
            </a:r>
            <a:r>
              <a:rPr lang="en-US" sz="1100" dirty="0"/>
              <a:t>Antara  VoIP </a:t>
            </a:r>
            <a:r>
              <a:rPr lang="en-US" sz="1100" i="1" dirty="0"/>
              <a:t>client </a:t>
            </a:r>
            <a:r>
              <a:rPr lang="en-US" sz="1100" dirty="0" err="1"/>
              <a:t>dapat</a:t>
            </a:r>
            <a:r>
              <a:rPr lang="en-US" sz="1100" dirty="0"/>
              <a:t> </a:t>
            </a:r>
            <a:r>
              <a:rPr lang="en-US" sz="1100" dirty="0" err="1"/>
              <a:t>saling</a:t>
            </a:r>
            <a:r>
              <a:rPr lang="en-US" sz="1100" dirty="0"/>
              <a:t> </a:t>
            </a:r>
            <a:r>
              <a:rPr lang="en-US" sz="1100" dirty="0" err="1"/>
              <a:t>berkomunikasi</a:t>
            </a:r>
            <a:r>
              <a:rPr lang="en-US" sz="1100" dirty="0"/>
              <a:t> </a:t>
            </a:r>
            <a:r>
              <a:rPr lang="en-US" sz="1100" dirty="0" err="1"/>
              <a:t>dua</a:t>
            </a:r>
            <a:r>
              <a:rPr lang="en-US" sz="1100" dirty="0"/>
              <a:t> </a:t>
            </a:r>
            <a:r>
              <a:rPr lang="en-US" sz="1100" dirty="0" err="1"/>
              <a:t>arah</a:t>
            </a:r>
            <a:r>
              <a:rPr lang="en-US" sz="1100" dirty="0"/>
              <a:t> </a:t>
            </a:r>
            <a:r>
              <a:rPr lang="en-US" sz="1100" dirty="0" err="1"/>
              <a:t>ketika</a:t>
            </a:r>
            <a:r>
              <a:rPr lang="en-US" sz="1100" dirty="0"/>
              <a:t> </a:t>
            </a:r>
            <a:r>
              <a:rPr lang="en-US" sz="1100" dirty="0" err="1"/>
              <a:t>sudah</a:t>
            </a:r>
            <a:r>
              <a:rPr lang="en-US" sz="1100" dirty="0"/>
              <a:t> </a:t>
            </a:r>
            <a:r>
              <a:rPr lang="en-US" sz="1100" dirty="0" err="1"/>
              <a:t>terdaftar</a:t>
            </a:r>
            <a:r>
              <a:rPr lang="en-US" sz="1100" dirty="0"/>
              <a:t>  </a:t>
            </a:r>
            <a:r>
              <a:rPr lang="en-US" sz="1100" dirty="0" err="1"/>
              <a:t>ke</a:t>
            </a:r>
            <a:r>
              <a:rPr lang="en-US" sz="1100" dirty="0"/>
              <a:t> </a:t>
            </a:r>
            <a:r>
              <a:rPr lang="en-US" sz="1100" dirty="0" err="1"/>
              <a:t>dalam</a:t>
            </a:r>
            <a:r>
              <a:rPr lang="en-US" sz="1100" i="1" dirty="0"/>
              <a:t> server</a:t>
            </a:r>
            <a:r>
              <a:rPr lang="en-US" sz="1100" dirty="0"/>
              <a:t> VoIP </a:t>
            </a:r>
            <a:r>
              <a:rPr lang="en-US" sz="1100" dirty="0" err="1"/>
              <a:t>dan</a:t>
            </a:r>
            <a:r>
              <a:rPr lang="en-US" sz="1100" dirty="0"/>
              <a:t> </a:t>
            </a:r>
            <a:r>
              <a:rPr lang="en-US" sz="1100" dirty="0" err="1"/>
              <a:t>juga</a:t>
            </a:r>
            <a:r>
              <a:rPr lang="en-US" sz="1100" dirty="0"/>
              <a:t> </a:t>
            </a:r>
            <a:r>
              <a:rPr lang="en-US" sz="1100" dirty="0" err="1"/>
              <a:t>dapat</a:t>
            </a:r>
            <a:r>
              <a:rPr lang="en-US" sz="1100" dirty="0"/>
              <a:t> </a:t>
            </a:r>
            <a:r>
              <a:rPr lang="en-US" sz="1100" dirty="0" err="1"/>
              <a:t>melakukan</a:t>
            </a:r>
            <a:r>
              <a:rPr lang="en-US" sz="1100" dirty="0"/>
              <a:t> </a:t>
            </a:r>
            <a:r>
              <a:rPr lang="en-US" sz="1100" dirty="0" err="1"/>
              <a:t>panggilan</a:t>
            </a:r>
            <a:r>
              <a:rPr lang="en-US" sz="1100" dirty="0"/>
              <a:t> </a:t>
            </a:r>
            <a:r>
              <a:rPr lang="en-US" sz="1100" i="1" dirty="0"/>
              <a:t>video call</a:t>
            </a:r>
            <a:r>
              <a:rPr lang="en-US" sz="1100" dirty="0"/>
              <a:t>.</a:t>
            </a:r>
          </a:p>
          <a:p>
            <a:pPr algn="just"/>
            <a:r>
              <a:rPr lang="en-US" sz="1100" dirty="0" err="1"/>
              <a:t>Pada</a:t>
            </a:r>
            <a:r>
              <a:rPr lang="en-US" sz="1100" dirty="0"/>
              <a:t> </a:t>
            </a:r>
            <a:r>
              <a:rPr lang="en-US" sz="1100" i="1" dirty="0"/>
              <a:t>client</a:t>
            </a:r>
            <a:r>
              <a:rPr lang="en-US" sz="1100" dirty="0"/>
              <a:t> yang </a:t>
            </a:r>
            <a:r>
              <a:rPr lang="en-US" sz="1100" dirty="0" err="1"/>
              <a:t>menggunakan</a:t>
            </a:r>
            <a:r>
              <a:rPr lang="en-US" sz="1100" dirty="0"/>
              <a:t> </a:t>
            </a:r>
            <a:r>
              <a:rPr lang="en-US" sz="1100" b="1" i="1" dirty="0"/>
              <a:t>smartphone</a:t>
            </a:r>
            <a:r>
              <a:rPr lang="en-US" sz="1100" b="1" dirty="0"/>
              <a:t> </a:t>
            </a:r>
            <a:r>
              <a:rPr lang="en-US" sz="1100" dirty="0" err="1"/>
              <a:t>hanya</a:t>
            </a:r>
            <a:r>
              <a:rPr lang="en-US" sz="1100" dirty="0"/>
              <a:t> </a:t>
            </a:r>
            <a:r>
              <a:rPr lang="en-US" sz="1100" dirty="0" err="1"/>
              <a:t>beberapa</a:t>
            </a:r>
            <a:r>
              <a:rPr lang="en-US" sz="1100" dirty="0"/>
              <a:t> </a:t>
            </a:r>
            <a:r>
              <a:rPr lang="en-US" sz="1100" dirty="0" err="1"/>
              <a:t>aplikasi</a:t>
            </a:r>
            <a:r>
              <a:rPr lang="en-US" sz="1100" dirty="0"/>
              <a:t> yang </a:t>
            </a:r>
            <a:r>
              <a:rPr lang="en-US" sz="1100" dirty="0" err="1"/>
              <a:t>sudah</a:t>
            </a:r>
            <a:r>
              <a:rPr lang="en-US" sz="1100" dirty="0"/>
              <a:t> </a:t>
            </a:r>
            <a:r>
              <a:rPr lang="en-US" sz="1100" dirty="0" err="1"/>
              <a:t>mendukung</a:t>
            </a:r>
            <a:r>
              <a:rPr lang="en-US" sz="1100" dirty="0"/>
              <a:t> </a:t>
            </a:r>
            <a:r>
              <a:rPr lang="en-US" sz="1100" i="1" dirty="0"/>
              <a:t>video call. </a:t>
            </a:r>
            <a:r>
              <a:rPr lang="en-US" sz="1100" dirty="0" err="1"/>
              <a:t>tidak</a:t>
            </a:r>
            <a:r>
              <a:rPr lang="en-US" sz="1100" dirty="0"/>
              <a:t> </a:t>
            </a:r>
            <a:r>
              <a:rPr lang="en-US" sz="1100" dirty="0" err="1"/>
              <a:t>dapat</a:t>
            </a:r>
            <a:r>
              <a:rPr lang="en-US" sz="1100" dirty="0"/>
              <a:t> </a:t>
            </a:r>
            <a:r>
              <a:rPr lang="en-US" sz="1100" dirty="0" err="1"/>
              <a:t>melakukan</a:t>
            </a:r>
            <a:r>
              <a:rPr lang="en-US" sz="1100" dirty="0"/>
              <a:t> </a:t>
            </a:r>
            <a:r>
              <a:rPr lang="en-US" sz="1100" i="1" dirty="0"/>
              <a:t>video call</a:t>
            </a:r>
            <a:r>
              <a:rPr lang="en-US" sz="1100" dirty="0"/>
              <a:t>, </a:t>
            </a:r>
            <a:r>
              <a:rPr lang="en-US" sz="1100" dirty="0" err="1"/>
              <a:t>karena</a:t>
            </a:r>
            <a:r>
              <a:rPr lang="en-US" sz="1100" i="1" dirty="0"/>
              <a:t> codec</a:t>
            </a:r>
            <a:r>
              <a:rPr lang="en-US" sz="1100" dirty="0"/>
              <a:t> </a:t>
            </a:r>
            <a:r>
              <a:rPr lang="en-US" sz="1100" dirty="0" err="1"/>
              <a:t>ada</a:t>
            </a:r>
            <a:r>
              <a:rPr lang="en-US" sz="1100" dirty="0"/>
              <a:t> </a:t>
            </a:r>
            <a:r>
              <a:rPr lang="en-US" sz="1100" dirty="0" err="1"/>
              <a:t>aplikasi</a:t>
            </a:r>
            <a:r>
              <a:rPr lang="en-US" sz="1100" dirty="0"/>
              <a:t> yang </a:t>
            </a:r>
            <a:r>
              <a:rPr lang="en-US" sz="1100" dirty="0" err="1"/>
              <a:t>hanya</a:t>
            </a:r>
            <a:r>
              <a:rPr lang="en-US" sz="1100" dirty="0"/>
              <a:t> </a:t>
            </a:r>
            <a:r>
              <a:rPr lang="en-US" sz="1100" dirty="0" err="1"/>
              <a:t>dapat</a:t>
            </a:r>
            <a:r>
              <a:rPr lang="en-US" sz="1100" dirty="0"/>
              <a:t> </a:t>
            </a:r>
            <a:r>
              <a:rPr lang="en-US" sz="1100" dirty="0" err="1"/>
              <a:t>menerima</a:t>
            </a:r>
            <a:r>
              <a:rPr lang="en-US" sz="1100" dirty="0"/>
              <a:t> </a:t>
            </a:r>
            <a:r>
              <a:rPr lang="en-US" sz="1100" dirty="0" err="1"/>
              <a:t>kiriman</a:t>
            </a:r>
            <a:r>
              <a:rPr lang="en-US" sz="1100" dirty="0"/>
              <a:t> </a:t>
            </a:r>
            <a:r>
              <a:rPr lang="en-US" sz="1100" i="1" dirty="0"/>
              <a:t>video</a:t>
            </a:r>
            <a:r>
              <a:rPr lang="en-US" sz="1100" dirty="0"/>
              <a:t>. </a:t>
            </a:r>
          </a:p>
          <a:p>
            <a:pPr algn="just"/>
            <a:r>
              <a:rPr lang="en-US" sz="1100" dirty="0" err="1"/>
              <a:t>Perancangan</a:t>
            </a:r>
            <a:r>
              <a:rPr lang="en-US" sz="1100" dirty="0"/>
              <a:t> </a:t>
            </a:r>
            <a:r>
              <a:rPr lang="en-US" sz="1100" dirty="0" err="1"/>
              <a:t>jaringan</a:t>
            </a:r>
            <a:r>
              <a:rPr lang="en-US" sz="1100" dirty="0"/>
              <a:t> </a:t>
            </a:r>
            <a:r>
              <a:rPr lang="en-US" sz="1100" dirty="0" err="1"/>
              <a:t>komunikasi</a:t>
            </a:r>
            <a:r>
              <a:rPr lang="en-US" sz="1100" dirty="0"/>
              <a:t> VoIP </a:t>
            </a:r>
            <a:r>
              <a:rPr lang="en-US" sz="1100" dirty="0" err="1"/>
              <a:t>diharapkan</a:t>
            </a:r>
            <a:r>
              <a:rPr lang="en-US" sz="1100" dirty="0"/>
              <a:t> </a:t>
            </a:r>
            <a:r>
              <a:rPr lang="en-US" sz="1100" dirty="0" err="1"/>
              <a:t>dapat</a:t>
            </a:r>
            <a:r>
              <a:rPr lang="en-US" sz="1100" dirty="0"/>
              <a:t> </a:t>
            </a:r>
            <a:r>
              <a:rPr lang="en-US" sz="1100" dirty="0" err="1"/>
              <a:t>membantu</a:t>
            </a:r>
            <a:r>
              <a:rPr lang="en-US" sz="1100" dirty="0"/>
              <a:t> </a:t>
            </a:r>
            <a:r>
              <a:rPr lang="en-US" sz="1100" dirty="0" err="1"/>
              <a:t>komunikasi</a:t>
            </a:r>
            <a:r>
              <a:rPr lang="en-US" sz="1100" dirty="0"/>
              <a:t> </a:t>
            </a:r>
            <a:r>
              <a:rPr lang="en-US" sz="1100" dirty="0" err="1"/>
              <a:t>antar</a:t>
            </a:r>
            <a:r>
              <a:rPr lang="en-US" sz="1100" dirty="0"/>
              <a:t> </a:t>
            </a:r>
            <a:r>
              <a:rPr lang="en-US" sz="1100" dirty="0" err="1"/>
              <a:t>ruangan</a:t>
            </a:r>
            <a:r>
              <a:rPr lang="en-US" sz="1100" dirty="0"/>
              <a:t> </a:t>
            </a:r>
            <a:r>
              <a:rPr lang="en-US" sz="1100" dirty="0" err="1"/>
              <a:t>tanpa</a:t>
            </a:r>
            <a:r>
              <a:rPr lang="en-US" sz="1100" dirty="0"/>
              <a:t> </a:t>
            </a:r>
            <a:r>
              <a:rPr lang="en-US" sz="1100" dirty="0" err="1"/>
              <a:t>meninggalkan</a:t>
            </a:r>
            <a:r>
              <a:rPr lang="en-US" sz="1100" dirty="0"/>
              <a:t> </a:t>
            </a:r>
            <a:r>
              <a:rPr lang="en-US" sz="1100" dirty="0" err="1"/>
              <a:t>alat</a:t>
            </a:r>
            <a:r>
              <a:rPr lang="en-US" sz="1100" dirty="0"/>
              <a:t> </a:t>
            </a:r>
            <a:r>
              <a:rPr lang="en-US" sz="1100" dirty="0" err="1"/>
              <a:t>komunikasi</a:t>
            </a:r>
            <a:r>
              <a:rPr lang="en-US" sz="1100" dirty="0"/>
              <a:t> </a:t>
            </a:r>
            <a:r>
              <a:rPr lang="en-US" sz="1100" dirty="0" err="1"/>
              <a:t>sebelumnya</a:t>
            </a:r>
            <a:r>
              <a:rPr lang="en-US" sz="1100" dirty="0"/>
              <a:t>. </a:t>
            </a:r>
            <a:r>
              <a:rPr lang="en-US" sz="1100" dirty="0" err="1"/>
              <a:t>Kebutuhan</a:t>
            </a:r>
            <a:r>
              <a:rPr lang="en-US" sz="1100" dirty="0"/>
              <a:t> </a:t>
            </a:r>
            <a:r>
              <a:rPr lang="en-US" sz="1100" i="1" dirty="0"/>
              <a:t>bandwidth</a:t>
            </a:r>
            <a:r>
              <a:rPr lang="en-US" sz="1100" dirty="0"/>
              <a:t> di </a:t>
            </a:r>
            <a:r>
              <a:rPr lang="en-US" sz="1100" dirty="0" err="1"/>
              <a:t>Universitas</a:t>
            </a:r>
            <a:r>
              <a:rPr lang="en-US" sz="1100" dirty="0"/>
              <a:t> </a:t>
            </a:r>
            <a:r>
              <a:rPr lang="en-US" sz="1100" dirty="0" err="1"/>
              <a:t>Pasundan</a:t>
            </a:r>
            <a:r>
              <a:rPr lang="en-US" sz="1100" dirty="0"/>
              <a:t> Bandung  </a:t>
            </a:r>
            <a:r>
              <a:rPr lang="en-US" sz="1100" dirty="0" err="1"/>
              <a:t>sudah</a:t>
            </a:r>
            <a:r>
              <a:rPr lang="en-US" sz="1100" dirty="0"/>
              <a:t> </a:t>
            </a:r>
            <a:r>
              <a:rPr lang="en-US" sz="1100" dirty="0" err="1"/>
              <a:t>mendukung</a:t>
            </a:r>
            <a:r>
              <a:rPr lang="en-US" sz="1100" dirty="0"/>
              <a:t> </a:t>
            </a:r>
            <a:r>
              <a:rPr lang="en-US" sz="1100" dirty="0" err="1"/>
              <a:t>untuk</a:t>
            </a:r>
            <a:r>
              <a:rPr lang="en-US" sz="1100" dirty="0"/>
              <a:t> </a:t>
            </a:r>
            <a:r>
              <a:rPr lang="en-US" sz="1100" dirty="0" err="1"/>
              <a:t>penggunaan</a:t>
            </a:r>
            <a:r>
              <a:rPr lang="en-US" sz="1100" dirty="0"/>
              <a:t> VoIP </a:t>
            </a:r>
            <a:r>
              <a:rPr lang="en-US" sz="1100" i="1" dirty="0"/>
              <a:t>video call</a:t>
            </a:r>
            <a:r>
              <a:rPr lang="en-US" sz="1100" dirty="0"/>
              <a:t> </a:t>
            </a:r>
            <a:r>
              <a:rPr lang="en-US" sz="1100" dirty="0" err="1"/>
              <a:t>untuk</a:t>
            </a:r>
            <a:r>
              <a:rPr lang="en-US" sz="1100" dirty="0"/>
              <a:t> </a:t>
            </a:r>
            <a:r>
              <a:rPr lang="en-US" sz="1100" dirty="0" smtClean="0"/>
              <a:t>incoming </a:t>
            </a:r>
            <a:r>
              <a:rPr lang="en-US" sz="1100" dirty="0" err="1"/>
              <a:t>dan</a:t>
            </a:r>
            <a:r>
              <a:rPr lang="en-US" sz="1100" dirty="0"/>
              <a:t> outgoing.</a:t>
            </a:r>
          </a:p>
          <a:p>
            <a:pPr marL="109728" indent="0" algn="just">
              <a:buNone/>
            </a:pPr>
            <a:endParaRPr lang="en-US" sz="1100" dirty="0"/>
          </a:p>
          <a:p>
            <a:pPr marL="109728" indent="0" algn="just">
              <a:buNone/>
            </a:pPr>
            <a:r>
              <a:rPr lang="en-US" sz="1100" b="1" dirty="0" smtClean="0"/>
              <a:t>Sara</a:t>
            </a:r>
            <a:r>
              <a:rPr lang="id-ID" sz="1100" b="1" dirty="0"/>
              <a:t>n</a:t>
            </a:r>
            <a:endParaRPr lang="en-US" sz="1100" dirty="0"/>
          </a:p>
          <a:p>
            <a:pPr lvl="0" algn="just"/>
            <a:r>
              <a:rPr lang="en-US" sz="1100" dirty="0" err="1"/>
              <a:t>Implementasi</a:t>
            </a:r>
            <a:r>
              <a:rPr lang="en-US" sz="1100" dirty="0"/>
              <a:t> </a:t>
            </a:r>
            <a:r>
              <a:rPr lang="en-US" sz="1100" dirty="0" err="1"/>
              <a:t>dari</a:t>
            </a:r>
            <a:r>
              <a:rPr lang="en-US" sz="1100" dirty="0"/>
              <a:t> Asterisk SIP </a:t>
            </a:r>
            <a:r>
              <a:rPr lang="en-US" sz="1100" dirty="0" err="1"/>
              <a:t>ini</a:t>
            </a:r>
            <a:r>
              <a:rPr lang="en-US" sz="1100" dirty="0"/>
              <a:t> </a:t>
            </a:r>
            <a:r>
              <a:rPr lang="en-US" sz="1100" dirty="0" err="1"/>
              <a:t>dapat</a:t>
            </a:r>
            <a:r>
              <a:rPr lang="en-US" sz="1100" dirty="0"/>
              <a:t> </a:t>
            </a:r>
            <a:r>
              <a:rPr lang="en-US" sz="1100" dirty="0" err="1"/>
              <a:t>diterapkan</a:t>
            </a:r>
            <a:r>
              <a:rPr lang="en-US" sz="1100" dirty="0"/>
              <a:t> di </a:t>
            </a:r>
            <a:r>
              <a:rPr lang="en-US" sz="1100" dirty="0" err="1"/>
              <a:t>lingkungan</a:t>
            </a:r>
            <a:r>
              <a:rPr lang="en-US" sz="1100" dirty="0"/>
              <a:t> </a:t>
            </a:r>
            <a:r>
              <a:rPr lang="en-US" sz="1100" dirty="0" err="1"/>
              <a:t>Universitas</a:t>
            </a:r>
            <a:r>
              <a:rPr lang="en-US" sz="1100" dirty="0"/>
              <a:t> </a:t>
            </a:r>
            <a:r>
              <a:rPr lang="en-US" sz="1100" dirty="0" err="1"/>
              <a:t>Pasundan</a:t>
            </a:r>
            <a:r>
              <a:rPr lang="en-US" sz="1100" dirty="0"/>
              <a:t> yang </a:t>
            </a:r>
            <a:r>
              <a:rPr lang="en-US" sz="1100" dirty="0" err="1"/>
              <a:t>terkait</a:t>
            </a:r>
            <a:r>
              <a:rPr lang="en-US" sz="1100" dirty="0"/>
              <a:t> </a:t>
            </a:r>
            <a:r>
              <a:rPr lang="en-US" sz="1100" dirty="0" err="1"/>
              <a:t>melalui</a:t>
            </a:r>
            <a:r>
              <a:rPr lang="en-US" sz="1100" dirty="0"/>
              <a:t> </a:t>
            </a:r>
            <a:r>
              <a:rPr lang="en-US" sz="1100" dirty="0" err="1"/>
              <a:t>jaringan</a:t>
            </a:r>
            <a:r>
              <a:rPr lang="en-US" sz="1100" dirty="0"/>
              <a:t> WAN ( </a:t>
            </a:r>
            <a:r>
              <a:rPr lang="en-US" sz="1100" i="1" dirty="0"/>
              <a:t>Wide Are Network </a:t>
            </a:r>
            <a:r>
              <a:rPr lang="en-US" sz="1100" dirty="0"/>
              <a:t>). </a:t>
            </a:r>
            <a:r>
              <a:rPr lang="en-US" sz="1100" dirty="0" err="1"/>
              <a:t>Sehingga</a:t>
            </a:r>
            <a:r>
              <a:rPr lang="en-US" sz="1100" dirty="0"/>
              <a:t> </a:t>
            </a:r>
            <a:r>
              <a:rPr lang="en-US" sz="1100" dirty="0" err="1"/>
              <a:t>komunikasi</a:t>
            </a:r>
            <a:r>
              <a:rPr lang="en-US" sz="1100" dirty="0"/>
              <a:t> </a:t>
            </a:r>
            <a:r>
              <a:rPr lang="en-US" sz="1100" dirty="0" err="1"/>
              <a:t>antar</a:t>
            </a:r>
            <a:r>
              <a:rPr lang="en-US" sz="1100" dirty="0"/>
              <a:t> </a:t>
            </a:r>
            <a:r>
              <a:rPr lang="en-US" sz="1100" dirty="0" err="1"/>
              <a:t>kampus</a:t>
            </a:r>
            <a:r>
              <a:rPr lang="en-US" sz="1100" dirty="0"/>
              <a:t> </a:t>
            </a:r>
            <a:r>
              <a:rPr lang="en-US" sz="1100" dirty="0" err="1"/>
              <a:t>bisa</a:t>
            </a:r>
            <a:r>
              <a:rPr lang="en-US" sz="1100" dirty="0"/>
              <a:t> </a:t>
            </a:r>
            <a:r>
              <a:rPr lang="en-US" sz="1100" dirty="0" err="1"/>
              <a:t>melalui</a:t>
            </a:r>
            <a:r>
              <a:rPr lang="en-US" sz="1100" dirty="0"/>
              <a:t> </a:t>
            </a:r>
            <a:r>
              <a:rPr lang="en-US" sz="1100" dirty="0" err="1"/>
              <a:t>jaringan</a:t>
            </a:r>
            <a:r>
              <a:rPr lang="en-US" sz="1100" dirty="0"/>
              <a:t> internet yang </a:t>
            </a:r>
            <a:r>
              <a:rPr lang="en-US" sz="1100" dirty="0" err="1"/>
              <a:t>sudah</a:t>
            </a:r>
            <a:r>
              <a:rPr lang="en-US" sz="1100" dirty="0"/>
              <a:t> </a:t>
            </a:r>
            <a:r>
              <a:rPr lang="en-US" sz="1100" dirty="0" err="1"/>
              <a:t>ada</a:t>
            </a:r>
            <a:r>
              <a:rPr lang="en-US" sz="1100" dirty="0"/>
              <a:t>.</a:t>
            </a:r>
          </a:p>
          <a:p>
            <a:pPr lvl="0" algn="just"/>
            <a:r>
              <a:rPr lang="en-US" sz="1100" dirty="0" err="1"/>
              <a:t>Penggunaan</a:t>
            </a:r>
            <a:r>
              <a:rPr lang="en-US" sz="1100" dirty="0"/>
              <a:t>  VoIP </a:t>
            </a:r>
            <a:r>
              <a:rPr lang="en-US" sz="1100" dirty="0" err="1"/>
              <a:t>merupakan</a:t>
            </a:r>
            <a:r>
              <a:rPr lang="en-US" sz="1100" dirty="0"/>
              <a:t> </a:t>
            </a:r>
            <a:r>
              <a:rPr lang="en-US" sz="1100" dirty="0" err="1"/>
              <a:t>solusi</a:t>
            </a:r>
            <a:r>
              <a:rPr lang="en-US" sz="1100" dirty="0"/>
              <a:t> </a:t>
            </a:r>
            <a:r>
              <a:rPr lang="en-US" sz="1100" dirty="0" err="1"/>
              <a:t>alternatif</a:t>
            </a:r>
            <a:r>
              <a:rPr lang="en-US" sz="1100" dirty="0"/>
              <a:t> </a:t>
            </a:r>
            <a:r>
              <a:rPr lang="en-US" sz="1100" dirty="0" err="1"/>
              <a:t>komunikasi</a:t>
            </a:r>
            <a:r>
              <a:rPr lang="en-US" sz="1100" dirty="0"/>
              <a:t> masa </a:t>
            </a:r>
            <a:r>
              <a:rPr lang="en-US" sz="1100" dirty="0" err="1"/>
              <a:t>depan</a:t>
            </a:r>
            <a:r>
              <a:rPr lang="en-US" sz="1100" dirty="0"/>
              <a:t>, </a:t>
            </a:r>
            <a:r>
              <a:rPr lang="en-US" sz="1100" dirty="0" err="1"/>
              <a:t>oleh</a:t>
            </a:r>
            <a:r>
              <a:rPr lang="en-US" sz="1100" dirty="0"/>
              <a:t>  </a:t>
            </a:r>
            <a:r>
              <a:rPr lang="en-US" sz="1100" dirty="0" err="1"/>
              <a:t>karena</a:t>
            </a:r>
            <a:r>
              <a:rPr lang="en-US" sz="1100" dirty="0"/>
              <a:t> </a:t>
            </a:r>
            <a:r>
              <a:rPr lang="en-US" sz="1100" dirty="0" err="1"/>
              <a:t>itu</a:t>
            </a:r>
            <a:r>
              <a:rPr lang="en-US" sz="1100" dirty="0"/>
              <a:t> </a:t>
            </a:r>
            <a:r>
              <a:rPr lang="en-US" sz="1100" dirty="0" err="1"/>
              <a:t>untuk</a:t>
            </a:r>
            <a:r>
              <a:rPr lang="en-US" sz="1100" dirty="0"/>
              <a:t> </a:t>
            </a:r>
            <a:r>
              <a:rPr lang="en-US" sz="1100" dirty="0" err="1"/>
              <a:t>pengembangan</a:t>
            </a:r>
            <a:r>
              <a:rPr lang="en-US" sz="1100" dirty="0"/>
              <a:t> </a:t>
            </a:r>
            <a:r>
              <a:rPr lang="en-US" sz="1100" dirty="0" err="1"/>
              <a:t>selanjutnya</a:t>
            </a:r>
            <a:r>
              <a:rPr lang="en-US" sz="1100" dirty="0"/>
              <a:t> </a:t>
            </a:r>
            <a:r>
              <a:rPr lang="en-US" sz="1100" dirty="0" err="1"/>
              <a:t>dapat</a:t>
            </a:r>
            <a:r>
              <a:rPr lang="en-US" sz="1100" dirty="0"/>
              <a:t> </a:t>
            </a:r>
            <a:r>
              <a:rPr lang="en-US" sz="1100" dirty="0" err="1"/>
              <a:t>dilakukan</a:t>
            </a:r>
            <a:r>
              <a:rPr lang="en-US" sz="1100" dirty="0"/>
              <a:t> </a:t>
            </a:r>
            <a:r>
              <a:rPr lang="en-US" sz="1100" dirty="0" err="1"/>
              <a:t>analisis</a:t>
            </a:r>
            <a:r>
              <a:rPr lang="en-US" sz="1100" dirty="0"/>
              <a:t> </a:t>
            </a:r>
            <a:r>
              <a:rPr lang="en-US" sz="1100" dirty="0" err="1"/>
              <a:t>performansi</a:t>
            </a:r>
            <a:r>
              <a:rPr lang="en-US" sz="1100" dirty="0"/>
              <a:t> VoIP </a:t>
            </a:r>
            <a:r>
              <a:rPr lang="en-US" sz="1100" dirty="0" err="1"/>
              <a:t>dengan</a:t>
            </a:r>
            <a:r>
              <a:rPr lang="en-US" sz="1100" dirty="0"/>
              <a:t> VoIP monitoring </a:t>
            </a:r>
            <a:r>
              <a:rPr lang="en-US" sz="1100" dirty="0" err="1"/>
              <a:t>dan</a:t>
            </a:r>
            <a:r>
              <a:rPr lang="en-US" sz="1100" dirty="0"/>
              <a:t> </a:t>
            </a:r>
            <a:r>
              <a:rPr lang="en-US" sz="1100" dirty="0" err="1"/>
              <a:t>sistem</a:t>
            </a:r>
            <a:r>
              <a:rPr lang="en-US" sz="1100" dirty="0"/>
              <a:t> VoIP </a:t>
            </a:r>
            <a:r>
              <a:rPr lang="en-US" sz="1100" dirty="0" err="1"/>
              <a:t>ini</a:t>
            </a:r>
            <a:r>
              <a:rPr lang="en-US" sz="1100" dirty="0"/>
              <a:t> </a:t>
            </a:r>
            <a:r>
              <a:rPr lang="en-US" sz="1100" dirty="0" err="1"/>
              <a:t>dapat</a:t>
            </a:r>
            <a:r>
              <a:rPr lang="en-US" sz="1100" dirty="0"/>
              <a:t> </a:t>
            </a:r>
            <a:r>
              <a:rPr lang="en-US" sz="1100" dirty="0" err="1"/>
              <a:t>dikembangkan</a:t>
            </a:r>
            <a:r>
              <a:rPr lang="en-US" sz="1100" dirty="0"/>
              <a:t> </a:t>
            </a:r>
            <a:r>
              <a:rPr lang="en-US" sz="1100" dirty="0" err="1"/>
              <a:t>dengan</a:t>
            </a:r>
            <a:r>
              <a:rPr lang="en-US" sz="1100" dirty="0"/>
              <a:t> </a:t>
            </a:r>
            <a:r>
              <a:rPr lang="en-US" sz="1100" dirty="0" err="1"/>
              <a:t>telepon</a:t>
            </a:r>
            <a:r>
              <a:rPr lang="en-US" sz="1100" dirty="0"/>
              <a:t> analog </a:t>
            </a:r>
            <a:r>
              <a:rPr lang="en-US" sz="1100" dirty="0" err="1"/>
              <a:t>sehingga</a:t>
            </a:r>
            <a:r>
              <a:rPr lang="en-US" sz="1100" dirty="0"/>
              <a:t> </a:t>
            </a:r>
            <a:r>
              <a:rPr lang="en-US" sz="1100" dirty="0" err="1"/>
              <a:t>komunikasi</a:t>
            </a:r>
            <a:r>
              <a:rPr lang="en-US" sz="1100" dirty="0"/>
              <a:t> </a:t>
            </a:r>
            <a:r>
              <a:rPr lang="en-US" sz="1100" dirty="0" err="1"/>
              <a:t>akan</a:t>
            </a:r>
            <a:r>
              <a:rPr lang="en-US" sz="1100" dirty="0"/>
              <a:t> </a:t>
            </a:r>
            <a:r>
              <a:rPr lang="en-US" sz="1100" dirty="0" err="1"/>
              <a:t>lebih</a:t>
            </a:r>
            <a:r>
              <a:rPr lang="en-US" sz="1100" dirty="0"/>
              <a:t> </a:t>
            </a:r>
            <a:r>
              <a:rPr lang="en-US" sz="1100" dirty="0" err="1"/>
              <a:t>murah</a:t>
            </a:r>
            <a:r>
              <a:rPr lang="en-US" sz="1100" dirty="0"/>
              <a:t>.</a:t>
            </a:r>
          </a:p>
          <a:p>
            <a:pPr lvl="0" algn="just"/>
            <a:r>
              <a:rPr lang="en-US" sz="1100" dirty="0" err="1"/>
              <a:t>Komunikasi</a:t>
            </a:r>
            <a:r>
              <a:rPr lang="en-US" sz="1100" dirty="0"/>
              <a:t> VoIP </a:t>
            </a:r>
            <a:r>
              <a:rPr lang="en-US" sz="1100" dirty="0" err="1"/>
              <a:t>selain</a:t>
            </a:r>
            <a:r>
              <a:rPr lang="en-US" sz="1100" dirty="0"/>
              <a:t> </a:t>
            </a:r>
            <a:r>
              <a:rPr lang="en-US" sz="1100" dirty="0" err="1"/>
              <a:t>menggunakan</a:t>
            </a:r>
            <a:r>
              <a:rPr lang="en-US" sz="1100" dirty="0"/>
              <a:t> PC to PC </a:t>
            </a:r>
            <a:r>
              <a:rPr lang="en-US" sz="1100" dirty="0" err="1"/>
              <a:t>sekarang</a:t>
            </a:r>
            <a:r>
              <a:rPr lang="en-US" sz="1100" dirty="0"/>
              <a:t> </a:t>
            </a:r>
            <a:r>
              <a:rPr lang="en-US" sz="1100" dirty="0" err="1"/>
              <a:t>sudah</a:t>
            </a:r>
            <a:r>
              <a:rPr lang="en-US" sz="1100" dirty="0"/>
              <a:t> </a:t>
            </a:r>
            <a:r>
              <a:rPr lang="en-US" sz="1100" dirty="0" err="1"/>
              <a:t>bisa</a:t>
            </a:r>
            <a:r>
              <a:rPr lang="en-US" sz="1100" dirty="0"/>
              <a:t> </a:t>
            </a:r>
            <a:r>
              <a:rPr lang="en-US" sz="1100" dirty="0" err="1"/>
              <a:t>menggunakan</a:t>
            </a:r>
            <a:r>
              <a:rPr lang="en-US" sz="1100" dirty="0"/>
              <a:t> </a:t>
            </a:r>
            <a:r>
              <a:rPr lang="en-US" sz="1100" i="1" dirty="0"/>
              <a:t>IP Phone</a:t>
            </a:r>
            <a:r>
              <a:rPr lang="en-US" sz="1100" dirty="0"/>
              <a:t> </a:t>
            </a:r>
            <a:r>
              <a:rPr lang="en-US" sz="1100" dirty="0" err="1"/>
              <a:t>atau</a:t>
            </a:r>
            <a:r>
              <a:rPr lang="en-US" sz="1100" dirty="0"/>
              <a:t> </a:t>
            </a:r>
            <a:r>
              <a:rPr lang="en-US" sz="1100" dirty="0" err="1"/>
              <a:t>dengan</a:t>
            </a:r>
            <a:r>
              <a:rPr lang="en-US" sz="1100" dirty="0"/>
              <a:t> </a:t>
            </a:r>
            <a:r>
              <a:rPr lang="en-US" sz="1100" dirty="0" err="1"/>
              <a:t>telepon</a:t>
            </a:r>
            <a:r>
              <a:rPr lang="en-US" sz="1100" dirty="0"/>
              <a:t> </a:t>
            </a:r>
            <a:r>
              <a:rPr lang="en-US" sz="1100" dirty="0" err="1"/>
              <a:t>biasa</a:t>
            </a:r>
            <a:r>
              <a:rPr lang="en-US" sz="1100" dirty="0"/>
              <a:t> yang </a:t>
            </a:r>
            <a:r>
              <a:rPr lang="en-US" sz="1100" dirty="0" err="1"/>
              <a:t>ditambahkan</a:t>
            </a:r>
            <a:r>
              <a:rPr lang="en-US" sz="1100" dirty="0"/>
              <a:t> </a:t>
            </a:r>
            <a:r>
              <a:rPr lang="en-US" sz="1100" dirty="0" err="1"/>
              <a:t>perangkat</a:t>
            </a:r>
            <a:r>
              <a:rPr lang="en-US" sz="1100" dirty="0"/>
              <a:t> yang </a:t>
            </a:r>
            <a:r>
              <a:rPr lang="en-US" sz="1100" dirty="0" err="1"/>
              <a:t>bernama</a:t>
            </a:r>
            <a:r>
              <a:rPr lang="en-US" sz="1100" dirty="0"/>
              <a:t> ATA ( </a:t>
            </a:r>
            <a:r>
              <a:rPr lang="en-US" sz="1100" i="1" dirty="0"/>
              <a:t>Analog </a:t>
            </a:r>
            <a:r>
              <a:rPr lang="en-US" sz="1100" i="1" dirty="0" err="1"/>
              <a:t>Telehone</a:t>
            </a:r>
            <a:r>
              <a:rPr lang="en-US" sz="1100" i="1" dirty="0"/>
              <a:t> Adapter</a:t>
            </a:r>
            <a:r>
              <a:rPr lang="en-US" sz="1100" dirty="0"/>
              <a:t> )</a:t>
            </a:r>
            <a:r>
              <a:rPr lang="id-ID" sz="1100" dirty="0"/>
              <a:t>.</a:t>
            </a:r>
            <a:endParaRPr lang="en-US" sz="1100" dirty="0"/>
          </a:p>
          <a:p>
            <a:pPr lvl="0" algn="just"/>
            <a:r>
              <a:rPr lang="en-US" sz="1100" dirty="0" err="1"/>
              <a:t>Pengujian</a:t>
            </a:r>
            <a:r>
              <a:rPr lang="en-US" sz="1100" dirty="0"/>
              <a:t> </a:t>
            </a:r>
            <a:r>
              <a:rPr lang="en-US" sz="1100" dirty="0" err="1"/>
              <a:t>selanjutnya</a:t>
            </a:r>
            <a:r>
              <a:rPr lang="en-US" sz="1100" dirty="0"/>
              <a:t> </a:t>
            </a:r>
            <a:r>
              <a:rPr lang="en-US" sz="1100" dirty="0" err="1"/>
              <a:t>hendaknya</a:t>
            </a:r>
            <a:r>
              <a:rPr lang="en-US" sz="1100" dirty="0"/>
              <a:t> </a:t>
            </a:r>
            <a:r>
              <a:rPr lang="en-US" sz="1100" dirty="0" err="1"/>
              <a:t>dilakukan</a:t>
            </a:r>
            <a:r>
              <a:rPr lang="en-US" sz="1100" dirty="0"/>
              <a:t> </a:t>
            </a:r>
            <a:r>
              <a:rPr lang="en-US" sz="1100" dirty="0" err="1"/>
              <a:t>pada</a:t>
            </a:r>
            <a:r>
              <a:rPr lang="en-US" sz="1100" dirty="0"/>
              <a:t>  </a:t>
            </a:r>
            <a:r>
              <a:rPr lang="en-US" sz="1100" i="1" dirty="0"/>
              <a:t>bandwidth  </a:t>
            </a:r>
            <a:r>
              <a:rPr lang="en-US" sz="1100" dirty="0"/>
              <a:t>yang  </a:t>
            </a:r>
            <a:r>
              <a:rPr lang="en-US" sz="1100" dirty="0" err="1"/>
              <a:t>stabil</a:t>
            </a:r>
            <a:r>
              <a:rPr lang="en-US" sz="1100" dirty="0"/>
              <a:t>,  </a:t>
            </a:r>
            <a:r>
              <a:rPr lang="en-US" sz="1100" dirty="0" err="1"/>
              <a:t>sehingga</a:t>
            </a:r>
            <a:r>
              <a:rPr lang="en-US" sz="1100" dirty="0"/>
              <a:t> </a:t>
            </a:r>
            <a:r>
              <a:rPr lang="en-US" sz="1100" dirty="0" err="1"/>
              <a:t>didapatkan</a:t>
            </a:r>
            <a:r>
              <a:rPr lang="en-US" sz="1100" dirty="0"/>
              <a:t> data yang </a:t>
            </a:r>
            <a:r>
              <a:rPr lang="en-US" sz="1100" dirty="0" err="1"/>
              <a:t>akurat</a:t>
            </a:r>
            <a:r>
              <a:rPr lang="en-US" sz="1100" dirty="0"/>
              <a:t> </a:t>
            </a:r>
            <a:r>
              <a:rPr lang="en-US" sz="1100" dirty="0" err="1"/>
              <a:t>untuk</a:t>
            </a:r>
            <a:r>
              <a:rPr lang="en-US" sz="1100" dirty="0"/>
              <a:t> </a:t>
            </a:r>
            <a:r>
              <a:rPr lang="en-US" sz="1100" dirty="0" err="1"/>
              <a:t>masing-masing</a:t>
            </a:r>
            <a:r>
              <a:rPr lang="en-US" sz="1100" dirty="0"/>
              <a:t> </a:t>
            </a:r>
            <a:r>
              <a:rPr lang="en-US" sz="1100" dirty="0" err="1"/>
              <a:t>skenario</a:t>
            </a:r>
            <a:r>
              <a:rPr lang="en-US" sz="1100" dirty="0"/>
              <a:t>.</a:t>
            </a:r>
          </a:p>
        </p:txBody>
      </p:sp>
      <p:sp>
        <p:nvSpPr>
          <p:cNvPr id="2" name="Title 1"/>
          <p:cNvSpPr>
            <a:spLocks noGrp="1"/>
          </p:cNvSpPr>
          <p:nvPr>
            <p:ph type="title"/>
          </p:nvPr>
        </p:nvSpPr>
        <p:spPr>
          <a:xfrm>
            <a:off x="457200" y="-234280"/>
            <a:ext cx="8229600" cy="1143000"/>
          </a:xfrm>
        </p:spPr>
        <p:txBody>
          <a:bodyPr/>
          <a:lstStyle/>
          <a:p>
            <a:r>
              <a:rPr lang="id-ID" dirty="0" smtClean="0"/>
              <a:t>Kesimpulan dan saran</a:t>
            </a:r>
            <a:endParaRPr lang="id-ID" dirty="0"/>
          </a:p>
        </p:txBody>
      </p:sp>
    </p:spTree>
    <p:extLst>
      <p:ext uri="{BB962C8B-B14F-4D97-AF65-F5344CB8AC3E}">
        <p14:creationId xmlns:p14="http://schemas.microsoft.com/office/powerpoint/2010/main" val="2292665067"/>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UDY\1. UNPAS\Skripsi\Materi_Seminar\tanda_tanya.gif"/>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ackgroundRemoval t="0" b="100000" l="9060" r="94966"/>
                    </a14:imgEffect>
                  </a14:imgLayer>
                </a14:imgProps>
              </a:ext>
              <a:ext uri="{28A0092B-C50C-407E-A947-70E740481C1C}">
                <a14:useLocalDpi xmlns:a14="http://schemas.microsoft.com/office/drawing/2010/main" val="0"/>
              </a:ext>
            </a:extLst>
          </a:blip>
          <a:srcRect/>
          <a:stretch>
            <a:fillRect/>
          </a:stretch>
        </p:blipFill>
        <p:spPr bwMode="auto">
          <a:xfrm>
            <a:off x="6421544" y="4329132"/>
            <a:ext cx="2670377" cy="2016224"/>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flipH="1">
            <a:off x="683568" y="1355497"/>
            <a:ext cx="6785132" cy="2736304"/>
          </a:xfrm>
          <a:prstGeom prst="cloudCallout">
            <a:avLst>
              <a:gd name="adj1" fmla="val -43590"/>
              <a:gd name="adj2" fmla="val 856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5400" dirty="0" smtClean="0"/>
              <a:t>Sesi Pertanyaan</a:t>
            </a:r>
            <a:endParaRPr lang="id-ID" sz="5400" dirty="0"/>
          </a:p>
        </p:txBody>
      </p:sp>
    </p:spTree>
    <p:extLst>
      <p:ext uri="{BB962C8B-B14F-4D97-AF65-F5344CB8AC3E}">
        <p14:creationId xmlns:p14="http://schemas.microsoft.com/office/powerpoint/2010/main" val="326510190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TUDY\1. UNPAS\Skripsi\Materi_Seminar\thank-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26" y="1268760"/>
            <a:ext cx="8554550" cy="47525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8455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lvl="1" algn="just"/>
            <a:r>
              <a:rPr lang="id-ID" sz="3200" dirty="0" smtClean="0">
                <a:latin typeface="Calibri" pitchFamily="34" charset="0"/>
                <a:cs typeface="Arial" pitchFamily="34" charset="0"/>
              </a:rPr>
              <a:t>Universitas </a:t>
            </a:r>
            <a:r>
              <a:rPr lang="id-ID" sz="3200" dirty="0">
                <a:latin typeface="Calibri" pitchFamily="34" charset="0"/>
                <a:cs typeface="Arial" pitchFamily="34" charset="0"/>
              </a:rPr>
              <a:t>Pasundan untuk berkomuniksi antar kampus masih manfaatkan internet untuk komunikasi data saja dan jaringan telepon provider dari luar. Bagaimana cara menghubungkan komunikasi disatu lingkungan kampus dan juga dapat berkomunikasi antar kampus melalui jaringan IP tanpa harus melalui jaringan provider luar saja</a:t>
            </a:r>
            <a:r>
              <a:rPr lang="id-ID" sz="3200" dirty="0" smtClean="0">
                <a:latin typeface="Calibri" pitchFamily="34" charset="0"/>
                <a:cs typeface="Arial" pitchFamily="34" charset="0"/>
              </a:rPr>
              <a:t>.</a:t>
            </a:r>
            <a:endParaRPr lang="en-US" sz="3200" dirty="0" smtClean="0">
              <a:latin typeface="Calibri" pitchFamily="34" charset="0"/>
              <a:cs typeface="Arial" pitchFamily="34" charset="0"/>
            </a:endParaRPr>
          </a:p>
          <a:p>
            <a:pPr marL="393192" lvl="1" indent="0" algn="just">
              <a:buNone/>
            </a:pPr>
            <a:endParaRPr lang="id-ID" sz="3200" dirty="0">
              <a:latin typeface="Calibri" pitchFamily="34" charset="0"/>
              <a:cs typeface="Arial" pitchFamily="34" charset="0"/>
            </a:endParaRPr>
          </a:p>
          <a:p>
            <a:pPr lvl="1" algn="just"/>
            <a:r>
              <a:rPr lang="id-ID" sz="3200" dirty="0" smtClean="0">
                <a:latin typeface="Calibri" pitchFamily="34" charset="0"/>
                <a:cs typeface="Arial" pitchFamily="34" charset="0"/>
              </a:rPr>
              <a:t>Universitas </a:t>
            </a:r>
            <a:r>
              <a:rPr lang="id-ID" sz="3200" dirty="0">
                <a:latin typeface="Calibri" pitchFamily="34" charset="0"/>
                <a:cs typeface="Arial" pitchFamily="34" charset="0"/>
              </a:rPr>
              <a:t>masih belum memanfaatkan fasilitas jaringan komputer yang ada untuk komunikasi suara yang bisa dikelola sendiri. </a:t>
            </a:r>
          </a:p>
          <a:p>
            <a:pPr algn="just"/>
            <a:endParaRPr lang="id-ID" sz="3600" dirty="0">
              <a:solidFill>
                <a:schemeClr val="tx1"/>
              </a:solidFill>
              <a:latin typeface="Calibri" pitchFamily="34" charset="0"/>
              <a:cs typeface="Arial" pitchFamily="34" charset="0"/>
            </a:endParaRPr>
          </a:p>
        </p:txBody>
      </p:sp>
      <p:sp>
        <p:nvSpPr>
          <p:cNvPr id="2" name="Title 1"/>
          <p:cNvSpPr>
            <a:spLocks noGrp="1"/>
          </p:cNvSpPr>
          <p:nvPr>
            <p:ph type="title"/>
          </p:nvPr>
        </p:nvSpPr>
        <p:spPr/>
        <p:txBody>
          <a:bodyPr/>
          <a:lstStyle/>
          <a:p>
            <a:r>
              <a:rPr lang="id-ID" dirty="0" smtClean="0"/>
              <a:t>Identifikasi masalah</a:t>
            </a:r>
            <a:endParaRPr lang="id-ID" dirty="0"/>
          </a:p>
        </p:txBody>
      </p:sp>
    </p:spTree>
    <p:extLst>
      <p:ext uri="{BB962C8B-B14F-4D97-AF65-F5344CB8AC3E}">
        <p14:creationId xmlns:p14="http://schemas.microsoft.com/office/powerpoint/2010/main" val="3002824068"/>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lgn="just"/>
            <a:r>
              <a:rPr lang="en-US" sz="2800" dirty="0" err="1"/>
              <a:t>Merancang</a:t>
            </a:r>
            <a:r>
              <a:rPr lang="en-US" sz="2800" dirty="0"/>
              <a:t> </a:t>
            </a:r>
            <a:r>
              <a:rPr lang="en-US" sz="2800" dirty="0" err="1"/>
              <a:t>jaringan</a:t>
            </a:r>
            <a:r>
              <a:rPr lang="en-US" sz="2800" dirty="0"/>
              <a:t> </a:t>
            </a:r>
            <a:r>
              <a:rPr lang="en-US" sz="2800" dirty="0" err="1"/>
              <a:t>komunikasi</a:t>
            </a:r>
            <a:r>
              <a:rPr lang="en-US" sz="2800" i="1" dirty="0"/>
              <a:t> </a:t>
            </a:r>
            <a:r>
              <a:rPr lang="en-US" sz="2800" dirty="0" err="1"/>
              <a:t>melalui</a:t>
            </a:r>
            <a:r>
              <a:rPr lang="en-US" sz="2800" dirty="0"/>
              <a:t> </a:t>
            </a:r>
            <a:r>
              <a:rPr lang="en-US" sz="2800" b="1" dirty="0" err="1"/>
              <a:t>jaringan</a:t>
            </a:r>
            <a:r>
              <a:rPr lang="en-US" sz="2800" b="1" dirty="0"/>
              <a:t> IP </a:t>
            </a:r>
            <a:r>
              <a:rPr lang="en-US" sz="2800" dirty="0" err="1"/>
              <a:t>menggunakan</a:t>
            </a:r>
            <a:r>
              <a:rPr lang="en-US" sz="2800" dirty="0"/>
              <a:t> </a:t>
            </a:r>
            <a:r>
              <a:rPr lang="en-US" sz="2800" b="1" dirty="0" err="1"/>
              <a:t>teknologi</a:t>
            </a:r>
            <a:r>
              <a:rPr lang="en-US" sz="2800" b="1" dirty="0"/>
              <a:t> VoIP </a:t>
            </a:r>
            <a:r>
              <a:rPr lang="en-US" sz="2800" dirty="0" err="1"/>
              <a:t>untuk</a:t>
            </a:r>
            <a:r>
              <a:rPr lang="en-US" sz="2800" dirty="0"/>
              <a:t> </a:t>
            </a:r>
            <a:r>
              <a:rPr lang="en-US" sz="2800" dirty="0" err="1"/>
              <a:t>melayani</a:t>
            </a:r>
            <a:r>
              <a:rPr lang="en-US" sz="2800" dirty="0"/>
              <a:t> </a:t>
            </a:r>
            <a:r>
              <a:rPr lang="en-US" sz="2800" b="1" dirty="0" err="1"/>
              <a:t>komunikasi</a:t>
            </a:r>
            <a:r>
              <a:rPr lang="en-US" sz="2800" b="1" dirty="0"/>
              <a:t> </a:t>
            </a:r>
            <a:r>
              <a:rPr lang="en-US" sz="2800" b="1" dirty="0" err="1"/>
              <a:t>suara</a:t>
            </a:r>
            <a:r>
              <a:rPr lang="en-US" sz="2800" b="1" dirty="0"/>
              <a:t> </a:t>
            </a:r>
            <a:r>
              <a:rPr lang="en-US" sz="2800" dirty="0" err="1"/>
              <a:t>dan</a:t>
            </a:r>
            <a:r>
              <a:rPr lang="en-US" sz="2800" dirty="0"/>
              <a:t> </a:t>
            </a:r>
            <a:r>
              <a:rPr lang="en-US" sz="2800" b="1" i="1" dirty="0"/>
              <a:t>video call</a:t>
            </a:r>
            <a:r>
              <a:rPr lang="en-US" sz="2800" b="1" dirty="0"/>
              <a:t> </a:t>
            </a:r>
            <a:r>
              <a:rPr lang="en-US" sz="2800" i="1" dirty="0" err="1"/>
              <a:t>civitas</a:t>
            </a:r>
            <a:r>
              <a:rPr lang="en-US" sz="2800" i="1" dirty="0"/>
              <a:t> </a:t>
            </a:r>
            <a:r>
              <a:rPr lang="en-US" sz="2800" i="1" dirty="0" err="1"/>
              <a:t>akademica</a:t>
            </a:r>
            <a:r>
              <a:rPr lang="en-US" sz="2800" dirty="0"/>
              <a:t> </a:t>
            </a:r>
            <a:r>
              <a:rPr lang="en-US" sz="2800" dirty="0" err="1"/>
              <a:t>antar</a:t>
            </a:r>
            <a:r>
              <a:rPr lang="en-US" sz="2800" dirty="0"/>
              <a:t> </a:t>
            </a:r>
            <a:r>
              <a:rPr lang="en-US" sz="2800" dirty="0" err="1"/>
              <a:t>gedung</a:t>
            </a:r>
            <a:r>
              <a:rPr lang="en-US" sz="2800" dirty="0"/>
              <a:t> di </a:t>
            </a:r>
            <a:r>
              <a:rPr lang="en-US" sz="2800" dirty="0" err="1"/>
              <a:t>lingkungan</a:t>
            </a:r>
            <a:r>
              <a:rPr lang="en-US" sz="2800" dirty="0"/>
              <a:t> </a:t>
            </a:r>
            <a:r>
              <a:rPr lang="en-US" sz="2800" dirty="0" err="1"/>
              <a:t>kampus</a:t>
            </a:r>
            <a:r>
              <a:rPr lang="en-US" sz="2800" dirty="0"/>
              <a:t> IV </a:t>
            </a:r>
            <a:r>
              <a:rPr lang="en-US" sz="2800" dirty="0" err="1"/>
              <a:t>maupun</a:t>
            </a:r>
            <a:r>
              <a:rPr lang="en-US" sz="2800" dirty="0"/>
              <a:t> </a:t>
            </a:r>
            <a:r>
              <a:rPr lang="en-US" sz="2800" dirty="0" err="1"/>
              <a:t>antar</a:t>
            </a:r>
            <a:r>
              <a:rPr lang="en-US" sz="2800" dirty="0"/>
              <a:t> </a:t>
            </a:r>
            <a:r>
              <a:rPr lang="en-US" sz="2800" dirty="0" err="1"/>
              <a:t>kampus</a:t>
            </a:r>
            <a:r>
              <a:rPr lang="en-US" sz="2800" dirty="0"/>
              <a:t> </a:t>
            </a:r>
            <a:r>
              <a:rPr lang="en-US" sz="2800" dirty="0" err="1"/>
              <a:t>pada</a:t>
            </a:r>
            <a:r>
              <a:rPr lang="en-US" sz="2800" dirty="0"/>
              <a:t> </a:t>
            </a:r>
            <a:r>
              <a:rPr lang="en-US" sz="2800" dirty="0" err="1"/>
              <a:t>Universitas</a:t>
            </a:r>
            <a:r>
              <a:rPr lang="en-US" sz="2800" dirty="0"/>
              <a:t> </a:t>
            </a:r>
            <a:r>
              <a:rPr lang="en-US" sz="2800" dirty="0" err="1"/>
              <a:t>Pasandan</a:t>
            </a:r>
            <a:r>
              <a:rPr lang="en-US" sz="2800" dirty="0"/>
              <a:t> Bandung.</a:t>
            </a:r>
          </a:p>
          <a:p>
            <a:pPr marL="114300" indent="0" algn="just">
              <a:buNone/>
            </a:pPr>
            <a:endParaRPr lang="id-ID" sz="2800" dirty="0">
              <a:solidFill>
                <a:schemeClr val="tx1"/>
              </a:solidFill>
              <a:latin typeface="Calibri" pitchFamily="34" charset="0"/>
            </a:endParaRPr>
          </a:p>
        </p:txBody>
      </p:sp>
      <p:sp>
        <p:nvSpPr>
          <p:cNvPr id="2" name="Title 1"/>
          <p:cNvSpPr>
            <a:spLocks noGrp="1"/>
          </p:cNvSpPr>
          <p:nvPr>
            <p:ph type="title"/>
          </p:nvPr>
        </p:nvSpPr>
        <p:spPr/>
        <p:txBody>
          <a:bodyPr/>
          <a:lstStyle/>
          <a:p>
            <a:r>
              <a:rPr lang="id-ID" dirty="0" smtClean="0"/>
              <a:t>tujuan</a:t>
            </a:r>
            <a:endParaRPr lang="id-ID" dirty="0"/>
          </a:p>
        </p:txBody>
      </p:sp>
    </p:spTree>
    <p:extLst>
      <p:ext uri="{BB962C8B-B14F-4D97-AF65-F5344CB8AC3E}">
        <p14:creationId xmlns:p14="http://schemas.microsoft.com/office/powerpoint/2010/main" val="3415622936"/>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lgn="just"/>
            <a:r>
              <a:rPr lang="en-US" sz="2800" dirty="0" err="1" smtClean="0"/>
              <a:t>Jaringan</a:t>
            </a:r>
            <a:r>
              <a:rPr lang="en-US" sz="2800" dirty="0" smtClean="0"/>
              <a:t> </a:t>
            </a:r>
            <a:r>
              <a:rPr lang="en-US" sz="2800" dirty="0" err="1"/>
              <a:t>komunikasi</a:t>
            </a:r>
            <a:r>
              <a:rPr lang="en-US" sz="2800" dirty="0"/>
              <a:t> </a:t>
            </a:r>
            <a:r>
              <a:rPr lang="en-US" sz="2800" dirty="0" err="1"/>
              <a:t>ini</a:t>
            </a:r>
            <a:r>
              <a:rPr lang="en-US" sz="2800" dirty="0"/>
              <a:t> </a:t>
            </a:r>
            <a:r>
              <a:rPr lang="en-US" sz="2800" dirty="0" err="1"/>
              <a:t>dirancang</a:t>
            </a:r>
            <a:r>
              <a:rPr lang="en-US" sz="2800" dirty="0"/>
              <a:t> </a:t>
            </a:r>
            <a:r>
              <a:rPr lang="en-US" sz="2800" dirty="0" err="1"/>
              <a:t>untuk</a:t>
            </a:r>
            <a:r>
              <a:rPr lang="en-US" sz="2800" dirty="0"/>
              <a:t> </a:t>
            </a:r>
            <a:r>
              <a:rPr lang="en-US" sz="2800" b="1" dirty="0" err="1"/>
              <a:t>sistem</a:t>
            </a:r>
            <a:r>
              <a:rPr lang="en-US" sz="2800" b="1" dirty="0"/>
              <a:t> </a:t>
            </a:r>
            <a:r>
              <a:rPr lang="en-US" sz="2800" b="1" i="1" dirty="0"/>
              <a:t>VoIP video call </a:t>
            </a:r>
            <a:r>
              <a:rPr lang="en-US" sz="2800" dirty="0" err="1"/>
              <a:t>pada</a:t>
            </a:r>
            <a:r>
              <a:rPr lang="en-US" sz="2800" dirty="0"/>
              <a:t> </a:t>
            </a:r>
            <a:r>
              <a:rPr lang="en-US" sz="2800" dirty="0" err="1"/>
              <a:t>satu</a:t>
            </a:r>
            <a:r>
              <a:rPr lang="en-US" sz="2800" dirty="0"/>
              <a:t> </a:t>
            </a:r>
            <a:r>
              <a:rPr lang="en-US" sz="2800" dirty="0" err="1"/>
              <a:t>lingkungan</a:t>
            </a:r>
            <a:r>
              <a:rPr lang="en-US" sz="2800" dirty="0"/>
              <a:t> </a:t>
            </a:r>
            <a:r>
              <a:rPr lang="en-US" sz="2800" dirty="0" err="1"/>
              <a:t>kampus</a:t>
            </a:r>
            <a:r>
              <a:rPr lang="en-US" sz="2800" dirty="0"/>
              <a:t> </a:t>
            </a:r>
            <a:r>
              <a:rPr lang="en-US" sz="2800" dirty="0" err="1"/>
              <a:t>dan</a:t>
            </a:r>
            <a:r>
              <a:rPr lang="en-US" sz="2800" dirty="0"/>
              <a:t> </a:t>
            </a:r>
            <a:r>
              <a:rPr lang="en-US" sz="2800" dirty="0" err="1"/>
              <a:t>juga</a:t>
            </a:r>
            <a:r>
              <a:rPr lang="en-US" sz="2800" dirty="0"/>
              <a:t> </a:t>
            </a:r>
            <a:r>
              <a:rPr lang="en-US" sz="2800" dirty="0" err="1"/>
              <a:t>bisa</a:t>
            </a:r>
            <a:r>
              <a:rPr lang="en-US" sz="2800" dirty="0"/>
              <a:t> </a:t>
            </a:r>
            <a:r>
              <a:rPr lang="en-US" sz="2800" dirty="0" err="1"/>
              <a:t>diterapkan</a:t>
            </a:r>
            <a:r>
              <a:rPr lang="en-US" sz="2800" dirty="0"/>
              <a:t> </a:t>
            </a:r>
            <a:r>
              <a:rPr lang="en-US" sz="2800" dirty="0" err="1"/>
              <a:t>untuk</a:t>
            </a:r>
            <a:r>
              <a:rPr lang="en-US" sz="2800" dirty="0"/>
              <a:t> </a:t>
            </a:r>
            <a:r>
              <a:rPr lang="en-US" sz="2800" dirty="0" err="1"/>
              <a:t>berkomunikasi</a:t>
            </a:r>
            <a:r>
              <a:rPr lang="en-US" sz="2800" dirty="0"/>
              <a:t> </a:t>
            </a:r>
            <a:r>
              <a:rPr lang="en-US" sz="2800" dirty="0" err="1"/>
              <a:t>antar</a:t>
            </a:r>
            <a:r>
              <a:rPr lang="en-US" sz="2800" dirty="0"/>
              <a:t> </a:t>
            </a:r>
            <a:r>
              <a:rPr lang="en-US" sz="2800" dirty="0" err="1"/>
              <a:t>kampus</a:t>
            </a:r>
            <a:r>
              <a:rPr lang="en-US" sz="2800" dirty="0"/>
              <a:t> yang </a:t>
            </a:r>
            <a:r>
              <a:rPr lang="en-US" sz="2800" dirty="0" err="1"/>
              <a:t>menggunakan</a:t>
            </a:r>
            <a:r>
              <a:rPr lang="en-US" sz="2800" dirty="0"/>
              <a:t> </a:t>
            </a:r>
            <a:r>
              <a:rPr lang="en-US" sz="2800" b="1" i="1" dirty="0"/>
              <a:t>Asterisk</a:t>
            </a:r>
            <a:r>
              <a:rPr lang="en-US" sz="2800" b="1" dirty="0"/>
              <a:t> SIP </a:t>
            </a:r>
            <a:r>
              <a:rPr lang="en-US" sz="2800" dirty="0" err="1"/>
              <a:t>sebagai</a:t>
            </a:r>
            <a:r>
              <a:rPr lang="en-US" sz="2800" dirty="0"/>
              <a:t> </a:t>
            </a:r>
            <a:r>
              <a:rPr lang="en-US" sz="2800" i="1" dirty="0"/>
              <a:t>server</a:t>
            </a:r>
            <a:r>
              <a:rPr lang="en-US" sz="2800" dirty="0"/>
              <a:t>, yang </a:t>
            </a:r>
            <a:r>
              <a:rPr lang="en-US" sz="2800" dirty="0" err="1"/>
              <a:t>hanya</a:t>
            </a:r>
            <a:r>
              <a:rPr lang="en-US" sz="2800" dirty="0"/>
              <a:t> </a:t>
            </a:r>
            <a:r>
              <a:rPr lang="en-US" sz="2800" dirty="0" err="1"/>
              <a:t>dapat</a:t>
            </a:r>
            <a:r>
              <a:rPr lang="en-US" sz="2800" dirty="0"/>
              <a:t> </a:t>
            </a:r>
            <a:r>
              <a:rPr lang="en-US" sz="2800" dirty="0" err="1"/>
              <a:t>diakses</a:t>
            </a:r>
            <a:r>
              <a:rPr lang="en-US" sz="2800" dirty="0"/>
              <a:t> </a:t>
            </a:r>
            <a:r>
              <a:rPr lang="en-US" sz="2800" dirty="0" err="1"/>
              <a:t>menggunakan</a:t>
            </a:r>
            <a:r>
              <a:rPr lang="en-US" sz="2800" dirty="0"/>
              <a:t> </a:t>
            </a:r>
            <a:r>
              <a:rPr lang="en-US" sz="2800" dirty="0" err="1"/>
              <a:t>jaringan</a:t>
            </a:r>
            <a:r>
              <a:rPr lang="en-US" sz="2800" dirty="0"/>
              <a:t> internet </a:t>
            </a:r>
            <a:r>
              <a:rPr lang="en-US" sz="2800" dirty="0" err="1"/>
              <a:t>kampus</a:t>
            </a:r>
            <a:r>
              <a:rPr lang="en-US" sz="2800" dirty="0" smtClean="0"/>
              <a:t>.</a:t>
            </a:r>
          </a:p>
          <a:p>
            <a:pPr marL="109728" lvl="0" indent="0" algn="just">
              <a:buNone/>
            </a:pPr>
            <a:endParaRPr lang="en-US" sz="2800" dirty="0"/>
          </a:p>
          <a:p>
            <a:pPr lvl="0" algn="just"/>
            <a:r>
              <a:rPr lang="en-US" sz="2800" dirty="0" err="1"/>
              <a:t>Masih</a:t>
            </a:r>
            <a:r>
              <a:rPr lang="en-US" sz="2800" dirty="0"/>
              <a:t> </a:t>
            </a:r>
            <a:r>
              <a:rPr lang="en-US" sz="2800" dirty="0" err="1"/>
              <a:t>sebatas</a:t>
            </a:r>
            <a:r>
              <a:rPr lang="en-US" sz="2800" dirty="0"/>
              <a:t> </a:t>
            </a:r>
            <a:r>
              <a:rPr lang="en-US" sz="2800" dirty="0" err="1"/>
              <a:t>perancangan</a:t>
            </a:r>
            <a:r>
              <a:rPr lang="en-US" sz="2800" dirty="0"/>
              <a:t> </a:t>
            </a:r>
            <a:r>
              <a:rPr lang="en-US" sz="2800" dirty="0" err="1"/>
              <a:t>dan</a:t>
            </a:r>
            <a:r>
              <a:rPr lang="en-US" sz="2800" dirty="0"/>
              <a:t> </a:t>
            </a:r>
            <a:r>
              <a:rPr lang="en-US" sz="2800" dirty="0" err="1"/>
              <a:t>belum</a:t>
            </a:r>
            <a:r>
              <a:rPr lang="en-US" sz="2800" dirty="0"/>
              <a:t> di </a:t>
            </a:r>
            <a:r>
              <a:rPr lang="en-US" sz="2800" dirty="0" err="1"/>
              <a:t>terapkan</a:t>
            </a:r>
            <a:r>
              <a:rPr lang="en-US" sz="2800" dirty="0"/>
              <a:t> </a:t>
            </a:r>
            <a:r>
              <a:rPr lang="en-US" sz="2800" dirty="0" err="1"/>
              <a:t>langsung</a:t>
            </a:r>
            <a:r>
              <a:rPr lang="en-US" sz="2800" dirty="0"/>
              <a:t> </a:t>
            </a:r>
            <a:r>
              <a:rPr lang="en-US" sz="2800" dirty="0" err="1"/>
              <a:t>pada</a:t>
            </a:r>
            <a:r>
              <a:rPr lang="en-US" sz="2800" dirty="0"/>
              <a:t> </a:t>
            </a:r>
            <a:r>
              <a:rPr lang="en-US" sz="2800" dirty="0" err="1"/>
              <a:t>tempat</a:t>
            </a:r>
            <a:r>
              <a:rPr lang="en-US" sz="2800" dirty="0"/>
              <a:t> </a:t>
            </a:r>
            <a:r>
              <a:rPr lang="en-US" sz="2800" dirty="0" err="1"/>
              <a:t>penelitian</a:t>
            </a:r>
            <a:r>
              <a:rPr lang="en-US" sz="2800" dirty="0"/>
              <a:t>. </a:t>
            </a:r>
            <a:endParaRPr lang="en-US" sz="2800" dirty="0" smtClean="0"/>
          </a:p>
          <a:p>
            <a:pPr lvl="0" algn="just"/>
            <a:endParaRPr lang="en-US" sz="2800" dirty="0"/>
          </a:p>
          <a:p>
            <a:pPr lvl="0" algn="just"/>
            <a:r>
              <a:rPr lang="en-US" sz="2800" dirty="0" err="1"/>
              <a:t>Analisis</a:t>
            </a:r>
            <a:r>
              <a:rPr lang="en-US" sz="2800" dirty="0"/>
              <a:t> </a:t>
            </a:r>
            <a:r>
              <a:rPr lang="en-US" sz="2800" dirty="0" err="1"/>
              <a:t>tempat</a:t>
            </a:r>
            <a:r>
              <a:rPr lang="en-US" sz="2800" dirty="0"/>
              <a:t> </a:t>
            </a:r>
            <a:r>
              <a:rPr lang="en-US" sz="2800" dirty="0" err="1"/>
              <a:t>dan</a:t>
            </a:r>
            <a:r>
              <a:rPr lang="en-US" sz="2800" dirty="0"/>
              <a:t> </a:t>
            </a:r>
            <a:r>
              <a:rPr lang="en-US" sz="2800" dirty="0" err="1"/>
              <a:t>perancangan</a:t>
            </a:r>
            <a:r>
              <a:rPr lang="en-US" sz="2800" dirty="0"/>
              <a:t> </a:t>
            </a:r>
            <a:r>
              <a:rPr lang="en-US" sz="2800" dirty="0" err="1"/>
              <a:t>jaringan</a:t>
            </a:r>
            <a:r>
              <a:rPr lang="en-US" sz="2800" dirty="0"/>
              <a:t> yang </a:t>
            </a:r>
            <a:r>
              <a:rPr lang="en-US" sz="2800" dirty="0" err="1"/>
              <a:t>dibuat</a:t>
            </a:r>
            <a:r>
              <a:rPr lang="en-US" sz="2800" dirty="0"/>
              <a:t> </a:t>
            </a:r>
            <a:r>
              <a:rPr lang="en-US" sz="2800" dirty="0" err="1"/>
              <a:t>dipusatkan</a:t>
            </a:r>
            <a:r>
              <a:rPr lang="en-US" sz="2800" dirty="0"/>
              <a:t> </a:t>
            </a:r>
            <a:r>
              <a:rPr lang="en-US" sz="2800" dirty="0" err="1"/>
              <a:t>pada</a:t>
            </a:r>
            <a:r>
              <a:rPr lang="en-US" sz="2800" dirty="0"/>
              <a:t> </a:t>
            </a:r>
            <a:r>
              <a:rPr lang="en-US" sz="2800" dirty="0" err="1"/>
              <a:t>Universitas</a:t>
            </a:r>
            <a:r>
              <a:rPr lang="en-US" sz="2800" dirty="0"/>
              <a:t> </a:t>
            </a:r>
            <a:r>
              <a:rPr lang="en-US" sz="2800" dirty="0" err="1"/>
              <a:t>Pasundan</a:t>
            </a:r>
            <a:r>
              <a:rPr lang="en-US" sz="2800" dirty="0"/>
              <a:t> yang </a:t>
            </a:r>
            <a:r>
              <a:rPr lang="en-US" sz="2800" dirty="0" err="1"/>
              <a:t>terletak</a:t>
            </a:r>
            <a:r>
              <a:rPr lang="en-US" sz="2800" dirty="0"/>
              <a:t> di </a:t>
            </a:r>
            <a:r>
              <a:rPr lang="en-US" sz="2800" b="1" dirty="0" err="1"/>
              <a:t>kampus</a:t>
            </a:r>
            <a:r>
              <a:rPr lang="en-US" sz="2800" b="1" dirty="0"/>
              <a:t> IV Jl. </a:t>
            </a:r>
            <a:r>
              <a:rPr lang="en-US" sz="2800" b="1" dirty="0" err="1"/>
              <a:t>Dr.Setiabudi</a:t>
            </a:r>
            <a:r>
              <a:rPr lang="en-US" sz="2800" dirty="0" smtClean="0"/>
              <a:t>.</a:t>
            </a:r>
          </a:p>
          <a:p>
            <a:pPr lvl="0" algn="just"/>
            <a:endParaRPr lang="en-US" sz="2800" dirty="0"/>
          </a:p>
          <a:p>
            <a:pPr lvl="0" algn="just"/>
            <a:r>
              <a:rPr lang="en-US" sz="2800" b="1" dirty="0" err="1"/>
              <a:t>Tidak</a:t>
            </a:r>
            <a:r>
              <a:rPr lang="en-US" sz="2800" b="1" dirty="0"/>
              <a:t> </a:t>
            </a:r>
            <a:r>
              <a:rPr lang="en-US" sz="2800" b="1" dirty="0" err="1"/>
              <a:t>membahas</a:t>
            </a:r>
            <a:r>
              <a:rPr lang="en-US" sz="2800" b="1" dirty="0"/>
              <a:t> </a:t>
            </a:r>
            <a:r>
              <a:rPr lang="en-US" sz="2800" dirty="0" err="1"/>
              <a:t>jika</a:t>
            </a:r>
            <a:r>
              <a:rPr lang="en-US" sz="2800" dirty="0"/>
              <a:t> </a:t>
            </a:r>
            <a:r>
              <a:rPr lang="en-US" sz="2800" i="1" dirty="0"/>
              <a:t>client</a:t>
            </a:r>
            <a:r>
              <a:rPr lang="en-US" sz="2800" dirty="0"/>
              <a:t> </a:t>
            </a:r>
            <a:r>
              <a:rPr lang="en-US" sz="2800" dirty="0" err="1"/>
              <a:t>berada</a:t>
            </a:r>
            <a:r>
              <a:rPr lang="en-US" sz="2800" dirty="0"/>
              <a:t> di </a:t>
            </a:r>
            <a:r>
              <a:rPr lang="en-US" sz="2800" dirty="0" err="1"/>
              <a:t>luar</a:t>
            </a:r>
            <a:r>
              <a:rPr lang="en-US" sz="2800" dirty="0"/>
              <a:t> </a:t>
            </a:r>
            <a:r>
              <a:rPr lang="en-US" sz="2800" dirty="0" err="1"/>
              <a:t>jaringan</a:t>
            </a:r>
            <a:r>
              <a:rPr lang="en-US" sz="2800" dirty="0"/>
              <a:t> internet </a:t>
            </a:r>
            <a:r>
              <a:rPr lang="en-US" sz="2800" dirty="0" err="1"/>
              <a:t>lingkungan</a:t>
            </a:r>
            <a:r>
              <a:rPr lang="en-US" sz="2800" dirty="0"/>
              <a:t> </a:t>
            </a:r>
            <a:r>
              <a:rPr lang="en-US" sz="2800" dirty="0" err="1"/>
              <a:t>tempat</a:t>
            </a:r>
            <a:r>
              <a:rPr lang="en-US" sz="2800" dirty="0"/>
              <a:t> </a:t>
            </a:r>
            <a:r>
              <a:rPr lang="en-US" sz="2800" dirty="0" err="1"/>
              <a:t>penelitian</a:t>
            </a:r>
            <a:r>
              <a:rPr lang="en-US" sz="2800" dirty="0" smtClean="0"/>
              <a:t>.</a:t>
            </a:r>
          </a:p>
          <a:p>
            <a:pPr marL="109728" lvl="0" indent="0" algn="just">
              <a:buNone/>
            </a:pPr>
            <a:endParaRPr lang="en-US" sz="2800" dirty="0"/>
          </a:p>
          <a:p>
            <a:pPr lvl="0" algn="just"/>
            <a:r>
              <a:rPr lang="en-US" sz="2800" b="1" dirty="0" err="1"/>
              <a:t>Tidak</a:t>
            </a:r>
            <a:r>
              <a:rPr lang="en-US" sz="2800" b="1" dirty="0"/>
              <a:t> </a:t>
            </a:r>
            <a:r>
              <a:rPr lang="en-US" sz="2800" b="1" dirty="0" err="1"/>
              <a:t>membahas</a:t>
            </a:r>
            <a:r>
              <a:rPr lang="en-US" sz="2800" b="1" dirty="0"/>
              <a:t> </a:t>
            </a:r>
            <a:r>
              <a:rPr lang="en-US" sz="2800" dirty="0" err="1"/>
              <a:t>masalah</a:t>
            </a:r>
            <a:r>
              <a:rPr lang="en-US" sz="2800" dirty="0"/>
              <a:t> </a:t>
            </a:r>
            <a:r>
              <a:rPr lang="en-US" sz="2800" i="1" dirty="0"/>
              <a:t>security</a:t>
            </a:r>
            <a:r>
              <a:rPr lang="en-US" sz="2800" dirty="0"/>
              <a:t> (</a:t>
            </a:r>
            <a:r>
              <a:rPr lang="en-US" sz="2800" dirty="0" err="1"/>
              <a:t>keamanan</a:t>
            </a:r>
            <a:r>
              <a:rPr lang="en-US" sz="2800" dirty="0"/>
              <a:t>) </a:t>
            </a:r>
            <a:r>
              <a:rPr lang="en-US" sz="2800" dirty="0" err="1"/>
              <a:t>jaringan</a:t>
            </a:r>
            <a:r>
              <a:rPr lang="en-US" sz="2800" dirty="0"/>
              <a:t> yang </a:t>
            </a:r>
            <a:r>
              <a:rPr lang="en-US" sz="2800" dirty="0" err="1"/>
              <a:t>dirancang</a:t>
            </a:r>
            <a:r>
              <a:rPr lang="en-US" sz="2800" dirty="0"/>
              <a:t>.</a:t>
            </a:r>
          </a:p>
        </p:txBody>
      </p:sp>
      <p:sp>
        <p:nvSpPr>
          <p:cNvPr id="2" name="Title 1"/>
          <p:cNvSpPr>
            <a:spLocks noGrp="1"/>
          </p:cNvSpPr>
          <p:nvPr>
            <p:ph type="title"/>
          </p:nvPr>
        </p:nvSpPr>
        <p:spPr/>
        <p:txBody>
          <a:bodyPr/>
          <a:lstStyle/>
          <a:p>
            <a:r>
              <a:rPr lang="id-ID" dirty="0"/>
              <a:t>Lingkup penelitian</a:t>
            </a:r>
          </a:p>
        </p:txBody>
      </p:sp>
    </p:spTree>
    <p:extLst>
      <p:ext uri="{BB962C8B-B14F-4D97-AF65-F5344CB8AC3E}">
        <p14:creationId xmlns:p14="http://schemas.microsoft.com/office/powerpoint/2010/main" val="147544960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23528" y="2640352"/>
            <a:ext cx="4464496" cy="1742519"/>
          </a:xfrm>
          <a:prstGeom prst="rect">
            <a:avLst/>
          </a:prstGeom>
        </p:spPr>
        <p:txBody>
          <a:bodyPr>
            <a:normAutofit/>
          </a:bodyPr>
          <a:lst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a:lstStyle>
          <a:p>
            <a:r>
              <a:rPr lang="id-ID" dirty="0" smtClean="0"/>
              <a:t>Metodologi penelitian</a:t>
            </a:r>
            <a:endParaRPr lang="id-ID" dirty="0"/>
          </a:p>
        </p:txBody>
      </p:sp>
      <p:sp>
        <p:nvSpPr>
          <p:cNvPr id="4" name="Rectangle 2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631275204"/>
              </p:ext>
            </p:extLst>
          </p:nvPr>
        </p:nvGraphicFramePr>
        <p:xfrm>
          <a:off x="4499992" y="836712"/>
          <a:ext cx="4392488" cy="5547085"/>
        </p:xfrm>
        <a:graphic>
          <a:graphicData uri="http://schemas.openxmlformats.org/presentationml/2006/ole">
            <mc:AlternateContent xmlns:mc="http://schemas.openxmlformats.org/markup-compatibility/2006">
              <mc:Choice xmlns:v="urn:schemas-microsoft-com:vml" Requires="v">
                <p:oleObj spid="_x0000_s3404" name="Visio" r:id="rId3" imgW="3333230" imgH="4949502" progId="Visio.Drawing.11">
                  <p:embed/>
                </p:oleObj>
              </mc:Choice>
              <mc:Fallback>
                <p:oleObj name="Visio" r:id="rId3" imgW="3333230" imgH="4949502" progId="Visio.Drawing.11">
                  <p:embed/>
                  <p:pic>
                    <p:nvPicPr>
                      <p:cNvPr id="0" name="Object 2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836712"/>
                        <a:ext cx="4392488" cy="5547085"/>
                      </a:xfrm>
                      <a:prstGeom prst="rect">
                        <a:avLst/>
                      </a:prstGeom>
                      <a:noFill/>
                    </p:spPr>
                  </p:pic>
                </p:oleObj>
              </mc:Fallback>
            </mc:AlternateContent>
          </a:graphicData>
        </a:graphic>
      </p:graphicFrame>
    </p:spTree>
    <p:extLst>
      <p:ext uri="{BB962C8B-B14F-4D97-AF65-F5344CB8AC3E}">
        <p14:creationId xmlns:p14="http://schemas.microsoft.com/office/powerpoint/2010/main" val="2714966401"/>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Arsitektur </a:t>
            </a:r>
            <a:r>
              <a:rPr lang="en-US" dirty="0" err="1" smtClean="0"/>
              <a:t>jaringan</a:t>
            </a:r>
            <a:r>
              <a:rPr lang="id-ID" dirty="0" smtClean="0"/>
              <a:t> yang sedang berjalan</a:t>
            </a:r>
            <a:r>
              <a:rPr lang="en-US" dirty="0" smtClean="0"/>
              <a:t> </a:t>
            </a:r>
            <a:r>
              <a:rPr lang="en-US" dirty="0" err="1" smtClean="0"/>
              <a:t>pada</a:t>
            </a:r>
            <a:r>
              <a:rPr lang="en-US" dirty="0" smtClean="0"/>
              <a:t> </a:t>
            </a:r>
            <a:r>
              <a:rPr lang="en-US" dirty="0" err="1" smtClean="0"/>
              <a:t>kampus</a:t>
            </a:r>
            <a:r>
              <a:rPr lang="en-US" dirty="0" smtClean="0"/>
              <a:t> IV</a:t>
            </a:r>
            <a:endParaRPr lang="id-ID"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2619718"/>
              </p:ext>
            </p:extLst>
          </p:nvPr>
        </p:nvGraphicFramePr>
        <p:xfrm>
          <a:off x="611560" y="1412776"/>
          <a:ext cx="7992888" cy="5110719"/>
        </p:xfrm>
        <a:graphic>
          <a:graphicData uri="http://schemas.openxmlformats.org/presentationml/2006/ole">
            <mc:AlternateContent xmlns:mc="http://schemas.openxmlformats.org/markup-compatibility/2006">
              <mc:Choice xmlns:v="urn:schemas-microsoft-com:vml" Requires="v">
                <p:oleObj spid="_x0000_s6218" name="Visio" r:id="rId3" imgW="10105237" imgH="7658016" progId="Visio.Drawing.11">
                  <p:embed/>
                </p:oleObj>
              </mc:Choice>
              <mc:Fallback>
                <p:oleObj name="Visio" r:id="rId3" imgW="10105237" imgH="7658016"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12776"/>
                        <a:ext cx="7992888" cy="5110719"/>
                      </a:xfrm>
                      <a:prstGeom prst="rect">
                        <a:avLst/>
                      </a:prstGeom>
                      <a:noFill/>
                    </p:spPr>
                  </p:pic>
                </p:oleObj>
              </mc:Fallback>
            </mc:AlternateContent>
          </a:graphicData>
        </a:graphic>
      </p:graphicFrame>
    </p:spTree>
    <p:extLst>
      <p:ext uri="{BB962C8B-B14F-4D97-AF65-F5344CB8AC3E}">
        <p14:creationId xmlns:p14="http://schemas.microsoft.com/office/powerpoint/2010/main" val="14481834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a:t>Gambaran </a:t>
            </a:r>
            <a:r>
              <a:rPr lang="sv-SE" dirty="0" smtClean="0"/>
              <a:t>area gedung kampus IV</a:t>
            </a:r>
            <a:endParaRPr lang="id-ID"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104196562"/>
              </p:ext>
            </p:extLst>
          </p:nvPr>
        </p:nvGraphicFramePr>
        <p:xfrm>
          <a:off x="395536" y="1268760"/>
          <a:ext cx="8388424" cy="3816424"/>
        </p:xfrm>
        <a:graphic>
          <a:graphicData uri="http://schemas.openxmlformats.org/presentationml/2006/ole">
            <mc:AlternateContent xmlns:mc="http://schemas.openxmlformats.org/markup-compatibility/2006">
              <mc:Choice xmlns:v="urn:schemas-microsoft-com:vml" Requires="v">
                <p:oleObj spid="_x0000_s7239" name="Visio" r:id="rId3" imgW="33428398" imgH="20428303" progId="Visio.Drawing.11">
                  <p:embed/>
                </p:oleObj>
              </mc:Choice>
              <mc:Fallback>
                <p:oleObj name="Visio" r:id="rId3" imgW="33428398" imgH="2042830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760"/>
                        <a:ext cx="8388424" cy="3816424"/>
                      </a:xfrm>
                      <a:prstGeom prst="rect">
                        <a:avLst/>
                      </a:prstGeom>
                      <a:noFill/>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595601"/>
              </p:ext>
            </p:extLst>
          </p:nvPr>
        </p:nvGraphicFramePr>
        <p:xfrm>
          <a:off x="3635896" y="5229200"/>
          <a:ext cx="5314950" cy="1456690"/>
        </p:xfrm>
        <a:graphic>
          <a:graphicData uri="http://schemas.openxmlformats.org/drawingml/2006/table">
            <a:tbl>
              <a:tblPr firstRow="1" firstCol="1" bandRow="1">
                <a:tableStyleId>{5C22544A-7EE6-4342-B048-85BDC9FD1C3A}</a:tableStyleId>
              </a:tblPr>
              <a:tblGrid>
                <a:gridCol w="1314450"/>
                <a:gridCol w="1543050"/>
                <a:gridCol w="2457450"/>
              </a:tblGrid>
              <a:tr h="222250">
                <a:tc>
                  <a:txBody>
                    <a:bodyPr/>
                    <a:lstStyle/>
                    <a:p>
                      <a:pPr marL="0" marR="0" algn="ctr">
                        <a:spcBef>
                          <a:spcPts val="0"/>
                        </a:spcBef>
                      </a:pPr>
                      <a:r>
                        <a:rPr lang="en-US" sz="900" dirty="0" err="1">
                          <a:effectLst/>
                        </a:rPr>
                        <a:t>Kebutuhan</a:t>
                      </a:r>
                      <a:endParaRPr lang="en-US" sz="1100" dirty="0">
                        <a:effectLst/>
                        <a:latin typeface="Calibri"/>
                        <a:ea typeface="Times New Roman"/>
                      </a:endParaRPr>
                    </a:p>
                  </a:txBody>
                  <a:tcPr marL="68580" marR="68580" marT="0" marB="0" anchor="ctr"/>
                </a:tc>
                <a:tc>
                  <a:txBody>
                    <a:bodyPr/>
                    <a:lstStyle/>
                    <a:p>
                      <a:pPr marL="0" marR="0" algn="ctr">
                        <a:spcBef>
                          <a:spcPts val="0"/>
                        </a:spcBef>
                      </a:pPr>
                      <a:r>
                        <a:rPr lang="en-US" sz="900">
                          <a:effectLst/>
                        </a:rPr>
                        <a:t>Tersedia</a:t>
                      </a:r>
                      <a:endParaRPr lang="en-US" sz="1100">
                        <a:effectLst/>
                        <a:latin typeface="Calibri"/>
                        <a:ea typeface="Times New Roman"/>
                      </a:endParaRPr>
                    </a:p>
                  </a:txBody>
                  <a:tcPr marL="68580" marR="68580" marT="0" marB="0" anchor="ctr"/>
                </a:tc>
                <a:tc>
                  <a:txBody>
                    <a:bodyPr/>
                    <a:lstStyle/>
                    <a:p>
                      <a:pPr marL="0" marR="0" algn="ctr">
                        <a:spcBef>
                          <a:spcPts val="0"/>
                        </a:spcBef>
                      </a:pPr>
                      <a:r>
                        <a:rPr lang="en-US" sz="900" dirty="0" err="1">
                          <a:effectLst/>
                        </a:rPr>
                        <a:t>Kebutuhan</a:t>
                      </a:r>
                      <a:r>
                        <a:rPr lang="en-US" sz="900" dirty="0">
                          <a:effectLst/>
                        </a:rPr>
                        <a:t> Yang </a:t>
                      </a:r>
                      <a:r>
                        <a:rPr lang="en-US" sz="900" dirty="0" err="1">
                          <a:effectLst/>
                        </a:rPr>
                        <a:t>Diperlukan</a:t>
                      </a:r>
                      <a:endParaRPr lang="en-US" sz="1100" dirty="0">
                        <a:effectLst/>
                        <a:latin typeface="Calibri"/>
                        <a:ea typeface="Times New Roman"/>
                      </a:endParaRPr>
                    </a:p>
                  </a:txBody>
                  <a:tcPr marL="68580" marR="68580" marT="0" marB="0" anchor="ctr"/>
                </a:tc>
              </a:tr>
              <a:tr h="0">
                <a:tc>
                  <a:txBody>
                    <a:bodyPr/>
                    <a:lstStyle/>
                    <a:p>
                      <a:pPr marL="0" marR="0" algn="just">
                        <a:spcBef>
                          <a:spcPts val="0"/>
                        </a:spcBef>
                      </a:pPr>
                      <a:r>
                        <a:rPr lang="en-US" sz="900">
                          <a:effectLst/>
                        </a:rPr>
                        <a:t>Access Point</a:t>
                      </a:r>
                      <a:endParaRPr lang="en-US" sz="1100">
                        <a:effectLst/>
                        <a:latin typeface="Calibri"/>
                        <a:ea typeface="Times New Roman"/>
                      </a:endParaRPr>
                    </a:p>
                  </a:txBody>
                  <a:tcPr marL="68580" marR="68580" marT="0" marB="0"/>
                </a:tc>
                <a:tc>
                  <a:txBody>
                    <a:bodyPr/>
                    <a:lstStyle/>
                    <a:p>
                      <a:pPr marL="0" marR="0" algn="just">
                        <a:spcBef>
                          <a:spcPts val="0"/>
                        </a:spcBef>
                      </a:pPr>
                      <a:r>
                        <a:rPr lang="en-US" sz="900">
                          <a:effectLst/>
                        </a:rPr>
                        <a:t>22 Access Point</a:t>
                      </a:r>
                      <a:endParaRPr lang="en-US" sz="1100">
                        <a:effectLst/>
                        <a:latin typeface="Calibri"/>
                        <a:ea typeface="Times New Roman"/>
                      </a:endParaRPr>
                    </a:p>
                  </a:txBody>
                  <a:tcPr marL="68580" marR="68580" marT="0" marB="0"/>
                </a:tc>
                <a:tc>
                  <a:txBody>
                    <a:bodyPr/>
                    <a:lstStyle/>
                    <a:p>
                      <a:pPr marL="0" marR="0" algn="just">
                        <a:spcBef>
                          <a:spcPts val="0"/>
                        </a:spcBef>
                      </a:pPr>
                      <a:r>
                        <a:rPr lang="en-US" sz="900">
                          <a:effectLst/>
                        </a:rPr>
                        <a:t>1 AP untuk lt.5 gedung C</a:t>
                      </a:r>
                      <a:endParaRPr lang="en-US" sz="1100">
                        <a:effectLst/>
                        <a:latin typeface="Calibri"/>
                        <a:ea typeface="Times New Roman"/>
                      </a:endParaRPr>
                    </a:p>
                  </a:txBody>
                  <a:tcPr marL="68580" marR="68580" marT="0" marB="0"/>
                </a:tc>
              </a:tr>
              <a:tr h="0">
                <a:tc>
                  <a:txBody>
                    <a:bodyPr/>
                    <a:lstStyle/>
                    <a:p>
                      <a:pPr marL="0" marR="0" algn="just">
                        <a:spcBef>
                          <a:spcPts val="0"/>
                        </a:spcBef>
                      </a:pPr>
                      <a:r>
                        <a:rPr lang="en-US" sz="900">
                          <a:effectLst/>
                        </a:rPr>
                        <a:t>Server VoIP Video Call</a:t>
                      </a:r>
                      <a:endParaRPr lang="en-US" sz="1100">
                        <a:effectLst/>
                        <a:latin typeface="Calibri"/>
                        <a:ea typeface="Times New Roman"/>
                      </a:endParaRPr>
                    </a:p>
                  </a:txBody>
                  <a:tcPr marL="68580" marR="68580" marT="0" marB="0"/>
                </a:tc>
                <a:tc>
                  <a:txBody>
                    <a:bodyPr/>
                    <a:lstStyle/>
                    <a:p>
                      <a:pPr marL="0" marR="0" algn="ctr">
                        <a:spcBef>
                          <a:spcPts val="0"/>
                        </a:spcBef>
                      </a:pPr>
                      <a:r>
                        <a:rPr lang="en-US" sz="900">
                          <a:effectLst/>
                        </a:rPr>
                        <a:t>-</a:t>
                      </a:r>
                      <a:endParaRPr lang="en-US" sz="1100">
                        <a:effectLst/>
                        <a:latin typeface="Calibri"/>
                        <a:ea typeface="Times New Roman"/>
                      </a:endParaRPr>
                    </a:p>
                  </a:txBody>
                  <a:tcPr marL="68580" marR="68580" marT="0" marB="0"/>
                </a:tc>
                <a:tc>
                  <a:txBody>
                    <a:bodyPr/>
                    <a:lstStyle/>
                    <a:p>
                      <a:pPr marL="0" marR="0" algn="just">
                        <a:spcBef>
                          <a:spcPts val="0"/>
                        </a:spcBef>
                      </a:pPr>
                      <a:r>
                        <a:rPr lang="en-US" sz="900">
                          <a:effectLst/>
                        </a:rPr>
                        <a:t>1 Server VoIP Asterisk</a:t>
                      </a:r>
                      <a:endParaRPr lang="en-US" sz="1100">
                        <a:effectLst/>
                        <a:latin typeface="Calibri"/>
                        <a:ea typeface="Times New Roman"/>
                      </a:endParaRPr>
                    </a:p>
                  </a:txBody>
                  <a:tcPr marL="68580" marR="68580" marT="0" marB="0"/>
                </a:tc>
              </a:tr>
              <a:tr h="296545">
                <a:tc>
                  <a:txBody>
                    <a:bodyPr/>
                    <a:lstStyle/>
                    <a:p>
                      <a:pPr marL="0" marR="0" algn="just">
                        <a:spcBef>
                          <a:spcPts val="0"/>
                        </a:spcBef>
                      </a:pPr>
                      <a:r>
                        <a:rPr lang="en-US" sz="900">
                          <a:effectLst/>
                        </a:rPr>
                        <a:t>Terminal</a:t>
                      </a:r>
                      <a:endParaRPr lang="en-US" sz="1100">
                        <a:effectLst/>
                        <a:latin typeface="Calibri"/>
                        <a:ea typeface="Times New Roman"/>
                      </a:endParaRPr>
                    </a:p>
                  </a:txBody>
                  <a:tcPr marL="68580" marR="68580" marT="0" marB="0"/>
                </a:tc>
                <a:tc>
                  <a:txBody>
                    <a:bodyPr/>
                    <a:lstStyle/>
                    <a:p>
                      <a:pPr marL="0" marR="0" algn="just">
                        <a:spcBef>
                          <a:spcPts val="0"/>
                        </a:spcBef>
                      </a:pPr>
                      <a:r>
                        <a:rPr lang="en-US" sz="900" dirty="0">
                          <a:effectLst/>
                        </a:rPr>
                        <a:t>1 </a:t>
                      </a:r>
                      <a:r>
                        <a:rPr lang="en-US" sz="900" dirty="0" err="1">
                          <a:effectLst/>
                        </a:rPr>
                        <a:t>Pesawat</a:t>
                      </a:r>
                      <a:r>
                        <a:rPr lang="en-US" sz="900" dirty="0">
                          <a:effectLst/>
                        </a:rPr>
                        <a:t> </a:t>
                      </a:r>
                      <a:r>
                        <a:rPr lang="en-US" sz="900" dirty="0" err="1">
                          <a:effectLst/>
                        </a:rPr>
                        <a:t>telepon</a:t>
                      </a:r>
                      <a:r>
                        <a:rPr lang="en-US" sz="900" dirty="0">
                          <a:effectLst/>
                        </a:rPr>
                        <a:t> analog PSTN/PABX </a:t>
                      </a:r>
                      <a:r>
                        <a:rPr lang="en-US" sz="900" dirty="0" err="1">
                          <a:effectLst/>
                        </a:rPr>
                        <a:t>setiap</a:t>
                      </a:r>
                      <a:r>
                        <a:rPr lang="en-US" sz="900" dirty="0">
                          <a:effectLst/>
                        </a:rPr>
                        <a:t> </a:t>
                      </a:r>
                      <a:r>
                        <a:rPr lang="en-US" sz="900" dirty="0" err="1">
                          <a:effectLst/>
                        </a:rPr>
                        <a:t>ruangan</a:t>
                      </a:r>
                      <a:r>
                        <a:rPr lang="en-US" sz="900" dirty="0">
                          <a:effectLst/>
                        </a:rPr>
                        <a:t>.</a:t>
                      </a:r>
                      <a:endParaRPr lang="en-US" sz="1100" dirty="0">
                        <a:effectLst/>
                        <a:latin typeface="Calibri"/>
                        <a:ea typeface="Times New Roman"/>
                      </a:endParaRPr>
                    </a:p>
                  </a:txBody>
                  <a:tcPr marL="68580" marR="68580" marT="0" marB="0"/>
                </a:tc>
                <a:tc>
                  <a:txBody>
                    <a:bodyPr/>
                    <a:lstStyle/>
                    <a:p>
                      <a:pPr marL="0" marR="0" algn="just"/>
                      <a:r>
                        <a:rPr lang="en-US" sz="900">
                          <a:effectLst/>
                        </a:rPr>
                        <a:t>PC atau laptop untuk komunikasi telepon berbasis IP setiap ruangan.</a:t>
                      </a:r>
                      <a:endParaRPr lang="en-US" sz="1100">
                        <a:effectLst/>
                        <a:latin typeface="Calibri"/>
                        <a:ea typeface="Times New Roman"/>
                      </a:endParaRPr>
                    </a:p>
                  </a:txBody>
                  <a:tcPr marL="68580" marR="68580" marT="0" marB="0"/>
                </a:tc>
              </a:tr>
              <a:tr h="325120">
                <a:tc>
                  <a:txBody>
                    <a:bodyPr/>
                    <a:lstStyle/>
                    <a:p>
                      <a:pPr marL="0" marR="0" algn="just">
                        <a:spcBef>
                          <a:spcPts val="0"/>
                        </a:spcBef>
                      </a:pPr>
                      <a:r>
                        <a:rPr lang="en-US" sz="900">
                          <a:effectLst/>
                        </a:rPr>
                        <a:t>Komputer/PC</a:t>
                      </a:r>
                      <a:endParaRPr lang="en-US" sz="1100">
                        <a:effectLst/>
                        <a:latin typeface="Calibri"/>
                        <a:ea typeface="Times New Roman"/>
                      </a:endParaRPr>
                    </a:p>
                  </a:txBody>
                  <a:tcPr marL="68580" marR="68580" marT="0" marB="0"/>
                </a:tc>
                <a:tc>
                  <a:txBody>
                    <a:bodyPr/>
                    <a:lstStyle/>
                    <a:p>
                      <a:pPr marL="0" marR="0" algn="just">
                        <a:spcBef>
                          <a:spcPts val="0"/>
                        </a:spcBef>
                        <a:spcAft>
                          <a:spcPts val="0"/>
                        </a:spcAft>
                        <a:tabLst>
                          <a:tab pos="388620" algn="l"/>
                        </a:tabLst>
                      </a:pPr>
                      <a:r>
                        <a:rPr lang="en-US" sz="900" dirty="0">
                          <a:effectLst/>
                        </a:rPr>
                        <a:t>1 PC </a:t>
                      </a:r>
                      <a:r>
                        <a:rPr lang="en-US" sz="900" dirty="0" err="1">
                          <a:effectLst/>
                        </a:rPr>
                        <a:t>setiap</a:t>
                      </a:r>
                      <a:r>
                        <a:rPr lang="en-US" sz="900" dirty="0">
                          <a:effectLst/>
                        </a:rPr>
                        <a:t> </a:t>
                      </a:r>
                      <a:r>
                        <a:rPr lang="en-US" sz="900" dirty="0" err="1">
                          <a:effectLst/>
                        </a:rPr>
                        <a:t>meja</a:t>
                      </a:r>
                      <a:r>
                        <a:rPr lang="en-US" sz="900" dirty="0">
                          <a:effectLst/>
                        </a:rPr>
                        <a:t> staff per-</a:t>
                      </a:r>
                      <a:r>
                        <a:rPr lang="en-US" sz="900" dirty="0" err="1">
                          <a:effectLst/>
                        </a:rPr>
                        <a:t>ruangan</a:t>
                      </a:r>
                      <a:r>
                        <a:rPr lang="en-US" sz="900" dirty="0">
                          <a:effectLst/>
                        </a:rPr>
                        <a:t>.</a:t>
                      </a:r>
                      <a:endParaRPr lang="en-US" sz="1100" dirty="0">
                        <a:effectLst/>
                        <a:latin typeface="Calibri"/>
                        <a:ea typeface="Times New Roman"/>
                      </a:endParaRPr>
                    </a:p>
                  </a:txBody>
                  <a:tcPr marL="68580" marR="68580" marT="0" marB="0"/>
                </a:tc>
                <a:tc>
                  <a:txBody>
                    <a:bodyPr/>
                    <a:lstStyle/>
                    <a:p>
                      <a:pPr marL="0" marR="0" algn="just">
                        <a:spcBef>
                          <a:spcPts val="0"/>
                        </a:spcBef>
                        <a:spcAft>
                          <a:spcPts val="0"/>
                        </a:spcAft>
                        <a:tabLst>
                          <a:tab pos="388620" algn="l"/>
                        </a:tabLst>
                      </a:pPr>
                      <a:r>
                        <a:rPr lang="en-US" sz="900" dirty="0" err="1">
                          <a:effectLst/>
                        </a:rPr>
                        <a:t>Hanya</a:t>
                      </a:r>
                      <a:r>
                        <a:rPr lang="en-US" sz="900" dirty="0">
                          <a:effectLst/>
                        </a:rPr>
                        <a:t> 30 PC yang </a:t>
                      </a:r>
                      <a:r>
                        <a:rPr lang="en-US" sz="900" dirty="0" err="1">
                          <a:effectLst/>
                        </a:rPr>
                        <a:t>dibutuhkan</a:t>
                      </a:r>
                      <a:r>
                        <a:rPr lang="en-US" sz="900" dirty="0">
                          <a:effectLst/>
                        </a:rPr>
                        <a:t> </a:t>
                      </a:r>
                      <a:r>
                        <a:rPr lang="en-US" sz="900" dirty="0" err="1">
                          <a:effectLst/>
                        </a:rPr>
                        <a:t>untuk</a:t>
                      </a:r>
                      <a:r>
                        <a:rPr lang="en-US" sz="900" dirty="0">
                          <a:effectLst/>
                        </a:rPr>
                        <a:t> </a:t>
                      </a:r>
                      <a:r>
                        <a:rPr lang="en-US" sz="900" dirty="0" err="1">
                          <a:effectLst/>
                        </a:rPr>
                        <a:t>dijadikan</a:t>
                      </a:r>
                      <a:r>
                        <a:rPr lang="en-US" sz="900" dirty="0">
                          <a:effectLst/>
                        </a:rPr>
                        <a:t> client per-</a:t>
                      </a:r>
                      <a:r>
                        <a:rPr lang="en-US" sz="900" dirty="0" err="1">
                          <a:effectLst/>
                        </a:rPr>
                        <a:t>ruangan</a:t>
                      </a:r>
                      <a:r>
                        <a:rPr lang="en-US" sz="900" dirty="0">
                          <a:effectLst/>
                        </a:rPr>
                        <a:t> </a:t>
                      </a:r>
                      <a:r>
                        <a:rPr lang="en-US" sz="900" dirty="0" err="1">
                          <a:effectLst/>
                        </a:rPr>
                        <a:t>sesuai</a:t>
                      </a:r>
                      <a:r>
                        <a:rPr lang="en-US" sz="900" dirty="0">
                          <a:effectLst/>
                        </a:rPr>
                        <a:t> </a:t>
                      </a:r>
                      <a:r>
                        <a:rPr lang="en-US" sz="900" dirty="0" err="1">
                          <a:effectLst/>
                        </a:rPr>
                        <a:t>dengan</a:t>
                      </a:r>
                      <a:r>
                        <a:rPr lang="en-US" sz="900" dirty="0">
                          <a:effectLst/>
                        </a:rPr>
                        <a:t> </a:t>
                      </a:r>
                      <a:r>
                        <a:rPr lang="en-US" sz="900" dirty="0" err="1">
                          <a:effectLst/>
                        </a:rPr>
                        <a:t>pengguna</a:t>
                      </a:r>
                      <a:r>
                        <a:rPr lang="en-US" sz="900" dirty="0">
                          <a:effectLst/>
                        </a:rPr>
                        <a:t> yang </a:t>
                      </a:r>
                      <a:r>
                        <a:rPr lang="en-US" sz="900" dirty="0" err="1">
                          <a:effectLst/>
                        </a:rPr>
                        <a:t>didaftarkan</a:t>
                      </a:r>
                      <a:r>
                        <a:rPr lang="en-US" sz="900" dirty="0">
                          <a:effectLst/>
                        </a:rPr>
                        <a:t>.          </a:t>
                      </a:r>
                      <a:endParaRPr lang="en-US" sz="1100" dirty="0">
                        <a:effectLst/>
                        <a:latin typeface="Calibri"/>
                        <a:ea typeface="Times New Roman"/>
                      </a:endParaRPr>
                    </a:p>
                  </a:txBody>
                  <a:tcPr marL="68580" marR="68580" marT="0" marB="0"/>
                </a:tc>
              </a:tr>
            </a:tbl>
          </a:graphicData>
        </a:graphic>
      </p:graphicFrame>
    </p:spTree>
    <p:extLst>
      <p:ext uri="{BB962C8B-B14F-4D97-AF65-F5344CB8AC3E}">
        <p14:creationId xmlns:p14="http://schemas.microsoft.com/office/powerpoint/2010/main" val="2125037592"/>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114300" indent="0" algn="just">
              <a:buNone/>
            </a:pPr>
            <a:r>
              <a:rPr lang="id-ID" sz="1800" b="1" dirty="0" smtClean="0">
                <a:solidFill>
                  <a:schemeClr val="tx1"/>
                </a:solidFill>
                <a:latin typeface="Calibri" pitchFamily="34" charset="0"/>
              </a:rPr>
              <a:t>Apa itu </a:t>
            </a:r>
            <a:r>
              <a:rPr lang="en-US" sz="1800" b="1" dirty="0" smtClean="0">
                <a:solidFill>
                  <a:schemeClr val="tx1"/>
                </a:solidFill>
                <a:latin typeface="Calibri" pitchFamily="34" charset="0"/>
              </a:rPr>
              <a:t>VoIP</a:t>
            </a:r>
            <a:r>
              <a:rPr lang="id-ID" sz="1800" b="1" dirty="0" smtClean="0">
                <a:solidFill>
                  <a:schemeClr val="tx1"/>
                </a:solidFill>
                <a:latin typeface="Calibri" pitchFamily="34" charset="0"/>
              </a:rPr>
              <a:t>?</a:t>
            </a:r>
          </a:p>
          <a:p>
            <a:pPr marL="114300" indent="0" algn="just">
              <a:buNone/>
            </a:pPr>
            <a:r>
              <a:rPr lang="en-US" sz="1800" dirty="0">
                <a:latin typeface="Calibri" pitchFamily="34" charset="0"/>
              </a:rPr>
              <a:t>T</a:t>
            </a:r>
            <a:r>
              <a:rPr lang="id-ID" sz="1800" dirty="0" smtClean="0">
                <a:latin typeface="Calibri" pitchFamily="34" charset="0"/>
              </a:rPr>
              <a:t>eknologi </a:t>
            </a:r>
            <a:r>
              <a:rPr lang="id-ID" sz="1800" dirty="0">
                <a:latin typeface="Calibri" pitchFamily="34" charset="0"/>
              </a:rPr>
              <a:t>yang memungkinkan kemampuan melakukan percakapan telepon dengan menggunakan </a:t>
            </a:r>
            <a:r>
              <a:rPr lang="id-ID" sz="1800" b="1" dirty="0">
                <a:latin typeface="Calibri" pitchFamily="34" charset="0"/>
              </a:rPr>
              <a:t>jalur komunikasi data </a:t>
            </a:r>
            <a:r>
              <a:rPr lang="id-ID" sz="1800" dirty="0">
                <a:latin typeface="Calibri" pitchFamily="34" charset="0"/>
              </a:rPr>
              <a:t>pada suatu jaringan (networking). Sehingga teknologi ini memungkinkan komunikasi suara menggunakan jaringan berbasis IP (</a:t>
            </a:r>
            <a:r>
              <a:rPr lang="id-ID" sz="1800" i="1" dirty="0">
                <a:latin typeface="Calibri" pitchFamily="34" charset="0"/>
              </a:rPr>
              <a:t>internet protocol</a:t>
            </a:r>
            <a:r>
              <a:rPr lang="id-ID" sz="1800" dirty="0">
                <a:latin typeface="Calibri" pitchFamily="34" charset="0"/>
              </a:rPr>
              <a:t>) untuk dijalankan diatas infrastruktur jaringan packet network. </a:t>
            </a:r>
            <a:r>
              <a:rPr lang="id-ID" sz="1800" b="1" dirty="0" smtClean="0">
                <a:latin typeface="Calibri" pitchFamily="34" charset="0"/>
              </a:rPr>
              <a:t>[YAN07]</a:t>
            </a:r>
            <a:endParaRPr lang="id-ID" sz="1800" b="1" dirty="0" smtClean="0">
              <a:solidFill>
                <a:schemeClr val="tx1"/>
              </a:solidFill>
              <a:latin typeface="Calibri" pitchFamily="34" charset="0"/>
            </a:endParaRPr>
          </a:p>
          <a:p>
            <a:pPr marL="114300" indent="0" algn="just">
              <a:buNone/>
            </a:pPr>
            <a:endParaRPr lang="id-ID" sz="1800" dirty="0" smtClean="0">
              <a:solidFill>
                <a:schemeClr val="tx1"/>
              </a:solidFill>
              <a:latin typeface="Calibri" pitchFamily="34" charset="0"/>
            </a:endParaRPr>
          </a:p>
          <a:p>
            <a:pPr marL="114300" indent="0" algn="just">
              <a:buNone/>
            </a:pPr>
            <a:r>
              <a:rPr lang="id-ID" sz="1800" b="1" dirty="0" smtClean="0">
                <a:solidFill>
                  <a:schemeClr val="tx1"/>
                </a:solidFill>
                <a:latin typeface="Calibri" pitchFamily="34" charset="0"/>
              </a:rPr>
              <a:t>Inti </a:t>
            </a:r>
            <a:r>
              <a:rPr lang="id-ID" sz="1800" dirty="0" smtClean="0">
                <a:solidFill>
                  <a:schemeClr val="tx1"/>
                </a:solidFill>
                <a:latin typeface="Calibri" pitchFamily="34" charset="0"/>
              </a:rPr>
              <a:t>dari </a:t>
            </a:r>
            <a:r>
              <a:rPr lang="en-US" sz="1800" dirty="0" smtClean="0">
                <a:solidFill>
                  <a:schemeClr val="tx1"/>
                </a:solidFill>
                <a:latin typeface="Calibri" pitchFamily="34" charset="0"/>
              </a:rPr>
              <a:t>VoIP</a:t>
            </a:r>
            <a:r>
              <a:rPr lang="id-ID" sz="1800" dirty="0" smtClean="0">
                <a:solidFill>
                  <a:schemeClr val="tx1"/>
                </a:solidFill>
                <a:latin typeface="Calibri" pitchFamily="34" charset="0"/>
              </a:rPr>
              <a:t> ini ialah </a:t>
            </a:r>
            <a:r>
              <a:rPr lang="id-ID" sz="1800" i="1" dirty="0" smtClean="0">
                <a:latin typeface="Calibri" pitchFamily="34" charset="0"/>
              </a:rPr>
              <a:t>teknologi </a:t>
            </a:r>
            <a:r>
              <a:rPr lang="id-ID" sz="1800" i="1" dirty="0">
                <a:latin typeface="Calibri" pitchFamily="34" charset="0"/>
              </a:rPr>
              <a:t>yang mampu melewatkan </a:t>
            </a:r>
            <a:r>
              <a:rPr lang="id-ID" sz="1800" b="1" i="1" dirty="0">
                <a:latin typeface="Calibri" pitchFamily="34" charset="0"/>
              </a:rPr>
              <a:t>trafik </a:t>
            </a:r>
            <a:r>
              <a:rPr lang="id-ID" sz="1800" b="1" dirty="0">
                <a:latin typeface="Calibri" pitchFamily="34" charset="0"/>
              </a:rPr>
              <a:t>suara, </a:t>
            </a:r>
            <a:r>
              <a:rPr lang="id-ID" sz="1800" b="1" i="1" dirty="0">
                <a:latin typeface="Calibri" pitchFamily="34" charset="0"/>
              </a:rPr>
              <a:t>video dan </a:t>
            </a:r>
            <a:r>
              <a:rPr lang="id-ID" sz="1800" b="1" dirty="0">
                <a:latin typeface="Calibri" pitchFamily="34" charset="0"/>
              </a:rPr>
              <a:t>data</a:t>
            </a:r>
            <a:r>
              <a:rPr lang="id-ID" sz="1800" dirty="0">
                <a:latin typeface="Calibri" pitchFamily="34" charset="0"/>
              </a:rPr>
              <a:t> </a:t>
            </a:r>
            <a:r>
              <a:rPr lang="id-ID" sz="1800" i="1" dirty="0">
                <a:latin typeface="Calibri" pitchFamily="34" charset="0"/>
              </a:rPr>
              <a:t>melalui </a:t>
            </a:r>
            <a:r>
              <a:rPr lang="id-ID" sz="1800" b="1" i="1" dirty="0">
                <a:latin typeface="Calibri" pitchFamily="34" charset="0"/>
              </a:rPr>
              <a:t>jaringan IP </a:t>
            </a:r>
            <a:r>
              <a:rPr lang="id-ID" sz="1800" i="1" dirty="0">
                <a:latin typeface="Calibri" pitchFamily="34" charset="0"/>
              </a:rPr>
              <a:t>atau suatu sistem yang menggunakan </a:t>
            </a:r>
            <a:r>
              <a:rPr lang="id-ID" sz="1800" b="1" i="1" dirty="0">
                <a:latin typeface="Calibri" pitchFamily="34" charset="0"/>
              </a:rPr>
              <a:t>jaringan internet </a:t>
            </a:r>
            <a:r>
              <a:rPr lang="id-ID" sz="1800" i="1" dirty="0">
                <a:latin typeface="Calibri" pitchFamily="34" charset="0"/>
              </a:rPr>
              <a:t>untuk mengirimkan data paket suara dari satu tempat ketempat yang lain menggunakan perantara </a:t>
            </a:r>
            <a:r>
              <a:rPr lang="id-ID" sz="1800" b="1" i="1" dirty="0">
                <a:latin typeface="Calibri" pitchFamily="34" charset="0"/>
              </a:rPr>
              <a:t>protocol IP</a:t>
            </a:r>
            <a:r>
              <a:rPr lang="id-ID" sz="1800" i="1" dirty="0">
                <a:latin typeface="Calibri" pitchFamily="34" charset="0"/>
              </a:rPr>
              <a:t>. </a:t>
            </a:r>
            <a:r>
              <a:rPr lang="id-ID" sz="1800" b="1" i="1" dirty="0" smtClean="0">
                <a:latin typeface="Calibri" pitchFamily="34" charset="0"/>
              </a:rPr>
              <a:t>[</a:t>
            </a:r>
            <a:r>
              <a:rPr lang="id-ID" sz="1800" b="1" i="1" dirty="0">
                <a:latin typeface="Calibri" pitchFamily="34" charset="0"/>
              </a:rPr>
              <a:t>SUG08]</a:t>
            </a:r>
            <a:endParaRPr lang="id-ID" sz="1800" b="1" dirty="0" smtClean="0">
              <a:solidFill>
                <a:schemeClr val="tx1"/>
              </a:solidFill>
              <a:latin typeface="Calibri" pitchFamily="34" charset="0"/>
            </a:endParaRPr>
          </a:p>
        </p:txBody>
      </p:sp>
      <p:sp>
        <p:nvSpPr>
          <p:cNvPr id="2" name="Title 1"/>
          <p:cNvSpPr>
            <a:spLocks noGrp="1"/>
          </p:cNvSpPr>
          <p:nvPr>
            <p:ph type="title"/>
          </p:nvPr>
        </p:nvSpPr>
        <p:spPr/>
        <p:txBody>
          <a:bodyPr/>
          <a:lstStyle/>
          <a:p>
            <a:r>
              <a:rPr lang="id-ID" dirty="0" smtClean="0"/>
              <a:t>Konsep </a:t>
            </a:r>
            <a:r>
              <a:rPr lang="en-US" dirty="0" smtClean="0"/>
              <a:t>VoIP</a:t>
            </a:r>
            <a:endParaRPr lang="id-ID" dirty="0"/>
          </a:p>
        </p:txBody>
      </p:sp>
    </p:spTree>
    <p:extLst>
      <p:ext uri="{BB962C8B-B14F-4D97-AF65-F5344CB8AC3E}">
        <p14:creationId xmlns:p14="http://schemas.microsoft.com/office/powerpoint/2010/main" val="10974363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16232</TotalTime>
  <Words>2081</Words>
  <Application>Microsoft Office PowerPoint</Application>
  <PresentationFormat>On-screen Show (4:3)</PresentationFormat>
  <Paragraphs>268</Paragraphs>
  <Slides>26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Concourse</vt:lpstr>
      <vt:lpstr>Visio</vt:lpstr>
      <vt:lpstr>PERANCANGAN  JARINGAN VOIP VIDEO CALL MENGGUNAKAN ASTERISK SIP SEBAGAI ALTERNATIF KOMUNIKASI ANTAR KAMPUS DI LINGKUNGAN UNPAS BANDUNG</vt:lpstr>
      <vt:lpstr>Latar belakang</vt:lpstr>
      <vt:lpstr>Identifikasi masalah</vt:lpstr>
      <vt:lpstr>tujuan</vt:lpstr>
      <vt:lpstr>Lingkup penelitian</vt:lpstr>
      <vt:lpstr>PowerPoint Presentation</vt:lpstr>
      <vt:lpstr>Arsitektur jaringan yang sedang berjalan pada kampus IV</vt:lpstr>
      <vt:lpstr>Gambaran area gedung kampus IV</vt:lpstr>
      <vt:lpstr>Konsep VoIP</vt:lpstr>
      <vt:lpstr>PowerPoint Presentation</vt:lpstr>
      <vt:lpstr>PowerPoint Presentation</vt:lpstr>
      <vt:lpstr>Perancangan arsitektur</vt:lpstr>
      <vt:lpstr>Perancangan alur kerja </vt:lpstr>
      <vt:lpstr>PowerPoint Presentation</vt:lpstr>
      <vt:lpstr>PowerPoint Presentation</vt:lpstr>
      <vt:lpstr>Pemanfaatan VoIP Video Call</vt:lpstr>
      <vt:lpstr>Data Kebutuhan Untuk Membangun Sistem Komunikasi VoIP Video Call</vt:lpstr>
      <vt:lpstr>Pemanfaatan Asterisk Sebagai Server VoIP Video Call</vt:lpstr>
      <vt:lpstr>PowerPoint Presentation</vt:lpstr>
      <vt:lpstr>Studi Kasus (Hasil Gambaran Pada Sistem Komunikasi Yang Dirancang)</vt:lpstr>
      <vt:lpstr>PowerPoint Presentation</vt:lpstr>
      <vt:lpstr>PowerPoint Presentation</vt:lpstr>
      <vt:lpstr>Perbandingan VoIP Dengan PSTN</vt:lpstr>
      <vt:lpstr>Kesimpulan dan saran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PERANCANGAN KONSEP ENTERPRISE SERVICE BUS (ESB) MENGGUNAKAN ALTOVA SERVER DAN ADVANCED MESSAGE QUEUE PROTOCOL (AMQP) PADA SISTEM TERINTEGRASI</dc:title>
  <dc:creator>Fina Frimierviana</dc:creator>
  <cp:lastModifiedBy>ANISA</cp:lastModifiedBy>
  <cp:revision>318</cp:revision>
  <dcterms:created xsi:type="dcterms:W3CDTF">2014-08-25T06:36:13Z</dcterms:created>
  <dcterms:modified xsi:type="dcterms:W3CDTF">2015-01-05T07:23:29Z</dcterms:modified>
</cp:coreProperties>
</file>