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9"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Lst>
  <p:sldSz cx="9144000" cy="5143500" type="screen16x9"/>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649FC-E2D8-43A7-BF68-1DF6DBCD9DFE}"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id-ID"/>
        </a:p>
      </dgm:t>
    </dgm:pt>
    <dgm:pt modelId="{89423F2A-52A1-4C84-BECA-704DFE46660A}">
      <dgm:prSet phldrT="[Text]" custT="1"/>
      <dgm:spPr/>
      <dgm:t>
        <a:bodyPr/>
        <a:lstStyle/>
        <a:p>
          <a:r>
            <a:rPr lang="id-ID" sz="2400" dirty="0" smtClean="0">
              <a:solidFill>
                <a:schemeClr val="bg1"/>
              </a:solidFill>
              <a:latin typeface="Times New Roman" pitchFamily="18" charset="0"/>
              <a:cs typeface="Times New Roman" pitchFamily="18" charset="0"/>
            </a:rPr>
            <a:t>Identifikasi Masalah</a:t>
          </a:r>
          <a:endParaRPr lang="id-ID" sz="2400" dirty="0">
            <a:solidFill>
              <a:schemeClr val="bg1"/>
            </a:solidFill>
            <a:latin typeface="Times New Roman" pitchFamily="18" charset="0"/>
            <a:cs typeface="Times New Roman" pitchFamily="18" charset="0"/>
          </a:endParaRPr>
        </a:p>
      </dgm:t>
    </dgm:pt>
    <dgm:pt modelId="{662BD2DB-EA79-4972-8AAE-53C1716A5417}" type="parTrans" cxnId="{073E8E8E-0D3E-4CA5-8053-A73B3EF5F57D}">
      <dgm:prSet/>
      <dgm:spPr/>
      <dgm:t>
        <a:bodyPr/>
        <a:lstStyle/>
        <a:p>
          <a:endParaRPr lang="id-ID"/>
        </a:p>
      </dgm:t>
    </dgm:pt>
    <dgm:pt modelId="{9B521023-6214-47C5-BF36-2A5A866054AD}" type="sibTrans" cxnId="{073E8E8E-0D3E-4CA5-8053-A73B3EF5F57D}">
      <dgm:prSet/>
      <dgm:spPr/>
      <dgm:t>
        <a:bodyPr/>
        <a:lstStyle/>
        <a:p>
          <a:endParaRPr lang="id-ID"/>
        </a:p>
      </dgm:t>
    </dgm:pt>
    <dgm:pt modelId="{23378AEA-56D3-4DD7-9C64-91F8D061DEB0}">
      <dgm:prSet phldrT="[Text]" custT="1">
        <dgm:style>
          <a:lnRef idx="3">
            <a:schemeClr val="lt1"/>
          </a:lnRef>
          <a:fillRef idx="1">
            <a:schemeClr val="accent5"/>
          </a:fillRef>
          <a:effectRef idx="1">
            <a:schemeClr val="accent5"/>
          </a:effectRef>
          <a:fontRef idx="minor">
            <a:schemeClr val="lt1"/>
          </a:fontRef>
        </dgm:style>
      </dgm:prSet>
      <dgm:spPr/>
      <dgm:t>
        <a:bodyPr/>
        <a:lstStyle/>
        <a:p>
          <a:pPr algn="just"/>
          <a:r>
            <a:rPr lang="id-ID" sz="1800" dirty="0" smtClean="0">
              <a:latin typeface="+mn-lt"/>
              <a:cs typeface="Times New Roman" pitchFamily="18" charset="0"/>
            </a:rPr>
            <a:t>Apakah penggunaan program linier dapat menentukan dan menetapkan formula yang optimal terhadap biaya pembuatan abon ebi galendo ? </a:t>
          </a:r>
          <a:endParaRPr lang="id-ID" sz="1800" dirty="0">
            <a:latin typeface="+mn-lt"/>
            <a:cs typeface="Times New Roman" pitchFamily="18" charset="0"/>
          </a:endParaRPr>
        </a:p>
      </dgm:t>
    </dgm:pt>
    <dgm:pt modelId="{0FF523AE-4F5A-48D3-8BE1-3879E17621E2}" type="parTrans" cxnId="{AB2A1424-B3C8-452A-B1AB-61636BEB71F6}">
      <dgm:prSet/>
      <dgm:spPr/>
      <dgm:t>
        <a:bodyPr/>
        <a:lstStyle/>
        <a:p>
          <a:endParaRPr lang="id-ID"/>
        </a:p>
      </dgm:t>
    </dgm:pt>
    <dgm:pt modelId="{99999E43-0DAA-41D9-B2A6-80DDA697CD1B}" type="sibTrans" cxnId="{AB2A1424-B3C8-452A-B1AB-61636BEB71F6}">
      <dgm:prSet/>
      <dgm:spPr/>
      <dgm:t>
        <a:bodyPr/>
        <a:lstStyle/>
        <a:p>
          <a:endParaRPr lang="id-ID"/>
        </a:p>
      </dgm:t>
    </dgm:pt>
    <dgm:pt modelId="{9EFE7371-DECC-4BA1-96CB-D27AB739E847}">
      <dgm:prSet phldrT="[Text]" custT="1"/>
      <dgm:spPr/>
      <dgm:t>
        <a:bodyPr/>
        <a:lstStyle/>
        <a:p>
          <a:pPr algn="just"/>
          <a:r>
            <a:rPr lang="id-ID" sz="2400" dirty="0" smtClean="0">
              <a:solidFill>
                <a:schemeClr val="bg1"/>
              </a:solidFill>
              <a:latin typeface="Times New Roman" pitchFamily="18" charset="0"/>
              <a:cs typeface="Times New Roman" pitchFamily="18" charset="0"/>
            </a:rPr>
            <a:t>Maksud Penelitian</a:t>
          </a:r>
          <a:endParaRPr lang="id-ID" sz="2400" dirty="0">
            <a:solidFill>
              <a:schemeClr val="bg1"/>
            </a:solidFill>
            <a:latin typeface="Times New Roman" pitchFamily="18" charset="0"/>
            <a:cs typeface="Times New Roman" pitchFamily="18" charset="0"/>
          </a:endParaRPr>
        </a:p>
      </dgm:t>
    </dgm:pt>
    <dgm:pt modelId="{7CA26CC4-8428-4BA2-A6BA-398E9973D239}" type="parTrans" cxnId="{A5B7E2C4-3736-4683-A58F-02287CBD9C40}">
      <dgm:prSet/>
      <dgm:spPr/>
      <dgm:t>
        <a:bodyPr/>
        <a:lstStyle/>
        <a:p>
          <a:endParaRPr lang="id-ID"/>
        </a:p>
      </dgm:t>
    </dgm:pt>
    <dgm:pt modelId="{25858148-6662-47BC-8A87-0AF16D3FF42E}" type="sibTrans" cxnId="{A5B7E2C4-3736-4683-A58F-02287CBD9C40}">
      <dgm:prSet/>
      <dgm:spPr/>
      <dgm:t>
        <a:bodyPr/>
        <a:lstStyle/>
        <a:p>
          <a:endParaRPr lang="id-ID"/>
        </a:p>
      </dgm:t>
    </dgm:pt>
    <dgm:pt modelId="{A0B5EE75-0102-4A1F-A770-F9D50804DD2F}">
      <dgm:prSet phldrT="[Text]" custT="1">
        <dgm:style>
          <a:lnRef idx="3">
            <a:schemeClr val="lt1"/>
          </a:lnRef>
          <a:fillRef idx="1">
            <a:schemeClr val="accent2"/>
          </a:fillRef>
          <a:effectRef idx="1">
            <a:schemeClr val="accent2"/>
          </a:effectRef>
          <a:fontRef idx="minor">
            <a:schemeClr val="lt1"/>
          </a:fontRef>
        </dgm:style>
      </dgm:prSet>
      <dgm:spPr/>
      <dgm:t>
        <a:bodyPr/>
        <a:lstStyle/>
        <a:p>
          <a:pPr algn="just"/>
          <a:r>
            <a:rPr lang="id-ID" sz="1800" dirty="0" smtClean="0">
              <a:latin typeface="+mn-lt"/>
              <a:cs typeface="Times New Roman" pitchFamily="18" charset="0"/>
            </a:rPr>
            <a:t>Untuk mengetahui dan menentukan formulasi abon ebi galendo dengan cara mengoptimalkan penggunaan bahan baku ebi dan galendo. </a:t>
          </a:r>
          <a:endParaRPr lang="id-ID" sz="1800" dirty="0">
            <a:latin typeface="+mn-lt"/>
            <a:cs typeface="Times New Roman" pitchFamily="18" charset="0"/>
          </a:endParaRPr>
        </a:p>
      </dgm:t>
    </dgm:pt>
    <dgm:pt modelId="{854BF0CD-4BE3-41D7-A471-B812908A2680}" type="parTrans" cxnId="{01A2A528-D2C6-4A0D-AE36-C2AD476970CF}">
      <dgm:prSet/>
      <dgm:spPr/>
      <dgm:t>
        <a:bodyPr/>
        <a:lstStyle/>
        <a:p>
          <a:endParaRPr lang="id-ID"/>
        </a:p>
      </dgm:t>
    </dgm:pt>
    <dgm:pt modelId="{B4A1DB80-D915-4E95-B2C9-EFDD035E4D58}" type="sibTrans" cxnId="{01A2A528-D2C6-4A0D-AE36-C2AD476970CF}">
      <dgm:prSet/>
      <dgm:spPr/>
      <dgm:t>
        <a:bodyPr/>
        <a:lstStyle/>
        <a:p>
          <a:endParaRPr lang="id-ID"/>
        </a:p>
      </dgm:t>
    </dgm:pt>
    <dgm:pt modelId="{27EF0173-5102-445B-AA2E-4C6B5BC132E0}">
      <dgm:prSet phldrT="[Text]" custT="1"/>
      <dgm:spPr/>
      <dgm:t>
        <a:bodyPr/>
        <a:lstStyle/>
        <a:p>
          <a:r>
            <a:rPr lang="id-ID" sz="2400" dirty="0" smtClean="0">
              <a:solidFill>
                <a:schemeClr val="bg1"/>
              </a:solidFill>
              <a:latin typeface="Times New Roman" pitchFamily="18" charset="0"/>
              <a:cs typeface="Times New Roman" pitchFamily="18" charset="0"/>
            </a:rPr>
            <a:t>Tujuan Penelitian</a:t>
          </a:r>
          <a:endParaRPr lang="id-ID" sz="2400" dirty="0">
            <a:solidFill>
              <a:schemeClr val="bg1"/>
            </a:solidFill>
            <a:latin typeface="Times New Roman" pitchFamily="18" charset="0"/>
            <a:cs typeface="Times New Roman" pitchFamily="18" charset="0"/>
          </a:endParaRPr>
        </a:p>
      </dgm:t>
    </dgm:pt>
    <dgm:pt modelId="{78B369BE-2889-457C-B9D1-CC017EB0C72B}" type="parTrans" cxnId="{64FDC592-E004-41C2-B533-79C716102849}">
      <dgm:prSet/>
      <dgm:spPr/>
      <dgm:t>
        <a:bodyPr/>
        <a:lstStyle/>
        <a:p>
          <a:endParaRPr lang="id-ID"/>
        </a:p>
      </dgm:t>
    </dgm:pt>
    <dgm:pt modelId="{815ECBF6-5299-48BE-97C8-6F3A180D2D50}" type="sibTrans" cxnId="{64FDC592-E004-41C2-B533-79C716102849}">
      <dgm:prSet/>
      <dgm:spPr/>
      <dgm:t>
        <a:bodyPr/>
        <a:lstStyle/>
        <a:p>
          <a:endParaRPr lang="id-ID"/>
        </a:p>
      </dgm:t>
    </dgm:pt>
    <dgm:pt modelId="{8FD79A4C-6647-4925-B825-58B3AA2FD201}">
      <dgm:prSet phldrT="[Text]" custT="1">
        <dgm:style>
          <a:lnRef idx="3">
            <a:schemeClr val="lt1"/>
          </a:lnRef>
          <a:fillRef idx="1">
            <a:schemeClr val="accent4"/>
          </a:fillRef>
          <a:effectRef idx="1">
            <a:schemeClr val="accent4"/>
          </a:effectRef>
          <a:fontRef idx="minor">
            <a:schemeClr val="lt1"/>
          </a:fontRef>
        </dgm:style>
      </dgm:prSet>
      <dgm:spPr/>
      <dgm:t>
        <a:bodyPr/>
        <a:lstStyle/>
        <a:p>
          <a:pPr algn="just"/>
          <a:r>
            <a:rPr lang="id-ID" sz="1600" dirty="0" smtClean="0">
              <a:latin typeface="+mn-lt"/>
              <a:cs typeface="Times New Roman" pitchFamily="18" charset="0"/>
            </a:rPr>
            <a:t>Untuk menghasilkan abon ebi galendo dengan kandungan gizi memenuhi standar serta harga yang ekonomis dan terjangkau dengan menggunakan program linier dalam menentukan formulasi abon ebi galendo </a:t>
          </a:r>
          <a:endParaRPr lang="id-ID" sz="1600" dirty="0">
            <a:latin typeface="+mn-lt"/>
            <a:cs typeface="Times New Roman" pitchFamily="18" charset="0"/>
          </a:endParaRPr>
        </a:p>
      </dgm:t>
    </dgm:pt>
    <dgm:pt modelId="{298E6121-4928-4855-88EA-1FCAC665FD01}" type="parTrans" cxnId="{9F512166-6BC7-4B7C-A2D3-726D31907C1A}">
      <dgm:prSet/>
      <dgm:spPr/>
      <dgm:t>
        <a:bodyPr/>
        <a:lstStyle/>
        <a:p>
          <a:endParaRPr lang="id-ID"/>
        </a:p>
      </dgm:t>
    </dgm:pt>
    <dgm:pt modelId="{17EE2947-E0A1-42BA-9537-63AAA3348E34}" type="sibTrans" cxnId="{9F512166-6BC7-4B7C-A2D3-726D31907C1A}">
      <dgm:prSet/>
      <dgm:spPr/>
      <dgm:t>
        <a:bodyPr/>
        <a:lstStyle/>
        <a:p>
          <a:endParaRPr lang="id-ID"/>
        </a:p>
      </dgm:t>
    </dgm:pt>
    <dgm:pt modelId="{ABD1F86A-1146-4B00-A314-BEC323345977}" type="pres">
      <dgm:prSet presAssocID="{B48649FC-E2D8-43A7-BF68-1DF6DBCD9DFE}" presName="Name0" presStyleCnt="0">
        <dgm:presLayoutVars>
          <dgm:dir/>
          <dgm:animLvl val="lvl"/>
          <dgm:resizeHandles val="exact"/>
        </dgm:presLayoutVars>
      </dgm:prSet>
      <dgm:spPr/>
      <dgm:t>
        <a:bodyPr/>
        <a:lstStyle/>
        <a:p>
          <a:endParaRPr lang="id-ID"/>
        </a:p>
      </dgm:t>
    </dgm:pt>
    <dgm:pt modelId="{D9C89924-5FE4-4A50-875E-7F456F21FA63}" type="pres">
      <dgm:prSet presAssocID="{89423F2A-52A1-4C84-BECA-704DFE46660A}" presName="linNode" presStyleCnt="0"/>
      <dgm:spPr/>
    </dgm:pt>
    <dgm:pt modelId="{605470B0-ACA8-4B04-BEB6-C7B90E39E53C}" type="pres">
      <dgm:prSet presAssocID="{89423F2A-52A1-4C84-BECA-704DFE46660A}" presName="parentText" presStyleLbl="node1" presStyleIdx="0" presStyleCnt="3" custLinFactNeighborX="-543" custLinFactNeighborY="-2036">
        <dgm:presLayoutVars>
          <dgm:chMax val="1"/>
          <dgm:bulletEnabled val="1"/>
        </dgm:presLayoutVars>
      </dgm:prSet>
      <dgm:spPr/>
      <dgm:t>
        <a:bodyPr/>
        <a:lstStyle/>
        <a:p>
          <a:endParaRPr lang="id-ID"/>
        </a:p>
      </dgm:t>
    </dgm:pt>
    <dgm:pt modelId="{A044E5DA-0262-4A1B-8161-6E9E57FB0849}" type="pres">
      <dgm:prSet presAssocID="{89423F2A-52A1-4C84-BECA-704DFE46660A}" presName="descendantText" presStyleLbl="alignAccFollowNode1" presStyleIdx="0" presStyleCnt="3">
        <dgm:presLayoutVars>
          <dgm:bulletEnabled val="1"/>
        </dgm:presLayoutVars>
      </dgm:prSet>
      <dgm:spPr/>
      <dgm:t>
        <a:bodyPr/>
        <a:lstStyle/>
        <a:p>
          <a:endParaRPr lang="id-ID"/>
        </a:p>
      </dgm:t>
    </dgm:pt>
    <dgm:pt modelId="{59E0D07E-9BA4-43CC-B6AE-136768CADBD1}" type="pres">
      <dgm:prSet presAssocID="{9B521023-6214-47C5-BF36-2A5A866054AD}" presName="sp" presStyleCnt="0"/>
      <dgm:spPr/>
    </dgm:pt>
    <dgm:pt modelId="{3945DF0F-FAEE-429F-B197-FA36732787A2}" type="pres">
      <dgm:prSet presAssocID="{9EFE7371-DECC-4BA1-96CB-D27AB739E847}" presName="linNode" presStyleCnt="0"/>
      <dgm:spPr/>
    </dgm:pt>
    <dgm:pt modelId="{A9230944-2462-4AE9-87D6-0B5D4578C23C}" type="pres">
      <dgm:prSet presAssocID="{9EFE7371-DECC-4BA1-96CB-D27AB739E847}" presName="parentText" presStyleLbl="node1" presStyleIdx="1" presStyleCnt="3">
        <dgm:presLayoutVars>
          <dgm:chMax val="1"/>
          <dgm:bulletEnabled val="1"/>
        </dgm:presLayoutVars>
      </dgm:prSet>
      <dgm:spPr/>
      <dgm:t>
        <a:bodyPr/>
        <a:lstStyle/>
        <a:p>
          <a:endParaRPr lang="id-ID"/>
        </a:p>
      </dgm:t>
    </dgm:pt>
    <dgm:pt modelId="{E706F466-C8D7-4D23-9FC3-17BF1712A7F0}" type="pres">
      <dgm:prSet presAssocID="{9EFE7371-DECC-4BA1-96CB-D27AB739E847}" presName="descendantText" presStyleLbl="alignAccFollowNode1" presStyleIdx="1" presStyleCnt="3">
        <dgm:presLayoutVars>
          <dgm:bulletEnabled val="1"/>
        </dgm:presLayoutVars>
      </dgm:prSet>
      <dgm:spPr/>
      <dgm:t>
        <a:bodyPr/>
        <a:lstStyle/>
        <a:p>
          <a:endParaRPr lang="id-ID"/>
        </a:p>
      </dgm:t>
    </dgm:pt>
    <dgm:pt modelId="{8D0EFE84-ED8F-4254-84B8-E665ABC97DBD}" type="pres">
      <dgm:prSet presAssocID="{25858148-6662-47BC-8A87-0AF16D3FF42E}" presName="sp" presStyleCnt="0"/>
      <dgm:spPr/>
    </dgm:pt>
    <dgm:pt modelId="{6A554FB5-DFDD-458C-A2DC-B394AE0360B9}" type="pres">
      <dgm:prSet presAssocID="{27EF0173-5102-445B-AA2E-4C6B5BC132E0}" presName="linNode" presStyleCnt="0"/>
      <dgm:spPr/>
    </dgm:pt>
    <dgm:pt modelId="{A510126B-580B-4A5D-9830-236255600BDE}" type="pres">
      <dgm:prSet presAssocID="{27EF0173-5102-445B-AA2E-4C6B5BC132E0}" presName="parentText" presStyleLbl="node1" presStyleIdx="2" presStyleCnt="3">
        <dgm:presLayoutVars>
          <dgm:chMax val="1"/>
          <dgm:bulletEnabled val="1"/>
        </dgm:presLayoutVars>
      </dgm:prSet>
      <dgm:spPr/>
      <dgm:t>
        <a:bodyPr/>
        <a:lstStyle/>
        <a:p>
          <a:endParaRPr lang="id-ID"/>
        </a:p>
      </dgm:t>
    </dgm:pt>
    <dgm:pt modelId="{47156188-198C-4CFE-B05F-27FD22CDFF5C}" type="pres">
      <dgm:prSet presAssocID="{27EF0173-5102-445B-AA2E-4C6B5BC132E0}" presName="descendantText" presStyleLbl="alignAccFollowNode1" presStyleIdx="2" presStyleCnt="3">
        <dgm:presLayoutVars>
          <dgm:bulletEnabled val="1"/>
        </dgm:presLayoutVars>
      </dgm:prSet>
      <dgm:spPr/>
      <dgm:t>
        <a:bodyPr/>
        <a:lstStyle/>
        <a:p>
          <a:endParaRPr lang="id-ID"/>
        </a:p>
      </dgm:t>
    </dgm:pt>
  </dgm:ptLst>
  <dgm:cxnLst>
    <dgm:cxn modelId="{D31048C8-ABD8-4557-9B3D-3788B122BBF1}" type="presOf" srcId="{8FD79A4C-6647-4925-B825-58B3AA2FD201}" destId="{47156188-198C-4CFE-B05F-27FD22CDFF5C}" srcOrd="0" destOrd="0" presId="urn:microsoft.com/office/officeart/2005/8/layout/vList5"/>
    <dgm:cxn modelId="{9F512166-6BC7-4B7C-A2D3-726D31907C1A}" srcId="{27EF0173-5102-445B-AA2E-4C6B5BC132E0}" destId="{8FD79A4C-6647-4925-B825-58B3AA2FD201}" srcOrd="0" destOrd="0" parTransId="{298E6121-4928-4855-88EA-1FCAC665FD01}" sibTransId="{17EE2947-E0A1-42BA-9537-63AAA3348E34}"/>
    <dgm:cxn modelId="{4D389451-9366-45BD-85FE-AB0C470E2CE0}" type="presOf" srcId="{A0B5EE75-0102-4A1F-A770-F9D50804DD2F}" destId="{E706F466-C8D7-4D23-9FC3-17BF1712A7F0}" srcOrd="0" destOrd="0" presId="urn:microsoft.com/office/officeart/2005/8/layout/vList5"/>
    <dgm:cxn modelId="{073E8E8E-0D3E-4CA5-8053-A73B3EF5F57D}" srcId="{B48649FC-E2D8-43A7-BF68-1DF6DBCD9DFE}" destId="{89423F2A-52A1-4C84-BECA-704DFE46660A}" srcOrd="0" destOrd="0" parTransId="{662BD2DB-EA79-4972-8AAE-53C1716A5417}" sibTransId="{9B521023-6214-47C5-BF36-2A5A866054AD}"/>
    <dgm:cxn modelId="{A5B7E2C4-3736-4683-A58F-02287CBD9C40}" srcId="{B48649FC-E2D8-43A7-BF68-1DF6DBCD9DFE}" destId="{9EFE7371-DECC-4BA1-96CB-D27AB739E847}" srcOrd="1" destOrd="0" parTransId="{7CA26CC4-8428-4BA2-A6BA-398E9973D239}" sibTransId="{25858148-6662-47BC-8A87-0AF16D3FF42E}"/>
    <dgm:cxn modelId="{F047E94E-6D57-404F-BA21-275EE4C30A14}" type="presOf" srcId="{9EFE7371-DECC-4BA1-96CB-D27AB739E847}" destId="{A9230944-2462-4AE9-87D6-0B5D4578C23C}" srcOrd="0" destOrd="0" presId="urn:microsoft.com/office/officeart/2005/8/layout/vList5"/>
    <dgm:cxn modelId="{AB2A1424-B3C8-452A-B1AB-61636BEB71F6}" srcId="{89423F2A-52A1-4C84-BECA-704DFE46660A}" destId="{23378AEA-56D3-4DD7-9C64-91F8D061DEB0}" srcOrd="0" destOrd="0" parTransId="{0FF523AE-4F5A-48D3-8BE1-3879E17621E2}" sibTransId="{99999E43-0DAA-41D9-B2A6-80DDA697CD1B}"/>
    <dgm:cxn modelId="{06148AC4-878F-4C50-80BA-085A413E9161}" type="presOf" srcId="{B48649FC-E2D8-43A7-BF68-1DF6DBCD9DFE}" destId="{ABD1F86A-1146-4B00-A314-BEC323345977}" srcOrd="0" destOrd="0" presId="urn:microsoft.com/office/officeart/2005/8/layout/vList5"/>
    <dgm:cxn modelId="{64FDC592-E004-41C2-B533-79C716102849}" srcId="{B48649FC-E2D8-43A7-BF68-1DF6DBCD9DFE}" destId="{27EF0173-5102-445B-AA2E-4C6B5BC132E0}" srcOrd="2" destOrd="0" parTransId="{78B369BE-2889-457C-B9D1-CC017EB0C72B}" sibTransId="{815ECBF6-5299-48BE-97C8-6F3A180D2D50}"/>
    <dgm:cxn modelId="{22B53EAF-E65B-4950-958D-0BB9264374F6}" type="presOf" srcId="{89423F2A-52A1-4C84-BECA-704DFE46660A}" destId="{605470B0-ACA8-4B04-BEB6-C7B90E39E53C}" srcOrd="0" destOrd="0" presId="urn:microsoft.com/office/officeart/2005/8/layout/vList5"/>
    <dgm:cxn modelId="{F9D13DD9-2A83-4347-A25C-9839196C4089}" type="presOf" srcId="{23378AEA-56D3-4DD7-9C64-91F8D061DEB0}" destId="{A044E5DA-0262-4A1B-8161-6E9E57FB0849}" srcOrd="0" destOrd="0" presId="urn:microsoft.com/office/officeart/2005/8/layout/vList5"/>
    <dgm:cxn modelId="{920BFFC6-2839-46EA-BCB9-14D8BC74F4F4}" type="presOf" srcId="{27EF0173-5102-445B-AA2E-4C6B5BC132E0}" destId="{A510126B-580B-4A5D-9830-236255600BDE}" srcOrd="0" destOrd="0" presId="urn:microsoft.com/office/officeart/2005/8/layout/vList5"/>
    <dgm:cxn modelId="{01A2A528-D2C6-4A0D-AE36-C2AD476970CF}" srcId="{9EFE7371-DECC-4BA1-96CB-D27AB739E847}" destId="{A0B5EE75-0102-4A1F-A770-F9D50804DD2F}" srcOrd="0" destOrd="0" parTransId="{854BF0CD-4BE3-41D7-A471-B812908A2680}" sibTransId="{B4A1DB80-D915-4E95-B2C9-EFDD035E4D58}"/>
    <dgm:cxn modelId="{349C03FE-1019-45E5-BEB1-44C62893B0B2}" type="presParOf" srcId="{ABD1F86A-1146-4B00-A314-BEC323345977}" destId="{D9C89924-5FE4-4A50-875E-7F456F21FA63}" srcOrd="0" destOrd="0" presId="urn:microsoft.com/office/officeart/2005/8/layout/vList5"/>
    <dgm:cxn modelId="{A0D50F67-A0DD-4552-AEFF-4DEE1792BAA5}" type="presParOf" srcId="{D9C89924-5FE4-4A50-875E-7F456F21FA63}" destId="{605470B0-ACA8-4B04-BEB6-C7B90E39E53C}" srcOrd="0" destOrd="0" presId="urn:microsoft.com/office/officeart/2005/8/layout/vList5"/>
    <dgm:cxn modelId="{B04D4B8B-9C3D-4E31-9FD2-39D534EA92CF}" type="presParOf" srcId="{D9C89924-5FE4-4A50-875E-7F456F21FA63}" destId="{A044E5DA-0262-4A1B-8161-6E9E57FB0849}" srcOrd="1" destOrd="0" presId="urn:microsoft.com/office/officeart/2005/8/layout/vList5"/>
    <dgm:cxn modelId="{48308B64-D03E-4851-874D-568C40B4622D}" type="presParOf" srcId="{ABD1F86A-1146-4B00-A314-BEC323345977}" destId="{59E0D07E-9BA4-43CC-B6AE-136768CADBD1}" srcOrd="1" destOrd="0" presId="urn:microsoft.com/office/officeart/2005/8/layout/vList5"/>
    <dgm:cxn modelId="{652F2325-2F69-454D-A697-4B8FB5FBE3B3}" type="presParOf" srcId="{ABD1F86A-1146-4B00-A314-BEC323345977}" destId="{3945DF0F-FAEE-429F-B197-FA36732787A2}" srcOrd="2" destOrd="0" presId="urn:microsoft.com/office/officeart/2005/8/layout/vList5"/>
    <dgm:cxn modelId="{86A483DC-2ABD-4561-A39F-636623BFA867}" type="presParOf" srcId="{3945DF0F-FAEE-429F-B197-FA36732787A2}" destId="{A9230944-2462-4AE9-87D6-0B5D4578C23C}" srcOrd="0" destOrd="0" presId="urn:microsoft.com/office/officeart/2005/8/layout/vList5"/>
    <dgm:cxn modelId="{D674C4E3-0E72-4232-8147-690DE7602357}" type="presParOf" srcId="{3945DF0F-FAEE-429F-B197-FA36732787A2}" destId="{E706F466-C8D7-4D23-9FC3-17BF1712A7F0}" srcOrd="1" destOrd="0" presId="urn:microsoft.com/office/officeart/2005/8/layout/vList5"/>
    <dgm:cxn modelId="{8D9501BB-8540-4B7B-A829-47B39CE0E130}" type="presParOf" srcId="{ABD1F86A-1146-4B00-A314-BEC323345977}" destId="{8D0EFE84-ED8F-4254-84B8-E665ABC97DBD}" srcOrd="3" destOrd="0" presId="urn:microsoft.com/office/officeart/2005/8/layout/vList5"/>
    <dgm:cxn modelId="{B0B4D0AE-4D4A-4762-8FA4-6FE48AF3F148}" type="presParOf" srcId="{ABD1F86A-1146-4B00-A314-BEC323345977}" destId="{6A554FB5-DFDD-458C-A2DC-B394AE0360B9}" srcOrd="4" destOrd="0" presId="urn:microsoft.com/office/officeart/2005/8/layout/vList5"/>
    <dgm:cxn modelId="{A852D722-E592-44BF-BA29-3CEF372D0A51}" type="presParOf" srcId="{6A554FB5-DFDD-458C-A2DC-B394AE0360B9}" destId="{A510126B-580B-4A5D-9830-236255600BDE}" srcOrd="0" destOrd="0" presId="urn:microsoft.com/office/officeart/2005/8/layout/vList5"/>
    <dgm:cxn modelId="{EFAE58C5-1E28-4DFD-ACF5-E4BBA5A2B4FD}" type="presParOf" srcId="{6A554FB5-DFDD-458C-A2DC-B394AE0360B9}" destId="{47156188-198C-4CFE-B05F-27FD22CDFF5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A37B8-AE69-467C-9B24-223C9713A5D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id-ID"/>
        </a:p>
      </dgm:t>
    </dgm:pt>
    <dgm:pt modelId="{68A0D139-97F0-49CF-B067-DC9BFC3393E9}">
      <dgm:prSet phldrT="[Text]" custT="1"/>
      <dgm:spPr/>
      <dgm:t>
        <a:bodyPr/>
        <a:lstStyle/>
        <a:p>
          <a:pPr algn="just"/>
          <a:r>
            <a:rPr lang="id-ID" sz="2400" b="0" dirty="0" smtClean="0">
              <a:solidFill>
                <a:schemeClr val="accent6">
                  <a:lumMod val="50000"/>
                </a:schemeClr>
              </a:solidFill>
              <a:latin typeface="+mj-lt"/>
              <a:cs typeface="Times New Roman" pitchFamily="18" charset="0"/>
            </a:rPr>
            <a:t>Menurut Aini (2014), dalam penelitiannya yang berjudul formulas biskuit blondo dan tepung ikan gabus (</a:t>
          </a:r>
          <a:r>
            <a:rPr lang="id-ID" sz="2400" b="0" i="1" dirty="0" smtClean="0">
              <a:solidFill>
                <a:schemeClr val="accent6">
                  <a:lumMod val="50000"/>
                </a:schemeClr>
              </a:solidFill>
              <a:latin typeface="+mj-lt"/>
              <a:cs typeface="Times New Roman" pitchFamily="18" charset="0"/>
            </a:rPr>
            <a:t>Channe Striara</a:t>
          </a:r>
          <a:r>
            <a:rPr lang="id-ID" sz="2400" b="0" dirty="0" smtClean="0">
              <a:solidFill>
                <a:schemeClr val="accent6">
                  <a:lumMod val="50000"/>
                </a:schemeClr>
              </a:solidFill>
              <a:latin typeface="+mj-lt"/>
              <a:cs typeface="Times New Roman" pitchFamily="18" charset="0"/>
            </a:rPr>
            <a:t>), dihasilkan lima formulasi biskuit dengan penambahan blondo dan tepung ikan gabus yaitu 50% blondo dan tepung ikan gabus sebanyak 5%,10%, 15%, 20% dan 25% dari tepung terigu. Berdasarkan analisis kandungan gizi, biskuit dengan substitusi blondo dan tepung ikan gabus dapat meningkatkan protein pada biskuit. </a:t>
          </a:r>
          <a:endParaRPr lang="id-ID" sz="2400" b="0" dirty="0">
            <a:solidFill>
              <a:schemeClr val="accent6">
                <a:lumMod val="50000"/>
              </a:schemeClr>
            </a:solidFill>
            <a:latin typeface="+mj-lt"/>
            <a:cs typeface="Times New Roman" pitchFamily="18" charset="0"/>
          </a:endParaRPr>
        </a:p>
      </dgm:t>
    </dgm:pt>
    <dgm:pt modelId="{9A577182-1006-480F-91AA-3020AE27C738}" type="parTrans" cxnId="{60B22ECA-53C0-4431-AC1C-B00A609E4859}">
      <dgm:prSet/>
      <dgm:spPr/>
      <dgm:t>
        <a:bodyPr/>
        <a:lstStyle/>
        <a:p>
          <a:endParaRPr lang="id-ID"/>
        </a:p>
      </dgm:t>
    </dgm:pt>
    <dgm:pt modelId="{0996A1D7-CF23-439D-90CC-2920BC6D4086}" type="sibTrans" cxnId="{60B22ECA-53C0-4431-AC1C-B00A609E4859}">
      <dgm:prSet/>
      <dgm:spPr/>
      <dgm:t>
        <a:bodyPr/>
        <a:lstStyle/>
        <a:p>
          <a:endParaRPr lang="id-ID"/>
        </a:p>
      </dgm:t>
    </dgm:pt>
    <dgm:pt modelId="{23CD35C4-BD54-4A61-8C85-ABE33D6F3805}" type="pres">
      <dgm:prSet presAssocID="{43EA37B8-AE69-467C-9B24-223C9713A5D7}" presName="linear" presStyleCnt="0">
        <dgm:presLayoutVars>
          <dgm:dir/>
          <dgm:animLvl val="lvl"/>
          <dgm:resizeHandles val="exact"/>
        </dgm:presLayoutVars>
      </dgm:prSet>
      <dgm:spPr/>
      <dgm:t>
        <a:bodyPr/>
        <a:lstStyle/>
        <a:p>
          <a:endParaRPr lang="id-ID"/>
        </a:p>
      </dgm:t>
    </dgm:pt>
    <dgm:pt modelId="{253EE734-7B62-43A4-83A7-53B5F6F2654F}" type="pres">
      <dgm:prSet presAssocID="{68A0D139-97F0-49CF-B067-DC9BFC3393E9}" presName="parentLin" presStyleCnt="0"/>
      <dgm:spPr/>
    </dgm:pt>
    <dgm:pt modelId="{89AD3D2B-C16F-4CF6-954A-AECA3CF10BC2}" type="pres">
      <dgm:prSet presAssocID="{68A0D139-97F0-49CF-B067-DC9BFC3393E9}" presName="parentLeftMargin" presStyleLbl="node1" presStyleIdx="0" presStyleCnt="1"/>
      <dgm:spPr/>
      <dgm:t>
        <a:bodyPr/>
        <a:lstStyle/>
        <a:p>
          <a:endParaRPr lang="id-ID"/>
        </a:p>
      </dgm:t>
    </dgm:pt>
    <dgm:pt modelId="{13409812-02D1-4C7B-A203-8D8DB154BC0C}" type="pres">
      <dgm:prSet presAssocID="{68A0D139-97F0-49CF-B067-DC9BFC3393E9}" presName="parentText" presStyleLbl="node1" presStyleIdx="0" presStyleCnt="1" custScaleX="126223" custScaleY="217000" custLinFactNeighborX="15143" custLinFactNeighborY="-2185">
        <dgm:presLayoutVars>
          <dgm:chMax val="0"/>
          <dgm:bulletEnabled val="1"/>
        </dgm:presLayoutVars>
      </dgm:prSet>
      <dgm:spPr/>
      <dgm:t>
        <a:bodyPr/>
        <a:lstStyle/>
        <a:p>
          <a:endParaRPr lang="id-ID"/>
        </a:p>
      </dgm:t>
    </dgm:pt>
    <dgm:pt modelId="{C5470F0F-7238-46F7-8C1D-A269CC3884D5}" type="pres">
      <dgm:prSet presAssocID="{68A0D139-97F0-49CF-B067-DC9BFC3393E9}" presName="negativeSpace" presStyleCnt="0"/>
      <dgm:spPr/>
    </dgm:pt>
    <dgm:pt modelId="{72C4C956-24C0-4A75-B56D-91E6AEECCF9A}" type="pres">
      <dgm:prSet presAssocID="{68A0D139-97F0-49CF-B067-DC9BFC3393E9}" presName="childText" presStyleLbl="conFgAcc1" presStyleIdx="0" presStyleCnt="1">
        <dgm:presLayoutVars>
          <dgm:bulletEnabled val="1"/>
        </dgm:presLayoutVars>
      </dgm:prSet>
      <dgm:spPr/>
    </dgm:pt>
  </dgm:ptLst>
  <dgm:cxnLst>
    <dgm:cxn modelId="{60B22ECA-53C0-4431-AC1C-B00A609E4859}" srcId="{43EA37B8-AE69-467C-9B24-223C9713A5D7}" destId="{68A0D139-97F0-49CF-B067-DC9BFC3393E9}" srcOrd="0" destOrd="0" parTransId="{9A577182-1006-480F-91AA-3020AE27C738}" sibTransId="{0996A1D7-CF23-439D-90CC-2920BC6D4086}"/>
    <dgm:cxn modelId="{BECE39EB-EA70-419E-AF31-FC62C03C7330}" type="presOf" srcId="{68A0D139-97F0-49CF-B067-DC9BFC3393E9}" destId="{13409812-02D1-4C7B-A203-8D8DB154BC0C}" srcOrd="1" destOrd="0" presId="urn:microsoft.com/office/officeart/2005/8/layout/list1"/>
    <dgm:cxn modelId="{FDA1C25C-F5EE-4802-9025-B6E4AFE69DFC}" type="presOf" srcId="{43EA37B8-AE69-467C-9B24-223C9713A5D7}" destId="{23CD35C4-BD54-4A61-8C85-ABE33D6F3805}" srcOrd="0" destOrd="0" presId="urn:microsoft.com/office/officeart/2005/8/layout/list1"/>
    <dgm:cxn modelId="{F5BF1C64-D3D9-4EB8-8329-C456BDF64914}" type="presOf" srcId="{68A0D139-97F0-49CF-B067-DC9BFC3393E9}" destId="{89AD3D2B-C16F-4CF6-954A-AECA3CF10BC2}" srcOrd="0" destOrd="0" presId="urn:microsoft.com/office/officeart/2005/8/layout/list1"/>
    <dgm:cxn modelId="{5A4BD574-19A4-4347-A547-50E452D11DC1}" type="presParOf" srcId="{23CD35C4-BD54-4A61-8C85-ABE33D6F3805}" destId="{253EE734-7B62-43A4-83A7-53B5F6F2654F}" srcOrd="0" destOrd="0" presId="urn:microsoft.com/office/officeart/2005/8/layout/list1"/>
    <dgm:cxn modelId="{8A1EA31D-1271-4C87-A368-41E759281231}" type="presParOf" srcId="{253EE734-7B62-43A4-83A7-53B5F6F2654F}" destId="{89AD3D2B-C16F-4CF6-954A-AECA3CF10BC2}" srcOrd="0" destOrd="0" presId="urn:microsoft.com/office/officeart/2005/8/layout/list1"/>
    <dgm:cxn modelId="{D11F48D5-166E-4213-A56C-DF5DEE811C3B}" type="presParOf" srcId="{253EE734-7B62-43A4-83A7-53B5F6F2654F}" destId="{13409812-02D1-4C7B-A203-8D8DB154BC0C}" srcOrd="1" destOrd="0" presId="urn:microsoft.com/office/officeart/2005/8/layout/list1"/>
    <dgm:cxn modelId="{BD8B901D-C9A5-4CEC-9072-D5E275ACC2B0}" type="presParOf" srcId="{23CD35C4-BD54-4A61-8C85-ABE33D6F3805}" destId="{C5470F0F-7238-46F7-8C1D-A269CC3884D5}" srcOrd="1" destOrd="0" presId="urn:microsoft.com/office/officeart/2005/8/layout/list1"/>
    <dgm:cxn modelId="{89F1E7D9-F41D-4A1F-BB41-926C07CAB708}" type="presParOf" srcId="{23CD35C4-BD54-4A61-8C85-ABE33D6F3805}" destId="{72C4C956-24C0-4A75-B56D-91E6AEECCF9A}"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9808D7-C0F9-4E08-A883-89233F1E561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EF3DA663-94EE-40ED-85AD-89701075CB2A}">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algn="just"/>
          <a:r>
            <a:rPr lang="id-ID" sz="2400" dirty="0" smtClean="0">
              <a:solidFill>
                <a:schemeClr val="accent6">
                  <a:lumMod val="50000"/>
                </a:schemeClr>
              </a:solidFill>
              <a:latin typeface="+mj-lt"/>
              <a:cs typeface="Times New Roman" pitchFamily="18" charset="0"/>
            </a:rPr>
            <a:t>Dalam penelitian Hasya (2008), aplikasi program linier dalam optimalisasi formulasi es krim dengan menggunakan minyak kelapa sawit sebagai pengganti lemak mentega yaitu untuk mempelajari penggunaan minyak kelapa sawit sebagai bahan untuk mensubtitusi lemak susu dan mempelajari formulasi es krim yang optimal, yaitu dengan cara  meminimumkan penggunaan bahan baku tanpa mengurangi mutu es krim yang dihasilkan dengan harga yang ekonomis. </a:t>
          </a:r>
          <a:endParaRPr lang="id-ID" sz="2400" dirty="0">
            <a:solidFill>
              <a:schemeClr val="accent6">
                <a:lumMod val="50000"/>
              </a:schemeClr>
            </a:solidFill>
            <a:latin typeface="+mj-lt"/>
            <a:cs typeface="Times New Roman" pitchFamily="18" charset="0"/>
          </a:endParaRPr>
        </a:p>
      </dgm:t>
    </dgm:pt>
    <dgm:pt modelId="{B7E2B359-B2E8-42F2-ADD6-D04E24D84757}" type="parTrans" cxnId="{06E8E89F-673B-484C-BC87-D4F247588814}">
      <dgm:prSet/>
      <dgm:spPr/>
      <dgm:t>
        <a:bodyPr/>
        <a:lstStyle/>
        <a:p>
          <a:endParaRPr lang="id-ID"/>
        </a:p>
      </dgm:t>
    </dgm:pt>
    <dgm:pt modelId="{8E6A169A-890F-4FEE-A698-A80F5EB08436}" type="sibTrans" cxnId="{06E8E89F-673B-484C-BC87-D4F247588814}">
      <dgm:prSet/>
      <dgm:spPr/>
      <dgm:t>
        <a:bodyPr/>
        <a:lstStyle/>
        <a:p>
          <a:endParaRPr lang="id-ID"/>
        </a:p>
      </dgm:t>
    </dgm:pt>
    <dgm:pt modelId="{68238A6C-F96E-4247-AE3F-30BA8C911A0C}" type="pres">
      <dgm:prSet presAssocID="{9C9808D7-C0F9-4E08-A883-89233F1E561D}" presName="linear" presStyleCnt="0">
        <dgm:presLayoutVars>
          <dgm:dir/>
          <dgm:animLvl val="lvl"/>
          <dgm:resizeHandles val="exact"/>
        </dgm:presLayoutVars>
      </dgm:prSet>
      <dgm:spPr/>
      <dgm:t>
        <a:bodyPr/>
        <a:lstStyle/>
        <a:p>
          <a:endParaRPr lang="id-ID"/>
        </a:p>
      </dgm:t>
    </dgm:pt>
    <dgm:pt modelId="{139142E2-CD55-4C07-9FC0-4BA25103DDF7}" type="pres">
      <dgm:prSet presAssocID="{EF3DA663-94EE-40ED-85AD-89701075CB2A}" presName="parentLin" presStyleCnt="0"/>
      <dgm:spPr/>
    </dgm:pt>
    <dgm:pt modelId="{FB2148EE-3F51-4216-B703-E0075EBF2938}" type="pres">
      <dgm:prSet presAssocID="{EF3DA663-94EE-40ED-85AD-89701075CB2A}" presName="parentLeftMargin" presStyleLbl="node1" presStyleIdx="0" presStyleCnt="1"/>
      <dgm:spPr/>
      <dgm:t>
        <a:bodyPr/>
        <a:lstStyle/>
        <a:p>
          <a:endParaRPr lang="id-ID"/>
        </a:p>
      </dgm:t>
    </dgm:pt>
    <dgm:pt modelId="{0D0CE209-D412-4D98-B73F-914EAE0EAA7F}" type="pres">
      <dgm:prSet presAssocID="{EF3DA663-94EE-40ED-85AD-89701075CB2A}" presName="parentText" presStyleLbl="node1" presStyleIdx="0" presStyleCnt="1" custScaleX="127602" custScaleY="213528" custLinFactNeighborX="-2784" custLinFactNeighborY="-656">
        <dgm:presLayoutVars>
          <dgm:chMax val="0"/>
          <dgm:bulletEnabled val="1"/>
        </dgm:presLayoutVars>
      </dgm:prSet>
      <dgm:spPr/>
      <dgm:t>
        <a:bodyPr/>
        <a:lstStyle/>
        <a:p>
          <a:endParaRPr lang="id-ID"/>
        </a:p>
      </dgm:t>
    </dgm:pt>
    <dgm:pt modelId="{6E936E98-9824-4093-9EB4-D121E109D175}" type="pres">
      <dgm:prSet presAssocID="{EF3DA663-94EE-40ED-85AD-89701075CB2A}" presName="negativeSpace" presStyleCnt="0"/>
      <dgm:spPr/>
    </dgm:pt>
    <dgm:pt modelId="{6DC69B4D-D7FD-4D8B-AC7A-DF2E341E4AD1}" type="pres">
      <dgm:prSet presAssocID="{EF3DA663-94EE-40ED-85AD-89701075CB2A}" presName="childText" presStyleLbl="conFgAcc1" presStyleIdx="0" presStyleCnt="1">
        <dgm:presLayoutVars>
          <dgm:bulletEnabled val="1"/>
        </dgm:presLayoutVars>
      </dgm:prSet>
      <dgm:spPr/>
    </dgm:pt>
  </dgm:ptLst>
  <dgm:cxnLst>
    <dgm:cxn modelId="{06E8E89F-673B-484C-BC87-D4F247588814}" srcId="{9C9808D7-C0F9-4E08-A883-89233F1E561D}" destId="{EF3DA663-94EE-40ED-85AD-89701075CB2A}" srcOrd="0" destOrd="0" parTransId="{B7E2B359-B2E8-42F2-ADD6-D04E24D84757}" sibTransId="{8E6A169A-890F-4FEE-A698-A80F5EB08436}"/>
    <dgm:cxn modelId="{516305F8-6203-4A3A-9F1D-68EE45FDB516}" type="presOf" srcId="{EF3DA663-94EE-40ED-85AD-89701075CB2A}" destId="{FB2148EE-3F51-4216-B703-E0075EBF2938}" srcOrd="0" destOrd="0" presId="urn:microsoft.com/office/officeart/2005/8/layout/list1"/>
    <dgm:cxn modelId="{D8AF9BD2-BBE6-44AF-A9FE-C3F13B9EAA3E}" type="presOf" srcId="{EF3DA663-94EE-40ED-85AD-89701075CB2A}" destId="{0D0CE209-D412-4D98-B73F-914EAE0EAA7F}" srcOrd="1" destOrd="0" presId="urn:microsoft.com/office/officeart/2005/8/layout/list1"/>
    <dgm:cxn modelId="{2C59D652-E3E0-4153-ACA4-E7F8674CD2C9}" type="presOf" srcId="{9C9808D7-C0F9-4E08-A883-89233F1E561D}" destId="{68238A6C-F96E-4247-AE3F-30BA8C911A0C}" srcOrd="0" destOrd="0" presId="urn:microsoft.com/office/officeart/2005/8/layout/list1"/>
    <dgm:cxn modelId="{64339F0A-89EC-43F1-8950-259DD019D7AB}" type="presParOf" srcId="{68238A6C-F96E-4247-AE3F-30BA8C911A0C}" destId="{139142E2-CD55-4C07-9FC0-4BA25103DDF7}" srcOrd="0" destOrd="0" presId="urn:microsoft.com/office/officeart/2005/8/layout/list1"/>
    <dgm:cxn modelId="{62466A47-5C49-40CF-B3ED-E4142635D2CD}" type="presParOf" srcId="{139142E2-CD55-4C07-9FC0-4BA25103DDF7}" destId="{FB2148EE-3F51-4216-B703-E0075EBF2938}" srcOrd="0" destOrd="0" presId="urn:microsoft.com/office/officeart/2005/8/layout/list1"/>
    <dgm:cxn modelId="{D5CACC6A-AC6E-499E-8529-A86D555C403A}" type="presParOf" srcId="{139142E2-CD55-4C07-9FC0-4BA25103DDF7}" destId="{0D0CE209-D412-4D98-B73F-914EAE0EAA7F}" srcOrd="1" destOrd="0" presId="urn:microsoft.com/office/officeart/2005/8/layout/list1"/>
    <dgm:cxn modelId="{41750FC0-BBA8-4DAD-B03D-A951DDC84BB7}" type="presParOf" srcId="{68238A6C-F96E-4247-AE3F-30BA8C911A0C}" destId="{6E936E98-9824-4093-9EB4-D121E109D175}" srcOrd="1" destOrd="0" presId="urn:microsoft.com/office/officeart/2005/8/layout/list1"/>
    <dgm:cxn modelId="{C1448F41-057B-4FFC-93CD-0EC501D6AF13}" type="presParOf" srcId="{68238A6C-F96E-4247-AE3F-30BA8C911A0C}" destId="{6DC69B4D-D7FD-4D8B-AC7A-DF2E341E4AD1}"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E5A5DC-9F60-4E5E-A699-BEFDEA8858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98411BFF-DC25-4A0A-AE59-E152753A7E2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en-US" sz="2000" dirty="0" smtClean="0">
              <a:solidFill>
                <a:schemeClr val="accent6">
                  <a:lumMod val="50000"/>
                </a:schemeClr>
              </a:solidFill>
              <a:latin typeface="+mj-lt"/>
              <a:cs typeface="Times New Roman" pitchFamily="18" charset="0"/>
            </a:rPr>
            <a:t>	</a:t>
          </a:r>
          <a:r>
            <a:rPr lang="id-ID" sz="2000" dirty="0" smtClean="0">
              <a:solidFill>
                <a:schemeClr val="accent6">
                  <a:lumMod val="50000"/>
                </a:schemeClr>
              </a:solidFill>
              <a:latin typeface="+mj-lt"/>
              <a:cs typeface="Times New Roman" pitchFamily="18" charset="0"/>
            </a:rPr>
            <a:t>Menutut Adrizal (2002), pengolahan model linier dengan program linier menghasilkan aplikasi komputer, dapat menghasilkan output program komputer berupa formula dengan analisis sensitivitas formula yang berguna untuk melihat sejauh mana bahan baku dapat digukan secara optimal dengan kandungan gizi dan harga yang berlaku. </a:t>
          </a:r>
        </a:p>
        <a:p>
          <a:pPr algn="just"/>
          <a:r>
            <a:rPr lang="en-US" sz="2000" dirty="0" smtClean="0">
              <a:solidFill>
                <a:schemeClr val="accent6">
                  <a:lumMod val="50000"/>
                </a:schemeClr>
              </a:solidFill>
              <a:latin typeface="+mj-lt"/>
              <a:cs typeface="Times New Roman" pitchFamily="18" charset="0"/>
            </a:rPr>
            <a:t>	</a:t>
          </a:r>
          <a:r>
            <a:rPr lang="id-ID" sz="2000" dirty="0" smtClean="0">
              <a:solidFill>
                <a:schemeClr val="accent6">
                  <a:lumMod val="50000"/>
                </a:schemeClr>
              </a:solidFill>
              <a:latin typeface="+mj-lt"/>
              <a:cs typeface="Times New Roman" pitchFamily="18" charset="0"/>
            </a:rPr>
            <a:t>Menurut Andre (2014), metode least cost dalam program linier sangat membantu untuk mendapatkan formula yang baik dan memenuhi kebutuhan nutrisi dengan biaya terendah. </a:t>
          </a:r>
          <a:endParaRPr lang="id-ID" sz="2000" dirty="0">
            <a:solidFill>
              <a:schemeClr val="accent6">
                <a:lumMod val="50000"/>
              </a:schemeClr>
            </a:solidFill>
            <a:latin typeface="+mj-lt"/>
            <a:cs typeface="Times New Roman" pitchFamily="18" charset="0"/>
          </a:endParaRPr>
        </a:p>
      </dgm:t>
    </dgm:pt>
    <dgm:pt modelId="{AB0FA749-A556-47A6-9631-50720A862C29}" type="parTrans" cxnId="{918652AA-BD4B-402C-853F-C78E476F5FB6}">
      <dgm:prSet/>
      <dgm:spPr/>
      <dgm:t>
        <a:bodyPr/>
        <a:lstStyle/>
        <a:p>
          <a:endParaRPr lang="id-ID"/>
        </a:p>
      </dgm:t>
    </dgm:pt>
    <dgm:pt modelId="{4089C39D-19F2-494A-8045-D0D287100510}" type="sibTrans" cxnId="{918652AA-BD4B-402C-853F-C78E476F5FB6}">
      <dgm:prSet/>
      <dgm:spPr/>
      <dgm:t>
        <a:bodyPr/>
        <a:lstStyle/>
        <a:p>
          <a:endParaRPr lang="id-ID"/>
        </a:p>
      </dgm:t>
    </dgm:pt>
    <dgm:pt modelId="{6FBE9754-C25C-4821-990E-55BBDCC5CD27}" type="pres">
      <dgm:prSet presAssocID="{89E5A5DC-9F60-4E5E-A699-BEFDEA885848}" presName="linear" presStyleCnt="0">
        <dgm:presLayoutVars>
          <dgm:dir/>
          <dgm:animLvl val="lvl"/>
          <dgm:resizeHandles val="exact"/>
        </dgm:presLayoutVars>
      </dgm:prSet>
      <dgm:spPr/>
      <dgm:t>
        <a:bodyPr/>
        <a:lstStyle/>
        <a:p>
          <a:endParaRPr lang="id-ID"/>
        </a:p>
      </dgm:t>
    </dgm:pt>
    <dgm:pt modelId="{BF840B14-D7FA-418E-A079-3470EA65C3C8}" type="pres">
      <dgm:prSet presAssocID="{98411BFF-DC25-4A0A-AE59-E152753A7E25}" presName="parentLin" presStyleCnt="0"/>
      <dgm:spPr/>
    </dgm:pt>
    <dgm:pt modelId="{17F14F45-AB35-4F47-99D0-3F5E631088A8}" type="pres">
      <dgm:prSet presAssocID="{98411BFF-DC25-4A0A-AE59-E152753A7E25}" presName="parentLeftMargin" presStyleLbl="node1" presStyleIdx="0" presStyleCnt="1"/>
      <dgm:spPr/>
      <dgm:t>
        <a:bodyPr/>
        <a:lstStyle/>
        <a:p>
          <a:endParaRPr lang="id-ID"/>
        </a:p>
      </dgm:t>
    </dgm:pt>
    <dgm:pt modelId="{092C5DBB-2A77-48BC-99A9-AC5340CB6106}" type="pres">
      <dgm:prSet presAssocID="{98411BFF-DC25-4A0A-AE59-E152753A7E25}" presName="parentText" presStyleLbl="node1" presStyleIdx="0" presStyleCnt="1" custScaleX="127778" custScaleY="229292" custLinFactNeighborX="-2784" custLinFactNeighborY="2423">
        <dgm:presLayoutVars>
          <dgm:chMax val="0"/>
          <dgm:bulletEnabled val="1"/>
        </dgm:presLayoutVars>
      </dgm:prSet>
      <dgm:spPr/>
      <dgm:t>
        <a:bodyPr/>
        <a:lstStyle/>
        <a:p>
          <a:endParaRPr lang="id-ID"/>
        </a:p>
      </dgm:t>
    </dgm:pt>
    <dgm:pt modelId="{8AFDE1D1-40C2-40AA-92E0-6859C39731F4}" type="pres">
      <dgm:prSet presAssocID="{98411BFF-DC25-4A0A-AE59-E152753A7E25}" presName="negativeSpace" presStyleCnt="0"/>
      <dgm:spPr/>
    </dgm:pt>
    <dgm:pt modelId="{787734A0-9B59-472C-8B6F-072F6FAEB985}" type="pres">
      <dgm:prSet presAssocID="{98411BFF-DC25-4A0A-AE59-E152753A7E25}" presName="childText" presStyleLbl="conFgAcc1" presStyleIdx="0" presStyleCnt="1">
        <dgm:presLayoutVars>
          <dgm:bulletEnabled val="1"/>
        </dgm:presLayoutVars>
      </dgm:prSet>
      <dgm:spPr/>
    </dgm:pt>
  </dgm:ptLst>
  <dgm:cxnLst>
    <dgm:cxn modelId="{D62330E8-98E5-41D5-ABB0-1DB64428B7B4}" type="presOf" srcId="{89E5A5DC-9F60-4E5E-A699-BEFDEA885848}" destId="{6FBE9754-C25C-4821-990E-55BBDCC5CD27}" srcOrd="0" destOrd="0" presId="urn:microsoft.com/office/officeart/2005/8/layout/list1"/>
    <dgm:cxn modelId="{0ED70D79-D7D2-4708-9CE5-697970B76DF3}" type="presOf" srcId="{98411BFF-DC25-4A0A-AE59-E152753A7E25}" destId="{092C5DBB-2A77-48BC-99A9-AC5340CB6106}" srcOrd="1" destOrd="0" presId="urn:microsoft.com/office/officeart/2005/8/layout/list1"/>
    <dgm:cxn modelId="{BFB64D5E-F80C-4EA4-B384-734AE64270D5}" type="presOf" srcId="{98411BFF-DC25-4A0A-AE59-E152753A7E25}" destId="{17F14F45-AB35-4F47-99D0-3F5E631088A8}" srcOrd="0" destOrd="0" presId="urn:microsoft.com/office/officeart/2005/8/layout/list1"/>
    <dgm:cxn modelId="{918652AA-BD4B-402C-853F-C78E476F5FB6}" srcId="{89E5A5DC-9F60-4E5E-A699-BEFDEA885848}" destId="{98411BFF-DC25-4A0A-AE59-E152753A7E25}" srcOrd="0" destOrd="0" parTransId="{AB0FA749-A556-47A6-9631-50720A862C29}" sibTransId="{4089C39D-19F2-494A-8045-D0D287100510}"/>
    <dgm:cxn modelId="{5301E474-3AFC-4105-9BD5-D862C881A840}" type="presParOf" srcId="{6FBE9754-C25C-4821-990E-55BBDCC5CD27}" destId="{BF840B14-D7FA-418E-A079-3470EA65C3C8}" srcOrd="0" destOrd="0" presId="urn:microsoft.com/office/officeart/2005/8/layout/list1"/>
    <dgm:cxn modelId="{6215B4C7-6D97-4826-A7E9-91588E6D6B04}" type="presParOf" srcId="{BF840B14-D7FA-418E-A079-3470EA65C3C8}" destId="{17F14F45-AB35-4F47-99D0-3F5E631088A8}" srcOrd="0" destOrd="0" presId="urn:microsoft.com/office/officeart/2005/8/layout/list1"/>
    <dgm:cxn modelId="{D46A8572-43AC-4CF6-8BF7-2334A56122ED}" type="presParOf" srcId="{BF840B14-D7FA-418E-A079-3470EA65C3C8}" destId="{092C5DBB-2A77-48BC-99A9-AC5340CB6106}" srcOrd="1" destOrd="0" presId="urn:microsoft.com/office/officeart/2005/8/layout/list1"/>
    <dgm:cxn modelId="{A25F28EE-D45B-4983-8B83-659C8D44F841}" type="presParOf" srcId="{6FBE9754-C25C-4821-990E-55BBDCC5CD27}" destId="{8AFDE1D1-40C2-40AA-92E0-6859C39731F4}" srcOrd="1" destOrd="0" presId="urn:microsoft.com/office/officeart/2005/8/layout/list1"/>
    <dgm:cxn modelId="{FE7B4C6E-BE7E-44C9-9DAE-2371F45F2602}" type="presParOf" srcId="{6FBE9754-C25C-4821-990E-55BBDCC5CD27}" destId="{787734A0-9B59-472C-8B6F-072F6FAEB985}"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BB9F3B-2E6A-4766-A5C2-9DE2145101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7A63B4B4-5852-4BA8-8623-321CFF3ABF33}">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a:r>
            <a:rPr lang="id-ID" sz="2400" dirty="0" smtClean="0">
              <a:solidFill>
                <a:schemeClr val="accent6">
                  <a:lumMod val="50000"/>
                </a:schemeClr>
              </a:solidFill>
              <a:latin typeface="+mj-lt"/>
              <a:cs typeface="Times New Roman" pitchFamily="18" charset="0"/>
            </a:rPr>
            <a:t>Hipotesis Penelitian</a:t>
          </a:r>
          <a:endParaRPr lang="id-ID" sz="2400" dirty="0">
            <a:solidFill>
              <a:schemeClr val="accent6">
                <a:lumMod val="50000"/>
              </a:schemeClr>
            </a:solidFill>
            <a:latin typeface="+mj-lt"/>
            <a:cs typeface="Times New Roman" pitchFamily="18" charset="0"/>
          </a:endParaRPr>
        </a:p>
      </dgm:t>
    </dgm:pt>
    <dgm:pt modelId="{4D87D51A-CF56-4D78-90AA-D6693BBA3025}" type="parTrans" cxnId="{641ADAD6-C1E1-47D4-9B36-8AB54871E9A9}">
      <dgm:prSet/>
      <dgm:spPr/>
      <dgm:t>
        <a:bodyPr/>
        <a:lstStyle/>
        <a:p>
          <a:endParaRPr lang="id-ID"/>
        </a:p>
      </dgm:t>
    </dgm:pt>
    <dgm:pt modelId="{FA88B18F-E3B6-4674-BE2F-4D9E78F79C1A}" type="sibTrans" cxnId="{641ADAD6-C1E1-47D4-9B36-8AB54871E9A9}">
      <dgm:prSet/>
      <dgm:spPr/>
      <dgm:t>
        <a:bodyPr/>
        <a:lstStyle/>
        <a:p>
          <a:endParaRPr lang="id-ID"/>
        </a:p>
      </dgm:t>
    </dgm:pt>
    <dgm:pt modelId="{906E2BD7-751B-4909-B1F4-3E10D7EFC744}">
      <dgm:prSet phldrT="[Text]" custT="1">
        <dgm:style>
          <a:lnRef idx="2">
            <a:schemeClr val="accent5"/>
          </a:lnRef>
          <a:fillRef idx="1">
            <a:schemeClr val="lt1"/>
          </a:fillRef>
          <a:effectRef idx="0">
            <a:schemeClr val="accent5"/>
          </a:effectRef>
          <a:fontRef idx="minor">
            <a:schemeClr val="dk1"/>
          </a:fontRef>
        </dgm:style>
      </dgm:prSet>
      <dgm:spPr/>
      <dgm:t>
        <a:bodyPr/>
        <a:lstStyle/>
        <a:p>
          <a:pPr algn="just"/>
          <a:r>
            <a:rPr lang="id-ID" sz="1800" dirty="0" smtClean="0">
              <a:solidFill>
                <a:schemeClr val="accent6">
                  <a:lumMod val="50000"/>
                </a:schemeClr>
              </a:solidFill>
              <a:latin typeface="+mj-lt"/>
              <a:cs typeface="Times New Roman" pitchFamily="18" charset="0"/>
            </a:rPr>
            <a:t>Berdasarkan perumusan keranka pemikiran diperoleh hipotesis diduga program linier dapat menentukan dan menetapkan formula optimal abon ebi galendo berdasarkan harga. </a:t>
          </a:r>
          <a:endParaRPr lang="id-ID" sz="1800" dirty="0">
            <a:solidFill>
              <a:schemeClr val="accent6">
                <a:lumMod val="50000"/>
              </a:schemeClr>
            </a:solidFill>
            <a:latin typeface="+mj-lt"/>
            <a:cs typeface="Times New Roman" pitchFamily="18" charset="0"/>
          </a:endParaRPr>
        </a:p>
      </dgm:t>
    </dgm:pt>
    <dgm:pt modelId="{375F47D4-17D6-49F3-BD9E-9732090E0043}" type="parTrans" cxnId="{7115A17B-1574-40F0-9BD6-2699DA94471A}">
      <dgm:prSet/>
      <dgm:spPr/>
      <dgm:t>
        <a:bodyPr/>
        <a:lstStyle/>
        <a:p>
          <a:endParaRPr lang="id-ID"/>
        </a:p>
      </dgm:t>
    </dgm:pt>
    <dgm:pt modelId="{F3DCD8ED-A1FB-4ED5-BA8C-870D3F44AF8D}" type="sibTrans" cxnId="{7115A17B-1574-40F0-9BD6-2699DA94471A}">
      <dgm:prSet/>
      <dgm:spPr/>
      <dgm:t>
        <a:bodyPr/>
        <a:lstStyle/>
        <a:p>
          <a:endParaRPr lang="id-ID"/>
        </a:p>
      </dgm:t>
    </dgm:pt>
    <dgm:pt modelId="{CAE3B81D-E776-4E08-B1B8-9638B48500E0}">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id-ID" sz="2000" dirty="0" smtClean="0">
              <a:solidFill>
                <a:schemeClr val="accent6">
                  <a:lumMod val="50000"/>
                </a:schemeClr>
              </a:solidFill>
              <a:latin typeface="+mj-lt"/>
              <a:cs typeface="Times New Roman" pitchFamily="18" charset="0"/>
            </a:rPr>
            <a:t>Tempat dan Waktu Penelitian </a:t>
          </a:r>
          <a:endParaRPr lang="id-ID" sz="2000" dirty="0">
            <a:solidFill>
              <a:schemeClr val="accent6">
                <a:lumMod val="50000"/>
              </a:schemeClr>
            </a:solidFill>
            <a:latin typeface="+mj-lt"/>
            <a:cs typeface="Times New Roman" pitchFamily="18" charset="0"/>
          </a:endParaRPr>
        </a:p>
      </dgm:t>
    </dgm:pt>
    <dgm:pt modelId="{908B8449-0485-444B-A536-D9D5854EAEDE}" type="parTrans" cxnId="{9BEA6AC0-20C7-4BA6-9065-2B2CE45DD026}">
      <dgm:prSet/>
      <dgm:spPr/>
      <dgm:t>
        <a:bodyPr/>
        <a:lstStyle/>
        <a:p>
          <a:endParaRPr lang="id-ID"/>
        </a:p>
      </dgm:t>
    </dgm:pt>
    <dgm:pt modelId="{D105FB5E-ED47-49C5-919D-7493A0B60863}" type="sibTrans" cxnId="{9BEA6AC0-20C7-4BA6-9065-2B2CE45DD026}">
      <dgm:prSet/>
      <dgm:spPr/>
      <dgm:t>
        <a:bodyPr/>
        <a:lstStyle/>
        <a:p>
          <a:endParaRPr lang="id-ID"/>
        </a:p>
      </dgm:t>
    </dgm:pt>
    <dgm:pt modelId="{F1C2A75C-88C7-4466-99ED-FB1829902503}">
      <dgm:prSet phldrT="[Text]" custT="1">
        <dgm:style>
          <a:lnRef idx="2">
            <a:schemeClr val="accent6"/>
          </a:lnRef>
          <a:fillRef idx="1">
            <a:schemeClr val="lt1"/>
          </a:fillRef>
          <a:effectRef idx="0">
            <a:schemeClr val="accent6"/>
          </a:effectRef>
          <a:fontRef idx="minor">
            <a:schemeClr val="dk1"/>
          </a:fontRef>
        </dgm:style>
      </dgm:prSet>
      <dgm:spPr/>
      <dgm:t>
        <a:bodyPr/>
        <a:lstStyle/>
        <a:p>
          <a:pPr algn="just"/>
          <a:r>
            <a:rPr lang="id-ID" sz="1800" dirty="0" smtClean="0">
              <a:solidFill>
                <a:schemeClr val="accent6">
                  <a:lumMod val="50000"/>
                </a:schemeClr>
              </a:solidFill>
              <a:latin typeface="+mj-lt"/>
              <a:cs typeface="Times New Roman" pitchFamily="18" charset="0"/>
            </a:rPr>
            <a:t>Penelitian di mulai pada bula Mei 2016 sampai dengan bulan november yang bertempat di Laboratorium Universitas Pasundan Jl. Dr. Setiabudhi, Nomor 193 Bandung. </a:t>
          </a:r>
          <a:endParaRPr lang="id-ID" sz="1800" dirty="0">
            <a:solidFill>
              <a:schemeClr val="accent6">
                <a:lumMod val="50000"/>
              </a:schemeClr>
            </a:solidFill>
            <a:latin typeface="+mj-lt"/>
            <a:cs typeface="Times New Roman" pitchFamily="18" charset="0"/>
          </a:endParaRPr>
        </a:p>
      </dgm:t>
    </dgm:pt>
    <dgm:pt modelId="{EA83C8C2-129B-4181-B041-4AE78AD0FFEE}" type="parTrans" cxnId="{61D995D9-FEDC-4AFD-B7DA-671EF1D4279A}">
      <dgm:prSet/>
      <dgm:spPr/>
      <dgm:t>
        <a:bodyPr/>
        <a:lstStyle/>
        <a:p>
          <a:endParaRPr lang="id-ID"/>
        </a:p>
      </dgm:t>
    </dgm:pt>
    <dgm:pt modelId="{397BADA2-F348-4ECA-8A46-4D5EEC7AFDE7}" type="sibTrans" cxnId="{61D995D9-FEDC-4AFD-B7DA-671EF1D4279A}">
      <dgm:prSet/>
      <dgm:spPr/>
      <dgm:t>
        <a:bodyPr/>
        <a:lstStyle/>
        <a:p>
          <a:endParaRPr lang="id-ID"/>
        </a:p>
      </dgm:t>
    </dgm:pt>
    <dgm:pt modelId="{A936F31B-FD6F-461C-A765-E93EF92E5D88}" type="pres">
      <dgm:prSet presAssocID="{72BB9F3B-2E6A-4766-A5C2-9DE214510193}" presName="Name0" presStyleCnt="0">
        <dgm:presLayoutVars>
          <dgm:dir/>
          <dgm:animLvl val="lvl"/>
          <dgm:resizeHandles val="exact"/>
        </dgm:presLayoutVars>
      </dgm:prSet>
      <dgm:spPr/>
      <dgm:t>
        <a:bodyPr/>
        <a:lstStyle/>
        <a:p>
          <a:endParaRPr lang="id-ID"/>
        </a:p>
      </dgm:t>
    </dgm:pt>
    <dgm:pt modelId="{3BE5A2C2-EF15-46F1-94F1-E5094F2F71B7}" type="pres">
      <dgm:prSet presAssocID="{7A63B4B4-5852-4BA8-8623-321CFF3ABF33}" presName="linNode" presStyleCnt="0"/>
      <dgm:spPr/>
    </dgm:pt>
    <dgm:pt modelId="{F2C24A73-0A74-45CB-B08E-29AA16164218}" type="pres">
      <dgm:prSet presAssocID="{7A63B4B4-5852-4BA8-8623-321CFF3ABF33}" presName="parentText" presStyleLbl="node1" presStyleIdx="0" presStyleCnt="2">
        <dgm:presLayoutVars>
          <dgm:chMax val="1"/>
          <dgm:bulletEnabled val="1"/>
        </dgm:presLayoutVars>
      </dgm:prSet>
      <dgm:spPr/>
      <dgm:t>
        <a:bodyPr/>
        <a:lstStyle/>
        <a:p>
          <a:endParaRPr lang="id-ID"/>
        </a:p>
      </dgm:t>
    </dgm:pt>
    <dgm:pt modelId="{EC0A911E-761C-44A0-A184-0A84F9D1E6DD}" type="pres">
      <dgm:prSet presAssocID="{7A63B4B4-5852-4BA8-8623-321CFF3ABF33}" presName="descendantText" presStyleLbl="alignAccFollowNode1" presStyleIdx="0" presStyleCnt="2">
        <dgm:presLayoutVars>
          <dgm:bulletEnabled val="1"/>
        </dgm:presLayoutVars>
      </dgm:prSet>
      <dgm:spPr/>
      <dgm:t>
        <a:bodyPr/>
        <a:lstStyle/>
        <a:p>
          <a:endParaRPr lang="id-ID"/>
        </a:p>
      </dgm:t>
    </dgm:pt>
    <dgm:pt modelId="{4643E838-5026-427E-B2CC-5CFC19E3606C}" type="pres">
      <dgm:prSet presAssocID="{FA88B18F-E3B6-4674-BE2F-4D9E78F79C1A}" presName="sp" presStyleCnt="0"/>
      <dgm:spPr/>
    </dgm:pt>
    <dgm:pt modelId="{D5A3A485-1F53-42BC-97E2-C0F2ACCC1A17}" type="pres">
      <dgm:prSet presAssocID="{CAE3B81D-E776-4E08-B1B8-9638B48500E0}" presName="linNode" presStyleCnt="0"/>
      <dgm:spPr/>
    </dgm:pt>
    <dgm:pt modelId="{07D393B6-E942-422F-A1EF-4250AED408F2}" type="pres">
      <dgm:prSet presAssocID="{CAE3B81D-E776-4E08-B1B8-9638B48500E0}" presName="parentText" presStyleLbl="node1" presStyleIdx="1" presStyleCnt="2">
        <dgm:presLayoutVars>
          <dgm:chMax val="1"/>
          <dgm:bulletEnabled val="1"/>
        </dgm:presLayoutVars>
      </dgm:prSet>
      <dgm:spPr/>
      <dgm:t>
        <a:bodyPr/>
        <a:lstStyle/>
        <a:p>
          <a:endParaRPr lang="id-ID"/>
        </a:p>
      </dgm:t>
    </dgm:pt>
    <dgm:pt modelId="{1C9E84FE-79C0-4C23-9952-39D5DDB7A6A0}" type="pres">
      <dgm:prSet presAssocID="{CAE3B81D-E776-4E08-B1B8-9638B48500E0}" presName="descendantText" presStyleLbl="alignAccFollowNode1" presStyleIdx="1" presStyleCnt="2" custLinFactNeighborY="2413">
        <dgm:presLayoutVars>
          <dgm:bulletEnabled val="1"/>
        </dgm:presLayoutVars>
      </dgm:prSet>
      <dgm:spPr/>
      <dgm:t>
        <a:bodyPr/>
        <a:lstStyle/>
        <a:p>
          <a:endParaRPr lang="id-ID"/>
        </a:p>
      </dgm:t>
    </dgm:pt>
  </dgm:ptLst>
  <dgm:cxnLst>
    <dgm:cxn modelId="{459EA9A4-11CE-4436-B6AF-D04D30EE3F39}" type="presOf" srcId="{CAE3B81D-E776-4E08-B1B8-9638B48500E0}" destId="{07D393B6-E942-422F-A1EF-4250AED408F2}" srcOrd="0" destOrd="0" presId="urn:microsoft.com/office/officeart/2005/8/layout/vList5"/>
    <dgm:cxn modelId="{7115A17B-1574-40F0-9BD6-2699DA94471A}" srcId="{7A63B4B4-5852-4BA8-8623-321CFF3ABF33}" destId="{906E2BD7-751B-4909-B1F4-3E10D7EFC744}" srcOrd="0" destOrd="0" parTransId="{375F47D4-17D6-49F3-BD9E-9732090E0043}" sibTransId="{F3DCD8ED-A1FB-4ED5-BA8C-870D3F44AF8D}"/>
    <dgm:cxn modelId="{E1C38A86-1318-4A82-BF9C-BE30DEBBC138}" type="presOf" srcId="{72BB9F3B-2E6A-4766-A5C2-9DE214510193}" destId="{A936F31B-FD6F-461C-A765-E93EF92E5D88}" srcOrd="0" destOrd="0" presId="urn:microsoft.com/office/officeart/2005/8/layout/vList5"/>
    <dgm:cxn modelId="{641ADAD6-C1E1-47D4-9B36-8AB54871E9A9}" srcId="{72BB9F3B-2E6A-4766-A5C2-9DE214510193}" destId="{7A63B4B4-5852-4BA8-8623-321CFF3ABF33}" srcOrd="0" destOrd="0" parTransId="{4D87D51A-CF56-4D78-90AA-D6693BBA3025}" sibTransId="{FA88B18F-E3B6-4674-BE2F-4D9E78F79C1A}"/>
    <dgm:cxn modelId="{F983BDEB-2389-4948-B841-4C089CE7F5BE}" type="presOf" srcId="{7A63B4B4-5852-4BA8-8623-321CFF3ABF33}" destId="{F2C24A73-0A74-45CB-B08E-29AA16164218}" srcOrd="0" destOrd="0" presId="urn:microsoft.com/office/officeart/2005/8/layout/vList5"/>
    <dgm:cxn modelId="{61D995D9-FEDC-4AFD-B7DA-671EF1D4279A}" srcId="{CAE3B81D-E776-4E08-B1B8-9638B48500E0}" destId="{F1C2A75C-88C7-4466-99ED-FB1829902503}" srcOrd="0" destOrd="0" parTransId="{EA83C8C2-129B-4181-B041-4AE78AD0FFEE}" sibTransId="{397BADA2-F348-4ECA-8A46-4D5EEC7AFDE7}"/>
    <dgm:cxn modelId="{9BEA6AC0-20C7-4BA6-9065-2B2CE45DD026}" srcId="{72BB9F3B-2E6A-4766-A5C2-9DE214510193}" destId="{CAE3B81D-E776-4E08-B1B8-9638B48500E0}" srcOrd="1" destOrd="0" parTransId="{908B8449-0485-444B-A536-D9D5854EAEDE}" sibTransId="{D105FB5E-ED47-49C5-919D-7493A0B60863}"/>
    <dgm:cxn modelId="{4510A13A-0B71-4ECD-9F67-F0F019FCA0A6}" type="presOf" srcId="{F1C2A75C-88C7-4466-99ED-FB1829902503}" destId="{1C9E84FE-79C0-4C23-9952-39D5DDB7A6A0}" srcOrd="0" destOrd="0" presId="urn:microsoft.com/office/officeart/2005/8/layout/vList5"/>
    <dgm:cxn modelId="{849EB8E7-DFE5-4FFC-88F6-1E7119410432}" type="presOf" srcId="{906E2BD7-751B-4909-B1F4-3E10D7EFC744}" destId="{EC0A911E-761C-44A0-A184-0A84F9D1E6DD}" srcOrd="0" destOrd="0" presId="urn:microsoft.com/office/officeart/2005/8/layout/vList5"/>
    <dgm:cxn modelId="{516160A4-D6B1-45A5-8A0F-5BFE9F75A43F}" type="presParOf" srcId="{A936F31B-FD6F-461C-A765-E93EF92E5D88}" destId="{3BE5A2C2-EF15-46F1-94F1-E5094F2F71B7}" srcOrd="0" destOrd="0" presId="urn:microsoft.com/office/officeart/2005/8/layout/vList5"/>
    <dgm:cxn modelId="{2BF0ACE1-CEE1-4F42-AB44-A86BB1072566}" type="presParOf" srcId="{3BE5A2C2-EF15-46F1-94F1-E5094F2F71B7}" destId="{F2C24A73-0A74-45CB-B08E-29AA16164218}" srcOrd="0" destOrd="0" presId="urn:microsoft.com/office/officeart/2005/8/layout/vList5"/>
    <dgm:cxn modelId="{19ACEE07-CF17-4FDE-B26B-C9F19CDA5ACC}" type="presParOf" srcId="{3BE5A2C2-EF15-46F1-94F1-E5094F2F71B7}" destId="{EC0A911E-761C-44A0-A184-0A84F9D1E6DD}" srcOrd="1" destOrd="0" presId="urn:microsoft.com/office/officeart/2005/8/layout/vList5"/>
    <dgm:cxn modelId="{BE1CE363-15E3-4FB8-A0E6-9D796FE353E9}" type="presParOf" srcId="{A936F31B-FD6F-461C-A765-E93EF92E5D88}" destId="{4643E838-5026-427E-B2CC-5CFC19E3606C}" srcOrd="1" destOrd="0" presId="urn:microsoft.com/office/officeart/2005/8/layout/vList5"/>
    <dgm:cxn modelId="{68029C64-DE97-42C9-AD52-989255F543A8}" type="presParOf" srcId="{A936F31B-FD6F-461C-A765-E93EF92E5D88}" destId="{D5A3A485-1F53-42BC-97E2-C0F2ACCC1A17}" srcOrd="2" destOrd="0" presId="urn:microsoft.com/office/officeart/2005/8/layout/vList5"/>
    <dgm:cxn modelId="{4FCF8622-4E2D-4160-B027-7BB92CF9BA06}" type="presParOf" srcId="{D5A3A485-1F53-42BC-97E2-C0F2ACCC1A17}" destId="{07D393B6-E942-422F-A1EF-4250AED408F2}" srcOrd="0" destOrd="0" presId="urn:microsoft.com/office/officeart/2005/8/layout/vList5"/>
    <dgm:cxn modelId="{54FF13B4-A475-42AB-AE13-AB181C473530}" type="presParOf" srcId="{D5A3A485-1F53-42BC-97E2-C0F2ACCC1A17}" destId="{1C9E84FE-79C0-4C23-9952-39D5DDB7A6A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9CC15F-99F0-451A-8DE6-AA566272D6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080E4939-3616-4C88-A37B-2627AD7F9072}">
      <dgm:prSet phldrT="[Text]" custT="1">
        <dgm:style>
          <a:lnRef idx="3">
            <a:schemeClr val="lt1"/>
          </a:lnRef>
          <a:fillRef idx="1">
            <a:schemeClr val="accent2"/>
          </a:fillRef>
          <a:effectRef idx="1">
            <a:schemeClr val="accent2"/>
          </a:effectRef>
          <a:fontRef idx="minor">
            <a:schemeClr val="lt1"/>
          </a:fontRef>
        </dgm:style>
      </dgm:prSet>
      <dgm:spPr/>
      <dgm:t>
        <a:bodyPr/>
        <a:lstStyle/>
        <a:p>
          <a:r>
            <a:rPr lang="id-ID" sz="2000" dirty="0" smtClean="0">
              <a:solidFill>
                <a:schemeClr val="accent6">
                  <a:lumMod val="50000"/>
                </a:schemeClr>
              </a:solidFill>
              <a:latin typeface="+mj-lt"/>
              <a:cs typeface="Times New Roman" pitchFamily="18" charset="0"/>
            </a:rPr>
            <a:t>Bahan Penelitian </a:t>
          </a:r>
          <a:endParaRPr lang="id-ID" sz="2000" dirty="0">
            <a:solidFill>
              <a:schemeClr val="accent6">
                <a:lumMod val="50000"/>
              </a:schemeClr>
            </a:solidFill>
            <a:latin typeface="+mj-lt"/>
            <a:cs typeface="Times New Roman" pitchFamily="18" charset="0"/>
          </a:endParaRPr>
        </a:p>
      </dgm:t>
    </dgm:pt>
    <dgm:pt modelId="{6A6A49C4-DB90-4698-837C-2444C190DF36}" type="parTrans" cxnId="{2B573A75-58FF-4B96-84BA-38236F7E23BA}">
      <dgm:prSet/>
      <dgm:spPr/>
      <dgm:t>
        <a:bodyPr/>
        <a:lstStyle/>
        <a:p>
          <a:endParaRPr lang="id-ID"/>
        </a:p>
      </dgm:t>
    </dgm:pt>
    <dgm:pt modelId="{C3DE752A-4F6F-4A7D-95E6-0DF509138B39}" type="sibTrans" cxnId="{2B573A75-58FF-4B96-84BA-38236F7E23BA}">
      <dgm:prSet/>
      <dgm:spPr/>
      <dgm:t>
        <a:bodyPr/>
        <a:lstStyle/>
        <a:p>
          <a:endParaRPr lang="id-ID"/>
        </a:p>
      </dgm:t>
    </dgm:pt>
    <dgm:pt modelId="{E38D46F6-38BA-4D26-B0AA-A6EAF00BB10D}">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a:r>
            <a:rPr lang="id-ID" sz="1800" dirty="0" smtClean="0">
              <a:solidFill>
                <a:schemeClr val="accent6">
                  <a:lumMod val="50000"/>
                </a:schemeClr>
              </a:solidFill>
              <a:latin typeface="+mj-lt"/>
              <a:cs typeface="Times New Roman" pitchFamily="18" charset="0"/>
            </a:rPr>
            <a:t>Abon,  Galendo, Bawang merah, Bawang putih, Gula pasir, Garam dapur, Ketumbar dan Laos. </a:t>
          </a:r>
          <a:endParaRPr lang="id-ID" sz="1800" dirty="0">
            <a:solidFill>
              <a:schemeClr val="accent6">
                <a:lumMod val="50000"/>
              </a:schemeClr>
            </a:solidFill>
            <a:latin typeface="+mj-lt"/>
            <a:cs typeface="Times New Roman" pitchFamily="18" charset="0"/>
          </a:endParaRPr>
        </a:p>
      </dgm:t>
    </dgm:pt>
    <dgm:pt modelId="{5700E79E-D2C1-4DD1-94B6-08660AFF505C}" type="parTrans" cxnId="{E392FD11-3CD6-4A76-A9DC-BBD6DFEF189E}">
      <dgm:prSet/>
      <dgm:spPr/>
      <dgm:t>
        <a:bodyPr/>
        <a:lstStyle/>
        <a:p>
          <a:endParaRPr lang="id-ID"/>
        </a:p>
      </dgm:t>
    </dgm:pt>
    <dgm:pt modelId="{3AAF948A-A309-4A6B-BAB0-D7B4075D959A}" type="sibTrans" cxnId="{E392FD11-3CD6-4A76-A9DC-BBD6DFEF189E}">
      <dgm:prSet/>
      <dgm:spPr/>
      <dgm:t>
        <a:bodyPr/>
        <a:lstStyle/>
        <a:p>
          <a:endParaRPr lang="id-ID"/>
        </a:p>
      </dgm:t>
    </dgm:pt>
    <dgm:pt modelId="{87709161-05B9-48E4-8B4C-3151BFEC5F84}">
      <dgm:prSet phldrT="[Text]" custT="1"/>
      <dgm:spPr/>
      <dgm:t>
        <a:bodyPr/>
        <a:lstStyle/>
        <a:p>
          <a:pPr algn="ctr"/>
          <a:r>
            <a:rPr lang="id-ID" sz="2000" dirty="0" smtClean="0">
              <a:solidFill>
                <a:schemeClr val="accent6">
                  <a:lumMod val="50000"/>
                </a:schemeClr>
              </a:solidFill>
              <a:latin typeface="+mj-lt"/>
              <a:cs typeface="Times New Roman" pitchFamily="18" charset="0"/>
            </a:rPr>
            <a:t>Bahan Analisis Kimia </a:t>
          </a:r>
          <a:endParaRPr lang="id-ID" sz="2000" dirty="0">
            <a:solidFill>
              <a:schemeClr val="accent6">
                <a:lumMod val="50000"/>
              </a:schemeClr>
            </a:solidFill>
            <a:latin typeface="+mj-lt"/>
            <a:cs typeface="Times New Roman" pitchFamily="18" charset="0"/>
          </a:endParaRPr>
        </a:p>
      </dgm:t>
    </dgm:pt>
    <dgm:pt modelId="{A4CFFAC4-8975-40C6-9B05-B8603939D85B}" type="parTrans" cxnId="{A701948A-97FD-4C60-BB0A-8734F3E08FB7}">
      <dgm:prSet/>
      <dgm:spPr/>
      <dgm:t>
        <a:bodyPr/>
        <a:lstStyle/>
        <a:p>
          <a:endParaRPr lang="id-ID"/>
        </a:p>
      </dgm:t>
    </dgm:pt>
    <dgm:pt modelId="{65DE451C-BD63-401E-A474-2901F29E06FA}" type="sibTrans" cxnId="{A701948A-97FD-4C60-BB0A-8734F3E08FB7}">
      <dgm:prSet/>
      <dgm:spPr/>
      <dgm:t>
        <a:bodyPr/>
        <a:lstStyle/>
        <a:p>
          <a:endParaRPr lang="id-ID"/>
        </a:p>
      </dgm:t>
    </dgm:pt>
    <dgm:pt modelId="{20D2F67D-2240-47D6-9723-9DE3D60345C4}">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id-ID" sz="1700" dirty="0" smtClean="0">
              <a:solidFill>
                <a:schemeClr val="accent6">
                  <a:lumMod val="50000"/>
                </a:schemeClr>
              </a:solidFill>
              <a:latin typeface="+mj-lt"/>
              <a:cs typeface="Times New Roman" pitchFamily="18" charset="0"/>
            </a:rPr>
            <a:t>Asam oksalat, Indikator phenopthalien, asam sulfat pekat, katalisator HgO, Larutan NaOH 30%, Larutan natrium tiosukfat, granula seng, Larutan NaOH 0,1 N, Larutan baku HCL 0,1 N dan Pelarit N-hexan.  </a:t>
          </a:r>
          <a:endParaRPr lang="id-ID" sz="1700" dirty="0">
            <a:solidFill>
              <a:schemeClr val="accent6">
                <a:lumMod val="50000"/>
              </a:schemeClr>
            </a:solidFill>
            <a:latin typeface="+mj-lt"/>
            <a:cs typeface="Times New Roman" pitchFamily="18" charset="0"/>
          </a:endParaRPr>
        </a:p>
      </dgm:t>
    </dgm:pt>
    <dgm:pt modelId="{532EACF4-FB11-4245-985F-0E97E206B5B9}" type="parTrans" cxnId="{2508A7B6-A145-4438-A327-18BCD4341F2A}">
      <dgm:prSet/>
      <dgm:spPr/>
      <dgm:t>
        <a:bodyPr/>
        <a:lstStyle/>
        <a:p>
          <a:endParaRPr lang="id-ID"/>
        </a:p>
      </dgm:t>
    </dgm:pt>
    <dgm:pt modelId="{5515F045-7092-46FC-8D0F-3CDCE1F11BC9}" type="sibTrans" cxnId="{2508A7B6-A145-4438-A327-18BCD4341F2A}">
      <dgm:prSet/>
      <dgm:spPr/>
      <dgm:t>
        <a:bodyPr/>
        <a:lstStyle/>
        <a:p>
          <a:endParaRPr lang="id-ID"/>
        </a:p>
      </dgm:t>
    </dgm:pt>
    <dgm:pt modelId="{7B359595-1F2E-4411-8077-A34E25CEE2FF}">
      <dgm:prSet phldrT="[Text]" custT="1">
        <dgm:style>
          <a:lnRef idx="3">
            <a:schemeClr val="lt1"/>
          </a:lnRef>
          <a:fillRef idx="1">
            <a:schemeClr val="accent4"/>
          </a:fillRef>
          <a:effectRef idx="1">
            <a:schemeClr val="accent4"/>
          </a:effectRef>
          <a:fontRef idx="minor">
            <a:schemeClr val="lt1"/>
          </a:fontRef>
        </dgm:style>
      </dgm:prSet>
      <dgm:spPr/>
      <dgm:t>
        <a:bodyPr/>
        <a:lstStyle/>
        <a:p>
          <a:r>
            <a:rPr lang="id-ID" sz="2000" dirty="0" smtClean="0">
              <a:solidFill>
                <a:schemeClr val="accent6">
                  <a:lumMod val="50000"/>
                </a:schemeClr>
              </a:solidFill>
              <a:latin typeface="+mj-lt"/>
              <a:cs typeface="Times New Roman" pitchFamily="18" charset="0"/>
            </a:rPr>
            <a:t>Alat Pembuatan Abon Ebi Galendo </a:t>
          </a:r>
          <a:endParaRPr lang="id-ID" sz="2000" dirty="0">
            <a:solidFill>
              <a:schemeClr val="accent6">
                <a:lumMod val="50000"/>
              </a:schemeClr>
            </a:solidFill>
            <a:latin typeface="+mj-lt"/>
            <a:cs typeface="Times New Roman" pitchFamily="18" charset="0"/>
          </a:endParaRPr>
        </a:p>
      </dgm:t>
    </dgm:pt>
    <dgm:pt modelId="{DE249623-6E28-4CAD-A481-7402C9F1F5ED}" type="parTrans" cxnId="{DB53C33F-C133-4689-98E2-120E37632305}">
      <dgm:prSet/>
      <dgm:spPr/>
      <dgm:t>
        <a:bodyPr/>
        <a:lstStyle/>
        <a:p>
          <a:endParaRPr lang="id-ID"/>
        </a:p>
      </dgm:t>
    </dgm:pt>
    <dgm:pt modelId="{E0055E7F-984F-4527-8879-B385EFE9BE54}" type="sibTrans" cxnId="{DB53C33F-C133-4689-98E2-120E37632305}">
      <dgm:prSet/>
      <dgm:spPr/>
      <dgm:t>
        <a:bodyPr/>
        <a:lstStyle/>
        <a:p>
          <a:endParaRPr lang="id-ID"/>
        </a:p>
      </dgm:t>
    </dgm:pt>
    <dgm:pt modelId="{E6311F55-2568-4BA0-BE7D-3028C18855FF}">
      <dgm:prSet phldrT="[Text]" custT="1">
        <dgm:style>
          <a:lnRef idx="1">
            <a:schemeClr val="accent3"/>
          </a:lnRef>
          <a:fillRef idx="2">
            <a:schemeClr val="accent3"/>
          </a:fillRef>
          <a:effectRef idx="1">
            <a:schemeClr val="accent3"/>
          </a:effectRef>
          <a:fontRef idx="minor">
            <a:schemeClr val="dk1"/>
          </a:fontRef>
        </dgm:style>
      </dgm:prSet>
      <dgm:spPr/>
      <dgm:t>
        <a:bodyPr/>
        <a:lstStyle/>
        <a:p>
          <a:pPr algn="just"/>
          <a:r>
            <a:rPr lang="id-ID" sz="1800" dirty="0" smtClean="0">
              <a:solidFill>
                <a:schemeClr val="accent6">
                  <a:lumMod val="50000"/>
                </a:schemeClr>
              </a:solidFill>
              <a:latin typeface="+mj-lt"/>
              <a:cs typeface="Times New Roman" pitchFamily="18" charset="0"/>
            </a:rPr>
            <a:t>Pisau, talenan, penggorengan, timbangan digital, mutu, spatula dan alat pengepresan. </a:t>
          </a:r>
          <a:endParaRPr lang="id-ID" sz="1800" dirty="0">
            <a:solidFill>
              <a:schemeClr val="accent6">
                <a:lumMod val="50000"/>
              </a:schemeClr>
            </a:solidFill>
            <a:latin typeface="+mj-lt"/>
            <a:cs typeface="Times New Roman" pitchFamily="18" charset="0"/>
          </a:endParaRPr>
        </a:p>
      </dgm:t>
    </dgm:pt>
    <dgm:pt modelId="{55E3D0F9-7BB8-44F6-A409-2B670A088F18}" type="parTrans" cxnId="{9FDBDC63-6565-4CCC-9BA2-8704D80B1FEA}">
      <dgm:prSet/>
      <dgm:spPr/>
      <dgm:t>
        <a:bodyPr/>
        <a:lstStyle/>
        <a:p>
          <a:endParaRPr lang="id-ID"/>
        </a:p>
      </dgm:t>
    </dgm:pt>
    <dgm:pt modelId="{9E63DFD4-D98F-4952-B48D-7143AA5BC69E}" type="sibTrans" cxnId="{9FDBDC63-6565-4CCC-9BA2-8704D80B1FEA}">
      <dgm:prSet/>
      <dgm:spPr/>
      <dgm:t>
        <a:bodyPr/>
        <a:lstStyle/>
        <a:p>
          <a:endParaRPr lang="id-ID"/>
        </a:p>
      </dgm:t>
    </dgm:pt>
    <dgm:pt modelId="{CF7589A8-EF82-45FF-8933-689D16B5786A}" type="pres">
      <dgm:prSet presAssocID="{5D9CC15F-99F0-451A-8DE6-AA566272D6D7}" presName="Name0" presStyleCnt="0">
        <dgm:presLayoutVars>
          <dgm:dir/>
          <dgm:animLvl val="lvl"/>
          <dgm:resizeHandles val="exact"/>
        </dgm:presLayoutVars>
      </dgm:prSet>
      <dgm:spPr/>
      <dgm:t>
        <a:bodyPr/>
        <a:lstStyle/>
        <a:p>
          <a:endParaRPr lang="id-ID"/>
        </a:p>
      </dgm:t>
    </dgm:pt>
    <dgm:pt modelId="{30CCF518-60E2-4E5A-9003-53894FECFD3D}" type="pres">
      <dgm:prSet presAssocID="{080E4939-3616-4C88-A37B-2627AD7F9072}" presName="linNode" presStyleCnt="0"/>
      <dgm:spPr/>
    </dgm:pt>
    <dgm:pt modelId="{7DA04199-15D0-4166-9F2E-85A5A3E4DE26}" type="pres">
      <dgm:prSet presAssocID="{080E4939-3616-4C88-A37B-2627AD7F9072}" presName="parentText" presStyleLbl="node1" presStyleIdx="0" presStyleCnt="3">
        <dgm:presLayoutVars>
          <dgm:chMax val="1"/>
          <dgm:bulletEnabled val="1"/>
        </dgm:presLayoutVars>
      </dgm:prSet>
      <dgm:spPr/>
      <dgm:t>
        <a:bodyPr/>
        <a:lstStyle/>
        <a:p>
          <a:endParaRPr lang="id-ID"/>
        </a:p>
      </dgm:t>
    </dgm:pt>
    <dgm:pt modelId="{CCD23AB3-DC3D-4178-81AE-7CBFE4B333A8}" type="pres">
      <dgm:prSet presAssocID="{080E4939-3616-4C88-A37B-2627AD7F9072}" presName="descendantText" presStyleLbl="alignAccFollowNode1" presStyleIdx="0" presStyleCnt="3">
        <dgm:presLayoutVars>
          <dgm:bulletEnabled val="1"/>
        </dgm:presLayoutVars>
      </dgm:prSet>
      <dgm:spPr/>
      <dgm:t>
        <a:bodyPr/>
        <a:lstStyle/>
        <a:p>
          <a:endParaRPr lang="id-ID"/>
        </a:p>
      </dgm:t>
    </dgm:pt>
    <dgm:pt modelId="{4AF751F5-5C33-434F-A3F5-0DFC35C611B2}" type="pres">
      <dgm:prSet presAssocID="{C3DE752A-4F6F-4A7D-95E6-0DF509138B39}" presName="sp" presStyleCnt="0"/>
      <dgm:spPr/>
    </dgm:pt>
    <dgm:pt modelId="{843B852E-F743-4056-A74B-74B7F19AAFEC}" type="pres">
      <dgm:prSet presAssocID="{87709161-05B9-48E4-8B4C-3151BFEC5F84}" presName="linNode" presStyleCnt="0"/>
      <dgm:spPr/>
    </dgm:pt>
    <dgm:pt modelId="{7EFD0450-1491-4D38-B6FB-9CE421EE0208}" type="pres">
      <dgm:prSet presAssocID="{87709161-05B9-48E4-8B4C-3151BFEC5F84}" presName="parentText" presStyleLbl="node1" presStyleIdx="1" presStyleCnt="3">
        <dgm:presLayoutVars>
          <dgm:chMax val="1"/>
          <dgm:bulletEnabled val="1"/>
        </dgm:presLayoutVars>
      </dgm:prSet>
      <dgm:spPr/>
      <dgm:t>
        <a:bodyPr/>
        <a:lstStyle/>
        <a:p>
          <a:endParaRPr lang="id-ID"/>
        </a:p>
      </dgm:t>
    </dgm:pt>
    <dgm:pt modelId="{D0862180-E948-4C1E-AEE9-ABB0BEB816F0}" type="pres">
      <dgm:prSet presAssocID="{87709161-05B9-48E4-8B4C-3151BFEC5F84}" presName="descendantText" presStyleLbl="alignAccFollowNode1" presStyleIdx="1" presStyleCnt="3">
        <dgm:presLayoutVars>
          <dgm:bulletEnabled val="1"/>
        </dgm:presLayoutVars>
      </dgm:prSet>
      <dgm:spPr/>
      <dgm:t>
        <a:bodyPr/>
        <a:lstStyle/>
        <a:p>
          <a:endParaRPr lang="id-ID"/>
        </a:p>
      </dgm:t>
    </dgm:pt>
    <dgm:pt modelId="{77BDBE4A-CFCB-4277-9F8C-851D5AB89FB5}" type="pres">
      <dgm:prSet presAssocID="{65DE451C-BD63-401E-A474-2901F29E06FA}" presName="sp" presStyleCnt="0"/>
      <dgm:spPr/>
    </dgm:pt>
    <dgm:pt modelId="{2CD5AA7B-44C1-4ADF-8CEE-74ABC90BCBA6}" type="pres">
      <dgm:prSet presAssocID="{7B359595-1F2E-4411-8077-A34E25CEE2FF}" presName="linNode" presStyleCnt="0"/>
      <dgm:spPr/>
    </dgm:pt>
    <dgm:pt modelId="{11B3CFEC-F0DC-4CBA-9272-255DFBE8D599}" type="pres">
      <dgm:prSet presAssocID="{7B359595-1F2E-4411-8077-A34E25CEE2FF}" presName="parentText" presStyleLbl="node1" presStyleIdx="2" presStyleCnt="3">
        <dgm:presLayoutVars>
          <dgm:chMax val="1"/>
          <dgm:bulletEnabled val="1"/>
        </dgm:presLayoutVars>
      </dgm:prSet>
      <dgm:spPr/>
      <dgm:t>
        <a:bodyPr/>
        <a:lstStyle/>
        <a:p>
          <a:endParaRPr lang="id-ID"/>
        </a:p>
      </dgm:t>
    </dgm:pt>
    <dgm:pt modelId="{BEB2B146-B21C-4428-AD6E-85BD985C93B3}" type="pres">
      <dgm:prSet presAssocID="{7B359595-1F2E-4411-8077-A34E25CEE2FF}" presName="descendantText" presStyleLbl="alignAccFollowNode1" presStyleIdx="2" presStyleCnt="3">
        <dgm:presLayoutVars>
          <dgm:bulletEnabled val="1"/>
        </dgm:presLayoutVars>
      </dgm:prSet>
      <dgm:spPr/>
      <dgm:t>
        <a:bodyPr/>
        <a:lstStyle/>
        <a:p>
          <a:endParaRPr lang="id-ID"/>
        </a:p>
      </dgm:t>
    </dgm:pt>
  </dgm:ptLst>
  <dgm:cxnLst>
    <dgm:cxn modelId="{2B573A75-58FF-4B96-84BA-38236F7E23BA}" srcId="{5D9CC15F-99F0-451A-8DE6-AA566272D6D7}" destId="{080E4939-3616-4C88-A37B-2627AD7F9072}" srcOrd="0" destOrd="0" parTransId="{6A6A49C4-DB90-4698-837C-2444C190DF36}" sibTransId="{C3DE752A-4F6F-4A7D-95E6-0DF509138B39}"/>
    <dgm:cxn modelId="{2508A7B6-A145-4438-A327-18BCD4341F2A}" srcId="{87709161-05B9-48E4-8B4C-3151BFEC5F84}" destId="{20D2F67D-2240-47D6-9723-9DE3D60345C4}" srcOrd="0" destOrd="0" parTransId="{532EACF4-FB11-4245-985F-0E97E206B5B9}" sibTransId="{5515F045-7092-46FC-8D0F-3CDCE1F11BC9}"/>
    <dgm:cxn modelId="{1B78D4FD-4F88-4D6E-A579-94C42B760D02}" type="presOf" srcId="{5D9CC15F-99F0-451A-8DE6-AA566272D6D7}" destId="{CF7589A8-EF82-45FF-8933-689D16B5786A}" srcOrd="0" destOrd="0" presId="urn:microsoft.com/office/officeart/2005/8/layout/vList5"/>
    <dgm:cxn modelId="{9FDBDC63-6565-4CCC-9BA2-8704D80B1FEA}" srcId="{7B359595-1F2E-4411-8077-A34E25CEE2FF}" destId="{E6311F55-2568-4BA0-BE7D-3028C18855FF}" srcOrd="0" destOrd="0" parTransId="{55E3D0F9-7BB8-44F6-A409-2B670A088F18}" sibTransId="{9E63DFD4-D98F-4952-B48D-7143AA5BC69E}"/>
    <dgm:cxn modelId="{E392FD11-3CD6-4A76-A9DC-BBD6DFEF189E}" srcId="{080E4939-3616-4C88-A37B-2627AD7F9072}" destId="{E38D46F6-38BA-4D26-B0AA-A6EAF00BB10D}" srcOrd="0" destOrd="0" parTransId="{5700E79E-D2C1-4DD1-94B6-08660AFF505C}" sibTransId="{3AAF948A-A309-4A6B-BAB0-D7B4075D959A}"/>
    <dgm:cxn modelId="{F0342664-870C-4ECA-8D5B-651D32A09C81}" type="presOf" srcId="{080E4939-3616-4C88-A37B-2627AD7F9072}" destId="{7DA04199-15D0-4166-9F2E-85A5A3E4DE26}" srcOrd="0" destOrd="0" presId="urn:microsoft.com/office/officeart/2005/8/layout/vList5"/>
    <dgm:cxn modelId="{0CC8285C-ED85-4A71-AE0F-0E0BD1126E16}" type="presOf" srcId="{7B359595-1F2E-4411-8077-A34E25CEE2FF}" destId="{11B3CFEC-F0DC-4CBA-9272-255DFBE8D599}" srcOrd="0" destOrd="0" presId="urn:microsoft.com/office/officeart/2005/8/layout/vList5"/>
    <dgm:cxn modelId="{D9B74CAB-8529-4AA1-8355-2034C7FA1B0E}" type="presOf" srcId="{87709161-05B9-48E4-8B4C-3151BFEC5F84}" destId="{7EFD0450-1491-4D38-B6FB-9CE421EE0208}" srcOrd="0" destOrd="0" presId="urn:microsoft.com/office/officeart/2005/8/layout/vList5"/>
    <dgm:cxn modelId="{DB53C33F-C133-4689-98E2-120E37632305}" srcId="{5D9CC15F-99F0-451A-8DE6-AA566272D6D7}" destId="{7B359595-1F2E-4411-8077-A34E25CEE2FF}" srcOrd="2" destOrd="0" parTransId="{DE249623-6E28-4CAD-A481-7402C9F1F5ED}" sibTransId="{E0055E7F-984F-4527-8879-B385EFE9BE54}"/>
    <dgm:cxn modelId="{C6E2D55E-2EA4-4238-BA9A-1B2925697667}" type="presOf" srcId="{20D2F67D-2240-47D6-9723-9DE3D60345C4}" destId="{D0862180-E948-4C1E-AEE9-ABB0BEB816F0}" srcOrd="0" destOrd="0" presId="urn:microsoft.com/office/officeart/2005/8/layout/vList5"/>
    <dgm:cxn modelId="{A701948A-97FD-4C60-BB0A-8734F3E08FB7}" srcId="{5D9CC15F-99F0-451A-8DE6-AA566272D6D7}" destId="{87709161-05B9-48E4-8B4C-3151BFEC5F84}" srcOrd="1" destOrd="0" parTransId="{A4CFFAC4-8975-40C6-9B05-B8603939D85B}" sibTransId="{65DE451C-BD63-401E-A474-2901F29E06FA}"/>
    <dgm:cxn modelId="{A31AAD10-7ACA-4AAA-9AAA-3E38FAFC9AA3}" type="presOf" srcId="{E38D46F6-38BA-4D26-B0AA-A6EAF00BB10D}" destId="{CCD23AB3-DC3D-4178-81AE-7CBFE4B333A8}" srcOrd="0" destOrd="0" presId="urn:microsoft.com/office/officeart/2005/8/layout/vList5"/>
    <dgm:cxn modelId="{6E3E9AC0-EF80-4FBC-BA4E-7C456F5B11AC}" type="presOf" srcId="{E6311F55-2568-4BA0-BE7D-3028C18855FF}" destId="{BEB2B146-B21C-4428-AD6E-85BD985C93B3}" srcOrd="0" destOrd="0" presId="urn:microsoft.com/office/officeart/2005/8/layout/vList5"/>
    <dgm:cxn modelId="{906928A0-DC8A-435B-8FFA-517354F7035A}" type="presParOf" srcId="{CF7589A8-EF82-45FF-8933-689D16B5786A}" destId="{30CCF518-60E2-4E5A-9003-53894FECFD3D}" srcOrd="0" destOrd="0" presId="urn:microsoft.com/office/officeart/2005/8/layout/vList5"/>
    <dgm:cxn modelId="{AFDA41EA-2D16-4449-B73C-0217614A2C35}" type="presParOf" srcId="{30CCF518-60E2-4E5A-9003-53894FECFD3D}" destId="{7DA04199-15D0-4166-9F2E-85A5A3E4DE26}" srcOrd="0" destOrd="0" presId="urn:microsoft.com/office/officeart/2005/8/layout/vList5"/>
    <dgm:cxn modelId="{2A6B6850-5090-4D08-9729-C8779C6CCE80}" type="presParOf" srcId="{30CCF518-60E2-4E5A-9003-53894FECFD3D}" destId="{CCD23AB3-DC3D-4178-81AE-7CBFE4B333A8}" srcOrd="1" destOrd="0" presId="urn:microsoft.com/office/officeart/2005/8/layout/vList5"/>
    <dgm:cxn modelId="{0A64D46F-0511-4D70-80BB-9197DE402178}" type="presParOf" srcId="{CF7589A8-EF82-45FF-8933-689D16B5786A}" destId="{4AF751F5-5C33-434F-A3F5-0DFC35C611B2}" srcOrd="1" destOrd="0" presId="urn:microsoft.com/office/officeart/2005/8/layout/vList5"/>
    <dgm:cxn modelId="{3269EFA5-EFB8-44FB-B6E3-8B7A2E5BE7A8}" type="presParOf" srcId="{CF7589A8-EF82-45FF-8933-689D16B5786A}" destId="{843B852E-F743-4056-A74B-74B7F19AAFEC}" srcOrd="2" destOrd="0" presId="urn:microsoft.com/office/officeart/2005/8/layout/vList5"/>
    <dgm:cxn modelId="{12042103-B9CD-4875-8BC0-6C59A27EB9DA}" type="presParOf" srcId="{843B852E-F743-4056-A74B-74B7F19AAFEC}" destId="{7EFD0450-1491-4D38-B6FB-9CE421EE0208}" srcOrd="0" destOrd="0" presId="urn:microsoft.com/office/officeart/2005/8/layout/vList5"/>
    <dgm:cxn modelId="{D1402928-B1CC-4534-BCFF-EFF8C9CF6FCB}" type="presParOf" srcId="{843B852E-F743-4056-A74B-74B7F19AAFEC}" destId="{D0862180-E948-4C1E-AEE9-ABB0BEB816F0}" srcOrd="1" destOrd="0" presId="urn:microsoft.com/office/officeart/2005/8/layout/vList5"/>
    <dgm:cxn modelId="{0CDA4EFB-CFBB-4B7E-9C2F-010ADA23781A}" type="presParOf" srcId="{CF7589A8-EF82-45FF-8933-689D16B5786A}" destId="{77BDBE4A-CFCB-4277-9F8C-851D5AB89FB5}" srcOrd="3" destOrd="0" presId="urn:microsoft.com/office/officeart/2005/8/layout/vList5"/>
    <dgm:cxn modelId="{C8222ECA-4761-436D-8931-909BFC9110B6}" type="presParOf" srcId="{CF7589A8-EF82-45FF-8933-689D16B5786A}" destId="{2CD5AA7B-44C1-4ADF-8CEE-74ABC90BCBA6}" srcOrd="4" destOrd="0" presId="urn:microsoft.com/office/officeart/2005/8/layout/vList5"/>
    <dgm:cxn modelId="{4F2BC534-AD34-477E-8A1D-FDDC298BA420}" type="presParOf" srcId="{2CD5AA7B-44C1-4ADF-8CEE-74ABC90BCBA6}" destId="{11B3CFEC-F0DC-4CBA-9272-255DFBE8D599}" srcOrd="0" destOrd="0" presId="urn:microsoft.com/office/officeart/2005/8/layout/vList5"/>
    <dgm:cxn modelId="{502EFFA9-A6F8-4DBF-AC1B-C4358365CAD9}" type="presParOf" srcId="{2CD5AA7B-44C1-4ADF-8CEE-74ABC90BCBA6}" destId="{BEB2B146-B21C-4428-AD6E-85BD985C93B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6A2D0B-5EB4-4DE8-AC3C-A8D3D7856C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0865EE21-3AC2-4CE4-AACC-C207E3E9DA7F}">
      <dgm:prSet phldrT="[Text]" custT="1">
        <dgm:style>
          <a:lnRef idx="0">
            <a:schemeClr val="accent4"/>
          </a:lnRef>
          <a:fillRef idx="3">
            <a:schemeClr val="accent4"/>
          </a:fillRef>
          <a:effectRef idx="3">
            <a:schemeClr val="accent4"/>
          </a:effectRef>
          <a:fontRef idx="minor">
            <a:schemeClr val="lt1"/>
          </a:fontRef>
        </dgm:style>
      </dgm:prSet>
      <dgm:spPr/>
      <dgm:t>
        <a:bodyPr/>
        <a:lstStyle/>
        <a:p>
          <a:pPr algn="just"/>
          <a:r>
            <a:rPr lang="id-ID" sz="2400" dirty="0" smtClean="0">
              <a:solidFill>
                <a:schemeClr val="accent6">
                  <a:lumMod val="50000"/>
                </a:schemeClr>
              </a:solidFill>
              <a:latin typeface="+mj-lt"/>
              <a:cs typeface="Times New Roman" pitchFamily="18" charset="0"/>
            </a:rPr>
            <a:t>Penelitian Pendahuluan :</a:t>
          </a:r>
        </a:p>
        <a:p>
          <a:pPr algn="just"/>
          <a:r>
            <a:rPr lang="id-ID" sz="2400" dirty="0" smtClean="0">
              <a:solidFill>
                <a:schemeClr val="accent6">
                  <a:lumMod val="50000"/>
                </a:schemeClr>
              </a:solidFill>
              <a:latin typeface="+mj-lt"/>
              <a:cs typeface="Times New Roman" pitchFamily="18" charset="0"/>
            </a:rPr>
            <a:t>Analisis Bahan Baku, bahan-bahan pembuatan abon ebi galendo dilakukan analisis kadar protein, kadar lemak, dan kadar air. Hasil analisis bahan baku ini kemudian dijadikan sebagai variabel keputusan (variabel berubah) dan variabel perubah keputusan (variabel tetap) dalam pemodelan program linier sehingga diperoleh formulasi abon ebi galendo yang optimal/ feasible berdasarkan perhitungan program linier</a:t>
          </a:r>
          <a:r>
            <a:rPr lang="id-ID" sz="2000" dirty="0" smtClean="0">
              <a:solidFill>
                <a:schemeClr val="accent6">
                  <a:lumMod val="50000"/>
                </a:schemeClr>
              </a:solidFill>
              <a:latin typeface="+mj-lt"/>
              <a:cs typeface="Times New Roman" pitchFamily="18" charset="0"/>
            </a:rPr>
            <a:t>. </a:t>
          </a:r>
        </a:p>
      </dgm:t>
    </dgm:pt>
    <dgm:pt modelId="{0C837C0F-EF62-46DE-A9BD-CDB5A793D818}" type="parTrans" cxnId="{3BC754FB-A055-458E-9883-40975C0109DF}">
      <dgm:prSet/>
      <dgm:spPr/>
      <dgm:t>
        <a:bodyPr/>
        <a:lstStyle/>
        <a:p>
          <a:endParaRPr lang="id-ID"/>
        </a:p>
      </dgm:t>
    </dgm:pt>
    <dgm:pt modelId="{0771C772-E555-4A32-B0B2-6A036EF63312}" type="sibTrans" cxnId="{3BC754FB-A055-458E-9883-40975C0109DF}">
      <dgm:prSet/>
      <dgm:spPr/>
      <dgm:t>
        <a:bodyPr/>
        <a:lstStyle/>
        <a:p>
          <a:endParaRPr lang="id-ID"/>
        </a:p>
      </dgm:t>
    </dgm:pt>
    <dgm:pt modelId="{48023B0F-4F70-4F8D-98AA-04A14A6AD357}" type="pres">
      <dgm:prSet presAssocID="{7A6A2D0B-5EB4-4DE8-AC3C-A8D3D7856C7C}" presName="linear" presStyleCnt="0">
        <dgm:presLayoutVars>
          <dgm:dir/>
          <dgm:animLvl val="lvl"/>
          <dgm:resizeHandles val="exact"/>
        </dgm:presLayoutVars>
      </dgm:prSet>
      <dgm:spPr/>
      <dgm:t>
        <a:bodyPr/>
        <a:lstStyle/>
        <a:p>
          <a:endParaRPr lang="id-ID"/>
        </a:p>
      </dgm:t>
    </dgm:pt>
    <dgm:pt modelId="{420BBE6A-5621-4967-8663-CCB39052F0AE}" type="pres">
      <dgm:prSet presAssocID="{0865EE21-3AC2-4CE4-AACC-C207E3E9DA7F}" presName="parentLin" presStyleCnt="0"/>
      <dgm:spPr/>
    </dgm:pt>
    <dgm:pt modelId="{256F869F-E4E9-4850-A1AA-D00EE71DA33E}" type="pres">
      <dgm:prSet presAssocID="{0865EE21-3AC2-4CE4-AACC-C207E3E9DA7F}" presName="parentLeftMargin" presStyleLbl="node1" presStyleIdx="0" presStyleCnt="1"/>
      <dgm:spPr/>
      <dgm:t>
        <a:bodyPr/>
        <a:lstStyle/>
        <a:p>
          <a:endParaRPr lang="id-ID"/>
        </a:p>
      </dgm:t>
    </dgm:pt>
    <dgm:pt modelId="{E5DA3ECE-6CB6-45FD-9465-E0E1F8365F42}" type="pres">
      <dgm:prSet presAssocID="{0865EE21-3AC2-4CE4-AACC-C207E3E9DA7F}" presName="parentText" presStyleLbl="node1" presStyleIdx="0" presStyleCnt="1" custScaleX="374299" custScaleY="183218">
        <dgm:presLayoutVars>
          <dgm:chMax val="0"/>
          <dgm:bulletEnabled val="1"/>
        </dgm:presLayoutVars>
      </dgm:prSet>
      <dgm:spPr/>
      <dgm:t>
        <a:bodyPr/>
        <a:lstStyle/>
        <a:p>
          <a:endParaRPr lang="id-ID"/>
        </a:p>
      </dgm:t>
    </dgm:pt>
    <dgm:pt modelId="{3E164C07-4DE1-4934-AFD4-56F10DE469C2}" type="pres">
      <dgm:prSet presAssocID="{0865EE21-3AC2-4CE4-AACC-C207E3E9DA7F}" presName="negativeSpace" presStyleCnt="0"/>
      <dgm:spPr/>
    </dgm:pt>
    <dgm:pt modelId="{E840399F-DCEF-449B-BBB7-3F81DC1BC3AC}" type="pres">
      <dgm:prSet presAssocID="{0865EE21-3AC2-4CE4-AACC-C207E3E9DA7F}" presName="childText" presStyleLbl="conFgAcc1" presStyleIdx="0" presStyleCnt="1" custLinFactNeighborY="-5959">
        <dgm:presLayoutVars>
          <dgm:bulletEnabled val="1"/>
        </dgm:presLayoutVars>
      </dgm:prSet>
      <dgm:spPr/>
    </dgm:pt>
  </dgm:ptLst>
  <dgm:cxnLst>
    <dgm:cxn modelId="{3BC754FB-A055-458E-9883-40975C0109DF}" srcId="{7A6A2D0B-5EB4-4DE8-AC3C-A8D3D7856C7C}" destId="{0865EE21-3AC2-4CE4-AACC-C207E3E9DA7F}" srcOrd="0" destOrd="0" parTransId="{0C837C0F-EF62-46DE-A9BD-CDB5A793D818}" sibTransId="{0771C772-E555-4A32-B0B2-6A036EF63312}"/>
    <dgm:cxn modelId="{E7436C33-5D84-4662-8173-4FAB8971DF86}" type="presOf" srcId="{0865EE21-3AC2-4CE4-AACC-C207E3E9DA7F}" destId="{256F869F-E4E9-4850-A1AA-D00EE71DA33E}" srcOrd="0" destOrd="0" presId="urn:microsoft.com/office/officeart/2005/8/layout/list1"/>
    <dgm:cxn modelId="{B53113B2-D1DB-41E7-8E6A-4093697A7F2A}" type="presOf" srcId="{7A6A2D0B-5EB4-4DE8-AC3C-A8D3D7856C7C}" destId="{48023B0F-4F70-4F8D-98AA-04A14A6AD357}" srcOrd="0" destOrd="0" presId="urn:microsoft.com/office/officeart/2005/8/layout/list1"/>
    <dgm:cxn modelId="{8342FFFD-4A39-4F97-B5CA-496267C9E87B}" type="presOf" srcId="{0865EE21-3AC2-4CE4-AACC-C207E3E9DA7F}" destId="{E5DA3ECE-6CB6-45FD-9465-E0E1F8365F42}" srcOrd="1" destOrd="0" presId="urn:microsoft.com/office/officeart/2005/8/layout/list1"/>
    <dgm:cxn modelId="{44CAC381-05DF-4E4D-B6D9-13E3B16264FE}" type="presParOf" srcId="{48023B0F-4F70-4F8D-98AA-04A14A6AD357}" destId="{420BBE6A-5621-4967-8663-CCB39052F0AE}" srcOrd="0" destOrd="0" presId="urn:microsoft.com/office/officeart/2005/8/layout/list1"/>
    <dgm:cxn modelId="{8FB5850C-673F-4B35-AA38-62EE6A12AD62}" type="presParOf" srcId="{420BBE6A-5621-4967-8663-CCB39052F0AE}" destId="{256F869F-E4E9-4850-A1AA-D00EE71DA33E}" srcOrd="0" destOrd="0" presId="urn:microsoft.com/office/officeart/2005/8/layout/list1"/>
    <dgm:cxn modelId="{407C3527-7DC3-4907-BC8C-00FC92002674}" type="presParOf" srcId="{420BBE6A-5621-4967-8663-CCB39052F0AE}" destId="{E5DA3ECE-6CB6-45FD-9465-E0E1F8365F42}" srcOrd="1" destOrd="0" presId="urn:microsoft.com/office/officeart/2005/8/layout/list1"/>
    <dgm:cxn modelId="{DB12E9CA-27CE-4EF7-BCFD-B1CC3C53DCCA}" type="presParOf" srcId="{48023B0F-4F70-4F8D-98AA-04A14A6AD357}" destId="{3E164C07-4DE1-4934-AFD4-56F10DE469C2}" srcOrd="1" destOrd="0" presId="urn:microsoft.com/office/officeart/2005/8/layout/list1"/>
    <dgm:cxn modelId="{312775F1-8BE5-4F7D-8AE2-B283636675BA}" type="presParOf" srcId="{48023B0F-4F70-4F8D-98AA-04A14A6AD357}" destId="{E840399F-DCEF-449B-BBB7-3F81DC1BC3A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7A8364-770B-49B4-95B9-91E3D358C3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9028252F-98BF-46FD-90F4-8DF0AF476DA1}">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id-ID" sz="2000" dirty="0" smtClean="0">
              <a:solidFill>
                <a:schemeClr val="accent6">
                  <a:lumMod val="50000"/>
                </a:schemeClr>
              </a:solidFill>
              <a:latin typeface="+mj-lt"/>
              <a:cs typeface="Times New Roman" pitchFamily="18" charset="0"/>
            </a:rPr>
            <a:t>Penelitian Utama :</a:t>
          </a:r>
        </a:p>
        <a:p>
          <a:pPr algn="l"/>
          <a:endParaRPr lang="id-ID" sz="2000" dirty="0" smtClean="0">
            <a:solidFill>
              <a:schemeClr val="accent6">
                <a:lumMod val="50000"/>
              </a:schemeClr>
            </a:solidFill>
            <a:latin typeface="+mj-lt"/>
            <a:cs typeface="Times New Roman" pitchFamily="18" charset="0"/>
          </a:endParaRPr>
        </a:p>
        <a:p>
          <a:pPr algn="just"/>
          <a:r>
            <a:rPr lang="id-ID" sz="2000" dirty="0" smtClean="0">
              <a:solidFill>
                <a:schemeClr val="accent6">
                  <a:lumMod val="50000"/>
                </a:schemeClr>
              </a:solidFill>
              <a:latin typeface="+mj-lt"/>
              <a:cs typeface="Times New Roman" pitchFamily="18" charset="0"/>
            </a:rPr>
            <a:t>1. 	</a:t>
          </a:r>
          <a:r>
            <a:rPr lang="en-US" sz="2000" dirty="0" smtClean="0">
              <a:solidFill>
                <a:schemeClr val="accent6">
                  <a:lumMod val="50000"/>
                </a:schemeClr>
              </a:solidFill>
              <a:latin typeface="+mj-lt"/>
              <a:cs typeface="Times New Roman" pitchFamily="18" charset="0"/>
            </a:rPr>
            <a:t>Formula </a:t>
          </a:r>
          <a:r>
            <a:rPr lang="id-ID" sz="2000" dirty="0" smtClean="0">
              <a:solidFill>
                <a:schemeClr val="accent6">
                  <a:lumMod val="50000"/>
                </a:schemeClr>
              </a:solidFill>
              <a:latin typeface="+mj-lt"/>
              <a:cs typeface="Times New Roman" pitchFamily="18" charset="0"/>
            </a:rPr>
            <a:t>Abon Ebi Galendo </a:t>
          </a:r>
          <a:r>
            <a:rPr lang="en-US" sz="2000" dirty="0" smtClean="0">
              <a:solidFill>
                <a:schemeClr val="accent6">
                  <a:lumMod val="50000"/>
                </a:schemeClr>
              </a:solidFill>
              <a:latin typeface="+mj-lt"/>
              <a:cs typeface="Times New Roman" pitchFamily="18" charset="0"/>
            </a:rPr>
            <a:t>yang </a:t>
          </a:r>
          <a:r>
            <a:rPr lang="en-US" sz="2000" i="1" dirty="0" smtClean="0">
              <a:solidFill>
                <a:schemeClr val="accent6">
                  <a:lumMod val="50000"/>
                </a:schemeClr>
              </a:solidFill>
              <a:latin typeface="+mj-lt"/>
              <a:cs typeface="Times New Roman" pitchFamily="18" charset="0"/>
            </a:rPr>
            <a:t>feasible l </a:t>
          </a:r>
          <a:r>
            <a:rPr lang="en-US" sz="2000" dirty="0" smtClean="0">
              <a:solidFill>
                <a:schemeClr val="accent6">
                  <a:lumMod val="50000"/>
                </a:schemeClr>
              </a:solidFill>
              <a:latin typeface="+mj-lt"/>
              <a:cs typeface="Times New Roman" pitchFamily="18" charset="0"/>
            </a:rPr>
            <a:t> </a:t>
          </a:r>
          <a:r>
            <a:rPr lang="en-US" sz="2000" dirty="0" err="1" smtClean="0">
              <a:solidFill>
                <a:schemeClr val="accent6">
                  <a:lumMod val="50000"/>
                </a:schemeClr>
              </a:solidFill>
              <a:latin typeface="+mj-lt"/>
              <a:cs typeface="Times New Roman" pitchFamily="18" charset="0"/>
            </a:rPr>
            <a:t>berdasarkan</a:t>
          </a:r>
          <a:r>
            <a:rPr lang="en-US" sz="2000" dirty="0" smtClean="0">
              <a:solidFill>
                <a:schemeClr val="accent6">
                  <a:lumMod val="50000"/>
                </a:schemeClr>
              </a:solidFill>
              <a:latin typeface="+mj-lt"/>
              <a:cs typeface="Times New Roman" pitchFamily="18" charset="0"/>
            </a:rPr>
            <a:t> </a:t>
          </a:r>
          <a:r>
            <a:rPr lang="id-ID" sz="2000" dirty="0" smtClean="0">
              <a:solidFill>
                <a:schemeClr val="accent6">
                  <a:lumMod val="50000"/>
                </a:schemeClr>
              </a:solidFill>
              <a:latin typeface="+mj-lt"/>
              <a:cs typeface="Times New Roman" pitchFamily="18" charset="0"/>
            </a:rPr>
            <a:t>	</a:t>
          </a:r>
          <a:r>
            <a:rPr lang="en-US" sz="2000" dirty="0" err="1" smtClean="0">
              <a:solidFill>
                <a:schemeClr val="accent6">
                  <a:lumMod val="50000"/>
                </a:schemeClr>
              </a:solidFill>
              <a:latin typeface="+mj-lt"/>
              <a:cs typeface="Times New Roman" pitchFamily="18" charset="0"/>
            </a:rPr>
            <a:t>perhitungan</a:t>
          </a:r>
          <a:r>
            <a:rPr lang="en-US" sz="2000" dirty="0" smtClean="0">
              <a:solidFill>
                <a:schemeClr val="accent6">
                  <a:lumMod val="50000"/>
                </a:schemeClr>
              </a:solidFill>
              <a:latin typeface="+mj-lt"/>
              <a:cs typeface="Times New Roman" pitchFamily="18" charset="0"/>
            </a:rPr>
            <a:t> </a:t>
          </a:r>
          <a:r>
            <a:rPr lang="id-ID" sz="2000" dirty="0" smtClean="0">
              <a:solidFill>
                <a:schemeClr val="accent6">
                  <a:lumMod val="50000"/>
                </a:schemeClr>
              </a:solidFill>
              <a:latin typeface="+mj-lt"/>
              <a:cs typeface="Times New Roman" pitchFamily="18" charset="0"/>
            </a:rPr>
            <a:t>	</a:t>
          </a:r>
          <a:r>
            <a:rPr lang="en-US" sz="2000" dirty="0" smtClean="0">
              <a:solidFill>
                <a:schemeClr val="accent6">
                  <a:lumMod val="50000"/>
                </a:schemeClr>
              </a:solidFill>
              <a:latin typeface="+mj-lt"/>
              <a:cs typeface="Times New Roman" pitchFamily="18" charset="0"/>
            </a:rPr>
            <a:t>Program Linier</a:t>
          </a:r>
        </a:p>
        <a:p>
          <a:pPr algn="just"/>
          <a:r>
            <a:rPr lang="id-ID" sz="2000" dirty="0" smtClean="0">
              <a:solidFill>
                <a:schemeClr val="accent6">
                  <a:lumMod val="50000"/>
                </a:schemeClr>
              </a:solidFill>
              <a:latin typeface="+mj-lt"/>
              <a:cs typeface="Times New Roman" pitchFamily="18" charset="0"/>
            </a:rPr>
            <a:t>2. 	</a:t>
          </a:r>
          <a:r>
            <a:rPr lang="en-US" sz="2000" dirty="0" err="1" smtClean="0">
              <a:solidFill>
                <a:schemeClr val="accent6">
                  <a:lumMod val="50000"/>
                </a:schemeClr>
              </a:solidFill>
              <a:latin typeface="+mj-lt"/>
              <a:cs typeface="Times New Roman" pitchFamily="18" charset="0"/>
            </a:rPr>
            <a:t>Analisis</a:t>
          </a:r>
          <a:r>
            <a:rPr lang="en-US" sz="2000" dirty="0" smtClean="0">
              <a:solidFill>
                <a:schemeClr val="accent6">
                  <a:lumMod val="50000"/>
                </a:schemeClr>
              </a:solidFill>
              <a:latin typeface="+mj-lt"/>
              <a:cs typeface="Times New Roman" pitchFamily="18" charset="0"/>
            </a:rPr>
            <a:t> Kimia </a:t>
          </a:r>
        </a:p>
        <a:p>
          <a:pPr algn="just"/>
          <a:r>
            <a:rPr lang="id-ID" sz="2000" dirty="0" smtClean="0">
              <a:solidFill>
                <a:schemeClr val="accent6">
                  <a:lumMod val="50000"/>
                </a:schemeClr>
              </a:solidFill>
              <a:latin typeface="+mj-lt"/>
              <a:cs typeface="Times New Roman" pitchFamily="18" charset="0"/>
            </a:rPr>
            <a:t>3. 	</a:t>
          </a:r>
          <a:r>
            <a:rPr lang="en-US" sz="2000" dirty="0" err="1" smtClean="0">
              <a:solidFill>
                <a:schemeClr val="accent6">
                  <a:lumMod val="50000"/>
                </a:schemeClr>
              </a:solidFill>
              <a:latin typeface="+mj-lt"/>
              <a:cs typeface="Times New Roman" pitchFamily="18" charset="0"/>
            </a:rPr>
            <a:t>Uji</a:t>
          </a:r>
          <a:r>
            <a:rPr lang="en-US" sz="2000" dirty="0" smtClean="0">
              <a:solidFill>
                <a:schemeClr val="accent6">
                  <a:lumMod val="50000"/>
                </a:schemeClr>
              </a:solidFill>
              <a:latin typeface="+mj-lt"/>
              <a:cs typeface="Times New Roman" pitchFamily="18" charset="0"/>
            </a:rPr>
            <a:t> </a:t>
          </a:r>
          <a:r>
            <a:rPr lang="en-US" sz="2000" dirty="0" err="1" smtClean="0">
              <a:solidFill>
                <a:schemeClr val="accent6">
                  <a:lumMod val="50000"/>
                </a:schemeClr>
              </a:solidFill>
              <a:latin typeface="+mj-lt"/>
              <a:cs typeface="Times New Roman" pitchFamily="18" charset="0"/>
            </a:rPr>
            <a:t>Organoleptik</a:t>
          </a:r>
          <a:r>
            <a:rPr lang="en-US" sz="2000" dirty="0" smtClean="0">
              <a:solidFill>
                <a:schemeClr val="accent6">
                  <a:lumMod val="50000"/>
                </a:schemeClr>
              </a:solidFill>
              <a:latin typeface="+mj-lt"/>
              <a:cs typeface="Times New Roman" pitchFamily="18" charset="0"/>
            </a:rPr>
            <a:t> = </a:t>
          </a:r>
          <a:r>
            <a:rPr lang="en-US" sz="2000" dirty="0" err="1" smtClean="0">
              <a:solidFill>
                <a:schemeClr val="accent6">
                  <a:lumMod val="50000"/>
                </a:schemeClr>
              </a:solidFill>
              <a:latin typeface="+mj-lt"/>
              <a:cs typeface="Times New Roman" pitchFamily="18" charset="0"/>
            </a:rPr>
            <a:t>Uji</a:t>
          </a:r>
          <a:r>
            <a:rPr lang="en-US" sz="2000" dirty="0" smtClean="0">
              <a:solidFill>
                <a:schemeClr val="accent6">
                  <a:lumMod val="50000"/>
                </a:schemeClr>
              </a:solidFill>
              <a:latin typeface="+mj-lt"/>
              <a:cs typeface="Times New Roman" pitchFamily="18" charset="0"/>
            </a:rPr>
            <a:t> </a:t>
          </a:r>
          <a:r>
            <a:rPr lang="en-US" sz="2000" dirty="0" err="1" smtClean="0">
              <a:solidFill>
                <a:schemeClr val="accent6">
                  <a:lumMod val="50000"/>
                </a:schemeClr>
              </a:solidFill>
              <a:latin typeface="+mj-lt"/>
              <a:cs typeface="Times New Roman" pitchFamily="18" charset="0"/>
            </a:rPr>
            <a:t>Hedonik</a:t>
          </a:r>
          <a:r>
            <a:rPr lang="en-US" sz="2000" dirty="0" smtClean="0">
              <a:solidFill>
                <a:schemeClr val="accent6">
                  <a:lumMod val="50000"/>
                </a:schemeClr>
              </a:solidFill>
              <a:latin typeface="+mj-lt"/>
              <a:cs typeface="Times New Roman" pitchFamily="18" charset="0"/>
            </a:rPr>
            <a:t> </a:t>
          </a:r>
        </a:p>
        <a:p>
          <a:pPr algn="just"/>
          <a:r>
            <a:rPr lang="id-ID" sz="2000" dirty="0" smtClean="0">
              <a:solidFill>
                <a:schemeClr val="accent6">
                  <a:lumMod val="50000"/>
                </a:schemeClr>
              </a:solidFill>
              <a:latin typeface="+mj-lt"/>
              <a:cs typeface="Times New Roman" pitchFamily="18" charset="0"/>
            </a:rPr>
            <a:t>4. 	</a:t>
          </a:r>
          <a:r>
            <a:rPr lang="en-US" sz="2000" dirty="0" err="1" smtClean="0">
              <a:solidFill>
                <a:schemeClr val="accent6">
                  <a:lumMod val="50000"/>
                </a:schemeClr>
              </a:solidFill>
              <a:latin typeface="+mj-lt"/>
              <a:cs typeface="Times New Roman" pitchFamily="18" charset="0"/>
            </a:rPr>
            <a:t>Penentuan</a:t>
          </a:r>
          <a:r>
            <a:rPr lang="en-US" sz="2000" dirty="0" smtClean="0">
              <a:solidFill>
                <a:schemeClr val="accent6">
                  <a:lumMod val="50000"/>
                </a:schemeClr>
              </a:solidFill>
              <a:latin typeface="+mj-lt"/>
              <a:cs typeface="Times New Roman" pitchFamily="18" charset="0"/>
            </a:rPr>
            <a:t> </a:t>
          </a:r>
          <a:r>
            <a:rPr lang="en-US" sz="2000" dirty="0" err="1" smtClean="0">
              <a:solidFill>
                <a:schemeClr val="accent6">
                  <a:lumMod val="50000"/>
                </a:schemeClr>
              </a:solidFill>
              <a:latin typeface="+mj-lt"/>
              <a:cs typeface="Times New Roman" pitchFamily="18" charset="0"/>
            </a:rPr>
            <a:t>Produk</a:t>
          </a:r>
          <a:r>
            <a:rPr lang="en-US" sz="2000" dirty="0" smtClean="0">
              <a:solidFill>
                <a:schemeClr val="accent6">
                  <a:lumMod val="50000"/>
                </a:schemeClr>
              </a:solidFill>
              <a:latin typeface="+mj-lt"/>
              <a:cs typeface="Times New Roman" pitchFamily="18" charset="0"/>
            </a:rPr>
            <a:t> </a:t>
          </a:r>
          <a:r>
            <a:rPr lang="en-US" sz="2000" dirty="0" err="1" smtClean="0">
              <a:solidFill>
                <a:schemeClr val="accent6">
                  <a:lumMod val="50000"/>
                </a:schemeClr>
              </a:solidFill>
              <a:latin typeface="+mj-lt"/>
              <a:cs typeface="Times New Roman" pitchFamily="18" charset="0"/>
            </a:rPr>
            <a:t>Terpilih</a:t>
          </a:r>
          <a:endParaRPr lang="id-ID" sz="2000" dirty="0" smtClean="0">
            <a:solidFill>
              <a:schemeClr val="accent6">
                <a:lumMod val="50000"/>
              </a:schemeClr>
            </a:solidFill>
            <a:latin typeface="+mj-lt"/>
            <a:cs typeface="Times New Roman" pitchFamily="18" charset="0"/>
          </a:endParaRPr>
        </a:p>
      </dgm:t>
    </dgm:pt>
    <dgm:pt modelId="{3FA6BB37-3DF8-4D89-B6B8-C0BD77F390EB}" type="parTrans" cxnId="{54EC492F-C6A8-43EF-AAA8-6CF5AC4F1D57}">
      <dgm:prSet/>
      <dgm:spPr/>
      <dgm:t>
        <a:bodyPr/>
        <a:lstStyle/>
        <a:p>
          <a:endParaRPr lang="id-ID"/>
        </a:p>
      </dgm:t>
    </dgm:pt>
    <dgm:pt modelId="{3AD0EF57-C56C-430D-9A5F-F4AAC1569043}" type="sibTrans" cxnId="{54EC492F-C6A8-43EF-AAA8-6CF5AC4F1D57}">
      <dgm:prSet/>
      <dgm:spPr/>
      <dgm:t>
        <a:bodyPr/>
        <a:lstStyle/>
        <a:p>
          <a:endParaRPr lang="id-ID"/>
        </a:p>
      </dgm:t>
    </dgm:pt>
    <dgm:pt modelId="{E93244D6-9958-4840-827C-29FD3AE7403D}" type="pres">
      <dgm:prSet presAssocID="{247A8364-770B-49B4-95B9-91E3D358C3EE}" presName="linear" presStyleCnt="0">
        <dgm:presLayoutVars>
          <dgm:dir/>
          <dgm:animLvl val="lvl"/>
          <dgm:resizeHandles val="exact"/>
        </dgm:presLayoutVars>
      </dgm:prSet>
      <dgm:spPr/>
      <dgm:t>
        <a:bodyPr/>
        <a:lstStyle/>
        <a:p>
          <a:endParaRPr lang="id-ID"/>
        </a:p>
      </dgm:t>
    </dgm:pt>
    <dgm:pt modelId="{08E18393-C63D-48AD-AF8A-4098E182BE25}" type="pres">
      <dgm:prSet presAssocID="{9028252F-98BF-46FD-90F4-8DF0AF476DA1}" presName="parentLin" presStyleCnt="0"/>
      <dgm:spPr/>
    </dgm:pt>
    <dgm:pt modelId="{26BC4598-77A0-4C70-B07B-4B88FB105413}" type="pres">
      <dgm:prSet presAssocID="{9028252F-98BF-46FD-90F4-8DF0AF476DA1}" presName="parentLeftMargin" presStyleLbl="node1" presStyleIdx="0" presStyleCnt="1"/>
      <dgm:spPr/>
      <dgm:t>
        <a:bodyPr/>
        <a:lstStyle/>
        <a:p>
          <a:endParaRPr lang="id-ID"/>
        </a:p>
      </dgm:t>
    </dgm:pt>
    <dgm:pt modelId="{C3D571A3-0BCE-49E0-8DC3-B3EAB9EA9A81}" type="pres">
      <dgm:prSet presAssocID="{9028252F-98BF-46FD-90F4-8DF0AF476DA1}" presName="parentText" presStyleLbl="node1" presStyleIdx="0" presStyleCnt="1" custScaleX="142857" custScaleY="176364">
        <dgm:presLayoutVars>
          <dgm:chMax val="0"/>
          <dgm:bulletEnabled val="1"/>
        </dgm:presLayoutVars>
      </dgm:prSet>
      <dgm:spPr/>
      <dgm:t>
        <a:bodyPr/>
        <a:lstStyle/>
        <a:p>
          <a:endParaRPr lang="id-ID"/>
        </a:p>
      </dgm:t>
    </dgm:pt>
    <dgm:pt modelId="{BF98DD06-C504-48B2-B48B-4C333CE9355B}" type="pres">
      <dgm:prSet presAssocID="{9028252F-98BF-46FD-90F4-8DF0AF476DA1}" presName="negativeSpace" presStyleCnt="0"/>
      <dgm:spPr/>
    </dgm:pt>
    <dgm:pt modelId="{504D406F-9A36-400A-8316-63270038617F}" type="pres">
      <dgm:prSet presAssocID="{9028252F-98BF-46FD-90F4-8DF0AF476DA1}" presName="childText" presStyleLbl="conFgAcc1" presStyleIdx="0" presStyleCnt="1">
        <dgm:presLayoutVars>
          <dgm:bulletEnabled val="1"/>
        </dgm:presLayoutVars>
      </dgm:prSet>
      <dgm:spPr/>
    </dgm:pt>
  </dgm:ptLst>
  <dgm:cxnLst>
    <dgm:cxn modelId="{0D6A1728-C2E2-4C9B-A29D-9DB72E3F91BE}" type="presOf" srcId="{9028252F-98BF-46FD-90F4-8DF0AF476DA1}" destId="{C3D571A3-0BCE-49E0-8DC3-B3EAB9EA9A81}" srcOrd="1" destOrd="0" presId="urn:microsoft.com/office/officeart/2005/8/layout/list1"/>
    <dgm:cxn modelId="{9E8152F7-E40E-4478-8405-99F968764F4C}" type="presOf" srcId="{247A8364-770B-49B4-95B9-91E3D358C3EE}" destId="{E93244D6-9958-4840-827C-29FD3AE7403D}" srcOrd="0" destOrd="0" presId="urn:microsoft.com/office/officeart/2005/8/layout/list1"/>
    <dgm:cxn modelId="{E2F7E05A-9868-4303-A2C1-A72DF61E781B}" type="presOf" srcId="{9028252F-98BF-46FD-90F4-8DF0AF476DA1}" destId="{26BC4598-77A0-4C70-B07B-4B88FB105413}" srcOrd="0" destOrd="0" presId="urn:microsoft.com/office/officeart/2005/8/layout/list1"/>
    <dgm:cxn modelId="{54EC492F-C6A8-43EF-AAA8-6CF5AC4F1D57}" srcId="{247A8364-770B-49B4-95B9-91E3D358C3EE}" destId="{9028252F-98BF-46FD-90F4-8DF0AF476DA1}" srcOrd="0" destOrd="0" parTransId="{3FA6BB37-3DF8-4D89-B6B8-C0BD77F390EB}" sibTransId="{3AD0EF57-C56C-430D-9A5F-F4AAC1569043}"/>
    <dgm:cxn modelId="{7A37F189-9DBF-4778-8E2B-2890FD86E277}" type="presParOf" srcId="{E93244D6-9958-4840-827C-29FD3AE7403D}" destId="{08E18393-C63D-48AD-AF8A-4098E182BE25}" srcOrd="0" destOrd="0" presId="urn:microsoft.com/office/officeart/2005/8/layout/list1"/>
    <dgm:cxn modelId="{FA778661-C27A-4539-B7A2-0D32239FDA99}" type="presParOf" srcId="{08E18393-C63D-48AD-AF8A-4098E182BE25}" destId="{26BC4598-77A0-4C70-B07B-4B88FB105413}" srcOrd="0" destOrd="0" presId="urn:microsoft.com/office/officeart/2005/8/layout/list1"/>
    <dgm:cxn modelId="{DF5BF32C-C30C-4D17-96C2-D3F040EF1487}" type="presParOf" srcId="{08E18393-C63D-48AD-AF8A-4098E182BE25}" destId="{C3D571A3-0BCE-49E0-8DC3-B3EAB9EA9A81}" srcOrd="1" destOrd="0" presId="urn:microsoft.com/office/officeart/2005/8/layout/list1"/>
    <dgm:cxn modelId="{8CC19A55-7076-4527-B791-106424A1F651}" type="presParOf" srcId="{E93244D6-9958-4840-827C-29FD3AE7403D}" destId="{BF98DD06-C504-48B2-B48B-4C333CE9355B}" srcOrd="1" destOrd="0" presId="urn:microsoft.com/office/officeart/2005/8/layout/list1"/>
    <dgm:cxn modelId="{843A3A1C-FE7F-409F-BA3B-036DCBFA8A63}" type="presParOf" srcId="{E93244D6-9958-4840-827C-29FD3AE7403D}" destId="{504D406F-9A36-400A-8316-63270038617F}"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5941BE-2BD5-4C23-973A-12441820895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id-ID"/>
        </a:p>
      </dgm:t>
    </dgm:pt>
    <dgm:pt modelId="{5405E6CE-D8FE-4E18-8347-8E42220897EE}">
      <dgm:prSet phldrT="[Text]" custT="1"/>
      <dgm:spPr/>
      <dgm:t>
        <a:bodyPr/>
        <a:lstStyle/>
        <a:p>
          <a:pPr algn="just"/>
          <a:r>
            <a:rPr lang="id-ID" sz="1600" dirty="0" smtClean="0">
              <a:solidFill>
                <a:schemeClr val="accent6">
                  <a:lumMod val="50000"/>
                </a:schemeClr>
              </a:solidFill>
              <a:latin typeface="+mj-lt"/>
              <a:cs typeface="Times New Roman" pitchFamily="18" charset="0"/>
            </a:rPr>
            <a:t>Anal</a:t>
          </a:r>
          <a:r>
            <a:rPr lang="en-US" sz="1600" dirty="0" err="1" smtClean="0">
              <a:solidFill>
                <a:schemeClr val="accent6">
                  <a:lumMod val="50000"/>
                </a:schemeClr>
              </a:solidFill>
              <a:latin typeface="+mj-lt"/>
              <a:cs typeface="Times New Roman" pitchFamily="18" charset="0"/>
            </a:rPr>
            <a:t>i</a:t>
          </a:r>
          <a:r>
            <a:rPr lang="id-ID" sz="1600" dirty="0" smtClean="0">
              <a:solidFill>
                <a:schemeClr val="accent6">
                  <a:lumMod val="50000"/>
                </a:schemeClr>
              </a:solidFill>
              <a:latin typeface="+mj-lt"/>
              <a:cs typeface="Times New Roman" pitchFamily="18" charset="0"/>
            </a:rPr>
            <a:t>sis Kimia : </a:t>
          </a:r>
        </a:p>
        <a:p>
          <a:pPr algn="just"/>
          <a:r>
            <a:rPr lang="id-ID" sz="1600" dirty="0" smtClean="0">
              <a:solidFill>
                <a:schemeClr val="accent6">
                  <a:lumMod val="50000"/>
                </a:schemeClr>
              </a:solidFill>
              <a:latin typeface="+mj-lt"/>
              <a:cs typeface="Times New Roman" pitchFamily="18" charset="0"/>
            </a:rPr>
            <a:t>- Kadar protein metode khedjal</a:t>
          </a:r>
        </a:p>
        <a:p>
          <a:pPr algn="just"/>
          <a:r>
            <a:rPr lang="id-ID" sz="1600" dirty="0" smtClean="0">
              <a:solidFill>
                <a:schemeClr val="accent6">
                  <a:lumMod val="50000"/>
                </a:schemeClr>
              </a:solidFill>
              <a:latin typeface="+mj-lt"/>
              <a:cs typeface="Times New Roman" pitchFamily="18" charset="0"/>
            </a:rPr>
            <a:t>- Kadar lemak metode soxhlet</a:t>
          </a:r>
        </a:p>
        <a:p>
          <a:pPr algn="just"/>
          <a:r>
            <a:rPr lang="id-ID" sz="1600" dirty="0" smtClean="0">
              <a:solidFill>
                <a:schemeClr val="accent6">
                  <a:lumMod val="50000"/>
                </a:schemeClr>
              </a:solidFill>
              <a:latin typeface="+mj-lt"/>
              <a:cs typeface="Times New Roman" pitchFamily="18" charset="0"/>
            </a:rPr>
            <a:t>- Kadar Air metode gravimetri</a:t>
          </a:r>
        </a:p>
        <a:p>
          <a:pPr algn="just"/>
          <a:r>
            <a:rPr lang="id-ID" sz="1600" dirty="0" smtClean="0">
              <a:solidFill>
                <a:schemeClr val="accent6">
                  <a:lumMod val="50000"/>
                </a:schemeClr>
              </a:solidFill>
              <a:latin typeface="+mj-lt"/>
              <a:cs typeface="Times New Roman" pitchFamily="18" charset="0"/>
            </a:rPr>
            <a:t>- Kadar Abu metode gravimetri</a:t>
          </a:r>
          <a:endParaRPr lang="id-ID" sz="1600" dirty="0">
            <a:solidFill>
              <a:schemeClr val="accent6">
                <a:lumMod val="50000"/>
              </a:schemeClr>
            </a:solidFill>
            <a:latin typeface="+mj-lt"/>
            <a:cs typeface="Times New Roman" pitchFamily="18" charset="0"/>
          </a:endParaRPr>
        </a:p>
      </dgm:t>
    </dgm:pt>
    <dgm:pt modelId="{CDA55980-1150-4485-9524-C969AD858E8A}" type="parTrans" cxnId="{606E538C-06ED-4F81-9C1C-01E9F4F997B7}">
      <dgm:prSet/>
      <dgm:spPr/>
      <dgm:t>
        <a:bodyPr/>
        <a:lstStyle/>
        <a:p>
          <a:endParaRPr lang="id-ID"/>
        </a:p>
      </dgm:t>
    </dgm:pt>
    <dgm:pt modelId="{9FBD40D5-AB81-4275-A020-4A9885785A36}" type="sibTrans" cxnId="{606E538C-06ED-4F81-9C1C-01E9F4F997B7}">
      <dgm:prSet/>
      <dgm:spPr/>
      <dgm:t>
        <a:bodyPr/>
        <a:lstStyle/>
        <a:p>
          <a:endParaRPr lang="id-ID"/>
        </a:p>
      </dgm:t>
    </dgm:pt>
    <dgm:pt modelId="{6E5FBB57-86ED-4037-9ADA-2BAE74960726}">
      <dgm:prSet phldrT="[Text]" custT="1"/>
      <dgm:spPr/>
      <dgm:t>
        <a:bodyPr/>
        <a:lstStyle/>
        <a:p>
          <a:pPr algn="just"/>
          <a:r>
            <a:rPr lang="id-ID" sz="1600" dirty="0" smtClean="0">
              <a:solidFill>
                <a:schemeClr val="accent6">
                  <a:lumMod val="50000"/>
                </a:schemeClr>
              </a:solidFill>
              <a:latin typeface="+mj-lt"/>
              <a:cs typeface="Times New Roman" pitchFamily="18" charset="0"/>
            </a:rPr>
            <a:t>Uji Organoleptik :</a:t>
          </a:r>
        </a:p>
        <a:p>
          <a:pPr algn="just"/>
          <a:r>
            <a:rPr lang="id-ID" sz="1600" dirty="0" smtClean="0">
              <a:solidFill>
                <a:schemeClr val="accent6">
                  <a:lumMod val="50000"/>
                </a:schemeClr>
              </a:solidFill>
              <a:latin typeface="+mj-lt"/>
              <a:cs typeface="Times New Roman" pitchFamily="18" charset="0"/>
            </a:rPr>
            <a:t>Uji organoleptik terhadap produk abon dengan atribut : rasa, warna, aroma dan kenampakan. </a:t>
          </a:r>
          <a:endParaRPr lang="id-ID" sz="1600" dirty="0">
            <a:solidFill>
              <a:schemeClr val="accent6">
                <a:lumMod val="50000"/>
              </a:schemeClr>
            </a:solidFill>
            <a:latin typeface="+mj-lt"/>
            <a:cs typeface="Times New Roman" pitchFamily="18" charset="0"/>
          </a:endParaRPr>
        </a:p>
      </dgm:t>
    </dgm:pt>
    <dgm:pt modelId="{900868B3-2B42-4E45-8C4A-A407D795E7B6}" type="parTrans" cxnId="{CE2E0111-CB48-4483-B1EB-7C1604817F94}">
      <dgm:prSet/>
      <dgm:spPr/>
      <dgm:t>
        <a:bodyPr/>
        <a:lstStyle/>
        <a:p>
          <a:endParaRPr lang="id-ID"/>
        </a:p>
      </dgm:t>
    </dgm:pt>
    <dgm:pt modelId="{177A3BDC-5305-4D0F-8ADE-B85D54DA058B}" type="sibTrans" cxnId="{CE2E0111-CB48-4483-B1EB-7C1604817F94}">
      <dgm:prSet/>
      <dgm:spPr/>
      <dgm:t>
        <a:bodyPr/>
        <a:lstStyle/>
        <a:p>
          <a:endParaRPr lang="id-ID"/>
        </a:p>
      </dgm:t>
    </dgm:pt>
    <dgm:pt modelId="{AA9003F9-CA61-463D-8B7C-3A93B8A3D96F}">
      <dgm:prSet phldrT="[Text]" custT="1"/>
      <dgm:spPr/>
      <dgm:t>
        <a:bodyPr/>
        <a:lstStyle/>
        <a:p>
          <a:r>
            <a:rPr lang="id-ID" sz="1600" dirty="0" smtClean="0">
              <a:solidFill>
                <a:schemeClr val="accent6">
                  <a:lumMod val="50000"/>
                </a:schemeClr>
              </a:solidFill>
              <a:latin typeface="+mj-lt"/>
              <a:cs typeface="Times New Roman" pitchFamily="18" charset="0"/>
            </a:rPr>
            <a:t>Penuntuan produk terpilih :</a:t>
          </a:r>
        </a:p>
        <a:p>
          <a:r>
            <a:rPr lang="id-ID" sz="1600" dirty="0" smtClean="0">
              <a:solidFill>
                <a:schemeClr val="accent6">
                  <a:lumMod val="50000"/>
                </a:schemeClr>
              </a:solidFill>
              <a:latin typeface="+mj-lt"/>
              <a:cs typeface="Times New Roman" pitchFamily="18" charset="0"/>
            </a:rPr>
            <a:t>Berdasarkan program linier, analisis kimia dan ditunjang uji organoleptik </a:t>
          </a:r>
          <a:endParaRPr lang="id-ID" sz="1600" dirty="0">
            <a:solidFill>
              <a:schemeClr val="accent6">
                <a:lumMod val="50000"/>
              </a:schemeClr>
            </a:solidFill>
            <a:latin typeface="+mj-lt"/>
            <a:cs typeface="Times New Roman" pitchFamily="18" charset="0"/>
          </a:endParaRPr>
        </a:p>
      </dgm:t>
    </dgm:pt>
    <dgm:pt modelId="{C66D1B44-3C34-41D6-AEE6-93C1E1FBBABF}" type="parTrans" cxnId="{34A6EE28-5473-4AA8-B4F7-BEEAD39ADE47}">
      <dgm:prSet/>
      <dgm:spPr/>
      <dgm:t>
        <a:bodyPr/>
        <a:lstStyle/>
        <a:p>
          <a:endParaRPr lang="id-ID"/>
        </a:p>
      </dgm:t>
    </dgm:pt>
    <dgm:pt modelId="{F0B54FB0-8B7B-481B-934E-1D24B54F208B}" type="sibTrans" cxnId="{34A6EE28-5473-4AA8-B4F7-BEEAD39ADE47}">
      <dgm:prSet/>
      <dgm:spPr/>
      <dgm:t>
        <a:bodyPr/>
        <a:lstStyle/>
        <a:p>
          <a:endParaRPr lang="id-ID"/>
        </a:p>
      </dgm:t>
    </dgm:pt>
    <dgm:pt modelId="{D4F1D1EB-8315-4854-B63F-DB9B0B03749A}" type="pres">
      <dgm:prSet presAssocID="{075941BE-2BD5-4C23-973A-12441820895B}" presName="linear" presStyleCnt="0">
        <dgm:presLayoutVars>
          <dgm:dir/>
          <dgm:animLvl val="lvl"/>
          <dgm:resizeHandles val="exact"/>
        </dgm:presLayoutVars>
      </dgm:prSet>
      <dgm:spPr/>
      <dgm:t>
        <a:bodyPr/>
        <a:lstStyle/>
        <a:p>
          <a:endParaRPr lang="id-ID"/>
        </a:p>
      </dgm:t>
    </dgm:pt>
    <dgm:pt modelId="{422C201E-7E44-499F-9577-2B70B26544B0}" type="pres">
      <dgm:prSet presAssocID="{5405E6CE-D8FE-4E18-8347-8E42220897EE}" presName="parentLin" presStyleCnt="0"/>
      <dgm:spPr/>
    </dgm:pt>
    <dgm:pt modelId="{211F8B9E-2D5D-47C5-819A-6B89A3031F59}" type="pres">
      <dgm:prSet presAssocID="{5405E6CE-D8FE-4E18-8347-8E42220897EE}" presName="parentLeftMargin" presStyleLbl="node1" presStyleIdx="0" presStyleCnt="3"/>
      <dgm:spPr/>
      <dgm:t>
        <a:bodyPr/>
        <a:lstStyle/>
        <a:p>
          <a:endParaRPr lang="id-ID"/>
        </a:p>
      </dgm:t>
    </dgm:pt>
    <dgm:pt modelId="{9193F99D-2196-4297-8AD3-594D7FEB3F74}" type="pres">
      <dgm:prSet presAssocID="{5405E6CE-D8FE-4E18-8347-8E42220897EE}" presName="parentText" presStyleLbl="node1" presStyleIdx="0" presStyleCnt="3" custScaleY="201182">
        <dgm:presLayoutVars>
          <dgm:chMax val="0"/>
          <dgm:bulletEnabled val="1"/>
        </dgm:presLayoutVars>
      </dgm:prSet>
      <dgm:spPr/>
      <dgm:t>
        <a:bodyPr/>
        <a:lstStyle/>
        <a:p>
          <a:endParaRPr lang="id-ID"/>
        </a:p>
      </dgm:t>
    </dgm:pt>
    <dgm:pt modelId="{0D367BF4-1A3E-4E0A-97CE-E746277650BD}" type="pres">
      <dgm:prSet presAssocID="{5405E6CE-D8FE-4E18-8347-8E42220897EE}" presName="negativeSpace" presStyleCnt="0"/>
      <dgm:spPr/>
    </dgm:pt>
    <dgm:pt modelId="{9370697E-C4AD-4D17-B530-0801A1FEB362}" type="pres">
      <dgm:prSet presAssocID="{5405E6CE-D8FE-4E18-8347-8E42220897EE}" presName="childText" presStyleLbl="conFgAcc1" presStyleIdx="0" presStyleCnt="3">
        <dgm:presLayoutVars>
          <dgm:bulletEnabled val="1"/>
        </dgm:presLayoutVars>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0DDA96C3-522E-4E4E-A117-BBA335D72AAD}" type="pres">
      <dgm:prSet presAssocID="{9FBD40D5-AB81-4275-A020-4A9885785A36}" presName="spaceBetweenRectangles" presStyleCnt="0"/>
      <dgm:spPr/>
    </dgm:pt>
    <dgm:pt modelId="{3AC225A1-4998-4E15-A8E8-F45F02DFF723}" type="pres">
      <dgm:prSet presAssocID="{6E5FBB57-86ED-4037-9ADA-2BAE74960726}" presName="parentLin" presStyleCnt="0"/>
      <dgm:spPr/>
    </dgm:pt>
    <dgm:pt modelId="{F6F8BA18-6162-4688-9BAF-35BDA209DA2E}" type="pres">
      <dgm:prSet presAssocID="{6E5FBB57-86ED-4037-9ADA-2BAE74960726}" presName="parentLeftMargin" presStyleLbl="node1" presStyleIdx="0" presStyleCnt="3"/>
      <dgm:spPr/>
      <dgm:t>
        <a:bodyPr/>
        <a:lstStyle/>
        <a:p>
          <a:endParaRPr lang="id-ID"/>
        </a:p>
      </dgm:t>
    </dgm:pt>
    <dgm:pt modelId="{4E82F98F-5BD0-4ACA-8EF0-C2BC6F52B663}" type="pres">
      <dgm:prSet presAssocID="{6E5FBB57-86ED-4037-9ADA-2BAE74960726}" presName="parentText" presStyleLbl="node1" presStyleIdx="1" presStyleCnt="3">
        <dgm:presLayoutVars>
          <dgm:chMax val="0"/>
          <dgm:bulletEnabled val="1"/>
        </dgm:presLayoutVars>
      </dgm:prSet>
      <dgm:spPr/>
      <dgm:t>
        <a:bodyPr/>
        <a:lstStyle/>
        <a:p>
          <a:endParaRPr lang="id-ID"/>
        </a:p>
      </dgm:t>
    </dgm:pt>
    <dgm:pt modelId="{6186ED24-7AE0-4196-975F-5C4E33B781B0}" type="pres">
      <dgm:prSet presAssocID="{6E5FBB57-86ED-4037-9ADA-2BAE74960726}" presName="negativeSpace" presStyleCnt="0"/>
      <dgm:spPr/>
    </dgm:pt>
    <dgm:pt modelId="{A09CB028-0933-4ECD-8C41-EAEFED6BBB0C}" type="pres">
      <dgm:prSet presAssocID="{6E5FBB57-86ED-4037-9ADA-2BAE74960726}" presName="childText" presStyleLbl="conFgAcc1" presStyleIdx="1" presStyleCnt="3">
        <dgm:presLayoutVars>
          <dgm:bulletEnabled val="1"/>
        </dgm:presLayoutVars>
        <dgm:style>
          <a:lnRef idx="1">
            <a:schemeClr val="accent2"/>
          </a:lnRef>
          <a:fillRef idx="3">
            <a:schemeClr val="accent2"/>
          </a:fillRef>
          <a:effectRef idx="2">
            <a:schemeClr val="accent2"/>
          </a:effectRef>
          <a:fontRef idx="minor">
            <a:schemeClr val="lt1"/>
          </a:fontRef>
        </dgm:style>
      </dgm:prSet>
      <dgm:spPr/>
      <dgm:t>
        <a:bodyPr/>
        <a:lstStyle/>
        <a:p>
          <a:endParaRPr lang="en-US"/>
        </a:p>
      </dgm:t>
    </dgm:pt>
    <dgm:pt modelId="{2F637177-62AF-4836-B59D-9F6EA28FF9BF}" type="pres">
      <dgm:prSet presAssocID="{177A3BDC-5305-4D0F-8ADE-B85D54DA058B}" presName="spaceBetweenRectangles" presStyleCnt="0"/>
      <dgm:spPr/>
    </dgm:pt>
    <dgm:pt modelId="{EFF5084A-A07B-41B5-8298-570F9A4EA6C9}" type="pres">
      <dgm:prSet presAssocID="{AA9003F9-CA61-463D-8B7C-3A93B8A3D96F}" presName="parentLin" presStyleCnt="0"/>
      <dgm:spPr/>
    </dgm:pt>
    <dgm:pt modelId="{582A684F-6CF2-499B-9152-9BFA0888F79B}" type="pres">
      <dgm:prSet presAssocID="{AA9003F9-CA61-463D-8B7C-3A93B8A3D96F}" presName="parentLeftMargin" presStyleLbl="node1" presStyleIdx="1" presStyleCnt="3"/>
      <dgm:spPr/>
      <dgm:t>
        <a:bodyPr/>
        <a:lstStyle/>
        <a:p>
          <a:endParaRPr lang="id-ID"/>
        </a:p>
      </dgm:t>
    </dgm:pt>
    <dgm:pt modelId="{443E342F-BA96-4955-80F1-77F0FC23521A}" type="pres">
      <dgm:prSet presAssocID="{AA9003F9-CA61-463D-8B7C-3A93B8A3D96F}" presName="parentText" presStyleLbl="node1" presStyleIdx="2" presStyleCnt="3">
        <dgm:presLayoutVars>
          <dgm:chMax val="0"/>
          <dgm:bulletEnabled val="1"/>
        </dgm:presLayoutVars>
      </dgm:prSet>
      <dgm:spPr/>
      <dgm:t>
        <a:bodyPr/>
        <a:lstStyle/>
        <a:p>
          <a:endParaRPr lang="id-ID"/>
        </a:p>
      </dgm:t>
    </dgm:pt>
    <dgm:pt modelId="{547A5BCC-92F1-4E50-A583-BD2CA94E832C}" type="pres">
      <dgm:prSet presAssocID="{AA9003F9-CA61-463D-8B7C-3A93B8A3D96F}" presName="negativeSpace" presStyleCnt="0"/>
      <dgm:spPr/>
    </dgm:pt>
    <dgm:pt modelId="{FE3094D9-BD93-47AC-83C6-F4D13357836F}" type="pres">
      <dgm:prSet presAssocID="{AA9003F9-CA61-463D-8B7C-3A93B8A3D96F}" presName="childText" presStyleLbl="conFgAcc1" presStyleIdx="2" presStyleCnt="3">
        <dgm:presLayoutVars>
          <dgm:bulletEnabled val="1"/>
        </dgm:presLayoutVars>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Lst>
  <dgm:cxnLst>
    <dgm:cxn modelId="{D0032F3B-7FB5-44A3-9EFC-1E1B21689FFF}" type="presOf" srcId="{075941BE-2BD5-4C23-973A-12441820895B}" destId="{D4F1D1EB-8315-4854-B63F-DB9B0B03749A}" srcOrd="0" destOrd="0" presId="urn:microsoft.com/office/officeart/2005/8/layout/list1"/>
    <dgm:cxn modelId="{0106A19A-900E-464C-A04F-1E063B406E44}" type="presOf" srcId="{6E5FBB57-86ED-4037-9ADA-2BAE74960726}" destId="{F6F8BA18-6162-4688-9BAF-35BDA209DA2E}" srcOrd="0" destOrd="0" presId="urn:microsoft.com/office/officeart/2005/8/layout/list1"/>
    <dgm:cxn modelId="{2DB321BA-4922-4B33-B35F-9D85CDC780E9}" type="presOf" srcId="{6E5FBB57-86ED-4037-9ADA-2BAE74960726}" destId="{4E82F98F-5BD0-4ACA-8EF0-C2BC6F52B663}" srcOrd="1" destOrd="0" presId="urn:microsoft.com/office/officeart/2005/8/layout/list1"/>
    <dgm:cxn modelId="{424B411A-7387-42D4-8DE1-F65352AC33CB}" type="presOf" srcId="{5405E6CE-D8FE-4E18-8347-8E42220897EE}" destId="{9193F99D-2196-4297-8AD3-594D7FEB3F74}" srcOrd="1" destOrd="0" presId="urn:microsoft.com/office/officeart/2005/8/layout/list1"/>
    <dgm:cxn modelId="{6C77FD03-C181-4F8E-8B73-FD47C2BD6A8E}" type="presOf" srcId="{AA9003F9-CA61-463D-8B7C-3A93B8A3D96F}" destId="{443E342F-BA96-4955-80F1-77F0FC23521A}" srcOrd="1" destOrd="0" presId="urn:microsoft.com/office/officeart/2005/8/layout/list1"/>
    <dgm:cxn modelId="{3A4D737A-208D-4CB2-AD7D-58622507B26F}" type="presOf" srcId="{AA9003F9-CA61-463D-8B7C-3A93B8A3D96F}" destId="{582A684F-6CF2-499B-9152-9BFA0888F79B}" srcOrd="0" destOrd="0" presId="urn:microsoft.com/office/officeart/2005/8/layout/list1"/>
    <dgm:cxn modelId="{6E0170C3-8802-468A-8996-E01EAE39B4B3}" type="presOf" srcId="{5405E6CE-D8FE-4E18-8347-8E42220897EE}" destId="{211F8B9E-2D5D-47C5-819A-6B89A3031F59}" srcOrd="0" destOrd="0" presId="urn:microsoft.com/office/officeart/2005/8/layout/list1"/>
    <dgm:cxn modelId="{606E538C-06ED-4F81-9C1C-01E9F4F997B7}" srcId="{075941BE-2BD5-4C23-973A-12441820895B}" destId="{5405E6CE-D8FE-4E18-8347-8E42220897EE}" srcOrd="0" destOrd="0" parTransId="{CDA55980-1150-4485-9524-C969AD858E8A}" sibTransId="{9FBD40D5-AB81-4275-A020-4A9885785A36}"/>
    <dgm:cxn modelId="{CE2E0111-CB48-4483-B1EB-7C1604817F94}" srcId="{075941BE-2BD5-4C23-973A-12441820895B}" destId="{6E5FBB57-86ED-4037-9ADA-2BAE74960726}" srcOrd="1" destOrd="0" parTransId="{900868B3-2B42-4E45-8C4A-A407D795E7B6}" sibTransId="{177A3BDC-5305-4D0F-8ADE-B85D54DA058B}"/>
    <dgm:cxn modelId="{34A6EE28-5473-4AA8-B4F7-BEEAD39ADE47}" srcId="{075941BE-2BD5-4C23-973A-12441820895B}" destId="{AA9003F9-CA61-463D-8B7C-3A93B8A3D96F}" srcOrd="2" destOrd="0" parTransId="{C66D1B44-3C34-41D6-AEE6-93C1E1FBBABF}" sibTransId="{F0B54FB0-8B7B-481B-934E-1D24B54F208B}"/>
    <dgm:cxn modelId="{FB78901D-5939-4CD9-BA0C-8E3BD2D46439}" type="presParOf" srcId="{D4F1D1EB-8315-4854-B63F-DB9B0B03749A}" destId="{422C201E-7E44-499F-9577-2B70B26544B0}" srcOrd="0" destOrd="0" presId="urn:microsoft.com/office/officeart/2005/8/layout/list1"/>
    <dgm:cxn modelId="{E6630B29-DE4F-45D5-B616-6E13897A044C}" type="presParOf" srcId="{422C201E-7E44-499F-9577-2B70B26544B0}" destId="{211F8B9E-2D5D-47C5-819A-6B89A3031F59}" srcOrd="0" destOrd="0" presId="urn:microsoft.com/office/officeart/2005/8/layout/list1"/>
    <dgm:cxn modelId="{069F9355-3DC9-4876-BC9A-BC32105ACBA6}" type="presParOf" srcId="{422C201E-7E44-499F-9577-2B70B26544B0}" destId="{9193F99D-2196-4297-8AD3-594D7FEB3F74}" srcOrd="1" destOrd="0" presId="urn:microsoft.com/office/officeart/2005/8/layout/list1"/>
    <dgm:cxn modelId="{58463969-C2A0-4106-860B-28B05FCC0C93}" type="presParOf" srcId="{D4F1D1EB-8315-4854-B63F-DB9B0B03749A}" destId="{0D367BF4-1A3E-4E0A-97CE-E746277650BD}" srcOrd="1" destOrd="0" presId="urn:microsoft.com/office/officeart/2005/8/layout/list1"/>
    <dgm:cxn modelId="{080CCCD4-3996-4CCE-87B3-5ED60058E613}" type="presParOf" srcId="{D4F1D1EB-8315-4854-B63F-DB9B0B03749A}" destId="{9370697E-C4AD-4D17-B530-0801A1FEB362}" srcOrd="2" destOrd="0" presId="urn:microsoft.com/office/officeart/2005/8/layout/list1"/>
    <dgm:cxn modelId="{7EC4FC78-56F2-4179-9E94-5356AECFADD4}" type="presParOf" srcId="{D4F1D1EB-8315-4854-B63F-DB9B0B03749A}" destId="{0DDA96C3-522E-4E4E-A117-BBA335D72AAD}" srcOrd="3" destOrd="0" presId="urn:microsoft.com/office/officeart/2005/8/layout/list1"/>
    <dgm:cxn modelId="{FC7A9496-A257-4256-9C86-D1C51BF45F31}" type="presParOf" srcId="{D4F1D1EB-8315-4854-B63F-DB9B0B03749A}" destId="{3AC225A1-4998-4E15-A8E8-F45F02DFF723}" srcOrd="4" destOrd="0" presId="urn:microsoft.com/office/officeart/2005/8/layout/list1"/>
    <dgm:cxn modelId="{3EC1DC27-21E4-45CA-93C2-0513D5701C37}" type="presParOf" srcId="{3AC225A1-4998-4E15-A8E8-F45F02DFF723}" destId="{F6F8BA18-6162-4688-9BAF-35BDA209DA2E}" srcOrd="0" destOrd="0" presId="urn:microsoft.com/office/officeart/2005/8/layout/list1"/>
    <dgm:cxn modelId="{08FEC88B-28D4-4931-BFC3-3E8A630F3A4D}" type="presParOf" srcId="{3AC225A1-4998-4E15-A8E8-F45F02DFF723}" destId="{4E82F98F-5BD0-4ACA-8EF0-C2BC6F52B663}" srcOrd="1" destOrd="0" presId="urn:microsoft.com/office/officeart/2005/8/layout/list1"/>
    <dgm:cxn modelId="{55C1FFBB-3A30-4D1A-970C-5E9006D445FF}" type="presParOf" srcId="{D4F1D1EB-8315-4854-B63F-DB9B0B03749A}" destId="{6186ED24-7AE0-4196-975F-5C4E33B781B0}" srcOrd="5" destOrd="0" presId="urn:microsoft.com/office/officeart/2005/8/layout/list1"/>
    <dgm:cxn modelId="{EDE3179A-ABCC-4F19-BC64-D63350D8A438}" type="presParOf" srcId="{D4F1D1EB-8315-4854-B63F-DB9B0B03749A}" destId="{A09CB028-0933-4ECD-8C41-EAEFED6BBB0C}" srcOrd="6" destOrd="0" presId="urn:microsoft.com/office/officeart/2005/8/layout/list1"/>
    <dgm:cxn modelId="{DDDE4BE6-E8BA-4360-B8B7-9B75030DBD9F}" type="presParOf" srcId="{D4F1D1EB-8315-4854-B63F-DB9B0B03749A}" destId="{2F637177-62AF-4836-B59D-9F6EA28FF9BF}" srcOrd="7" destOrd="0" presId="urn:microsoft.com/office/officeart/2005/8/layout/list1"/>
    <dgm:cxn modelId="{343DF79B-A775-481B-918E-7AC15CAD97E7}" type="presParOf" srcId="{D4F1D1EB-8315-4854-B63F-DB9B0B03749A}" destId="{EFF5084A-A07B-41B5-8298-570F9A4EA6C9}" srcOrd="8" destOrd="0" presId="urn:microsoft.com/office/officeart/2005/8/layout/list1"/>
    <dgm:cxn modelId="{115E85CB-2D6B-48FC-9FA0-FEF9AFFCE31E}" type="presParOf" srcId="{EFF5084A-A07B-41B5-8298-570F9A4EA6C9}" destId="{582A684F-6CF2-499B-9152-9BFA0888F79B}" srcOrd="0" destOrd="0" presId="urn:microsoft.com/office/officeart/2005/8/layout/list1"/>
    <dgm:cxn modelId="{A3183E54-8035-4C6A-AFA1-D7179E4752F8}" type="presParOf" srcId="{EFF5084A-A07B-41B5-8298-570F9A4EA6C9}" destId="{443E342F-BA96-4955-80F1-77F0FC23521A}" srcOrd="1" destOrd="0" presId="urn:microsoft.com/office/officeart/2005/8/layout/list1"/>
    <dgm:cxn modelId="{85980861-F37F-413B-B21B-D4F4C63FCFB8}" type="presParOf" srcId="{D4F1D1EB-8315-4854-B63F-DB9B0B03749A}" destId="{547A5BCC-92F1-4E50-A583-BD2CA94E832C}" srcOrd="9" destOrd="0" presId="urn:microsoft.com/office/officeart/2005/8/layout/list1"/>
    <dgm:cxn modelId="{DAA38684-D5A0-48FF-B980-18348D164172}" type="presParOf" srcId="{D4F1D1EB-8315-4854-B63F-DB9B0B03749A}" destId="{FE3094D9-BD93-47AC-83C6-F4D13357836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4E5DA-0262-4A1B-8161-6E9E57FB0849}">
      <dsp:nvSpPr>
        <dsp:cNvPr id="0" name=""/>
        <dsp:cNvSpPr/>
      </dsp:nvSpPr>
      <dsp:spPr>
        <a:xfrm rot="5400000">
          <a:off x="5055266" y="-1955345"/>
          <a:ext cx="1081723" cy="5266944"/>
        </a:xfrm>
        <a:prstGeom prst="round2SameRect">
          <a:avLst/>
        </a:prstGeom>
        <a:solidFill>
          <a:schemeClr val="accent5"/>
        </a:solidFill>
        <a:ln w="19050" cap="flat" cmpd="sng" algn="ctr">
          <a:solidFill>
            <a:schemeClr val="lt1"/>
          </a:solidFill>
          <a:prstDash val="solid"/>
        </a:ln>
        <a:effectLst/>
        <a:scene3d>
          <a:camera prst="orthographicFront"/>
          <a:lightRig rig="flat" dir="t"/>
        </a:scene3d>
        <a:sp3d extrusionH="12700"/>
      </dsp:spPr>
      <dsp:style>
        <a:lnRef idx="3">
          <a:schemeClr val="lt1"/>
        </a:lnRef>
        <a:fillRef idx="1">
          <a:schemeClr val="accent5"/>
        </a:fillRef>
        <a:effectRef idx="1">
          <a:schemeClr val="accent5"/>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kern="1200" dirty="0" smtClean="0">
              <a:latin typeface="Times New Roman" pitchFamily="18" charset="0"/>
              <a:cs typeface="Times New Roman" pitchFamily="18" charset="0"/>
            </a:rPr>
            <a:t>Apakah penggunaan program linier dapat menentukan dan menetapkan formula yang optimal terhadap biaya pembuatan abon ebi galendo ? </a:t>
          </a:r>
          <a:endParaRPr lang="id-ID" sz="1800" kern="1200" dirty="0">
            <a:latin typeface="Times New Roman" pitchFamily="18" charset="0"/>
            <a:cs typeface="Times New Roman" pitchFamily="18" charset="0"/>
          </a:endParaRPr>
        </a:p>
      </dsp:txBody>
      <dsp:txXfrm rot="-5400000">
        <a:off x="2962656" y="190070"/>
        <a:ext cx="5214139" cy="976113"/>
      </dsp:txXfrm>
    </dsp:sp>
    <dsp:sp modelId="{605470B0-ACA8-4B04-BEB6-C7B90E39E53C}">
      <dsp:nvSpPr>
        <dsp:cNvPr id="0" name=""/>
        <dsp:cNvSpPr/>
      </dsp:nvSpPr>
      <dsp:spPr>
        <a:xfrm>
          <a:off x="0" y="0"/>
          <a:ext cx="2962656" cy="1352154"/>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bg1"/>
              </a:solidFill>
              <a:latin typeface="Times New Roman" pitchFamily="18" charset="0"/>
              <a:cs typeface="Times New Roman" pitchFamily="18" charset="0"/>
            </a:rPr>
            <a:t>Identifikasi Masalah</a:t>
          </a:r>
          <a:endParaRPr lang="id-ID" sz="2400" kern="1200" dirty="0">
            <a:solidFill>
              <a:schemeClr val="bg1"/>
            </a:solidFill>
            <a:latin typeface="Times New Roman" pitchFamily="18" charset="0"/>
            <a:cs typeface="Times New Roman" pitchFamily="18" charset="0"/>
          </a:endParaRPr>
        </a:p>
      </dsp:txBody>
      <dsp:txXfrm>
        <a:off x="66007" y="66007"/>
        <a:ext cx="2830642" cy="1220140"/>
      </dsp:txXfrm>
    </dsp:sp>
    <dsp:sp modelId="{E706F466-C8D7-4D23-9FC3-17BF1712A7F0}">
      <dsp:nvSpPr>
        <dsp:cNvPr id="0" name=""/>
        <dsp:cNvSpPr/>
      </dsp:nvSpPr>
      <dsp:spPr>
        <a:xfrm rot="5400000">
          <a:off x="5055266" y="-535583"/>
          <a:ext cx="1081723" cy="5266944"/>
        </a:xfrm>
        <a:prstGeom prst="round2SameRect">
          <a:avLst/>
        </a:prstGeom>
        <a:solidFill>
          <a:schemeClr val="accent2"/>
        </a:solidFill>
        <a:ln w="19050" cap="flat" cmpd="sng" algn="ctr">
          <a:solidFill>
            <a:schemeClr val="lt1"/>
          </a:solidFill>
          <a:prstDash val="solid"/>
        </a:ln>
        <a:effectLst/>
        <a:scene3d>
          <a:camera prst="orthographicFront"/>
          <a:lightRig rig="flat" dir="t"/>
        </a:scene3d>
        <a:sp3d extrusionH="12700"/>
      </dsp:spPr>
      <dsp:style>
        <a:lnRef idx="3">
          <a:schemeClr val="lt1"/>
        </a:lnRef>
        <a:fillRef idx="1">
          <a:schemeClr val="accent2"/>
        </a:fillRef>
        <a:effectRef idx="1">
          <a:schemeClr val="accent2"/>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kern="1200" dirty="0" smtClean="0">
              <a:latin typeface="Times New Roman" pitchFamily="18" charset="0"/>
              <a:cs typeface="Times New Roman" pitchFamily="18" charset="0"/>
            </a:rPr>
            <a:t>Untuk mengetahui dan menentukan formulasi abon ebi galendo dengan cara mengoptimalkan penggunaan bahan baku ebi dan galendo. </a:t>
          </a:r>
          <a:endParaRPr lang="id-ID" sz="1800" kern="1200" dirty="0">
            <a:latin typeface="Times New Roman" pitchFamily="18" charset="0"/>
            <a:cs typeface="Times New Roman" pitchFamily="18" charset="0"/>
          </a:endParaRPr>
        </a:p>
      </dsp:txBody>
      <dsp:txXfrm rot="-5400000">
        <a:off x="2962656" y="1609832"/>
        <a:ext cx="5214139" cy="976113"/>
      </dsp:txXfrm>
    </dsp:sp>
    <dsp:sp modelId="{A9230944-2462-4AE9-87D6-0B5D4578C23C}">
      <dsp:nvSpPr>
        <dsp:cNvPr id="0" name=""/>
        <dsp:cNvSpPr/>
      </dsp:nvSpPr>
      <dsp:spPr>
        <a:xfrm>
          <a:off x="0" y="1421811"/>
          <a:ext cx="2962656" cy="1352154"/>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a:lnSpc>
              <a:spcPct val="90000"/>
            </a:lnSpc>
            <a:spcBef>
              <a:spcPct val="0"/>
            </a:spcBef>
            <a:spcAft>
              <a:spcPct val="35000"/>
            </a:spcAft>
          </a:pPr>
          <a:r>
            <a:rPr lang="id-ID" sz="2400" kern="1200" dirty="0" smtClean="0">
              <a:solidFill>
                <a:schemeClr val="bg1"/>
              </a:solidFill>
              <a:latin typeface="Times New Roman" pitchFamily="18" charset="0"/>
              <a:cs typeface="Times New Roman" pitchFamily="18" charset="0"/>
            </a:rPr>
            <a:t>Maksud Penelitian</a:t>
          </a:r>
          <a:endParaRPr lang="id-ID" sz="2400" kern="1200" dirty="0">
            <a:solidFill>
              <a:schemeClr val="bg1"/>
            </a:solidFill>
            <a:latin typeface="Times New Roman" pitchFamily="18" charset="0"/>
            <a:cs typeface="Times New Roman" pitchFamily="18" charset="0"/>
          </a:endParaRPr>
        </a:p>
      </dsp:txBody>
      <dsp:txXfrm>
        <a:off x="66007" y="1487818"/>
        <a:ext cx="2830642" cy="1220140"/>
      </dsp:txXfrm>
    </dsp:sp>
    <dsp:sp modelId="{47156188-198C-4CFE-B05F-27FD22CDFF5C}">
      <dsp:nvSpPr>
        <dsp:cNvPr id="0" name=""/>
        <dsp:cNvSpPr/>
      </dsp:nvSpPr>
      <dsp:spPr>
        <a:xfrm rot="5400000">
          <a:off x="5055266" y="884178"/>
          <a:ext cx="1081723" cy="5266944"/>
        </a:xfrm>
        <a:prstGeom prst="round2SameRect">
          <a:avLst/>
        </a:prstGeom>
        <a:solidFill>
          <a:schemeClr val="accent4"/>
        </a:solidFill>
        <a:ln w="19050" cap="flat" cmpd="sng" algn="ctr">
          <a:solidFill>
            <a:schemeClr val="lt1"/>
          </a:solidFill>
          <a:prstDash val="solid"/>
        </a:ln>
        <a:effectLst/>
        <a:scene3d>
          <a:camera prst="orthographicFront"/>
          <a:lightRig rig="flat" dir="t"/>
        </a:scene3d>
        <a:sp3d extrusionH="12700"/>
      </dsp:spPr>
      <dsp:style>
        <a:lnRef idx="3">
          <a:schemeClr val="lt1"/>
        </a:lnRef>
        <a:fillRef idx="1">
          <a:schemeClr val="accent4"/>
        </a:fillRef>
        <a:effectRef idx="1">
          <a:schemeClr val="accent4"/>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d-ID" sz="1600" kern="1200" dirty="0" smtClean="0">
              <a:latin typeface="Times New Roman" pitchFamily="18" charset="0"/>
              <a:cs typeface="Times New Roman" pitchFamily="18" charset="0"/>
            </a:rPr>
            <a:t>Untuk menghasilkan abon ebi galendo dengan kandungan gizi memenuhi standar serta harga yang ekonomis dan terjangkau dengan menggunakan program linier dalam menentukan formulasi abon ebi galendo </a:t>
          </a:r>
          <a:endParaRPr lang="id-ID" sz="1600" kern="1200" dirty="0">
            <a:latin typeface="Times New Roman" pitchFamily="18" charset="0"/>
            <a:cs typeface="Times New Roman" pitchFamily="18" charset="0"/>
          </a:endParaRPr>
        </a:p>
      </dsp:txBody>
      <dsp:txXfrm rot="-5400000">
        <a:off x="2962656" y="3029594"/>
        <a:ext cx="5214139" cy="976113"/>
      </dsp:txXfrm>
    </dsp:sp>
    <dsp:sp modelId="{A510126B-580B-4A5D-9830-236255600BDE}">
      <dsp:nvSpPr>
        <dsp:cNvPr id="0" name=""/>
        <dsp:cNvSpPr/>
      </dsp:nvSpPr>
      <dsp:spPr>
        <a:xfrm>
          <a:off x="0" y="2841573"/>
          <a:ext cx="2962656" cy="1352154"/>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bg1"/>
              </a:solidFill>
              <a:latin typeface="Times New Roman" pitchFamily="18" charset="0"/>
              <a:cs typeface="Times New Roman" pitchFamily="18" charset="0"/>
            </a:rPr>
            <a:t>Tujuan Penelitian</a:t>
          </a:r>
          <a:endParaRPr lang="id-ID" sz="2400" kern="1200" dirty="0">
            <a:solidFill>
              <a:schemeClr val="bg1"/>
            </a:solidFill>
            <a:latin typeface="Times New Roman" pitchFamily="18" charset="0"/>
            <a:cs typeface="Times New Roman" pitchFamily="18" charset="0"/>
          </a:endParaRPr>
        </a:p>
      </dsp:txBody>
      <dsp:txXfrm>
        <a:off x="66007" y="2907580"/>
        <a:ext cx="2830642" cy="1220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4C956-24C0-4A75-B56D-91E6AEECCF9A}">
      <dsp:nvSpPr>
        <dsp:cNvPr id="0" name=""/>
        <dsp:cNvSpPr/>
      </dsp:nvSpPr>
      <dsp:spPr>
        <a:xfrm>
          <a:off x="0" y="1990887"/>
          <a:ext cx="7289800" cy="100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409812-02D1-4C7B-A203-8D8DB154BC0C}">
      <dsp:nvSpPr>
        <dsp:cNvPr id="0" name=""/>
        <dsp:cNvSpPr/>
      </dsp:nvSpPr>
      <dsp:spPr>
        <a:xfrm>
          <a:off x="419274" y="0"/>
          <a:ext cx="6434692" cy="2562336"/>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876" tIns="0" rIns="192876" bIns="0" numCol="1" spcCol="1270" anchor="ctr" anchorCtr="0">
          <a:noAutofit/>
        </a:bodyPr>
        <a:lstStyle/>
        <a:p>
          <a:pPr lvl="0" algn="just" defTabSz="1066800">
            <a:lnSpc>
              <a:spcPct val="90000"/>
            </a:lnSpc>
            <a:spcBef>
              <a:spcPct val="0"/>
            </a:spcBef>
            <a:spcAft>
              <a:spcPct val="35000"/>
            </a:spcAft>
          </a:pPr>
          <a:r>
            <a:rPr lang="id-ID" sz="2400" b="0" kern="1200" dirty="0" smtClean="0">
              <a:solidFill>
                <a:schemeClr val="accent6">
                  <a:lumMod val="50000"/>
                </a:schemeClr>
              </a:solidFill>
              <a:latin typeface="+mj-lt"/>
              <a:cs typeface="Times New Roman" pitchFamily="18" charset="0"/>
            </a:rPr>
            <a:t>Menurut Aini (2014), dalam penelitiannya yang berjudul formulas biskuit blondo dan tepung ikan gabus (</a:t>
          </a:r>
          <a:r>
            <a:rPr lang="id-ID" sz="2400" b="0" i="1" kern="1200" dirty="0" smtClean="0">
              <a:solidFill>
                <a:schemeClr val="accent6">
                  <a:lumMod val="50000"/>
                </a:schemeClr>
              </a:solidFill>
              <a:latin typeface="+mj-lt"/>
              <a:cs typeface="Times New Roman" pitchFamily="18" charset="0"/>
            </a:rPr>
            <a:t>Channe Striara</a:t>
          </a:r>
          <a:r>
            <a:rPr lang="id-ID" sz="2400" b="0" kern="1200" dirty="0" smtClean="0">
              <a:solidFill>
                <a:schemeClr val="accent6">
                  <a:lumMod val="50000"/>
                </a:schemeClr>
              </a:solidFill>
              <a:latin typeface="+mj-lt"/>
              <a:cs typeface="Times New Roman" pitchFamily="18" charset="0"/>
            </a:rPr>
            <a:t>), dihasilkan lima formulasi biskuit dengan penambahan blondo dan tepung ikan gabus yaitu 50% blondo dan tepung ikan gabus sebanyak 5%,10%, 15%, 20% dan 25% dari tepung terigu. Berdasarkan analisis kandungan gizi, biskuit dengan substitusi blondo dan tepung ikan gabus dapat meningkatkan protein pada biskuit. </a:t>
          </a:r>
          <a:endParaRPr lang="id-ID" sz="2400" b="0" kern="1200" dirty="0">
            <a:solidFill>
              <a:schemeClr val="accent6">
                <a:lumMod val="50000"/>
              </a:schemeClr>
            </a:solidFill>
            <a:latin typeface="+mj-lt"/>
            <a:cs typeface="Times New Roman" pitchFamily="18" charset="0"/>
          </a:endParaRPr>
        </a:p>
      </dsp:txBody>
      <dsp:txXfrm>
        <a:off x="544357" y="125083"/>
        <a:ext cx="6184526" cy="2312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69B4D-D7FD-4D8B-AC7A-DF2E341E4AD1}">
      <dsp:nvSpPr>
        <dsp:cNvPr id="0" name=""/>
        <dsp:cNvSpPr/>
      </dsp:nvSpPr>
      <dsp:spPr>
        <a:xfrm>
          <a:off x="0" y="1981925"/>
          <a:ext cx="7289800" cy="103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0CE209-D412-4D98-B73F-914EAE0EAA7F}">
      <dsp:nvSpPr>
        <dsp:cNvPr id="0" name=""/>
        <dsp:cNvSpPr/>
      </dsp:nvSpPr>
      <dsp:spPr>
        <a:xfrm>
          <a:off x="353996" y="0"/>
          <a:ext cx="6504992" cy="2584372"/>
        </a:xfrm>
        <a:prstGeom prst="roundRect">
          <a:avLst/>
        </a:prstGeom>
        <a:solidFill>
          <a:schemeClr val="accent5"/>
        </a:solidFill>
        <a:ln w="15875"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92876" tIns="0" rIns="192876" bIns="0" numCol="1" spcCol="1270" anchor="ctr" anchorCtr="0">
          <a:noAutofit/>
        </a:bodyPr>
        <a:lstStyle/>
        <a:p>
          <a:pPr lvl="0" algn="just" defTabSz="1066800">
            <a:lnSpc>
              <a:spcPct val="90000"/>
            </a:lnSpc>
            <a:spcBef>
              <a:spcPct val="0"/>
            </a:spcBef>
            <a:spcAft>
              <a:spcPct val="35000"/>
            </a:spcAft>
          </a:pPr>
          <a:r>
            <a:rPr lang="id-ID" sz="2400" kern="1200" dirty="0" smtClean="0">
              <a:solidFill>
                <a:schemeClr val="accent6">
                  <a:lumMod val="50000"/>
                </a:schemeClr>
              </a:solidFill>
              <a:latin typeface="+mj-lt"/>
              <a:cs typeface="Times New Roman" pitchFamily="18" charset="0"/>
            </a:rPr>
            <a:t>Dalam penelitian Hasya (2008), aplikasi program linier dalam optimalisasi formulasi es krim dengan menggunakan minyak kelapa sawit sebagai pengganti lemak mentega yaitu untuk mempelajari penggunaan minyak kelapa sawit sebagai bahan untuk mensubtitusi lemak susu dan mempelajari formulasi es krim yang optimal, yaitu dengan cara  meminimumkan penggunaan bahan baku tanpa mengurangi mutu es krim yang dihasilkan dengan harga yang ekonomis. </a:t>
          </a:r>
          <a:endParaRPr lang="id-ID" sz="2400" kern="1200" dirty="0">
            <a:solidFill>
              <a:schemeClr val="accent6">
                <a:lumMod val="50000"/>
              </a:schemeClr>
            </a:solidFill>
            <a:latin typeface="+mj-lt"/>
            <a:cs typeface="Times New Roman" pitchFamily="18" charset="0"/>
          </a:endParaRPr>
        </a:p>
      </dsp:txBody>
      <dsp:txXfrm>
        <a:off x="480155" y="126159"/>
        <a:ext cx="6252674" cy="2332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734A0-9B59-472C-8B6F-072F6FAEB985}">
      <dsp:nvSpPr>
        <dsp:cNvPr id="0" name=""/>
        <dsp:cNvSpPr/>
      </dsp:nvSpPr>
      <dsp:spPr>
        <a:xfrm>
          <a:off x="0" y="2035731"/>
          <a:ext cx="7289800" cy="95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C5DBB-2A77-48BC-99A9-AC5340CB6106}">
      <dsp:nvSpPr>
        <dsp:cNvPr id="0" name=""/>
        <dsp:cNvSpPr/>
      </dsp:nvSpPr>
      <dsp:spPr>
        <a:xfrm>
          <a:off x="353996" y="51686"/>
          <a:ext cx="6513964" cy="2572105"/>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92876" tIns="0" rIns="192876" bIns="0" numCol="1" spcCol="1270" anchor="ctr" anchorCtr="0">
          <a:noAutofit/>
        </a:bodyPr>
        <a:lstStyle/>
        <a:p>
          <a:pPr lvl="0" algn="just" defTabSz="889000">
            <a:lnSpc>
              <a:spcPct val="90000"/>
            </a:lnSpc>
            <a:spcBef>
              <a:spcPct val="0"/>
            </a:spcBef>
            <a:spcAft>
              <a:spcPct val="35000"/>
            </a:spcAft>
          </a:pPr>
          <a:r>
            <a:rPr lang="en-US" sz="2000" kern="1200" dirty="0" smtClean="0">
              <a:solidFill>
                <a:schemeClr val="accent6">
                  <a:lumMod val="50000"/>
                </a:schemeClr>
              </a:solidFill>
              <a:latin typeface="+mj-lt"/>
              <a:cs typeface="Times New Roman" pitchFamily="18" charset="0"/>
            </a:rPr>
            <a:t>	</a:t>
          </a:r>
          <a:r>
            <a:rPr lang="id-ID" sz="2000" kern="1200" dirty="0" smtClean="0">
              <a:solidFill>
                <a:schemeClr val="accent6">
                  <a:lumMod val="50000"/>
                </a:schemeClr>
              </a:solidFill>
              <a:latin typeface="+mj-lt"/>
              <a:cs typeface="Times New Roman" pitchFamily="18" charset="0"/>
            </a:rPr>
            <a:t>Menutut Adrizal (2002), pengolahan model linier dengan program linier menghasilkan aplikasi komputer, dapat menghasilkan output program komputer berupa formula dengan analisis sensitivitas formula yang berguna untuk melihat sejauh mana bahan baku dapat digukan secara optimal dengan kandungan gizi dan harga yang berlaku. </a:t>
          </a:r>
        </a:p>
        <a:p>
          <a:pPr lvl="0" algn="just" defTabSz="889000">
            <a:lnSpc>
              <a:spcPct val="90000"/>
            </a:lnSpc>
            <a:spcBef>
              <a:spcPct val="0"/>
            </a:spcBef>
            <a:spcAft>
              <a:spcPct val="35000"/>
            </a:spcAft>
          </a:pPr>
          <a:r>
            <a:rPr lang="en-US" sz="2000" kern="1200" dirty="0" smtClean="0">
              <a:solidFill>
                <a:schemeClr val="accent6">
                  <a:lumMod val="50000"/>
                </a:schemeClr>
              </a:solidFill>
              <a:latin typeface="+mj-lt"/>
              <a:cs typeface="Times New Roman" pitchFamily="18" charset="0"/>
            </a:rPr>
            <a:t>	</a:t>
          </a:r>
          <a:r>
            <a:rPr lang="id-ID" sz="2000" kern="1200" dirty="0" smtClean="0">
              <a:solidFill>
                <a:schemeClr val="accent6">
                  <a:lumMod val="50000"/>
                </a:schemeClr>
              </a:solidFill>
              <a:latin typeface="+mj-lt"/>
              <a:cs typeface="Times New Roman" pitchFamily="18" charset="0"/>
            </a:rPr>
            <a:t>Menurut Andre (2014), metode least cost dalam program linier sangat membantu untuk mendapatkan formula yang baik dan memenuhi kebutuhan nutrisi dengan biaya terendah. </a:t>
          </a:r>
          <a:endParaRPr lang="id-ID" sz="2000" kern="1200" dirty="0">
            <a:solidFill>
              <a:schemeClr val="accent6">
                <a:lumMod val="50000"/>
              </a:schemeClr>
            </a:solidFill>
            <a:latin typeface="+mj-lt"/>
            <a:cs typeface="Times New Roman" pitchFamily="18" charset="0"/>
          </a:endParaRPr>
        </a:p>
      </dsp:txBody>
      <dsp:txXfrm>
        <a:off x="479556" y="177246"/>
        <a:ext cx="6262844" cy="2320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A911E-761C-44A0-A184-0A84F9D1E6DD}">
      <dsp:nvSpPr>
        <dsp:cNvPr id="0" name=""/>
        <dsp:cNvSpPr/>
      </dsp:nvSpPr>
      <dsp:spPr>
        <a:xfrm rot="5400000">
          <a:off x="4368231" y="-1596659"/>
          <a:ext cx="1177664" cy="4665472"/>
        </a:xfrm>
        <a:prstGeom prst="round2Same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kern="1200" dirty="0" smtClean="0">
              <a:solidFill>
                <a:schemeClr val="accent6">
                  <a:lumMod val="50000"/>
                </a:schemeClr>
              </a:solidFill>
              <a:latin typeface="+mj-lt"/>
              <a:cs typeface="Times New Roman" pitchFamily="18" charset="0"/>
            </a:rPr>
            <a:t>Berdasarkan perumusan keranka pemikiran diperoleh hipotesis diduga program linier dapat menentukan dan menetapkan formula optimal abon ebi galendo berdasarkan harga. </a:t>
          </a:r>
          <a:endParaRPr lang="id-ID" sz="1800" kern="1200" dirty="0">
            <a:solidFill>
              <a:schemeClr val="accent6">
                <a:lumMod val="50000"/>
              </a:schemeClr>
            </a:solidFill>
            <a:latin typeface="+mj-lt"/>
            <a:cs typeface="Times New Roman" pitchFamily="18" charset="0"/>
          </a:endParaRPr>
        </a:p>
      </dsp:txBody>
      <dsp:txXfrm rot="-5400000">
        <a:off x="2624328" y="204733"/>
        <a:ext cx="4607983" cy="1062686"/>
      </dsp:txXfrm>
    </dsp:sp>
    <dsp:sp modelId="{F2C24A73-0A74-45CB-B08E-29AA16164218}">
      <dsp:nvSpPr>
        <dsp:cNvPr id="0" name=""/>
        <dsp:cNvSpPr/>
      </dsp:nvSpPr>
      <dsp:spPr>
        <a:xfrm>
          <a:off x="0" y="36"/>
          <a:ext cx="2624328" cy="1472080"/>
        </a:xfrm>
        <a:prstGeom prst="roundRect">
          <a:avLst/>
        </a:prstGeom>
        <a:gradFill rotWithShape="1">
          <a:gsLst>
            <a:gs pos="0">
              <a:schemeClr val="accent5">
                <a:tint val="100000"/>
                <a:shade val="85000"/>
                <a:satMod val="100000"/>
                <a:lumMod val="100000"/>
              </a:schemeClr>
            </a:gs>
            <a:gs pos="100000">
              <a:schemeClr val="accent5">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shade val="35000"/>
              <a:satMod val="16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accent6">
                  <a:lumMod val="50000"/>
                </a:schemeClr>
              </a:solidFill>
              <a:latin typeface="+mj-lt"/>
              <a:cs typeface="Times New Roman" pitchFamily="18" charset="0"/>
            </a:rPr>
            <a:t>Hipotesis Penelitian</a:t>
          </a:r>
          <a:endParaRPr lang="id-ID" sz="2400" kern="1200" dirty="0">
            <a:solidFill>
              <a:schemeClr val="accent6">
                <a:lumMod val="50000"/>
              </a:schemeClr>
            </a:solidFill>
            <a:latin typeface="+mj-lt"/>
            <a:cs typeface="Times New Roman" pitchFamily="18" charset="0"/>
          </a:endParaRPr>
        </a:p>
      </dsp:txBody>
      <dsp:txXfrm>
        <a:off x="71861" y="71897"/>
        <a:ext cx="2480606" cy="1328358"/>
      </dsp:txXfrm>
    </dsp:sp>
    <dsp:sp modelId="{1C9E84FE-79C0-4C23-9952-39D5DDB7A6A0}">
      <dsp:nvSpPr>
        <dsp:cNvPr id="0" name=""/>
        <dsp:cNvSpPr/>
      </dsp:nvSpPr>
      <dsp:spPr>
        <a:xfrm rot="5400000">
          <a:off x="4368231" y="-22557"/>
          <a:ext cx="1177664" cy="4665472"/>
        </a:xfrm>
        <a:prstGeom prst="round2SameRect">
          <a:avLst/>
        </a:prstGeom>
        <a:solidFill>
          <a:schemeClr val="lt1"/>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kern="1200" dirty="0" smtClean="0">
              <a:solidFill>
                <a:schemeClr val="accent6">
                  <a:lumMod val="50000"/>
                </a:schemeClr>
              </a:solidFill>
              <a:latin typeface="+mj-lt"/>
              <a:cs typeface="Times New Roman" pitchFamily="18" charset="0"/>
            </a:rPr>
            <a:t>Penelitian di mulai pada bula Mei 2016 sampai dengan bulan november yang bertempat di Laboratorium Universitas Pasundan Jl. Dr. Setiabudhi, Nomor 193 Bandung. </a:t>
          </a:r>
          <a:endParaRPr lang="id-ID" sz="1800" kern="1200" dirty="0">
            <a:solidFill>
              <a:schemeClr val="accent6">
                <a:lumMod val="50000"/>
              </a:schemeClr>
            </a:solidFill>
            <a:latin typeface="+mj-lt"/>
            <a:cs typeface="Times New Roman" pitchFamily="18" charset="0"/>
          </a:endParaRPr>
        </a:p>
      </dsp:txBody>
      <dsp:txXfrm rot="-5400000">
        <a:off x="2624328" y="1778836"/>
        <a:ext cx="4607983" cy="1062686"/>
      </dsp:txXfrm>
    </dsp:sp>
    <dsp:sp modelId="{07D393B6-E942-422F-A1EF-4250AED408F2}">
      <dsp:nvSpPr>
        <dsp:cNvPr id="0" name=""/>
        <dsp:cNvSpPr/>
      </dsp:nvSpPr>
      <dsp:spPr>
        <a:xfrm>
          <a:off x="0" y="1545721"/>
          <a:ext cx="2624328" cy="1472080"/>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shade val="35000"/>
              <a:satMod val="16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accent6">
                  <a:lumMod val="50000"/>
                </a:schemeClr>
              </a:solidFill>
              <a:latin typeface="+mj-lt"/>
              <a:cs typeface="Times New Roman" pitchFamily="18" charset="0"/>
            </a:rPr>
            <a:t>Tempat dan Waktu Penelitian </a:t>
          </a:r>
          <a:endParaRPr lang="id-ID" sz="2000" kern="1200" dirty="0">
            <a:solidFill>
              <a:schemeClr val="accent6">
                <a:lumMod val="50000"/>
              </a:schemeClr>
            </a:solidFill>
            <a:latin typeface="+mj-lt"/>
            <a:cs typeface="Times New Roman" pitchFamily="18" charset="0"/>
          </a:endParaRPr>
        </a:p>
      </dsp:txBody>
      <dsp:txXfrm>
        <a:off x="71861" y="1617582"/>
        <a:ext cx="2480606" cy="1328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23AB3-DC3D-4178-81AE-7CBFE4B333A8}">
      <dsp:nvSpPr>
        <dsp:cNvPr id="0" name=""/>
        <dsp:cNvSpPr/>
      </dsp:nvSpPr>
      <dsp:spPr>
        <a:xfrm rot="5400000">
          <a:off x="4325868" y="-1541351"/>
          <a:ext cx="1262390" cy="4665472"/>
        </a:xfrm>
        <a:prstGeom prst="round2SameRect">
          <a:avLst/>
        </a:prstGeom>
        <a:gradFill rotWithShape="1">
          <a:gsLst>
            <a:gs pos="0">
              <a:schemeClr val="accent2">
                <a:tint val="83000"/>
                <a:satMod val="100000"/>
                <a:lumMod val="100000"/>
              </a:schemeClr>
            </a:gs>
            <a:gs pos="100000">
              <a:schemeClr val="accent2">
                <a:tint val="61000"/>
                <a:satMod val="150000"/>
                <a:lumMod val="100000"/>
              </a:schemeClr>
            </a:gs>
          </a:gsLst>
          <a:path path="circle">
            <a:fillToRect l="100000" t="100000" r="100000" b="100000"/>
          </a:path>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kern="1200" dirty="0" smtClean="0">
              <a:solidFill>
                <a:schemeClr val="accent6">
                  <a:lumMod val="50000"/>
                </a:schemeClr>
              </a:solidFill>
              <a:latin typeface="+mj-lt"/>
              <a:cs typeface="Times New Roman" pitchFamily="18" charset="0"/>
            </a:rPr>
            <a:t>Abon,  Galendo, Bawang merah, Bawang putih, Gula pasir, Garam dapur, Ketumbar dan Laos. </a:t>
          </a:r>
          <a:endParaRPr lang="id-ID" sz="1800" kern="1200" dirty="0">
            <a:solidFill>
              <a:schemeClr val="accent6">
                <a:lumMod val="50000"/>
              </a:schemeClr>
            </a:solidFill>
            <a:latin typeface="+mj-lt"/>
            <a:cs typeface="Times New Roman" pitchFamily="18" charset="0"/>
          </a:endParaRPr>
        </a:p>
      </dsp:txBody>
      <dsp:txXfrm rot="-5400000">
        <a:off x="2624328" y="221814"/>
        <a:ext cx="4603847" cy="1139140"/>
      </dsp:txXfrm>
    </dsp:sp>
    <dsp:sp modelId="{7DA04199-15D0-4166-9F2E-85A5A3E4DE26}">
      <dsp:nvSpPr>
        <dsp:cNvPr id="0" name=""/>
        <dsp:cNvSpPr/>
      </dsp:nvSpPr>
      <dsp:spPr>
        <a:xfrm>
          <a:off x="0" y="2390"/>
          <a:ext cx="2624328" cy="1577987"/>
        </a:xfrm>
        <a:prstGeom prst="roundRect">
          <a:avLst/>
        </a:prstGeom>
        <a:solidFill>
          <a:schemeClr val="accent2"/>
        </a:solidFill>
        <a:ln w="1905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accent6">
                  <a:lumMod val="50000"/>
                </a:schemeClr>
              </a:solidFill>
              <a:latin typeface="+mj-lt"/>
              <a:cs typeface="Times New Roman" pitchFamily="18" charset="0"/>
            </a:rPr>
            <a:t>Bahan Penelitian </a:t>
          </a:r>
          <a:endParaRPr lang="id-ID" sz="2000" kern="1200" dirty="0">
            <a:solidFill>
              <a:schemeClr val="accent6">
                <a:lumMod val="50000"/>
              </a:schemeClr>
            </a:solidFill>
            <a:latin typeface="+mj-lt"/>
            <a:cs typeface="Times New Roman" pitchFamily="18" charset="0"/>
          </a:endParaRPr>
        </a:p>
      </dsp:txBody>
      <dsp:txXfrm>
        <a:off x="77031" y="79421"/>
        <a:ext cx="2470266" cy="1423925"/>
      </dsp:txXfrm>
    </dsp:sp>
    <dsp:sp modelId="{D0862180-E948-4C1E-AEE9-ABB0BEB816F0}">
      <dsp:nvSpPr>
        <dsp:cNvPr id="0" name=""/>
        <dsp:cNvSpPr/>
      </dsp:nvSpPr>
      <dsp:spPr>
        <a:xfrm rot="5400000">
          <a:off x="4325868" y="115536"/>
          <a:ext cx="1262390" cy="4665472"/>
        </a:xfrm>
        <a:prstGeom prst="round2SameRect">
          <a:avLst/>
        </a:prstGeom>
        <a:gradFill rotWithShape="1">
          <a:gsLst>
            <a:gs pos="0">
              <a:schemeClr val="accent1">
                <a:tint val="83000"/>
                <a:satMod val="100000"/>
                <a:lumMod val="100000"/>
              </a:schemeClr>
            </a:gs>
            <a:gs pos="100000">
              <a:schemeClr val="accent1">
                <a:tint val="61000"/>
                <a:satMod val="150000"/>
                <a:lumMod val="100000"/>
              </a:schemeClr>
            </a:gs>
          </a:gsLst>
          <a:path path="circle">
            <a:fillToRect l="100000" t="100000" r="100000" b="100000"/>
          </a:path>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id-ID" sz="1700" kern="1200" dirty="0" smtClean="0">
              <a:solidFill>
                <a:schemeClr val="accent6">
                  <a:lumMod val="50000"/>
                </a:schemeClr>
              </a:solidFill>
              <a:latin typeface="+mj-lt"/>
              <a:cs typeface="Times New Roman" pitchFamily="18" charset="0"/>
            </a:rPr>
            <a:t>Asam oksalat, Indikator phenopthalien, asam sulfat pekat, katalisator HgO, Larutan NaOH 30%, Larutan natrium tiosukfat, granula seng, Larutan NaOH 0,1 N, Larutan baku HCL 0,1 N dan Pelarit N-hexan.  </a:t>
          </a:r>
          <a:endParaRPr lang="id-ID" sz="1700" kern="1200" dirty="0">
            <a:solidFill>
              <a:schemeClr val="accent6">
                <a:lumMod val="50000"/>
              </a:schemeClr>
            </a:solidFill>
            <a:latin typeface="+mj-lt"/>
            <a:cs typeface="Times New Roman" pitchFamily="18" charset="0"/>
          </a:endParaRPr>
        </a:p>
      </dsp:txBody>
      <dsp:txXfrm rot="-5400000">
        <a:off x="2624328" y="1878702"/>
        <a:ext cx="4603847" cy="1139140"/>
      </dsp:txXfrm>
    </dsp:sp>
    <dsp:sp modelId="{7EFD0450-1491-4D38-B6FB-9CE421EE0208}">
      <dsp:nvSpPr>
        <dsp:cNvPr id="0" name=""/>
        <dsp:cNvSpPr/>
      </dsp:nvSpPr>
      <dsp:spPr>
        <a:xfrm>
          <a:off x="0" y="1659278"/>
          <a:ext cx="2624328" cy="15779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accent6">
                  <a:lumMod val="50000"/>
                </a:schemeClr>
              </a:solidFill>
              <a:latin typeface="+mj-lt"/>
              <a:cs typeface="Times New Roman" pitchFamily="18" charset="0"/>
            </a:rPr>
            <a:t>Bahan Analisis Kimia </a:t>
          </a:r>
          <a:endParaRPr lang="id-ID" sz="2000" kern="1200" dirty="0">
            <a:solidFill>
              <a:schemeClr val="accent6">
                <a:lumMod val="50000"/>
              </a:schemeClr>
            </a:solidFill>
            <a:latin typeface="+mj-lt"/>
            <a:cs typeface="Times New Roman" pitchFamily="18" charset="0"/>
          </a:endParaRPr>
        </a:p>
      </dsp:txBody>
      <dsp:txXfrm>
        <a:off x="77031" y="1736309"/>
        <a:ext cx="2470266" cy="1423925"/>
      </dsp:txXfrm>
    </dsp:sp>
    <dsp:sp modelId="{BEB2B146-B21C-4428-AD6E-85BD985C93B3}">
      <dsp:nvSpPr>
        <dsp:cNvPr id="0" name=""/>
        <dsp:cNvSpPr/>
      </dsp:nvSpPr>
      <dsp:spPr>
        <a:xfrm rot="5400000">
          <a:off x="4325868" y="1772423"/>
          <a:ext cx="1262390" cy="4665472"/>
        </a:xfrm>
        <a:prstGeom prst="round2SameRect">
          <a:avLst/>
        </a:prstGeom>
        <a:gradFill rotWithShape="1">
          <a:gsLst>
            <a:gs pos="0">
              <a:schemeClr val="accent3">
                <a:tint val="83000"/>
                <a:satMod val="100000"/>
                <a:lumMod val="100000"/>
              </a:schemeClr>
            </a:gs>
            <a:gs pos="100000">
              <a:schemeClr val="accent3">
                <a:tint val="61000"/>
                <a:satMod val="150000"/>
                <a:lumMod val="10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id-ID" sz="1800" kern="1200" dirty="0" smtClean="0">
              <a:solidFill>
                <a:schemeClr val="accent6">
                  <a:lumMod val="50000"/>
                </a:schemeClr>
              </a:solidFill>
              <a:latin typeface="+mj-lt"/>
              <a:cs typeface="Times New Roman" pitchFamily="18" charset="0"/>
            </a:rPr>
            <a:t>Pisau, talenan, penggorengan, timbangan digital, mutu, spatula dan alat pengepresan. </a:t>
          </a:r>
          <a:endParaRPr lang="id-ID" sz="1800" kern="1200" dirty="0">
            <a:solidFill>
              <a:schemeClr val="accent6">
                <a:lumMod val="50000"/>
              </a:schemeClr>
            </a:solidFill>
            <a:latin typeface="+mj-lt"/>
            <a:cs typeface="Times New Roman" pitchFamily="18" charset="0"/>
          </a:endParaRPr>
        </a:p>
      </dsp:txBody>
      <dsp:txXfrm rot="-5400000">
        <a:off x="2624328" y="3535589"/>
        <a:ext cx="4603847" cy="1139140"/>
      </dsp:txXfrm>
    </dsp:sp>
    <dsp:sp modelId="{11B3CFEC-F0DC-4CBA-9272-255DFBE8D599}">
      <dsp:nvSpPr>
        <dsp:cNvPr id="0" name=""/>
        <dsp:cNvSpPr/>
      </dsp:nvSpPr>
      <dsp:spPr>
        <a:xfrm>
          <a:off x="0" y="3316165"/>
          <a:ext cx="2624328" cy="1577987"/>
        </a:xfrm>
        <a:prstGeom prst="roundRect">
          <a:avLst/>
        </a:prstGeom>
        <a:solidFill>
          <a:schemeClr val="accent4"/>
        </a:solidFill>
        <a:ln w="19050" cap="flat"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accent6">
                  <a:lumMod val="50000"/>
                </a:schemeClr>
              </a:solidFill>
              <a:latin typeface="+mj-lt"/>
              <a:cs typeface="Times New Roman" pitchFamily="18" charset="0"/>
            </a:rPr>
            <a:t>Alat Pembuatan Abon Ebi Galendo </a:t>
          </a:r>
          <a:endParaRPr lang="id-ID" sz="2000" kern="1200" dirty="0">
            <a:solidFill>
              <a:schemeClr val="accent6">
                <a:lumMod val="50000"/>
              </a:schemeClr>
            </a:solidFill>
            <a:latin typeface="+mj-lt"/>
            <a:cs typeface="Times New Roman" pitchFamily="18" charset="0"/>
          </a:endParaRPr>
        </a:p>
      </dsp:txBody>
      <dsp:txXfrm>
        <a:off x="77031" y="3393196"/>
        <a:ext cx="2470266" cy="14239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0399F-DCEF-449B-BBB7-3F81DC1BC3AC}">
      <dsp:nvSpPr>
        <dsp:cNvPr id="0" name=""/>
        <dsp:cNvSpPr/>
      </dsp:nvSpPr>
      <dsp:spPr>
        <a:xfrm>
          <a:off x="0" y="1793356"/>
          <a:ext cx="7289800" cy="1159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A3ECE-6CB6-45FD-9465-E0E1F8365F42}">
      <dsp:nvSpPr>
        <dsp:cNvPr id="0" name=""/>
        <dsp:cNvSpPr/>
      </dsp:nvSpPr>
      <dsp:spPr>
        <a:xfrm>
          <a:off x="136505" y="24822"/>
          <a:ext cx="7153156" cy="2487953"/>
        </a:xfrm>
        <a:prstGeom prst="roundRect">
          <a:avLst/>
        </a:prstGeom>
        <a:gradFill rotWithShape="1">
          <a:gsLst>
            <a:gs pos="0">
              <a:schemeClr val="accent4">
                <a:tint val="100000"/>
                <a:shade val="85000"/>
                <a:satMod val="100000"/>
                <a:lumMod val="100000"/>
              </a:schemeClr>
            </a:gs>
            <a:gs pos="100000">
              <a:schemeClr val="accent4">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shade val="35000"/>
              <a:satMod val="16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92876" tIns="0" rIns="192876" bIns="0" numCol="1" spcCol="1270" anchor="ctr" anchorCtr="0">
          <a:noAutofit/>
        </a:bodyPr>
        <a:lstStyle/>
        <a:p>
          <a:pPr lvl="0" algn="just" defTabSz="1066800">
            <a:lnSpc>
              <a:spcPct val="90000"/>
            </a:lnSpc>
            <a:spcBef>
              <a:spcPct val="0"/>
            </a:spcBef>
            <a:spcAft>
              <a:spcPct val="35000"/>
            </a:spcAft>
          </a:pPr>
          <a:r>
            <a:rPr lang="id-ID" sz="2400" kern="1200" dirty="0" smtClean="0">
              <a:solidFill>
                <a:schemeClr val="accent6">
                  <a:lumMod val="50000"/>
                </a:schemeClr>
              </a:solidFill>
              <a:latin typeface="+mj-lt"/>
              <a:cs typeface="Times New Roman" pitchFamily="18" charset="0"/>
            </a:rPr>
            <a:t>Penelitian Pendahuluan :</a:t>
          </a:r>
        </a:p>
        <a:p>
          <a:pPr lvl="0" algn="just" defTabSz="1066800">
            <a:lnSpc>
              <a:spcPct val="90000"/>
            </a:lnSpc>
            <a:spcBef>
              <a:spcPct val="0"/>
            </a:spcBef>
            <a:spcAft>
              <a:spcPct val="35000"/>
            </a:spcAft>
          </a:pPr>
          <a:r>
            <a:rPr lang="id-ID" sz="2400" kern="1200" dirty="0" smtClean="0">
              <a:solidFill>
                <a:schemeClr val="accent6">
                  <a:lumMod val="50000"/>
                </a:schemeClr>
              </a:solidFill>
              <a:latin typeface="+mj-lt"/>
              <a:cs typeface="Times New Roman" pitchFamily="18" charset="0"/>
            </a:rPr>
            <a:t>Analisis Bahan Baku, bahan-bahan pembuatan abon ebi galendo dilakukan analisis kadar protein, kadar lemak, dan kadar air. Hasil analisis bahan baku ini kemudian dijadikan sebagai variabel keputusan (variabel berubah) dan variabel perubah keputusan (variabel tetap) dalam pemodelan program linier sehingga diperoleh formulasi abon ebi galendo yang optimal/ feasible berdasarkan perhitungan program linier</a:t>
          </a:r>
          <a:r>
            <a:rPr lang="id-ID" sz="2000" kern="1200" dirty="0" smtClean="0">
              <a:solidFill>
                <a:schemeClr val="accent6">
                  <a:lumMod val="50000"/>
                </a:schemeClr>
              </a:solidFill>
              <a:latin typeface="+mj-lt"/>
              <a:cs typeface="Times New Roman" pitchFamily="18" charset="0"/>
            </a:rPr>
            <a:t>. </a:t>
          </a:r>
        </a:p>
      </dsp:txBody>
      <dsp:txXfrm>
        <a:off x="257957" y="146274"/>
        <a:ext cx="6910252" cy="22450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D406F-9A36-400A-8316-63270038617F}">
      <dsp:nvSpPr>
        <dsp:cNvPr id="0" name=""/>
        <dsp:cNvSpPr/>
      </dsp:nvSpPr>
      <dsp:spPr>
        <a:xfrm>
          <a:off x="0" y="1799382"/>
          <a:ext cx="7289800" cy="120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571A3-0BCE-49E0-8DC3-B3EAB9EA9A81}">
      <dsp:nvSpPr>
        <dsp:cNvPr id="0" name=""/>
        <dsp:cNvSpPr/>
      </dsp:nvSpPr>
      <dsp:spPr>
        <a:xfrm>
          <a:off x="347048" y="8855"/>
          <a:ext cx="6940964" cy="2499007"/>
        </a:xfrm>
        <a:prstGeom prst="roundRect">
          <a:avLst/>
        </a:prstGeom>
        <a:gradFill rotWithShape="1">
          <a:gsLst>
            <a:gs pos="0">
              <a:schemeClr val="accent5">
                <a:tint val="100000"/>
                <a:shade val="85000"/>
                <a:satMod val="100000"/>
                <a:lumMod val="100000"/>
              </a:schemeClr>
            </a:gs>
            <a:gs pos="100000">
              <a:schemeClr val="accent5">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shade val="35000"/>
              <a:satMod val="16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92876" tIns="0" rIns="192876" bIns="0" numCol="1" spcCol="1270" anchor="ctr" anchorCtr="0">
          <a:noAutofit/>
        </a:bodyPr>
        <a:lstStyle/>
        <a:p>
          <a:pPr lvl="0" algn="l" defTabSz="889000">
            <a:lnSpc>
              <a:spcPct val="90000"/>
            </a:lnSpc>
            <a:spcBef>
              <a:spcPct val="0"/>
            </a:spcBef>
            <a:spcAft>
              <a:spcPct val="35000"/>
            </a:spcAft>
          </a:pPr>
          <a:r>
            <a:rPr lang="id-ID" sz="2000" kern="1200" dirty="0" smtClean="0">
              <a:solidFill>
                <a:schemeClr val="accent6">
                  <a:lumMod val="50000"/>
                </a:schemeClr>
              </a:solidFill>
              <a:latin typeface="+mj-lt"/>
              <a:cs typeface="Times New Roman" pitchFamily="18" charset="0"/>
            </a:rPr>
            <a:t>Penelitian Utama :</a:t>
          </a:r>
        </a:p>
        <a:p>
          <a:pPr lvl="0" algn="l" defTabSz="889000">
            <a:lnSpc>
              <a:spcPct val="90000"/>
            </a:lnSpc>
            <a:spcBef>
              <a:spcPct val="0"/>
            </a:spcBef>
            <a:spcAft>
              <a:spcPct val="35000"/>
            </a:spcAft>
          </a:pPr>
          <a:endParaRPr lang="id-ID" sz="2000" kern="1200" dirty="0" smtClean="0">
            <a:solidFill>
              <a:schemeClr val="accent6">
                <a:lumMod val="50000"/>
              </a:schemeClr>
            </a:solidFill>
            <a:latin typeface="+mj-lt"/>
            <a:cs typeface="Times New Roman" pitchFamily="18" charset="0"/>
          </a:endParaRPr>
        </a:p>
        <a:p>
          <a:pPr lvl="0" algn="just" defTabSz="889000">
            <a:lnSpc>
              <a:spcPct val="90000"/>
            </a:lnSpc>
            <a:spcBef>
              <a:spcPct val="0"/>
            </a:spcBef>
            <a:spcAft>
              <a:spcPct val="35000"/>
            </a:spcAft>
          </a:pPr>
          <a:r>
            <a:rPr lang="id-ID" sz="2000" kern="1200" dirty="0" smtClean="0">
              <a:solidFill>
                <a:schemeClr val="accent6">
                  <a:lumMod val="50000"/>
                </a:schemeClr>
              </a:solidFill>
              <a:latin typeface="+mj-lt"/>
              <a:cs typeface="Times New Roman" pitchFamily="18" charset="0"/>
            </a:rPr>
            <a:t>1. 	</a:t>
          </a:r>
          <a:r>
            <a:rPr lang="en-US" sz="2000" kern="1200" dirty="0" smtClean="0">
              <a:solidFill>
                <a:schemeClr val="accent6">
                  <a:lumMod val="50000"/>
                </a:schemeClr>
              </a:solidFill>
              <a:latin typeface="+mj-lt"/>
              <a:cs typeface="Times New Roman" pitchFamily="18" charset="0"/>
            </a:rPr>
            <a:t>Formula </a:t>
          </a:r>
          <a:r>
            <a:rPr lang="id-ID" sz="2000" kern="1200" dirty="0" smtClean="0">
              <a:solidFill>
                <a:schemeClr val="accent6">
                  <a:lumMod val="50000"/>
                </a:schemeClr>
              </a:solidFill>
              <a:latin typeface="+mj-lt"/>
              <a:cs typeface="Times New Roman" pitchFamily="18" charset="0"/>
            </a:rPr>
            <a:t>Abon Ebi Galendo </a:t>
          </a:r>
          <a:r>
            <a:rPr lang="en-US" sz="2000" kern="1200" dirty="0" smtClean="0">
              <a:solidFill>
                <a:schemeClr val="accent6">
                  <a:lumMod val="50000"/>
                </a:schemeClr>
              </a:solidFill>
              <a:latin typeface="+mj-lt"/>
              <a:cs typeface="Times New Roman" pitchFamily="18" charset="0"/>
            </a:rPr>
            <a:t>yang </a:t>
          </a:r>
          <a:r>
            <a:rPr lang="en-US" sz="2000" i="1" kern="1200" dirty="0" smtClean="0">
              <a:solidFill>
                <a:schemeClr val="accent6">
                  <a:lumMod val="50000"/>
                </a:schemeClr>
              </a:solidFill>
              <a:latin typeface="+mj-lt"/>
              <a:cs typeface="Times New Roman" pitchFamily="18" charset="0"/>
            </a:rPr>
            <a:t>feasible l </a:t>
          </a:r>
          <a:r>
            <a:rPr lang="en-US" sz="2000" kern="1200" dirty="0" smtClean="0">
              <a:solidFill>
                <a:schemeClr val="accent6">
                  <a:lumMod val="50000"/>
                </a:schemeClr>
              </a:solidFill>
              <a:latin typeface="+mj-lt"/>
              <a:cs typeface="Times New Roman" pitchFamily="18" charset="0"/>
            </a:rPr>
            <a:t> </a:t>
          </a:r>
          <a:r>
            <a:rPr lang="en-US" sz="2000" kern="1200" dirty="0" err="1" smtClean="0">
              <a:solidFill>
                <a:schemeClr val="accent6">
                  <a:lumMod val="50000"/>
                </a:schemeClr>
              </a:solidFill>
              <a:latin typeface="+mj-lt"/>
              <a:cs typeface="Times New Roman" pitchFamily="18" charset="0"/>
            </a:rPr>
            <a:t>berdasarkan</a:t>
          </a:r>
          <a:r>
            <a:rPr lang="en-US" sz="2000" kern="1200" dirty="0" smtClean="0">
              <a:solidFill>
                <a:schemeClr val="accent6">
                  <a:lumMod val="50000"/>
                </a:schemeClr>
              </a:solidFill>
              <a:latin typeface="+mj-lt"/>
              <a:cs typeface="Times New Roman" pitchFamily="18" charset="0"/>
            </a:rPr>
            <a:t> </a:t>
          </a:r>
          <a:r>
            <a:rPr lang="id-ID" sz="2000" kern="1200" dirty="0" smtClean="0">
              <a:solidFill>
                <a:schemeClr val="accent6">
                  <a:lumMod val="50000"/>
                </a:schemeClr>
              </a:solidFill>
              <a:latin typeface="+mj-lt"/>
              <a:cs typeface="Times New Roman" pitchFamily="18" charset="0"/>
            </a:rPr>
            <a:t>	</a:t>
          </a:r>
          <a:r>
            <a:rPr lang="en-US" sz="2000" kern="1200" dirty="0" err="1" smtClean="0">
              <a:solidFill>
                <a:schemeClr val="accent6">
                  <a:lumMod val="50000"/>
                </a:schemeClr>
              </a:solidFill>
              <a:latin typeface="+mj-lt"/>
              <a:cs typeface="Times New Roman" pitchFamily="18" charset="0"/>
            </a:rPr>
            <a:t>perhitungan</a:t>
          </a:r>
          <a:r>
            <a:rPr lang="en-US" sz="2000" kern="1200" dirty="0" smtClean="0">
              <a:solidFill>
                <a:schemeClr val="accent6">
                  <a:lumMod val="50000"/>
                </a:schemeClr>
              </a:solidFill>
              <a:latin typeface="+mj-lt"/>
              <a:cs typeface="Times New Roman" pitchFamily="18" charset="0"/>
            </a:rPr>
            <a:t> </a:t>
          </a:r>
          <a:r>
            <a:rPr lang="id-ID" sz="2000" kern="1200" dirty="0" smtClean="0">
              <a:solidFill>
                <a:schemeClr val="accent6">
                  <a:lumMod val="50000"/>
                </a:schemeClr>
              </a:solidFill>
              <a:latin typeface="+mj-lt"/>
              <a:cs typeface="Times New Roman" pitchFamily="18" charset="0"/>
            </a:rPr>
            <a:t>	</a:t>
          </a:r>
          <a:r>
            <a:rPr lang="en-US" sz="2000" kern="1200" dirty="0" smtClean="0">
              <a:solidFill>
                <a:schemeClr val="accent6">
                  <a:lumMod val="50000"/>
                </a:schemeClr>
              </a:solidFill>
              <a:latin typeface="+mj-lt"/>
              <a:cs typeface="Times New Roman" pitchFamily="18" charset="0"/>
            </a:rPr>
            <a:t>Program Linier</a:t>
          </a:r>
        </a:p>
        <a:p>
          <a:pPr lvl="0" algn="just" defTabSz="889000">
            <a:lnSpc>
              <a:spcPct val="90000"/>
            </a:lnSpc>
            <a:spcBef>
              <a:spcPct val="0"/>
            </a:spcBef>
            <a:spcAft>
              <a:spcPct val="35000"/>
            </a:spcAft>
          </a:pPr>
          <a:r>
            <a:rPr lang="id-ID" sz="2000" kern="1200" dirty="0" smtClean="0">
              <a:solidFill>
                <a:schemeClr val="accent6">
                  <a:lumMod val="50000"/>
                </a:schemeClr>
              </a:solidFill>
              <a:latin typeface="+mj-lt"/>
              <a:cs typeface="Times New Roman" pitchFamily="18" charset="0"/>
            </a:rPr>
            <a:t>2. 	</a:t>
          </a:r>
          <a:r>
            <a:rPr lang="en-US" sz="2000" kern="1200" dirty="0" err="1" smtClean="0">
              <a:solidFill>
                <a:schemeClr val="accent6">
                  <a:lumMod val="50000"/>
                </a:schemeClr>
              </a:solidFill>
              <a:latin typeface="+mj-lt"/>
              <a:cs typeface="Times New Roman" pitchFamily="18" charset="0"/>
            </a:rPr>
            <a:t>Analisis</a:t>
          </a:r>
          <a:r>
            <a:rPr lang="en-US" sz="2000" kern="1200" dirty="0" smtClean="0">
              <a:solidFill>
                <a:schemeClr val="accent6">
                  <a:lumMod val="50000"/>
                </a:schemeClr>
              </a:solidFill>
              <a:latin typeface="+mj-lt"/>
              <a:cs typeface="Times New Roman" pitchFamily="18" charset="0"/>
            </a:rPr>
            <a:t> Kimia </a:t>
          </a:r>
        </a:p>
        <a:p>
          <a:pPr lvl="0" algn="just" defTabSz="889000">
            <a:lnSpc>
              <a:spcPct val="90000"/>
            </a:lnSpc>
            <a:spcBef>
              <a:spcPct val="0"/>
            </a:spcBef>
            <a:spcAft>
              <a:spcPct val="35000"/>
            </a:spcAft>
          </a:pPr>
          <a:r>
            <a:rPr lang="id-ID" sz="2000" kern="1200" dirty="0" smtClean="0">
              <a:solidFill>
                <a:schemeClr val="accent6">
                  <a:lumMod val="50000"/>
                </a:schemeClr>
              </a:solidFill>
              <a:latin typeface="+mj-lt"/>
              <a:cs typeface="Times New Roman" pitchFamily="18" charset="0"/>
            </a:rPr>
            <a:t>3. 	</a:t>
          </a:r>
          <a:r>
            <a:rPr lang="en-US" sz="2000" kern="1200" dirty="0" err="1" smtClean="0">
              <a:solidFill>
                <a:schemeClr val="accent6">
                  <a:lumMod val="50000"/>
                </a:schemeClr>
              </a:solidFill>
              <a:latin typeface="+mj-lt"/>
              <a:cs typeface="Times New Roman" pitchFamily="18" charset="0"/>
            </a:rPr>
            <a:t>Uji</a:t>
          </a:r>
          <a:r>
            <a:rPr lang="en-US" sz="2000" kern="1200" dirty="0" smtClean="0">
              <a:solidFill>
                <a:schemeClr val="accent6">
                  <a:lumMod val="50000"/>
                </a:schemeClr>
              </a:solidFill>
              <a:latin typeface="+mj-lt"/>
              <a:cs typeface="Times New Roman" pitchFamily="18" charset="0"/>
            </a:rPr>
            <a:t> </a:t>
          </a:r>
          <a:r>
            <a:rPr lang="en-US" sz="2000" kern="1200" dirty="0" err="1" smtClean="0">
              <a:solidFill>
                <a:schemeClr val="accent6">
                  <a:lumMod val="50000"/>
                </a:schemeClr>
              </a:solidFill>
              <a:latin typeface="+mj-lt"/>
              <a:cs typeface="Times New Roman" pitchFamily="18" charset="0"/>
            </a:rPr>
            <a:t>Organoleptik</a:t>
          </a:r>
          <a:r>
            <a:rPr lang="en-US" sz="2000" kern="1200" dirty="0" smtClean="0">
              <a:solidFill>
                <a:schemeClr val="accent6">
                  <a:lumMod val="50000"/>
                </a:schemeClr>
              </a:solidFill>
              <a:latin typeface="+mj-lt"/>
              <a:cs typeface="Times New Roman" pitchFamily="18" charset="0"/>
            </a:rPr>
            <a:t> = </a:t>
          </a:r>
          <a:r>
            <a:rPr lang="en-US" sz="2000" kern="1200" dirty="0" err="1" smtClean="0">
              <a:solidFill>
                <a:schemeClr val="accent6">
                  <a:lumMod val="50000"/>
                </a:schemeClr>
              </a:solidFill>
              <a:latin typeface="+mj-lt"/>
              <a:cs typeface="Times New Roman" pitchFamily="18" charset="0"/>
            </a:rPr>
            <a:t>Uji</a:t>
          </a:r>
          <a:r>
            <a:rPr lang="en-US" sz="2000" kern="1200" dirty="0" smtClean="0">
              <a:solidFill>
                <a:schemeClr val="accent6">
                  <a:lumMod val="50000"/>
                </a:schemeClr>
              </a:solidFill>
              <a:latin typeface="+mj-lt"/>
              <a:cs typeface="Times New Roman" pitchFamily="18" charset="0"/>
            </a:rPr>
            <a:t> </a:t>
          </a:r>
          <a:r>
            <a:rPr lang="en-US" sz="2000" kern="1200" dirty="0" err="1" smtClean="0">
              <a:solidFill>
                <a:schemeClr val="accent6">
                  <a:lumMod val="50000"/>
                </a:schemeClr>
              </a:solidFill>
              <a:latin typeface="+mj-lt"/>
              <a:cs typeface="Times New Roman" pitchFamily="18" charset="0"/>
            </a:rPr>
            <a:t>Hedonik</a:t>
          </a:r>
          <a:r>
            <a:rPr lang="en-US" sz="2000" kern="1200" dirty="0" smtClean="0">
              <a:solidFill>
                <a:schemeClr val="accent6">
                  <a:lumMod val="50000"/>
                </a:schemeClr>
              </a:solidFill>
              <a:latin typeface="+mj-lt"/>
              <a:cs typeface="Times New Roman" pitchFamily="18" charset="0"/>
            </a:rPr>
            <a:t> </a:t>
          </a:r>
        </a:p>
        <a:p>
          <a:pPr lvl="0" algn="just" defTabSz="889000">
            <a:lnSpc>
              <a:spcPct val="90000"/>
            </a:lnSpc>
            <a:spcBef>
              <a:spcPct val="0"/>
            </a:spcBef>
            <a:spcAft>
              <a:spcPct val="35000"/>
            </a:spcAft>
          </a:pPr>
          <a:r>
            <a:rPr lang="id-ID" sz="2000" kern="1200" dirty="0" smtClean="0">
              <a:solidFill>
                <a:schemeClr val="accent6">
                  <a:lumMod val="50000"/>
                </a:schemeClr>
              </a:solidFill>
              <a:latin typeface="+mj-lt"/>
              <a:cs typeface="Times New Roman" pitchFamily="18" charset="0"/>
            </a:rPr>
            <a:t>4. 	</a:t>
          </a:r>
          <a:r>
            <a:rPr lang="en-US" sz="2000" kern="1200" dirty="0" err="1" smtClean="0">
              <a:solidFill>
                <a:schemeClr val="accent6">
                  <a:lumMod val="50000"/>
                </a:schemeClr>
              </a:solidFill>
              <a:latin typeface="+mj-lt"/>
              <a:cs typeface="Times New Roman" pitchFamily="18" charset="0"/>
            </a:rPr>
            <a:t>Penentuan</a:t>
          </a:r>
          <a:r>
            <a:rPr lang="en-US" sz="2000" kern="1200" dirty="0" smtClean="0">
              <a:solidFill>
                <a:schemeClr val="accent6">
                  <a:lumMod val="50000"/>
                </a:schemeClr>
              </a:solidFill>
              <a:latin typeface="+mj-lt"/>
              <a:cs typeface="Times New Roman" pitchFamily="18" charset="0"/>
            </a:rPr>
            <a:t> </a:t>
          </a:r>
          <a:r>
            <a:rPr lang="en-US" sz="2000" kern="1200" dirty="0" err="1" smtClean="0">
              <a:solidFill>
                <a:schemeClr val="accent6">
                  <a:lumMod val="50000"/>
                </a:schemeClr>
              </a:solidFill>
              <a:latin typeface="+mj-lt"/>
              <a:cs typeface="Times New Roman" pitchFamily="18" charset="0"/>
            </a:rPr>
            <a:t>Produk</a:t>
          </a:r>
          <a:r>
            <a:rPr lang="en-US" sz="2000" kern="1200" dirty="0" smtClean="0">
              <a:solidFill>
                <a:schemeClr val="accent6">
                  <a:lumMod val="50000"/>
                </a:schemeClr>
              </a:solidFill>
              <a:latin typeface="+mj-lt"/>
              <a:cs typeface="Times New Roman" pitchFamily="18" charset="0"/>
            </a:rPr>
            <a:t> </a:t>
          </a:r>
          <a:r>
            <a:rPr lang="en-US" sz="2000" kern="1200" dirty="0" err="1" smtClean="0">
              <a:solidFill>
                <a:schemeClr val="accent6">
                  <a:lumMod val="50000"/>
                </a:schemeClr>
              </a:solidFill>
              <a:latin typeface="+mj-lt"/>
              <a:cs typeface="Times New Roman" pitchFamily="18" charset="0"/>
            </a:rPr>
            <a:t>Terpilih</a:t>
          </a:r>
          <a:endParaRPr lang="id-ID" sz="2000" kern="1200" dirty="0" smtClean="0">
            <a:solidFill>
              <a:schemeClr val="accent6">
                <a:lumMod val="50000"/>
              </a:schemeClr>
            </a:solidFill>
            <a:latin typeface="+mj-lt"/>
            <a:cs typeface="Times New Roman" pitchFamily="18" charset="0"/>
          </a:endParaRPr>
        </a:p>
      </dsp:txBody>
      <dsp:txXfrm>
        <a:off x="469039" y="130846"/>
        <a:ext cx="6696982" cy="22550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0697E-C4AD-4D17-B530-0801A1FEB362}">
      <dsp:nvSpPr>
        <dsp:cNvPr id="0" name=""/>
        <dsp:cNvSpPr/>
      </dsp:nvSpPr>
      <dsp:spPr>
        <a:xfrm>
          <a:off x="0" y="1052176"/>
          <a:ext cx="7289800" cy="554400"/>
        </a:xfrm>
        <a:prstGeom prst="rect">
          <a:avLst/>
        </a:prstGeom>
        <a:gradFill rotWithShape="1">
          <a:gsLst>
            <a:gs pos="0">
              <a:schemeClr val="accent5">
                <a:tint val="100000"/>
                <a:shade val="85000"/>
                <a:satMod val="100000"/>
                <a:lumMod val="100000"/>
              </a:schemeClr>
            </a:gs>
            <a:gs pos="100000">
              <a:schemeClr val="accent5">
                <a:tint val="90000"/>
                <a:shade val="100000"/>
                <a:satMod val="150000"/>
                <a:lumMod val="100000"/>
              </a:schemeClr>
            </a:gs>
          </a:gsLst>
          <a:path path="circle">
            <a:fillToRect l="100000" t="100000" r="100000" b="100000"/>
          </a:path>
        </a:gradFill>
        <a:ln w="9525" cap="flat" cmpd="sng" algn="ctr">
          <a:solidFill>
            <a:schemeClr val="accent5"/>
          </a:solidFill>
          <a:prstDash val="solid"/>
        </a:ln>
        <a:effectLst>
          <a:outerShdw blurRad="50800" dist="12700" dir="5400000" algn="ctr" rotWithShape="0">
            <a:srgbClr val="000000">
              <a:alpha val="50000"/>
            </a:srgbClr>
          </a:outerShdw>
        </a:effectLst>
      </dsp:spPr>
      <dsp:style>
        <a:lnRef idx="1">
          <a:schemeClr val="accent5"/>
        </a:lnRef>
        <a:fillRef idx="3">
          <a:schemeClr val="accent5"/>
        </a:fillRef>
        <a:effectRef idx="2">
          <a:schemeClr val="accent5"/>
        </a:effectRef>
        <a:fontRef idx="minor">
          <a:schemeClr val="lt1"/>
        </a:fontRef>
      </dsp:style>
    </dsp:sp>
    <dsp:sp modelId="{9193F99D-2196-4297-8AD3-594D7FEB3F74}">
      <dsp:nvSpPr>
        <dsp:cNvPr id="0" name=""/>
        <dsp:cNvSpPr/>
      </dsp:nvSpPr>
      <dsp:spPr>
        <a:xfrm>
          <a:off x="364134" y="70339"/>
          <a:ext cx="5097876" cy="1306556"/>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876" tIns="0" rIns="192876" bIns="0" numCol="1" spcCol="1270" anchor="ctr" anchorCtr="0">
          <a:noAutofit/>
        </a:bodyPr>
        <a:lstStyle/>
        <a:p>
          <a:pPr lvl="0" algn="just" defTabSz="711200">
            <a:lnSpc>
              <a:spcPct val="90000"/>
            </a:lnSpc>
            <a:spcBef>
              <a:spcPct val="0"/>
            </a:spcBef>
            <a:spcAft>
              <a:spcPct val="35000"/>
            </a:spcAft>
          </a:pPr>
          <a:r>
            <a:rPr lang="id-ID" sz="1600" kern="1200" dirty="0" smtClean="0">
              <a:solidFill>
                <a:schemeClr val="accent6">
                  <a:lumMod val="50000"/>
                </a:schemeClr>
              </a:solidFill>
              <a:latin typeface="+mj-lt"/>
              <a:cs typeface="Times New Roman" pitchFamily="18" charset="0"/>
            </a:rPr>
            <a:t>Anal</a:t>
          </a:r>
          <a:r>
            <a:rPr lang="en-US" sz="1600" kern="1200" dirty="0" err="1" smtClean="0">
              <a:solidFill>
                <a:schemeClr val="accent6">
                  <a:lumMod val="50000"/>
                </a:schemeClr>
              </a:solidFill>
              <a:latin typeface="+mj-lt"/>
              <a:cs typeface="Times New Roman" pitchFamily="18" charset="0"/>
            </a:rPr>
            <a:t>i</a:t>
          </a:r>
          <a:r>
            <a:rPr lang="id-ID" sz="1600" kern="1200" dirty="0" smtClean="0">
              <a:solidFill>
                <a:schemeClr val="accent6">
                  <a:lumMod val="50000"/>
                </a:schemeClr>
              </a:solidFill>
              <a:latin typeface="+mj-lt"/>
              <a:cs typeface="Times New Roman" pitchFamily="18" charset="0"/>
            </a:rPr>
            <a:t>sis Kimia : </a:t>
          </a:r>
        </a:p>
        <a:p>
          <a:pPr lvl="0" algn="just" defTabSz="711200">
            <a:lnSpc>
              <a:spcPct val="90000"/>
            </a:lnSpc>
            <a:spcBef>
              <a:spcPct val="0"/>
            </a:spcBef>
            <a:spcAft>
              <a:spcPct val="35000"/>
            </a:spcAft>
          </a:pPr>
          <a:r>
            <a:rPr lang="id-ID" sz="1600" kern="1200" dirty="0" smtClean="0">
              <a:solidFill>
                <a:schemeClr val="accent6">
                  <a:lumMod val="50000"/>
                </a:schemeClr>
              </a:solidFill>
              <a:latin typeface="+mj-lt"/>
              <a:cs typeface="Times New Roman" pitchFamily="18" charset="0"/>
            </a:rPr>
            <a:t>- Kadar protein metode khedjal</a:t>
          </a:r>
        </a:p>
        <a:p>
          <a:pPr lvl="0" algn="just" defTabSz="711200">
            <a:lnSpc>
              <a:spcPct val="90000"/>
            </a:lnSpc>
            <a:spcBef>
              <a:spcPct val="0"/>
            </a:spcBef>
            <a:spcAft>
              <a:spcPct val="35000"/>
            </a:spcAft>
          </a:pPr>
          <a:r>
            <a:rPr lang="id-ID" sz="1600" kern="1200" dirty="0" smtClean="0">
              <a:solidFill>
                <a:schemeClr val="accent6">
                  <a:lumMod val="50000"/>
                </a:schemeClr>
              </a:solidFill>
              <a:latin typeface="+mj-lt"/>
              <a:cs typeface="Times New Roman" pitchFamily="18" charset="0"/>
            </a:rPr>
            <a:t>- Kadar lemak metode soxhlet</a:t>
          </a:r>
        </a:p>
        <a:p>
          <a:pPr lvl="0" algn="just" defTabSz="711200">
            <a:lnSpc>
              <a:spcPct val="90000"/>
            </a:lnSpc>
            <a:spcBef>
              <a:spcPct val="0"/>
            </a:spcBef>
            <a:spcAft>
              <a:spcPct val="35000"/>
            </a:spcAft>
          </a:pPr>
          <a:r>
            <a:rPr lang="id-ID" sz="1600" kern="1200" dirty="0" smtClean="0">
              <a:solidFill>
                <a:schemeClr val="accent6">
                  <a:lumMod val="50000"/>
                </a:schemeClr>
              </a:solidFill>
              <a:latin typeface="+mj-lt"/>
              <a:cs typeface="Times New Roman" pitchFamily="18" charset="0"/>
            </a:rPr>
            <a:t>- Kadar Air metode gravimetri</a:t>
          </a:r>
        </a:p>
        <a:p>
          <a:pPr lvl="0" algn="just" defTabSz="711200">
            <a:lnSpc>
              <a:spcPct val="90000"/>
            </a:lnSpc>
            <a:spcBef>
              <a:spcPct val="0"/>
            </a:spcBef>
            <a:spcAft>
              <a:spcPct val="35000"/>
            </a:spcAft>
          </a:pPr>
          <a:r>
            <a:rPr lang="id-ID" sz="1600" kern="1200" dirty="0" smtClean="0">
              <a:solidFill>
                <a:schemeClr val="accent6">
                  <a:lumMod val="50000"/>
                </a:schemeClr>
              </a:solidFill>
              <a:latin typeface="+mj-lt"/>
              <a:cs typeface="Times New Roman" pitchFamily="18" charset="0"/>
            </a:rPr>
            <a:t>- Kadar Abu metode gravimetri</a:t>
          </a:r>
          <a:endParaRPr lang="id-ID" sz="1600" kern="1200" dirty="0">
            <a:solidFill>
              <a:schemeClr val="accent6">
                <a:lumMod val="50000"/>
              </a:schemeClr>
            </a:solidFill>
            <a:latin typeface="+mj-lt"/>
            <a:cs typeface="Times New Roman" pitchFamily="18" charset="0"/>
          </a:endParaRPr>
        </a:p>
      </dsp:txBody>
      <dsp:txXfrm>
        <a:off x="427915" y="134120"/>
        <a:ext cx="4970314" cy="1178994"/>
      </dsp:txXfrm>
    </dsp:sp>
    <dsp:sp modelId="{A09CB028-0933-4ECD-8C41-EAEFED6BBB0C}">
      <dsp:nvSpPr>
        <dsp:cNvPr id="0" name=""/>
        <dsp:cNvSpPr/>
      </dsp:nvSpPr>
      <dsp:spPr>
        <a:xfrm>
          <a:off x="0" y="2050096"/>
          <a:ext cx="7289800" cy="554400"/>
        </a:xfrm>
        <a:prstGeom prst="rect">
          <a:avLst/>
        </a:prstGeom>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9525" cap="flat" cmpd="sng" algn="ctr">
          <a:solidFill>
            <a:schemeClr val="accent2"/>
          </a:solidFill>
          <a:prstDash val="solid"/>
        </a:ln>
        <a:effectLst>
          <a:outerShdw blurRad="50800" dist="12700" dir="5400000" algn="ctr" rotWithShape="0">
            <a:srgbClr val="000000">
              <a:alpha val="50000"/>
            </a:srgbClr>
          </a:outerShdw>
        </a:effectLst>
      </dsp:spPr>
      <dsp:style>
        <a:lnRef idx="1">
          <a:schemeClr val="accent2"/>
        </a:lnRef>
        <a:fillRef idx="3">
          <a:schemeClr val="accent2"/>
        </a:fillRef>
        <a:effectRef idx="2">
          <a:schemeClr val="accent2"/>
        </a:effectRef>
        <a:fontRef idx="minor">
          <a:schemeClr val="lt1"/>
        </a:fontRef>
      </dsp:style>
    </dsp:sp>
    <dsp:sp modelId="{4E82F98F-5BD0-4ACA-8EF0-C2BC6F52B663}">
      <dsp:nvSpPr>
        <dsp:cNvPr id="0" name=""/>
        <dsp:cNvSpPr/>
      </dsp:nvSpPr>
      <dsp:spPr>
        <a:xfrm>
          <a:off x="364490" y="1725376"/>
          <a:ext cx="5102860" cy="64944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876" tIns="0" rIns="192876" bIns="0" numCol="1" spcCol="1270" anchor="ctr" anchorCtr="0">
          <a:noAutofit/>
        </a:bodyPr>
        <a:lstStyle/>
        <a:p>
          <a:pPr lvl="0" algn="just" defTabSz="711200">
            <a:lnSpc>
              <a:spcPct val="90000"/>
            </a:lnSpc>
            <a:spcBef>
              <a:spcPct val="0"/>
            </a:spcBef>
            <a:spcAft>
              <a:spcPct val="35000"/>
            </a:spcAft>
          </a:pPr>
          <a:r>
            <a:rPr lang="id-ID" sz="1600" kern="1200" dirty="0" smtClean="0">
              <a:solidFill>
                <a:schemeClr val="accent6">
                  <a:lumMod val="50000"/>
                </a:schemeClr>
              </a:solidFill>
              <a:latin typeface="+mj-lt"/>
              <a:cs typeface="Times New Roman" pitchFamily="18" charset="0"/>
            </a:rPr>
            <a:t>Uji Organoleptik :</a:t>
          </a:r>
        </a:p>
        <a:p>
          <a:pPr lvl="0" algn="just" defTabSz="711200">
            <a:lnSpc>
              <a:spcPct val="90000"/>
            </a:lnSpc>
            <a:spcBef>
              <a:spcPct val="0"/>
            </a:spcBef>
            <a:spcAft>
              <a:spcPct val="35000"/>
            </a:spcAft>
          </a:pPr>
          <a:r>
            <a:rPr lang="id-ID" sz="1600" kern="1200" dirty="0" smtClean="0">
              <a:solidFill>
                <a:schemeClr val="accent6">
                  <a:lumMod val="50000"/>
                </a:schemeClr>
              </a:solidFill>
              <a:latin typeface="+mj-lt"/>
              <a:cs typeface="Times New Roman" pitchFamily="18" charset="0"/>
            </a:rPr>
            <a:t>Uji organoleptik terhadap produk abon dengan atribut : rasa, warna, aroma dan kenampakan. </a:t>
          </a:r>
          <a:endParaRPr lang="id-ID" sz="1600" kern="1200" dirty="0">
            <a:solidFill>
              <a:schemeClr val="accent6">
                <a:lumMod val="50000"/>
              </a:schemeClr>
            </a:solidFill>
            <a:latin typeface="+mj-lt"/>
            <a:cs typeface="Times New Roman" pitchFamily="18" charset="0"/>
          </a:endParaRPr>
        </a:p>
      </dsp:txBody>
      <dsp:txXfrm>
        <a:off x="396193" y="1757079"/>
        <a:ext cx="5039454" cy="586034"/>
      </dsp:txXfrm>
    </dsp:sp>
    <dsp:sp modelId="{FE3094D9-BD93-47AC-83C6-F4D13357836F}">
      <dsp:nvSpPr>
        <dsp:cNvPr id="0" name=""/>
        <dsp:cNvSpPr/>
      </dsp:nvSpPr>
      <dsp:spPr>
        <a:xfrm>
          <a:off x="0" y="3048016"/>
          <a:ext cx="7289800" cy="554400"/>
        </a:xfrm>
        <a:prstGeom prst="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sp>
    <dsp:sp modelId="{443E342F-BA96-4955-80F1-77F0FC23521A}">
      <dsp:nvSpPr>
        <dsp:cNvPr id="0" name=""/>
        <dsp:cNvSpPr/>
      </dsp:nvSpPr>
      <dsp:spPr>
        <a:xfrm>
          <a:off x="364490" y="2723296"/>
          <a:ext cx="5102860" cy="64944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876" tIns="0" rIns="192876" bIns="0" numCol="1" spcCol="1270" anchor="ctr" anchorCtr="0">
          <a:noAutofit/>
        </a:bodyPr>
        <a:lstStyle/>
        <a:p>
          <a:pPr lvl="0" algn="l" defTabSz="711200">
            <a:lnSpc>
              <a:spcPct val="90000"/>
            </a:lnSpc>
            <a:spcBef>
              <a:spcPct val="0"/>
            </a:spcBef>
            <a:spcAft>
              <a:spcPct val="35000"/>
            </a:spcAft>
          </a:pPr>
          <a:r>
            <a:rPr lang="id-ID" sz="1600" kern="1200" dirty="0" smtClean="0">
              <a:solidFill>
                <a:schemeClr val="accent6">
                  <a:lumMod val="50000"/>
                </a:schemeClr>
              </a:solidFill>
              <a:latin typeface="+mj-lt"/>
              <a:cs typeface="Times New Roman" pitchFamily="18" charset="0"/>
            </a:rPr>
            <a:t>Penuntuan produk terpilih :</a:t>
          </a:r>
        </a:p>
        <a:p>
          <a:pPr lvl="0" algn="l" defTabSz="711200">
            <a:lnSpc>
              <a:spcPct val="90000"/>
            </a:lnSpc>
            <a:spcBef>
              <a:spcPct val="0"/>
            </a:spcBef>
            <a:spcAft>
              <a:spcPct val="35000"/>
            </a:spcAft>
          </a:pPr>
          <a:r>
            <a:rPr lang="id-ID" sz="1600" kern="1200" dirty="0" smtClean="0">
              <a:solidFill>
                <a:schemeClr val="accent6">
                  <a:lumMod val="50000"/>
                </a:schemeClr>
              </a:solidFill>
              <a:latin typeface="+mj-lt"/>
              <a:cs typeface="Times New Roman" pitchFamily="18" charset="0"/>
            </a:rPr>
            <a:t>Berdasarkan program linier, analisis kimia dan ditunjang uji organoleptik </a:t>
          </a:r>
          <a:endParaRPr lang="id-ID" sz="1600" kern="1200" dirty="0">
            <a:solidFill>
              <a:schemeClr val="accent6">
                <a:lumMod val="50000"/>
              </a:schemeClr>
            </a:solidFill>
            <a:latin typeface="+mj-lt"/>
            <a:cs typeface="Times New Roman" pitchFamily="18" charset="0"/>
          </a:endParaRPr>
        </a:p>
      </dsp:txBody>
      <dsp:txXfrm>
        <a:off x="396193" y="2754999"/>
        <a:ext cx="503945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B4217-5AB7-425C-8EC0-0FD413B6C032}" type="datetimeFigureOut">
              <a:rPr lang="id-ID" smtClean="0"/>
              <a:pPr/>
              <a:t>18/04/2017</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8E8CB-1A4C-4A88-8CB9-EC2919656D5C}" type="slidenum">
              <a:rPr lang="id-ID" smtClean="0"/>
              <a:pPr/>
              <a:t>‹#›</a:t>
            </a:fld>
            <a:endParaRPr lang="id-ID"/>
          </a:p>
        </p:txBody>
      </p:sp>
    </p:spTree>
    <p:extLst>
      <p:ext uri="{BB962C8B-B14F-4D97-AF65-F5344CB8AC3E}">
        <p14:creationId xmlns:p14="http://schemas.microsoft.com/office/powerpoint/2010/main" xmlns="" val="142937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71C8E8CB-1A4C-4A88-8CB9-EC2919656D5C}" type="slidenum">
              <a:rPr lang="id-ID" smtClean="0"/>
              <a:pPr/>
              <a:t>1</a:t>
            </a:fld>
            <a:endParaRPr lang="id-ID"/>
          </a:p>
        </p:txBody>
      </p:sp>
    </p:spTree>
    <p:extLst>
      <p:ext uri="{BB962C8B-B14F-4D97-AF65-F5344CB8AC3E}">
        <p14:creationId xmlns:p14="http://schemas.microsoft.com/office/powerpoint/2010/main" xmlns="" val="3434836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9C20F7D-2225-47F6-A0ED-CE5403689159}" type="datetimeFigureOut">
              <a:rPr lang="id-ID" smtClean="0"/>
              <a:pPr/>
              <a:t>18/04/2017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AA7969-3A86-4C6C-BC7E-CFC4009E89D2}" type="slidenum">
              <a:rPr lang="id-ID" smtClean="0"/>
              <a:pPr/>
              <a:t>‹#›</a:t>
            </a:fld>
            <a:endParaRPr lang="id-ID"/>
          </a:p>
        </p:txBody>
      </p:sp>
      <p:sp>
        <p:nvSpPr>
          <p:cNvPr id="13" name="Rectangle 12"/>
          <p:cNvSpPr/>
          <p:nvPr/>
        </p:nvSpPr>
        <p:spPr>
          <a:xfrm>
            <a:off x="0" y="-1"/>
            <a:ext cx="9144000" cy="3429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2452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AA7969-3A86-4C6C-BC7E-CFC4009E89D2}" type="slidenum">
              <a:rPr lang="id-ID" smtClean="0"/>
              <a:pPr/>
              <a:t>‹#›</a:t>
            </a:fld>
            <a:endParaRPr lang="id-ID"/>
          </a:p>
        </p:txBody>
      </p:sp>
    </p:spTree>
    <p:extLst>
      <p:ext uri="{BB962C8B-B14F-4D97-AF65-F5344CB8AC3E}">
        <p14:creationId xmlns:p14="http://schemas.microsoft.com/office/powerpoint/2010/main" xmlns="" val="364730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AA7969-3A86-4C6C-BC7E-CFC4009E89D2}" type="slidenum">
              <a:rPr lang="id-ID" smtClean="0"/>
              <a:pPr/>
              <a:t>‹#›</a:t>
            </a:fld>
            <a:endParaRPr lang="id-ID"/>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833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AA7969-3A86-4C6C-BC7E-CFC4009E89D2}" type="slidenum">
              <a:rPr lang="id-ID" smtClean="0"/>
              <a:pPr/>
              <a:t>‹#›</a:t>
            </a:fld>
            <a:endParaRPr lang="id-ID"/>
          </a:p>
        </p:txBody>
      </p:sp>
    </p:spTree>
    <p:extLst>
      <p:ext uri="{BB962C8B-B14F-4D97-AF65-F5344CB8AC3E}">
        <p14:creationId xmlns:p14="http://schemas.microsoft.com/office/powerpoint/2010/main" xmlns="" val="192759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AA7969-3A86-4C6C-BC7E-CFC4009E89D2}" type="slidenum">
              <a:rPr lang="id-ID" smtClean="0"/>
              <a:pPr/>
              <a:t>‹#›</a:t>
            </a:fld>
            <a:endParaRPr lang="id-ID"/>
          </a:p>
        </p:txBody>
      </p:sp>
      <p:sp>
        <p:nvSpPr>
          <p:cNvPr id="10" name="Rectangle 9"/>
          <p:cNvSpPr/>
          <p:nvPr/>
        </p:nvSpPr>
        <p:spPr>
          <a:xfrm>
            <a:off x="0" y="-1"/>
            <a:ext cx="9144000" cy="3429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3948080"/>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7111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EAA7969-3A86-4C6C-BC7E-CFC4009E89D2}" type="slidenum">
              <a:rPr lang="id-ID" smtClean="0"/>
              <a:pPr/>
              <a:t>‹#›</a:t>
            </a:fld>
            <a:endParaRPr lang="id-ID"/>
          </a:p>
        </p:txBody>
      </p:sp>
    </p:spTree>
    <p:extLst>
      <p:ext uri="{BB962C8B-B14F-4D97-AF65-F5344CB8AC3E}">
        <p14:creationId xmlns:p14="http://schemas.microsoft.com/office/powerpoint/2010/main" xmlns="" val="79314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EAA7969-3A86-4C6C-BC7E-CFC4009E89D2}" type="slidenum">
              <a:rPr lang="id-ID" smtClean="0"/>
              <a:pPr/>
              <a:t>‹#›</a:t>
            </a:fld>
            <a:endParaRPr lang="id-ID"/>
          </a:p>
        </p:txBody>
      </p:sp>
    </p:spTree>
    <p:extLst>
      <p:ext uri="{BB962C8B-B14F-4D97-AF65-F5344CB8AC3E}">
        <p14:creationId xmlns:p14="http://schemas.microsoft.com/office/powerpoint/2010/main" xmlns="" val="193527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EAA7969-3A86-4C6C-BC7E-CFC4009E89D2}" type="slidenum">
              <a:rPr lang="id-ID" smtClean="0"/>
              <a:pPr/>
              <a:t>‹#›</a:t>
            </a:fld>
            <a:endParaRPr lang="id-ID"/>
          </a:p>
        </p:txBody>
      </p:sp>
    </p:spTree>
    <p:extLst>
      <p:ext uri="{BB962C8B-B14F-4D97-AF65-F5344CB8AC3E}">
        <p14:creationId xmlns:p14="http://schemas.microsoft.com/office/powerpoint/2010/main" xmlns="" val="338314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EAA7969-3A86-4C6C-BC7E-CFC4009E89D2}" type="slidenum">
              <a:rPr lang="id-ID" smtClean="0"/>
              <a:pPr/>
              <a:t>‹#›</a:t>
            </a:fld>
            <a:endParaRPr lang="id-ID"/>
          </a:p>
        </p:txBody>
      </p:sp>
    </p:spTree>
    <p:extLst>
      <p:ext uri="{BB962C8B-B14F-4D97-AF65-F5344CB8AC3E}">
        <p14:creationId xmlns:p14="http://schemas.microsoft.com/office/powerpoint/2010/main" xmlns="" val="301950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EAA7969-3A86-4C6C-BC7E-CFC4009E89D2}" type="slidenum">
              <a:rPr lang="id-ID" smtClean="0"/>
              <a:pPr/>
              <a:t>‹#›</a:t>
            </a:fld>
            <a:endParaRPr lang="id-ID"/>
          </a:p>
        </p:txBody>
      </p:sp>
    </p:spTree>
    <p:extLst>
      <p:ext uri="{BB962C8B-B14F-4D97-AF65-F5344CB8AC3E}">
        <p14:creationId xmlns:p14="http://schemas.microsoft.com/office/powerpoint/2010/main" xmlns="" val="31325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C20F7D-2225-47F6-A0ED-CE5403689159}" type="datetimeFigureOut">
              <a:rPr lang="id-ID" smtClean="0"/>
              <a:pPr/>
              <a:t>18/04/2017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EAA7969-3A86-4C6C-BC7E-CFC4009E89D2}" type="slidenum">
              <a:rPr lang="id-ID" smtClean="0"/>
              <a:pPr/>
              <a:t>‹#›</a:t>
            </a:fld>
            <a:endParaRPr lang="id-ID"/>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9344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9C20F7D-2225-47F6-A0ED-CE5403689159}" type="datetimeFigureOut">
              <a:rPr lang="id-ID" smtClean="0"/>
              <a:pPr/>
              <a:t>18/04/2017</a:t>
            </a:fld>
            <a:endParaRPr lang="id-ID"/>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id-ID"/>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FEAA7969-3A86-4C6C-BC7E-CFC4009E89D2}" type="slidenum">
              <a:rPr lang="id-ID" smtClean="0"/>
              <a:pPr/>
              <a:t>‹#›</a:t>
            </a:fld>
            <a:endParaRPr lang="id-ID"/>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01107113"/>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Layout" Target="../diagrams/layout9.xml"/><Relationship Id="rId7" Type="http://schemas.openxmlformats.org/officeDocument/2006/relationships/image" Target="../media/image6.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103"/>
            <a:ext cx="7772400" cy="1102519"/>
          </a:xfrm>
        </p:spPr>
        <p:txBody>
          <a:bodyPr>
            <a:normAutofit/>
          </a:bodyPr>
          <a:lstStyle/>
          <a:p>
            <a:pPr algn="ctr"/>
            <a:r>
              <a:rPr lang="id-ID" sz="2400" b="1" cap="none" spc="0" dirty="0" smtClean="0">
                <a:ln w="13462">
                  <a:solidFill>
                    <a:schemeClr val="bg1"/>
                  </a:solidFill>
                  <a:prstDash val="solid"/>
                </a:ln>
                <a:solidFill>
                  <a:schemeClr val="bg1">
                    <a:lumMod val="85000"/>
                    <a:lumOff val="15000"/>
                  </a:schemeClr>
                </a:solidFill>
                <a:effectLst>
                  <a:outerShdw dist="38100" dir="2700000" algn="bl" rotWithShape="0">
                    <a:schemeClr val="accent5"/>
                  </a:outerShdw>
                </a:effectLst>
                <a:latin typeface="Bear" panose="020B0500000000000000" pitchFamily="34" charset="0"/>
                <a:cs typeface="Times New Roman" pitchFamily="18" charset="0"/>
              </a:rPr>
              <a:t>OPTIMASI FORMULASI PEMBUATAN ABON EBI GALENDO MENGGUNAKAN</a:t>
            </a:r>
            <a:br>
              <a:rPr lang="id-ID" sz="2400" b="1" cap="none" spc="0" dirty="0" smtClean="0">
                <a:ln w="13462">
                  <a:solidFill>
                    <a:schemeClr val="bg1"/>
                  </a:solidFill>
                  <a:prstDash val="solid"/>
                </a:ln>
                <a:solidFill>
                  <a:schemeClr val="bg1">
                    <a:lumMod val="85000"/>
                    <a:lumOff val="15000"/>
                  </a:schemeClr>
                </a:solidFill>
                <a:effectLst>
                  <a:outerShdw dist="38100" dir="2700000" algn="bl" rotWithShape="0">
                    <a:schemeClr val="accent5"/>
                  </a:outerShdw>
                </a:effectLst>
                <a:latin typeface="Bear" panose="020B0500000000000000" pitchFamily="34" charset="0"/>
                <a:cs typeface="Times New Roman" pitchFamily="18" charset="0"/>
              </a:rPr>
            </a:br>
            <a:r>
              <a:rPr lang="id-ID" sz="2400" b="1" cap="none" spc="0" dirty="0" smtClean="0">
                <a:ln w="13462">
                  <a:solidFill>
                    <a:schemeClr val="bg1"/>
                  </a:solidFill>
                  <a:prstDash val="solid"/>
                </a:ln>
                <a:solidFill>
                  <a:schemeClr val="bg1">
                    <a:lumMod val="85000"/>
                    <a:lumOff val="15000"/>
                  </a:schemeClr>
                </a:solidFill>
                <a:effectLst>
                  <a:outerShdw dist="38100" dir="2700000" algn="bl" rotWithShape="0">
                    <a:schemeClr val="accent5"/>
                  </a:outerShdw>
                </a:effectLst>
                <a:latin typeface="Bear" panose="020B0500000000000000" pitchFamily="34" charset="0"/>
                <a:cs typeface="Times New Roman" pitchFamily="18" charset="0"/>
              </a:rPr>
              <a:t> PROGRAM LINIER </a:t>
            </a:r>
            <a:endParaRPr lang="id-ID" sz="2400" b="1" cap="none" spc="0" dirty="0">
              <a:ln w="13462">
                <a:solidFill>
                  <a:schemeClr val="bg1"/>
                </a:solidFill>
                <a:prstDash val="solid"/>
              </a:ln>
              <a:solidFill>
                <a:schemeClr val="bg1">
                  <a:lumMod val="85000"/>
                  <a:lumOff val="15000"/>
                </a:schemeClr>
              </a:solidFill>
              <a:effectLst>
                <a:outerShdw dist="38100" dir="2700000" algn="bl" rotWithShape="0">
                  <a:schemeClr val="accent5"/>
                </a:outerShdw>
              </a:effectLst>
              <a:latin typeface="Bear" panose="020B0500000000000000" pitchFamily="34" charset="0"/>
              <a:cs typeface="Times New Roman" pitchFamily="18" charset="0"/>
            </a:endParaRPr>
          </a:p>
        </p:txBody>
      </p:sp>
      <p:sp>
        <p:nvSpPr>
          <p:cNvPr id="3" name="Subtitle 2"/>
          <p:cNvSpPr>
            <a:spLocks noGrp="1"/>
          </p:cNvSpPr>
          <p:nvPr>
            <p:ph type="subTitle" idx="1"/>
          </p:nvPr>
        </p:nvSpPr>
        <p:spPr>
          <a:xfrm>
            <a:off x="428596" y="1393023"/>
            <a:ext cx="8429684" cy="1970815"/>
          </a:xfrm>
        </p:spPr>
        <p:txBody>
          <a:bodyPr>
            <a:normAutofit/>
          </a:bodyPr>
          <a:lstStyle/>
          <a:p>
            <a:endParaRPr lang="id-ID" sz="1800" b="1" dirty="0" smtClean="0">
              <a:ln w="13462">
                <a:solidFill>
                  <a:schemeClr val="bg1"/>
                </a:solidFill>
                <a:prstDash val="solid"/>
              </a:ln>
              <a:solidFill>
                <a:schemeClr val="bg1">
                  <a:lumMod val="85000"/>
                  <a:lumOff val="15000"/>
                </a:schemeClr>
              </a:solidFill>
              <a:effectLst>
                <a:outerShdw dist="38100" dir="2700000" algn="bl" rotWithShape="0">
                  <a:schemeClr val="accent5"/>
                </a:outerShdw>
              </a:effectLst>
              <a:latin typeface="Times New Roman" pitchFamily="18" charset="0"/>
              <a:cs typeface="Times New Roman" pitchFamily="18" charset="0"/>
            </a:endParaRPr>
          </a:p>
          <a:p>
            <a:pPr algn="ctr"/>
            <a:r>
              <a:rPr lang="id-ID" sz="1900" b="1" dirty="0" smtClean="0">
                <a:ln w="13462">
                  <a:solidFill>
                    <a:schemeClr val="bg1"/>
                  </a:solidFill>
                  <a:prstDash val="solid"/>
                </a:ln>
                <a:solidFill>
                  <a:schemeClr val="bg1">
                    <a:lumMod val="85000"/>
                    <a:lumOff val="15000"/>
                  </a:schemeClr>
                </a:solidFill>
                <a:effectLst>
                  <a:outerShdw dist="38100" dir="2700000" algn="bl" rotWithShape="0">
                    <a:schemeClr val="accent5"/>
                  </a:outerShdw>
                </a:effectLst>
                <a:latin typeface="Times New Roman" pitchFamily="18" charset="0"/>
                <a:cs typeface="Times New Roman" pitchFamily="18" charset="0"/>
              </a:rPr>
              <a:t>Disusun Oleh : </a:t>
            </a:r>
            <a:endParaRPr lang="id-ID" sz="1900" b="1" dirty="0">
              <a:ln w="13462">
                <a:solidFill>
                  <a:schemeClr val="bg1"/>
                </a:solidFill>
                <a:prstDash val="solid"/>
              </a:ln>
              <a:solidFill>
                <a:schemeClr val="bg1">
                  <a:lumMod val="85000"/>
                  <a:lumOff val="15000"/>
                </a:schemeClr>
              </a:solidFill>
              <a:effectLst>
                <a:outerShdw dist="38100" dir="2700000" algn="bl" rotWithShape="0">
                  <a:schemeClr val="accent5"/>
                </a:outerShdw>
              </a:effectLst>
              <a:latin typeface="Times New Roman" pitchFamily="18" charset="0"/>
              <a:cs typeface="Times New Roman" pitchFamily="18" charset="0"/>
            </a:endParaRPr>
          </a:p>
          <a:p>
            <a:pPr algn="ctr"/>
            <a:r>
              <a:rPr lang="id-ID" sz="1900" b="1" dirty="0" smtClean="0">
                <a:ln w="13462">
                  <a:solidFill>
                    <a:schemeClr val="bg1"/>
                  </a:solidFill>
                  <a:prstDash val="solid"/>
                </a:ln>
                <a:solidFill>
                  <a:schemeClr val="bg1">
                    <a:lumMod val="85000"/>
                    <a:lumOff val="15000"/>
                  </a:schemeClr>
                </a:solidFill>
                <a:effectLst>
                  <a:outerShdw dist="38100" dir="2700000" algn="bl" rotWithShape="0">
                    <a:schemeClr val="accent5"/>
                  </a:outerShdw>
                </a:effectLst>
                <a:latin typeface="Times New Roman" pitchFamily="18" charset="0"/>
                <a:cs typeface="Times New Roman" pitchFamily="18" charset="0"/>
              </a:rPr>
              <a:t>Yossy Aryanti</a:t>
            </a:r>
          </a:p>
          <a:p>
            <a:pPr algn="ctr"/>
            <a:r>
              <a:rPr lang="id-ID" sz="1900" b="1" dirty="0" smtClean="0">
                <a:ln w="13462">
                  <a:solidFill>
                    <a:schemeClr val="bg1"/>
                  </a:solidFill>
                  <a:prstDash val="solid"/>
                </a:ln>
                <a:solidFill>
                  <a:schemeClr val="bg1">
                    <a:lumMod val="85000"/>
                    <a:lumOff val="15000"/>
                  </a:schemeClr>
                </a:solidFill>
                <a:effectLst>
                  <a:outerShdw dist="38100" dir="2700000" algn="bl" rotWithShape="0">
                    <a:schemeClr val="accent5"/>
                  </a:outerShdw>
                </a:effectLst>
                <a:latin typeface="Times New Roman" pitchFamily="18" charset="0"/>
                <a:cs typeface="Times New Roman" pitchFamily="18" charset="0"/>
              </a:rPr>
              <a:t>123020327</a:t>
            </a:r>
          </a:p>
        </p:txBody>
      </p:sp>
      <p:sp>
        <p:nvSpPr>
          <p:cNvPr id="4" name="TextBox 3"/>
          <p:cNvSpPr txBox="1"/>
          <p:nvPr/>
        </p:nvSpPr>
        <p:spPr>
          <a:xfrm>
            <a:off x="0" y="3670951"/>
            <a:ext cx="2808312" cy="1092607"/>
          </a:xfrm>
          <a:prstGeom prst="rect">
            <a:avLst/>
          </a:prstGeom>
          <a:noFill/>
        </p:spPr>
        <p:txBody>
          <a:bodyPr wrap="square" rtlCol="0">
            <a:spAutoFit/>
          </a:bodyPr>
          <a:lstStyle/>
          <a:p>
            <a:pPr algn="ctr"/>
            <a:r>
              <a:rPr lang="id-ID"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Pembimbing </a:t>
            </a:r>
            <a:r>
              <a:rPr lang="id-ID"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Utama</a:t>
            </a:r>
            <a:endParaRPr lang="en-US"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endParaRPr lang="en-US"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endParaRPr lang="en-US"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endParaRPr lang="en-US"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r>
              <a:rPr lang="id-ID"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Dra. Hj. Ela Turmala Sutrisno, </a:t>
            </a:r>
            <a:r>
              <a:rPr lang="id-ID"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M.</a:t>
            </a:r>
            <a:r>
              <a:rPr lang="en-US"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S</a:t>
            </a:r>
            <a:r>
              <a:rPr lang="id-ID"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c</a:t>
            </a:r>
            <a:endParaRPr lang="en-US"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3239282" y="3670952"/>
            <a:ext cx="2808312" cy="1092607"/>
          </a:xfrm>
          <a:prstGeom prst="rect">
            <a:avLst/>
          </a:prstGeom>
          <a:noFill/>
        </p:spPr>
        <p:txBody>
          <a:bodyPr wrap="square" rtlCol="0">
            <a:spAutoFit/>
          </a:bodyPr>
          <a:lstStyle/>
          <a:p>
            <a:pPr algn="ctr"/>
            <a:r>
              <a:rPr lang="id-ID"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Pembimbing Pendamping</a:t>
            </a:r>
          </a:p>
          <a:p>
            <a:pPr algn="ctr"/>
            <a:endParaRPr lang="en-US"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endParaRPr lang="en-US"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endParaRPr lang="en-US"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r>
              <a:rPr lang="id-ID"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Dr. Ir. Dede Zainal Arif, </a:t>
            </a:r>
            <a:r>
              <a:rPr lang="id-ID"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M.</a:t>
            </a:r>
            <a:r>
              <a:rPr lang="en-US"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S</a:t>
            </a:r>
            <a:r>
              <a:rPr lang="id-ID" sz="1300" b="1" dirty="0" smtClean="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c</a:t>
            </a:r>
            <a:endParaRPr lang="id-ID" sz="1300" b="1" dirty="0">
              <a:ln w="10160">
                <a:solidFill>
                  <a:schemeClr val="accent5">
                    <a:lumMod val="20000"/>
                    <a:lumOff val="8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p:txBody>
      </p:sp>
      <p:sp>
        <p:nvSpPr>
          <p:cNvPr id="6" name="TextBox 5"/>
          <p:cNvSpPr txBox="1"/>
          <p:nvPr/>
        </p:nvSpPr>
        <p:spPr>
          <a:xfrm>
            <a:off x="6335688" y="3686340"/>
            <a:ext cx="2808312" cy="1092607"/>
          </a:xfrm>
          <a:prstGeom prst="rect">
            <a:avLst/>
          </a:prstGeom>
          <a:noFill/>
        </p:spPr>
        <p:txBody>
          <a:bodyPr wrap="square" rtlCol="0">
            <a:spAutoFit/>
          </a:bodyPr>
          <a:lstStyle/>
          <a:p>
            <a:pPr algn="ctr"/>
            <a:r>
              <a:rPr lang="id-ID" sz="1300" b="1" dirty="0" smtClean="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Pe</a:t>
            </a:r>
            <a:r>
              <a:rPr lang="en-US" sz="1300" b="1" dirty="0" err="1" smtClean="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nguji</a:t>
            </a:r>
            <a:endParaRPr lang="en-US" sz="1300" b="1" dirty="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endParaRPr lang="en-US" sz="1300" b="1" dirty="0" smtClean="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endParaRPr lang="en-US" sz="1300" b="1" dirty="0" smtClean="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endParaRPr lang="en-US" sz="1300" b="1" dirty="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a:p>
            <a:pPr algn="ctr"/>
            <a:r>
              <a:rPr lang="id-ID" sz="1300" b="1" dirty="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Dr. Ir. </a:t>
            </a:r>
            <a:r>
              <a:rPr lang="en-US" sz="1300" b="1" dirty="0" err="1" smtClean="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Yusman</a:t>
            </a:r>
            <a:r>
              <a:rPr lang="en-US" sz="1300" b="1" dirty="0" smtClean="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 </a:t>
            </a:r>
            <a:r>
              <a:rPr lang="en-US" sz="1300" b="1" dirty="0" err="1" smtClean="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Taufik</a:t>
            </a:r>
            <a:r>
              <a:rPr lang="en-US" sz="1300" b="1" dirty="0" smtClean="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 M.P</a:t>
            </a:r>
            <a:endParaRPr lang="id-ID" sz="1300" b="1" dirty="0">
              <a:ln w="10160">
                <a:solidFill>
                  <a:schemeClr val="accent5">
                    <a:lumMod val="40000"/>
                    <a:lumOff val="60000"/>
                  </a:schemeClr>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086128851"/>
              </p:ext>
            </p:extLst>
          </p:nvPr>
        </p:nvGraphicFramePr>
        <p:xfrm>
          <a:off x="899592" y="123478"/>
          <a:ext cx="72898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97681"/>
          </a:xfrm>
        </p:spPr>
        <p:txBody>
          <a:bodyPr>
            <a:normAutofit/>
          </a:bodyPr>
          <a:lstStyle/>
          <a:p>
            <a:r>
              <a:rPr lang="id-ID" sz="3200" dirty="0" smtClean="0">
                <a:latin typeface="Times New Roman" pitchFamily="18" charset="0"/>
                <a:cs typeface="Times New Roman" pitchFamily="18" charset="0"/>
              </a:rPr>
              <a:t>Metode penelitan </a:t>
            </a:r>
            <a:endParaRPr lang="id-ID"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36635858"/>
              </p:ext>
            </p:extLst>
          </p:nvPr>
        </p:nvGraphicFramePr>
        <p:xfrm>
          <a:off x="882600" y="2002184"/>
          <a:ext cx="7289800" cy="301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60057721"/>
              </p:ext>
            </p:extLst>
          </p:nvPr>
        </p:nvGraphicFramePr>
        <p:xfrm>
          <a:off x="768350" y="1714500"/>
          <a:ext cx="7289800" cy="301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6505"/>
            <a:ext cx="8476974" cy="1125125"/>
          </a:xfrm>
        </p:spPr>
        <p:txBody>
          <a:bodyPr>
            <a:noAutofit/>
          </a:bodyPr>
          <a:lstStyle/>
          <a:p>
            <a:pPr algn="ctr">
              <a:lnSpc>
                <a:spcPct val="150000"/>
              </a:lnSpc>
            </a:pPr>
            <a:r>
              <a:rPr lang="id-ID" sz="2900" cap="none" spc="0" dirty="0" smtClean="0">
                <a:ln w="0"/>
                <a:solidFill>
                  <a:schemeClr val="tx1"/>
                </a:solidFill>
                <a:effectLst>
                  <a:outerShdw blurRad="38100" dist="19050" dir="2700000" algn="tl" rotWithShape="0">
                    <a:schemeClr val="dk1">
                      <a:alpha val="40000"/>
                    </a:schemeClr>
                  </a:outerShdw>
                </a:effectLst>
                <a:cs typeface="Times New Roman" pitchFamily="18" charset="0"/>
              </a:rPr>
              <a:t>Tahap-tahap Optimasi Formulasi Abon Ebi Galendo dengan Program Linier</a:t>
            </a:r>
            <a:endParaRPr lang="id-ID" sz="2900" cap="none" spc="0" dirty="0">
              <a:ln w="0"/>
              <a:solidFill>
                <a:schemeClr val="tx1"/>
              </a:solidFill>
              <a:effectLst>
                <a:outerShdw blurRad="38100" dist="19050" dir="2700000" algn="tl" rotWithShape="0">
                  <a:schemeClr val="dk1">
                    <a:alpha val="40000"/>
                  </a:schemeClr>
                </a:outerShdw>
              </a:effectLst>
              <a:cs typeface="Times New Roman" pitchFamily="18" charset="0"/>
            </a:endParaRPr>
          </a:p>
        </p:txBody>
      </p:sp>
      <p:sp>
        <p:nvSpPr>
          <p:cNvPr id="5" name="Content Placeholder 4"/>
          <p:cNvSpPr>
            <a:spLocks noGrp="1"/>
          </p:cNvSpPr>
          <p:nvPr>
            <p:ph idx="1"/>
          </p:nvPr>
        </p:nvSpPr>
        <p:spPr>
          <a:xfrm>
            <a:off x="251520" y="1635646"/>
            <a:ext cx="8620990" cy="3384376"/>
          </a:xfrm>
          <a:solidFill>
            <a:schemeClr val="tx1">
              <a:lumMod val="95000"/>
            </a:schemeClr>
          </a:solidFill>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342900" indent="-342900" algn="just">
              <a:buNone/>
            </a:pPr>
            <a:r>
              <a:rPr lang="id-ID" sz="1600" dirty="0" smtClean="0">
                <a:solidFill>
                  <a:schemeClr val="accent6">
                    <a:lumMod val="50000"/>
                  </a:schemeClr>
                </a:solidFill>
                <a:latin typeface="+mj-lt"/>
                <a:cs typeface="Times New Roman" pitchFamily="18" charset="0"/>
              </a:rPr>
              <a:t>1. </a:t>
            </a:r>
            <a:r>
              <a:rPr lang="en-US" sz="1600" dirty="0" err="1" smtClean="0">
                <a:solidFill>
                  <a:schemeClr val="accent6">
                    <a:lumMod val="50000"/>
                  </a:schemeClr>
                </a:solidFill>
                <a:latin typeface="+mj-lt"/>
                <a:cs typeface="Times New Roman" pitchFamily="18" charset="0"/>
              </a:rPr>
              <a:t>Menentukan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Fungsi</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Tujuan</a:t>
            </a:r>
            <a:r>
              <a:rPr lang="en-US" sz="1600" dirty="0" smtClean="0">
                <a:solidFill>
                  <a:schemeClr val="accent6">
                    <a:lumMod val="50000"/>
                  </a:schemeClr>
                </a:solidFill>
                <a:latin typeface="+mj-lt"/>
                <a:cs typeface="Times New Roman" pitchFamily="18" charset="0"/>
              </a:rPr>
              <a:t> : </a:t>
            </a:r>
            <a:r>
              <a:rPr lang="en-US" sz="1600" dirty="0" err="1" smtClean="0">
                <a:solidFill>
                  <a:schemeClr val="accent6">
                    <a:lumMod val="50000"/>
                  </a:schemeClr>
                </a:solidFill>
                <a:latin typeface="+mj-lt"/>
                <a:cs typeface="Times New Roman" pitchFamily="18" charset="0"/>
              </a:rPr>
              <a:t>bersifat</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minimasi</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biaya</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dalam</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pembuatan</a:t>
            </a:r>
            <a:r>
              <a:rPr lang="en-US" sz="1600" dirty="0" smtClean="0">
                <a:solidFill>
                  <a:schemeClr val="accent6">
                    <a:lumMod val="50000"/>
                  </a:schemeClr>
                </a:solidFill>
                <a:latin typeface="+mj-lt"/>
                <a:cs typeface="Times New Roman" pitchFamily="18" charset="0"/>
              </a:rPr>
              <a:t> </a:t>
            </a:r>
            <a:r>
              <a:rPr lang="id-ID" sz="1600" i="1" dirty="0" smtClean="0">
                <a:solidFill>
                  <a:schemeClr val="accent6">
                    <a:lumMod val="50000"/>
                  </a:schemeClr>
                </a:solidFill>
                <a:latin typeface="+mj-lt"/>
                <a:cs typeface="Times New Roman" pitchFamily="18" charset="0"/>
              </a:rPr>
              <a:t>Abon Ebi Galendo</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dengan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persamaan</a:t>
            </a:r>
            <a:r>
              <a:rPr lang="en-US" sz="1600" dirty="0" smtClean="0">
                <a:solidFill>
                  <a:schemeClr val="accent6">
                    <a:lumMod val="50000"/>
                  </a:schemeClr>
                </a:solidFill>
                <a:latin typeface="+mj-lt"/>
                <a:cs typeface="Times New Roman" pitchFamily="18" charset="0"/>
              </a:rPr>
              <a:t> :</a:t>
            </a:r>
          </a:p>
          <a:p>
            <a:pPr marL="342900" indent="-342900" algn="ctr"/>
            <a:r>
              <a:rPr lang="en-US" sz="1600" dirty="0" smtClean="0">
                <a:solidFill>
                  <a:schemeClr val="accent6">
                    <a:lumMod val="50000"/>
                  </a:schemeClr>
                </a:solidFill>
                <a:latin typeface="+mj-lt"/>
                <a:cs typeface="Times New Roman" pitchFamily="18" charset="0"/>
              </a:rPr>
              <a:t>Z</a:t>
            </a:r>
            <a:r>
              <a:rPr lang="en-US" sz="1600" baseline="-25000" dirty="0" smtClean="0">
                <a:solidFill>
                  <a:schemeClr val="accent6">
                    <a:lumMod val="50000"/>
                  </a:schemeClr>
                </a:solidFill>
                <a:latin typeface="+mj-lt"/>
                <a:cs typeface="Times New Roman" pitchFamily="18" charset="0"/>
              </a:rPr>
              <a:t>1</a:t>
            </a:r>
            <a:r>
              <a:rPr lang="en-US" sz="1600" dirty="0" smtClean="0">
                <a:solidFill>
                  <a:schemeClr val="accent6">
                    <a:lumMod val="50000"/>
                  </a:schemeClr>
                </a:solidFill>
                <a:latin typeface="+mj-lt"/>
                <a:cs typeface="Times New Roman" pitchFamily="18" charset="0"/>
              </a:rPr>
              <a:t> = C</a:t>
            </a:r>
            <a:r>
              <a:rPr lang="en-US" sz="1600" baseline="-25000" dirty="0" smtClean="0">
                <a:solidFill>
                  <a:schemeClr val="accent6">
                    <a:lumMod val="50000"/>
                  </a:schemeClr>
                </a:solidFill>
                <a:latin typeface="+mj-lt"/>
                <a:cs typeface="Times New Roman" pitchFamily="18" charset="0"/>
              </a:rPr>
              <a:t>1</a:t>
            </a:r>
            <a:r>
              <a:rPr lang="en-US" sz="1600" dirty="0" smtClean="0">
                <a:solidFill>
                  <a:schemeClr val="accent6">
                    <a:lumMod val="50000"/>
                  </a:schemeClr>
                </a:solidFill>
                <a:latin typeface="+mj-lt"/>
                <a:cs typeface="Times New Roman" pitchFamily="18" charset="0"/>
              </a:rPr>
              <a:t>X</a:t>
            </a:r>
            <a:r>
              <a:rPr lang="en-US" sz="1600" baseline="-25000" dirty="0" smtClean="0">
                <a:solidFill>
                  <a:schemeClr val="accent6">
                    <a:lumMod val="50000"/>
                  </a:schemeClr>
                </a:solidFill>
                <a:latin typeface="+mj-lt"/>
                <a:cs typeface="Times New Roman" pitchFamily="18" charset="0"/>
              </a:rPr>
              <a:t>1</a:t>
            </a:r>
            <a:r>
              <a:rPr lang="en-US" sz="1600" dirty="0" smtClean="0">
                <a:solidFill>
                  <a:schemeClr val="accent6">
                    <a:lumMod val="50000"/>
                  </a:schemeClr>
                </a:solidFill>
                <a:latin typeface="+mj-lt"/>
                <a:cs typeface="Times New Roman" pitchFamily="18" charset="0"/>
              </a:rPr>
              <a:t> + C</a:t>
            </a:r>
            <a:r>
              <a:rPr lang="en-US" sz="1600" baseline="-25000" dirty="0" smtClean="0">
                <a:solidFill>
                  <a:schemeClr val="accent6">
                    <a:lumMod val="50000"/>
                  </a:schemeClr>
                </a:solidFill>
                <a:latin typeface="+mj-lt"/>
                <a:cs typeface="Times New Roman" pitchFamily="18" charset="0"/>
              </a:rPr>
              <a:t>2</a:t>
            </a:r>
            <a:r>
              <a:rPr lang="en-US" sz="1600" dirty="0" smtClean="0">
                <a:solidFill>
                  <a:schemeClr val="accent6">
                    <a:lumMod val="50000"/>
                  </a:schemeClr>
                </a:solidFill>
                <a:latin typeface="+mj-lt"/>
                <a:cs typeface="Times New Roman" pitchFamily="18" charset="0"/>
              </a:rPr>
              <a:t>X</a:t>
            </a:r>
            <a:r>
              <a:rPr lang="en-US" sz="1600" baseline="-25000" dirty="0" smtClean="0">
                <a:solidFill>
                  <a:schemeClr val="accent6">
                    <a:lumMod val="50000"/>
                  </a:schemeClr>
                </a:solidFill>
                <a:latin typeface="+mj-lt"/>
                <a:cs typeface="Times New Roman" pitchFamily="18" charset="0"/>
              </a:rPr>
              <a:t>2</a:t>
            </a:r>
            <a:r>
              <a:rPr lang="en-US" sz="1600" dirty="0" smtClean="0">
                <a:solidFill>
                  <a:schemeClr val="accent6">
                    <a:lumMod val="50000"/>
                  </a:schemeClr>
                </a:solidFill>
                <a:latin typeface="+mj-lt"/>
                <a:cs typeface="Times New Roman" pitchFamily="18" charset="0"/>
              </a:rPr>
              <a:t> + C</a:t>
            </a:r>
            <a:r>
              <a:rPr lang="en-US" sz="1600" baseline="-25000" dirty="0" smtClean="0">
                <a:solidFill>
                  <a:schemeClr val="accent6">
                    <a:lumMod val="50000"/>
                  </a:schemeClr>
                </a:solidFill>
                <a:latin typeface="+mj-lt"/>
                <a:cs typeface="Times New Roman" pitchFamily="18" charset="0"/>
              </a:rPr>
              <a:t>3</a:t>
            </a:r>
            <a:r>
              <a:rPr lang="en-US" sz="1600" dirty="0" smtClean="0">
                <a:solidFill>
                  <a:schemeClr val="accent6">
                    <a:lumMod val="50000"/>
                  </a:schemeClr>
                </a:solidFill>
                <a:latin typeface="+mj-lt"/>
                <a:cs typeface="Times New Roman" pitchFamily="18" charset="0"/>
              </a:rPr>
              <a:t>X</a:t>
            </a:r>
            <a:r>
              <a:rPr lang="en-US" sz="1600" baseline="-25000" dirty="0" smtClean="0">
                <a:solidFill>
                  <a:schemeClr val="accent6">
                    <a:lumMod val="50000"/>
                  </a:schemeClr>
                </a:solidFill>
                <a:latin typeface="+mj-lt"/>
                <a:cs typeface="Times New Roman" pitchFamily="18" charset="0"/>
              </a:rPr>
              <a:t>3</a:t>
            </a:r>
            <a:r>
              <a:rPr lang="en-US" sz="1600" dirty="0" smtClean="0">
                <a:solidFill>
                  <a:schemeClr val="accent6">
                    <a:lumMod val="50000"/>
                  </a:schemeClr>
                </a:solidFill>
                <a:latin typeface="+mj-lt"/>
                <a:cs typeface="Times New Roman" pitchFamily="18" charset="0"/>
              </a:rPr>
              <a:t> + C</a:t>
            </a:r>
            <a:r>
              <a:rPr lang="en-US" sz="1600" baseline="-25000" dirty="0" smtClean="0">
                <a:solidFill>
                  <a:schemeClr val="accent6">
                    <a:lumMod val="50000"/>
                  </a:schemeClr>
                </a:solidFill>
                <a:latin typeface="+mj-lt"/>
                <a:cs typeface="Times New Roman" pitchFamily="18" charset="0"/>
              </a:rPr>
              <a:t>4</a:t>
            </a:r>
            <a:r>
              <a:rPr lang="en-US" sz="1600" dirty="0" smtClean="0">
                <a:solidFill>
                  <a:schemeClr val="accent6">
                    <a:lumMod val="50000"/>
                  </a:schemeClr>
                </a:solidFill>
                <a:latin typeface="+mj-lt"/>
                <a:cs typeface="Times New Roman" pitchFamily="18" charset="0"/>
              </a:rPr>
              <a:t>X</a:t>
            </a:r>
            <a:r>
              <a:rPr lang="en-US" sz="1600" baseline="-25000" dirty="0" smtClean="0">
                <a:solidFill>
                  <a:schemeClr val="accent6">
                    <a:lumMod val="50000"/>
                  </a:schemeClr>
                </a:solidFill>
                <a:latin typeface="+mj-lt"/>
                <a:cs typeface="Times New Roman" pitchFamily="18" charset="0"/>
              </a:rPr>
              <a:t>4</a:t>
            </a:r>
            <a:r>
              <a:rPr lang="en-US" sz="1600" dirty="0" smtClean="0">
                <a:solidFill>
                  <a:schemeClr val="accent6">
                    <a:lumMod val="50000"/>
                  </a:schemeClr>
                </a:solidFill>
                <a:latin typeface="+mj-lt"/>
                <a:cs typeface="Times New Roman" pitchFamily="18" charset="0"/>
              </a:rPr>
              <a:t> + C</a:t>
            </a:r>
            <a:r>
              <a:rPr lang="en-US" sz="1600" baseline="-25000" dirty="0" smtClean="0">
                <a:solidFill>
                  <a:schemeClr val="accent6">
                    <a:lumMod val="50000"/>
                  </a:schemeClr>
                </a:solidFill>
                <a:latin typeface="+mj-lt"/>
                <a:cs typeface="Times New Roman" pitchFamily="18" charset="0"/>
              </a:rPr>
              <a:t>5</a:t>
            </a:r>
            <a:r>
              <a:rPr lang="en-US" sz="1600" dirty="0" smtClean="0">
                <a:solidFill>
                  <a:schemeClr val="accent6">
                    <a:lumMod val="50000"/>
                  </a:schemeClr>
                </a:solidFill>
                <a:latin typeface="+mj-lt"/>
                <a:cs typeface="Times New Roman" pitchFamily="18" charset="0"/>
              </a:rPr>
              <a:t>X</a:t>
            </a:r>
            <a:r>
              <a:rPr lang="en-US" sz="1600" baseline="-25000" dirty="0" smtClean="0">
                <a:solidFill>
                  <a:schemeClr val="accent6">
                    <a:lumMod val="50000"/>
                  </a:schemeClr>
                </a:solidFill>
                <a:latin typeface="+mj-lt"/>
                <a:cs typeface="Times New Roman" pitchFamily="18" charset="0"/>
              </a:rPr>
              <a:t>5</a:t>
            </a:r>
            <a:r>
              <a:rPr lang="en-US" sz="1600" dirty="0" smtClean="0">
                <a:solidFill>
                  <a:schemeClr val="accent6">
                    <a:lumMod val="50000"/>
                  </a:schemeClr>
                </a:solidFill>
                <a:latin typeface="+mj-lt"/>
                <a:cs typeface="Times New Roman" pitchFamily="18" charset="0"/>
              </a:rPr>
              <a:t>+ C</a:t>
            </a:r>
            <a:r>
              <a:rPr lang="en-US" sz="1600" baseline="-25000" dirty="0" smtClean="0">
                <a:solidFill>
                  <a:schemeClr val="accent6">
                    <a:lumMod val="50000"/>
                  </a:schemeClr>
                </a:solidFill>
                <a:latin typeface="+mj-lt"/>
                <a:cs typeface="Times New Roman" pitchFamily="18" charset="0"/>
              </a:rPr>
              <a:t>6</a:t>
            </a:r>
            <a:r>
              <a:rPr lang="en-US" sz="1600" dirty="0" smtClean="0">
                <a:solidFill>
                  <a:schemeClr val="accent6">
                    <a:lumMod val="50000"/>
                  </a:schemeClr>
                </a:solidFill>
                <a:latin typeface="+mj-lt"/>
                <a:cs typeface="Times New Roman" pitchFamily="18" charset="0"/>
              </a:rPr>
              <a:t>X</a:t>
            </a:r>
            <a:r>
              <a:rPr lang="en-US" sz="1600" baseline="-25000" dirty="0" smtClean="0">
                <a:solidFill>
                  <a:schemeClr val="accent6">
                    <a:lumMod val="50000"/>
                  </a:schemeClr>
                </a:solidFill>
                <a:latin typeface="+mj-lt"/>
                <a:cs typeface="Times New Roman" pitchFamily="18" charset="0"/>
              </a:rPr>
              <a:t>6</a:t>
            </a:r>
            <a:r>
              <a:rPr lang="en-US" sz="1600" dirty="0" smtClean="0">
                <a:solidFill>
                  <a:schemeClr val="accent6">
                    <a:lumMod val="50000"/>
                  </a:schemeClr>
                </a:solidFill>
                <a:latin typeface="+mj-lt"/>
                <a:cs typeface="Times New Roman" pitchFamily="18" charset="0"/>
              </a:rPr>
              <a:t> + C</a:t>
            </a:r>
            <a:r>
              <a:rPr lang="en-US" sz="1600" baseline="-25000" dirty="0" smtClean="0">
                <a:solidFill>
                  <a:schemeClr val="accent6">
                    <a:lumMod val="50000"/>
                  </a:schemeClr>
                </a:solidFill>
                <a:latin typeface="+mj-lt"/>
                <a:cs typeface="Times New Roman" pitchFamily="18" charset="0"/>
              </a:rPr>
              <a:t>7</a:t>
            </a:r>
            <a:r>
              <a:rPr lang="en-US" sz="1600" dirty="0" smtClean="0">
                <a:solidFill>
                  <a:schemeClr val="accent6">
                    <a:lumMod val="50000"/>
                  </a:schemeClr>
                </a:solidFill>
                <a:latin typeface="+mj-lt"/>
                <a:cs typeface="Times New Roman" pitchFamily="18" charset="0"/>
              </a:rPr>
              <a:t>X</a:t>
            </a:r>
            <a:r>
              <a:rPr lang="en-US" sz="1600" baseline="-25000" dirty="0" smtClean="0">
                <a:solidFill>
                  <a:schemeClr val="accent6">
                    <a:lumMod val="50000"/>
                  </a:schemeClr>
                </a:solidFill>
                <a:latin typeface="+mj-lt"/>
                <a:cs typeface="Times New Roman" pitchFamily="18" charset="0"/>
              </a:rPr>
              <a:t>7</a:t>
            </a:r>
            <a:r>
              <a:rPr lang="en-US" sz="1600" dirty="0" smtClean="0">
                <a:solidFill>
                  <a:schemeClr val="accent6">
                    <a:lumMod val="50000"/>
                  </a:schemeClr>
                </a:solidFill>
                <a:latin typeface="+mj-lt"/>
                <a:cs typeface="Times New Roman" pitchFamily="18" charset="0"/>
              </a:rPr>
              <a:t>+ C</a:t>
            </a:r>
            <a:r>
              <a:rPr lang="en-US" sz="1600" baseline="-25000" dirty="0" smtClean="0">
                <a:solidFill>
                  <a:schemeClr val="accent6">
                    <a:lumMod val="50000"/>
                  </a:schemeClr>
                </a:solidFill>
                <a:latin typeface="+mj-lt"/>
                <a:cs typeface="Times New Roman" pitchFamily="18" charset="0"/>
              </a:rPr>
              <a:t>8</a:t>
            </a:r>
            <a:r>
              <a:rPr lang="en-US" sz="1600" dirty="0" smtClean="0">
                <a:solidFill>
                  <a:schemeClr val="accent6">
                    <a:lumMod val="50000"/>
                  </a:schemeClr>
                </a:solidFill>
                <a:latin typeface="+mj-lt"/>
                <a:cs typeface="Times New Roman" pitchFamily="18" charset="0"/>
              </a:rPr>
              <a:t>X</a:t>
            </a:r>
            <a:r>
              <a:rPr lang="en-US" sz="1600" baseline="-25000" dirty="0" smtClean="0">
                <a:solidFill>
                  <a:schemeClr val="accent6">
                    <a:lumMod val="50000"/>
                  </a:schemeClr>
                </a:solidFill>
                <a:latin typeface="+mj-lt"/>
                <a:cs typeface="Times New Roman" pitchFamily="18" charset="0"/>
              </a:rPr>
              <a:t>8</a:t>
            </a:r>
            <a:endParaRPr lang="id-ID" sz="1600" dirty="0" smtClean="0">
              <a:solidFill>
                <a:schemeClr val="accent6">
                  <a:lumMod val="50000"/>
                </a:schemeClr>
              </a:solidFill>
              <a:latin typeface="+mj-lt"/>
              <a:cs typeface="Times New Roman" pitchFamily="18" charset="0"/>
            </a:endParaRPr>
          </a:p>
          <a:p>
            <a:pPr marL="342900" indent="-342900" algn="just">
              <a:buNone/>
            </a:pPr>
            <a:r>
              <a:rPr lang="id-ID" sz="1600" dirty="0" smtClean="0">
                <a:solidFill>
                  <a:schemeClr val="accent6">
                    <a:lumMod val="50000"/>
                  </a:schemeClr>
                </a:solidFill>
                <a:latin typeface="+mj-lt"/>
                <a:cs typeface="Times New Roman" pitchFamily="18" charset="0"/>
              </a:rPr>
              <a:t>2. </a:t>
            </a:r>
            <a:r>
              <a:rPr lang="en-US" sz="1600" dirty="0" err="1" smtClean="0">
                <a:solidFill>
                  <a:schemeClr val="accent6">
                    <a:lumMod val="50000"/>
                  </a:schemeClr>
                </a:solidFill>
                <a:latin typeface="+mj-lt"/>
                <a:cs typeface="Times New Roman" pitchFamily="18" charset="0"/>
              </a:rPr>
              <a:t>Menentukan</a:t>
            </a:r>
            <a:r>
              <a:rPr lang="en-US" sz="1600" dirty="0" smtClean="0">
                <a:solidFill>
                  <a:schemeClr val="accent6">
                    <a:lumMod val="50000"/>
                  </a:schemeClr>
                </a:solidFill>
                <a:latin typeface="+mj-lt"/>
                <a:cs typeface="Times New Roman" pitchFamily="18" charset="0"/>
              </a:rPr>
              <a:t> model </a:t>
            </a:r>
            <a:r>
              <a:rPr lang="en-US" sz="1600" dirty="0" err="1" smtClean="0">
                <a:solidFill>
                  <a:schemeClr val="accent6">
                    <a:lumMod val="50000"/>
                  </a:schemeClr>
                </a:solidFill>
                <a:latin typeface="+mj-lt"/>
                <a:cs typeface="Times New Roman" pitchFamily="18" charset="0"/>
              </a:rPr>
              <a:t>variabel</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antara</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komponen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kimia</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bahan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baku</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dan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jenis</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bahan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baku</a:t>
            </a:r>
            <a:r>
              <a:rPr lang="en-US" sz="1600" dirty="0" smtClean="0">
                <a:solidFill>
                  <a:schemeClr val="accent6">
                    <a:lumMod val="50000"/>
                  </a:schemeClr>
                </a:solidFill>
                <a:latin typeface="+mj-lt"/>
                <a:cs typeface="Times New Roman" pitchFamily="18" charset="0"/>
              </a:rPr>
              <a:t> yang </a:t>
            </a:r>
            <a:r>
              <a:rPr lang="en-US" sz="1600" dirty="0" err="1" smtClean="0">
                <a:solidFill>
                  <a:schemeClr val="accent6">
                    <a:lumMod val="50000"/>
                  </a:schemeClr>
                </a:solidFill>
                <a:latin typeface="+mj-lt"/>
                <a:cs typeface="Times New Roman" pitchFamily="18" charset="0"/>
              </a:rPr>
              <a:t>akan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dicari</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formulasi</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optimalnya</a:t>
            </a:r>
            <a:r>
              <a:rPr lang="en-US" sz="1600" dirty="0" smtClean="0">
                <a:solidFill>
                  <a:schemeClr val="accent6">
                    <a:lumMod val="50000"/>
                  </a:schemeClr>
                </a:solidFill>
                <a:latin typeface="+mj-lt"/>
                <a:cs typeface="Times New Roman" pitchFamily="18" charset="0"/>
              </a:rPr>
              <a:t>.</a:t>
            </a:r>
          </a:p>
          <a:p>
            <a:pPr lvl="0" algn="just"/>
            <a:r>
              <a:rPr lang="en-US" sz="1600" dirty="0" smtClean="0">
                <a:solidFill>
                  <a:schemeClr val="accent6">
                    <a:lumMod val="50000"/>
                  </a:schemeClr>
                </a:solidFill>
                <a:latin typeface="+mj-lt"/>
                <a:cs typeface="Times New Roman" pitchFamily="18" charset="0"/>
              </a:rPr>
              <a:t>- </a:t>
            </a:r>
            <a:r>
              <a:rPr lang="id-ID"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Variabel</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keputusan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variabel</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berubah</a:t>
            </a:r>
            <a:r>
              <a:rPr lang="en-US" sz="1600" dirty="0" smtClean="0">
                <a:solidFill>
                  <a:schemeClr val="accent6">
                    <a:lumMod val="50000"/>
                  </a:schemeClr>
                </a:solidFill>
                <a:latin typeface="+mj-lt"/>
                <a:cs typeface="Times New Roman" pitchFamily="18" charset="0"/>
              </a:rPr>
              <a:t>) : </a:t>
            </a:r>
            <a:r>
              <a:rPr lang="id-ID" sz="1600" dirty="0" smtClean="0">
                <a:solidFill>
                  <a:schemeClr val="accent6">
                    <a:lumMod val="50000"/>
                  </a:schemeClr>
                </a:solidFill>
                <a:latin typeface="+mj-lt"/>
                <a:cs typeface="Times New Roman" pitchFamily="18" charset="0"/>
              </a:rPr>
              <a:t>Ebi (X</a:t>
            </a:r>
            <a:r>
              <a:rPr lang="id-ID" sz="1600" baseline="-25000" dirty="0" smtClean="0">
                <a:solidFill>
                  <a:schemeClr val="accent6">
                    <a:lumMod val="50000"/>
                  </a:schemeClr>
                </a:solidFill>
                <a:latin typeface="+mj-lt"/>
                <a:cs typeface="Times New Roman" pitchFamily="18" charset="0"/>
              </a:rPr>
              <a:t>1</a:t>
            </a:r>
            <a:r>
              <a:rPr lang="id-ID" sz="1600" dirty="0" smtClean="0">
                <a:solidFill>
                  <a:schemeClr val="accent6">
                    <a:lumMod val="50000"/>
                  </a:schemeClr>
                </a:solidFill>
                <a:latin typeface="+mj-lt"/>
                <a:cs typeface="Times New Roman" pitchFamily="18" charset="0"/>
              </a:rPr>
              <a:t>) dan Galendo (X</a:t>
            </a:r>
            <a:r>
              <a:rPr lang="id-ID" sz="1600" baseline="-25000" dirty="0" smtClean="0">
                <a:solidFill>
                  <a:schemeClr val="accent6">
                    <a:lumMod val="50000"/>
                  </a:schemeClr>
                </a:solidFill>
                <a:latin typeface="+mj-lt"/>
                <a:cs typeface="Times New Roman" pitchFamily="18" charset="0"/>
              </a:rPr>
              <a:t>2</a:t>
            </a:r>
            <a:r>
              <a:rPr lang="id-ID" sz="1600" dirty="0" smtClean="0">
                <a:solidFill>
                  <a:schemeClr val="accent6">
                    <a:lumMod val="50000"/>
                  </a:schemeClr>
                </a:solidFill>
                <a:latin typeface="+mj-lt"/>
                <a:cs typeface="Times New Roman" pitchFamily="18" charset="0"/>
              </a:rPr>
              <a:t>).</a:t>
            </a:r>
            <a:endParaRPr lang="en-US" sz="1600" dirty="0" smtClean="0">
              <a:solidFill>
                <a:schemeClr val="accent6">
                  <a:lumMod val="50000"/>
                </a:schemeClr>
              </a:solidFill>
              <a:latin typeface="+mj-lt"/>
              <a:cs typeface="Times New Roman" pitchFamily="18" charset="0"/>
            </a:endParaRPr>
          </a:p>
          <a:p>
            <a:pPr lvl="0" algn="just"/>
            <a:r>
              <a:rPr lang="en-US" sz="1600" dirty="0" smtClean="0">
                <a:solidFill>
                  <a:schemeClr val="accent6">
                    <a:lumMod val="50000"/>
                  </a:schemeClr>
                </a:solidFill>
                <a:latin typeface="+mj-lt"/>
                <a:cs typeface="Times New Roman" pitchFamily="18" charset="0"/>
              </a:rPr>
              <a:t>-</a:t>
            </a:r>
            <a:r>
              <a:rPr lang="id-ID"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Variabel</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perubah</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keputusan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variabel</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tetap</a:t>
            </a:r>
            <a:r>
              <a:rPr lang="en-US" sz="1600" dirty="0" smtClean="0">
                <a:solidFill>
                  <a:schemeClr val="accent6">
                    <a:lumMod val="50000"/>
                  </a:schemeClr>
                </a:solidFill>
                <a:latin typeface="+mj-lt"/>
                <a:cs typeface="Times New Roman" pitchFamily="18" charset="0"/>
              </a:rPr>
              <a:t>) : </a:t>
            </a:r>
            <a:r>
              <a:rPr lang="id-ID" sz="1600" dirty="0" smtClean="0">
                <a:solidFill>
                  <a:schemeClr val="accent6">
                    <a:lumMod val="50000"/>
                  </a:schemeClr>
                </a:solidFill>
                <a:latin typeface="+mj-lt"/>
                <a:cs typeface="Times New Roman" pitchFamily="18" charset="0"/>
              </a:rPr>
              <a:t>Bawang merah(X</a:t>
            </a:r>
            <a:r>
              <a:rPr lang="id-ID" sz="1600" baseline="-25000" dirty="0" smtClean="0">
                <a:solidFill>
                  <a:schemeClr val="accent6">
                    <a:lumMod val="50000"/>
                  </a:schemeClr>
                </a:solidFill>
                <a:latin typeface="+mj-lt"/>
                <a:cs typeface="Times New Roman" pitchFamily="18" charset="0"/>
              </a:rPr>
              <a:t>3</a:t>
            </a:r>
            <a:r>
              <a:rPr lang="id-ID" sz="1600" dirty="0" smtClean="0">
                <a:solidFill>
                  <a:schemeClr val="accent6">
                    <a:lumMod val="50000"/>
                  </a:schemeClr>
                </a:solidFill>
                <a:latin typeface="+mj-lt"/>
                <a:cs typeface="Times New Roman" pitchFamily="18" charset="0"/>
              </a:rPr>
              <a:t>), Bawang putih (X</a:t>
            </a:r>
            <a:r>
              <a:rPr lang="id-ID" sz="1600" baseline="-25000" dirty="0" smtClean="0">
                <a:solidFill>
                  <a:schemeClr val="accent6">
                    <a:lumMod val="50000"/>
                  </a:schemeClr>
                </a:solidFill>
                <a:latin typeface="+mj-lt"/>
                <a:cs typeface="Times New Roman" pitchFamily="18" charset="0"/>
              </a:rPr>
              <a:t>4</a:t>
            </a:r>
            <a:r>
              <a:rPr lang="id-ID" sz="1600" dirty="0" smtClean="0">
                <a:solidFill>
                  <a:schemeClr val="accent6">
                    <a:lumMod val="50000"/>
                  </a:schemeClr>
                </a:solidFill>
                <a:latin typeface="+mj-lt"/>
                <a:cs typeface="Times New Roman" pitchFamily="18" charset="0"/>
              </a:rPr>
              <a:t>), Gula pasir (X</a:t>
            </a:r>
            <a:r>
              <a:rPr lang="id-ID" sz="1600" baseline="-25000" dirty="0" smtClean="0">
                <a:solidFill>
                  <a:schemeClr val="accent6">
                    <a:lumMod val="50000"/>
                  </a:schemeClr>
                </a:solidFill>
                <a:latin typeface="+mj-lt"/>
                <a:cs typeface="Times New Roman" pitchFamily="18" charset="0"/>
              </a:rPr>
              <a:t>5</a:t>
            </a:r>
            <a:r>
              <a:rPr lang="id-ID" sz="1600" dirty="0" smtClean="0">
                <a:solidFill>
                  <a:schemeClr val="accent6">
                    <a:lumMod val="50000"/>
                  </a:schemeClr>
                </a:solidFill>
                <a:latin typeface="+mj-lt"/>
                <a:cs typeface="Times New Roman" pitchFamily="18" charset="0"/>
              </a:rPr>
              <a:t>), Garam dapur (X</a:t>
            </a:r>
            <a:r>
              <a:rPr lang="id-ID" sz="1600" baseline="-25000" dirty="0" smtClean="0">
                <a:solidFill>
                  <a:schemeClr val="accent6">
                    <a:lumMod val="50000"/>
                  </a:schemeClr>
                </a:solidFill>
                <a:latin typeface="+mj-lt"/>
                <a:cs typeface="Times New Roman" pitchFamily="18" charset="0"/>
              </a:rPr>
              <a:t>6</a:t>
            </a:r>
            <a:r>
              <a:rPr lang="id-ID" sz="1600" dirty="0" smtClean="0">
                <a:solidFill>
                  <a:schemeClr val="accent6">
                    <a:lumMod val="50000"/>
                  </a:schemeClr>
                </a:solidFill>
                <a:latin typeface="+mj-lt"/>
                <a:cs typeface="Times New Roman" pitchFamily="18" charset="0"/>
              </a:rPr>
              <a:t>), Ketumbar (X</a:t>
            </a:r>
            <a:r>
              <a:rPr lang="id-ID" sz="1600" baseline="-25000" dirty="0" smtClean="0">
                <a:solidFill>
                  <a:schemeClr val="accent6">
                    <a:lumMod val="50000"/>
                  </a:schemeClr>
                </a:solidFill>
                <a:latin typeface="+mj-lt"/>
                <a:cs typeface="Times New Roman" pitchFamily="18" charset="0"/>
              </a:rPr>
              <a:t>7</a:t>
            </a:r>
            <a:r>
              <a:rPr lang="id-ID" sz="1600" dirty="0" smtClean="0">
                <a:solidFill>
                  <a:schemeClr val="accent6">
                    <a:lumMod val="50000"/>
                  </a:schemeClr>
                </a:solidFill>
                <a:latin typeface="+mj-lt"/>
                <a:cs typeface="Times New Roman" pitchFamily="18" charset="0"/>
              </a:rPr>
              <a:t>), Laos (X</a:t>
            </a:r>
            <a:r>
              <a:rPr lang="id-ID" sz="1600" baseline="-25000" dirty="0" smtClean="0">
                <a:solidFill>
                  <a:schemeClr val="accent6">
                    <a:lumMod val="50000"/>
                  </a:schemeClr>
                </a:solidFill>
                <a:latin typeface="+mj-lt"/>
                <a:cs typeface="Times New Roman" pitchFamily="18" charset="0"/>
              </a:rPr>
              <a:t>8</a:t>
            </a:r>
            <a:r>
              <a:rPr lang="id-ID" sz="1600" dirty="0" smtClean="0">
                <a:solidFill>
                  <a:schemeClr val="accent6">
                    <a:lumMod val="50000"/>
                  </a:schemeClr>
                </a:solidFill>
                <a:latin typeface="+mj-lt"/>
                <a:cs typeface="Times New Roman" pitchFamily="18" charset="0"/>
              </a:rPr>
              <a:t>)</a:t>
            </a:r>
            <a:r>
              <a:rPr lang="en-US" sz="1600" dirty="0" smtClean="0">
                <a:solidFill>
                  <a:schemeClr val="accent6">
                    <a:lumMod val="50000"/>
                  </a:schemeClr>
                </a:solidFill>
                <a:latin typeface="+mj-lt"/>
                <a:cs typeface="Times New Roman" pitchFamily="18" charset="0"/>
              </a:rPr>
              <a:t>.</a:t>
            </a:r>
            <a:endParaRPr lang="id-ID" sz="1600" dirty="0" smtClean="0">
              <a:solidFill>
                <a:schemeClr val="accent6">
                  <a:lumMod val="50000"/>
                </a:schemeClr>
              </a:solidFill>
              <a:latin typeface="+mj-lt"/>
              <a:cs typeface="Times New Roman" pitchFamily="18" charset="0"/>
            </a:endParaRPr>
          </a:p>
          <a:p>
            <a:pPr marL="342900" indent="-342900" algn="just">
              <a:buNone/>
            </a:pPr>
            <a:r>
              <a:rPr lang="id-ID" sz="1600" dirty="0" smtClean="0">
                <a:solidFill>
                  <a:schemeClr val="accent6">
                    <a:lumMod val="50000"/>
                  </a:schemeClr>
                </a:solidFill>
                <a:latin typeface="+mj-lt"/>
                <a:cs typeface="Times New Roman" pitchFamily="18" charset="0"/>
              </a:rPr>
              <a:t>3. 	</a:t>
            </a:r>
            <a:r>
              <a:rPr lang="en-US" sz="1600" dirty="0" err="1" smtClean="0">
                <a:solidFill>
                  <a:schemeClr val="accent6">
                    <a:lumMod val="50000"/>
                  </a:schemeClr>
                </a:solidFill>
                <a:latin typeface="+mj-lt"/>
                <a:cs typeface="Times New Roman" pitchFamily="18" charset="0"/>
              </a:rPr>
              <a:t>Menentukan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Pembatas</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Kandungan</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Gizi</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Produk</a:t>
            </a:r>
            <a:r>
              <a:rPr lang="en-US" sz="1600" dirty="0" smtClean="0">
                <a:solidFill>
                  <a:schemeClr val="accent6">
                    <a:lumMod val="50000"/>
                  </a:schemeClr>
                </a:solidFill>
                <a:latin typeface="+mj-lt"/>
                <a:cs typeface="Times New Roman" pitchFamily="18" charset="0"/>
              </a:rPr>
              <a:t> </a:t>
            </a:r>
            <a:r>
              <a:rPr lang="en-US" sz="1600" dirty="0" err="1" smtClean="0">
                <a:solidFill>
                  <a:schemeClr val="accent6">
                    <a:lumMod val="50000"/>
                  </a:schemeClr>
                </a:solidFill>
                <a:latin typeface="+mj-lt"/>
                <a:cs typeface="Times New Roman" pitchFamily="18" charset="0"/>
              </a:rPr>
              <a:t>Akhir</a:t>
            </a:r>
            <a:r>
              <a:rPr lang="en-US" sz="1600" dirty="0" smtClean="0">
                <a:solidFill>
                  <a:schemeClr val="accent6">
                    <a:lumMod val="50000"/>
                  </a:schemeClr>
                </a:solidFill>
                <a:latin typeface="+mj-lt"/>
                <a:cs typeface="Times New Roman" pitchFamily="18" charset="0"/>
              </a:rPr>
              <a:t> </a:t>
            </a:r>
            <a:r>
              <a:rPr lang="en-US" sz="1600" i="1" dirty="0" smtClean="0">
                <a:solidFill>
                  <a:schemeClr val="accent6">
                    <a:lumMod val="50000"/>
                  </a:schemeClr>
                </a:solidFill>
                <a:latin typeface="+mj-lt"/>
                <a:cs typeface="Times New Roman" pitchFamily="18" charset="0"/>
              </a:rPr>
              <a:t>Snack Bar</a:t>
            </a:r>
          </a:p>
          <a:p>
            <a:pPr marL="342900" indent="-342900" algn="just"/>
            <a:r>
              <a:rPr lang="en-US" sz="1600" dirty="0" smtClean="0">
                <a:solidFill>
                  <a:schemeClr val="accent6">
                    <a:lumMod val="50000"/>
                  </a:schemeClr>
                </a:solidFill>
                <a:latin typeface="+mj-lt"/>
                <a:cs typeface="Times New Roman" pitchFamily="18" charset="0"/>
              </a:rPr>
              <a:t>	</a:t>
            </a:r>
            <a:r>
              <a:rPr lang="id-ID" sz="1600" dirty="0" smtClean="0">
                <a:solidFill>
                  <a:schemeClr val="accent6">
                    <a:lumMod val="50000"/>
                  </a:schemeClr>
                </a:solidFill>
                <a:latin typeface="+mj-lt"/>
                <a:cs typeface="Times New Roman" pitchFamily="18" charset="0"/>
              </a:rPr>
              <a:t>Protein</a:t>
            </a:r>
            <a:r>
              <a:rPr lang="en-US" sz="1600" dirty="0" smtClean="0">
                <a:solidFill>
                  <a:schemeClr val="accent6">
                    <a:lumMod val="50000"/>
                  </a:schemeClr>
                </a:solidFill>
                <a:latin typeface="+mj-lt"/>
                <a:cs typeface="Times New Roman" pitchFamily="18" charset="0"/>
              </a:rPr>
              <a:t> : m</a:t>
            </a:r>
            <a:r>
              <a:rPr lang="id-ID" sz="1600" dirty="0" smtClean="0">
                <a:solidFill>
                  <a:schemeClr val="accent6">
                    <a:lumMod val="50000"/>
                  </a:schemeClr>
                </a:solidFill>
                <a:latin typeface="+mj-lt"/>
                <a:cs typeface="Times New Roman" pitchFamily="18" charset="0"/>
              </a:rPr>
              <a:t>imimum</a:t>
            </a:r>
            <a:r>
              <a:rPr lang="en-US" sz="1600" dirty="0" smtClean="0">
                <a:solidFill>
                  <a:schemeClr val="accent6">
                    <a:lumMod val="50000"/>
                  </a:schemeClr>
                </a:solidFill>
                <a:latin typeface="+mj-lt"/>
                <a:cs typeface="Times New Roman" pitchFamily="18" charset="0"/>
              </a:rPr>
              <a:t>  </a:t>
            </a:r>
            <a:r>
              <a:rPr lang="id-ID" sz="1600" dirty="0" smtClean="0">
                <a:solidFill>
                  <a:schemeClr val="accent6">
                    <a:lumMod val="50000"/>
                  </a:schemeClr>
                </a:solidFill>
                <a:latin typeface="+mj-lt"/>
                <a:cs typeface="Times New Roman" pitchFamily="18" charset="0"/>
              </a:rPr>
              <a:t>15</a:t>
            </a:r>
            <a:r>
              <a:rPr lang="en-US" sz="1600" dirty="0" smtClean="0">
                <a:solidFill>
                  <a:schemeClr val="accent6">
                    <a:lumMod val="50000"/>
                  </a:schemeClr>
                </a:solidFill>
                <a:latin typeface="+mj-lt"/>
                <a:cs typeface="Times New Roman" pitchFamily="18" charset="0"/>
              </a:rPr>
              <a:t> %</a:t>
            </a:r>
          </a:p>
          <a:p>
            <a:pPr marL="342900" indent="-342900" algn="just"/>
            <a:r>
              <a:rPr lang="en-US" sz="1600" dirty="0" smtClean="0">
                <a:solidFill>
                  <a:schemeClr val="accent6">
                    <a:lumMod val="50000"/>
                  </a:schemeClr>
                </a:solidFill>
                <a:latin typeface="+mj-lt"/>
                <a:cs typeface="Times New Roman" pitchFamily="18" charset="0"/>
              </a:rPr>
              <a:t>	</a:t>
            </a:r>
            <a:r>
              <a:rPr lang="id-ID" sz="1600" dirty="0" smtClean="0">
                <a:solidFill>
                  <a:schemeClr val="accent6">
                    <a:lumMod val="50000"/>
                  </a:schemeClr>
                </a:solidFill>
                <a:latin typeface="+mj-lt"/>
                <a:cs typeface="Times New Roman" pitchFamily="18" charset="0"/>
              </a:rPr>
              <a:t>Lemak</a:t>
            </a:r>
            <a:r>
              <a:rPr lang="en-US" sz="1600" dirty="0" smtClean="0">
                <a:solidFill>
                  <a:schemeClr val="accent6">
                    <a:lumMod val="50000"/>
                  </a:schemeClr>
                </a:solidFill>
                <a:latin typeface="+mj-lt"/>
                <a:cs typeface="Times New Roman" pitchFamily="18" charset="0"/>
              </a:rPr>
              <a:t> : m</a:t>
            </a:r>
            <a:r>
              <a:rPr lang="id-ID" sz="1600" dirty="0" smtClean="0">
                <a:solidFill>
                  <a:schemeClr val="accent6">
                    <a:lumMod val="50000"/>
                  </a:schemeClr>
                </a:solidFill>
                <a:latin typeface="+mj-lt"/>
                <a:cs typeface="Times New Roman" pitchFamily="18" charset="0"/>
              </a:rPr>
              <a:t>aksimum</a:t>
            </a:r>
            <a:r>
              <a:rPr lang="en-US" sz="1600" dirty="0" smtClean="0">
                <a:solidFill>
                  <a:schemeClr val="accent6">
                    <a:lumMod val="50000"/>
                  </a:schemeClr>
                </a:solidFill>
                <a:latin typeface="+mj-lt"/>
                <a:cs typeface="Times New Roman" pitchFamily="18" charset="0"/>
              </a:rPr>
              <a:t> </a:t>
            </a:r>
            <a:r>
              <a:rPr lang="id-ID" sz="1600" dirty="0" smtClean="0">
                <a:solidFill>
                  <a:schemeClr val="accent6">
                    <a:lumMod val="50000"/>
                  </a:schemeClr>
                </a:solidFill>
                <a:latin typeface="+mj-lt"/>
                <a:cs typeface="Times New Roman" pitchFamily="18" charset="0"/>
              </a:rPr>
              <a:t>30</a:t>
            </a:r>
            <a:r>
              <a:rPr lang="en-US" sz="1600" dirty="0" smtClean="0">
                <a:solidFill>
                  <a:schemeClr val="accent6">
                    <a:lumMod val="50000"/>
                  </a:schemeClr>
                </a:solidFill>
                <a:latin typeface="+mj-lt"/>
                <a:cs typeface="Times New Roman" pitchFamily="18" charset="0"/>
              </a:rPr>
              <a:t> %</a:t>
            </a:r>
          </a:p>
          <a:p>
            <a:pPr marL="342900" indent="-342900" algn="just"/>
            <a:r>
              <a:rPr lang="en-US" sz="1600" dirty="0" smtClean="0">
                <a:solidFill>
                  <a:schemeClr val="accent6">
                    <a:lumMod val="50000"/>
                  </a:schemeClr>
                </a:solidFill>
                <a:latin typeface="+mj-lt"/>
                <a:cs typeface="Times New Roman" pitchFamily="18" charset="0"/>
              </a:rPr>
              <a:t>	</a:t>
            </a:r>
            <a:r>
              <a:rPr lang="id-ID" sz="1600" dirty="0" smtClean="0">
                <a:solidFill>
                  <a:schemeClr val="accent6">
                    <a:lumMod val="50000"/>
                  </a:schemeClr>
                </a:solidFill>
                <a:latin typeface="+mj-lt"/>
                <a:cs typeface="Times New Roman" pitchFamily="18" charset="0"/>
              </a:rPr>
              <a:t>Air</a:t>
            </a:r>
            <a:r>
              <a:rPr lang="en-US" sz="1600" dirty="0" smtClean="0">
                <a:solidFill>
                  <a:schemeClr val="accent6">
                    <a:lumMod val="50000"/>
                  </a:schemeClr>
                </a:solidFill>
                <a:latin typeface="+mj-lt"/>
                <a:cs typeface="Times New Roman" pitchFamily="18" charset="0"/>
              </a:rPr>
              <a:t> : </a:t>
            </a:r>
            <a:r>
              <a:rPr lang="en-US" sz="1600" dirty="0" err="1" smtClean="0">
                <a:solidFill>
                  <a:schemeClr val="accent6">
                    <a:lumMod val="50000"/>
                  </a:schemeClr>
                </a:solidFill>
                <a:latin typeface="+mj-lt"/>
                <a:cs typeface="Times New Roman" pitchFamily="18" charset="0"/>
              </a:rPr>
              <a:t>maksimum</a:t>
            </a:r>
            <a:r>
              <a:rPr lang="en-US" sz="1600" dirty="0" smtClean="0">
                <a:solidFill>
                  <a:schemeClr val="accent6">
                    <a:lumMod val="50000"/>
                  </a:schemeClr>
                </a:solidFill>
                <a:latin typeface="+mj-lt"/>
                <a:cs typeface="Times New Roman" pitchFamily="18" charset="0"/>
              </a:rPr>
              <a:t> : </a:t>
            </a:r>
            <a:r>
              <a:rPr lang="id-ID" sz="1600" dirty="0" smtClean="0">
                <a:solidFill>
                  <a:schemeClr val="accent6">
                    <a:lumMod val="50000"/>
                  </a:schemeClr>
                </a:solidFill>
                <a:latin typeface="+mj-lt"/>
                <a:cs typeface="Times New Roman" pitchFamily="18" charset="0"/>
              </a:rPr>
              <a:t>7</a:t>
            </a:r>
            <a:r>
              <a:rPr lang="en-US" sz="1600" dirty="0" smtClean="0">
                <a:solidFill>
                  <a:schemeClr val="accent6">
                    <a:lumMod val="50000"/>
                  </a:schemeClr>
                </a:solidFill>
                <a:latin typeface="+mj-lt"/>
                <a:cs typeface="Times New Roman" pitchFamily="18" charset="0"/>
              </a:rPr>
              <a:t> %</a:t>
            </a:r>
          </a:p>
          <a:p>
            <a:pPr lvl="0" algn="just">
              <a:buNone/>
            </a:pPr>
            <a:endParaRPr lang="id-ID" sz="1400" dirty="0">
              <a:solidFill>
                <a:schemeClr val="accent6">
                  <a:lumMod val="50000"/>
                </a:schemeClr>
              </a:solidFill>
              <a:latin typeface="+mj-lt"/>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95486"/>
            <a:ext cx="8928992" cy="4019338"/>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id-ID" sz="1600" dirty="0" smtClean="0">
                <a:cs typeface="Times New Roman" pitchFamily="18" charset="0"/>
              </a:rPr>
              <a:t>5.</a:t>
            </a:r>
            <a:r>
              <a:rPr lang="en-US" sz="1600" dirty="0" smtClean="0">
                <a:cs typeface="Times New Roman" pitchFamily="18" charset="0"/>
              </a:rPr>
              <a:t> </a:t>
            </a:r>
            <a:r>
              <a:rPr lang="en-US" sz="1600" dirty="0" err="1" smtClean="0">
                <a:cs typeface="Times New Roman" pitchFamily="18" charset="0"/>
              </a:rPr>
              <a:t>Fungsi</a:t>
            </a:r>
            <a:r>
              <a:rPr lang="en-US" sz="1600" dirty="0" smtClean="0">
                <a:cs typeface="Times New Roman" pitchFamily="18" charset="0"/>
              </a:rPr>
              <a:t> </a:t>
            </a:r>
            <a:r>
              <a:rPr lang="en-US" sz="1600" dirty="0" err="1">
                <a:cs typeface="Times New Roman" pitchFamily="18" charset="0"/>
              </a:rPr>
              <a:t>Pembatas</a:t>
            </a:r>
            <a:r>
              <a:rPr lang="en-US" sz="1600" dirty="0">
                <a:cs typeface="Times New Roman" pitchFamily="18" charset="0"/>
              </a:rPr>
              <a:t> </a:t>
            </a:r>
            <a:r>
              <a:rPr lang="en-US" sz="1600" dirty="0" err="1">
                <a:cs typeface="Times New Roman" pitchFamily="18" charset="0"/>
              </a:rPr>
              <a:t>Komponen</a:t>
            </a:r>
            <a:r>
              <a:rPr lang="en-US" sz="1600" dirty="0">
                <a:cs typeface="Times New Roman" pitchFamily="18" charset="0"/>
              </a:rPr>
              <a:t> Kimia :</a:t>
            </a:r>
          </a:p>
          <a:p>
            <a:pPr lvl="0" algn="just"/>
            <a:r>
              <a:rPr lang="en-US" sz="1600" dirty="0" err="1">
                <a:cs typeface="Times New Roman" pitchFamily="18" charset="0"/>
              </a:rPr>
              <a:t>Fungsi</a:t>
            </a:r>
            <a:r>
              <a:rPr lang="en-US" sz="1600" dirty="0">
                <a:cs typeface="Times New Roman" pitchFamily="18" charset="0"/>
              </a:rPr>
              <a:t> </a:t>
            </a:r>
            <a:r>
              <a:rPr lang="en-US" sz="1600" dirty="0" err="1">
                <a:cs typeface="Times New Roman" pitchFamily="18" charset="0"/>
              </a:rPr>
              <a:t>pembatas</a:t>
            </a:r>
            <a:r>
              <a:rPr lang="en-US" sz="1600" dirty="0">
                <a:cs typeface="Times New Roman" pitchFamily="18" charset="0"/>
              </a:rPr>
              <a:t> </a:t>
            </a:r>
            <a:r>
              <a:rPr lang="id-ID" sz="1600" dirty="0">
                <a:cs typeface="Times New Roman" pitchFamily="18" charset="0"/>
              </a:rPr>
              <a:t>Protein </a:t>
            </a:r>
            <a:r>
              <a:rPr lang="en-US" sz="1600" dirty="0">
                <a:cs typeface="Times New Roman" pitchFamily="18" charset="0"/>
              </a:rPr>
              <a:t>b</a:t>
            </a:r>
            <a:r>
              <a:rPr lang="en-US" sz="1600" baseline="-25000" dirty="0">
                <a:cs typeface="Times New Roman" pitchFamily="18" charset="0"/>
              </a:rPr>
              <a:t>1</a:t>
            </a:r>
            <a:r>
              <a:rPr lang="en-US" sz="1600" dirty="0">
                <a:cs typeface="Times New Roman" pitchFamily="18" charset="0"/>
              </a:rPr>
              <a:t> :</a:t>
            </a:r>
          </a:p>
          <a:p>
            <a:pPr algn="just"/>
            <a:r>
              <a:rPr lang="en-US" sz="1600" dirty="0">
                <a:cs typeface="Times New Roman" pitchFamily="18" charset="0"/>
              </a:rPr>
              <a:t>a</a:t>
            </a:r>
            <a:r>
              <a:rPr lang="en-US" sz="1600" baseline="-25000" dirty="0">
                <a:cs typeface="Times New Roman" pitchFamily="18" charset="0"/>
              </a:rPr>
              <a:t>11</a:t>
            </a:r>
            <a:r>
              <a:rPr lang="en-US" sz="1600" dirty="0">
                <a:cs typeface="Times New Roman" pitchFamily="18" charset="0"/>
              </a:rPr>
              <a:t>X</a:t>
            </a:r>
            <a:r>
              <a:rPr lang="en-US" sz="1600" baseline="-25000" dirty="0">
                <a:cs typeface="Times New Roman" pitchFamily="18" charset="0"/>
              </a:rPr>
              <a:t>1 </a:t>
            </a:r>
            <a:r>
              <a:rPr lang="en-US" sz="1600" dirty="0">
                <a:cs typeface="Times New Roman" pitchFamily="18" charset="0"/>
              </a:rPr>
              <a:t>+ a</a:t>
            </a:r>
            <a:r>
              <a:rPr lang="en-US" sz="1600" baseline="-25000" dirty="0">
                <a:cs typeface="Times New Roman" pitchFamily="18" charset="0"/>
              </a:rPr>
              <a:t>12</a:t>
            </a:r>
            <a:r>
              <a:rPr lang="en-US" sz="1600" dirty="0">
                <a:cs typeface="Times New Roman" pitchFamily="18" charset="0"/>
              </a:rPr>
              <a:t>X</a:t>
            </a:r>
            <a:r>
              <a:rPr lang="en-US" sz="1600" baseline="-25000" dirty="0">
                <a:cs typeface="Times New Roman" pitchFamily="18" charset="0"/>
              </a:rPr>
              <a:t>2 </a:t>
            </a:r>
            <a:r>
              <a:rPr lang="en-US" sz="1600" dirty="0">
                <a:cs typeface="Times New Roman" pitchFamily="18" charset="0"/>
              </a:rPr>
              <a:t>+ a</a:t>
            </a:r>
            <a:r>
              <a:rPr lang="en-US" sz="1600" baseline="-25000" dirty="0">
                <a:cs typeface="Times New Roman" pitchFamily="18" charset="0"/>
              </a:rPr>
              <a:t>13</a:t>
            </a:r>
            <a:r>
              <a:rPr lang="en-US" sz="1600" dirty="0">
                <a:cs typeface="Times New Roman" pitchFamily="18" charset="0"/>
              </a:rPr>
              <a:t>X</a:t>
            </a:r>
            <a:r>
              <a:rPr lang="en-US" sz="1600" baseline="-25000" dirty="0">
                <a:cs typeface="Times New Roman" pitchFamily="18" charset="0"/>
              </a:rPr>
              <a:t>3 </a:t>
            </a:r>
            <a:r>
              <a:rPr lang="en-US" sz="1600" dirty="0">
                <a:cs typeface="Times New Roman" pitchFamily="18" charset="0"/>
              </a:rPr>
              <a:t>+ a</a:t>
            </a:r>
            <a:r>
              <a:rPr lang="en-US" sz="1600" baseline="-25000" dirty="0">
                <a:cs typeface="Times New Roman" pitchFamily="18" charset="0"/>
              </a:rPr>
              <a:t>14</a:t>
            </a:r>
            <a:r>
              <a:rPr lang="en-US" sz="1600" dirty="0">
                <a:cs typeface="Times New Roman" pitchFamily="18" charset="0"/>
              </a:rPr>
              <a:t>X</a:t>
            </a:r>
            <a:r>
              <a:rPr lang="en-US" sz="1600" baseline="-25000" dirty="0">
                <a:cs typeface="Times New Roman" pitchFamily="18" charset="0"/>
              </a:rPr>
              <a:t>4 </a:t>
            </a:r>
            <a:r>
              <a:rPr lang="en-US" sz="1600" dirty="0">
                <a:cs typeface="Times New Roman" pitchFamily="18" charset="0"/>
              </a:rPr>
              <a:t>+ a</a:t>
            </a:r>
            <a:r>
              <a:rPr lang="en-US" sz="1600" baseline="-25000" dirty="0">
                <a:cs typeface="Times New Roman" pitchFamily="18" charset="0"/>
              </a:rPr>
              <a:t>15</a:t>
            </a:r>
            <a:r>
              <a:rPr lang="en-US" sz="1600" dirty="0">
                <a:cs typeface="Times New Roman" pitchFamily="18" charset="0"/>
              </a:rPr>
              <a:t>X</a:t>
            </a:r>
            <a:r>
              <a:rPr lang="en-US" sz="1600" baseline="-25000" dirty="0">
                <a:cs typeface="Times New Roman" pitchFamily="18" charset="0"/>
              </a:rPr>
              <a:t>5 </a:t>
            </a:r>
            <a:r>
              <a:rPr lang="en-US" sz="1600" dirty="0">
                <a:cs typeface="Times New Roman" pitchFamily="18" charset="0"/>
              </a:rPr>
              <a:t>+ a</a:t>
            </a:r>
            <a:r>
              <a:rPr lang="en-US" sz="1600" baseline="-25000" dirty="0">
                <a:cs typeface="Times New Roman" pitchFamily="18" charset="0"/>
              </a:rPr>
              <a:t>16</a:t>
            </a:r>
            <a:r>
              <a:rPr lang="en-US" sz="1600" dirty="0">
                <a:cs typeface="Times New Roman" pitchFamily="18" charset="0"/>
              </a:rPr>
              <a:t>X</a:t>
            </a:r>
            <a:r>
              <a:rPr lang="en-US" sz="1600" baseline="-25000" dirty="0">
                <a:cs typeface="Times New Roman" pitchFamily="18" charset="0"/>
              </a:rPr>
              <a:t>6 </a:t>
            </a:r>
            <a:r>
              <a:rPr lang="en-US" sz="1600" dirty="0">
                <a:cs typeface="Times New Roman" pitchFamily="18" charset="0"/>
              </a:rPr>
              <a:t>+ a</a:t>
            </a:r>
            <a:r>
              <a:rPr lang="en-US" sz="1600" baseline="-25000" dirty="0">
                <a:cs typeface="Times New Roman" pitchFamily="18" charset="0"/>
              </a:rPr>
              <a:t>17</a:t>
            </a:r>
            <a:r>
              <a:rPr lang="en-US" sz="1600" dirty="0">
                <a:cs typeface="Times New Roman" pitchFamily="18" charset="0"/>
              </a:rPr>
              <a:t>X</a:t>
            </a:r>
            <a:r>
              <a:rPr lang="en-US" sz="1600" baseline="-25000" dirty="0">
                <a:cs typeface="Times New Roman" pitchFamily="18" charset="0"/>
              </a:rPr>
              <a:t>7 </a:t>
            </a:r>
            <a:r>
              <a:rPr lang="en-US" sz="1600" dirty="0">
                <a:cs typeface="Times New Roman" pitchFamily="18" charset="0"/>
              </a:rPr>
              <a:t>+ a</a:t>
            </a:r>
            <a:r>
              <a:rPr lang="en-US" sz="1600" baseline="-25000" dirty="0">
                <a:cs typeface="Times New Roman" pitchFamily="18" charset="0"/>
              </a:rPr>
              <a:t>18</a:t>
            </a:r>
            <a:r>
              <a:rPr lang="en-US" sz="1600" dirty="0">
                <a:cs typeface="Times New Roman" pitchFamily="18" charset="0"/>
              </a:rPr>
              <a:t>X</a:t>
            </a:r>
            <a:r>
              <a:rPr lang="en-US" sz="1600" baseline="-25000" dirty="0">
                <a:cs typeface="Times New Roman" pitchFamily="18" charset="0"/>
              </a:rPr>
              <a:t>8 ≤</a:t>
            </a:r>
            <a:r>
              <a:rPr lang="en-US" sz="1600" dirty="0">
                <a:cs typeface="Times New Roman" pitchFamily="18" charset="0"/>
              </a:rPr>
              <a:t> b</a:t>
            </a:r>
            <a:r>
              <a:rPr lang="en-US" sz="1600" baseline="-25000" dirty="0">
                <a:cs typeface="Times New Roman" pitchFamily="18" charset="0"/>
              </a:rPr>
              <a:t>1 </a:t>
            </a:r>
            <a:r>
              <a:rPr lang="en-US" sz="1600" dirty="0">
                <a:cs typeface="Times New Roman" pitchFamily="18" charset="0"/>
              </a:rPr>
              <a:t>(X</a:t>
            </a:r>
            <a:r>
              <a:rPr lang="en-US" sz="1600" baseline="-25000" dirty="0">
                <a:cs typeface="Times New Roman" pitchFamily="18" charset="0"/>
              </a:rPr>
              <a:t>1</a:t>
            </a:r>
            <a:r>
              <a:rPr lang="en-US" sz="1600" dirty="0">
                <a:cs typeface="Times New Roman" pitchFamily="18" charset="0"/>
              </a:rPr>
              <a:t>+X</a:t>
            </a:r>
            <a:r>
              <a:rPr lang="en-US" sz="1600" baseline="-25000" dirty="0">
                <a:cs typeface="Times New Roman" pitchFamily="18" charset="0"/>
              </a:rPr>
              <a:t>2</a:t>
            </a:r>
            <a:r>
              <a:rPr lang="en-US" sz="1600" dirty="0">
                <a:cs typeface="Times New Roman" pitchFamily="18" charset="0"/>
              </a:rPr>
              <a:t>+X</a:t>
            </a:r>
            <a:r>
              <a:rPr lang="en-US" sz="1600" baseline="-25000" dirty="0">
                <a:cs typeface="Times New Roman" pitchFamily="18" charset="0"/>
              </a:rPr>
              <a:t>3</a:t>
            </a:r>
            <a:r>
              <a:rPr lang="en-US" sz="1600" dirty="0">
                <a:cs typeface="Times New Roman" pitchFamily="18" charset="0"/>
              </a:rPr>
              <a:t>+X</a:t>
            </a:r>
            <a:r>
              <a:rPr lang="en-US" sz="1600" baseline="-25000" dirty="0">
                <a:cs typeface="Times New Roman" pitchFamily="18" charset="0"/>
              </a:rPr>
              <a:t>4</a:t>
            </a:r>
            <a:r>
              <a:rPr lang="en-US" sz="1600" dirty="0">
                <a:cs typeface="Times New Roman" pitchFamily="18" charset="0"/>
              </a:rPr>
              <a:t>+X</a:t>
            </a:r>
            <a:r>
              <a:rPr lang="en-US" sz="1600" baseline="-25000" dirty="0">
                <a:cs typeface="Times New Roman" pitchFamily="18" charset="0"/>
              </a:rPr>
              <a:t>5</a:t>
            </a:r>
            <a:r>
              <a:rPr lang="en-US" sz="1600" dirty="0">
                <a:cs typeface="Times New Roman" pitchFamily="18" charset="0"/>
              </a:rPr>
              <a:t>+X</a:t>
            </a:r>
            <a:r>
              <a:rPr lang="en-US" sz="1600" baseline="-25000" dirty="0">
                <a:cs typeface="Times New Roman" pitchFamily="18" charset="0"/>
              </a:rPr>
              <a:t>6</a:t>
            </a:r>
            <a:r>
              <a:rPr lang="en-US" sz="1600" dirty="0">
                <a:cs typeface="Times New Roman" pitchFamily="18" charset="0"/>
              </a:rPr>
              <a:t>+X</a:t>
            </a:r>
            <a:r>
              <a:rPr lang="en-US" sz="1600" baseline="-25000" dirty="0">
                <a:cs typeface="Times New Roman" pitchFamily="18" charset="0"/>
              </a:rPr>
              <a:t>7</a:t>
            </a:r>
            <a:r>
              <a:rPr lang="en-US" sz="1600" dirty="0">
                <a:cs typeface="Times New Roman" pitchFamily="18" charset="0"/>
              </a:rPr>
              <a:t>+X</a:t>
            </a:r>
            <a:r>
              <a:rPr lang="en-US" sz="1600" baseline="-25000" dirty="0">
                <a:cs typeface="Times New Roman" pitchFamily="18" charset="0"/>
              </a:rPr>
              <a:t>8</a:t>
            </a:r>
            <a:r>
              <a:rPr lang="en-US" sz="1600" dirty="0">
                <a:cs typeface="Times New Roman" pitchFamily="18" charset="0"/>
              </a:rPr>
              <a:t>)</a:t>
            </a:r>
          </a:p>
          <a:p>
            <a:pPr lvl="0" algn="just"/>
            <a:r>
              <a:rPr lang="en-US" sz="1600" dirty="0" err="1">
                <a:cs typeface="Times New Roman" pitchFamily="18" charset="0"/>
              </a:rPr>
              <a:t>Fungsi</a:t>
            </a:r>
            <a:r>
              <a:rPr lang="en-US" sz="1600" dirty="0">
                <a:cs typeface="Times New Roman" pitchFamily="18" charset="0"/>
              </a:rPr>
              <a:t> </a:t>
            </a:r>
            <a:r>
              <a:rPr lang="en-US" sz="1600" dirty="0" err="1">
                <a:cs typeface="Times New Roman" pitchFamily="18" charset="0"/>
              </a:rPr>
              <a:t>pembatas</a:t>
            </a:r>
            <a:r>
              <a:rPr lang="id-ID" sz="1600" dirty="0">
                <a:cs typeface="Times New Roman" pitchFamily="18" charset="0"/>
              </a:rPr>
              <a:t> Lemak</a:t>
            </a:r>
            <a:r>
              <a:rPr lang="en-US" sz="1600" dirty="0">
                <a:cs typeface="Times New Roman" pitchFamily="18" charset="0"/>
              </a:rPr>
              <a:t> b</a:t>
            </a:r>
            <a:r>
              <a:rPr lang="en-US" sz="1600" baseline="-25000" dirty="0">
                <a:cs typeface="Times New Roman" pitchFamily="18" charset="0"/>
              </a:rPr>
              <a:t>2</a:t>
            </a:r>
            <a:r>
              <a:rPr lang="en-US" sz="1600" dirty="0">
                <a:cs typeface="Times New Roman" pitchFamily="18" charset="0"/>
              </a:rPr>
              <a:t> :</a:t>
            </a:r>
          </a:p>
          <a:p>
            <a:pPr algn="just"/>
            <a:r>
              <a:rPr lang="en-US" sz="1600" dirty="0">
                <a:cs typeface="Times New Roman" pitchFamily="18" charset="0"/>
              </a:rPr>
              <a:t>a</a:t>
            </a:r>
            <a:r>
              <a:rPr lang="en-US" sz="1600" baseline="-25000" dirty="0">
                <a:cs typeface="Times New Roman" pitchFamily="18" charset="0"/>
              </a:rPr>
              <a:t>21</a:t>
            </a:r>
            <a:r>
              <a:rPr lang="en-US" sz="1600" dirty="0">
                <a:cs typeface="Times New Roman" pitchFamily="18" charset="0"/>
              </a:rPr>
              <a:t>X</a:t>
            </a:r>
            <a:r>
              <a:rPr lang="en-US" sz="1600" baseline="-25000" dirty="0">
                <a:cs typeface="Times New Roman" pitchFamily="18" charset="0"/>
              </a:rPr>
              <a:t>1 </a:t>
            </a:r>
            <a:r>
              <a:rPr lang="en-US" sz="1600" dirty="0">
                <a:cs typeface="Times New Roman" pitchFamily="18" charset="0"/>
              </a:rPr>
              <a:t>+ a</a:t>
            </a:r>
            <a:r>
              <a:rPr lang="en-US" sz="1600" baseline="-25000" dirty="0">
                <a:cs typeface="Times New Roman" pitchFamily="18" charset="0"/>
              </a:rPr>
              <a:t>22</a:t>
            </a:r>
            <a:r>
              <a:rPr lang="en-US" sz="1600" dirty="0">
                <a:cs typeface="Times New Roman" pitchFamily="18" charset="0"/>
              </a:rPr>
              <a:t>X</a:t>
            </a:r>
            <a:r>
              <a:rPr lang="en-US" sz="1600" baseline="-25000" dirty="0">
                <a:cs typeface="Times New Roman" pitchFamily="18" charset="0"/>
              </a:rPr>
              <a:t>2 </a:t>
            </a:r>
            <a:r>
              <a:rPr lang="en-US" sz="1600" dirty="0">
                <a:cs typeface="Times New Roman" pitchFamily="18" charset="0"/>
              </a:rPr>
              <a:t>+ a</a:t>
            </a:r>
            <a:r>
              <a:rPr lang="en-US" sz="1600" baseline="-25000" dirty="0">
                <a:cs typeface="Times New Roman" pitchFamily="18" charset="0"/>
              </a:rPr>
              <a:t>23</a:t>
            </a:r>
            <a:r>
              <a:rPr lang="en-US" sz="1600" dirty="0">
                <a:cs typeface="Times New Roman" pitchFamily="18" charset="0"/>
              </a:rPr>
              <a:t>X</a:t>
            </a:r>
            <a:r>
              <a:rPr lang="en-US" sz="1600" baseline="-25000" dirty="0">
                <a:cs typeface="Times New Roman" pitchFamily="18" charset="0"/>
              </a:rPr>
              <a:t>3 </a:t>
            </a:r>
            <a:r>
              <a:rPr lang="en-US" sz="1600" dirty="0">
                <a:cs typeface="Times New Roman" pitchFamily="18" charset="0"/>
              </a:rPr>
              <a:t>+ a</a:t>
            </a:r>
            <a:r>
              <a:rPr lang="en-US" sz="1600" baseline="-25000" dirty="0">
                <a:cs typeface="Times New Roman" pitchFamily="18" charset="0"/>
              </a:rPr>
              <a:t>24</a:t>
            </a:r>
            <a:r>
              <a:rPr lang="en-US" sz="1600" dirty="0">
                <a:cs typeface="Times New Roman" pitchFamily="18" charset="0"/>
              </a:rPr>
              <a:t>X</a:t>
            </a:r>
            <a:r>
              <a:rPr lang="en-US" sz="1600" baseline="-25000" dirty="0">
                <a:cs typeface="Times New Roman" pitchFamily="18" charset="0"/>
              </a:rPr>
              <a:t>4 </a:t>
            </a:r>
            <a:r>
              <a:rPr lang="en-US" sz="1600" dirty="0">
                <a:cs typeface="Times New Roman" pitchFamily="18" charset="0"/>
              </a:rPr>
              <a:t>+ a</a:t>
            </a:r>
            <a:r>
              <a:rPr lang="en-US" sz="1600" baseline="-25000" dirty="0">
                <a:cs typeface="Times New Roman" pitchFamily="18" charset="0"/>
              </a:rPr>
              <a:t>25</a:t>
            </a:r>
            <a:r>
              <a:rPr lang="en-US" sz="1600" dirty="0">
                <a:cs typeface="Times New Roman" pitchFamily="18" charset="0"/>
              </a:rPr>
              <a:t>X</a:t>
            </a:r>
            <a:r>
              <a:rPr lang="en-US" sz="1600" baseline="-25000" dirty="0">
                <a:cs typeface="Times New Roman" pitchFamily="18" charset="0"/>
              </a:rPr>
              <a:t>5 </a:t>
            </a:r>
            <a:r>
              <a:rPr lang="en-US" sz="1600" dirty="0">
                <a:cs typeface="Times New Roman" pitchFamily="18" charset="0"/>
              </a:rPr>
              <a:t>+ a</a:t>
            </a:r>
            <a:r>
              <a:rPr lang="en-US" sz="1600" baseline="-25000" dirty="0">
                <a:cs typeface="Times New Roman" pitchFamily="18" charset="0"/>
              </a:rPr>
              <a:t>26</a:t>
            </a:r>
            <a:r>
              <a:rPr lang="en-US" sz="1600" dirty="0">
                <a:cs typeface="Times New Roman" pitchFamily="18" charset="0"/>
              </a:rPr>
              <a:t>X</a:t>
            </a:r>
            <a:r>
              <a:rPr lang="en-US" sz="1600" baseline="-25000" dirty="0">
                <a:cs typeface="Times New Roman" pitchFamily="18" charset="0"/>
              </a:rPr>
              <a:t>6 </a:t>
            </a:r>
            <a:r>
              <a:rPr lang="en-US" sz="1600" dirty="0">
                <a:cs typeface="Times New Roman" pitchFamily="18" charset="0"/>
              </a:rPr>
              <a:t>+ a</a:t>
            </a:r>
            <a:r>
              <a:rPr lang="en-US" sz="1600" baseline="-25000" dirty="0">
                <a:cs typeface="Times New Roman" pitchFamily="18" charset="0"/>
              </a:rPr>
              <a:t>27</a:t>
            </a:r>
            <a:r>
              <a:rPr lang="en-US" sz="1600" dirty="0">
                <a:cs typeface="Times New Roman" pitchFamily="18" charset="0"/>
              </a:rPr>
              <a:t>X</a:t>
            </a:r>
            <a:r>
              <a:rPr lang="en-US" sz="1600" baseline="-25000" dirty="0">
                <a:cs typeface="Times New Roman" pitchFamily="18" charset="0"/>
              </a:rPr>
              <a:t>7 </a:t>
            </a:r>
            <a:r>
              <a:rPr lang="en-US" sz="1600" dirty="0">
                <a:cs typeface="Times New Roman" pitchFamily="18" charset="0"/>
              </a:rPr>
              <a:t>+ a</a:t>
            </a:r>
            <a:r>
              <a:rPr lang="en-US" sz="1600" baseline="-25000" dirty="0">
                <a:cs typeface="Times New Roman" pitchFamily="18" charset="0"/>
              </a:rPr>
              <a:t>28</a:t>
            </a:r>
            <a:r>
              <a:rPr lang="en-US" sz="1600" dirty="0">
                <a:cs typeface="Times New Roman" pitchFamily="18" charset="0"/>
              </a:rPr>
              <a:t>X</a:t>
            </a:r>
            <a:r>
              <a:rPr lang="en-US" sz="1600" baseline="-25000" dirty="0">
                <a:cs typeface="Times New Roman" pitchFamily="18" charset="0"/>
              </a:rPr>
              <a:t>8 ≥</a:t>
            </a:r>
            <a:r>
              <a:rPr lang="en-US" sz="1600" dirty="0">
                <a:cs typeface="Times New Roman" pitchFamily="18" charset="0"/>
              </a:rPr>
              <a:t> b</a:t>
            </a:r>
            <a:r>
              <a:rPr lang="en-US" sz="1600" baseline="-25000" dirty="0">
                <a:cs typeface="Times New Roman" pitchFamily="18" charset="0"/>
              </a:rPr>
              <a:t>2 </a:t>
            </a:r>
            <a:r>
              <a:rPr lang="en-US" sz="1600" dirty="0">
                <a:cs typeface="Times New Roman" pitchFamily="18" charset="0"/>
              </a:rPr>
              <a:t>(X</a:t>
            </a:r>
            <a:r>
              <a:rPr lang="en-US" sz="1600" baseline="-25000" dirty="0">
                <a:cs typeface="Times New Roman" pitchFamily="18" charset="0"/>
              </a:rPr>
              <a:t>1</a:t>
            </a:r>
            <a:r>
              <a:rPr lang="en-US" sz="1600" dirty="0">
                <a:cs typeface="Times New Roman" pitchFamily="18" charset="0"/>
              </a:rPr>
              <a:t>+X</a:t>
            </a:r>
            <a:r>
              <a:rPr lang="en-US" sz="1600" baseline="-25000" dirty="0">
                <a:cs typeface="Times New Roman" pitchFamily="18" charset="0"/>
              </a:rPr>
              <a:t>2</a:t>
            </a:r>
            <a:r>
              <a:rPr lang="en-US" sz="1600" dirty="0">
                <a:cs typeface="Times New Roman" pitchFamily="18" charset="0"/>
              </a:rPr>
              <a:t>+X</a:t>
            </a:r>
            <a:r>
              <a:rPr lang="en-US" sz="1600" baseline="-25000" dirty="0">
                <a:cs typeface="Times New Roman" pitchFamily="18" charset="0"/>
              </a:rPr>
              <a:t>3</a:t>
            </a:r>
            <a:r>
              <a:rPr lang="en-US" sz="1600" dirty="0">
                <a:cs typeface="Times New Roman" pitchFamily="18" charset="0"/>
              </a:rPr>
              <a:t>+X</a:t>
            </a:r>
            <a:r>
              <a:rPr lang="en-US" sz="1600" baseline="-25000" dirty="0">
                <a:cs typeface="Times New Roman" pitchFamily="18" charset="0"/>
              </a:rPr>
              <a:t>4</a:t>
            </a:r>
            <a:r>
              <a:rPr lang="en-US" sz="1600" dirty="0">
                <a:cs typeface="Times New Roman" pitchFamily="18" charset="0"/>
              </a:rPr>
              <a:t>+X</a:t>
            </a:r>
            <a:r>
              <a:rPr lang="en-US" sz="1600" baseline="-25000" dirty="0">
                <a:cs typeface="Times New Roman" pitchFamily="18" charset="0"/>
              </a:rPr>
              <a:t>5</a:t>
            </a:r>
            <a:r>
              <a:rPr lang="en-US" sz="1600" dirty="0">
                <a:cs typeface="Times New Roman" pitchFamily="18" charset="0"/>
              </a:rPr>
              <a:t>+X</a:t>
            </a:r>
            <a:r>
              <a:rPr lang="en-US" sz="1600" baseline="-25000" dirty="0">
                <a:cs typeface="Times New Roman" pitchFamily="18" charset="0"/>
              </a:rPr>
              <a:t>6</a:t>
            </a:r>
            <a:r>
              <a:rPr lang="en-US" sz="1600" dirty="0">
                <a:cs typeface="Times New Roman" pitchFamily="18" charset="0"/>
              </a:rPr>
              <a:t>+X</a:t>
            </a:r>
            <a:r>
              <a:rPr lang="en-US" sz="1600" baseline="-25000" dirty="0">
                <a:cs typeface="Times New Roman" pitchFamily="18" charset="0"/>
              </a:rPr>
              <a:t>7</a:t>
            </a:r>
            <a:r>
              <a:rPr lang="en-US" sz="1600" dirty="0">
                <a:cs typeface="Times New Roman" pitchFamily="18" charset="0"/>
              </a:rPr>
              <a:t>+X</a:t>
            </a:r>
            <a:r>
              <a:rPr lang="en-US" sz="1600" baseline="-25000" dirty="0">
                <a:cs typeface="Times New Roman" pitchFamily="18" charset="0"/>
              </a:rPr>
              <a:t>8</a:t>
            </a:r>
            <a:r>
              <a:rPr lang="id-ID" sz="1600" dirty="0">
                <a:cs typeface="Times New Roman" pitchFamily="18" charset="0"/>
              </a:rPr>
              <a:t>)</a:t>
            </a:r>
            <a:endParaRPr lang="en-US" sz="1600" dirty="0">
              <a:cs typeface="Times New Roman" pitchFamily="18" charset="0"/>
            </a:endParaRPr>
          </a:p>
          <a:p>
            <a:pPr lvl="0" algn="just"/>
            <a:r>
              <a:rPr lang="en-US" sz="1600" dirty="0" err="1">
                <a:cs typeface="Times New Roman" pitchFamily="18" charset="0"/>
              </a:rPr>
              <a:t>Fungsi</a:t>
            </a:r>
            <a:r>
              <a:rPr lang="en-US" sz="1600" dirty="0">
                <a:cs typeface="Times New Roman" pitchFamily="18" charset="0"/>
              </a:rPr>
              <a:t> </a:t>
            </a:r>
            <a:r>
              <a:rPr lang="en-US" sz="1600" dirty="0" err="1">
                <a:cs typeface="Times New Roman" pitchFamily="18" charset="0"/>
              </a:rPr>
              <a:t>pembatas</a:t>
            </a:r>
            <a:r>
              <a:rPr lang="en-US" sz="1600" dirty="0">
                <a:cs typeface="Times New Roman" pitchFamily="18" charset="0"/>
              </a:rPr>
              <a:t> </a:t>
            </a:r>
            <a:r>
              <a:rPr lang="id-ID" sz="1600" dirty="0">
                <a:cs typeface="Times New Roman" pitchFamily="18" charset="0"/>
              </a:rPr>
              <a:t>Air</a:t>
            </a:r>
            <a:r>
              <a:rPr lang="en-US" sz="1600" dirty="0">
                <a:cs typeface="Times New Roman" pitchFamily="18" charset="0"/>
              </a:rPr>
              <a:t> b</a:t>
            </a:r>
            <a:r>
              <a:rPr lang="en-US" sz="1600" baseline="-25000" dirty="0">
                <a:cs typeface="Times New Roman" pitchFamily="18" charset="0"/>
              </a:rPr>
              <a:t>3</a:t>
            </a:r>
            <a:r>
              <a:rPr lang="en-US" sz="1600" dirty="0">
                <a:cs typeface="Times New Roman" pitchFamily="18" charset="0"/>
              </a:rPr>
              <a:t> :</a:t>
            </a:r>
          </a:p>
          <a:p>
            <a:pPr algn="just"/>
            <a:r>
              <a:rPr lang="en-US" sz="1600" dirty="0">
                <a:cs typeface="Times New Roman" pitchFamily="18" charset="0"/>
              </a:rPr>
              <a:t>a</a:t>
            </a:r>
            <a:r>
              <a:rPr lang="en-US" sz="1600" baseline="-25000" dirty="0">
                <a:cs typeface="Times New Roman" pitchFamily="18" charset="0"/>
              </a:rPr>
              <a:t>31</a:t>
            </a:r>
            <a:r>
              <a:rPr lang="en-US" sz="1600" dirty="0">
                <a:cs typeface="Times New Roman" pitchFamily="18" charset="0"/>
              </a:rPr>
              <a:t>X</a:t>
            </a:r>
            <a:r>
              <a:rPr lang="en-US" sz="1600" baseline="-25000" dirty="0">
                <a:cs typeface="Times New Roman" pitchFamily="18" charset="0"/>
              </a:rPr>
              <a:t>1 </a:t>
            </a:r>
            <a:r>
              <a:rPr lang="en-US" sz="1600" dirty="0">
                <a:cs typeface="Times New Roman" pitchFamily="18" charset="0"/>
              </a:rPr>
              <a:t>+ a</a:t>
            </a:r>
            <a:r>
              <a:rPr lang="en-US" sz="1600" baseline="-25000" dirty="0">
                <a:cs typeface="Times New Roman" pitchFamily="18" charset="0"/>
              </a:rPr>
              <a:t>32</a:t>
            </a:r>
            <a:r>
              <a:rPr lang="en-US" sz="1600" dirty="0">
                <a:cs typeface="Times New Roman" pitchFamily="18" charset="0"/>
              </a:rPr>
              <a:t>X</a:t>
            </a:r>
            <a:r>
              <a:rPr lang="en-US" sz="1600" baseline="-25000" dirty="0">
                <a:cs typeface="Times New Roman" pitchFamily="18" charset="0"/>
              </a:rPr>
              <a:t>2 </a:t>
            </a:r>
            <a:r>
              <a:rPr lang="en-US" sz="1600" dirty="0">
                <a:cs typeface="Times New Roman" pitchFamily="18" charset="0"/>
              </a:rPr>
              <a:t>+ a</a:t>
            </a:r>
            <a:r>
              <a:rPr lang="en-US" sz="1600" baseline="-25000" dirty="0">
                <a:cs typeface="Times New Roman" pitchFamily="18" charset="0"/>
              </a:rPr>
              <a:t>33</a:t>
            </a:r>
            <a:r>
              <a:rPr lang="en-US" sz="1600" dirty="0">
                <a:cs typeface="Times New Roman" pitchFamily="18" charset="0"/>
              </a:rPr>
              <a:t>X</a:t>
            </a:r>
            <a:r>
              <a:rPr lang="en-US" sz="1600" baseline="-25000" dirty="0">
                <a:cs typeface="Times New Roman" pitchFamily="18" charset="0"/>
              </a:rPr>
              <a:t>3 </a:t>
            </a:r>
            <a:r>
              <a:rPr lang="en-US" sz="1600" dirty="0">
                <a:cs typeface="Times New Roman" pitchFamily="18" charset="0"/>
              </a:rPr>
              <a:t>+ a</a:t>
            </a:r>
            <a:r>
              <a:rPr lang="en-US" sz="1600" baseline="-25000" dirty="0">
                <a:cs typeface="Times New Roman" pitchFamily="18" charset="0"/>
              </a:rPr>
              <a:t>34</a:t>
            </a:r>
            <a:r>
              <a:rPr lang="en-US" sz="1600" dirty="0">
                <a:cs typeface="Times New Roman" pitchFamily="18" charset="0"/>
              </a:rPr>
              <a:t>X</a:t>
            </a:r>
            <a:r>
              <a:rPr lang="en-US" sz="1600" baseline="-25000" dirty="0">
                <a:cs typeface="Times New Roman" pitchFamily="18" charset="0"/>
              </a:rPr>
              <a:t>4 </a:t>
            </a:r>
            <a:r>
              <a:rPr lang="en-US" sz="1600" dirty="0">
                <a:cs typeface="Times New Roman" pitchFamily="18" charset="0"/>
              </a:rPr>
              <a:t>+ a</a:t>
            </a:r>
            <a:r>
              <a:rPr lang="en-US" sz="1600" baseline="-25000" dirty="0">
                <a:cs typeface="Times New Roman" pitchFamily="18" charset="0"/>
              </a:rPr>
              <a:t>35</a:t>
            </a:r>
            <a:r>
              <a:rPr lang="en-US" sz="1600" dirty="0">
                <a:cs typeface="Times New Roman" pitchFamily="18" charset="0"/>
              </a:rPr>
              <a:t>X</a:t>
            </a:r>
            <a:r>
              <a:rPr lang="en-US" sz="1600" baseline="-25000" dirty="0">
                <a:cs typeface="Times New Roman" pitchFamily="18" charset="0"/>
              </a:rPr>
              <a:t>5 </a:t>
            </a:r>
            <a:r>
              <a:rPr lang="en-US" sz="1600" dirty="0">
                <a:cs typeface="Times New Roman" pitchFamily="18" charset="0"/>
              </a:rPr>
              <a:t>+ a</a:t>
            </a:r>
            <a:r>
              <a:rPr lang="en-US" sz="1600" baseline="-25000" dirty="0">
                <a:cs typeface="Times New Roman" pitchFamily="18" charset="0"/>
              </a:rPr>
              <a:t>36</a:t>
            </a:r>
            <a:r>
              <a:rPr lang="en-US" sz="1600" dirty="0">
                <a:cs typeface="Times New Roman" pitchFamily="18" charset="0"/>
              </a:rPr>
              <a:t>X</a:t>
            </a:r>
            <a:r>
              <a:rPr lang="en-US" sz="1600" baseline="-25000" dirty="0">
                <a:cs typeface="Times New Roman" pitchFamily="18" charset="0"/>
              </a:rPr>
              <a:t>6 </a:t>
            </a:r>
            <a:r>
              <a:rPr lang="en-US" sz="1600" dirty="0">
                <a:cs typeface="Times New Roman" pitchFamily="18" charset="0"/>
              </a:rPr>
              <a:t>+ a</a:t>
            </a:r>
            <a:r>
              <a:rPr lang="en-US" sz="1600" baseline="-25000" dirty="0">
                <a:cs typeface="Times New Roman" pitchFamily="18" charset="0"/>
              </a:rPr>
              <a:t>37</a:t>
            </a:r>
            <a:r>
              <a:rPr lang="en-US" sz="1600" dirty="0">
                <a:cs typeface="Times New Roman" pitchFamily="18" charset="0"/>
              </a:rPr>
              <a:t>X</a:t>
            </a:r>
            <a:r>
              <a:rPr lang="en-US" sz="1600" baseline="-25000" dirty="0">
                <a:cs typeface="Times New Roman" pitchFamily="18" charset="0"/>
              </a:rPr>
              <a:t>7 </a:t>
            </a:r>
            <a:r>
              <a:rPr lang="en-US" sz="1600" dirty="0">
                <a:cs typeface="Times New Roman" pitchFamily="18" charset="0"/>
              </a:rPr>
              <a:t>+ a</a:t>
            </a:r>
            <a:r>
              <a:rPr lang="en-US" sz="1600" baseline="-25000" dirty="0">
                <a:cs typeface="Times New Roman" pitchFamily="18" charset="0"/>
              </a:rPr>
              <a:t>38</a:t>
            </a:r>
            <a:r>
              <a:rPr lang="en-US" sz="1600" dirty="0">
                <a:cs typeface="Times New Roman" pitchFamily="18" charset="0"/>
              </a:rPr>
              <a:t>X</a:t>
            </a:r>
            <a:r>
              <a:rPr lang="en-US" sz="1600" baseline="-25000" dirty="0">
                <a:cs typeface="Times New Roman" pitchFamily="18" charset="0"/>
              </a:rPr>
              <a:t>8 ≥</a:t>
            </a:r>
            <a:r>
              <a:rPr lang="en-US" sz="1600" dirty="0">
                <a:cs typeface="Times New Roman" pitchFamily="18" charset="0"/>
              </a:rPr>
              <a:t> b</a:t>
            </a:r>
            <a:r>
              <a:rPr lang="en-US" sz="1600" baseline="-25000" dirty="0">
                <a:cs typeface="Times New Roman" pitchFamily="18" charset="0"/>
              </a:rPr>
              <a:t>3 </a:t>
            </a:r>
            <a:r>
              <a:rPr lang="en-US" sz="1600" dirty="0">
                <a:cs typeface="Times New Roman" pitchFamily="18" charset="0"/>
              </a:rPr>
              <a:t>(X</a:t>
            </a:r>
            <a:r>
              <a:rPr lang="en-US" sz="1600" baseline="-25000" dirty="0">
                <a:cs typeface="Times New Roman" pitchFamily="18" charset="0"/>
              </a:rPr>
              <a:t>1</a:t>
            </a:r>
            <a:r>
              <a:rPr lang="en-US" sz="1600" dirty="0">
                <a:cs typeface="Times New Roman" pitchFamily="18" charset="0"/>
              </a:rPr>
              <a:t>+X</a:t>
            </a:r>
            <a:r>
              <a:rPr lang="en-US" sz="1600" baseline="-25000" dirty="0">
                <a:cs typeface="Times New Roman" pitchFamily="18" charset="0"/>
              </a:rPr>
              <a:t>2</a:t>
            </a:r>
            <a:r>
              <a:rPr lang="en-US" sz="1600" dirty="0">
                <a:cs typeface="Times New Roman" pitchFamily="18" charset="0"/>
              </a:rPr>
              <a:t>+X</a:t>
            </a:r>
            <a:r>
              <a:rPr lang="en-US" sz="1600" baseline="-25000" dirty="0">
                <a:cs typeface="Times New Roman" pitchFamily="18" charset="0"/>
              </a:rPr>
              <a:t>3</a:t>
            </a:r>
            <a:r>
              <a:rPr lang="en-US" sz="1600" dirty="0">
                <a:cs typeface="Times New Roman" pitchFamily="18" charset="0"/>
              </a:rPr>
              <a:t>+X</a:t>
            </a:r>
            <a:r>
              <a:rPr lang="en-US" sz="1600" baseline="-25000" dirty="0">
                <a:cs typeface="Times New Roman" pitchFamily="18" charset="0"/>
              </a:rPr>
              <a:t>4</a:t>
            </a:r>
            <a:r>
              <a:rPr lang="en-US" sz="1600" dirty="0">
                <a:cs typeface="Times New Roman" pitchFamily="18" charset="0"/>
              </a:rPr>
              <a:t>+X</a:t>
            </a:r>
            <a:r>
              <a:rPr lang="en-US" sz="1600" baseline="-25000" dirty="0">
                <a:cs typeface="Times New Roman" pitchFamily="18" charset="0"/>
              </a:rPr>
              <a:t>5</a:t>
            </a:r>
            <a:r>
              <a:rPr lang="en-US" sz="1600" dirty="0">
                <a:cs typeface="Times New Roman" pitchFamily="18" charset="0"/>
              </a:rPr>
              <a:t>+X</a:t>
            </a:r>
            <a:r>
              <a:rPr lang="en-US" sz="1600" baseline="-25000" dirty="0">
                <a:cs typeface="Times New Roman" pitchFamily="18" charset="0"/>
              </a:rPr>
              <a:t>6</a:t>
            </a:r>
            <a:r>
              <a:rPr lang="en-US" sz="1600" dirty="0">
                <a:cs typeface="Times New Roman" pitchFamily="18" charset="0"/>
              </a:rPr>
              <a:t>+X</a:t>
            </a:r>
            <a:r>
              <a:rPr lang="en-US" sz="1600" baseline="-25000" dirty="0">
                <a:cs typeface="Times New Roman" pitchFamily="18" charset="0"/>
              </a:rPr>
              <a:t>7</a:t>
            </a:r>
            <a:r>
              <a:rPr lang="en-US" sz="1600" dirty="0">
                <a:cs typeface="Times New Roman" pitchFamily="18" charset="0"/>
              </a:rPr>
              <a:t>+X</a:t>
            </a:r>
            <a:r>
              <a:rPr lang="en-US" sz="1600" baseline="-25000" dirty="0">
                <a:cs typeface="Times New Roman" pitchFamily="18" charset="0"/>
              </a:rPr>
              <a:t>8</a:t>
            </a:r>
            <a:r>
              <a:rPr lang="en-US" sz="1600" dirty="0" smtClean="0">
                <a:cs typeface="Times New Roman" pitchFamily="18" charset="0"/>
              </a:rPr>
              <a:t>)</a:t>
            </a:r>
            <a:endParaRPr lang="id-ID" sz="1600" dirty="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7494"/>
            <a:ext cx="7290054" cy="1124712"/>
          </a:xfrm>
        </p:spPr>
        <p:txBody>
          <a:bodyPr>
            <a:normAutofit/>
          </a:bodyPr>
          <a:lstStyle/>
          <a:p>
            <a:r>
              <a:rPr lang="id-ID" sz="4000" dirty="0" smtClean="0">
                <a:solidFill>
                  <a:schemeClr val="accent1"/>
                </a:solidFill>
                <a:effectLst/>
                <a:latin typeface="Times New Roman" pitchFamily="18" charset="0"/>
                <a:cs typeface="Times New Roman" pitchFamily="18" charset="0"/>
              </a:rPr>
              <a:t>Analisis Produk </a:t>
            </a:r>
            <a:endParaRPr lang="id-ID" sz="4000" dirty="0">
              <a:solidFill>
                <a:schemeClr val="accent1"/>
              </a:solidFill>
              <a:effectLst/>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25738177"/>
              </p:ext>
            </p:extLst>
          </p:nvPr>
        </p:nvGraphicFramePr>
        <p:xfrm>
          <a:off x="0" y="1275606"/>
          <a:ext cx="7289800" cy="3672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www.clinicamedicalia.com/wp-content/uploads/2016/06/analisis-clinicos-fuenlabrada.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647651">
            <a:off x="5617039" y="1202232"/>
            <a:ext cx="3241433" cy="1481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https://www.hafl.bfh.ch/fileadmin/pics/Forschung_und_Dienstleistungen/Lebensmitteltechnologie/Sensorik4.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rot="21323513">
            <a:off x="5912605" y="3219529"/>
            <a:ext cx="2978677" cy="1425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42844" y="0"/>
            <a:ext cx="8786874" cy="4982783"/>
          </a:xfrm>
        </p:spPr>
        <p:txBody>
          <a:bodyPr>
            <a:normAutofit/>
          </a:bodyPr>
          <a:lstStyle/>
          <a:p>
            <a:pPr algn="just">
              <a:buNone/>
            </a:pPr>
            <a:endParaRPr lang="id-ID" dirty="0" smtClean="0">
              <a:solidFill>
                <a:schemeClr val="accent6">
                  <a:lumMod val="50000"/>
                </a:schemeClr>
              </a:solidFill>
              <a:latin typeface="+mj-lt"/>
              <a:cs typeface="Times New Roman" pitchFamily="18" charset="0"/>
            </a:endParaRPr>
          </a:p>
          <a:p>
            <a:pPr algn="just">
              <a:buNone/>
            </a:pPr>
            <a:r>
              <a:rPr lang="id-ID" sz="2800" dirty="0" smtClean="0">
                <a:ln w="0"/>
                <a:effectLst>
                  <a:outerShdw blurRad="38100" dist="19050" dir="2700000" algn="tl" rotWithShape="0">
                    <a:schemeClr val="dk1">
                      <a:alpha val="40000"/>
                    </a:schemeClr>
                  </a:outerShdw>
                </a:effectLst>
                <a:latin typeface="+mj-lt"/>
                <a:cs typeface="Times New Roman" pitchFamily="18" charset="0"/>
              </a:rPr>
              <a:t>Diagram Alir Proses</a:t>
            </a:r>
          </a:p>
          <a:p>
            <a:pPr algn="just">
              <a:buNone/>
            </a:pPr>
            <a:r>
              <a:rPr lang="id-ID" sz="2800" dirty="0" smtClean="0">
                <a:ln w="0"/>
                <a:effectLst>
                  <a:outerShdw blurRad="38100" dist="19050" dir="2700000" algn="tl" rotWithShape="0">
                    <a:schemeClr val="dk1">
                      <a:alpha val="40000"/>
                    </a:schemeClr>
                  </a:outerShdw>
                </a:effectLst>
                <a:latin typeface="+mj-lt"/>
                <a:cs typeface="Times New Roman" pitchFamily="18" charset="0"/>
              </a:rPr>
              <a:t> </a:t>
            </a:r>
            <a:r>
              <a:rPr lang="en-US" sz="2800" dirty="0" smtClean="0">
                <a:ln w="0"/>
                <a:effectLst>
                  <a:outerShdw blurRad="38100" dist="19050" dir="2700000" algn="tl" rotWithShape="0">
                    <a:schemeClr val="dk1">
                      <a:alpha val="40000"/>
                    </a:schemeClr>
                  </a:outerShdw>
                </a:effectLst>
                <a:latin typeface="+mj-lt"/>
                <a:cs typeface="Times New Roman" pitchFamily="18" charset="0"/>
              </a:rPr>
              <a:t>		</a:t>
            </a:r>
            <a:r>
              <a:rPr lang="id-ID" sz="2800" dirty="0" smtClean="0">
                <a:ln w="0"/>
                <a:effectLst>
                  <a:outerShdw blurRad="38100" dist="19050" dir="2700000" algn="tl" rotWithShape="0">
                    <a:schemeClr val="dk1">
                      <a:alpha val="40000"/>
                    </a:schemeClr>
                  </a:outerShdw>
                </a:effectLst>
                <a:latin typeface="+mj-lt"/>
                <a:cs typeface="Times New Roman" pitchFamily="18" charset="0"/>
              </a:rPr>
              <a:t>Pembuatan Galendo </a:t>
            </a:r>
            <a:endParaRPr lang="id-ID" sz="2800" dirty="0">
              <a:ln w="0"/>
              <a:effectLst>
                <a:outerShdw blurRad="38100" dist="19050" dir="2700000" algn="tl" rotWithShape="0">
                  <a:schemeClr val="dk1">
                    <a:alpha val="40000"/>
                  </a:schemeClr>
                </a:outerShdw>
              </a:effectLst>
              <a:latin typeface="+mj-lt"/>
              <a:cs typeface="Times New Roman" pitchFamily="18" charset="0"/>
            </a:endParaRPr>
          </a:p>
        </p:txBody>
      </p:sp>
      <p:sp>
        <p:nvSpPr>
          <p:cNvPr id="9" name="Oval 8"/>
          <p:cNvSpPr/>
          <p:nvPr/>
        </p:nvSpPr>
        <p:spPr>
          <a:xfrm>
            <a:off x="5357818" y="53561"/>
            <a:ext cx="1285884" cy="42862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200" b="1" dirty="0" smtClean="0">
                <a:solidFill>
                  <a:schemeClr val="accent6">
                    <a:lumMod val="50000"/>
                  </a:schemeClr>
                </a:solidFill>
                <a:latin typeface="+mj-lt"/>
                <a:cs typeface="Times New Roman" pitchFamily="18" charset="0"/>
              </a:rPr>
              <a:t>Kelapa parut</a:t>
            </a:r>
            <a:endParaRPr lang="id-ID" sz="1200" b="1" dirty="0">
              <a:solidFill>
                <a:schemeClr val="accent6">
                  <a:lumMod val="50000"/>
                </a:schemeClr>
              </a:solidFill>
              <a:latin typeface="+mj-lt"/>
              <a:cs typeface="Times New Roman" pitchFamily="18" charset="0"/>
            </a:endParaRPr>
          </a:p>
        </p:txBody>
      </p:sp>
      <p:cxnSp>
        <p:nvCxnSpPr>
          <p:cNvPr id="11" name="Straight Arrow Connector 10"/>
          <p:cNvCxnSpPr/>
          <p:nvPr/>
        </p:nvCxnSpPr>
        <p:spPr>
          <a:xfrm rot="5400000">
            <a:off x="5947579" y="535370"/>
            <a:ext cx="107157"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29190" y="589346"/>
            <a:ext cx="235745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Pemerasan kelapa parut</a:t>
            </a:r>
            <a:endParaRPr lang="id-ID" sz="1600" b="1" dirty="0">
              <a:solidFill>
                <a:schemeClr val="accent6">
                  <a:lumMod val="50000"/>
                </a:schemeClr>
              </a:solidFill>
              <a:latin typeface="+mj-lt"/>
              <a:cs typeface="Times New Roman" pitchFamily="18" charset="0"/>
            </a:endParaRPr>
          </a:p>
        </p:txBody>
      </p:sp>
      <p:cxnSp>
        <p:nvCxnSpPr>
          <p:cNvPr id="16" name="Straight Arrow Connector 15"/>
          <p:cNvCxnSpPr/>
          <p:nvPr/>
        </p:nvCxnSpPr>
        <p:spPr>
          <a:xfrm rot="5400000">
            <a:off x="5947182" y="963601"/>
            <a:ext cx="10715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929190" y="1017973"/>
            <a:ext cx="2357454" cy="267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Santan</a:t>
            </a:r>
            <a:r>
              <a:rPr lang="id-ID" dirty="0" smtClean="0">
                <a:solidFill>
                  <a:schemeClr val="accent6">
                    <a:lumMod val="50000"/>
                  </a:schemeClr>
                </a:solidFill>
                <a:latin typeface="+mj-lt"/>
              </a:rPr>
              <a:t> </a:t>
            </a:r>
            <a:endParaRPr lang="id-ID" dirty="0">
              <a:solidFill>
                <a:schemeClr val="accent6">
                  <a:lumMod val="50000"/>
                </a:schemeClr>
              </a:solidFill>
              <a:latin typeface="+mj-lt"/>
            </a:endParaRPr>
          </a:p>
        </p:txBody>
      </p:sp>
      <p:cxnSp>
        <p:nvCxnSpPr>
          <p:cNvPr id="24" name="Straight Arrow Connector 23"/>
          <p:cNvCxnSpPr/>
          <p:nvPr/>
        </p:nvCxnSpPr>
        <p:spPr>
          <a:xfrm rot="5400000">
            <a:off x="5947182" y="1338651"/>
            <a:ext cx="10715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929190" y="1393023"/>
            <a:ext cx="2357454" cy="267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Endapkan </a:t>
            </a:r>
            <a:endParaRPr lang="id-ID" sz="1600" b="1" dirty="0">
              <a:solidFill>
                <a:schemeClr val="accent6">
                  <a:lumMod val="50000"/>
                </a:schemeClr>
              </a:solidFill>
              <a:latin typeface="+mj-lt"/>
              <a:cs typeface="Times New Roman" pitchFamily="18" charset="0"/>
            </a:endParaRPr>
          </a:p>
        </p:txBody>
      </p:sp>
      <p:cxnSp>
        <p:nvCxnSpPr>
          <p:cNvPr id="29" name="Straight Arrow Connector 28"/>
          <p:cNvCxnSpPr/>
          <p:nvPr/>
        </p:nvCxnSpPr>
        <p:spPr>
          <a:xfrm rot="5400000">
            <a:off x="5921186" y="1740489"/>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943484" y="1768072"/>
            <a:ext cx="2343160" cy="26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2 lapisan krim dan ski</a:t>
            </a:r>
            <a:r>
              <a:rPr lang="en-US" sz="1600" b="1" dirty="0" smtClean="0">
                <a:solidFill>
                  <a:schemeClr val="accent6">
                    <a:lumMod val="50000"/>
                  </a:schemeClr>
                </a:solidFill>
                <a:latin typeface="+mj-lt"/>
                <a:cs typeface="Times New Roman" pitchFamily="18" charset="0"/>
              </a:rPr>
              <a:t>m</a:t>
            </a:r>
            <a:endParaRPr lang="id-ID" sz="1600" b="1" dirty="0">
              <a:solidFill>
                <a:schemeClr val="accent6">
                  <a:lumMod val="50000"/>
                </a:schemeClr>
              </a:solidFill>
              <a:latin typeface="+mj-lt"/>
              <a:cs typeface="Times New Roman" pitchFamily="18" charset="0"/>
            </a:endParaRPr>
          </a:p>
        </p:txBody>
      </p:sp>
      <p:cxnSp>
        <p:nvCxnSpPr>
          <p:cNvPr id="35" name="Straight Arrow Connector 34"/>
          <p:cNvCxnSpPr/>
          <p:nvPr/>
        </p:nvCxnSpPr>
        <p:spPr>
          <a:xfrm rot="5400000">
            <a:off x="5920789" y="2276671"/>
            <a:ext cx="16073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929190" y="2161508"/>
            <a:ext cx="235745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Pemisahan </a:t>
            </a:r>
            <a:endParaRPr lang="id-ID" sz="1600" b="1" dirty="0">
              <a:solidFill>
                <a:schemeClr val="accent6">
                  <a:lumMod val="50000"/>
                </a:schemeClr>
              </a:solidFill>
              <a:latin typeface="+mj-lt"/>
              <a:cs typeface="Times New Roman" pitchFamily="18" charset="0"/>
            </a:endParaRPr>
          </a:p>
        </p:txBody>
      </p:sp>
      <p:cxnSp>
        <p:nvCxnSpPr>
          <p:cNvPr id="40" name="Straight Arrow Connector 39"/>
          <p:cNvCxnSpPr/>
          <p:nvPr/>
        </p:nvCxnSpPr>
        <p:spPr>
          <a:xfrm rot="5400000">
            <a:off x="5920392" y="2758481"/>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43494" y="2696825"/>
            <a:ext cx="2143140"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Krim </a:t>
            </a:r>
            <a:endParaRPr lang="id-ID" sz="1600" b="1" dirty="0">
              <a:solidFill>
                <a:schemeClr val="accent6">
                  <a:lumMod val="50000"/>
                </a:schemeClr>
              </a:solidFill>
              <a:latin typeface="+mj-lt"/>
              <a:cs typeface="Times New Roman" pitchFamily="18" charset="0"/>
            </a:endParaRPr>
          </a:p>
        </p:txBody>
      </p:sp>
      <p:cxnSp>
        <p:nvCxnSpPr>
          <p:cNvPr id="46" name="Straight Arrow Connector 45"/>
          <p:cNvCxnSpPr/>
          <p:nvPr/>
        </p:nvCxnSpPr>
        <p:spPr>
          <a:xfrm rot="5400000">
            <a:off x="5921087" y="3240786"/>
            <a:ext cx="16014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427984" y="3122221"/>
            <a:ext cx="357190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Pemasakan selama 30 menit</a:t>
            </a:r>
            <a:endParaRPr lang="id-ID" sz="1600" b="1" dirty="0">
              <a:solidFill>
                <a:schemeClr val="accent6">
                  <a:lumMod val="50000"/>
                </a:schemeClr>
              </a:solidFill>
              <a:latin typeface="+mj-lt"/>
              <a:cs typeface="Times New Roman" pitchFamily="18" charset="0"/>
            </a:endParaRPr>
          </a:p>
        </p:txBody>
      </p:sp>
      <p:cxnSp>
        <p:nvCxnSpPr>
          <p:cNvPr id="51" name="Straight Arrow Connector 50"/>
          <p:cNvCxnSpPr/>
          <p:nvPr/>
        </p:nvCxnSpPr>
        <p:spPr>
          <a:xfrm rot="5400000">
            <a:off x="5919598" y="3830051"/>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714876" y="3911213"/>
            <a:ext cx="2628912"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Saring galendo</a:t>
            </a:r>
            <a:endParaRPr lang="id-ID" sz="1600" b="1" dirty="0">
              <a:solidFill>
                <a:schemeClr val="accent6">
                  <a:lumMod val="50000"/>
                </a:schemeClr>
              </a:solidFill>
              <a:latin typeface="+mj-lt"/>
              <a:cs typeface="Times New Roman" pitchFamily="18" charset="0"/>
            </a:endParaRPr>
          </a:p>
        </p:txBody>
      </p:sp>
      <p:cxnSp>
        <p:nvCxnSpPr>
          <p:cNvPr id="57" name="Straight Arrow Connector 56"/>
          <p:cNvCxnSpPr/>
          <p:nvPr/>
        </p:nvCxnSpPr>
        <p:spPr>
          <a:xfrm rot="5400000">
            <a:off x="5892809" y="4339047"/>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214942" y="4446997"/>
            <a:ext cx="1571636" cy="48218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600" dirty="0" smtClean="0">
                <a:solidFill>
                  <a:schemeClr val="accent6">
                    <a:lumMod val="50000"/>
                  </a:schemeClr>
                </a:solidFill>
                <a:latin typeface="+mj-lt"/>
                <a:cs typeface="Times New Roman" pitchFamily="18" charset="0"/>
              </a:rPr>
              <a:t>Galendo </a:t>
            </a:r>
            <a:endParaRPr lang="id-ID" sz="1600" dirty="0">
              <a:solidFill>
                <a:schemeClr val="accent6">
                  <a:lumMod val="50000"/>
                </a:schemeClr>
              </a:solidFill>
              <a:latin typeface="+mj-lt"/>
              <a:cs typeface="Times New Roman" pitchFamily="18" charset="0"/>
            </a:endParaRPr>
          </a:p>
        </p:txBody>
      </p:sp>
      <p:cxnSp>
        <p:nvCxnSpPr>
          <p:cNvPr id="69" name="Straight Arrow Connector 68"/>
          <p:cNvCxnSpPr>
            <a:stCxn id="14" idx="3"/>
          </p:cNvCxnSpPr>
          <p:nvPr/>
        </p:nvCxnSpPr>
        <p:spPr>
          <a:xfrm>
            <a:off x="7286644" y="750081"/>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586690" y="482189"/>
            <a:ext cx="1343028" cy="5357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Ampas kelapa</a:t>
            </a:r>
            <a:endParaRPr lang="id-ID" sz="1600" b="1" dirty="0">
              <a:solidFill>
                <a:schemeClr val="accent6">
                  <a:lumMod val="50000"/>
                </a:schemeClr>
              </a:solidFill>
              <a:latin typeface="+mj-lt"/>
              <a:cs typeface="Times New Roman" pitchFamily="18" charset="0"/>
            </a:endParaRPr>
          </a:p>
        </p:txBody>
      </p:sp>
      <p:cxnSp>
        <p:nvCxnSpPr>
          <p:cNvPr id="76" name="Straight Arrow Connector 75"/>
          <p:cNvCxnSpPr/>
          <p:nvPr/>
        </p:nvCxnSpPr>
        <p:spPr>
          <a:xfrm>
            <a:off x="4500562" y="750081"/>
            <a:ext cx="428628"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3086096" y="482189"/>
            <a:ext cx="1414466" cy="5357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Air hangat</a:t>
            </a:r>
            <a:endParaRPr lang="id-ID" sz="1600" b="1" dirty="0">
              <a:solidFill>
                <a:schemeClr val="accent6">
                  <a:lumMod val="50000"/>
                </a:schemeClr>
              </a:solidFill>
              <a:latin typeface="+mj-lt"/>
              <a:cs typeface="Times New Roman" pitchFamily="18" charset="0"/>
            </a:endParaRPr>
          </a:p>
        </p:txBody>
      </p:sp>
      <p:cxnSp>
        <p:nvCxnSpPr>
          <p:cNvPr id="83" name="Straight Arrow Connector 82"/>
          <p:cNvCxnSpPr/>
          <p:nvPr/>
        </p:nvCxnSpPr>
        <p:spPr>
          <a:xfrm>
            <a:off x="7286644" y="2518172"/>
            <a:ext cx="357190"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7643834" y="2303858"/>
            <a:ext cx="1214446" cy="42862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Skim</a:t>
            </a:r>
            <a:r>
              <a:rPr lang="id-ID" dirty="0" smtClean="0">
                <a:solidFill>
                  <a:schemeClr val="accent6">
                    <a:lumMod val="50000"/>
                  </a:schemeClr>
                </a:solidFill>
                <a:latin typeface="+mj-lt"/>
              </a:rPr>
              <a:t> </a:t>
            </a:r>
            <a:endParaRPr lang="id-ID" dirty="0">
              <a:solidFill>
                <a:schemeClr val="accent6">
                  <a:lumMod val="50000"/>
                </a:schemeClr>
              </a:solidFill>
              <a:latin typeface="+mj-lt"/>
            </a:endParaRPr>
          </a:p>
        </p:txBody>
      </p:sp>
      <p:cxnSp>
        <p:nvCxnSpPr>
          <p:cNvPr id="89" name="Straight Arrow Connector 88"/>
          <p:cNvCxnSpPr/>
          <p:nvPr/>
        </p:nvCxnSpPr>
        <p:spPr>
          <a:xfrm>
            <a:off x="4572000" y="1552568"/>
            <a:ext cx="357190"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2500298" y="1285866"/>
            <a:ext cx="2071702" cy="5357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Asam asetat 5 tetes</a:t>
            </a:r>
            <a:endParaRPr lang="id-ID" sz="1600" b="1" dirty="0">
              <a:solidFill>
                <a:schemeClr val="accent6">
                  <a:lumMod val="50000"/>
                </a:schemeClr>
              </a:solidFill>
              <a:latin typeface="+mj-lt"/>
              <a:cs typeface="Times New Roman" pitchFamily="18" charset="0"/>
            </a:endParaRPr>
          </a:p>
        </p:txBody>
      </p:sp>
      <p:cxnSp>
        <p:nvCxnSpPr>
          <p:cNvPr id="94" name="Straight Arrow Connector 93"/>
          <p:cNvCxnSpPr/>
          <p:nvPr/>
        </p:nvCxnSpPr>
        <p:spPr>
          <a:xfrm>
            <a:off x="7358082" y="4071948"/>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7658128" y="3804056"/>
            <a:ext cx="1485872" cy="5357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600" b="1" dirty="0" smtClean="0">
                <a:solidFill>
                  <a:schemeClr val="accent6">
                    <a:lumMod val="50000"/>
                  </a:schemeClr>
                </a:solidFill>
                <a:latin typeface="+mj-lt"/>
                <a:cs typeface="Times New Roman" pitchFamily="18" charset="0"/>
              </a:rPr>
              <a:t>Minyak kelapa</a:t>
            </a:r>
            <a:endParaRPr lang="id-ID" sz="1600" b="1" dirty="0">
              <a:solidFill>
                <a:schemeClr val="accent6">
                  <a:lumMod val="50000"/>
                </a:schemeClr>
              </a:solidFill>
              <a:latin typeface="+mj-lt"/>
              <a:cs typeface="Times New Roman" pitchFamily="18" charset="0"/>
            </a:endParaRPr>
          </a:p>
        </p:txBody>
      </p:sp>
      <p:pic>
        <p:nvPicPr>
          <p:cNvPr id="9218" name="Picture 2" descr="Image resul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2690" y="2281971"/>
            <a:ext cx="3517172" cy="2334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5143500"/>
          </a:xfrm>
        </p:spPr>
        <p:txBody>
          <a:bodyPr>
            <a:normAutofit/>
          </a:bodyPr>
          <a:lstStyle/>
          <a:p>
            <a:pPr>
              <a:buNone/>
            </a:pPr>
            <a:endParaRPr lang="id-ID" sz="2400" dirty="0" smtClean="0">
              <a:ln w="0"/>
              <a:effectLst>
                <a:outerShdw blurRad="38100" dist="19050" dir="2700000" algn="tl" rotWithShape="0">
                  <a:schemeClr val="dk1">
                    <a:alpha val="40000"/>
                  </a:schemeClr>
                </a:outerShdw>
              </a:effectLst>
              <a:latin typeface="+mj-lt"/>
            </a:endParaRPr>
          </a:p>
          <a:p>
            <a:pPr>
              <a:buNone/>
            </a:pPr>
            <a:r>
              <a:rPr lang="id-ID" sz="2400" dirty="0" smtClean="0">
                <a:ln w="0"/>
                <a:effectLst>
                  <a:outerShdw blurRad="38100" dist="19050" dir="2700000" algn="tl" rotWithShape="0">
                    <a:schemeClr val="dk1">
                      <a:alpha val="40000"/>
                    </a:schemeClr>
                  </a:outerShdw>
                </a:effectLst>
                <a:latin typeface="+mj-lt"/>
              </a:rPr>
              <a:t>Diagram Alir proses Pembuatan </a:t>
            </a:r>
          </a:p>
          <a:p>
            <a:pPr>
              <a:buNone/>
            </a:pPr>
            <a:r>
              <a:rPr lang="en-US" sz="2400" dirty="0" smtClean="0">
                <a:ln w="0"/>
                <a:effectLst>
                  <a:outerShdw blurRad="38100" dist="19050" dir="2700000" algn="tl" rotWithShape="0">
                    <a:schemeClr val="dk1">
                      <a:alpha val="40000"/>
                    </a:schemeClr>
                  </a:outerShdw>
                </a:effectLst>
                <a:latin typeface="+mj-lt"/>
              </a:rPr>
              <a:t>		</a:t>
            </a:r>
            <a:r>
              <a:rPr lang="id-ID" sz="2400" dirty="0" smtClean="0">
                <a:ln w="0"/>
                <a:effectLst>
                  <a:outerShdw blurRad="38100" dist="19050" dir="2700000" algn="tl" rotWithShape="0">
                    <a:schemeClr val="dk1">
                      <a:alpha val="40000"/>
                    </a:schemeClr>
                  </a:outerShdw>
                </a:effectLst>
                <a:latin typeface="+mj-lt"/>
              </a:rPr>
              <a:t>Abon Abi Galendo</a:t>
            </a:r>
            <a:endParaRPr lang="id-ID" sz="2400" dirty="0">
              <a:ln w="0"/>
              <a:effectLst>
                <a:outerShdw blurRad="38100" dist="19050" dir="2700000" algn="tl" rotWithShape="0">
                  <a:schemeClr val="dk1">
                    <a:alpha val="40000"/>
                  </a:schemeClr>
                </a:outerShdw>
              </a:effectLst>
              <a:latin typeface="+mj-lt"/>
            </a:endParaRPr>
          </a:p>
        </p:txBody>
      </p:sp>
      <p:sp>
        <p:nvSpPr>
          <p:cNvPr id="7" name="Oval 6"/>
          <p:cNvSpPr/>
          <p:nvPr/>
        </p:nvSpPr>
        <p:spPr>
          <a:xfrm>
            <a:off x="6072198" y="53560"/>
            <a:ext cx="985838" cy="37505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Ebi</a:t>
            </a:r>
            <a:r>
              <a:rPr lang="id-ID" dirty="0" smtClean="0">
                <a:solidFill>
                  <a:schemeClr val="accent6">
                    <a:lumMod val="50000"/>
                  </a:schemeClr>
                </a:solidFill>
                <a:latin typeface="+mj-lt"/>
              </a:rPr>
              <a:t> </a:t>
            </a:r>
            <a:endParaRPr lang="id-ID" dirty="0">
              <a:solidFill>
                <a:schemeClr val="accent6">
                  <a:lumMod val="50000"/>
                </a:schemeClr>
              </a:solidFill>
              <a:latin typeface="+mj-lt"/>
            </a:endParaRPr>
          </a:p>
        </p:txBody>
      </p:sp>
      <p:sp>
        <p:nvSpPr>
          <p:cNvPr id="11" name="Rectangle 10"/>
          <p:cNvSpPr/>
          <p:nvPr/>
        </p:nvSpPr>
        <p:spPr>
          <a:xfrm>
            <a:off x="5572132" y="1017973"/>
            <a:ext cx="2071702" cy="267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Pencucian</a:t>
            </a:r>
            <a:r>
              <a:rPr lang="id-ID" dirty="0" smtClean="0">
                <a:solidFill>
                  <a:schemeClr val="accent6">
                    <a:lumMod val="50000"/>
                  </a:schemeClr>
                </a:solidFill>
                <a:latin typeface="+mj-lt"/>
              </a:rPr>
              <a:t> </a:t>
            </a:r>
            <a:endParaRPr lang="id-ID" dirty="0">
              <a:solidFill>
                <a:schemeClr val="accent6">
                  <a:lumMod val="50000"/>
                </a:schemeClr>
              </a:solidFill>
              <a:latin typeface="+mj-lt"/>
            </a:endParaRPr>
          </a:p>
        </p:txBody>
      </p:sp>
      <p:sp>
        <p:nvSpPr>
          <p:cNvPr id="13" name="Rectangle 12"/>
          <p:cNvSpPr/>
          <p:nvPr/>
        </p:nvSpPr>
        <p:spPr>
          <a:xfrm>
            <a:off x="5572132" y="589345"/>
            <a:ext cx="2071702" cy="267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Penimbangan</a:t>
            </a:r>
            <a:r>
              <a:rPr lang="id-ID" dirty="0" smtClean="0">
                <a:solidFill>
                  <a:schemeClr val="accent6">
                    <a:lumMod val="50000"/>
                  </a:schemeClr>
                </a:solidFill>
                <a:latin typeface="+mj-lt"/>
              </a:rPr>
              <a:t> </a:t>
            </a:r>
            <a:endParaRPr lang="id-ID" dirty="0">
              <a:solidFill>
                <a:schemeClr val="accent6">
                  <a:lumMod val="50000"/>
                </a:schemeClr>
              </a:solidFill>
              <a:latin typeface="+mj-lt"/>
            </a:endParaRPr>
          </a:p>
        </p:txBody>
      </p:sp>
      <p:sp>
        <p:nvSpPr>
          <p:cNvPr id="14" name="Rectangle 13"/>
          <p:cNvSpPr/>
          <p:nvPr/>
        </p:nvSpPr>
        <p:spPr>
          <a:xfrm>
            <a:off x="5572132" y="1446601"/>
            <a:ext cx="2071702" cy="375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Perendaman 5 menit </a:t>
            </a:r>
            <a:endParaRPr lang="id-ID" sz="1400" b="1" dirty="0">
              <a:solidFill>
                <a:schemeClr val="accent6">
                  <a:lumMod val="50000"/>
                </a:schemeClr>
              </a:solidFill>
              <a:latin typeface="+mj-lt"/>
              <a:cs typeface="Times New Roman" pitchFamily="18" charset="0"/>
            </a:endParaRPr>
          </a:p>
        </p:txBody>
      </p:sp>
      <p:sp>
        <p:nvSpPr>
          <p:cNvPr id="15" name="Rectangle 14"/>
          <p:cNvSpPr/>
          <p:nvPr/>
        </p:nvSpPr>
        <p:spPr>
          <a:xfrm>
            <a:off x="5572132" y="1982387"/>
            <a:ext cx="2071702"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Penghancuran</a:t>
            </a:r>
            <a:r>
              <a:rPr lang="id-ID" dirty="0" smtClean="0">
                <a:solidFill>
                  <a:schemeClr val="accent6">
                    <a:lumMod val="50000"/>
                  </a:schemeClr>
                </a:solidFill>
                <a:latin typeface="+mj-lt"/>
              </a:rPr>
              <a:t> </a:t>
            </a:r>
            <a:endParaRPr lang="id-ID" dirty="0">
              <a:solidFill>
                <a:schemeClr val="accent6">
                  <a:lumMod val="50000"/>
                </a:schemeClr>
              </a:solidFill>
              <a:latin typeface="+mj-lt"/>
            </a:endParaRPr>
          </a:p>
        </p:txBody>
      </p:sp>
      <p:sp>
        <p:nvSpPr>
          <p:cNvPr id="16" name="Rectangle 15"/>
          <p:cNvSpPr/>
          <p:nvPr/>
        </p:nvSpPr>
        <p:spPr>
          <a:xfrm>
            <a:off x="5572132" y="2464593"/>
            <a:ext cx="2071702" cy="267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rPr>
              <a:t>Pencampuran</a:t>
            </a:r>
            <a:endParaRPr lang="id-ID" sz="1400" b="1" dirty="0">
              <a:solidFill>
                <a:schemeClr val="accent6">
                  <a:lumMod val="50000"/>
                </a:schemeClr>
              </a:solidFill>
              <a:latin typeface="+mj-lt"/>
            </a:endParaRPr>
          </a:p>
        </p:txBody>
      </p:sp>
      <p:sp>
        <p:nvSpPr>
          <p:cNvPr id="17" name="Rectangle 16"/>
          <p:cNvSpPr/>
          <p:nvPr/>
        </p:nvSpPr>
        <p:spPr>
          <a:xfrm>
            <a:off x="5572132" y="2893221"/>
            <a:ext cx="2071702"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Perebusan 5 menit</a:t>
            </a:r>
            <a:endParaRPr lang="id-ID" sz="1400" b="1" dirty="0">
              <a:solidFill>
                <a:schemeClr val="accent6">
                  <a:lumMod val="50000"/>
                </a:schemeClr>
              </a:solidFill>
              <a:latin typeface="+mj-lt"/>
              <a:cs typeface="Times New Roman" pitchFamily="18" charset="0"/>
            </a:endParaRPr>
          </a:p>
        </p:txBody>
      </p:sp>
      <p:sp>
        <p:nvSpPr>
          <p:cNvPr id="18" name="Rectangle 17"/>
          <p:cNvSpPr/>
          <p:nvPr/>
        </p:nvSpPr>
        <p:spPr>
          <a:xfrm>
            <a:off x="5572132" y="3375427"/>
            <a:ext cx="2071702" cy="375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Penggorengan 3 menit </a:t>
            </a:r>
            <a:endParaRPr lang="id-ID" sz="1400" b="1" dirty="0">
              <a:solidFill>
                <a:schemeClr val="accent6">
                  <a:lumMod val="50000"/>
                </a:schemeClr>
              </a:solidFill>
              <a:latin typeface="+mj-lt"/>
              <a:cs typeface="Times New Roman" pitchFamily="18" charset="0"/>
            </a:endParaRPr>
          </a:p>
        </p:txBody>
      </p:sp>
      <p:sp>
        <p:nvSpPr>
          <p:cNvPr id="19" name="Rectangle 18"/>
          <p:cNvSpPr/>
          <p:nvPr/>
        </p:nvSpPr>
        <p:spPr>
          <a:xfrm>
            <a:off x="5572132" y="3911212"/>
            <a:ext cx="2071702" cy="267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Penirisan</a:t>
            </a:r>
            <a:endParaRPr lang="id-ID" sz="1400" b="1" dirty="0">
              <a:solidFill>
                <a:schemeClr val="accent6">
                  <a:lumMod val="50000"/>
                </a:schemeClr>
              </a:solidFill>
              <a:latin typeface="+mj-lt"/>
              <a:cs typeface="Times New Roman" pitchFamily="18" charset="0"/>
            </a:endParaRPr>
          </a:p>
        </p:txBody>
      </p:sp>
      <p:sp>
        <p:nvSpPr>
          <p:cNvPr id="20" name="Rectangle 19"/>
          <p:cNvSpPr/>
          <p:nvPr/>
        </p:nvSpPr>
        <p:spPr>
          <a:xfrm>
            <a:off x="5572132" y="4339840"/>
            <a:ext cx="2071702" cy="267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Pengepresan</a:t>
            </a:r>
            <a:r>
              <a:rPr lang="id-ID" dirty="0" smtClean="0">
                <a:solidFill>
                  <a:schemeClr val="accent6">
                    <a:lumMod val="50000"/>
                  </a:schemeClr>
                </a:solidFill>
                <a:latin typeface="+mj-lt"/>
              </a:rPr>
              <a:t> </a:t>
            </a:r>
            <a:endParaRPr lang="id-ID" dirty="0">
              <a:solidFill>
                <a:schemeClr val="accent6">
                  <a:lumMod val="50000"/>
                </a:schemeClr>
              </a:solidFill>
              <a:latin typeface="+mj-lt"/>
            </a:endParaRPr>
          </a:p>
        </p:txBody>
      </p:sp>
      <p:sp>
        <p:nvSpPr>
          <p:cNvPr id="22" name="Oval 21"/>
          <p:cNvSpPr/>
          <p:nvPr/>
        </p:nvSpPr>
        <p:spPr>
          <a:xfrm>
            <a:off x="6072198" y="4768468"/>
            <a:ext cx="1071570" cy="37505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Abon</a:t>
            </a:r>
            <a:r>
              <a:rPr lang="id-ID" dirty="0" smtClean="0">
                <a:solidFill>
                  <a:schemeClr val="accent6">
                    <a:lumMod val="50000"/>
                  </a:schemeClr>
                </a:solidFill>
                <a:latin typeface="+mj-lt"/>
              </a:rPr>
              <a:t> </a:t>
            </a:r>
            <a:endParaRPr lang="id-ID" dirty="0">
              <a:solidFill>
                <a:schemeClr val="accent6">
                  <a:lumMod val="50000"/>
                </a:schemeClr>
              </a:solidFill>
              <a:latin typeface="+mj-lt"/>
            </a:endParaRPr>
          </a:p>
        </p:txBody>
      </p:sp>
      <p:sp>
        <p:nvSpPr>
          <p:cNvPr id="23" name="Oval 22"/>
          <p:cNvSpPr/>
          <p:nvPr/>
        </p:nvSpPr>
        <p:spPr>
          <a:xfrm>
            <a:off x="4214810" y="964395"/>
            <a:ext cx="1071570" cy="37505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200" b="1" dirty="0" smtClean="0">
                <a:solidFill>
                  <a:schemeClr val="accent6">
                    <a:lumMod val="50000"/>
                  </a:schemeClr>
                </a:solidFill>
                <a:latin typeface="+mj-lt"/>
                <a:cs typeface="Times New Roman" pitchFamily="18" charset="0"/>
              </a:rPr>
              <a:t>Air bersih </a:t>
            </a:r>
            <a:endParaRPr lang="id-ID" sz="1200" b="1" dirty="0">
              <a:solidFill>
                <a:schemeClr val="accent6">
                  <a:lumMod val="50000"/>
                </a:schemeClr>
              </a:solidFill>
              <a:latin typeface="+mj-lt"/>
              <a:cs typeface="Times New Roman" pitchFamily="18" charset="0"/>
            </a:endParaRPr>
          </a:p>
        </p:txBody>
      </p:sp>
      <p:sp>
        <p:nvSpPr>
          <p:cNvPr id="24" name="Oval 23"/>
          <p:cNvSpPr/>
          <p:nvPr/>
        </p:nvSpPr>
        <p:spPr>
          <a:xfrm>
            <a:off x="4214810" y="1393023"/>
            <a:ext cx="1071570" cy="42862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200" b="1" dirty="0" smtClean="0">
                <a:solidFill>
                  <a:schemeClr val="accent6">
                    <a:lumMod val="50000"/>
                  </a:schemeClr>
                </a:solidFill>
                <a:latin typeface="+mj-lt"/>
                <a:cs typeface="Times New Roman" pitchFamily="18" charset="0"/>
              </a:rPr>
              <a:t>Air Hangat </a:t>
            </a:r>
            <a:endParaRPr lang="id-ID" sz="1200" b="1" dirty="0">
              <a:solidFill>
                <a:schemeClr val="accent6">
                  <a:lumMod val="50000"/>
                </a:schemeClr>
              </a:solidFill>
              <a:latin typeface="+mj-lt"/>
              <a:cs typeface="Times New Roman" pitchFamily="18" charset="0"/>
            </a:endParaRPr>
          </a:p>
        </p:txBody>
      </p:sp>
      <p:sp>
        <p:nvSpPr>
          <p:cNvPr id="25" name="Oval 24"/>
          <p:cNvSpPr/>
          <p:nvPr/>
        </p:nvSpPr>
        <p:spPr>
          <a:xfrm>
            <a:off x="7929586" y="857238"/>
            <a:ext cx="1128714" cy="482207"/>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Air kotor</a:t>
            </a:r>
            <a:endParaRPr lang="id-ID" sz="1400" b="1" dirty="0">
              <a:solidFill>
                <a:schemeClr val="accent6">
                  <a:lumMod val="50000"/>
                </a:schemeClr>
              </a:solidFill>
              <a:latin typeface="+mj-lt"/>
              <a:cs typeface="Times New Roman" pitchFamily="18" charset="0"/>
            </a:endParaRPr>
          </a:p>
        </p:txBody>
      </p:sp>
      <p:sp>
        <p:nvSpPr>
          <p:cNvPr id="26" name="Oval 25"/>
          <p:cNvSpPr/>
          <p:nvPr/>
        </p:nvSpPr>
        <p:spPr>
          <a:xfrm>
            <a:off x="7929586" y="1393023"/>
            <a:ext cx="1214414" cy="482207"/>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Air kotor</a:t>
            </a:r>
            <a:endParaRPr lang="id-ID" sz="1400" b="1" dirty="0">
              <a:solidFill>
                <a:schemeClr val="accent6">
                  <a:lumMod val="50000"/>
                </a:schemeClr>
              </a:solidFill>
              <a:latin typeface="+mj-lt"/>
              <a:cs typeface="Times New Roman" pitchFamily="18" charset="0"/>
            </a:endParaRPr>
          </a:p>
        </p:txBody>
      </p:sp>
      <p:sp>
        <p:nvSpPr>
          <p:cNvPr id="27" name="Oval 26"/>
          <p:cNvSpPr/>
          <p:nvPr/>
        </p:nvSpPr>
        <p:spPr>
          <a:xfrm>
            <a:off x="2571736" y="1768072"/>
            <a:ext cx="2714644" cy="58936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200" b="1" dirty="0" smtClean="0">
                <a:solidFill>
                  <a:schemeClr val="accent6">
                    <a:lumMod val="50000"/>
                  </a:schemeClr>
                </a:solidFill>
                <a:latin typeface="+mj-lt"/>
                <a:cs typeface="Times New Roman" pitchFamily="18" charset="0"/>
              </a:rPr>
              <a:t>Ebi : 40%, 50%, 60%</a:t>
            </a:r>
          </a:p>
          <a:p>
            <a:pPr algn="ctr"/>
            <a:r>
              <a:rPr lang="id-ID" sz="1200" b="1" dirty="0" smtClean="0">
                <a:solidFill>
                  <a:schemeClr val="accent6">
                    <a:lumMod val="50000"/>
                  </a:schemeClr>
                </a:solidFill>
                <a:latin typeface="+mj-lt"/>
                <a:cs typeface="Times New Roman" pitchFamily="18" charset="0"/>
              </a:rPr>
              <a:t>Galendo : 40%, 30%, 20%</a:t>
            </a:r>
            <a:endParaRPr lang="id-ID" sz="1200" b="1" dirty="0">
              <a:solidFill>
                <a:schemeClr val="accent6">
                  <a:lumMod val="50000"/>
                </a:schemeClr>
              </a:solidFill>
              <a:latin typeface="+mj-lt"/>
              <a:cs typeface="Times New Roman" pitchFamily="18" charset="0"/>
            </a:endParaRPr>
          </a:p>
        </p:txBody>
      </p:sp>
      <p:sp>
        <p:nvSpPr>
          <p:cNvPr id="28" name="Oval 27"/>
          <p:cNvSpPr/>
          <p:nvPr/>
        </p:nvSpPr>
        <p:spPr>
          <a:xfrm>
            <a:off x="2643174" y="2357436"/>
            <a:ext cx="2643206" cy="64294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200" b="1" dirty="0" smtClean="0">
                <a:solidFill>
                  <a:schemeClr val="accent6">
                    <a:lumMod val="50000"/>
                  </a:schemeClr>
                </a:solidFill>
                <a:latin typeface="+mj-lt"/>
                <a:cs typeface="Times New Roman" pitchFamily="18" charset="0"/>
              </a:rPr>
              <a:t>Bawang merah 4,7%, bawang putih 3,4%, gula 6%, garam 1,5%, laos 2% ketumbar 2,4%</a:t>
            </a:r>
            <a:endParaRPr lang="id-ID" sz="1200" b="1" dirty="0">
              <a:solidFill>
                <a:schemeClr val="accent6">
                  <a:lumMod val="50000"/>
                </a:schemeClr>
              </a:solidFill>
              <a:latin typeface="+mj-lt"/>
              <a:cs typeface="Times New Roman" pitchFamily="18" charset="0"/>
            </a:endParaRPr>
          </a:p>
        </p:txBody>
      </p:sp>
      <p:sp>
        <p:nvSpPr>
          <p:cNvPr id="29" name="Oval 28"/>
          <p:cNvSpPr/>
          <p:nvPr/>
        </p:nvSpPr>
        <p:spPr>
          <a:xfrm>
            <a:off x="7929586" y="4179105"/>
            <a:ext cx="1142976" cy="482207"/>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Minyak</a:t>
            </a:r>
            <a:r>
              <a:rPr lang="id-ID" dirty="0" smtClean="0">
                <a:solidFill>
                  <a:schemeClr val="accent6">
                    <a:lumMod val="50000"/>
                  </a:schemeClr>
                </a:solidFill>
                <a:latin typeface="+mj-lt"/>
              </a:rPr>
              <a:t> </a:t>
            </a:r>
            <a:endParaRPr lang="id-ID" dirty="0">
              <a:solidFill>
                <a:schemeClr val="accent6">
                  <a:lumMod val="50000"/>
                </a:schemeClr>
              </a:solidFill>
              <a:latin typeface="+mj-lt"/>
            </a:endParaRPr>
          </a:p>
        </p:txBody>
      </p:sp>
      <p:sp>
        <p:nvSpPr>
          <p:cNvPr id="30" name="Oval 29"/>
          <p:cNvSpPr/>
          <p:nvPr/>
        </p:nvSpPr>
        <p:spPr>
          <a:xfrm>
            <a:off x="4214810" y="2946799"/>
            <a:ext cx="1071570" cy="37505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200" b="1" dirty="0" smtClean="0">
                <a:solidFill>
                  <a:schemeClr val="accent6">
                    <a:lumMod val="50000"/>
                  </a:schemeClr>
                </a:solidFill>
                <a:latin typeface="+mj-lt"/>
                <a:cs typeface="Times New Roman" pitchFamily="18" charset="0"/>
              </a:rPr>
              <a:t>Air mineral</a:t>
            </a:r>
            <a:endParaRPr lang="id-ID" sz="1200" b="1" dirty="0">
              <a:solidFill>
                <a:schemeClr val="accent6">
                  <a:lumMod val="50000"/>
                </a:schemeClr>
              </a:solidFill>
              <a:latin typeface="+mj-lt"/>
              <a:cs typeface="Times New Roman" pitchFamily="18" charset="0"/>
            </a:endParaRPr>
          </a:p>
        </p:txBody>
      </p:sp>
      <p:sp>
        <p:nvSpPr>
          <p:cNvPr id="31" name="Oval 30"/>
          <p:cNvSpPr/>
          <p:nvPr/>
        </p:nvSpPr>
        <p:spPr>
          <a:xfrm>
            <a:off x="4086228" y="3375428"/>
            <a:ext cx="1200152" cy="42862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1200" b="1" dirty="0" smtClean="0">
                <a:solidFill>
                  <a:schemeClr val="accent6">
                    <a:lumMod val="50000"/>
                  </a:schemeClr>
                </a:solidFill>
                <a:latin typeface="+mj-lt"/>
                <a:cs typeface="Times New Roman" pitchFamily="18" charset="0"/>
              </a:rPr>
              <a:t>Minyak goreng</a:t>
            </a:r>
            <a:endParaRPr lang="id-ID" sz="1200" b="1" dirty="0">
              <a:solidFill>
                <a:schemeClr val="accent6">
                  <a:lumMod val="50000"/>
                </a:schemeClr>
              </a:solidFill>
              <a:latin typeface="+mj-lt"/>
              <a:cs typeface="Times New Roman" pitchFamily="18" charset="0"/>
            </a:endParaRPr>
          </a:p>
        </p:txBody>
      </p:sp>
      <p:cxnSp>
        <p:nvCxnSpPr>
          <p:cNvPr id="33" name="Straight Arrow Connector 32"/>
          <p:cNvCxnSpPr>
            <a:stCxn id="7" idx="4"/>
          </p:cNvCxnSpPr>
          <p:nvPr/>
        </p:nvCxnSpPr>
        <p:spPr>
          <a:xfrm rot="16200000" flipH="1">
            <a:off x="6515409" y="478317"/>
            <a:ext cx="106562" cy="7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2"/>
            <a:endCxn id="11" idx="0"/>
          </p:cNvCxnSpPr>
          <p:nvPr/>
        </p:nvCxnSpPr>
        <p:spPr>
          <a:xfrm rot="5400000">
            <a:off x="6527615" y="937407"/>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6562540" y="1365440"/>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562540" y="1901225"/>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6562540" y="2383431"/>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6564128" y="2812059"/>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6564128" y="3294266"/>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6564128" y="3830051"/>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6564128" y="4258679"/>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6564128" y="4687307"/>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286380" y="1125131"/>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286380" y="1606146"/>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286380" y="2624138"/>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286380" y="2089543"/>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286380" y="3106344"/>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286380" y="3589742"/>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643834" y="1125131"/>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643834" y="1607337"/>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643834" y="4446998"/>
            <a:ext cx="285752"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42" name="Picture 2" descr="https://ecs7.tokopedia.net/img/product-1/2015/10/6/20744388/20744388_b65015f1-3888-47d8-aad2-e5d32b465dd4.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002" r="7878"/>
          <a:stretch/>
        </p:blipFill>
        <p:spPr bwMode="auto">
          <a:xfrm>
            <a:off x="360133" y="3121982"/>
            <a:ext cx="2346820" cy="1578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0"/>
            <a:ext cx="8401080" cy="4929204"/>
          </a:xfrm>
        </p:spPr>
        <p:txBody>
          <a:bodyPr>
            <a:normAutofit/>
          </a:bodyPr>
          <a:lstStyle/>
          <a:p>
            <a:pPr>
              <a:buNone/>
            </a:pPr>
            <a:endParaRPr lang="id-ID" sz="2000" dirty="0" smtClean="0">
              <a:ln w="0"/>
              <a:effectLst>
                <a:outerShdw blurRad="38100" dist="19050" dir="2700000" algn="tl" rotWithShape="0">
                  <a:schemeClr val="dk1">
                    <a:alpha val="40000"/>
                  </a:schemeClr>
                </a:outerShdw>
              </a:effectLst>
              <a:latin typeface="+mj-lt"/>
              <a:cs typeface="Times New Roman" pitchFamily="18" charset="0"/>
            </a:endParaRPr>
          </a:p>
          <a:p>
            <a:pPr>
              <a:buNone/>
            </a:pPr>
            <a:endParaRPr lang="en-US" sz="2000" dirty="0">
              <a:ln w="0"/>
              <a:effectLst>
                <a:outerShdw blurRad="38100" dist="19050" dir="2700000" algn="tl" rotWithShape="0">
                  <a:schemeClr val="dk1">
                    <a:alpha val="40000"/>
                  </a:schemeClr>
                </a:outerShdw>
              </a:effectLst>
              <a:latin typeface="+mj-lt"/>
              <a:cs typeface="Times New Roman" pitchFamily="18" charset="0"/>
            </a:endParaRPr>
          </a:p>
          <a:p>
            <a:pPr>
              <a:buNone/>
            </a:pPr>
            <a:r>
              <a:rPr lang="en-US" sz="2000" dirty="0" smtClean="0">
                <a:ln w="0"/>
                <a:effectLst>
                  <a:outerShdw blurRad="38100" dist="19050" dir="2700000" algn="tl" rotWithShape="0">
                    <a:schemeClr val="dk1">
                      <a:alpha val="40000"/>
                    </a:schemeClr>
                  </a:outerShdw>
                </a:effectLst>
                <a:latin typeface="+mj-lt"/>
                <a:cs typeface="Times New Roman" pitchFamily="18" charset="0"/>
              </a:rPr>
              <a:t>		</a:t>
            </a:r>
            <a:r>
              <a:rPr lang="id-ID" sz="2400" dirty="0" smtClean="0">
                <a:ln w="0"/>
                <a:effectLst>
                  <a:outerShdw blurRad="38100" dist="19050" dir="2700000" algn="tl" rotWithShape="0">
                    <a:schemeClr val="dk1">
                      <a:alpha val="40000"/>
                    </a:schemeClr>
                  </a:outerShdw>
                </a:effectLst>
                <a:latin typeface="+mj-lt"/>
                <a:cs typeface="Times New Roman" pitchFamily="18" charset="0"/>
              </a:rPr>
              <a:t>Diagram Alir </a:t>
            </a:r>
          </a:p>
          <a:p>
            <a:pPr>
              <a:buNone/>
            </a:pPr>
            <a:r>
              <a:rPr lang="id-ID" sz="2400" dirty="0" smtClean="0">
                <a:ln w="0"/>
                <a:effectLst>
                  <a:outerShdw blurRad="38100" dist="19050" dir="2700000" algn="tl" rotWithShape="0">
                    <a:schemeClr val="dk1">
                      <a:alpha val="40000"/>
                    </a:schemeClr>
                  </a:outerShdw>
                </a:effectLst>
                <a:latin typeface="+mj-lt"/>
                <a:cs typeface="Times New Roman" pitchFamily="18" charset="0"/>
              </a:rPr>
              <a:t>Langkah Program Linier</a:t>
            </a:r>
            <a:endParaRPr lang="id-ID" sz="2400" dirty="0">
              <a:ln w="0"/>
              <a:effectLst>
                <a:outerShdw blurRad="38100" dist="19050" dir="2700000" algn="tl" rotWithShape="0">
                  <a:schemeClr val="dk1">
                    <a:alpha val="40000"/>
                  </a:schemeClr>
                </a:outerShdw>
              </a:effectLst>
              <a:latin typeface="+mj-lt"/>
              <a:cs typeface="Times New Roman" pitchFamily="18" charset="0"/>
            </a:endParaRPr>
          </a:p>
        </p:txBody>
      </p:sp>
      <p:sp>
        <p:nvSpPr>
          <p:cNvPr id="4" name="Rectangle 3"/>
          <p:cNvSpPr/>
          <p:nvPr/>
        </p:nvSpPr>
        <p:spPr>
          <a:xfrm>
            <a:off x="4214810" y="-18"/>
            <a:ext cx="307183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rPr>
              <a:t>Penentuan fungsi tujuan </a:t>
            </a:r>
            <a:endParaRPr lang="id-ID" sz="1400" b="1" dirty="0">
              <a:solidFill>
                <a:schemeClr val="accent6">
                  <a:lumMod val="50000"/>
                </a:schemeClr>
              </a:solidFill>
              <a:latin typeface="+mj-lt"/>
            </a:endParaRPr>
          </a:p>
        </p:txBody>
      </p:sp>
      <p:sp>
        <p:nvSpPr>
          <p:cNvPr id="5" name="Rectangle 4"/>
          <p:cNvSpPr/>
          <p:nvPr/>
        </p:nvSpPr>
        <p:spPr>
          <a:xfrm>
            <a:off x="4214810" y="482188"/>
            <a:ext cx="3071834" cy="375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solidFill>
                  <a:schemeClr val="accent6">
                    <a:lumMod val="50000"/>
                  </a:schemeClr>
                </a:solidFill>
                <a:latin typeface="+mj-lt"/>
                <a:cs typeface="Times New Roman" pitchFamily="18" charset="0"/>
              </a:rPr>
              <a:t>Menentukan model variabel komponen kimia bahan baku dan jenis bahan baku </a:t>
            </a:r>
            <a:endParaRPr lang="id-ID" sz="1200" b="1" dirty="0">
              <a:solidFill>
                <a:schemeClr val="accent6">
                  <a:lumMod val="50000"/>
                </a:schemeClr>
              </a:solidFill>
              <a:latin typeface="+mj-lt"/>
              <a:cs typeface="Times New Roman" pitchFamily="18" charset="0"/>
            </a:endParaRPr>
          </a:p>
        </p:txBody>
      </p:sp>
      <p:sp>
        <p:nvSpPr>
          <p:cNvPr id="6" name="Rectangle 5"/>
          <p:cNvSpPr/>
          <p:nvPr/>
        </p:nvSpPr>
        <p:spPr>
          <a:xfrm>
            <a:off x="4214810" y="1017974"/>
            <a:ext cx="307183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Menentukan fungsi pembatas</a:t>
            </a:r>
            <a:endParaRPr lang="id-ID" sz="1400" b="1" dirty="0">
              <a:solidFill>
                <a:schemeClr val="accent6">
                  <a:lumMod val="50000"/>
                </a:schemeClr>
              </a:solidFill>
              <a:latin typeface="+mj-lt"/>
              <a:cs typeface="Times New Roman" pitchFamily="18" charset="0"/>
            </a:endParaRPr>
          </a:p>
        </p:txBody>
      </p:sp>
      <p:sp>
        <p:nvSpPr>
          <p:cNvPr id="7" name="Rectangle 6"/>
          <p:cNvSpPr/>
          <p:nvPr/>
        </p:nvSpPr>
        <p:spPr>
          <a:xfrm>
            <a:off x="4214810" y="1500180"/>
            <a:ext cx="307183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Perhitungan neraca bahan</a:t>
            </a:r>
            <a:endParaRPr lang="id-ID" sz="1400" b="1" dirty="0">
              <a:solidFill>
                <a:schemeClr val="accent6">
                  <a:lumMod val="50000"/>
                </a:schemeClr>
              </a:solidFill>
              <a:latin typeface="+mj-lt"/>
              <a:cs typeface="Times New Roman" pitchFamily="18" charset="0"/>
            </a:endParaRPr>
          </a:p>
        </p:txBody>
      </p:sp>
      <p:sp>
        <p:nvSpPr>
          <p:cNvPr id="8" name="Rectangle 7"/>
          <p:cNvSpPr/>
          <p:nvPr/>
        </p:nvSpPr>
        <p:spPr>
          <a:xfrm>
            <a:off x="4286248" y="1982387"/>
            <a:ext cx="307183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Masukan semua data ke program linier </a:t>
            </a:r>
            <a:endParaRPr lang="id-ID" sz="1400" b="1" dirty="0">
              <a:solidFill>
                <a:schemeClr val="accent6">
                  <a:lumMod val="50000"/>
                </a:schemeClr>
              </a:solidFill>
              <a:latin typeface="+mj-lt"/>
              <a:cs typeface="Times New Roman" pitchFamily="18" charset="0"/>
            </a:endParaRPr>
          </a:p>
        </p:txBody>
      </p:sp>
      <p:sp>
        <p:nvSpPr>
          <p:cNvPr id="9" name="Rectangle 8"/>
          <p:cNvSpPr/>
          <p:nvPr/>
        </p:nvSpPr>
        <p:spPr>
          <a:xfrm>
            <a:off x="4286248" y="2411015"/>
            <a:ext cx="307183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Menentukan variabel name  </a:t>
            </a:r>
            <a:endParaRPr lang="id-ID" sz="1400" b="1" dirty="0">
              <a:solidFill>
                <a:schemeClr val="accent6">
                  <a:lumMod val="50000"/>
                </a:schemeClr>
              </a:solidFill>
              <a:latin typeface="+mj-lt"/>
              <a:cs typeface="Times New Roman" pitchFamily="18" charset="0"/>
            </a:endParaRPr>
          </a:p>
        </p:txBody>
      </p:sp>
      <p:sp>
        <p:nvSpPr>
          <p:cNvPr id="10" name="Rectangle 9"/>
          <p:cNvSpPr/>
          <p:nvPr/>
        </p:nvSpPr>
        <p:spPr>
          <a:xfrm>
            <a:off x="4286248" y="2893221"/>
            <a:ext cx="307183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Menentukan constrain name </a:t>
            </a:r>
            <a:endParaRPr lang="id-ID" sz="1400" b="1" dirty="0">
              <a:solidFill>
                <a:schemeClr val="accent6">
                  <a:lumMod val="50000"/>
                </a:schemeClr>
              </a:solidFill>
              <a:latin typeface="+mj-lt"/>
              <a:cs typeface="Times New Roman" pitchFamily="18" charset="0"/>
            </a:endParaRPr>
          </a:p>
        </p:txBody>
      </p:sp>
      <p:sp>
        <p:nvSpPr>
          <p:cNvPr id="11" name="Rectangle 10"/>
          <p:cNvSpPr/>
          <p:nvPr/>
        </p:nvSpPr>
        <p:spPr>
          <a:xfrm>
            <a:off x="4286248" y="3375427"/>
            <a:ext cx="3071834" cy="375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Masukan data perhitungan neraca bahan ke program linier</a:t>
            </a:r>
            <a:endParaRPr lang="id-ID" sz="1400" b="1" dirty="0">
              <a:solidFill>
                <a:schemeClr val="accent6">
                  <a:lumMod val="50000"/>
                </a:schemeClr>
              </a:solidFill>
              <a:latin typeface="+mj-lt"/>
              <a:cs typeface="Times New Roman" pitchFamily="18" charset="0"/>
            </a:endParaRPr>
          </a:p>
        </p:txBody>
      </p:sp>
      <p:sp>
        <p:nvSpPr>
          <p:cNvPr id="12" name="Rectangle 11"/>
          <p:cNvSpPr/>
          <p:nvPr/>
        </p:nvSpPr>
        <p:spPr>
          <a:xfrm>
            <a:off x="4286248" y="3911213"/>
            <a:ext cx="307183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Klik menu solve and analyze</a:t>
            </a:r>
            <a:endParaRPr lang="id-ID" sz="1400" b="1" dirty="0">
              <a:solidFill>
                <a:schemeClr val="accent6">
                  <a:lumMod val="50000"/>
                </a:schemeClr>
              </a:solidFill>
              <a:latin typeface="+mj-lt"/>
              <a:cs typeface="Times New Roman" pitchFamily="18" charset="0"/>
            </a:endParaRPr>
          </a:p>
        </p:txBody>
      </p:sp>
      <p:sp>
        <p:nvSpPr>
          <p:cNvPr id="13" name="Rectangle 12"/>
          <p:cNvSpPr/>
          <p:nvPr/>
        </p:nvSpPr>
        <p:spPr>
          <a:xfrm>
            <a:off x="4286248" y="4393419"/>
            <a:ext cx="3071834" cy="32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accent6">
                    <a:lumMod val="50000"/>
                  </a:schemeClr>
                </a:solidFill>
                <a:latin typeface="+mj-lt"/>
                <a:cs typeface="Times New Roman" pitchFamily="18" charset="0"/>
              </a:rPr>
              <a:t>Formulasi feasibel </a:t>
            </a:r>
            <a:endParaRPr lang="id-ID" sz="1400" b="1" dirty="0">
              <a:solidFill>
                <a:schemeClr val="accent6">
                  <a:lumMod val="50000"/>
                </a:schemeClr>
              </a:solidFill>
              <a:latin typeface="+mj-lt"/>
              <a:cs typeface="Times New Roman" pitchFamily="18" charset="0"/>
            </a:endParaRPr>
          </a:p>
        </p:txBody>
      </p:sp>
      <p:sp>
        <p:nvSpPr>
          <p:cNvPr id="14" name="Rectangle 13"/>
          <p:cNvSpPr/>
          <p:nvPr/>
        </p:nvSpPr>
        <p:spPr>
          <a:xfrm>
            <a:off x="4067944" y="4787659"/>
            <a:ext cx="3506162" cy="304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solidFill>
                  <a:schemeClr val="accent6">
                    <a:lumMod val="50000"/>
                  </a:schemeClr>
                </a:solidFill>
                <a:latin typeface="+mj-lt"/>
                <a:cs typeface="Times New Roman" pitchFamily="18" charset="0"/>
              </a:rPr>
              <a:t>Analisis kimia, organoleptik dan penentuan produk terpilih</a:t>
            </a:r>
            <a:endParaRPr lang="id-ID" sz="1200" b="1" dirty="0">
              <a:solidFill>
                <a:schemeClr val="accent6">
                  <a:lumMod val="50000"/>
                </a:schemeClr>
              </a:solidFill>
              <a:latin typeface="+mj-lt"/>
              <a:cs typeface="Times New Roman" pitchFamily="18" charset="0"/>
            </a:endParaRPr>
          </a:p>
        </p:txBody>
      </p:sp>
      <p:cxnSp>
        <p:nvCxnSpPr>
          <p:cNvPr id="16" name="Straight Arrow Connector 15"/>
          <p:cNvCxnSpPr/>
          <p:nvPr/>
        </p:nvCxnSpPr>
        <p:spPr>
          <a:xfrm rot="5400000">
            <a:off x="5563996" y="401027"/>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5562408" y="936812"/>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563996" y="1419018"/>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563996" y="1901225"/>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5563996" y="2329853"/>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563996" y="2812059"/>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563996" y="3294266"/>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5562408" y="3830051"/>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563996" y="4312257"/>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62408" y="4794464"/>
            <a:ext cx="1607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66" name="Picture 2" descr="https://ecs7.tokopedia.net/img/product-1/2015/9/30/19646086/19646086_9e3d1d80-482d-4f89-bb69-c722c15bf1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223" y="2244294"/>
            <a:ext cx="3010732" cy="210153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90054" cy="1124712"/>
          </a:xfrm>
        </p:spPr>
        <p:txBody>
          <a:bodyPr>
            <a:normAutofit/>
          </a:bodyPr>
          <a:lstStyle/>
          <a:p>
            <a:r>
              <a:rPr lang="id-ID" sz="28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Hasil Penelitian Pendahuluan </a:t>
            </a:r>
            <a:endParaRPr lang="id-ID" sz="280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828356103"/>
              </p:ext>
            </p:extLst>
          </p:nvPr>
        </p:nvGraphicFramePr>
        <p:xfrm>
          <a:off x="855662" y="987574"/>
          <a:ext cx="7289800" cy="2537460"/>
        </p:xfrm>
        <a:graphic>
          <a:graphicData uri="http://schemas.openxmlformats.org/drawingml/2006/table">
            <a:tbl>
              <a:tblPr firstRow="1" bandRow="1">
                <a:tableStyleId>{8EC20E35-A176-4012-BC5E-935CFFF8708E}</a:tableStyleId>
              </a:tblPr>
              <a:tblGrid>
                <a:gridCol w="3644900"/>
                <a:gridCol w="3644900"/>
              </a:tblGrid>
              <a:tr h="278130">
                <a:tc>
                  <a:txBody>
                    <a:bodyPr/>
                    <a:lstStyle/>
                    <a:p>
                      <a:pPr algn="ctr">
                        <a:lnSpc>
                          <a:spcPct val="100000"/>
                        </a:lnSpc>
                      </a:pPr>
                      <a:r>
                        <a:rPr lang="id-ID" sz="1400" dirty="0" smtClean="0">
                          <a:latin typeface="+mj-lt"/>
                        </a:rPr>
                        <a:t>Bahan</a:t>
                      </a:r>
                      <a:r>
                        <a:rPr lang="id-ID" sz="1400" baseline="0" dirty="0" smtClean="0">
                          <a:latin typeface="+mj-lt"/>
                        </a:rPr>
                        <a:t> Baku</a:t>
                      </a:r>
                      <a:endParaRPr lang="id-ID" sz="1400" dirty="0">
                        <a:solidFill>
                          <a:schemeClr val="bg1"/>
                        </a:solidFill>
                        <a:latin typeface="+mj-lt"/>
                      </a:endParaRPr>
                    </a:p>
                  </a:txBody>
                  <a:tcPr marL="80998" marR="80998" marT="34290" marB="34290"/>
                </a:tc>
                <a:tc>
                  <a:txBody>
                    <a:bodyPr/>
                    <a:lstStyle/>
                    <a:p>
                      <a:pPr algn="ctr">
                        <a:lnSpc>
                          <a:spcPct val="100000"/>
                        </a:lnSpc>
                      </a:pPr>
                      <a:r>
                        <a:rPr lang="id-ID" sz="1400" dirty="0" smtClean="0">
                          <a:latin typeface="+mj-lt"/>
                        </a:rPr>
                        <a:t>Kadar Protein</a:t>
                      </a:r>
                      <a:r>
                        <a:rPr lang="id-ID" sz="1400" baseline="0" dirty="0" smtClean="0">
                          <a:latin typeface="+mj-lt"/>
                        </a:rPr>
                        <a:t> (%)</a:t>
                      </a:r>
                      <a:endParaRPr lang="id-ID" sz="1400" dirty="0">
                        <a:solidFill>
                          <a:schemeClr val="bg1"/>
                        </a:solidFill>
                        <a:latin typeface="+mj-lt"/>
                      </a:endParaRPr>
                    </a:p>
                  </a:txBody>
                  <a:tcPr marL="80998" marR="80998" marT="34290" marB="34290"/>
                </a:tc>
              </a:tr>
              <a:tr h="278130">
                <a:tc>
                  <a:txBody>
                    <a:bodyPr/>
                    <a:lstStyle/>
                    <a:p>
                      <a:pPr algn="ctr">
                        <a:lnSpc>
                          <a:spcPct val="100000"/>
                        </a:lnSpc>
                      </a:pPr>
                      <a:r>
                        <a:rPr lang="id-ID" sz="1400" dirty="0" smtClean="0">
                          <a:latin typeface="+mj-lt"/>
                        </a:rPr>
                        <a:t>Ebi </a:t>
                      </a:r>
                      <a:endParaRPr lang="id-ID" sz="1400" dirty="0">
                        <a:latin typeface="+mj-lt"/>
                      </a:endParaRPr>
                    </a:p>
                  </a:txBody>
                  <a:tcPr marL="80998" marR="80998" marT="34290" marB="34290"/>
                </a:tc>
                <a:tc>
                  <a:txBody>
                    <a:bodyPr/>
                    <a:lstStyle/>
                    <a:p>
                      <a:pPr algn="ctr">
                        <a:lnSpc>
                          <a:spcPct val="100000"/>
                        </a:lnSpc>
                      </a:pPr>
                      <a:r>
                        <a:rPr lang="id-ID" sz="1400" dirty="0" smtClean="0">
                          <a:latin typeface="+mj-lt"/>
                        </a:rPr>
                        <a:t>62,4670</a:t>
                      </a:r>
                      <a:endParaRPr lang="id-ID" sz="1400" dirty="0">
                        <a:latin typeface="+mj-lt"/>
                      </a:endParaRPr>
                    </a:p>
                  </a:txBody>
                  <a:tcPr marL="80998" marR="80998" marT="34290" marB="34290"/>
                </a:tc>
              </a:tr>
              <a:tr h="278130">
                <a:tc>
                  <a:txBody>
                    <a:bodyPr/>
                    <a:lstStyle/>
                    <a:p>
                      <a:pPr algn="ctr">
                        <a:lnSpc>
                          <a:spcPct val="100000"/>
                        </a:lnSpc>
                      </a:pPr>
                      <a:r>
                        <a:rPr lang="id-ID" sz="1400" dirty="0" smtClean="0">
                          <a:latin typeface="+mj-lt"/>
                        </a:rPr>
                        <a:t>Galendo</a:t>
                      </a:r>
                      <a:endParaRPr lang="id-ID" sz="1400" dirty="0">
                        <a:latin typeface="+mj-lt"/>
                      </a:endParaRPr>
                    </a:p>
                  </a:txBody>
                  <a:tcPr marL="80998" marR="80998" marT="34290" marB="34290"/>
                </a:tc>
                <a:tc>
                  <a:txBody>
                    <a:bodyPr/>
                    <a:lstStyle/>
                    <a:p>
                      <a:pPr algn="ctr">
                        <a:lnSpc>
                          <a:spcPct val="100000"/>
                        </a:lnSpc>
                      </a:pPr>
                      <a:r>
                        <a:rPr lang="id-ID" sz="1400" dirty="0" smtClean="0">
                          <a:latin typeface="+mj-lt"/>
                        </a:rPr>
                        <a:t>39,9982</a:t>
                      </a:r>
                      <a:endParaRPr lang="id-ID" sz="1400" dirty="0">
                        <a:latin typeface="+mj-lt"/>
                      </a:endParaRPr>
                    </a:p>
                  </a:txBody>
                  <a:tcPr marL="80998" marR="80998" marT="34290" marB="34290"/>
                </a:tc>
              </a:tr>
              <a:tr h="278130">
                <a:tc>
                  <a:txBody>
                    <a:bodyPr/>
                    <a:lstStyle/>
                    <a:p>
                      <a:pPr algn="ctr">
                        <a:lnSpc>
                          <a:spcPct val="100000"/>
                        </a:lnSpc>
                      </a:pPr>
                      <a:r>
                        <a:rPr lang="id-ID" sz="1400" dirty="0" smtClean="0">
                          <a:latin typeface="+mj-lt"/>
                        </a:rPr>
                        <a:t>Bawang merah </a:t>
                      </a:r>
                      <a:endParaRPr lang="id-ID" sz="1400" dirty="0">
                        <a:latin typeface="+mj-lt"/>
                      </a:endParaRPr>
                    </a:p>
                  </a:txBody>
                  <a:tcPr marL="80998" marR="80998" marT="34290" marB="34290"/>
                </a:tc>
                <a:tc>
                  <a:txBody>
                    <a:bodyPr/>
                    <a:lstStyle/>
                    <a:p>
                      <a:pPr algn="ctr">
                        <a:lnSpc>
                          <a:spcPct val="100000"/>
                        </a:lnSpc>
                      </a:pPr>
                      <a:r>
                        <a:rPr lang="id-ID" sz="1400" dirty="0" smtClean="0">
                          <a:latin typeface="+mj-lt"/>
                        </a:rPr>
                        <a:t>1,5*</a:t>
                      </a:r>
                      <a:endParaRPr lang="id-ID" sz="1400" dirty="0">
                        <a:latin typeface="+mj-lt"/>
                      </a:endParaRPr>
                    </a:p>
                  </a:txBody>
                  <a:tcPr marL="80998" marR="80998" marT="34290" marB="34290"/>
                </a:tc>
              </a:tr>
              <a:tr h="278130">
                <a:tc>
                  <a:txBody>
                    <a:bodyPr/>
                    <a:lstStyle/>
                    <a:p>
                      <a:pPr algn="ctr">
                        <a:lnSpc>
                          <a:spcPct val="100000"/>
                        </a:lnSpc>
                      </a:pPr>
                      <a:r>
                        <a:rPr lang="id-ID" sz="1400" dirty="0" smtClean="0">
                          <a:latin typeface="+mj-lt"/>
                        </a:rPr>
                        <a:t>Bawang putih</a:t>
                      </a:r>
                      <a:endParaRPr lang="id-ID" sz="1400" dirty="0">
                        <a:latin typeface="+mj-lt"/>
                      </a:endParaRPr>
                    </a:p>
                  </a:txBody>
                  <a:tcPr marL="80998" marR="80998" marT="34290" marB="34290"/>
                </a:tc>
                <a:tc>
                  <a:txBody>
                    <a:bodyPr/>
                    <a:lstStyle/>
                    <a:p>
                      <a:pPr algn="ctr">
                        <a:lnSpc>
                          <a:spcPct val="100000"/>
                        </a:lnSpc>
                      </a:pPr>
                      <a:r>
                        <a:rPr lang="id-ID" sz="1400" dirty="0" smtClean="0">
                          <a:latin typeface="+mj-lt"/>
                        </a:rPr>
                        <a:t>4,5*</a:t>
                      </a:r>
                      <a:endParaRPr lang="id-ID" sz="1400" dirty="0">
                        <a:latin typeface="+mj-lt"/>
                      </a:endParaRPr>
                    </a:p>
                  </a:txBody>
                  <a:tcPr marL="80998" marR="80998" marT="34290" marB="34290"/>
                </a:tc>
              </a:tr>
              <a:tr h="278130">
                <a:tc>
                  <a:txBody>
                    <a:bodyPr/>
                    <a:lstStyle/>
                    <a:p>
                      <a:pPr algn="ctr">
                        <a:lnSpc>
                          <a:spcPct val="100000"/>
                        </a:lnSpc>
                      </a:pPr>
                      <a:r>
                        <a:rPr lang="id-ID" sz="1400" dirty="0" smtClean="0">
                          <a:latin typeface="+mj-lt"/>
                        </a:rPr>
                        <a:t>Gula</a:t>
                      </a:r>
                      <a:r>
                        <a:rPr lang="id-ID" sz="1400" baseline="0" dirty="0" smtClean="0">
                          <a:latin typeface="+mj-lt"/>
                        </a:rPr>
                        <a:t> pasir</a:t>
                      </a:r>
                      <a:endParaRPr lang="id-ID" sz="1400" dirty="0">
                        <a:latin typeface="+mj-lt"/>
                      </a:endParaRPr>
                    </a:p>
                  </a:txBody>
                  <a:tcPr marL="80998" marR="80998" marT="34290" marB="34290"/>
                </a:tc>
                <a:tc>
                  <a:txBody>
                    <a:bodyPr/>
                    <a:lstStyle/>
                    <a:p>
                      <a:pPr algn="ctr">
                        <a:lnSpc>
                          <a:spcPct val="100000"/>
                        </a:lnSpc>
                      </a:pPr>
                      <a:r>
                        <a:rPr lang="id-ID" sz="1400" dirty="0" smtClean="0">
                          <a:latin typeface="+mj-lt"/>
                        </a:rPr>
                        <a:t>0*</a:t>
                      </a:r>
                      <a:endParaRPr lang="id-ID" sz="1400" dirty="0">
                        <a:latin typeface="+mj-lt"/>
                      </a:endParaRPr>
                    </a:p>
                  </a:txBody>
                  <a:tcPr marL="80998" marR="80998" marT="34290" marB="34290"/>
                </a:tc>
              </a:tr>
              <a:tr h="278130">
                <a:tc>
                  <a:txBody>
                    <a:bodyPr/>
                    <a:lstStyle/>
                    <a:p>
                      <a:pPr algn="ctr">
                        <a:lnSpc>
                          <a:spcPct val="100000"/>
                        </a:lnSpc>
                      </a:pPr>
                      <a:r>
                        <a:rPr lang="id-ID" sz="1400" dirty="0" smtClean="0">
                          <a:latin typeface="+mj-lt"/>
                        </a:rPr>
                        <a:t>Garam dapur</a:t>
                      </a:r>
                      <a:endParaRPr lang="id-ID" sz="1400" dirty="0">
                        <a:latin typeface="+mj-lt"/>
                      </a:endParaRPr>
                    </a:p>
                  </a:txBody>
                  <a:tcPr marL="80998" marR="80998" marT="34290" marB="34290"/>
                </a:tc>
                <a:tc>
                  <a:txBody>
                    <a:bodyPr/>
                    <a:lstStyle/>
                    <a:p>
                      <a:pPr algn="ctr">
                        <a:lnSpc>
                          <a:spcPct val="100000"/>
                        </a:lnSpc>
                      </a:pPr>
                      <a:r>
                        <a:rPr lang="id-ID" sz="1400" dirty="0" smtClean="0">
                          <a:latin typeface="+mj-lt"/>
                        </a:rPr>
                        <a:t>11,5*</a:t>
                      </a:r>
                      <a:endParaRPr lang="id-ID" sz="1400" dirty="0">
                        <a:latin typeface="+mj-lt"/>
                      </a:endParaRPr>
                    </a:p>
                  </a:txBody>
                  <a:tcPr marL="80998" marR="80998" marT="34290" marB="34290"/>
                </a:tc>
              </a:tr>
              <a:tr h="278130">
                <a:tc>
                  <a:txBody>
                    <a:bodyPr/>
                    <a:lstStyle/>
                    <a:p>
                      <a:pPr algn="ctr">
                        <a:lnSpc>
                          <a:spcPct val="100000"/>
                        </a:lnSpc>
                      </a:pPr>
                      <a:r>
                        <a:rPr lang="id-ID" sz="1400" dirty="0" smtClean="0">
                          <a:latin typeface="+mj-lt"/>
                        </a:rPr>
                        <a:t>Ketumbar</a:t>
                      </a:r>
                      <a:endParaRPr lang="id-ID" sz="1400" dirty="0">
                        <a:latin typeface="+mj-lt"/>
                      </a:endParaRPr>
                    </a:p>
                  </a:txBody>
                  <a:tcPr marL="80998" marR="80998" marT="34290" marB="34290"/>
                </a:tc>
                <a:tc>
                  <a:txBody>
                    <a:bodyPr/>
                    <a:lstStyle/>
                    <a:p>
                      <a:pPr algn="ctr">
                        <a:lnSpc>
                          <a:spcPct val="100000"/>
                        </a:lnSpc>
                      </a:pPr>
                      <a:r>
                        <a:rPr lang="id-ID" sz="1400" dirty="0" smtClean="0">
                          <a:latin typeface="+mj-lt"/>
                        </a:rPr>
                        <a:t>14,1*</a:t>
                      </a:r>
                      <a:endParaRPr lang="id-ID" sz="1400" dirty="0">
                        <a:latin typeface="+mj-lt"/>
                      </a:endParaRPr>
                    </a:p>
                  </a:txBody>
                  <a:tcPr marL="80998" marR="80998" marT="34290" marB="34290"/>
                </a:tc>
              </a:tr>
              <a:tr h="278130">
                <a:tc>
                  <a:txBody>
                    <a:bodyPr/>
                    <a:lstStyle/>
                    <a:p>
                      <a:pPr algn="ctr">
                        <a:lnSpc>
                          <a:spcPct val="100000"/>
                        </a:lnSpc>
                      </a:pPr>
                      <a:r>
                        <a:rPr lang="id-ID" sz="1400" dirty="0" smtClean="0">
                          <a:latin typeface="+mj-lt"/>
                        </a:rPr>
                        <a:t>Laos</a:t>
                      </a:r>
                      <a:endParaRPr lang="id-ID" sz="1400" dirty="0">
                        <a:latin typeface="+mj-lt"/>
                      </a:endParaRPr>
                    </a:p>
                  </a:txBody>
                  <a:tcPr marL="80998" marR="80998" marT="34290" marB="34290"/>
                </a:tc>
                <a:tc>
                  <a:txBody>
                    <a:bodyPr/>
                    <a:lstStyle/>
                    <a:p>
                      <a:pPr algn="ctr">
                        <a:lnSpc>
                          <a:spcPct val="100000"/>
                        </a:lnSpc>
                      </a:pPr>
                      <a:r>
                        <a:rPr lang="id-ID" sz="1400" dirty="0" smtClean="0">
                          <a:latin typeface="+mj-lt"/>
                        </a:rPr>
                        <a:t>1,5*</a:t>
                      </a:r>
                      <a:endParaRPr lang="id-ID" sz="1400" dirty="0">
                        <a:latin typeface="+mj-lt"/>
                      </a:endParaRPr>
                    </a:p>
                  </a:txBody>
                  <a:tcPr marL="80998" marR="80998" marT="34290" marB="34290"/>
                </a:tc>
              </a:tr>
            </a:tbl>
          </a:graphicData>
        </a:graphic>
      </p:graphicFrame>
      <p:sp>
        <p:nvSpPr>
          <p:cNvPr id="4" name="Oval 3"/>
          <p:cNvSpPr/>
          <p:nvPr/>
        </p:nvSpPr>
        <p:spPr>
          <a:xfrm>
            <a:off x="1547664" y="3795886"/>
            <a:ext cx="5976664" cy="100727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1600" dirty="0" smtClean="0">
                <a:solidFill>
                  <a:schemeClr val="tx1"/>
                </a:solidFill>
                <a:latin typeface="+mj-lt"/>
                <a:cs typeface="Times New Roman" pitchFamily="18" charset="0"/>
              </a:rPr>
              <a:t>Keterangan : *Hasil Literatur Tabel Komposisi Pangan Indonesia</a:t>
            </a:r>
            <a:endParaRPr lang="id-ID" sz="1600" dirty="0">
              <a:solidFill>
                <a:schemeClr val="tx1"/>
              </a:solidFill>
              <a:latin typeface="+mj-lt"/>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75"/>
            <a:ext cx="8229600" cy="428628"/>
          </a:xfrm>
        </p:spPr>
        <p:txBody>
          <a:bodyPr>
            <a:normAutofit fontScale="90000"/>
          </a:bodyPr>
          <a:lstStyle/>
          <a:p>
            <a:r>
              <a:rPr lang="id-ID" sz="3200" dirty="0" smtClean="0"/>
              <a:t>Latar Belakang</a:t>
            </a:r>
            <a:endParaRPr lang="id-ID" sz="3200" dirty="0"/>
          </a:p>
        </p:txBody>
      </p:sp>
      <p:sp>
        <p:nvSpPr>
          <p:cNvPr id="4" name="Rectangle 3"/>
          <p:cNvSpPr/>
          <p:nvPr/>
        </p:nvSpPr>
        <p:spPr>
          <a:xfrm>
            <a:off x="2627784" y="627534"/>
            <a:ext cx="640871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Di </a:t>
            </a:r>
            <a:r>
              <a:rPr lang="en-US" dirty="0" err="1"/>
              <a:t>indonesia</a:t>
            </a:r>
            <a:r>
              <a:rPr lang="en-US" dirty="0"/>
              <a:t> </a:t>
            </a:r>
            <a:r>
              <a:rPr lang="en-US" dirty="0" err="1"/>
              <a:t>beredar</a:t>
            </a:r>
            <a:r>
              <a:rPr lang="en-US" dirty="0"/>
              <a:t> </a:t>
            </a:r>
            <a:r>
              <a:rPr lang="en-US" dirty="0" err="1"/>
              <a:t>banyak</a:t>
            </a:r>
            <a:r>
              <a:rPr lang="en-US" dirty="0"/>
              <a:t> </a:t>
            </a:r>
            <a:r>
              <a:rPr lang="en-US" dirty="0" err="1"/>
              <a:t>jenis</a:t>
            </a:r>
            <a:r>
              <a:rPr lang="en-US" dirty="0"/>
              <a:t> </a:t>
            </a:r>
            <a:r>
              <a:rPr lang="en-US" dirty="0" err="1"/>
              <a:t>abon</a:t>
            </a:r>
            <a:r>
              <a:rPr lang="en-US" dirty="0"/>
              <a:t>, </a:t>
            </a:r>
            <a:r>
              <a:rPr lang="en-US" dirty="0" err="1"/>
              <a:t>tetapi</a:t>
            </a:r>
            <a:r>
              <a:rPr lang="en-US" dirty="0"/>
              <a:t> yang paling </a:t>
            </a:r>
            <a:r>
              <a:rPr lang="en-US" dirty="0" err="1"/>
              <a:t>banyak</a:t>
            </a:r>
            <a:r>
              <a:rPr lang="en-US" dirty="0"/>
              <a:t> </a:t>
            </a:r>
            <a:r>
              <a:rPr lang="en-US" dirty="0" err="1"/>
              <a:t>berkembang</a:t>
            </a:r>
            <a:r>
              <a:rPr lang="en-US" dirty="0"/>
              <a:t> </a:t>
            </a:r>
            <a:r>
              <a:rPr lang="en-US" dirty="0" err="1"/>
              <a:t>adalah</a:t>
            </a:r>
            <a:r>
              <a:rPr lang="en-US" dirty="0"/>
              <a:t> </a:t>
            </a:r>
            <a:r>
              <a:rPr lang="en-US" dirty="0" err="1"/>
              <a:t>jenis</a:t>
            </a:r>
            <a:r>
              <a:rPr lang="en-US" dirty="0"/>
              <a:t> </a:t>
            </a:r>
            <a:r>
              <a:rPr lang="en-US" dirty="0" err="1"/>
              <a:t>abon</a:t>
            </a:r>
            <a:r>
              <a:rPr lang="en-US" dirty="0"/>
              <a:t> yang </a:t>
            </a:r>
            <a:r>
              <a:rPr lang="en-US" dirty="0" err="1"/>
              <a:t>berbahan</a:t>
            </a:r>
            <a:r>
              <a:rPr lang="en-US" dirty="0"/>
              <a:t> </a:t>
            </a:r>
            <a:r>
              <a:rPr lang="en-US" dirty="0" err="1"/>
              <a:t>baku</a:t>
            </a:r>
            <a:r>
              <a:rPr lang="en-US" dirty="0"/>
              <a:t> </a:t>
            </a:r>
            <a:r>
              <a:rPr lang="en-US" dirty="0" err="1"/>
              <a:t>sapi</a:t>
            </a:r>
            <a:r>
              <a:rPr lang="en-US" dirty="0"/>
              <a:t>. </a:t>
            </a:r>
            <a:r>
              <a:rPr lang="en-US" dirty="0" err="1"/>
              <a:t>Akhir-akhir</a:t>
            </a:r>
            <a:r>
              <a:rPr lang="en-US" dirty="0"/>
              <a:t> </a:t>
            </a:r>
            <a:r>
              <a:rPr lang="en-US" dirty="0" err="1"/>
              <a:t>ini</a:t>
            </a:r>
            <a:r>
              <a:rPr lang="en-US" dirty="0"/>
              <a:t> </a:t>
            </a:r>
            <a:r>
              <a:rPr lang="en-US" dirty="0" err="1"/>
              <a:t>banyak</a:t>
            </a:r>
            <a:r>
              <a:rPr lang="en-US" dirty="0"/>
              <a:t> </a:t>
            </a:r>
            <a:r>
              <a:rPr lang="en-US" dirty="0" err="1"/>
              <a:t>produk</a:t>
            </a:r>
            <a:r>
              <a:rPr lang="en-US" dirty="0"/>
              <a:t> </a:t>
            </a:r>
            <a:r>
              <a:rPr lang="en-US" dirty="0" err="1"/>
              <a:t>abon</a:t>
            </a:r>
            <a:r>
              <a:rPr lang="en-US" dirty="0"/>
              <a:t> </a:t>
            </a:r>
            <a:r>
              <a:rPr lang="en-US" dirty="0" err="1"/>
              <a:t>berbahan</a:t>
            </a:r>
            <a:r>
              <a:rPr lang="en-US" dirty="0"/>
              <a:t> </a:t>
            </a:r>
            <a:r>
              <a:rPr lang="en-US" dirty="0" err="1"/>
              <a:t>baku</a:t>
            </a:r>
            <a:r>
              <a:rPr lang="en-US" dirty="0"/>
              <a:t> </a:t>
            </a:r>
            <a:r>
              <a:rPr lang="en-US" dirty="0" err="1"/>
              <a:t>ikan</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perlu</a:t>
            </a:r>
            <a:r>
              <a:rPr lang="en-US" dirty="0"/>
              <a:t> </a:t>
            </a:r>
            <a:r>
              <a:rPr lang="en-US" dirty="0" err="1"/>
              <a:t>adanya</a:t>
            </a:r>
            <a:r>
              <a:rPr lang="en-US" dirty="0"/>
              <a:t> </a:t>
            </a:r>
            <a:r>
              <a:rPr lang="en-US" dirty="0" err="1"/>
              <a:t>diversifikasi</a:t>
            </a:r>
            <a:r>
              <a:rPr lang="en-US" dirty="0"/>
              <a:t> </a:t>
            </a:r>
            <a:r>
              <a:rPr lang="en-US" dirty="0" err="1"/>
              <a:t>pengembangan</a:t>
            </a:r>
            <a:r>
              <a:rPr lang="en-US" dirty="0"/>
              <a:t> </a:t>
            </a:r>
            <a:r>
              <a:rPr lang="en-US" dirty="0" err="1"/>
              <a:t>produk</a:t>
            </a:r>
            <a:r>
              <a:rPr lang="en-US" dirty="0"/>
              <a:t> </a:t>
            </a:r>
            <a:r>
              <a:rPr lang="en-US" dirty="0" err="1"/>
              <a:t>abon</a:t>
            </a:r>
            <a:r>
              <a:rPr lang="en-US" dirty="0"/>
              <a:t> </a:t>
            </a:r>
            <a:r>
              <a:rPr lang="en-US" dirty="0" err="1"/>
              <a:t>berbahan</a:t>
            </a:r>
            <a:r>
              <a:rPr lang="en-US" dirty="0"/>
              <a:t> </a:t>
            </a:r>
            <a:r>
              <a:rPr lang="en-US" dirty="0" err="1"/>
              <a:t>baku</a:t>
            </a:r>
            <a:r>
              <a:rPr lang="en-US" dirty="0"/>
              <a:t> </a:t>
            </a:r>
            <a:r>
              <a:rPr lang="en-US" dirty="0" err="1"/>
              <a:t>ebi</a:t>
            </a:r>
            <a:r>
              <a:rPr lang="en-US" dirty="0"/>
              <a:t> </a:t>
            </a:r>
            <a:r>
              <a:rPr lang="en-US" dirty="0" err="1"/>
              <a:t>dengan</a:t>
            </a:r>
            <a:r>
              <a:rPr lang="en-US" dirty="0"/>
              <a:t> </a:t>
            </a:r>
            <a:r>
              <a:rPr lang="en-US" dirty="0" err="1"/>
              <a:t>bahan</a:t>
            </a:r>
            <a:r>
              <a:rPr lang="en-US" dirty="0"/>
              <a:t> </a:t>
            </a:r>
            <a:r>
              <a:rPr lang="en-US" dirty="0" err="1"/>
              <a:t>pengisi</a:t>
            </a:r>
            <a:r>
              <a:rPr lang="en-US" dirty="0"/>
              <a:t> </a:t>
            </a:r>
            <a:r>
              <a:rPr lang="en-US" dirty="0" err="1"/>
              <a:t>yaitu</a:t>
            </a:r>
            <a:r>
              <a:rPr lang="en-US" dirty="0"/>
              <a:t> </a:t>
            </a:r>
            <a:r>
              <a:rPr lang="en-US" dirty="0" err="1"/>
              <a:t>galendo</a:t>
            </a:r>
            <a:r>
              <a:rPr lang="en-US" dirty="0"/>
              <a:t>. </a:t>
            </a:r>
          </a:p>
        </p:txBody>
      </p:sp>
      <p:sp>
        <p:nvSpPr>
          <p:cNvPr id="5" name="Rectangle 4"/>
          <p:cNvSpPr/>
          <p:nvPr/>
        </p:nvSpPr>
        <p:spPr>
          <a:xfrm>
            <a:off x="1492370" y="2643377"/>
            <a:ext cx="752432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smtClean="0"/>
              <a:t>Pembuatan</a:t>
            </a:r>
            <a:r>
              <a:rPr lang="en-US" dirty="0" smtClean="0"/>
              <a:t> </a:t>
            </a:r>
            <a:r>
              <a:rPr lang="en-US" dirty="0" err="1"/>
              <a:t>ebi</a:t>
            </a:r>
            <a:r>
              <a:rPr lang="en-US" dirty="0"/>
              <a:t> </a:t>
            </a:r>
            <a:r>
              <a:rPr lang="en-US" dirty="0" err="1"/>
              <a:t>dan</a:t>
            </a:r>
            <a:r>
              <a:rPr lang="en-US" dirty="0"/>
              <a:t> </a:t>
            </a:r>
            <a:r>
              <a:rPr lang="en-US" dirty="0" err="1"/>
              <a:t>galendo</a:t>
            </a:r>
            <a:r>
              <a:rPr lang="en-US" dirty="0"/>
              <a:t> </a:t>
            </a:r>
            <a:r>
              <a:rPr lang="en-US" dirty="0" err="1"/>
              <a:t>sebagai</a:t>
            </a:r>
            <a:r>
              <a:rPr lang="en-US" dirty="0"/>
              <a:t> </a:t>
            </a:r>
            <a:r>
              <a:rPr lang="en-US" dirty="0" err="1"/>
              <a:t>sumber</a:t>
            </a:r>
            <a:r>
              <a:rPr lang="en-US" dirty="0"/>
              <a:t> protein. Hal </a:t>
            </a:r>
            <a:r>
              <a:rPr lang="en-US" dirty="0" err="1"/>
              <a:t>ini</a:t>
            </a:r>
            <a:r>
              <a:rPr lang="en-US" dirty="0"/>
              <a:t> </a:t>
            </a:r>
            <a:r>
              <a:rPr lang="en-US" dirty="0" err="1"/>
              <a:t>dapat</a:t>
            </a:r>
            <a:r>
              <a:rPr lang="en-US" dirty="0"/>
              <a:t> </a:t>
            </a:r>
            <a:r>
              <a:rPr lang="en-US" dirty="0" err="1"/>
              <a:t>berfungsi</a:t>
            </a:r>
            <a:r>
              <a:rPr lang="en-US" dirty="0"/>
              <a:t> </a:t>
            </a:r>
            <a:r>
              <a:rPr lang="en-US" dirty="0" err="1"/>
              <a:t>untuk</a:t>
            </a:r>
            <a:r>
              <a:rPr lang="en-US" dirty="0"/>
              <a:t> </a:t>
            </a:r>
            <a:r>
              <a:rPr lang="en-US" dirty="0" err="1"/>
              <a:t>meningkatkan</a:t>
            </a:r>
            <a:r>
              <a:rPr lang="en-US" dirty="0"/>
              <a:t> </a:t>
            </a:r>
            <a:r>
              <a:rPr lang="en-US" dirty="0" err="1"/>
              <a:t>cita</a:t>
            </a:r>
            <a:r>
              <a:rPr lang="en-US" dirty="0"/>
              <a:t> rasa </a:t>
            </a:r>
            <a:r>
              <a:rPr lang="en-US" dirty="0" err="1"/>
              <a:t>dan</a:t>
            </a:r>
            <a:r>
              <a:rPr lang="en-US" dirty="0"/>
              <a:t> </a:t>
            </a:r>
            <a:r>
              <a:rPr lang="en-US" dirty="0" err="1"/>
              <a:t>menambah</a:t>
            </a:r>
            <a:r>
              <a:rPr lang="en-US" dirty="0"/>
              <a:t> </a:t>
            </a:r>
            <a:r>
              <a:rPr lang="en-US" dirty="0" err="1"/>
              <a:t>nilai</a:t>
            </a:r>
            <a:r>
              <a:rPr lang="en-US" dirty="0"/>
              <a:t> </a:t>
            </a:r>
            <a:r>
              <a:rPr lang="en-US" dirty="0" err="1"/>
              <a:t>gizi</a:t>
            </a:r>
            <a:r>
              <a:rPr lang="en-US" dirty="0"/>
              <a:t> </a:t>
            </a:r>
            <a:r>
              <a:rPr lang="en-US" dirty="0" err="1"/>
              <a:t>produk</a:t>
            </a:r>
            <a:r>
              <a:rPr lang="en-US" dirty="0"/>
              <a:t> </a:t>
            </a:r>
            <a:r>
              <a:rPr lang="en-US" dirty="0" err="1"/>
              <a:t>tersebut</a:t>
            </a:r>
            <a:r>
              <a:rPr lang="en-US" dirty="0"/>
              <a:t>.</a:t>
            </a:r>
          </a:p>
          <a:p>
            <a:pPr algn="just"/>
            <a:r>
              <a:rPr lang="en-US" dirty="0"/>
              <a:t>	</a:t>
            </a:r>
            <a:r>
              <a:rPr lang="en-US" dirty="0" err="1"/>
              <a:t>Kandungan</a:t>
            </a:r>
            <a:r>
              <a:rPr lang="en-US" dirty="0"/>
              <a:t> </a:t>
            </a:r>
            <a:r>
              <a:rPr lang="en-US" dirty="0" err="1"/>
              <a:t>gizi</a:t>
            </a:r>
            <a:r>
              <a:rPr lang="en-US" dirty="0"/>
              <a:t> </a:t>
            </a:r>
            <a:r>
              <a:rPr lang="en-US" dirty="0" err="1" smtClean="0"/>
              <a:t>dan</a:t>
            </a:r>
            <a:r>
              <a:rPr lang="en-US" dirty="0" smtClean="0"/>
              <a:t> </a:t>
            </a:r>
            <a:r>
              <a:rPr lang="en-US" dirty="0" err="1"/>
              <a:t>mutu</a:t>
            </a:r>
            <a:r>
              <a:rPr lang="en-US" dirty="0"/>
              <a:t> </a:t>
            </a:r>
            <a:r>
              <a:rPr lang="en-US" dirty="0" err="1"/>
              <a:t>abon</a:t>
            </a:r>
            <a:r>
              <a:rPr lang="en-US" dirty="0"/>
              <a:t> </a:t>
            </a:r>
            <a:r>
              <a:rPr lang="en-US" dirty="0" err="1"/>
              <a:t>diperngaruhi</a:t>
            </a:r>
            <a:r>
              <a:rPr lang="en-US" dirty="0"/>
              <a:t> </a:t>
            </a:r>
            <a:r>
              <a:rPr lang="en-US" dirty="0" err="1"/>
              <a:t>oleh</a:t>
            </a:r>
            <a:r>
              <a:rPr lang="en-US" dirty="0"/>
              <a:t> </a:t>
            </a:r>
            <a:r>
              <a:rPr lang="en-US" dirty="0" err="1"/>
              <a:t>formulasi</a:t>
            </a:r>
            <a:r>
              <a:rPr lang="en-US" dirty="0"/>
              <a:t> yang </a:t>
            </a:r>
            <a:r>
              <a:rPr lang="en-US" dirty="0" err="1"/>
              <a:t>digunakan</a:t>
            </a:r>
            <a:r>
              <a:rPr lang="en-US" dirty="0"/>
              <a:t> </a:t>
            </a:r>
            <a:r>
              <a:rPr lang="en-US" dirty="0" err="1"/>
              <a:t>dan</a:t>
            </a:r>
            <a:r>
              <a:rPr lang="en-US" dirty="0"/>
              <a:t> </a:t>
            </a:r>
            <a:r>
              <a:rPr lang="en-US" dirty="0" err="1"/>
              <a:t>pembuatannya</a:t>
            </a:r>
            <a:r>
              <a:rPr lang="en-US" dirty="0"/>
              <a:t>, proses </a:t>
            </a:r>
            <a:r>
              <a:rPr lang="en-US" dirty="0" err="1"/>
              <a:t>pembuatan</a:t>
            </a:r>
            <a:r>
              <a:rPr lang="en-US" dirty="0"/>
              <a:t> </a:t>
            </a:r>
            <a:r>
              <a:rPr lang="en-US" dirty="0" err="1"/>
              <a:t>abon</a:t>
            </a:r>
            <a:r>
              <a:rPr lang="en-US" dirty="0"/>
              <a:t> yang </a:t>
            </a:r>
            <a:r>
              <a:rPr lang="en-US" dirty="0" err="1"/>
              <a:t>diinginkan</a:t>
            </a:r>
            <a:r>
              <a:rPr lang="en-US" dirty="0"/>
              <a:t> </a:t>
            </a:r>
            <a:r>
              <a:rPr lang="en-US" dirty="0" err="1"/>
              <a:t>baik</a:t>
            </a:r>
            <a:r>
              <a:rPr lang="en-US" dirty="0"/>
              <a:t> </a:t>
            </a:r>
            <a:r>
              <a:rPr lang="en-US" dirty="0" err="1"/>
              <a:t>dari</a:t>
            </a:r>
            <a:r>
              <a:rPr lang="en-US" dirty="0"/>
              <a:t> </a:t>
            </a:r>
            <a:r>
              <a:rPr lang="en-US" dirty="0" err="1"/>
              <a:t>segi</a:t>
            </a:r>
            <a:r>
              <a:rPr lang="en-US" dirty="0"/>
              <a:t> </a:t>
            </a:r>
            <a:r>
              <a:rPr lang="en-US" dirty="0" err="1"/>
              <a:t>kandungan</a:t>
            </a:r>
            <a:r>
              <a:rPr lang="en-US" dirty="0"/>
              <a:t> </a:t>
            </a:r>
            <a:r>
              <a:rPr lang="en-US" dirty="0" err="1"/>
              <a:t>gizi</a:t>
            </a:r>
            <a:r>
              <a:rPr lang="en-US" dirty="0"/>
              <a:t> </a:t>
            </a:r>
            <a:r>
              <a:rPr lang="en-US" dirty="0" err="1"/>
              <a:t>seperti</a:t>
            </a:r>
            <a:r>
              <a:rPr lang="en-US" dirty="0"/>
              <a:t> </a:t>
            </a:r>
            <a:r>
              <a:rPr lang="en-US" dirty="0" err="1"/>
              <a:t>batasan</a:t>
            </a:r>
            <a:r>
              <a:rPr lang="en-US" dirty="0"/>
              <a:t> </a:t>
            </a:r>
            <a:r>
              <a:rPr lang="en-US" dirty="0" err="1"/>
              <a:t>nutrisi</a:t>
            </a:r>
            <a:r>
              <a:rPr lang="en-US" dirty="0"/>
              <a:t> </a:t>
            </a:r>
            <a:r>
              <a:rPr lang="en-US" dirty="0" err="1"/>
              <a:t>maksimal</a:t>
            </a:r>
            <a:r>
              <a:rPr lang="en-US" dirty="0"/>
              <a:t> </a:t>
            </a:r>
            <a:r>
              <a:rPr lang="en-US" dirty="0" err="1"/>
              <a:t>atau</a:t>
            </a:r>
            <a:r>
              <a:rPr lang="en-US" dirty="0"/>
              <a:t> minimal </a:t>
            </a:r>
            <a:r>
              <a:rPr lang="en-US" dirty="0" err="1"/>
              <a:t>dalam</a:t>
            </a:r>
            <a:r>
              <a:rPr lang="en-US" dirty="0"/>
              <a:t> </a:t>
            </a:r>
            <a:r>
              <a:rPr lang="en-US" dirty="0" err="1"/>
              <a:t>produk</a:t>
            </a:r>
            <a:r>
              <a:rPr lang="en-US" dirty="0"/>
              <a:t> </a:t>
            </a:r>
            <a:r>
              <a:rPr lang="en-US" dirty="0" err="1"/>
              <a:t>akhir</a:t>
            </a:r>
            <a:r>
              <a:rPr lang="en-US" dirty="0"/>
              <a:t> </a:t>
            </a:r>
            <a:r>
              <a:rPr lang="en-US" dirty="0" err="1"/>
              <a:t>dengan</a:t>
            </a:r>
            <a:r>
              <a:rPr lang="en-US" dirty="0"/>
              <a:t> </a:t>
            </a:r>
            <a:r>
              <a:rPr lang="en-US" dirty="0" err="1"/>
              <a:t>meminimalkan</a:t>
            </a:r>
            <a:r>
              <a:rPr lang="en-US" dirty="0"/>
              <a:t> </a:t>
            </a:r>
            <a:r>
              <a:rPr lang="en-US" dirty="0" err="1"/>
              <a:t>harga</a:t>
            </a:r>
            <a:r>
              <a:rPr lang="en-US" dirty="0"/>
              <a:t> </a:t>
            </a:r>
            <a:r>
              <a:rPr lang="en-US" dirty="0" err="1"/>
              <a:t>jual</a:t>
            </a:r>
            <a:r>
              <a:rPr lang="en-US" dirty="0"/>
              <a:t> </a:t>
            </a:r>
            <a:r>
              <a:rPr lang="en-US" dirty="0" err="1"/>
              <a:t>produk</a:t>
            </a:r>
            <a:r>
              <a:rPr lang="en-US" dirty="0"/>
              <a:t> yang </a:t>
            </a:r>
            <a:r>
              <a:rPr lang="en-US" dirty="0" err="1"/>
              <a:t>ditentukan</a:t>
            </a:r>
            <a:r>
              <a:rPr lang="en-US" dirty="0"/>
              <a:t> </a:t>
            </a:r>
            <a:r>
              <a:rPr lang="en-US" dirty="0" err="1"/>
              <a:t>menggunakan</a:t>
            </a:r>
            <a:r>
              <a:rPr lang="en-US" dirty="0"/>
              <a:t> program linier. </a:t>
            </a:r>
          </a:p>
        </p:txBody>
      </p:sp>
      <p:pic>
        <p:nvPicPr>
          <p:cNvPr id="1026" name="Picture 2" descr="http://probisnis.net/wp-content/uploads/2015/07/abon-ikan.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079" t="2663" r="16213" b="-1"/>
          <a:stretch/>
        </p:blipFill>
        <p:spPr bwMode="auto">
          <a:xfrm rot="20905083">
            <a:off x="120388" y="1138716"/>
            <a:ext cx="2234328" cy="1512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868640409"/>
              </p:ext>
            </p:extLst>
          </p:nvPr>
        </p:nvGraphicFramePr>
        <p:xfrm>
          <a:off x="457200" y="642938"/>
          <a:ext cx="8229600" cy="2537460"/>
        </p:xfrm>
        <a:graphic>
          <a:graphicData uri="http://schemas.openxmlformats.org/drawingml/2006/table">
            <a:tbl>
              <a:tblPr firstRow="1" bandRow="1">
                <a:tableStyleId>{21E4AEA4-8DFA-4A89-87EB-49C32662AFE0}</a:tableStyleId>
              </a:tblPr>
              <a:tblGrid>
                <a:gridCol w="4114800"/>
                <a:gridCol w="4114800"/>
              </a:tblGrid>
              <a:tr h="278130">
                <a:tc>
                  <a:txBody>
                    <a:bodyPr/>
                    <a:lstStyle/>
                    <a:p>
                      <a:pPr algn="ctr"/>
                      <a:r>
                        <a:rPr lang="id-ID" sz="1400" dirty="0" smtClean="0">
                          <a:solidFill>
                            <a:schemeClr val="accent6">
                              <a:lumMod val="50000"/>
                            </a:schemeClr>
                          </a:solidFill>
                          <a:latin typeface="+mj-lt"/>
                        </a:rPr>
                        <a:t>Bahan</a:t>
                      </a:r>
                      <a:r>
                        <a:rPr lang="id-ID" sz="1400" baseline="0" dirty="0" smtClean="0">
                          <a:solidFill>
                            <a:schemeClr val="accent6">
                              <a:lumMod val="50000"/>
                            </a:schemeClr>
                          </a:solidFill>
                          <a:latin typeface="+mj-lt"/>
                        </a:rPr>
                        <a:t> Baku</a:t>
                      </a:r>
                      <a:endParaRPr lang="id-ID" sz="1400" dirty="0">
                        <a:solidFill>
                          <a:schemeClr val="accent6">
                            <a:lumMod val="50000"/>
                          </a:schemeClr>
                        </a:solidFill>
                        <a:latin typeface="+mj-lt"/>
                      </a:endParaRPr>
                    </a:p>
                  </a:txBody>
                  <a:tcPr marT="34290" marB="34290"/>
                </a:tc>
                <a:tc>
                  <a:txBody>
                    <a:bodyPr/>
                    <a:lstStyle/>
                    <a:p>
                      <a:pPr algn="ctr"/>
                      <a:r>
                        <a:rPr lang="id-ID" sz="1400" dirty="0" smtClean="0">
                          <a:solidFill>
                            <a:schemeClr val="accent6">
                              <a:lumMod val="50000"/>
                            </a:schemeClr>
                          </a:solidFill>
                          <a:latin typeface="+mj-lt"/>
                        </a:rPr>
                        <a:t>Kadar Lemak</a:t>
                      </a:r>
                      <a:r>
                        <a:rPr lang="id-ID" sz="1400" baseline="0" dirty="0" smtClean="0">
                          <a:solidFill>
                            <a:schemeClr val="accent6">
                              <a:lumMod val="50000"/>
                            </a:schemeClr>
                          </a:solidFill>
                          <a:latin typeface="+mj-lt"/>
                        </a:rPr>
                        <a:t> (%)</a:t>
                      </a:r>
                      <a:endParaRPr lang="id-ID" sz="1400" dirty="0">
                        <a:solidFill>
                          <a:schemeClr val="accent6">
                            <a:lumMod val="50000"/>
                          </a:schemeClr>
                        </a:solidFill>
                        <a:latin typeface="+mj-lt"/>
                      </a:endParaRPr>
                    </a:p>
                  </a:txBody>
                  <a:tcPr marT="34290" marB="34290"/>
                </a:tc>
              </a:tr>
              <a:tr h="278130">
                <a:tc>
                  <a:txBody>
                    <a:bodyPr/>
                    <a:lstStyle/>
                    <a:p>
                      <a:pPr algn="ctr"/>
                      <a:r>
                        <a:rPr lang="id-ID" sz="1400" dirty="0" smtClean="0">
                          <a:solidFill>
                            <a:schemeClr val="accent6">
                              <a:lumMod val="50000"/>
                            </a:schemeClr>
                          </a:solidFill>
                          <a:latin typeface="+mj-lt"/>
                        </a:rPr>
                        <a:t>Ebi</a:t>
                      </a:r>
                      <a:endParaRPr lang="id-ID" sz="1400" dirty="0">
                        <a:solidFill>
                          <a:schemeClr val="accent6">
                            <a:lumMod val="50000"/>
                          </a:schemeClr>
                        </a:solidFill>
                        <a:latin typeface="+mj-lt"/>
                      </a:endParaRPr>
                    </a:p>
                  </a:txBody>
                  <a:tcPr marT="34290" marB="34290"/>
                </a:tc>
                <a:tc>
                  <a:txBody>
                    <a:bodyPr/>
                    <a:lstStyle/>
                    <a:p>
                      <a:pPr algn="ctr"/>
                      <a:r>
                        <a:rPr lang="id-ID" sz="1400" dirty="0" smtClean="0">
                          <a:solidFill>
                            <a:schemeClr val="accent6">
                              <a:lumMod val="50000"/>
                            </a:schemeClr>
                          </a:solidFill>
                          <a:latin typeface="+mj-lt"/>
                        </a:rPr>
                        <a:t>2,5904</a:t>
                      </a:r>
                      <a:endParaRPr lang="id-ID" sz="1400" dirty="0">
                        <a:solidFill>
                          <a:schemeClr val="accent6">
                            <a:lumMod val="50000"/>
                          </a:schemeClr>
                        </a:solidFill>
                        <a:latin typeface="+mj-lt"/>
                      </a:endParaRPr>
                    </a:p>
                  </a:txBody>
                  <a:tcPr marT="34290" marB="34290"/>
                </a:tc>
              </a:tr>
              <a:tr h="278130">
                <a:tc>
                  <a:txBody>
                    <a:bodyPr/>
                    <a:lstStyle/>
                    <a:p>
                      <a:pPr algn="ctr"/>
                      <a:r>
                        <a:rPr lang="id-ID" sz="1400" dirty="0" smtClean="0">
                          <a:solidFill>
                            <a:schemeClr val="accent6">
                              <a:lumMod val="50000"/>
                            </a:schemeClr>
                          </a:solidFill>
                          <a:latin typeface="+mj-lt"/>
                        </a:rPr>
                        <a:t>Galendo</a:t>
                      </a:r>
                      <a:endParaRPr lang="id-ID" sz="1400" dirty="0">
                        <a:solidFill>
                          <a:schemeClr val="accent6">
                            <a:lumMod val="50000"/>
                          </a:schemeClr>
                        </a:solidFill>
                        <a:latin typeface="+mj-lt"/>
                      </a:endParaRPr>
                    </a:p>
                  </a:txBody>
                  <a:tcPr marT="34290" marB="34290"/>
                </a:tc>
                <a:tc>
                  <a:txBody>
                    <a:bodyPr/>
                    <a:lstStyle/>
                    <a:p>
                      <a:pPr algn="ctr"/>
                      <a:r>
                        <a:rPr lang="id-ID" sz="1400" dirty="0" smtClean="0">
                          <a:solidFill>
                            <a:schemeClr val="accent6">
                              <a:lumMod val="50000"/>
                            </a:schemeClr>
                          </a:solidFill>
                          <a:latin typeface="+mj-lt"/>
                        </a:rPr>
                        <a:t>3,8175</a:t>
                      </a:r>
                      <a:endParaRPr lang="id-ID" sz="1400" dirty="0">
                        <a:solidFill>
                          <a:schemeClr val="accent6">
                            <a:lumMod val="50000"/>
                          </a:schemeClr>
                        </a:solidFill>
                        <a:latin typeface="+mj-lt"/>
                      </a:endParaRPr>
                    </a:p>
                  </a:txBody>
                  <a:tcPr marT="34290" marB="34290"/>
                </a:tc>
              </a:tr>
              <a:tr h="278130">
                <a:tc>
                  <a:txBody>
                    <a:bodyPr/>
                    <a:lstStyle/>
                    <a:p>
                      <a:pPr algn="ctr"/>
                      <a:r>
                        <a:rPr lang="id-ID" sz="1400" dirty="0" smtClean="0">
                          <a:solidFill>
                            <a:schemeClr val="accent6">
                              <a:lumMod val="50000"/>
                            </a:schemeClr>
                          </a:solidFill>
                          <a:latin typeface="+mj-lt"/>
                        </a:rPr>
                        <a:t>Bawang merah</a:t>
                      </a:r>
                      <a:endParaRPr lang="id-ID" sz="1400" dirty="0">
                        <a:solidFill>
                          <a:schemeClr val="accent6">
                            <a:lumMod val="50000"/>
                          </a:schemeClr>
                        </a:solidFill>
                        <a:latin typeface="+mj-lt"/>
                      </a:endParaRPr>
                    </a:p>
                  </a:txBody>
                  <a:tcPr marT="34290" marB="34290"/>
                </a:tc>
                <a:tc>
                  <a:txBody>
                    <a:bodyPr/>
                    <a:lstStyle/>
                    <a:p>
                      <a:pPr algn="ctr"/>
                      <a:r>
                        <a:rPr lang="id-ID" sz="1400" dirty="0" smtClean="0">
                          <a:solidFill>
                            <a:schemeClr val="accent6">
                              <a:lumMod val="50000"/>
                            </a:schemeClr>
                          </a:solidFill>
                          <a:latin typeface="+mj-lt"/>
                        </a:rPr>
                        <a:t>0,3*</a:t>
                      </a:r>
                      <a:endParaRPr lang="id-ID" sz="1400" dirty="0">
                        <a:solidFill>
                          <a:schemeClr val="accent6">
                            <a:lumMod val="50000"/>
                          </a:schemeClr>
                        </a:solidFill>
                        <a:latin typeface="+mj-lt"/>
                      </a:endParaRPr>
                    </a:p>
                  </a:txBody>
                  <a:tcPr marT="34290" marB="34290"/>
                </a:tc>
              </a:tr>
              <a:tr h="278130">
                <a:tc>
                  <a:txBody>
                    <a:bodyPr/>
                    <a:lstStyle/>
                    <a:p>
                      <a:pPr algn="ctr"/>
                      <a:r>
                        <a:rPr lang="id-ID" sz="1400" dirty="0" smtClean="0">
                          <a:solidFill>
                            <a:schemeClr val="accent6">
                              <a:lumMod val="50000"/>
                            </a:schemeClr>
                          </a:solidFill>
                          <a:latin typeface="+mj-lt"/>
                        </a:rPr>
                        <a:t>Bawang putih</a:t>
                      </a:r>
                      <a:endParaRPr lang="id-ID" sz="1400" dirty="0">
                        <a:solidFill>
                          <a:schemeClr val="accent6">
                            <a:lumMod val="50000"/>
                          </a:schemeClr>
                        </a:solidFill>
                        <a:latin typeface="+mj-lt"/>
                      </a:endParaRPr>
                    </a:p>
                  </a:txBody>
                  <a:tcPr marT="34290" marB="34290"/>
                </a:tc>
                <a:tc>
                  <a:txBody>
                    <a:bodyPr/>
                    <a:lstStyle/>
                    <a:p>
                      <a:pPr algn="ctr"/>
                      <a:r>
                        <a:rPr lang="id-ID" sz="1400" dirty="0" smtClean="0">
                          <a:solidFill>
                            <a:schemeClr val="accent6">
                              <a:lumMod val="50000"/>
                            </a:schemeClr>
                          </a:solidFill>
                          <a:latin typeface="+mj-lt"/>
                        </a:rPr>
                        <a:t>0,2*</a:t>
                      </a:r>
                      <a:endParaRPr lang="id-ID" sz="1400" dirty="0">
                        <a:solidFill>
                          <a:schemeClr val="accent6">
                            <a:lumMod val="50000"/>
                          </a:schemeClr>
                        </a:solidFill>
                        <a:latin typeface="+mj-lt"/>
                      </a:endParaRPr>
                    </a:p>
                  </a:txBody>
                  <a:tcPr marT="34290" marB="34290"/>
                </a:tc>
              </a:tr>
              <a:tr h="278130">
                <a:tc>
                  <a:txBody>
                    <a:bodyPr/>
                    <a:lstStyle/>
                    <a:p>
                      <a:pPr algn="ctr"/>
                      <a:r>
                        <a:rPr lang="id-ID" sz="1400" dirty="0" smtClean="0">
                          <a:solidFill>
                            <a:schemeClr val="accent6">
                              <a:lumMod val="50000"/>
                            </a:schemeClr>
                          </a:solidFill>
                          <a:latin typeface="+mj-lt"/>
                        </a:rPr>
                        <a:t>Gula pasir</a:t>
                      </a:r>
                      <a:endParaRPr lang="id-ID" sz="1400" dirty="0">
                        <a:solidFill>
                          <a:schemeClr val="accent6">
                            <a:lumMod val="50000"/>
                          </a:schemeClr>
                        </a:solidFill>
                        <a:latin typeface="+mj-lt"/>
                      </a:endParaRPr>
                    </a:p>
                  </a:txBody>
                  <a:tcPr marT="34290" marB="34290"/>
                </a:tc>
                <a:tc>
                  <a:txBody>
                    <a:bodyPr/>
                    <a:lstStyle/>
                    <a:p>
                      <a:pPr algn="ctr"/>
                      <a:r>
                        <a:rPr lang="id-ID" sz="1400" dirty="0" smtClean="0">
                          <a:solidFill>
                            <a:schemeClr val="accent6">
                              <a:lumMod val="50000"/>
                            </a:schemeClr>
                          </a:solidFill>
                          <a:latin typeface="+mj-lt"/>
                        </a:rPr>
                        <a:t>0*</a:t>
                      </a:r>
                      <a:endParaRPr lang="id-ID" sz="1400" dirty="0">
                        <a:solidFill>
                          <a:schemeClr val="accent6">
                            <a:lumMod val="50000"/>
                          </a:schemeClr>
                        </a:solidFill>
                        <a:latin typeface="+mj-lt"/>
                      </a:endParaRPr>
                    </a:p>
                  </a:txBody>
                  <a:tcPr marT="34290" marB="34290"/>
                </a:tc>
              </a:tr>
              <a:tr h="278130">
                <a:tc>
                  <a:txBody>
                    <a:bodyPr/>
                    <a:lstStyle/>
                    <a:p>
                      <a:pPr algn="ctr"/>
                      <a:r>
                        <a:rPr lang="id-ID" sz="1400" dirty="0" smtClean="0">
                          <a:solidFill>
                            <a:schemeClr val="accent6">
                              <a:lumMod val="50000"/>
                            </a:schemeClr>
                          </a:solidFill>
                          <a:latin typeface="+mj-lt"/>
                        </a:rPr>
                        <a:t>Garam dapur</a:t>
                      </a:r>
                      <a:endParaRPr lang="id-ID" sz="1400" dirty="0">
                        <a:solidFill>
                          <a:schemeClr val="accent6">
                            <a:lumMod val="50000"/>
                          </a:schemeClr>
                        </a:solidFill>
                        <a:latin typeface="+mj-lt"/>
                      </a:endParaRPr>
                    </a:p>
                  </a:txBody>
                  <a:tcPr marT="34290" marB="34290"/>
                </a:tc>
                <a:tc>
                  <a:txBody>
                    <a:bodyPr/>
                    <a:lstStyle/>
                    <a:p>
                      <a:pPr algn="ctr"/>
                      <a:r>
                        <a:rPr lang="id-ID" sz="1400" dirty="0" smtClean="0">
                          <a:solidFill>
                            <a:schemeClr val="accent6">
                              <a:lumMod val="50000"/>
                            </a:schemeClr>
                          </a:solidFill>
                          <a:latin typeface="+mj-lt"/>
                        </a:rPr>
                        <a:t>6,8*</a:t>
                      </a:r>
                      <a:endParaRPr lang="id-ID" sz="1400" dirty="0">
                        <a:solidFill>
                          <a:schemeClr val="accent6">
                            <a:lumMod val="50000"/>
                          </a:schemeClr>
                        </a:solidFill>
                        <a:latin typeface="+mj-lt"/>
                      </a:endParaRPr>
                    </a:p>
                  </a:txBody>
                  <a:tcPr marT="34290" marB="34290"/>
                </a:tc>
              </a:tr>
              <a:tr h="278130">
                <a:tc>
                  <a:txBody>
                    <a:bodyPr/>
                    <a:lstStyle/>
                    <a:p>
                      <a:pPr algn="ctr"/>
                      <a:r>
                        <a:rPr lang="id-ID" sz="1400" dirty="0" smtClean="0">
                          <a:solidFill>
                            <a:schemeClr val="accent6">
                              <a:lumMod val="50000"/>
                            </a:schemeClr>
                          </a:solidFill>
                          <a:latin typeface="+mj-lt"/>
                        </a:rPr>
                        <a:t>Ketumbar</a:t>
                      </a:r>
                      <a:endParaRPr lang="id-ID" sz="1400" dirty="0">
                        <a:solidFill>
                          <a:schemeClr val="accent6">
                            <a:lumMod val="50000"/>
                          </a:schemeClr>
                        </a:solidFill>
                        <a:latin typeface="+mj-lt"/>
                      </a:endParaRPr>
                    </a:p>
                  </a:txBody>
                  <a:tcPr marT="34290" marB="34290"/>
                </a:tc>
                <a:tc>
                  <a:txBody>
                    <a:bodyPr/>
                    <a:lstStyle/>
                    <a:p>
                      <a:pPr algn="ctr"/>
                      <a:r>
                        <a:rPr lang="id-ID" sz="1400" dirty="0" smtClean="0">
                          <a:solidFill>
                            <a:schemeClr val="accent6">
                              <a:lumMod val="50000"/>
                            </a:schemeClr>
                          </a:solidFill>
                          <a:latin typeface="+mj-lt"/>
                        </a:rPr>
                        <a:t>16,1*</a:t>
                      </a:r>
                      <a:endParaRPr lang="id-ID" sz="1400" dirty="0">
                        <a:solidFill>
                          <a:schemeClr val="accent6">
                            <a:lumMod val="50000"/>
                          </a:schemeClr>
                        </a:solidFill>
                        <a:latin typeface="+mj-lt"/>
                      </a:endParaRPr>
                    </a:p>
                  </a:txBody>
                  <a:tcPr marT="34290" marB="34290"/>
                </a:tc>
              </a:tr>
              <a:tr h="278130">
                <a:tc>
                  <a:txBody>
                    <a:bodyPr/>
                    <a:lstStyle/>
                    <a:p>
                      <a:pPr algn="ctr"/>
                      <a:r>
                        <a:rPr lang="id-ID" sz="1400" dirty="0" smtClean="0">
                          <a:solidFill>
                            <a:schemeClr val="accent6">
                              <a:lumMod val="50000"/>
                            </a:schemeClr>
                          </a:solidFill>
                          <a:latin typeface="+mj-lt"/>
                        </a:rPr>
                        <a:t>Laos </a:t>
                      </a:r>
                      <a:endParaRPr lang="id-ID" sz="1400" dirty="0">
                        <a:solidFill>
                          <a:schemeClr val="accent6">
                            <a:lumMod val="50000"/>
                          </a:schemeClr>
                        </a:solidFill>
                        <a:latin typeface="+mj-lt"/>
                      </a:endParaRPr>
                    </a:p>
                  </a:txBody>
                  <a:tcPr marT="34290" marB="34290"/>
                </a:tc>
                <a:tc>
                  <a:txBody>
                    <a:bodyPr/>
                    <a:lstStyle/>
                    <a:p>
                      <a:pPr algn="ctr"/>
                      <a:r>
                        <a:rPr lang="id-ID" sz="1400" dirty="0" smtClean="0">
                          <a:solidFill>
                            <a:schemeClr val="accent6">
                              <a:lumMod val="50000"/>
                            </a:schemeClr>
                          </a:solidFill>
                          <a:latin typeface="+mj-lt"/>
                        </a:rPr>
                        <a:t>1*</a:t>
                      </a:r>
                      <a:endParaRPr lang="id-ID" sz="1400" dirty="0">
                        <a:solidFill>
                          <a:schemeClr val="accent6">
                            <a:lumMod val="50000"/>
                          </a:schemeClr>
                        </a:solidFill>
                        <a:latin typeface="+mj-lt"/>
                      </a:endParaRPr>
                    </a:p>
                  </a:txBody>
                  <a:tcPr marT="34290" marB="34290"/>
                </a:tc>
              </a:tr>
            </a:tbl>
          </a:graphicData>
        </a:graphic>
      </p:graphicFrame>
      <p:sp>
        <p:nvSpPr>
          <p:cNvPr id="3" name="Oval 2"/>
          <p:cNvSpPr/>
          <p:nvPr/>
        </p:nvSpPr>
        <p:spPr>
          <a:xfrm>
            <a:off x="1259632" y="3507854"/>
            <a:ext cx="6768752" cy="8357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sz="1600" dirty="0" smtClean="0">
                <a:solidFill>
                  <a:schemeClr val="accent6">
                    <a:lumMod val="50000"/>
                  </a:schemeClr>
                </a:solidFill>
                <a:latin typeface="+mj-lt"/>
                <a:cs typeface="Times New Roman" pitchFamily="18" charset="0"/>
              </a:rPr>
              <a:t>Keterangan : *Hasil Literatur Tabel Komposisi Pangan Indonesia</a:t>
            </a:r>
            <a:endParaRPr lang="id-ID" sz="1600" dirty="0">
              <a:solidFill>
                <a:schemeClr val="accent6">
                  <a:lumMod val="50000"/>
                </a:schemeClr>
              </a:solidFill>
              <a:latin typeface="+mj-lt"/>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560103537"/>
              </p:ext>
            </p:extLst>
          </p:nvPr>
        </p:nvGraphicFramePr>
        <p:xfrm>
          <a:off x="899592" y="915566"/>
          <a:ext cx="7289800" cy="2537460"/>
        </p:xfrm>
        <a:graphic>
          <a:graphicData uri="http://schemas.openxmlformats.org/drawingml/2006/table">
            <a:tbl>
              <a:tblPr firstRow="1" bandRow="1">
                <a:tableStyleId>{F5AB1C69-6EDB-4FF4-983F-18BD219EF322}</a:tableStyleId>
              </a:tblPr>
              <a:tblGrid>
                <a:gridCol w="3644900"/>
                <a:gridCol w="3644900"/>
              </a:tblGrid>
              <a:tr h="278130">
                <a:tc>
                  <a:txBody>
                    <a:bodyPr/>
                    <a:lstStyle/>
                    <a:p>
                      <a:pPr algn="ctr"/>
                      <a:r>
                        <a:rPr lang="id-ID" sz="1400" dirty="0" smtClean="0"/>
                        <a:t>Bahan Baku</a:t>
                      </a:r>
                      <a:endParaRPr lang="id-ID" sz="1400" dirty="0">
                        <a:solidFill>
                          <a:schemeClr val="accent6">
                            <a:lumMod val="50000"/>
                          </a:schemeClr>
                        </a:solidFill>
                        <a:latin typeface="+mj-lt"/>
                        <a:cs typeface="Times New Roman" pitchFamily="18" charset="0"/>
                      </a:endParaRPr>
                    </a:p>
                  </a:txBody>
                  <a:tcPr marL="80998" marR="80998" marT="34290" marB="34290"/>
                </a:tc>
                <a:tc>
                  <a:txBody>
                    <a:bodyPr/>
                    <a:lstStyle/>
                    <a:p>
                      <a:pPr algn="ctr"/>
                      <a:r>
                        <a:rPr lang="id-ID" sz="1400" dirty="0" smtClean="0"/>
                        <a:t>Kadar Air (%)</a:t>
                      </a:r>
                      <a:endParaRPr lang="id-ID" sz="1400" dirty="0">
                        <a:solidFill>
                          <a:schemeClr val="accent6">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Ebi</a:t>
                      </a:r>
                      <a:endParaRPr lang="id-ID" sz="1400" dirty="0">
                        <a:solidFill>
                          <a:schemeClr val="accent6">
                            <a:lumMod val="50000"/>
                          </a:schemeClr>
                        </a:solidFill>
                        <a:latin typeface="+mj-lt"/>
                        <a:cs typeface="Times New Roman" pitchFamily="18" charset="0"/>
                      </a:endParaRPr>
                    </a:p>
                  </a:txBody>
                  <a:tcPr marL="80998" marR="80998" marT="34290" marB="34290"/>
                </a:tc>
                <a:tc>
                  <a:txBody>
                    <a:bodyPr/>
                    <a:lstStyle/>
                    <a:p>
                      <a:pPr algn="ctr"/>
                      <a:r>
                        <a:rPr lang="id-ID" sz="1400" dirty="0" smtClean="0"/>
                        <a:t>8,4854</a:t>
                      </a:r>
                      <a:endParaRPr lang="id-ID" sz="1400" dirty="0">
                        <a:solidFill>
                          <a:schemeClr val="accent6">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Galendo</a:t>
                      </a:r>
                      <a:endParaRPr lang="id-ID" sz="1400" dirty="0">
                        <a:solidFill>
                          <a:schemeClr val="accent6">
                            <a:lumMod val="50000"/>
                          </a:schemeClr>
                        </a:solidFill>
                        <a:latin typeface="+mj-lt"/>
                        <a:cs typeface="Times New Roman" pitchFamily="18" charset="0"/>
                      </a:endParaRPr>
                    </a:p>
                  </a:txBody>
                  <a:tcPr marL="80998" marR="80998" marT="34290" marB="34290"/>
                </a:tc>
                <a:tc>
                  <a:txBody>
                    <a:bodyPr/>
                    <a:lstStyle/>
                    <a:p>
                      <a:pPr algn="ctr"/>
                      <a:r>
                        <a:rPr lang="id-ID" sz="1400" dirty="0" smtClean="0"/>
                        <a:t>2,7599</a:t>
                      </a:r>
                      <a:endParaRPr lang="id-ID" sz="1400" dirty="0">
                        <a:solidFill>
                          <a:schemeClr val="accent6">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Bawang merah</a:t>
                      </a:r>
                      <a:endParaRPr lang="id-ID" sz="1400" dirty="0">
                        <a:solidFill>
                          <a:schemeClr val="accent6">
                            <a:lumMod val="50000"/>
                          </a:schemeClr>
                        </a:solidFill>
                        <a:latin typeface="+mj-lt"/>
                        <a:cs typeface="Times New Roman" pitchFamily="18" charset="0"/>
                      </a:endParaRPr>
                    </a:p>
                  </a:txBody>
                  <a:tcPr marL="80998" marR="80998" marT="34290" marB="34290"/>
                </a:tc>
                <a:tc>
                  <a:txBody>
                    <a:bodyPr/>
                    <a:lstStyle/>
                    <a:p>
                      <a:pPr algn="ctr"/>
                      <a:r>
                        <a:rPr lang="id-ID" sz="1400" dirty="0" smtClean="0"/>
                        <a:t>88*</a:t>
                      </a:r>
                      <a:endParaRPr lang="id-ID" sz="1400" dirty="0">
                        <a:solidFill>
                          <a:schemeClr val="accent6">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Bawang</a:t>
                      </a:r>
                      <a:r>
                        <a:rPr lang="id-ID" sz="1400" baseline="0" dirty="0" smtClean="0"/>
                        <a:t> putih</a:t>
                      </a:r>
                      <a:endParaRPr lang="id-ID" sz="1400" dirty="0">
                        <a:solidFill>
                          <a:schemeClr val="accent6">
                            <a:lumMod val="50000"/>
                          </a:schemeClr>
                        </a:solidFill>
                        <a:latin typeface="+mj-lt"/>
                        <a:cs typeface="Times New Roman" pitchFamily="18" charset="0"/>
                      </a:endParaRPr>
                    </a:p>
                  </a:txBody>
                  <a:tcPr marL="80998" marR="80998" marT="34290" marB="34290"/>
                </a:tc>
                <a:tc>
                  <a:txBody>
                    <a:bodyPr/>
                    <a:lstStyle/>
                    <a:p>
                      <a:pPr algn="ctr"/>
                      <a:r>
                        <a:rPr lang="id-ID" sz="1400" dirty="0" smtClean="0"/>
                        <a:t>71*</a:t>
                      </a:r>
                      <a:endParaRPr lang="id-ID" sz="1400" dirty="0">
                        <a:solidFill>
                          <a:schemeClr val="accent6">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Gula pasir</a:t>
                      </a:r>
                      <a:endParaRPr lang="id-ID" sz="1400" dirty="0">
                        <a:solidFill>
                          <a:schemeClr val="accent6">
                            <a:lumMod val="50000"/>
                          </a:schemeClr>
                        </a:solidFill>
                        <a:latin typeface="+mj-lt"/>
                        <a:cs typeface="Times New Roman" pitchFamily="18" charset="0"/>
                      </a:endParaRPr>
                    </a:p>
                  </a:txBody>
                  <a:tcPr marL="80998" marR="80998" marT="34290" marB="34290"/>
                </a:tc>
                <a:tc>
                  <a:txBody>
                    <a:bodyPr/>
                    <a:lstStyle/>
                    <a:p>
                      <a:pPr algn="ctr"/>
                      <a:r>
                        <a:rPr lang="id-ID" sz="1400" dirty="0" smtClean="0"/>
                        <a:t>5,4*</a:t>
                      </a:r>
                      <a:endParaRPr lang="id-ID" sz="1400" dirty="0">
                        <a:solidFill>
                          <a:schemeClr val="accent6">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Garam dapur</a:t>
                      </a:r>
                      <a:endParaRPr lang="id-ID" sz="1400" dirty="0">
                        <a:solidFill>
                          <a:schemeClr val="accent6">
                            <a:lumMod val="50000"/>
                          </a:schemeClr>
                        </a:solidFill>
                        <a:latin typeface="+mj-lt"/>
                        <a:cs typeface="Times New Roman" pitchFamily="18" charset="0"/>
                      </a:endParaRPr>
                    </a:p>
                  </a:txBody>
                  <a:tcPr marL="80998" marR="80998" marT="34290" marB="34290"/>
                </a:tc>
                <a:tc>
                  <a:txBody>
                    <a:bodyPr/>
                    <a:lstStyle/>
                    <a:p>
                      <a:pPr algn="ctr"/>
                      <a:r>
                        <a:rPr lang="id-ID" sz="1400" dirty="0" smtClean="0"/>
                        <a:t>3*</a:t>
                      </a:r>
                      <a:endParaRPr lang="id-ID" sz="1400" dirty="0">
                        <a:solidFill>
                          <a:schemeClr val="accent6">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Ketumbar</a:t>
                      </a:r>
                      <a:endParaRPr lang="id-ID" sz="1400" dirty="0">
                        <a:solidFill>
                          <a:schemeClr val="accent6">
                            <a:lumMod val="50000"/>
                          </a:schemeClr>
                        </a:solidFill>
                        <a:latin typeface="+mj-lt"/>
                        <a:cs typeface="Times New Roman" pitchFamily="18" charset="0"/>
                      </a:endParaRPr>
                    </a:p>
                  </a:txBody>
                  <a:tcPr marL="80998" marR="80998" marT="34290" marB="34290"/>
                </a:tc>
                <a:tc>
                  <a:txBody>
                    <a:bodyPr/>
                    <a:lstStyle/>
                    <a:p>
                      <a:pPr algn="ctr"/>
                      <a:r>
                        <a:rPr lang="id-ID" sz="1400" dirty="0" smtClean="0"/>
                        <a:t>11,2*</a:t>
                      </a:r>
                      <a:endParaRPr lang="id-ID" sz="1400" dirty="0">
                        <a:solidFill>
                          <a:schemeClr val="accent6">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Laos </a:t>
                      </a:r>
                      <a:endParaRPr lang="id-ID" sz="1400" dirty="0">
                        <a:solidFill>
                          <a:schemeClr val="accent6">
                            <a:lumMod val="50000"/>
                          </a:schemeClr>
                        </a:solidFill>
                        <a:latin typeface="+mj-lt"/>
                        <a:cs typeface="Times New Roman" pitchFamily="18" charset="0"/>
                      </a:endParaRPr>
                    </a:p>
                  </a:txBody>
                  <a:tcPr marL="80998" marR="80998" marT="34290" marB="34290"/>
                </a:tc>
                <a:tc>
                  <a:txBody>
                    <a:bodyPr/>
                    <a:lstStyle/>
                    <a:p>
                      <a:pPr algn="ctr"/>
                      <a:r>
                        <a:rPr lang="id-ID" sz="1400" dirty="0" smtClean="0"/>
                        <a:t>55*</a:t>
                      </a:r>
                      <a:endParaRPr lang="id-ID" sz="1400" dirty="0">
                        <a:solidFill>
                          <a:schemeClr val="accent6">
                            <a:lumMod val="50000"/>
                          </a:schemeClr>
                        </a:solidFill>
                        <a:latin typeface="+mj-lt"/>
                        <a:cs typeface="Times New Roman" pitchFamily="18" charset="0"/>
                      </a:endParaRPr>
                    </a:p>
                  </a:txBody>
                  <a:tcPr marL="80998" marR="80998" marT="34290" marB="34290"/>
                </a:tc>
              </a:tr>
            </a:tbl>
          </a:graphicData>
        </a:graphic>
      </p:graphicFrame>
      <p:sp>
        <p:nvSpPr>
          <p:cNvPr id="5" name="Oval 4"/>
          <p:cNvSpPr/>
          <p:nvPr/>
        </p:nvSpPr>
        <p:spPr>
          <a:xfrm>
            <a:off x="1475656" y="3651871"/>
            <a:ext cx="6264696" cy="86409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1600" dirty="0" smtClean="0">
                <a:solidFill>
                  <a:schemeClr val="accent6">
                    <a:lumMod val="50000"/>
                  </a:schemeClr>
                </a:solidFill>
                <a:latin typeface="+mj-lt"/>
                <a:cs typeface="Times New Roman" pitchFamily="18" charset="0"/>
              </a:rPr>
              <a:t>Keterangan : *Hasil Literatur Tabel Komposisi Pangan Indonesia</a:t>
            </a:r>
            <a:endParaRPr lang="id-ID" sz="1600" dirty="0">
              <a:solidFill>
                <a:schemeClr val="accent6">
                  <a:lumMod val="50000"/>
                </a:schemeClr>
              </a:solidFill>
              <a:latin typeface="+mj-lt"/>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8596" y="535767"/>
            <a:ext cx="2286016" cy="96441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b="1" dirty="0" smtClean="0">
                <a:solidFill>
                  <a:schemeClr val="accent6">
                    <a:lumMod val="50000"/>
                  </a:schemeClr>
                </a:solidFill>
                <a:latin typeface="+mj-lt"/>
                <a:cs typeface="Times New Roman" pitchFamily="18" charset="0"/>
              </a:rPr>
              <a:t>Penelitian Utama</a:t>
            </a:r>
            <a:endParaRPr lang="id-ID" b="1" dirty="0">
              <a:solidFill>
                <a:schemeClr val="accent6">
                  <a:lumMod val="50000"/>
                </a:schemeClr>
              </a:solidFill>
              <a:latin typeface="+mj-lt"/>
              <a:cs typeface="Times New Roman" pitchFamily="18" charset="0"/>
            </a:endParaRPr>
          </a:p>
        </p:txBody>
      </p:sp>
      <p:pic>
        <p:nvPicPr>
          <p:cNvPr id="5122" name="Picture 2"/>
          <p:cNvPicPr>
            <a:picLocks noGrp="1" noChangeAspect="1" noChangeArrowheads="1"/>
          </p:cNvPicPr>
          <p:nvPr>
            <p:ph idx="1"/>
          </p:nvPr>
        </p:nvPicPr>
        <p:blipFill>
          <a:blip r:embed="rId2"/>
          <a:srcRect l="42267" t="40144" r="41950" b="38660"/>
          <a:stretch>
            <a:fillRect/>
          </a:stretch>
        </p:blipFill>
        <p:spPr bwMode="auto">
          <a:xfrm>
            <a:off x="142844" y="1821651"/>
            <a:ext cx="3000396" cy="1660934"/>
          </a:xfrm>
          <a:prstGeom prst="rect">
            <a:avLst/>
          </a:prstGeom>
          <a:noFill/>
          <a:ln w="9525">
            <a:noFill/>
            <a:miter lim="800000"/>
            <a:headEnd/>
            <a:tailEnd/>
          </a:ln>
          <a:effectLst/>
        </p:spPr>
      </p:pic>
      <p:sp>
        <p:nvSpPr>
          <p:cNvPr id="6" name="Rectangle 5"/>
          <p:cNvSpPr/>
          <p:nvPr/>
        </p:nvSpPr>
        <p:spPr>
          <a:xfrm>
            <a:off x="3428992" y="160717"/>
            <a:ext cx="5500726" cy="69652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id-ID" b="1" dirty="0" smtClean="0">
                <a:solidFill>
                  <a:schemeClr val="tx1">
                    <a:lumMod val="75000"/>
                  </a:schemeClr>
                </a:solidFill>
                <a:latin typeface="+mj-lt"/>
                <a:cs typeface="Times New Roman" pitchFamily="18" charset="0"/>
              </a:rPr>
              <a:t>Formula Abon Ebi Galendo yang </a:t>
            </a:r>
            <a:r>
              <a:rPr lang="id-ID" b="1" i="1" dirty="0" smtClean="0">
                <a:solidFill>
                  <a:schemeClr val="tx1">
                    <a:lumMod val="75000"/>
                  </a:schemeClr>
                </a:solidFill>
                <a:latin typeface="+mj-lt"/>
                <a:cs typeface="Times New Roman" pitchFamily="18" charset="0"/>
              </a:rPr>
              <a:t>feasibel</a:t>
            </a:r>
            <a:r>
              <a:rPr lang="id-ID" b="1" dirty="0" smtClean="0">
                <a:solidFill>
                  <a:schemeClr val="tx1">
                    <a:lumMod val="75000"/>
                  </a:schemeClr>
                </a:solidFill>
                <a:latin typeface="+mj-lt"/>
                <a:cs typeface="Times New Roman" pitchFamily="18" charset="0"/>
              </a:rPr>
              <a:t> berdasarkan program linier</a:t>
            </a:r>
            <a:endParaRPr lang="id-ID" b="1" dirty="0">
              <a:solidFill>
                <a:schemeClr val="tx1">
                  <a:lumMod val="75000"/>
                </a:schemeClr>
              </a:solidFill>
              <a:latin typeface="+mj-lt"/>
              <a:cs typeface="Times New Roman" pitchFamily="18" charset="0"/>
            </a:endParaRPr>
          </a:p>
        </p:txBody>
      </p:sp>
      <p:sp>
        <p:nvSpPr>
          <p:cNvPr id="7" name="Rectangle 6"/>
          <p:cNvSpPr/>
          <p:nvPr/>
        </p:nvSpPr>
        <p:spPr>
          <a:xfrm>
            <a:off x="3500430" y="1017974"/>
            <a:ext cx="5429288" cy="117872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id-ID" sz="1600" b="1" dirty="0" smtClean="0">
                <a:solidFill>
                  <a:schemeClr val="tx1">
                    <a:lumMod val="75000"/>
                  </a:schemeClr>
                </a:solidFill>
                <a:latin typeface="+mj-lt"/>
                <a:cs typeface="Times New Roman" pitchFamily="18" charset="0"/>
              </a:rPr>
              <a:t>Analisis Kimia :</a:t>
            </a:r>
          </a:p>
          <a:p>
            <a:pPr algn="just">
              <a:buFontTx/>
              <a:buChar char="-"/>
            </a:pPr>
            <a:r>
              <a:rPr lang="id-ID" sz="1600" b="1" dirty="0" smtClean="0">
                <a:solidFill>
                  <a:schemeClr val="tx1">
                    <a:lumMod val="75000"/>
                  </a:schemeClr>
                </a:solidFill>
                <a:latin typeface="+mj-lt"/>
                <a:cs typeface="Times New Roman" pitchFamily="18" charset="0"/>
              </a:rPr>
              <a:t>Kadar Protein</a:t>
            </a:r>
          </a:p>
          <a:p>
            <a:pPr algn="just">
              <a:buFontTx/>
              <a:buChar char="-"/>
            </a:pPr>
            <a:r>
              <a:rPr lang="id-ID" sz="1600" b="1" dirty="0" smtClean="0">
                <a:solidFill>
                  <a:schemeClr val="tx1">
                    <a:lumMod val="75000"/>
                  </a:schemeClr>
                </a:solidFill>
                <a:latin typeface="+mj-lt"/>
                <a:cs typeface="Times New Roman" pitchFamily="18" charset="0"/>
              </a:rPr>
              <a:t>Kadar Lemak</a:t>
            </a:r>
          </a:p>
          <a:p>
            <a:pPr algn="just">
              <a:buFontTx/>
              <a:buChar char="-"/>
            </a:pPr>
            <a:r>
              <a:rPr lang="id-ID" sz="1600" b="1" dirty="0" smtClean="0">
                <a:solidFill>
                  <a:schemeClr val="tx1">
                    <a:lumMod val="75000"/>
                  </a:schemeClr>
                </a:solidFill>
                <a:latin typeface="+mj-lt"/>
                <a:cs typeface="Times New Roman" pitchFamily="18" charset="0"/>
              </a:rPr>
              <a:t>Kadar Air</a:t>
            </a:r>
          </a:p>
          <a:p>
            <a:pPr algn="just">
              <a:buFontTx/>
              <a:buChar char="-"/>
            </a:pPr>
            <a:r>
              <a:rPr lang="id-ID" sz="1600" b="1" dirty="0" smtClean="0">
                <a:solidFill>
                  <a:schemeClr val="tx1">
                    <a:lumMod val="75000"/>
                  </a:schemeClr>
                </a:solidFill>
                <a:latin typeface="+mj-lt"/>
                <a:cs typeface="Times New Roman" pitchFamily="18" charset="0"/>
              </a:rPr>
              <a:t>Kadar Abu</a:t>
            </a:r>
            <a:endParaRPr lang="id-ID" sz="1600" b="1" dirty="0">
              <a:solidFill>
                <a:schemeClr val="tx1">
                  <a:lumMod val="75000"/>
                </a:schemeClr>
              </a:solidFill>
              <a:latin typeface="+mj-lt"/>
              <a:cs typeface="Times New Roman" pitchFamily="18" charset="0"/>
            </a:endParaRPr>
          </a:p>
        </p:txBody>
      </p:sp>
      <p:sp>
        <p:nvSpPr>
          <p:cNvPr id="8" name="Rectangle 7"/>
          <p:cNvSpPr/>
          <p:nvPr/>
        </p:nvSpPr>
        <p:spPr>
          <a:xfrm>
            <a:off x="3571868" y="2357436"/>
            <a:ext cx="5357850" cy="107157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id-ID" sz="1400" b="1" dirty="0" smtClean="0">
                <a:solidFill>
                  <a:schemeClr val="tx1">
                    <a:lumMod val="75000"/>
                  </a:schemeClr>
                </a:solidFill>
                <a:latin typeface="+mj-lt"/>
                <a:cs typeface="Times New Roman" pitchFamily="18" charset="0"/>
              </a:rPr>
              <a:t>Uji Organoleptik = Uji hedonik dengan atribut</a:t>
            </a:r>
          </a:p>
          <a:p>
            <a:pPr algn="just">
              <a:buFontTx/>
              <a:buChar char="-"/>
            </a:pPr>
            <a:r>
              <a:rPr lang="id-ID" sz="1400" b="1" dirty="0" smtClean="0">
                <a:solidFill>
                  <a:schemeClr val="tx1">
                    <a:lumMod val="75000"/>
                  </a:schemeClr>
                </a:solidFill>
                <a:latin typeface="+mj-lt"/>
                <a:cs typeface="Times New Roman" pitchFamily="18" charset="0"/>
              </a:rPr>
              <a:t>Rasa</a:t>
            </a:r>
          </a:p>
          <a:p>
            <a:pPr algn="just">
              <a:buFontTx/>
              <a:buChar char="-"/>
            </a:pPr>
            <a:r>
              <a:rPr lang="id-ID" sz="1400" b="1" dirty="0" smtClean="0">
                <a:solidFill>
                  <a:schemeClr val="tx1">
                    <a:lumMod val="75000"/>
                  </a:schemeClr>
                </a:solidFill>
                <a:latin typeface="+mj-lt"/>
                <a:cs typeface="Times New Roman" pitchFamily="18" charset="0"/>
              </a:rPr>
              <a:t> Warna</a:t>
            </a:r>
          </a:p>
          <a:p>
            <a:pPr algn="just">
              <a:buFontTx/>
              <a:buChar char="-"/>
            </a:pPr>
            <a:r>
              <a:rPr lang="id-ID" sz="1400" b="1" dirty="0" smtClean="0">
                <a:solidFill>
                  <a:schemeClr val="tx1">
                    <a:lumMod val="75000"/>
                  </a:schemeClr>
                </a:solidFill>
                <a:latin typeface="+mj-lt"/>
                <a:cs typeface="Times New Roman" pitchFamily="18" charset="0"/>
              </a:rPr>
              <a:t> Aroma</a:t>
            </a:r>
          </a:p>
          <a:p>
            <a:pPr algn="just">
              <a:buFontTx/>
              <a:buChar char="-"/>
            </a:pPr>
            <a:r>
              <a:rPr lang="id-ID" sz="1400" b="1" dirty="0" smtClean="0">
                <a:solidFill>
                  <a:schemeClr val="tx1">
                    <a:lumMod val="75000"/>
                  </a:schemeClr>
                </a:solidFill>
                <a:latin typeface="+mj-lt"/>
                <a:cs typeface="Times New Roman" pitchFamily="18" charset="0"/>
              </a:rPr>
              <a:t> Kenampakan</a:t>
            </a:r>
          </a:p>
        </p:txBody>
      </p:sp>
      <p:sp>
        <p:nvSpPr>
          <p:cNvPr id="9" name="Down Arrow 8"/>
          <p:cNvSpPr/>
          <p:nvPr/>
        </p:nvSpPr>
        <p:spPr>
          <a:xfrm>
            <a:off x="6143636" y="3536163"/>
            <a:ext cx="48463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6">
                  <a:lumMod val="50000"/>
                </a:schemeClr>
              </a:solidFill>
              <a:latin typeface="+mj-lt"/>
            </a:endParaRPr>
          </a:p>
        </p:txBody>
      </p:sp>
      <p:sp>
        <p:nvSpPr>
          <p:cNvPr id="10" name="Oval 9"/>
          <p:cNvSpPr/>
          <p:nvPr/>
        </p:nvSpPr>
        <p:spPr>
          <a:xfrm>
            <a:off x="5072066" y="4071948"/>
            <a:ext cx="2714644" cy="80367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b="1" dirty="0" smtClean="0">
                <a:solidFill>
                  <a:schemeClr val="accent6">
                    <a:lumMod val="50000"/>
                  </a:schemeClr>
                </a:solidFill>
                <a:latin typeface="+mj-lt"/>
                <a:cs typeface="Times New Roman" pitchFamily="18" charset="0"/>
              </a:rPr>
              <a:t>Produk Terpilih </a:t>
            </a:r>
            <a:endParaRPr lang="id-ID" b="1" dirty="0">
              <a:solidFill>
                <a:schemeClr val="accent6">
                  <a:lumMod val="50000"/>
                </a:schemeClr>
              </a:solidFill>
              <a:latin typeface="+mj-lt"/>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9542"/>
            <a:ext cx="8643966" cy="715331"/>
          </a:xfrm>
        </p:spPr>
        <p:txBody>
          <a:bodyPr>
            <a:normAutofit/>
          </a:bodyPr>
          <a:lstStyle/>
          <a:p>
            <a:r>
              <a:rPr lang="id-ID" sz="2400" cap="none" spc="0" dirty="0" smtClean="0">
                <a:ln w="0"/>
                <a:solidFill>
                  <a:schemeClr val="tx1"/>
                </a:solidFill>
                <a:effectLst>
                  <a:outerShdw blurRad="38100" dist="19050" dir="2700000" algn="tl" rotWithShape="0">
                    <a:schemeClr val="dk1">
                      <a:alpha val="40000"/>
                    </a:schemeClr>
                  </a:outerShdw>
                </a:effectLst>
                <a:cs typeface="Times New Roman" pitchFamily="18" charset="0"/>
              </a:rPr>
              <a:t>Formulasi bahan pembutan abon ebi galendo </a:t>
            </a:r>
            <a:endParaRPr lang="id-ID" sz="2400" cap="none" spc="0" dirty="0">
              <a:ln w="0"/>
              <a:solidFill>
                <a:schemeClr val="tx1"/>
              </a:solidFill>
              <a:effectLst>
                <a:outerShdw blurRad="38100" dist="19050" dir="2700000" algn="tl" rotWithShape="0">
                  <a:schemeClr val="dk1">
                    <a:alpha val="40000"/>
                  </a:schemeClr>
                </a:outerShdw>
              </a:effectLst>
              <a:cs typeface="Times New Roman" pitchFamily="18" charset="0"/>
            </a:endParaRPr>
          </a:p>
        </p:txBody>
      </p:sp>
      <p:sp>
        <p:nvSpPr>
          <p:cNvPr id="5" name="Content Placeholder 4"/>
          <p:cNvSpPr>
            <a:spLocks noGrp="1"/>
          </p:cNvSpPr>
          <p:nvPr>
            <p:ph idx="1"/>
          </p:nvPr>
        </p:nvSpPr>
        <p:spPr>
          <a:xfrm>
            <a:off x="500034" y="910817"/>
            <a:ext cx="8229600" cy="3853341"/>
          </a:xfrm>
        </p:spPr>
        <p:txBody>
          <a:bodyPr>
            <a:noAutofit/>
          </a:bodyPr>
          <a:lstStyle/>
          <a:p>
            <a:pPr>
              <a:buNone/>
            </a:pPr>
            <a:endParaRPr lang="id-ID" sz="1400" b="1" dirty="0" smtClean="0">
              <a:solidFill>
                <a:schemeClr val="bg2">
                  <a:lumMod val="75000"/>
                </a:schemeClr>
              </a:solidFill>
              <a:latin typeface="+mj-lt"/>
              <a:cs typeface="Times New Roman" pitchFamily="18" charset="0"/>
            </a:endParaRPr>
          </a:p>
          <a:p>
            <a:pPr>
              <a:buNone/>
            </a:pPr>
            <a:endParaRPr lang="id-ID" sz="1400" b="1" dirty="0" smtClean="0">
              <a:solidFill>
                <a:schemeClr val="bg2">
                  <a:lumMod val="75000"/>
                </a:schemeClr>
              </a:solidFill>
              <a:latin typeface="+mj-lt"/>
              <a:cs typeface="Times New Roman" pitchFamily="18" charset="0"/>
            </a:endParaRPr>
          </a:p>
          <a:p>
            <a:pPr>
              <a:buNone/>
            </a:pPr>
            <a:endParaRPr lang="id-ID" sz="1400" b="1" dirty="0" smtClean="0">
              <a:solidFill>
                <a:schemeClr val="bg2">
                  <a:lumMod val="75000"/>
                </a:schemeClr>
              </a:solidFill>
              <a:latin typeface="+mj-lt"/>
              <a:cs typeface="Times New Roman" pitchFamily="18" charset="0"/>
            </a:endParaRPr>
          </a:p>
          <a:p>
            <a:pPr>
              <a:buNone/>
            </a:pPr>
            <a:endParaRPr lang="id-ID" sz="1400" b="1" dirty="0" smtClean="0">
              <a:solidFill>
                <a:schemeClr val="bg2">
                  <a:lumMod val="75000"/>
                </a:schemeClr>
              </a:solidFill>
              <a:latin typeface="+mj-lt"/>
              <a:cs typeface="Times New Roman" pitchFamily="18" charset="0"/>
            </a:endParaRPr>
          </a:p>
          <a:p>
            <a:pPr>
              <a:buNone/>
            </a:pPr>
            <a:endParaRPr lang="id-ID" sz="1400" b="1" dirty="0" smtClean="0">
              <a:solidFill>
                <a:schemeClr val="bg2">
                  <a:lumMod val="75000"/>
                </a:schemeClr>
              </a:solidFill>
              <a:latin typeface="+mj-lt"/>
              <a:cs typeface="Times New Roman" pitchFamily="18" charset="0"/>
            </a:endParaRPr>
          </a:p>
          <a:p>
            <a:pPr>
              <a:buNone/>
            </a:pPr>
            <a:endParaRPr lang="id-ID" sz="1400" b="1" dirty="0" smtClean="0">
              <a:solidFill>
                <a:schemeClr val="bg2">
                  <a:lumMod val="75000"/>
                </a:schemeClr>
              </a:solidFill>
              <a:latin typeface="+mj-lt"/>
              <a:cs typeface="Times New Roman" pitchFamily="18" charset="0"/>
            </a:endParaRPr>
          </a:p>
          <a:p>
            <a:pPr>
              <a:buNone/>
            </a:pPr>
            <a:endParaRPr lang="id-ID" sz="1400" b="1" dirty="0" smtClean="0">
              <a:solidFill>
                <a:schemeClr val="bg2">
                  <a:lumMod val="75000"/>
                </a:schemeClr>
              </a:solidFill>
              <a:latin typeface="+mj-lt"/>
              <a:cs typeface="Times New Roman" pitchFamily="18" charset="0"/>
            </a:endParaRPr>
          </a:p>
          <a:p>
            <a:pPr>
              <a:buNone/>
            </a:pPr>
            <a:endParaRPr lang="id-ID" sz="1400" b="1" dirty="0" smtClean="0">
              <a:solidFill>
                <a:schemeClr val="bg2">
                  <a:lumMod val="75000"/>
                </a:schemeClr>
              </a:solidFill>
              <a:latin typeface="+mj-lt"/>
              <a:cs typeface="Times New Roman" pitchFamily="18" charset="0"/>
            </a:endParaRPr>
          </a:p>
          <a:p>
            <a:pPr>
              <a:buNone/>
            </a:pPr>
            <a:endParaRPr lang="id-ID" sz="1400" b="1" dirty="0" smtClean="0">
              <a:solidFill>
                <a:schemeClr val="bg2">
                  <a:lumMod val="75000"/>
                </a:schemeClr>
              </a:solidFill>
              <a:latin typeface="+mj-lt"/>
              <a:cs typeface="Times New Roman" pitchFamily="18" charset="0"/>
            </a:endParaRPr>
          </a:p>
          <a:p>
            <a:pPr>
              <a:buNone/>
            </a:pPr>
            <a:endParaRPr lang="id-ID" sz="1400" b="1" dirty="0" smtClean="0">
              <a:solidFill>
                <a:schemeClr val="bg2">
                  <a:lumMod val="75000"/>
                </a:schemeClr>
              </a:solidFill>
              <a:latin typeface="+mj-lt"/>
              <a:cs typeface="Times New Roman" pitchFamily="18" charset="0"/>
            </a:endParaRPr>
          </a:p>
          <a:p>
            <a:pPr>
              <a:buNone/>
            </a:pPr>
            <a:r>
              <a:rPr lang="id-ID" sz="1400" b="1" dirty="0" smtClean="0">
                <a:solidFill>
                  <a:schemeClr val="bg2">
                    <a:lumMod val="40000"/>
                    <a:lumOff val="60000"/>
                  </a:schemeClr>
                </a:solidFill>
                <a:latin typeface="+mj-lt"/>
                <a:cs typeface="Times New Roman" pitchFamily="18" charset="0"/>
              </a:rPr>
              <a:t>Keterangan : setiap bahan baku dibedakan oleh konsentrasi bahan baku yait</a:t>
            </a:r>
            <a:r>
              <a:rPr lang="en-US" sz="1400" b="1" dirty="0" smtClean="0">
                <a:solidFill>
                  <a:schemeClr val="bg2">
                    <a:lumMod val="40000"/>
                    <a:lumOff val="60000"/>
                  </a:schemeClr>
                </a:solidFill>
                <a:latin typeface="+mj-lt"/>
                <a:cs typeface="Times New Roman" pitchFamily="18" charset="0"/>
              </a:rPr>
              <a:t>u</a:t>
            </a:r>
            <a:r>
              <a:rPr lang="id-ID" sz="1400" b="1" dirty="0" smtClean="0">
                <a:solidFill>
                  <a:schemeClr val="bg2">
                    <a:lumMod val="40000"/>
                    <a:lumOff val="60000"/>
                  </a:schemeClr>
                </a:solidFill>
                <a:latin typeface="+mj-lt"/>
                <a:cs typeface="Times New Roman" pitchFamily="18" charset="0"/>
              </a:rPr>
              <a:t> ebi dan galendo dengan basis setiap formulasi 100 gram njbjn</a:t>
            </a:r>
            <a:endParaRPr lang="id-ID" sz="1400" b="1" dirty="0">
              <a:solidFill>
                <a:schemeClr val="bg2">
                  <a:lumMod val="40000"/>
                  <a:lumOff val="60000"/>
                </a:schemeClr>
              </a:solidFill>
              <a:latin typeface="+mj-lt"/>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717074135"/>
              </p:ext>
            </p:extLst>
          </p:nvPr>
        </p:nvGraphicFramePr>
        <p:xfrm>
          <a:off x="864338" y="1419622"/>
          <a:ext cx="7500992" cy="2537460"/>
        </p:xfrm>
        <a:graphic>
          <a:graphicData uri="http://schemas.openxmlformats.org/drawingml/2006/table">
            <a:tbl>
              <a:tblPr firstRow="1" bandRow="1">
                <a:tableStyleId>{5C22544A-7EE6-4342-B048-85BDC9FD1C3A}</a:tableStyleId>
              </a:tblPr>
              <a:tblGrid>
                <a:gridCol w="1875248"/>
                <a:gridCol w="1875248"/>
                <a:gridCol w="1875248"/>
                <a:gridCol w="1875248"/>
              </a:tblGrid>
              <a:tr h="278130">
                <a:tc>
                  <a:txBody>
                    <a:bodyPr/>
                    <a:lstStyle/>
                    <a:p>
                      <a:pPr algn="ctr"/>
                      <a:r>
                        <a:rPr lang="id-ID" sz="1400" b="1" dirty="0" smtClean="0">
                          <a:solidFill>
                            <a:schemeClr val="bg2">
                              <a:lumMod val="75000"/>
                            </a:schemeClr>
                          </a:solidFill>
                          <a:latin typeface="+mj-lt"/>
                          <a:cs typeface="Times New Roman" pitchFamily="18" charset="0"/>
                        </a:rPr>
                        <a:t>Bahan-bahan</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Formulasi I</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Formulasi II</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Formulasi III</a:t>
                      </a:r>
                      <a:endParaRPr lang="id-ID" sz="1400" b="1" dirty="0">
                        <a:solidFill>
                          <a:schemeClr val="bg2">
                            <a:lumMod val="75000"/>
                          </a:schemeClr>
                        </a:solidFill>
                        <a:latin typeface="+mj-lt"/>
                        <a:cs typeface="Times New Roman" pitchFamily="18" charset="0"/>
                      </a:endParaRPr>
                    </a:p>
                  </a:txBody>
                  <a:tcPr marT="34290" marB="34290"/>
                </a:tc>
              </a:tr>
              <a:tr h="278130">
                <a:tc>
                  <a:txBody>
                    <a:bodyPr/>
                    <a:lstStyle/>
                    <a:p>
                      <a:pPr algn="ctr"/>
                      <a:r>
                        <a:rPr lang="id-ID" sz="1400" b="1" dirty="0" smtClean="0">
                          <a:solidFill>
                            <a:schemeClr val="bg2">
                              <a:lumMod val="75000"/>
                            </a:schemeClr>
                          </a:solidFill>
                          <a:latin typeface="+mj-lt"/>
                          <a:cs typeface="Times New Roman" pitchFamily="18" charset="0"/>
                        </a:rPr>
                        <a:t>Ebi</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40%</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50%</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60%</a:t>
                      </a:r>
                      <a:endParaRPr lang="id-ID" sz="1400" b="1" dirty="0">
                        <a:solidFill>
                          <a:schemeClr val="bg2">
                            <a:lumMod val="75000"/>
                          </a:schemeClr>
                        </a:solidFill>
                        <a:latin typeface="+mj-lt"/>
                        <a:cs typeface="Times New Roman" pitchFamily="18" charset="0"/>
                      </a:endParaRPr>
                    </a:p>
                  </a:txBody>
                  <a:tcPr marT="34290" marB="34290"/>
                </a:tc>
              </a:tr>
              <a:tr h="278130">
                <a:tc>
                  <a:txBody>
                    <a:bodyPr/>
                    <a:lstStyle/>
                    <a:p>
                      <a:pPr algn="ctr"/>
                      <a:r>
                        <a:rPr lang="id-ID" sz="1400" b="1" dirty="0" smtClean="0">
                          <a:solidFill>
                            <a:schemeClr val="bg2">
                              <a:lumMod val="75000"/>
                            </a:schemeClr>
                          </a:solidFill>
                          <a:latin typeface="+mj-lt"/>
                          <a:cs typeface="Times New Roman" pitchFamily="18" charset="0"/>
                        </a:rPr>
                        <a:t>Galendo</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40%</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30%</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20%</a:t>
                      </a:r>
                      <a:endParaRPr lang="id-ID" sz="1400" b="1" dirty="0">
                        <a:solidFill>
                          <a:schemeClr val="bg2">
                            <a:lumMod val="75000"/>
                          </a:schemeClr>
                        </a:solidFill>
                        <a:latin typeface="+mj-lt"/>
                        <a:cs typeface="Times New Roman" pitchFamily="18" charset="0"/>
                      </a:endParaRPr>
                    </a:p>
                  </a:txBody>
                  <a:tcPr marT="34290" marB="34290"/>
                </a:tc>
              </a:tr>
              <a:tr h="278130">
                <a:tc>
                  <a:txBody>
                    <a:bodyPr/>
                    <a:lstStyle/>
                    <a:p>
                      <a:pPr algn="ctr"/>
                      <a:r>
                        <a:rPr lang="id-ID" sz="1400" b="1" dirty="0" smtClean="0">
                          <a:solidFill>
                            <a:schemeClr val="bg2">
                              <a:lumMod val="75000"/>
                            </a:schemeClr>
                          </a:solidFill>
                          <a:latin typeface="+mj-lt"/>
                          <a:cs typeface="Times New Roman" pitchFamily="18" charset="0"/>
                        </a:rPr>
                        <a:t>Bawang merah</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4,7%</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4,7%</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4,7%</a:t>
                      </a:r>
                      <a:endParaRPr lang="id-ID" sz="1400" b="1" dirty="0">
                        <a:solidFill>
                          <a:schemeClr val="bg2">
                            <a:lumMod val="75000"/>
                          </a:schemeClr>
                        </a:solidFill>
                        <a:latin typeface="+mj-lt"/>
                        <a:cs typeface="Times New Roman" pitchFamily="18" charset="0"/>
                      </a:endParaRPr>
                    </a:p>
                  </a:txBody>
                  <a:tcPr marT="34290" marB="34290"/>
                </a:tc>
              </a:tr>
              <a:tr h="274320">
                <a:tc>
                  <a:txBody>
                    <a:bodyPr/>
                    <a:lstStyle/>
                    <a:p>
                      <a:pPr algn="ctr"/>
                      <a:r>
                        <a:rPr lang="id-ID" sz="1400" b="1" dirty="0" smtClean="0">
                          <a:solidFill>
                            <a:schemeClr val="bg2">
                              <a:lumMod val="75000"/>
                            </a:schemeClr>
                          </a:solidFill>
                          <a:latin typeface="+mj-lt"/>
                          <a:cs typeface="Times New Roman" pitchFamily="18" charset="0"/>
                        </a:rPr>
                        <a:t>Bawang putih</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3,4%</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3,4%</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3,4%</a:t>
                      </a:r>
                      <a:endParaRPr lang="id-ID" sz="1400" b="1" dirty="0">
                        <a:solidFill>
                          <a:schemeClr val="bg2">
                            <a:lumMod val="75000"/>
                          </a:schemeClr>
                        </a:solidFill>
                        <a:latin typeface="+mj-lt"/>
                        <a:cs typeface="Times New Roman" pitchFamily="18" charset="0"/>
                      </a:endParaRPr>
                    </a:p>
                  </a:txBody>
                  <a:tcPr marT="34290" marB="34290"/>
                </a:tc>
              </a:tr>
              <a:tr h="278130">
                <a:tc>
                  <a:txBody>
                    <a:bodyPr/>
                    <a:lstStyle/>
                    <a:p>
                      <a:pPr algn="ctr"/>
                      <a:r>
                        <a:rPr lang="id-ID" sz="1400" b="1" dirty="0" smtClean="0">
                          <a:solidFill>
                            <a:schemeClr val="bg2">
                              <a:lumMod val="75000"/>
                            </a:schemeClr>
                          </a:solidFill>
                          <a:latin typeface="+mj-lt"/>
                          <a:cs typeface="Times New Roman" pitchFamily="18" charset="0"/>
                        </a:rPr>
                        <a:t>Gula pasir</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6%</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6%</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6%</a:t>
                      </a:r>
                      <a:endParaRPr lang="id-ID" sz="1400" b="1" dirty="0">
                        <a:solidFill>
                          <a:schemeClr val="bg2">
                            <a:lumMod val="75000"/>
                          </a:schemeClr>
                        </a:solidFill>
                        <a:latin typeface="+mj-lt"/>
                        <a:cs typeface="Times New Roman" pitchFamily="18" charset="0"/>
                      </a:endParaRPr>
                    </a:p>
                  </a:txBody>
                  <a:tcPr marT="34290" marB="34290"/>
                </a:tc>
              </a:tr>
              <a:tr h="278130">
                <a:tc>
                  <a:txBody>
                    <a:bodyPr/>
                    <a:lstStyle/>
                    <a:p>
                      <a:pPr algn="ctr"/>
                      <a:r>
                        <a:rPr lang="id-ID" sz="1400" b="1" dirty="0" smtClean="0">
                          <a:solidFill>
                            <a:schemeClr val="bg2">
                              <a:lumMod val="75000"/>
                            </a:schemeClr>
                          </a:solidFill>
                          <a:latin typeface="+mj-lt"/>
                          <a:cs typeface="Times New Roman" pitchFamily="18" charset="0"/>
                        </a:rPr>
                        <a:t>Garam dapur</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1,5%</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1,5%</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1,5%</a:t>
                      </a:r>
                      <a:endParaRPr lang="id-ID" sz="1400" b="1" dirty="0">
                        <a:solidFill>
                          <a:schemeClr val="bg2">
                            <a:lumMod val="75000"/>
                          </a:schemeClr>
                        </a:solidFill>
                        <a:latin typeface="+mj-lt"/>
                        <a:cs typeface="Times New Roman" pitchFamily="18" charset="0"/>
                      </a:endParaRPr>
                    </a:p>
                  </a:txBody>
                  <a:tcPr marT="34290" marB="34290"/>
                </a:tc>
              </a:tr>
              <a:tr h="278130">
                <a:tc>
                  <a:txBody>
                    <a:bodyPr/>
                    <a:lstStyle/>
                    <a:p>
                      <a:pPr algn="ctr"/>
                      <a:r>
                        <a:rPr lang="id-ID" sz="1400" b="1" dirty="0" smtClean="0">
                          <a:solidFill>
                            <a:schemeClr val="bg2">
                              <a:lumMod val="75000"/>
                            </a:schemeClr>
                          </a:solidFill>
                          <a:latin typeface="+mj-lt"/>
                          <a:cs typeface="Times New Roman" pitchFamily="18" charset="0"/>
                        </a:rPr>
                        <a:t>Ketumbar</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2,4%</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2,4%</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2,4%</a:t>
                      </a:r>
                      <a:endParaRPr lang="id-ID" sz="1400" b="1" dirty="0">
                        <a:solidFill>
                          <a:schemeClr val="bg2">
                            <a:lumMod val="75000"/>
                          </a:schemeClr>
                        </a:solidFill>
                        <a:latin typeface="+mj-lt"/>
                        <a:cs typeface="Times New Roman" pitchFamily="18" charset="0"/>
                      </a:endParaRPr>
                    </a:p>
                  </a:txBody>
                  <a:tcPr marT="34290" marB="34290"/>
                </a:tc>
              </a:tr>
              <a:tr h="278130">
                <a:tc>
                  <a:txBody>
                    <a:bodyPr/>
                    <a:lstStyle/>
                    <a:p>
                      <a:pPr algn="ctr"/>
                      <a:r>
                        <a:rPr lang="id-ID" sz="1400" b="1" dirty="0" smtClean="0">
                          <a:solidFill>
                            <a:schemeClr val="bg2">
                              <a:lumMod val="75000"/>
                            </a:schemeClr>
                          </a:solidFill>
                          <a:latin typeface="+mj-lt"/>
                          <a:cs typeface="Times New Roman" pitchFamily="18" charset="0"/>
                        </a:rPr>
                        <a:t>Laos </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2%</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2%</a:t>
                      </a:r>
                      <a:endParaRPr lang="id-ID" sz="1400" b="1" dirty="0">
                        <a:solidFill>
                          <a:schemeClr val="bg2">
                            <a:lumMod val="75000"/>
                          </a:schemeClr>
                        </a:solidFill>
                        <a:latin typeface="+mj-lt"/>
                        <a:cs typeface="Times New Roman" pitchFamily="18" charset="0"/>
                      </a:endParaRPr>
                    </a:p>
                  </a:txBody>
                  <a:tcPr marT="34290" marB="34290"/>
                </a:tc>
                <a:tc>
                  <a:txBody>
                    <a:bodyPr/>
                    <a:lstStyle/>
                    <a:p>
                      <a:pPr algn="ctr"/>
                      <a:r>
                        <a:rPr lang="id-ID" sz="1400" b="1" dirty="0" smtClean="0">
                          <a:solidFill>
                            <a:schemeClr val="bg2">
                              <a:lumMod val="75000"/>
                            </a:schemeClr>
                          </a:solidFill>
                          <a:latin typeface="+mj-lt"/>
                          <a:cs typeface="Times New Roman" pitchFamily="18" charset="0"/>
                        </a:rPr>
                        <a:t>2%</a:t>
                      </a:r>
                      <a:endParaRPr lang="id-ID" sz="1400" b="1" dirty="0">
                        <a:solidFill>
                          <a:schemeClr val="bg2">
                            <a:lumMod val="75000"/>
                          </a:schemeClr>
                        </a:solidFill>
                        <a:latin typeface="+mj-lt"/>
                        <a:cs typeface="Times New Roman" pitchFamily="18" charset="0"/>
                      </a:endParaRPr>
                    </a:p>
                  </a:txBody>
                  <a:tcPr marT="34290" marB="34290"/>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Harga bahan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85779365"/>
              </p:ext>
            </p:extLst>
          </p:nvPr>
        </p:nvGraphicFramePr>
        <p:xfrm>
          <a:off x="768350" y="1714500"/>
          <a:ext cx="7289802" cy="2537460"/>
        </p:xfrm>
        <a:graphic>
          <a:graphicData uri="http://schemas.openxmlformats.org/drawingml/2006/table">
            <a:tbl>
              <a:tblPr firstRow="1" bandRow="1">
                <a:tableStyleId>{5C22544A-7EE6-4342-B048-85BDC9FD1C3A}</a:tableStyleId>
              </a:tblPr>
              <a:tblGrid>
                <a:gridCol w="2429934"/>
                <a:gridCol w="2429934"/>
                <a:gridCol w="2429934"/>
              </a:tblGrid>
              <a:tr h="278130">
                <a:tc>
                  <a:txBody>
                    <a:bodyPr/>
                    <a:lstStyle/>
                    <a:p>
                      <a:pPr algn="ctr"/>
                      <a:r>
                        <a:rPr lang="id-ID" sz="1400" b="1" dirty="0" smtClean="0">
                          <a:solidFill>
                            <a:schemeClr val="bg2">
                              <a:lumMod val="50000"/>
                            </a:schemeClr>
                          </a:solidFill>
                          <a:latin typeface="+mj-lt"/>
                          <a:cs typeface="Times New Roman" pitchFamily="18" charset="0"/>
                        </a:rPr>
                        <a:t>Bahan </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Harga (Rupiah/ kg)</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Harga (Rupiah/</a:t>
                      </a:r>
                      <a:r>
                        <a:rPr lang="id-ID" sz="1400" b="1" baseline="0" dirty="0" smtClean="0">
                          <a:solidFill>
                            <a:schemeClr val="bg2">
                              <a:lumMod val="50000"/>
                            </a:schemeClr>
                          </a:solidFill>
                          <a:latin typeface="+mj-lt"/>
                          <a:cs typeface="Times New Roman" pitchFamily="18" charset="0"/>
                        </a:rPr>
                        <a:t> gram)</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Ebi </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184.000</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184</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Kelapa/galendo  </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250.000</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250</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Bawang merah</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45.000</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45</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Bawang putih</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40.000</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40</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Gula pasir</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35.000</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35</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Garam dapur</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15.000</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15</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Ketumbar</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2.000</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8</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Laos </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25.000</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25</a:t>
                      </a:r>
                      <a:endParaRPr lang="id-ID" sz="1400" b="1" dirty="0">
                        <a:solidFill>
                          <a:schemeClr val="bg2">
                            <a:lumMod val="50000"/>
                          </a:schemeClr>
                        </a:solidFill>
                        <a:latin typeface="+mj-lt"/>
                        <a:cs typeface="Times New Roman" pitchFamily="18" charset="0"/>
                      </a:endParaRPr>
                    </a:p>
                  </a:txBody>
                  <a:tcPr marL="80998" marR="80998" marT="34290" marB="34290"/>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79888"/>
          </a:xfrm>
        </p:spPr>
        <p:txBody>
          <a:bodyPr>
            <a:normAutofit/>
          </a:bodyPr>
          <a:lstStyle/>
          <a:p>
            <a:r>
              <a:rPr lang="id-ID" sz="2800" cap="none" spc="0" dirty="0" smtClean="0">
                <a:ln w="0"/>
                <a:solidFill>
                  <a:schemeClr val="tx1"/>
                </a:solidFill>
                <a:effectLst>
                  <a:outerShdw blurRad="38100" dist="19050" dir="2700000" algn="tl" rotWithShape="0">
                    <a:schemeClr val="dk1">
                      <a:alpha val="40000"/>
                    </a:schemeClr>
                  </a:outerShdw>
                </a:effectLst>
              </a:rPr>
              <a:t>Hasil Optimasi Formulasi Abon Ebi Galendo dengan Program Linier</a:t>
            </a:r>
            <a:endParaRPr lang="id-ID" sz="280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75679034"/>
              </p:ext>
            </p:extLst>
          </p:nvPr>
        </p:nvGraphicFramePr>
        <p:xfrm>
          <a:off x="827584" y="1285866"/>
          <a:ext cx="7289800" cy="3528060"/>
        </p:xfrm>
        <a:graphic>
          <a:graphicData uri="http://schemas.openxmlformats.org/drawingml/2006/table">
            <a:tbl>
              <a:tblPr firstRow="1" bandRow="1">
                <a:tableStyleId>{21E4AEA4-8DFA-4A89-87EB-49C32662AFE0}</a:tableStyleId>
              </a:tblPr>
              <a:tblGrid>
                <a:gridCol w="923862"/>
                <a:gridCol w="898588"/>
                <a:gridCol w="911225"/>
                <a:gridCol w="911225"/>
                <a:gridCol w="911225"/>
                <a:gridCol w="911225"/>
                <a:gridCol w="911225"/>
                <a:gridCol w="911225"/>
              </a:tblGrid>
              <a:tr h="278130">
                <a:tc rowSpan="2">
                  <a:txBody>
                    <a:bodyPr/>
                    <a:lstStyle/>
                    <a:p>
                      <a:pPr algn="ctr"/>
                      <a:r>
                        <a:rPr lang="id-ID" sz="1400" b="0" dirty="0" smtClean="0">
                          <a:solidFill>
                            <a:schemeClr val="bg2">
                              <a:lumMod val="50000"/>
                            </a:schemeClr>
                          </a:solidFill>
                          <a:latin typeface="+mj-lt"/>
                          <a:cs typeface="Times New Roman" pitchFamily="18" charset="0"/>
                        </a:rPr>
                        <a:t>Bahan </a:t>
                      </a:r>
                      <a:endParaRPr lang="id-ID" sz="1400" b="0" dirty="0">
                        <a:solidFill>
                          <a:schemeClr val="bg2">
                            <a:lumMod val="50000"/>
                          </a:schemeClr>
                        </a:solidFill>
                        <a:latin typeface="+mj-lt"/>
                        <a:cs typeface="Times New Roman" pitchFamily="18" charset="0"/>
                      </a:endParaRPr>
                    </a:p>
                  </a:txBody>
                  <a:tcPr marL="80998" marR="80998" marT="34290" marB="34290"/>
                </a:tc>
                <a:tc rowSpan="2">
                  <a:txBody>
                    <a:bodyPr/>
                    <a:lstStyle/>
                    <a:p>
                      <a:pPr algn="ctr"/>
                      <a:r>
                        <a:rPr lang="id-ID" sz="1400" b="0" dirty="0" smtClean="0">
                          <a:solidFill>
                            <a:schemeClr val="bg2">
                              <a:lumMod val="50000"/>
                            </a:schemeClr>
                          </a:solidFill>
                          <a:latin typeface="+mj-lt"/>
                          <a:cs typeface="Times New Roman" pitchFamily="18" charset="0"/>
                        </a:rPr>
                        <a:t>Harga/ gram (Rp)</a:t>
                      </a:r>
                      <a:endParaRPr lang="id-ID" sz="1400" b="0" dirty="0">
                        <a:solidFill>
                          <a:schemeClr val="bg2">
                            <a:lumMod val="50000"/>
                          </a:schemeClr>
                        </a:solidFill>
                        <a:latin typeface="+mj-lt"/>
                        <a:cs typeface="Times New Roman" pitchFamily="18" charset="0"/>
                      </a:endParaRPr>
                    </a:p>
                  </a:txBody>
                  <a:tcPr marL="80998" marR="80998" marT="34290" marB="34290"/>
                </a:tc>
                <a:tc gridSpan="2">
                  <a:txBody>
                    <a:bodyPr/>
                    <a:lstStyle/>
                    <a:p>
                      <a:pPr algn="ctr"/>
                      <a:r>
                        <a:rPr lang="id-ID" sz="1400" b="0" dirty="0" smtClean="0">
                          <a:solidFill>
                            <a:schemeClr val="bg2">
                              <a:lumMod val="50000"/>
                            </a:schemeClr>
                          </a:solidFill>
                          <a:latin typeface="+mj-lt"/>
                          <a:cs typeface="Times New Roman" pitchFamily="18" charset="0"/>
                        </a:rPr>
                        <a:t>Formulasi I</a:t>
                      </a:r>
                      <a:endParaRPr lang="id-ID" sz="1400" b="0" dirty="0">
                        <a:solidFill>
                          <a:schemeClr val="bg2">
                            <a:lumMod val="50000"/>
                          </a:schemeClr>
                        </a:solidFill>
                        <a:latin typeface="+mj-lt"/>
                        <a:cs typeface="Times New Roman" pitchFamily="18" charset="0"/>
                      </a:endParaRPr>
                    </a:p>
                  </a:txBody>
                  <a:tcPr marL="80998" marR="80998" marT="34290" marB="34290"/>
                </a:tc>
                <a:tc hMerge="1">
                  <a:txBody>
                    <a:bodyPr/>
                    <a:lstStyle/>
                    <a:p>
                      <a:endParaRPr lang="id-ID" dirty="0"/>
                    </a:p>
                  </a:txBody>
                  <a:tcPr/>
                </a:tc>
                <a:tc gridSpan="2">
                  <a:txBody>
                    <a:bodyPr/>
                    <a:lstStyle/>
                    <a:p>
                      <a:pPr algn="ctr"/>
                      <a:r>
                        <a:rPr lang="id-ID" sz="1400" b="0" dirty="0" smtClean="0">
                          <a:solidFill>
                            <a:schemeClr val="bg2">
                              <a:lumMod val="50000"/>
                            </a:schemeClr>
                          </a:solidFill>
                          <a:latin typeface="+mj-lt"/>
                          <a:cs typeface="Times New Roman" pitchFamily="18" charset="0"/>
                        </a:rPr>
                        <a:t>Formulasi 16.619,5II</a:t>
                      </a:r>
                      <a:endParaRPr lang="id-ID" sz="1400" b="0" dirty="0">
                        <a:solidFill>
                          <a:schemeClr val="bg2">
                            <a:lumMod val="50000"/>
                          </a:schemeClr>
                        </a:solidFill>
                        <a:latin typeface="+mj-lt"/>
                        <a:cs typeface="Times New Roman" pitchFamily="18" charset="0"/>
                      </a:endParaRPr>
                    </a:p>
                  </a:txBody>
                  <a:tcPr marL="80998" marR="80998" marT="34290" marB="34290"/>
                </a:tc>
                <a:tc hMerge="1">
                  <a:txBody>
                    <a:bodyPr/>
                    <a:lstStyle/>
                    <a:p>
                      <a:endParaRPr lang="id-ID" dirty="0"/>
                    </a:p>
                  </a:txBody>
                  <a:tcPr/>
                </a:tc>
                <a:tc gridSpan="2">
                  <a:txBody>
                    <a:bodyPr/>
                    <a:lstStyle/>
                    <a:p>
                      <a:pPr algn="ctr"/>
                      <a:r>
                        <a:rPr lang="id-ID" sz="1400" b="0" dirty="0" smtClean="0">
                          <a:solidFill>
                            <a:schemeClr val="bg2">
                              <a:lumMod val="50000"/>
                            </a:schemeClr>
                          </a:solidFill>
                          <a:latin typeface="+mj-lt"/>
                          <a:cs typeface="Times New Roman" pitchFamily="18" charset="0"/>
                        </a:rPr>
                        <a:t>Formulasi III</a:t>
                      </a:r>
                      <a:endParaRPr lang="id-ID" sz="1400" b="0" dirty="0">
                        <a:solidFill>
                          <a:schemeClr val="bg2">
                            <a:lumMod val="50000"/>
                          </a:schemeClr>
                        </a:solidFill>
                        <a:latin typeface="+mj-lt"/>
                        <a:cs typeface="Times New Roman" pitchFamily="18" charset="0"/>
                      </a:endParaRPr>
                    </a:p>
                  </a:txBody>
                  <a:tcPr marL="80998" marR="80998" marT="34290" marB="34290"/>
                </a:tc>
                <a:tc hMerge="1">
                  <a:txBody>
                    <a:bodyPr/>
                    <a:lstStyle/>
                    <a:p>
                      <a:endParaRPr lang="id-ID" dirty="0"/>
                    </a:p>
                  </a:txBody>
                  <a:tcPr/>
                </a:tc>
              </a:tr>
              <a:tr h="342900">
                <a:tc vMerge="1">
                  <a:txBody>
                    <a:bodyPr/>
                    <a:lstStyle/>
                    <a:p>
                      <a:endParaRPr lang="id-ID" dirty="0"/>
                    </a:p>
                  </a:txBody>
                  <a:tcPr/>
                </a:tc>
                <a:tc vMerge="1">
                  <a:txBody>
                    <a:bodyPr/>
                    <a:lstStyle/>
                    <a:p>
                      <a:endParaRPr lang="id-ID" dirty="0"/>
                    </a:p>
                  </a:txBody>
                  <a:tcPr/>
                </a:tc>
                <a:tc>
                  <a:txBody>
                    <a:bodyPr/>
                    <a:lstStyle/>
                    <a:p>
                      <a:pPr algn="ctr"/>
                      <a:r>
                        <a:rPr lang="id-ID" sz="1400" b="0" dirty="0" smtClean="0">
                          <a:solidFill>
                            <a:schemeClr val="bg2">
                              <a:lumMod val="50000"/>
                            </a:schemeClr>
                          </a:solidFill>
                          <a:latin typeface="+mj-lt"/>
                          <a:cs typeface="Times New Roman" pitchFamily="18" charset="0"/>
                        </a:rPr>
                        <a:t>Gram</a:t>
                      </a:r>
                      <a:endParaRPr lang="id-ID" sz="1400" b="0" dirty="0">
                        <a:solidFill>
                          <a:schemeClr val="bg2">
                            <a:lumMod val="50000"/>
                          </a:schemeClr>
                        </a:solidFill>
                        <a:latin typeface="+mj-lt"/>
                        <a:cs typeface="Times New Roman" pitchFamily="18" charset="0"/>
                      </a:endParaRPr>
                    </a:p>
                  </a:txBody>
                  <a:tcPr marL="80998" marR="80998" marT="34290" marB="34290">
                    <a:solidFill>
                      <a:schemeClr val="accent2">
                        <a:lumMod val="60000"/>
                        <a:lumOff val="40000"/>
                      </a:schemeClr>
                    </a:solidFill>
                  </a:tcPr>
                </a:tc>
                <a:tc>
                  <a:txBody>
                    <a:bodyPr/>
                    <a:lstStyle/>
                    <a:p>
                      <a:pPr algn="ctr"/>
                      <a:r>
                        <a:rPr lang="id-ID" sz="1400" b="0" dirty="0" smtClean="0">
                          <a:solidFill>
                            <a:schemeClr val="bg2">
                              <a:lumMod val="50000"/>
                            </a:schemeClr>
                          </a:solidFill>
                          <a:latin typeface="+mj-lt"/>
                          <a:cs typeface="Times New Roman" pitchFamily="18" charset="0"/>
                        </a:rPr>
                        <a:t>Harga Total (Rp)</a:t>
                      </a:r>
                      <a:endParaRPr lang="id-ID" sz="1400" b="0" dirty="0">
                        <a:solidFill>
                          <a:schemeClr val="bg2">
                            <a:lumMod val="50000"/>
                          </a:schemeClr>
                        </a:solidFill>
                        <a:latin typeface="+mj-lt"/>
                        <a:cs typeface="Times New Roman" pitchFamily="18" charset="0"/>
                      </a:endParaRPr>
                    </a:p>
                  </a:txBody>
                  <a:tcPr marL="80998" marR="80998" marT="34290" marB="34290">
                    <a:solidFill>
                      <a:schemeClr val="accent2">
                        <a:lumMod val="60000"/>
                        <a:lumOff val="40000"/>
                      </a:schemeClr>
                    </a:solidFill>
                  </a:tcPr>
                </a:tc>
                <a:tc>
                  <a:txBody>
                    <a:bodyPr/>
                    <a:lstStyle/>
                    <a:p>
                      <a:pPr algn="ctr"/>
                      <a:r>
                        <a:rPr lang="id-ID" sz="1400" b="0" dirty="0" smtClean="0">
                          <a:solidFill>
                            <a:schemeClr val="bg2">
                              <a:lumMod val="50000"/>
                            </a:schemeClr>
                          </a:solidFill>
                          <a:latin typeface="+mj-lt"/>
                          <a:cs typeface="Times New Roman" pitchFamily="18" charset="0"/>
                        </a:rPr>
                        <a:t>Gram</a:t>
                      </a:r>
                      <a:endParaRPr lang="id-ID" sz="1400" b="0" dirty="0">
                        <a:solidFill>
                          <a:schemeClr val="bg2">
                            <a:lumMod val="50000"/>
                          </a:schemeClr>
                        </a:solidFill>
                        <a:latin typeface="+mj-lt"/>
                        <a:cs typeface="Times New Roman" pitchFamily="18" charset="0"/>
                      </a:endParaRPr>
                    </a:p>
                  </a:txBody>
                  <a:tcPr marL="80998" marR="80998" marT="34290" marB="34290">
                    <a:solidFill>
                      <a:schemeClr val="accent2">
                        <a:lumMod val="60000"/>
                        <a:lumOff val="40000"/>
                      </a:schemeClr>
                    </a:solidFill>
                  </a:tcPr>
                </a:tc>
                <a:tc>
                  <a:txBody>
                    <a:bodyPr/>
                    <a:lstStyle/>
                    <a:p>
                      <a:pPr algn="ctr"/>
                      <a:r>
                        <a:rPr lang="id-ID" sz="1400" b="0" dirty="0" smtClean="0">
                          <a:solidFill>
                            <a:schemeClr val="bg2">
                              <a:lumMod val="50000"/>
                            </a:schemeClr>
                          </a:solidFill>
                          <a:latin typeface="+mj-lt"/>
                          <a:cs typeface="Times New Roman" pitchFamily="18" charset="0"/>
                        </a:rPr>
                        <a:t>Harga Total (Rp)</a:t>
                      </a:r>
                      <a:endParaRPr lang="id-ID" sz="1400" b="0" dirty="0">
                        <a:solidFill>
                          <a:schemeClr val="bg2">
                            <a:lumMod val="50000"/>
                          </a:schemeClr>
                        </a:solidFill>
                        <a:latin typeface="+mj-lt"/>
                        <a:cs typeface="Times New Roman" pitchFamily="18" charset="0"/>
                      </a:endParaRPr>
                    </a:p>
                  </a:txBody>
                  <a:tcPr marL="80998" marR="80998" marT="34290" marB="34290">
                    <a:solidFill>
                      <a:schemeClr val="accent2">
                        <a:lumMod val="60000"/>
                        <a:lumOff val="40000"/>
                      </a:schemeClr>
                    </a:solidFill>
                  </a:tcPr>
                </a:tc>
                <a:tc>
                  <a:txBody>
                    <a:bodyPr/>
                    <a:lstStyle/>
                    <a:p>
                      <a:pPr algn="ctr"/>
                      <a:r>
                        <a:rPr lang="id-ID" sz="1400" b="0" dirty="0" smtClean="0">
                          <a:solidFill>
                            <a:schemeClr val="bg2">
                              <a:lumMod val="50000"/>
                            </a:schemeClr>
                          </a:solidFill>
                          <a:latin typeface="+mj-lt"/>
                          <a:cs typeface="Times New Roman" pitchFamily="18" charset="0"/>
                        </a:rPr>
                        <a:t>Gram</a:t>
                      </a:r>
                      <a:endParaRPr lang="id-ID" sz="1400" b="0" dirty="0">
                        <a:solidFill>
                          <a:schemeClr val="bg2">
                            <a:lumMod val="50000"/>
                          </a:schemeClr>
                        </a:solidFill>
                        <a:latin typeface="+mj-lt"/>
                        <a:cs typeface="Times New Roman" pitchFamily="18" charset="0"/>
                      </a:endParaRPr>
                    </a:p>
                  </a:txBody>
                  <a:tcPr marL="80998" marR="80998" marT="34290" marB="34290">
                    <a:solidFill>
                      <a:schemeClr val="accent2">
                        <a:lumMod val="60000"/>
                        <a:lumOff val="40000"/>
                      </a:schemeClr>
                    </a:solidFill>
                  </a:tcPr>
                </a:tc>
                <a:tc>
                  <a:txBody>
                    <a:bodyPr/>
                    <a:lstStyle/>
                    <a:p>
                      <a:pPr algn="ctr"/>
                      <a:r>
                        <a:rPr lang="id-ID" sz="1400" b="0" dirty="0" smtClean="0">
                          <a:solidFill>
                            <a:schemeClr val="bg2">
                              <a:lumMod val="50000"/>
                            </a:schemeClr>
                          </a:solidFill>
                          <a:latin typeface="+mj-lt"/>
                          <a:cs typeface="Times New Roman" pitchFamily="18" charset="0"/>
                        </a:rPr>
                        <a:t>Harga Total (Rp)</a:t>
                      </a:r>
                      <a:endParaRPr lang="id-ID" sz="1400" b="0" dirty="0">
                        <a:solidFill>
                          <a:schemeClr val="bg2">
                            <a:lumMod val="50000"/>
                          </a:schemeClr>
                        </a:solidFill>
                        <a:latin typeface="+mj-lt"/>
                        <a:cs typeface="Times New Roman" pitchFamily="18" charset="0"/>
                      </a:endParaRPr>
                    </a:p>
                  </a:txBody>
                  <a:tcPr marL="80998" marR="80998" marT="34290" marB="34290">
                    <a:solidFill>
                      <a:schemeClr val="accent2">
                        <a:lumMod val="60000"/>
                        <a:lumOff val="40000"/>
                      </a:schemeClr>
                    </a:solidFill>
                  </a:tcPr>
                </a:tc>
              </a:tr>
              <a:tr h="278130">
                <a:tc>
                  <a:txBody>
                    <a:bodyPr/>
                    <a:lstStyle/>
                    <a:p>
                      <a:pPr algn="ctr"/>
                      <a:r>
                        <a:rPr lang="id-ID" sz="1400" b="0" dirty="0" smtClean="0">
                          <a:solidFill>
                            <a:schemeClr val="bg2">
                              <a:lumMod val="50000"/>
                            </a:schemeClr>
                          </a:solidFill>
                          <a:latin typeface="+mj-lt"/>
                          <a:cs typeface="Times New Roman" pitchFamily="18" charset="0"/>
                        </a:rPr>
                        <a:t>Ebi </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184</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40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7,360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50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9,200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60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11,040</a:t>
                      </a:r>
                      <a:endParaRPr lang="id-ID" sz="1400" b="0"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0" dirty="0" smtClean="0">
                          <a:solidFill>
                            <a:schemeClr val="bg2">
                              <a:lumMod val="50000"/>
                            </a:schemeClr>
                          </a:solidFill>
                          <a:latin typeface="+mj-lt"/>
                          <a:cs typeface="Times New Roman" pitchFamily="18" charset="0"/>
                        </a:rPr>
                        <a:t>Galendo </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250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40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10,000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30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7,500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5,000</a:t>
                      </a:r>
                      <a:endParaRPr lang="id-ID" sz="1400" b="0" dirty="0">
                        <a:solidFill>
                          <a:schemeClr val="bg2">
                            <a:lumMod val="50000"/>
                          </a:schemeClr>
                        </a:solidFill>
                        <a:latin typeface="+mj-lt"/>
                        <a:cs typeface="Times New Roman" pitchFamily="18" charset="0"/>
                      </a:endParaRPr>
                    </a:p>
                  </a:txBody>
                  <a:tcPr marL="80998" marR="80998" marT="34290" marB="34290"/>
                </a:tc>
              </a:tr>
              <a:tr h="342900">
                <a:tc>
                  <a:txBody>
                    <a:bodyPr/>
                    <a:lstStyle/>
                    <a:p>
                      <a:pPr algn="ctr"/>
                      <a:r>
                        <a:rPr lang="id-ID" sz="1400" b="0" dirty="0" smtClean="0">
                          <a:solidFill>
                            <a:schemeClr val="bg2">
                              <a:lumMod val="50000"/>
                            </a:schemeClr>
                          </a:solidFill>
                          <a:latin typeface="+mj-lt"/>
                          <a:cs typeface="Times New Roman" pitchFamily="18" charset="0"/>
                        </a:rPr>
                        <a:t>Bawang merah</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45</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4,7</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211,5</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4,7</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211,5</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4,7</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211,5</a:t>
                      </a:r>
                      <a:endParaRPr lang="id-ID" sz="1400" b="0"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0" dirty="0" smtClean="0">
                          <a:solidFill>
                            <a:schemeClr val="bg2">
                              <a:lumMod val="50000"/>
                            </a:schemeClr>
                          </a:solidFill>
                          <a:latin typeface="+mj-lt"/>
                          <a:cs typeface="Times New Roman" pitchFamily="18" charset="0"/>
                        </a:rPr>
                        <a:t>Bawang putih</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40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3,4</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136</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3,4</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136</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3,4</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136</a:t>
                      </a:r>
                      <a:endParaRPr lang="id-ID" sz="1400" b="0"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0" dirty="0" smtClean="0">
                          <a:solidFill>
                            <a:schemeClr val="bg2">
                              <a:lumMod val="50000"/>
                            </a:schemeClr>
                          </a:solidFill>
                          <a:latin typeface="+mj-lt"/>
                          <a:cs typeface="Times New Roman" pitchFamily="18" charset="0"/>
                        </a:rPr>
                        <a:t>Gula pasir</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15</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6</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90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6</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90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6</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90</a:t>
                      </a:r>
                      <a:endParaRPr lang="id-ID" sz="1400" b="0"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0" dirty="0" smtClean="0">
                          <a:solidFill>
                            <a:schemeClr val="bg2">
                              <a:lumMod val="50000"/>
                            </a:schemeClr>
                          </a:solidFill>
                          <a:latin typeface="+mj-lt"/>
                          <a:cs typeface="Times New Roman" pitchFamily="18" charset="0"/>
                        </a:rPr>
                        <a:t>Garam dapur</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8</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1,5</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12</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1,5</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12</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1,5</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12</a:t>
                      </a:r>
                      <a:endParaRPr lang="id-ID" sz="1400" b="0"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0" dirty="0" smtClean="0">
                          <a:solidFill>
                            <a:schemeClr val="bg2">
                              <a:lumMod val="50000"/>
                            </a:schemeClr>
                          </a:solidFill>
                          <a:latin typeface="+mj-lt"/>
                          <a:cs typeface="Times New Roman" pitchFamily="18" charset="0"/>
                        </a:rPr>
                        <a:t>Ketumbar</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25</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2,4</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60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2,4</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60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2,4</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60</a:t>
                      </a:r>
                      <a:endParaRPr lang="id-ID" sz="1400" b="0"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0" dirty="0" smtClean="0">
                          <a:solidFill>
                            <a:schemeClr val="bg2">
                              <a:lumMod val="50000"/>
                            </a:schemeClr>
                          </a:solidFill>
                          <a:latin typeface="+mj-lt"/>
                          <a:cs typeface="Times New Roman" pitchFamily="18" charset="0"/>
                        </a:rPr>
                        <a:t>Laos </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30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70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90</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2</a:t>
                      </a:r>
                      <a:endParaRPr lang="id-ID" sz="1400" b="0"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0" dirty="0" smtClean="0">
                          <a:solidFill>
                            <a:schemeClr val="bg2">
                              <a:lumMod val="50000"/>
                            </a:schemeClr>
                          </a:solidFill>
                          <a:latin typeface="+mj-lt"/>
                          <a:cs typeface="Times New Roman" pitchFamily="18" charset="0"/>
                        </a:rPr>
                        <a:t>70</a:t>
                      </a:r>
                      <a:endParaRPr lang="id-ID" sz="1400" b="0" dirty="0">
                        <a:solidFill>
                          <a:schemeClr val="bg2">
                            <a:lumMod val="50000"/>
                          </a:schemeClr>
                        </a:solidFill>
                        <a:latin typeface="+mj-lt"/>
                        <a:cs typeface="Times New Roman" pitchFamily="18" charset="0"/>
                      </a:endParaRPr>
                    </a:p>
                  </a:txBody>
                  <a:tcPr marL="80998" marR="80998" marT="34290" marB="34290"/>
                </a:tc>
              </a:tr>
              <a:tr h="278130">
                <a:tc gridSpan="2">
                  <a:txBody>
                    <a:bodyPr/>
                    <a:lstStyle/>
                    <a:p>
                      <a:pPr algn="ctr"/>
                      <a:r>
                        <a:rPr lang="id-ID" sz="1400" b="0" dirty="0" smtClean="0">
                          <a:solidFill>
                            <a:schemeClr val="bg2">
                              <a:lumMod val="50000"/>
                            </a:schemeClr>
                          </a:solidFill>
                          <a:latin typeface="+mj-lt"/>
                          <a:cs typeface="Times New Roman" pitchFamily="18" charset="0"/>
                        </a:rPr>
                        <a:t>Harga per 100 gram (Rp)</a:t>
                      </a:r>
                      <a:endParaRPr lang="id-ID" sz="1400" b="0" dirty="0">
                        <a:solidFill>
                          <a:schemeClr val="bg2">
                            <a:lumMod val="50000"/>
                          </a:schemeClr>
                        </a:solidFill>
                        <a:latin typeface="+mj-lt"/>
                        <a:cs typeface="Times New Roman" pitchFamily="18" charset="0"/>
                      </a:endParaRPr>
                    </a:p>
                  </a:txBody>
                  <a:tcPr marL="80998" marR="80998" marT="34290" marB="34290"/>
                </a:tc>
                <a:tc hMerge="1">
                  <a:txBody>
                    <a:bodyPr/>
                    <a:lstStyle/>
                    <a:p>
                      <a:endParaRPr lang="id-ID" dirty="0"/>
                    </a:p>
                  </a:txBody>
                  <a:tcPr/>
                </a:tc>
                <a:tc gridSpan="2">
                  <a:txBody>
                    <a:bodyPr/>
                    <a:lstStyle/>
                    <a:p>
                      <a:pPr algn="ctr"/>
                      <a:r>
                        <a:rPr lang="id-ID" sz="1400" b="0" dirty="0" smtClean="0">
                          <a:solidFill>
                            <a:schemeClr val="bg2">
                              <a:lumMod val="50000"/>
                            </a:schemeClr>
                          </a:solidFill>
                          <a:latin typeface="+mj-lt"/>
                          <a:cs typeface="Times New Roman" pitchFamily="18" charset="0"/>
                        </a:rPr>
                        <a:t>17.939,5</a:t>
                      </a:r>
                      <a:endParaRPr lang="id-ID" sz="1400" b="0" dirty="0">
                        <a:solidFill>
                          <a:schemeClr val="bg2">
                            <a:lumMod val="50000"/>
                          </a:schemeClr>
                        </a:solidFill>
                        <a:latin typeface="+mj-lt"/>
                        <a:cs typeface="Times New Roman" pitchFamily="18" charset="0"/>
                      </a:endParaRPr>
                    </a:p>
                  </a:txBody>
                  <a:tcPr marL="80998" marR="80998" marT="34290" marB="34290"/>
                </a:tc>
                <a:tc hMerge="1">
                  <a:txBody>
                    <a:bodyPr/>
                    <a:lstStyle/>
                    <a:p>
                      <a:endParaRPr lang="id-ID" dirty="0"/>
                    </a:p>
                  </a:txBody>
                  <a:tcPr/>
                </a:tc>
                <a:tc gridSpan="2">
                  <a:txBody>
                    <a:bodyPr/>
                    <a:lstStyle/>
                    <a:p>
                      <a:pPr algn="ctr"/>
                      <a:r>
                        <a:rPr lang="id-ID" sz="1400" b="0" dirty="0" smtClean="0">
                          <a:solidFill>
                            <a:schemeClr val="bg2">
                              <a:lumMod val="50000"/>
                            </a:schemeClr>
                          </a:solidFill>
                          <a:latin typeface="+mj-lt"/>
                          <a:cs typeface="Times New Roman" pitchFamily="18" charset="0"/>
                        </a:rPr>
                        <a:t>17.279,5</a:t>
                      </a:r>
                      <a:endParaRPr lang="id-ID" sz="1400" b="0" dirty="0">
                        <a:solidFill>
                          <a:schemeClr val="bg2">
                            <a:lumMod val="50000"/>
                          </a:schemeClr>
                        </a:solidFill>
                        <a:latin typeface="+mj-lt"/>
                        <a:cs typeface="Times New Roman" pitchFamily="18" charset="0"/>
                      </a:endParaRPr>
                    </a:p>
                  </a:txBody>
                  <a:tcPr marL="80998" marR="80998" marT="34290" marB="34290"/>
                </a:tc>
                <a:tc hMerge="1">
                  <a:txBody>
                    <a:bodyPr/>
                    <a:lstStyle/>
                    <a:p>
                      <a:endParaRPr lang="id-ID" dirty="0"/>
                    </a:p>
                  </a:txBody>
                  <a:tcPr/>
                </a:tc>
                <a:tc gridSpan="2">
                  <a:txBody>
                    <a:bodyPr/>
                    <a:lstStyle/>
                    <a:p>
                      <a:pPr algn="ctr"/>
                      <a:r>
                        <a:rPr lang="id-ID" sz="1400" b="0" dirty="0" smtClean="0">
                          <a:solidFill>
                            <a:schemeClr val="bg2">
                              <a:lumMod val="50000"/>
                            </a:schemeClr>
                          </a:solidFill>
                          <a:latin typeface="+mj-lt"/>
                          <a:cs typeface="Times New Roman" pitchFamily="18" charset="0"/>
                        </a:rPr>
                        <a:t>16.619,5</a:t>
                      </a:r>
                      <a:endParaRPr lang="id-ID" sz="1400" b="0" dirty="0">
                        <a:solidFill>
                          <a:schemeClr val="bg2">
                            <a:lumMod val="50000"/>
                          </a:schemeClr>
                        </a:solidFill>
                        <a:latin typeface="+mj-lt"/>
                        <a:cs typeface="Times New Roman" pitchFamily="18" charset="0"/>
                      </a:endParaRPr>
                    </a:p>
                  </a:txBody>
                  <a:tcPr marL="80998" marR="80998" marT="34290" marB="34290"/>
                </a:tc>
                <a:tc hMerge="1">
                  <a:txBody>
                    <a:bodyPr/>
                    <a:lstStyle/>
                    <a:p>
                      <a:endParaRPr lang="id-ID"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cap="none" spc="0" dirty="0" smtClean="0">
                <a:ln w="0"/>
                <a:solidFill>
                  <a:schemeClr val="tx1"/>
                </a:solidFill>
                <a:effectLst>
                  <a:outerShdw blurRad="38100" dist="19050" dir="2700000" algn="tl" rotWithShape="0">
                    <a:schemeClr val="dk1">
                      <a:alpha val="40000"/>
                    </a:schemeClr>
                  </a:outerShdw>
                </a:effectLst>
              </a:rPr>
              <a:t>Hasil Analisis Kadar Protein </a:t>
            </a:r>
            <a:endParaRPr lang="id-ID"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04019935"/>
              </p:ext>
            </p:extLst>
          </p:nvPr>
        </p:nvGraphicFramePr>
        <p:xfrm>
          <a:off x="899592" y="1622809"/>
          <a:ext cx="7289800" cy="1127760"/>
        </p:xfrm>
        <a:graphic>
          <a:graphicData uri="http://schemas.openxmlformats.org/drawingml/2006/table">
            <a:tbl>
              <a:tblPr firstRow="1" bandRow="1">
                <a:tableStyleId>{5C22544A-7EE6-4342-B048-85BDC9FD1C3A}</a:tableStyleId>
              </a:tblPr>
              <a:tblGrid>
                <a:gridCol w="3644900"/>
                <a:gridCol w="3644900"/>
              </a:tblGrid>
              <a:tr h="278130">
                <a:tc>
                  <a:txBody>
                    <a:bodyPr/>
                    <a:lstStyle/>
                    <a:p>
                      <a:pPr algn="ctr"/>
                      <a:r>
                        <a:rPr lang="id-ID" sz="1400" b="1" dirty="0" smtClean="0">
                          <a:solidFill>
                            <a:schemeClr val="bg2">
                              <a:lumMod val="50000"/>
                            </a:schemeClr>
                          </a:solidFill>
                          <a:latin typeface="+mj-lt"/>
                          <a:cs typeface="Times New Roman" pitchFamily="18" charset="0"/>
                        </a:rPr>
                        <a:t>Keterangan </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Kadar protein (%)</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Formulasi 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42,8431</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Formulasi II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44,9101</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b="1" dirty="0" smtClean="0">
                          <a:solidFill>
                            <a:schemeClr val="bg2">
                              <a:lumMod val="50000"/>
                            </a:schemeClr>
                          </a:solidFill>
                          <a:latin typeface="+mj-lt"/>
                          <a:cs typeface="Times New Roman" pitchFamily="18" charset="0"/>
                        </a:rPr>
                        <a:t>Formulasi III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b="1" dirty="0" smtClean="0">
                          <a:solidFill>
                            <a:schemeClr val="bg2">
                              <a:lumMod val="50000"/>
                            </a:schemeClr>
                          </a:solidFill>
                          <a:latin typeface="+mj-lt"/>
                          <a:cs typeface="Times New Roman" pitchFamily="18" charset="0"/>
                        </a:rPr>
                        <a:t>47,8713</a:t>
                      </a:r>
                      <a:endParaRPr lang="id-ID" sz="1400" b="1" dirty="0">
                        <a:solidFill>
                          <a:schemeClr val="bg2">
                            <a:lumMod val="50000"/>
                          </a:schemeClr>
                        </a:solidFill>
                        <a:latin typeface="+mj-lt"/>
                        <a:cs typeface="Times New Roman" pitchFamily="18" charset="0"/>
                      </a:endParaRPr>
                    </a:p>
                  </a:txBody>
                  <a:tcPr marL="80998" marR="80998" marT="34290" marB="34290"/>
                </a:tc>
              </a:tr>
            </a:tbl>
          </a:graphicData>
        </a:graphic>
      </p:graphicFrame>
      <p:sp>
        <p:nvSpPr>
          <p:cNvPr id="7" name="Oval 6"/>
          <p:cNvSpPr/>
          <p:nvPr/>
        </p:nvSpPr>
        <p:spPr>
          <a:xfrm>
            <a:off x="3405011" y="3003798"/>
            <a:ext cx="201622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2">
                    <a:lumMod val="50000"/>
                  </a:schemeClr>
                </a:solidFill>
                <a:latin typeface="+mj-lt"/>
                <a:cs typeface="Times New Roman" pitchFamily="18" charset="0"/>
              </a:rPr>
              <a:t>Keterangan : kadar protein minimal 15%</a:t>
            </a:r>
            <a:endParaRPr lang="id-ID" b="1" dirty="0">
              <a:solidFill>
                <a:schemeClr val="bg2">
                  <a:lumMod val="50000"/>
                </a:schemeClr>
              </a:solidFill>
              <a:latin typeface="+mj-lt"/>
              <a:cs typeface="Times New Roman" pitchFamily="18" charset="0"/>
            </a:endParaRPr>
          </a:p>
        </p:txBody>
      </p:sp>
      <p:pic>
        <p:nvPicPr>
          <p:cNvPr id="5122" name="Picture 2" descr="https://upload.wikimedia.org/wikipedia/commons/6/60/Myoglobi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2743572"/>
            <a:ext cx="2371143" cy="23999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effectLst/>
              </a:rPr>
              <a:t>Hasil Analisis Kadar Lemak </a:t>
            </a:r>
            <a:endParaRPr lang="id-ID" sz="36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16919827"/>
              </p:ext>
            </p:extLst>
          </p:nvPr>
        </p:nvGraphicFramePr>
        <p:xfrm>
          <a:off x="768350" y="1714500"/>
          <a:ext cx="7289800" cy="1127760"/>
        </p:xfrm>
        <a:graphic>
          <a:graphicData uri="http://schemas.openxmlformats.org/drawingml/2006/table">
            <a:tbl>
              <a:tblPr firstRow="1" bandRow="1">
                <a:tableStyleId>{F5AB1C69-6EDB-4FF4-983F-18BD219EF322}</a:tableStyleId>
              </a:tblPr>
              <a:tblGrid>
                <a:gridCol w="3644900"/>
                <a:gridCol w="3644900"/>
              </a:tblGrid>
              <a:tr h="278130">
                <a:tc>
                  <a:txBody>
                    <a:bodyPr/>
                    <a:lstStyle/>
                    <a:p>
                      <a:pPr algn="ctr"/>
                      <a:r>
                        <a:rPr lang="id-ID" sz="1400" dirty="0" smtClean="0"/>
                        <a:t>Keterangan </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Kadar Lemak (%)</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Formulasi 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10,4362</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Formulasi II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9,9464</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Formulasi</a:t>
                      </a:r>
                      <a:r>
                        <a:rPr lang="id-ID" sz="1400" baseline="0" dirty="0" smtClean="0"/>
                        <a:t> III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9,2701</a:t>
                      </a:r>
                      <a:endParaRPr lang="id-ID" sz="1400" b="1" dirty="0">
                        <a:solidFill>
                          <a:schemeClr val="bg2">
                            <a:lumMod val="50000"/>
                          </a:schemeClr>
                        </a:solidFill>
                        <a:latin typeface="+mj-lt"/>
                        <a:cs typeface="Times New Roman" pitchFamily="18" charset="0"/>
                      </a:endParaRPr>
                    </a:p>
                  </a:txBody>
                  <a:tcPr marL="80998" marR="80998" marT="34290" marB="34290"/>
                </a:tc>
              </a:tr>
            </a:tbl>
          </a:graphicData>
        </a:graphic>
      </p:graphicFrame>
      <p:sp>
        <p:nvSpPr>
          <p:cNvPr id="5" name="Oval 4"/>
          <p:cNvSpPr/>
          <p:nvPr/>
        </p:nvSpPr>
        <p:spPr>
          <a:xfrm>
            <a:off x="3349248" y="3147814"/>
            <a:ext cx="2127750" cy="106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b="1" dirty="0" smtClean="0">
                <a:solidFill>
                  <a:schemeClr val="bg2">
                    <a:lumMod val="50000"/>
                  </a:schemeClr>
                </a:solidFill>
                <a:latin typeface="+mj-lt"/>
                <a:cs typeface="Times New Roman" pitchFamily="18" charset="0"/>
              </a:rPr>
              <a:t>Keterangan : kadar lemak maksimum 30%</a:t>
            </a:r>
            <a:endParaRPr lang="id-ID" b="1" dirty="0">
              <a:solidFill>
                <a:schemeClr val="bg2">
                  <a:lumMod val="50000"/>
                </a:schemeClr>
              </a:solidFill>
              <a:latin typeface="+mj-lt"/>
              <a:cs typeface="Times New Roman" pitchFamily="18" charset="0"/>
            </a:endParaRPr>
          </a:p>
        </p:txBody>
      </p:sp>
      <p:pic>
        <p:nvPicPr>
          <p:cNvPr id="6146" name="Picture 2" descr="http://3.bp.blogspot.com/-qGaAd5PMzNU/T57WAkMkQtI/AAAAAAAADBU/xd0_fr_oP-I/s640/This%20is%20a%20computer-generated%203D%20model%20of%20a%20Hemoglobin%20protein%20%20rendered%20as%20a%20tetra-mer%20with%20heme%20molecule%20represented%20in%20a%20space-filling%20form.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917" t="11685" r="5783" b="12281"/>
          <a:stretch/>
        </p:blipFill>
        <p:spPr bwMode="auto">
          <a:xfrm>
            <a:off x="6084167" y="3219822"/>
            <a:ext cx="2448273" cy="1656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cap="none" spc="0" dirty="0" smtClean="0">
                <a:ln w="0"/>
                <a:solidFill>
                  <a:schemeClr val="tx1"/>
                </a:solidFill>
                <a:effectLst>
                  <a:outerShdw blurRad="38100" dist="19050" dir="2700000" algn="tl" rotWithShape="0">
                    <a:schemeClr val="dk1">
                      <a:alpha val="40000"/>
                    </a:schemeClr>
                  </a:outerShdw>
                </a:effectLst>
              </a:rPr>
              <a:t>Hasil Analisis Kadar Air</a:t>
            </a:r>
            <a:endParaRPr lang="id-ID"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06309652"/>
              </p:ext>
            </p:extLst>
          </p:nvPr>
        </p:nvGraphicFramePr>
        <p:xfrm>
          <a:off x="768350" y="1714500"/>
          <a:ext cx="7289800" cy="1127760"/>
        </p:xfrm>
        <a:graphic>
          <a:graphicData uri="http://schemas.openxmlformats.org/drawingml/2006/table">
            <a:tbl>
              <a:tblPr firstRow="1" bandRow="1">
                <a:tableStyleId>{21E4AEA4-8DFA-4A89-87EB-49C32662AFE0}</a:tableStyleId>
              </a:tblPr>
              <a:tblGrid>
                <a:gridCol w="3644900"/>
                <a:gridCol w="3644900"/>
              </a:tblGrid>
              <a:tr h="278130">
                <a:tc>
                  <a:txBody>
                    <a:bodyPr/>
                    <a:lstStyle/>
                    <a:p>
                      <a:pPr algn="ctr"/>
                      <a:r>
                        <a:rPr lang="id-ID" sz="1400" dirty="0" smtClean="0"/>
                        <a:t>Keterangan </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Kadar Air (%)</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Formulasi</a:t>
                      </a:r>
                      <a:r>
                        <a:rPr lang="id-ID" sz="1400" baseline="0" dirty="0" smtClean="0"/>
                        <a:t> 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6,0264</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Formulasi II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6,2082</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Formulasi III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6,4405</a:t>
                      </a:r>
                      <a:endParaRPr lang="id-ID" sz="1400" b="1" dirty="0">
                        <a:solidFill>
                          <a:schemeClr val="bg2">
                            <a:lumMod val="50000"/>
                          </a:schemeClr>
                        </a:solidFill>
                        <a:latin typeface="+mj-lt"/>
                        <a:cs typeface="Times New Roman" pitchFamily="18" charset="0"/>
                      </a:endParaRPr>
                    </a:p>
                  </a:txBody>
                  <a:tcPr marL="80998" marR="80998" marT="34290" marB="34290"/>
                </a:tc>
              </a:tr>
            </a:tbl>
          </a:graphicData>
        </a:graphic>
      </p:graphicFrame>
      <p:sp>
        <p:nvSpPr>
          <p:cNvPr id="5" name="Oval 4"/>
          <p:cNvSpPr/>
          <p:nvPr/>
        </p:nvSpPr>
        <p:spPr>
          <a:xfrm>
            <a:off x="3203848" y="3075806"/>
            <a:ext cx="2058022" cy="9026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b="1" dirty="0" smtClean="0">
                <a:solidFill>
                  <a:schemeClr val="bg2">
                    <a:lumMod val="50000"/>
                  </a:schemeClr>
                </a:solidFill>
                <a:latin typeface="+mj-lt"/>
                <a:cs typeface="Times New Roman" pitchFamily="18" charset="0"/>
              </a:rPr>
              <a:t>Keterangan : Kadar Air Maksimal 7%</a:t>
            </a:r>
            <a:endParaRPr lang="id-ID" b="1" dirty="0">
              <a:solidFill>
                <a:schemeClr val="bg2">
                  <a:lumMod val="50000"/>
                </a:schemeClr>
              </a:solidFill>
              <a:latin typeface="+mj-lt"/>
              <a:cs typeface="Times New Roman" pitchFamily="18" charset="0"/>
            </a:endParaRPr>
          </a:p>
        </p:txBody>
      </p:sp>
      <p:pic>
        <p:nvPicPr>
          <p:cNvPr id="7170" name="Picture 2" descr="Image result for water molecule 3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714132">
            <a:off x="6156176" y="3205407"/>
            <a:ext cx="2275227" cy="15461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Analisis Kadar Abu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78031033"/>
              </p:ext>
            </p:extLst>
          </p:nvPr>
        </p:nvGraphicFramePr>
        <p:xfrm>
          <a:off x="768350" y="1714500"/>
          <a:ext cx="7289800" cy="1127760"/>
        </p:xfrm>
        <a:graphic>
          <a:graphicData uri="http://schemas.openxmlformats.org/drawingml/2006/table">
            <a:tbl>
              <a:tblPr firstRow="1" bandRow="1">
                <a:tableStyleId>{93296810-A885-4BE3-A3E7-6D5BEEA58F35}</a:tableStyleId>
              </a:tblPr>
              <a:tblGrid>
                <a:gridCol w="3644900"/>
                <a:gridCol w="3644900"/>
              </a:tblGrid>
              <a:tr h="278130">
                <a:tc>
                  <a:txBody>
                    <a:bodyPr/>
                    <a:lstStyle/>
                    <a:p>
                      <a:pPr algn="ctr"/>
                      <a:r>
                        <a:rPr lang="id-ID" sz="1400" dirty="0" smtClean="0"/>
                        <a:t>Keterangan </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Kadar Abu (%)</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Formulasi 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4,1294</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Formulasi II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4,6272</a:t>
                      </a:r>
                      <a:endParaRPr lang="id-ID" sz="1400" b="1" dirty="0">
                        <a:solidFill>
                          <a:schemeClr val="bg2">
                            <a:lumMod val="50000"/>
                          </a:schemeClr>
                        </a:solidFill>
                        <a:latin typeface="+mj-lt"/>
                        <a:cs typeface="Times New Roman" pitchFamily="18" charset="0"/>
                      </a:endParaRPr>
                    </a:p>
                  </a:txBody>
                  <a:tcPr marL="80998" marR="80998" marT="34290" marB="34290"/>
                </a:tc>
              </a:tr>
              <a:tr h="278130">
                <a:tc>
                  <a:txBody>
                    <a:bodyPr/>
                    <a:lstStyle/>
                    <a:p>
                      <a:pPr algn="ctr"/>
                      <a:r>
                        <a:rPr lang="id-ID" sz="1400" dirty="0" smtClean="0"/>
                        <a:t>Formulasi III</a:t>
                      </a:r>
                      <a:endParaRPr lang="id-ID" sz="1400" b="1" dirty="0">
                        <a:solidFill>
                          <a:schemeClr val="bg2">
                            <a:lumMod val="50000"/>
                          </a:schemeClr>
                        </a:solidFill>
                        <a:latin typeface="+mj-lt"/>
                        <a:cs typeface="Times New Roman" pitchFamily="18" charset="0"/>
                      </a:endParaRPr>
                    </a:p>
                  </a:txBody>
                  <a:tcPr marL="80998" marR="80998" marT="34290" marB="34290"/>
                </a:tc>
                <a:tc>
                  <a:txBody>
                    <a:bodyPr/>
                    <a:lstStyle/>
                    <a:p>
                      <a:pPr algn="ctr"/>
                      <a:r>
                        <a:rPr lang="id-ID" sz="1400" dirty="0" smtClean="0"/>
                        <a:t>5,0756</a:t>
                      </a:r>
                      <a:endParaRPr lang="id-ID" sz="1400" b="1" dirty="0">
                        <a:solidFill>
                          <a:schemeClr val="bg2">
                            <a:lumMod val="50000"/>
                          </a:schemeClr>
                        </a:solidFill>
                        <a:latin typeface="+mj-lt"/>
                        <a:cs typeface="Times New Roman" pitchFamily="18" charset="0"/>
                      </a:endParaRPr>
                    </a:p>
                  </a:txBody>
                  <a:tcPr marL="80998" marR="80998" marT="34290" marB="34290"/>
                </a:tc>
              </a:tr>
            </a:tbl>
          </a:graphicData>
        </a:graphic>
      </p:graphicFrame>
      <p:sp>
        <p:nvSpPr>
          <p:cNvPr id="5" name="Oval 4"/>
          <p:cNvSpPr/>
          <p:nvPr/>
        </p:nvSpPr>
        <p:spPr>
          <a:xfrm>
            <a:off x="3419872" y="3219822"/>
            <a:ext cx="2199758" cy="95453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b="1" dirty="0" smtClean="0">
                <a:solidFill>
                  <a:schemeClr val="tx1"/>
                </a:solidFill>
                <a:latin typeface="+mj-lt"/>
                <a:cs typeface="Times New Roman" pitchFamily="18" charset="0"/>
              </a:rPr>
              <a:t>Keterangan : kadar abu maksimal 7%</a:t>
            </a:r>
            <a:endParaRPr lang="id-ID" b="1" dirty="0">
              <a:solidFill>
                <a:schemeClr val="tx1"/>
              </a:solidFill>
              <a:latin typeface="+mj-lt"/>
              <a:cs typeface="Times New Roman" pitchFamily="18" charset="0"/>
            </a:endParaRPr>
          </a:p>
        </p:txBody>
      </p:sp>
      <p:pic>
        <p:nvPicPr>
          <p:cNvPr id="8194" name="Picture 2" descr="http://blog.swedesweep.com/wp-content/uploads/2015/07/Dollarphotoclub_6900935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704" t="16665" r="7904" b="8928"/>
          <a:stretch/>
        </p:blipFill>
        <p:spPr bwMode="auto">
          <a:xfrm>
            <a:off x="6300192" y="3219822"/>
            <a:ext cx="2479956" cy="151216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59765795"/>
              </p:ext>
            </p:extLst>
          </p:nvPr>
        </p:nvGraphicFramePr>
        <p:xfrm>
          <a:off x="457200" y="535767"/>
          <a:ext cx="8229600" cy="4195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cs typeface="Times New Roman" pitchFamily="18" charset="0"/>
              </a:rPr>
              <a:t>Uji Organoleptik Penelitian Utama </a:t>
            </a:r>
            <a:endParaRPr lang="id-ID" sz="3200" dirty="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36491651"/>
              </p:ext>
            </p:extLst>
          </p:nvPr>
        </p:nvGraphicFramePr>
        <p:xfrm>
          <a:off x="1159019" y="1263940"/>
          <a:ext cx="6905670" cy="1390650"/>
        </p:xfrm>
        <a:graphic>
          <a:graphicData uri="http://schemas.openxmlformats.org/drawingml/2006/table">
            <a:tbl>
              <a:tblPr firstRow="1" bandRow="1">
                <a:tableStyleId>{7DF18680-E054-41AD-8BC1-D1AEF772440D}</a:tableStyleId>
              </a:tblPr>
              <a:tblGrid>
                <a:gridCol w="1381134"/>
                <a:gridCol w="1381134"/>
                <a:gridCol w="1381134"/>
                <a:gridCol w="1381134"/>
                <a:gridCol w="1381134"/>
              </a:tblGrid>
              <a:tr h="278130">
                <a:tc rowSpan="2">
                  <a:txBody>
                    <a:bodyPr/>
                    <a:lstStyle/>
                    <a:p>
                      <a:pPr algn="ctr"/>
                      <a:r>
                        <a:rPr lang="id-ID" sz="1200" dirty="0" smtClean="0">
                          <a:solidFill>
                            <a:schemeClr val="bg2">
                              <a:lumMod val="50000"/>
                            </a:schemeClr>
                          </a:solidFill>
                        </a:rPr>
                        <a:t>Formulasi </a:t>
                      </a:r>
                      <a:endParaRPr lang="id-ID" sz="1200" b="1" dirty="0">
                        <a:solidFill>
                          <a:schemeClr val="bg2">
                            <a:lumMod val="50000"/>
                          </a:schemeClr>
                        </a:solidFill>
                        <a:latin typeface="+mj-lt"/>
                        <a:cs typeface="Times New Roman" pitchFamily="18" charset="0"/>
                      </a:endParaRPr>
                    </a:p>
                  </a:txBody>
                  <a:tcPr marT="34290" marB="34290"/>
                </a:tc>
                <a:tc gridSpan="4">
                  <a:txBody>
                    <a:bodyPr/>
                    <a:lstStyle/>
                    <a:p>
                      <a:pPr algn="ctr"/>
                      <a:r>
                        <a:rPr lang="id-ID" sz="1200" dirty="0" smtClean="0">
                          <a:solidFill>
                            <a:schemeClr val="bg2">
                              <a:lumMod val="50000"/>
                            </a:schemeClr>
                          </a:solidFill>
                        </a:rPr>
                        <a:t>Rata-rata Data Asli</a:t>
                      </a:r>
                      <a:endParaRPr lang="id-ID" sz="1200" b="1" dirty="0">
                        <a:solidFill>
                          <a:schemeClr val="bg2">
                            <a:lumMod val="50000"/>
                          </a:schemeClr>
                        </a:solidFill>
                        <a:latin typeface="+mj-lt"/>
                        <a:cs typeface="Times New Roman" pitchFamily="18" charset="0"/>
                      </a:endParaRPr>
                    </a:p>
                  </a:txBody>
                  <a:tcPr marT="34290" marB="34290"/>
                </a:tc>
                <a:tc hMerge="1">
                  <a:txBody>
                    <a:bodyPr/>
                    <a:lstStyle/>
                    <a:p>
                      <a:endParaRPr lang="id-ID" dirty="0"/>
                    </a:p>
                  </a:txBody>
                  <a:tcPr/>
                </a:tc>
                <a:tc hMerge="1">
                  <a:txBody>
                    <a:bodyPr/>
                    <a:lstStyle/>
                    <a:p>
                      <a:endParaRPr lang="id-ID" dirty="0"/>
                    </a:p>
                  </a:txBody>
                  <a:tcPr/>
                </a:tc>
                <a:tc hMerge="1">
                  <a:txBody>
                    <a:bodyPr/>
                    <a:lstStyle/>
                    <a:p>
                      <a:endParaRPr lang="id-ID" dirty="0"/>
                    </a:p>
                  </a:txBody>
                  <a:tcPr/>
                </a:tc>
              </a:tr>
              <a:tr h="278130">
                <a:tc vMerge="1">
                  <a:txBody>
                    <a:bodyPr/>
                    <a:lstStyle/>
                    <a:p>
                      <a:endParaRPr lang="id-ID" dirty="0"/>
                    </a:p>
                  </a:txBody>
                  <a:tcPr/>
                </a:tc>
                <a:tc>
                  <a:txBody>
                    <a:bodyPr/>
                    <a:lstStyle/>
                    <a:p>
                      <a:pPr algn="ctr"/>
                      <a:r>
                        <a:rPr lang="id-ID" sz="1200" dirty="0" smtClean="0">
                          <a:solidFill>
                            <a:schemeClr val="bg2">
                              <a:lumMod val="50000"/>
                            </a:schemeClr>
                          </a:solidFill>
                        </a:rPr>
                        <a:t>Rasa </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Warna</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Aroma</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Kenampakan</a:t>
                      </a:r>
                      <a:endParaRPr lang="id-ID" sz="1200" b="1" dirty="0">
                        <a:solidFill>
                          <a:schemeClr val="bg2">
                            <a:lumMod val="50000"/>
                          </a:schemeClr>
                        </a:solidFill>
                        <a:latin typeface="+mj-lt"/>
                        <a:cs typeface="Times New Roman" pitchFamily="18" charset="0"/>
                      </a:endParaRPr>
                    </a:p>
                  </a:txBody>
                  <a:tcPr marT="34290" marB="34290"/>
                </a:tc>
              </a:tr>
              <a:tr h="278130">
                <a:tc>
                  <a:txBody>
                    <a:bodyPr/>
                    <a:lstStyle/>
                    <a:p>
                      <a:pPr algn="ctr"/>
                      <a:r>
                        <a:rPr lang="id-ID" sz="1200" dirty="0" smtClean="0">
                          <a:solidFill>
                            <a:schemeClr val="bg2">
                              <a:lumMod val="50000"/>
                            </a:schemeClr>
                          </a:solidFill>
                        </a:rPr>
                        <a:t>Formulasi I</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2,17 (b)</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3,97</a:t>
                      </a:r>
                      <a:r>
                        <a:rPr lang="id-ID" sz="1200" baseline="0" dirty="0" smtClean="0">
                          <a:solidFill>
                            <a:schemeClr val="bg2">
                              <a:lumMod val="50000"/>
                            </a:schemeClr>
                          </a:solidFill>
                        </a:rPr>
                        <a:t> (a)</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3,95 (a)</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3,81 (</a:t>
                      </a:r>
                      <a:r>
                        <a:rPr lang="id-ID" sz="1200" dirty="0" smtClean="0">
                          <a:solidFill>
                            <a:schemeClr val="bg2">
                              <a:lumMod val="50000"/>
                            </a:schemeClr>
                          </a:solidFill>
                        </a:rPr>
                        <a:t>ab)</a:t>
                      </a:r>
                      <a:endParaRPr lang="id-ID" sz="1200" b="1" dirty="0">
                        <a:solidFill>
                          <a:schemeClr val="bg2">
                            <a:lumMod val="50000"/>
                          </a:schemeClr>
                        </a:solidFill>
                        <a:latin typeface="+mj-lt"/>
                        <a:cs typeface="Times New Roman" pitchFamily="18" charset="0"/>
                      </a:endParaRPr>
                    </a:p>
                  </a:txBody>
                  <a:tcPr marT="34290" marB="34290"/>
                </a:tc>
              </a:tr>
              <a:tr h="278130">
                <a:tc>
                  <a:txBody>
                    <a:bodyPr/>
                    <a:lstStyle/>
                    <a:p>
                      <a:pPr algn="ctr"/>
                      <a:r>
                        <a:rPr lang="id-ID" sz="1200" dirty="0" smtClean="0">
                          <a:solidFill>
                            <a:schemeClr val="bg2">
                              <a:lumMod val="50000"/>
                            </a:schemeClr>
                          </a:solidFill>
                        </a:rPr>
                        <a:t>Formulasi</a:t>
                      </a:r>
                      <a:r>
                        <a:rPr lang="id-ID" sz="1200" baseline="0" dirty="0" smtClean="0">
                          <a:solidFill>
                            <a:schemeClr val="bg2">
                              <a:lumMod val="50000"/>
                            </a:schemeClr>
                          </a:solidFill>
                        </a:rPr>
                        <a:t> II</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3,91 </a:t>
                      </a:r>
                      <a:r>
                        <a:rPr lang="id-ID" sz="1200" dirty="0" smtClean="0">
                          <a:solidFill>
                            <a:schemeClr val="bg2">
                              <a:lumMod val="50000"/>
                            </a:schemeClr>
                          </a:solidFill>
                        </a:rPr>
                        <a:t>(b)</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4,13 (b)</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4,07 </a:t>
                      </a:r>
                      <a:r>
                        <a:rPr lang="id-ID" sz="1200" dirty="0" smtClean="0">
                          <a:solidFill>
                            <a:schemeClr val="bg2">
                              <a:lumMod val="50000"/>
                            </a:schemeClr>
                          </a:solidFill>
                        </a:rPr>
                        <a:t>(a)</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4,59 (b)</a:t>
                      </a:r>
                      <a:endParaRPr lang="id-ID" sz="1200" b="1" dirty="0">
                        <a:solidFill>
                          <a:schemeClr val="bg2">
                            <a:lumMod val="50000"/>
                          </a:schemeClr>
                        </a:solidFill>
                        <a:latin typeface="+mj-lt"/>
                        <a:cs typeface="Times New Roman" pitchFamily="18" charset="0"/>
                      </a:endParaRPr>
                    </a:p>
                  </a:txBody>
                  <a:tcPr marT="34290" marB="34290"/>
                </a:tc>
              </a:tr>
              <a:tr h="278130">
                <a:tc>
                  <a:txBody>
                    <a:bodyPr/>
                    <a:lstStyle/>
                    <a:p>
                      <a:pPr algn="ctr"/>
                      <a:r>
                        <a:rPr lang="id-ID" sz="1200" dirty="0" smtClean="0">
                          <a:solidFill>
                            <a:schemeClr val="bg2">
                              <a:lumMod val="50000"/>
                            </a:schemeClr>
                          </a:solidFill>
                        </a:rPr>
                        <a:t>Formulasi III</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4,11 </a:t>
                      </a:r>
                      <a:r>
                        <a:rPr lang="id-ID" sz="1200" dirty="0" smtClean="0">
                          <a:solidFill>
                            <a:schemeClr val="bg2">
                              <a:lumMod val="50000"/>
                            </a:schemeClr>
                          </a:solidFill>
                        </a:rPr>
                        <a:t>(a)</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4,30 </a:t>
                      </a:r>
                      <a:r>
                        <a:rPr lang="id-ID" sz="1200" dirty="0" smtClean="0">
                          <a:solidFill>
                            <a:schemeClr val="bg2">
                              <a:lumMod val="50000"/>
                            </a:schemeClr>
                          </a:solidFill>
                        </a:rPr>
                        <a:t>(ab)</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4,11 </a:t>
                      </a:r>
                      <a:r>
                        <a:rPr lang="id-ID" sz="1200" dirty="0" smtClean="0">
                          <a:solidFill>
                            <a:schemeClr val="bg2">
                              <a:lumMod val="50000"/>
                            </a:schemeClr>
                          </a:solidFill>
                        </a:rPr>
                        <a:t>(a)</a:t>
                      </a:r>
                      <a:endParaRPr lang="id-ID" sz="1200" b="1" dirty="0">
                        <a:solidFill>
                          <a:schemeClr val="bg2">
                            <a:lumMod val="50000"/>
                          </a:schemeClr>
                        </a:solidFill>
                        <a:latin typeface="+mj-lt"/>
                        <a:cs typeface="Times New Roman" pitchFamily="18" charset="0"/>
                      </a:endParaRPr>
                    </a:p>
                  </a:txBody>
                  <a:tcPr marT="34290" marB="34290"/>
                </a:tc>
                <a:tc>
                  <a:txBody>
                    <a:bodyPr/>
                    <a:lstStyle/>
                    <a:p>
                      <a:pPr algn="ctr"/>
                      <a:r>
                        <a:rPr lang="id-ID" sz="1200" dirty="0" smtClean="0">
                          <a:solidFill>
                            <a:schemeClr val="bg2">
                              <a:lumMod val="50000"/>
                            </a:schemeClr>
                          </a:solidFill>
                        </a:rPr>
                        <a:t>3,85 </a:t>
                      </a:r>
                      <a:r>
                        <a:rPr lang="id-ID" sz="1200" dirty="0" smtClean="0">
                          <a:solidFill>
                            <a:schemeClr val="bg2">
                              <a:lumMod val="50000"/>
                            </a:schemeClr>
                          </a:solidFill>
                        </a:rPr>
                        <a:t>(a)</a:t>
                      </a:r>
                      <a:endParaRPr lang="id-ID" sz="1200" b="1" dirty="0">
                        <a:solidFill>
                          <a:schemeClr val="bg2">
                            <a:lumMod val="50000"/>
                          </a:schemeClr>
                        </a:solidFill>
                        <a:latin typeface="+mj-lt"/>
                        <a:cs typeface="Times New Roman" pitchFamily="18" charset="0"/>
                      </a:endParaRPr>
                    </a:p>
                  </a:txBody>
                  <a:tcPr marT="34290" marB="34290"/>
                </a:tc>
              </a:tr>
            </a:tbl>
          </a:graphicData>
        </a:graphic>
      </p:graphicFrame>
      <p:sp>
        <p:nvSpPr>
          <p:cNvPr id="5" name="Oval 4"/>
          <p:cNvSpPr/>
          <p:nvPr/>
        </p:nvSpPr>
        <p:spPr>
          <a:xfrm>
            <a:off x="2123728" y="3003798"/>
            <a:ext cx="4896544" cy="14401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1600" b="1" dirty="0" smtClean="0">
                <a:solidFill>
                  <a:schemeClr val="bg2">
                    <a:lumMod val="50000"/>
                  </a:schemeClr>
                </a:solidFill>
                <a:latin typeface="+mj-lt"/>
                <a:cs typeface="Times New Roman" pitchFamily="18" charset="0"/>
              </a:rPr>
              <a:t>Berdasarkan hasil penelitian utama yang dilakukan dengan uji hedonik dapat disimpulkan bahwa formulasi III dapat disukai panelis dalam atribut rasa, aroma dan warna. </a:t>
            </a:r>
            <a:endParaRPr lang="id-ID" sz="1600" b="1" dirty="0">
              <a:solidFill>
                <a:schemeClr val="bg2">
                  <a:lumMod val="50000"/>
                </a:schemeClr>
              </a:solidFill>
              <a:latin typeface="+mj-lt"/>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cs typeface="Times New Roman" pitchFamily="18" charset="0"/>
              </a:rPr>
              <a:t>Kesimpulan </a:t>
            </a:r>
            <a:endParaRPr lang="id-ID" sz="3600" dirty="0">
              <a:cs typeface="Times New Roman" pitchFamily="18" charset="0"/>
            </a:endParaRPr>
          </a:p>
        </p:txBody>
      </p:sp>
      <p:sp>
        <p:nvSpPr>
          <p:cNvPr id="3" name="Content Placeholder 2"/>
          <p:cNvSpPr>
            <a:spLocks noGrp="1"/>
          </p:cNvSpPr>
          <p:nvPr>
            <p:ph idx="1"/>
          </p:nvPr>
        </p:nvSpPr>
        <p:spPr>
          <a:xfrm>
            <a:off x="768096" y="1714500"/>
            <a:ext cx="7620328" cy="2801466"/>
          </a:xfrm>
          <a:ln w="76200"/>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id-ID" sz="1600" b="1" dirty="0" smtClean="0">
                <a:solidFill>
                  <a:schemeClr val="bg2">
                    <a:lumMod val="50000"/>
                  </a:schemeClr>
                </a:solidFill>
                <a:latin typeface="+mj-lt"/>
                <a:cs typeface="Times New Roman" pitchFamily="18" charset="0"/>
              </a:rPr>
              <a:t>1. Berdasarkan hasil analisis bahan baku pada penelitian pendahuluan ebi memiliki kadar protein sebesar 62,4670%, kadar lemak sebesar 2,5904%, kadar air sebesar 8,4854%, sedangkan galendo memiliki kadar protein sebesar 39,9982%, kadar lemak sebesar 3,8175% dan kadar air sebesar 2,4854%.</a:t>
            </a:r>
          </a:p>
          <a:p>
            <a:pPr algn="just">
              <a:buNone/>
            </a:pPr>
            <a:r>
              <a:rPr lang="id-ID" sz="1600" b="1" dirty="0" smtClean="0">
                <a:solidFill>
                  <a:schemeClr val="bg2">
                    <a:lumMod val="50000"/>
                  </a:schemeClr>
                </a:solidFill>
                <a:latin typeface="+mj-lt"/>
                <a:cs typeface="Times New Roman" pitchFamily="18" charset="0"/>
              </a:rPr>
              <a:t>2. Berdasarkan program linier formula III merupakan formula terpilih yang [aling layak, dengan harga abon ebi galendo paling rendah yaitu Rp. 16. 619,5,-/ 100 gram dan memiliki kandngan protein sebesar 47,8713%, lemak sebesar 9,2701%, air sebesar 6,4405% dan abu sebesar 5,0756% yang telah sesuai dengan standar abon.</a:t>
            </a:r>
          </a:p>
          <a:p>
            <a:pPr algn="just">
              <a:buNone/>
            </a:pPr>
            <a:r>
              <a:rPr lang="id-ID" sz="1600" b="1" dirty="0" smtClean="0">
                <a:solidFill>
                  <a:schemeClr val="bg2">
                    <a:lumMod val="50000"/>
                  </a:schemeClr>
                </a:solidFill>
                <a:latin typeface="+mj-lt"/>
                <a:cs typeface="Times New Roman" pitchFamily="18" charset="0"/>
              </a:rPr>
              <a:t>3. Berdasarkan hasil pengujian organoleptik dapat disimpulkan bahwa abon ebi galendo formula III merupakan formula yang lebih disukai panelis dalam har rasa dan aroma dan warna. </a:t>
            </a:r>
          </a:p>
        </p:txBody>
      </p:sp>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Saran </a:t>
            </a:r>
            <a:endParaRPr lang="id-ID" dirty="0"/>
          </a:p>
        </p:txBody>
      </p:sp>
      <p:sp>
        <p:nvSpPr>
          <p:cNvPr id="3" name="Content Placeholder 2"/>
          <p:cNvSpPr>
            <a:spLocks noGrp="1"/>
          </p:cNvSpPr>
          <p:nvPr>
            <p:ph idx="1"/>
          </p:nvPr>
        </p:nvSpPr>
        <p:spPr>
          <a:xfrm>
            <a:off x="768096" y="1714500"/>
            <a:ext cx="7404304" cy="2585442"/>
          </a:xfrm>
          <a:ln w="76200"/>
        </p:spPr>
        <p:style>
          <a:lnRef idx="2">
            <a:schemeClr val="accent6"/>
          </a:lnRef>
          <a:fillRef idx="1">
            <a:schemeClr val="lt1"/>
          </a:fillRef>
          <a:effectRef idx="0">
            <a:schemeClr val="accent6"/>
          </a:effectRef>
          <a:fontRef idx="minor">
            <a:schemeClr val="dk1"/>
          </a:fontRef>
        </p:style>
        <p:txBody>
          <a:bodyPr>
            <a:normAutofit/>
          </a:bodyPr>
          <a:lstStyle/>
          <a:p>
            <a:pPr marL="651510" indent="-514350" algn="just">
              <a:buNone/>
            </a:pPr>
            <a:r>
              <a:rPr lang="id-ID" sz="1600" b="1" dirty="0" smtClean="0">
                <a:solidFill>
                  <a:schemeClr val="bg2">
                    <a:lumMod val="50000"/>
                  </a:schemeClr>
                </a:solidFill>
                <a:latin typeface="+mj-lt"/>
                <a:cs typeface="Times New Roman" pitchFamily="18" charset="0"/>
              </a:rPr>
              <a:t>1. 	Perlu dilakukan pengujian umur simpan produk abon ebi galendo agar dapat diketahui berapa lama produk abon ebi dapat bertahan.</a:t>
            </a:r>
          </a:p>
          <a:p>
            <a:pPr marL="651510" indent="-514350" algn="just">
              <a:buNone/>
            </a:pPr>
            <a:r>
              <a:rPr lang="id-ID" sz="1600" b="1" dirty="0" smtClean="0">
                <a:solidFill>
                  <a:schemeClr val="bg2">
                    <a:lumMod val="50000"/>
                  </a:schemeClr>
                </a:solidFill>
                <a:latin typeface="+mj-lt"/>
                <a:cs typeface="Times New Roman" pitchFamily="18" charset="0"/>
              </a:rPr>
              <a:t>2. 	Perlu dilakukan pengujian asam pada produk galendo untuk mengetahui apakah asam tersebut berpengaruh atau tidak terhadap produk abon ebi galendo karena pada proses pembuatan galendo ada penambahan asam untuk mengendapkan santan sehingga dapat dengan cepat antara krim dan air yang terkandung dalam santan.</a:t>
            </a:r>
          </a:p>
          <a:p>
            <a:pPr marL="651510" indent="-514350" algn="just">
              <a:buNone/>
            </a:pPr>
            <a:r>
              <a:rPr lang="id-ID" sz="1600" b="1" dirty="0" smtClean="0">
                <a:solidFill>
                  <a:schemeClr val="bg2">
                    <a:lumMod val="50000"/>
                  </a:schemeClr>
                </a:solidFill>
                <a:latin typeface="+mj-lt"/>
                <a:cs typeface="Times New Roman" pitchFamily="18" charset="0"/>
              </a:rPr>
              <a:t>3.	Perlu dilakukan penelitian lebih lanjut mengenai kombinasi bahan yang ditambahkan dan digunakan untuk menghasilkan abon ebi galendo yang dapat bersaing dan disukai oleh banyak </a:t>
            </a:r>
            <a:r>
              <a:rPr lang="en-US" sz="1600" b="1" dirty="0" smtClean="0">
                <a:solidFill>
                  <a:schemeClr val="bg2">
                    <a:lumMod val="50000"/>
                  </a:schemeClr>
                </a:solidFill>
                <a:latin typeface="+mj-lt"/>
                <a:cs typeface="Times New Roman" pitchFamily="18" charset="0"/>
              </a:rPr>
              <a:t>o</a:t>
            </a:r>
            <a:r>
              <a:rPr lang="id-ID" sz="1600" b="1" dirty="0" smtClean="0">
                <a:solidFill>
                  <a:schemeClr val="bg2">
                    <a:lumMod val="50000"/>
                  </a:schemeClr>
                </a:solidFill>
                <a:latin typeface="+mj-lt"/>
                <a:cs typeface="Times New Roman" pitchFamily="18" charset="0"/>
              </a:rPr>
              <a:t>rang. </a:t>
            </a:r>
            <a:endParaRPr lang="id-ID" sz="1600" b="1" dirty="0">
              <a:solidFill>
                <a:schemeClr val="bg2">
                  <a:lumMod val="50000"/>
                </a:schemeClr>
              </a:solidFill>
              <a:latin typeface="+mj-lt"/>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edia.salemwebnetwork.com/cms/CROSSCARDS/31215-cc_WaterColorThankYou.1100w.t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736" y="1131590"/>
            <a:ext cx="5028654" cy="2925763"/>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http://mojeodeljenje.net/images/flowerLine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64554"/>
            <a:ext cx="6626409" cy="91556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6" name="Picture 8" descr="http://mojeodeljenje.net/images/flowerLine2.g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065" r="34614"/>
          <a:stretch/>
        </p:blipFill>
        <p:spPr bwMode="auto">
          <a:xfrm>
            <a:off x="6625919" y="-10988"/>
            <a:ext cx="2554593"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8" name="Picture 10" descr="http://mojeodeljenje.net/images/flowerLine2.g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3825"/>
          <a:stretch/>
        </p:blipFill>
        <p:spPr bwMode="auto">
          <a:xfrm rot="5400000">
            <a:off x="-2103785" y="2478784"/>
            <a:ext cx="4752529"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2300" name="Picture 12" descr="http://mojeodeljenje.net/images/flowerLine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4515966"/>
            <a:ext cx="5514975"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2302" name="Picture 14" descr="http://mojeodeljenje.net/images/flowerLine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8144" y="4515966"/>
            <a:ext cx="5514975"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0" descr="http://mojeodeljenje.net/images/flowerLine2.g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28188"/>
          <a:stretch/>
        </p:blipFill>
        <p:spPr bwMode="auto">
          <a:xfrm rot="5400000">
            <a:off x="6965489" y="2226756"/>
            <a:ext cx="3960441" cy="76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2546"/>
            <a:ext cx="7290054" cy="1124712"/>
          </a:xfrm>
        </p:spPr>
        <p:txBody>
          <a:bodyPr/>
          <a:lstStyle/>
          <a:p>
            <a:r>
              <a:rPr lang="id-ID" dirty="0" smtClean="0"/>
              <a:t>Manfaat Penelitian </a:t>
            </a:r>
            <a:endParaRPr lang="id-ID" dirty="0"/>
          </a:p>
        </p:txBody>
      </p:sp>
      <p:sp>
        <p:nvSpPr>
          <p:cNvPr id="5" name="Right Arrow 4"/>
          <p:cNvSpPr/>
          <p:nvPr/>
        </p:nvSpPr>
        <p:spPr>
          <a:xfrm>
            <a:off x="395536" y="339502"/>
            <a:ext cx="8352928" cy="1800200"/>
          </a:xfrm>
          <a:prstGeom prst="rightArrow">
            <a:avLst/>
          </a:prstGeom>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23528" y="3147814"/>
            <a:ext cx="8352928" cy="1872208"/>
          </a:xfrm>
          <a:prstGeom prst="rightArrow">
            <a:avLst/>
          </a:prstGeom>
          <a:ln w="571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 </a:t>
            </a:r>
            <a:r>
              <a:rPr lang="en-US" dirty="0" err="1">
                <a:solidFill>
                  <a:schemeClr val="accent6">
                    <a:lumMod val="50000"/>
                  </a:schemeClr>
                </a:solidFill>
                <a:cs typeface="Times New Roman" pitchFamily="18" charset="0"/>
              </a:rPr>
              <a:t>Meningkatkan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nilai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ekonomis</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ebi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galendo</a:t>
            </a:r>
            <a:r>
              <a:rPr lang="en-US" dirty="0">
                <a:solidFill>
                  <a:schemeClr val="accent6">
                    <a:lumMod val="50000"/>
                  </a:schemeClr>
                </a:solidFill>
                <a:cs typeface="Times New Roman" pitchFamily="18" charset="0"/>
              </a:rPr>
              <a:t> </a:t>
            </a:r>
            <a:r>
              <a:rPr lang="en-US" dirty="0" smtClean="0">
                <a:solidFill>
                  <a:schemeClr val="accent6">
                    <a:lumMod val="50000"/>
                  </a:schemeClr>
                </a:solidFill>
                <a:cs typeface="Times New Roman" pitchFamily="18" charset="0"/>
              </a:rPr>
              <a:t>yang </a:t>
            </a:r>
            <a:r>
              <a:rPr lang="en-US" dirty="0" err="1" smtClean="0">
                <a:solidFill>
                  <a:schemeClr val="accent6">
                    <a:lumMod val="50000"/>
                  </a:schemeClr>
                </a:solidFill>
                <a:cs typeface="Times New Roman" pitchFamily="18" charset="0"/>
              </a:rPr>
              <a:t>masih</a:t>
            </a:r>
            <a:r>
              <a:rPr lang="en-US" dirty="0" smtClean="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kurang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pemanfaatkannya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sebagi</a:t>
            </a:r>
            <a:r>
              <a:rPr lang="en-US" dirty="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bahan</a:t>
            </a:r>
            <a:r>
              <a:rPr lang="en-US" dirty="0" smtClean="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baku</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pangan</a:t>
            </a:r>
            <a:r>
              <a:rPr lang="en-US" dirty="0">
                <a:solidFill>
                  <a:schemeClr val="accent6">
                    <a:lumMod val="50000"/>
                  </a:schemeClr>
                </a:solidFill>
                <a:cs typeface="Times New Roman" pitchFamily="18" charset="0"/>
              </a:rPr>
              <a:t> yang </a:t>
            </a:r>
            <a:r>
              <a:rPr lang="en-US" dirty="0" err="1">
                <a:solidFill>
                  <a:schemeClr val="accent6">
                    <a:lumMod val="50000"/>
                  </a:schemeClr>
                </a:solidFill>
                <a:cs typeface="Times New Roman" pitchFamily="18" charset="0"/>
              </a:rPr>
              <a:t>belum</a:t>
            </a:r>
            <a:r>
              <a:rPr lang="en-US" dirty="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banyak</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digunakan</a:t>
            </a:r>
            <a:r>
              <a:rPr lang="en-US" dirty="0" smtClean="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pada</a:t>
            </a:r>
            <a:r>
              <a:rPr lang="en-US" dirty="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pembuatan</a:t>
            </a:r>
            <a:r>
              <a:rPr lang="en-US" dirty="0" smtClean="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abon</a:t>
            </a:r>
            <a:r>
              <a:rPr lang="en-US" dirty="0">
                <a:solidFill>
                  <a:schemeClr val="accent6">
                    <a:lumMod val="50000"/>
                  </a:schemeClr>
                </a:solidFill>
                <a:cs typeface="Times New Roman" pitchFamily="18" charset="0"/>
              </a:rPr>
              <a:t> </a:t>
            </a:r>
            <a:r>
              <a:rPr lang="en-US" dirty="0" smtClean="0">
                <a:solidFill>
                  <a:schemeClr val="accent6">
                    <a:lumMod val="50000"/>
                  </a:schemeClr>
                </a:solidFill>
                <a:cs typeface="Times New Roman" pitchFamily="18" charset="0"/>
              </a:rPr>
              <a:t>.</a:t>
            </a:r>
            <a:endParaRPr lang="en-US" dirty="0">
              <a:solidFill>
                <a:schemeClr val="accent6">
                  <a:lumMod val="50000"/>
                </a:schemeClr>
              </a:solidFill>
              <a:cs typeface="Times New Roman" pitchFamily="18" charset="0"/>
            </a:endParaRPr>
          </a:p>
        </p:txBody>
      </p:sp>
      <p:sp>
        <p:nvSpPr>
          <p:cNvPr id="6" name="Left Arrow 5"/>
          <p:cNvSpPr/>
          <p:nvPr/>
        </p:nvSpPr>
        <p:spPr>
          <a:xfrm>
            <a:off x="391544" y="1757366"/>
            <a:ext cx="7420815" cy="1822496"/>
          </a:xfrm>
          <a:prstGeom prst="leftArrow">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 </a:t>
            </a:r>
            <a:r>
              <a:rPr lang="en-US" dirty="0" err="1">
                <a:solidFill>
                  <a:schemeClr val="accent6">
                    <a:lumMod val="50000"/>
                  </a:schemeClr>
                </a:solidFill>
                <a:cs typeface="Times New Roman" pitchFamily="18" charset="0"/>
              </a:rPr>
              <a:t>Untuk</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penganekaragaman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bahan</a:t>
            </a:r>
            <a:r>
              <a:rPr lang="en-US" dirty="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olahan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komoditas</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ebi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mengurangi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penggunaan</a:t>
            </a:r>
            <a:r>
              <a:rPr lang="en-US" dirty="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daging</a:t>
            </a:r>
            <a:r>
              <a:rPr lang="en-US" dirty="0" smtClean="0">
                <a:solidFill>
                  <a:schemeClr val="accent6">
                    <a:lumMod val="50000"/>
                  </a:schemeClr>
                </a:solidFill>
                <a:cs typeface="Times New Roman" pitchFamily="18" charset="0"/>
              </a:rPr>
              <a:t> </a:t>
            </a:r>
            <a:r>
              <a:rPr lang="en-US" dirty="0">
                <a:solidFill>
                  <a:schemeClr val="accent6">
                    <a:lumMod val="50000"/>
                  </a:schemeClr>
                </a:solidFill>
                <a:cs typeface="Times New Roman" pitchFamily="18" charset="0"/>
              </a:rPr>
              <a:t>yang </a:t>
            </a:r>
            <a:r>
              <a:rPr lang="en-US" dirty="0" err="1" smtClean="0">
                <a:solidFill>
                  <a:schemeClr val="accent6">
                    <a:lumMod val="50000"/>
                  </a:schemeClr>
                </a:solidFill>
                <a:cs typeface="Times New Roman" pitchFamily="18" charset="0"/>
              </a:rPr>
              <a:t>harganya</a:t>
            </a:r>
            <a:r>
              <a:rPr lang="en-US" dirty="0" smtClean="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relatif</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mahal</a:t>
            </a:r>
            <a:r>
              <a:rPr lang="en-US" dirty="0" smtClean="0">
                <a:solidFill>
                  <a:schemeClr val="accent6">
                    <a:lumMod val="50000"/>
                  </a:schemeClr>
                </a:solidFill>
                <a:cs typeface="Times New Roman" pitchFamily="18" charset="0"/>
              </a:rPr>
              <a:t>.</a:t>
            </a:r>
            <a:endParaRPr lang="en-US" dirty="0">
              <a:solidFill>
                <a:schemeClr val="accent6">
                  <a:lumMod val="50000"/>
                </a:schemeClr>
              </a:solidFill>
              <a:cs typeface="Times New Roman" pitchFamily="18" charset="0"/>
            </a:endParaRPr>
          </a:p>
        </p:txBody>
      </p:sp>
      <p:sp>
        <p:nvSpPr>
          <p:cNvPr id="10" name="Rectangle 9"/>
          <p:cNvSpPr/>
          <p:nvPr/>
        </p:nvSpPr>
        <p:spPr>
          <a:xfrm>
            <a:off x="539552" y="978282"/>
            <a:ext cx="7344816" cy="461665"/>
          </a:xfrm>
          <a:prstGeom prst="rect">
            <a:avLst/>
          </a:prstGeom>
        </p:spPr>
        <p:txBody>
          <a:bodyPr wrap="square">
            <a:spAutoFit/>
          </a:body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 </a:t>
            </a:r>
            <a:r>
              <a:rPr lang="en-US" dirty="0" err="1">
                <a:solidFill>
                  <a:schemeClr val="accent6">
                    <a:lumMod val="50000"/>
                  </a:schemeClr>
                </a:solidFill>
                <a:cs typeface="Times New Roman" pitchFamily="18" charset="0"/>
              </a:rPr>
              <a:t>Untuk</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mengetahui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formulasi</a:t>
            </a:r>
            <a:r>
              <a:rPr lang="en-US" dirty="0">
                <a:solidFill>
                  <a:schemeClr val="accent6">
                    <a:lumMod val="50000"/>
                  </a:schemeClr>
                </a:solidFill>
                <a:cs typeface="Times New Roman" pitchFamily="18" charset="0"/>
              </a:rPr>
              <a:t> optimal </a:t>
            </a:r>
            <a:r>
              <a:rPr lang="en-US" dirty="0" err="1">
                <a:solidFill>
                  <a:schemeClr val="accent6">
                    <a:lumMod val="50000"/>
                  </a:schemeClr>
                </a:solidFill>
                <a:cs typeface="Times New Roman" pitchFamily="18" charset="0"/>
              </a:rPr>
              <a:t>pada</a:t>
            </a:r>
            <a:r>
              <a:rPr lang="en-US" dirty="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pembuatan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abon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ebi</a:t>
            </a:r>
            <a:r>
              <a:rPr lang="en-US" dirty="0" smtClean="0">
                <a:solidFill>
                  <a:schemeClr val="accent6">
                    <a:lumMod val="50000"/>
                  </a:schemeClr>
                </a:solidFill>
                <a:cs typeface="Times New Roman" pitchFamily="18" charset="0"/>
              </a:rPr>
              <a:t>.</a:t>
            </a:r>
            <a:endParaRPr lang="en-US" dirty="0">
              <a:solidFill>
                <a:schemeClr val="accent6">
                  <a:lumMod val="50000"/>
                </a:schemeClr>
              </a:solidFill>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Kerangka Pemikiran</a:t>
            </a:r>
            <a:endParaRPr lang="id-ID" dirty="0"/>
          </a:p>
        </p:txBody>
      </p:sp>
      <p:sp>
        <p:nvSpPr>
          <p:cNvPr id="5" name="Snip Diagonal Corner Rectangle 4"/>
          <p:cNvSpPr/>
          <p:nvPr/>
        </p:nvSpPr>
        <p:spPr>
          <a:xfrm>
            <a:off x="683568" y="1563624"/>
            <a:ext cx="7848872" cy="1440174"/>
          </a:xfrm>
          <a:prstGeom prst="snip2DiagRect">
            <a:avLst/>
          </a:prstGeom>
          <a:ln w="76200">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err="1" smtClean="0">
                <a:solidFill>
                  <a:schemeClr val="accent6">
                    <a:lumMod val="50000"/>
                  </a:schemeClr>
                </a:solidFill>
                <a:cs typeface="Times New Roman" pitchFamily="18" charset="0"/>
              </a:rPr>
              <a:t>Menurut</a:t>
            </a:r>
            <a:r>
              <a:rPr lang="en-US" dirty="0" smtClean="0">
                <a:solidFill>
                  <a:schemeClr val="accent6">
                    <a:lumMod val="50000"/>
                  </a:schemeClr>
                </a:solidFill>
                <a:cs typeface="Times New Roman" pitchFamily="18" charset="0"/>
              </a:rPr>
              <a:t> Lawrie (2003), </a:t>
            </a:r>
            <a:r>
              <a:rPr lang="en-US" dirty="0" err="1" smtClean="0">
                <a:solidFill>
                  <a:schemeClr val="accent6">
                    <a:lumMod val="50000"/>
                  </a:schemeClr>
                </a:solidFill>
                <a:cs typeface="Times New Roman" pitchFamily="18" charset="0"/>
              </a:rPr>
              <a:t>mengemukakkan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bahwa</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abon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umumnya</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memiliki</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komposisi</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gizi</a:t>
            </a:r>
            <a:r>
              <a:rPr lang="en-US" dirty="0" smtClean="0">
                <a:solidFill>
                  <a:schemeClr val="accent6">
                    <a:lumMod val="50000"/>
                  </a:schemeClr>
                </a:solidFill>
                <a:cs typeface="Times New Roman" pitchFamily="18" charset="0"/>
              </a:rPr>
              <a:t> yang </a:t>
            </a:r>
            <a:r>
              <a:rPr lang="en-US" dirty="0" err="1" smtClean="0">
                <a:solidFill>
                  <a:schemeClr val="accent6">
                    <a:lumMod val="50000"/>
                  </a:schemeClr>
                </a:solidFill>
                <a:cs typeface="Times New Roman" pitchFamily="18" charset="0"/>
              </a:rPr>
              <a:t>cukup</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baik</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dan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dapat</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dikonsumsi</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sebagain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makanan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ringan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dan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sebagai</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lauk</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pauk</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Pembutan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abon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dapat</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dijadikan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sebagai</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alternatif</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pengolahan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bahan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pangan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sehingga</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umur</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simpan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bahan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pangan</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tersebut</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dapat</a:t>
            </a:r>
            <a:r>
              <a:rPr lang="en-US" dirty="0" smtClean="0">
                <a:solidFill>
                  <a:schemeClr val="accent6">
                    <a:lumMod val="50000"/>
                  </a:schemeClr>
                </a:solidFill>
                <a:cs typeface="Times New Roman" pitchFamily="18" charset="0"/>
              </a:rPr>
              <a:t> </a:t>
            </a:r>
            <a:r>
              <a:rPr lang="en-US" dirty="0" err="1" smtClean="0">
                <a:solidFill>
                  <a:schemeClr val="accent6">
                    <a:lumMod val="50000"/>
                  </a:schemeClr>
                </a:solidFill>
                <a:cs typeface="Times New Roman" pitchFamily="18" charset="0"/>
              </a:rPr>
              <a:t>lebih</a:t>
            </a:r>
            <a:r>
              <a:rPr lang="en-US" dirty="0" smtClean="0">
                <a:solidFill>
                  <a:schemeClr val="accent6">
                    <a:lumMod val="50000"/>
                  </a:schemeClr>
                </a:solidFill>
                <a:cs typeface="Times New Roman" pitchFamily="18" charset="0"/>
              </a:rPr>
              <a:t> lama. </a:t>
            </a:r>
            <a:endParaRPr lang="en-US" dirty="0">
              <a:solidFill>
                <a:schemeClr val="accent6">
                  <a:lumMod val="50000"/>
                </a:schemeClr>
              </a:solidFill>
              <a:cs typeface="Times New Roman" pitchFamily="18" charset="0"/>
            </a:endParaRPr>
          </a:p>
        </p:txBody>
      </p:sp>
      <p:sp>
        <p:nvSpPr>
          <p:cNvPr id="6" name="Snip Diagonal Corner Rectangle 5"/>
          <p:cNvSpPr/>
          <p:nvPr/>
        </p:nvSpPr>
        <p:spPr>
          <a:xfrm>
            <a:off x="687530" y="3363838"/>
            <a:ext cx="7848872" cy="1440174"/>
          </a:xfrm>
          <a:prstGeom prst="snip2DiagRect">
            <a:avLst/>
          </a:prstGeom>
          <a:ln w="76200">
            <a:solidFill>
              <a:schemeClr val="accent2">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err="1">
                <a:solidFill>
                  <a:schemeClr val="accent6">
                    <a:lumMod val="50000"/>
                  </a:schemeClr>
                </a:solidFill>
                <a:cs typeface="Times New Roman" pitchFamily="18" charset="0"/>
              </a:rPr>
              <a:t>Menurut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Purwadaria</a:t>
            </a:r>
            <a:r>
              <a:rPr lang="en-US" dirty="0">
                <a:solidFill>
                  <a:schemeClr val="accent6">
                    <a:lumMod val="50000"/>
                  </a:schemeClr>
                </a:solidFill>
                <a:cs typeface="Times New Roman" pitchFamily="18" charset="0"/>
              </a:rPr>
              <a:t> (2000), </a:t>
            </a:r>
            <a:r>
              <a:rPr lang="en-US" dirty="0" err="1">
                <a:solidFill>
                  <a:schemeClr val="accent6">
                    <a:lumMod val="50000"/>
                  </a:schemeClr>
                </a:solidFill>
                <a:cs typeface="Times New Roman" pitchFamily="18" charset="0"/>
              </a:rPr>
              <a:t>udang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merupakan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salah</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satu</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pangan</a:t>
            </a:r>
            <a:r>
              <a:rPr lang="en-US" dirty="0">
                <a:solidFill>
                  <a:schemeClr val="accent6">
                    <a:lumMod val="50000"/>
                  </a:schemeClr>
                </a:solidFill>
                <a:cs typeface="Times New Roman" pitchFamily="18" charset="0"/>
              </a:rPr>
              <a:t> yang </a:t>
            </a:r>
            <a:r>
              <a:rPr lang="en-US" dirty="0" err="1">
                <a:solidFill>
                  <a:schemeClr val="accent6">
                    <a:lumMod val="50000"/>
                  </a:schemeClr>
                </a:solidFill>
                <a:cs typeface="Times New Roman" pitchFamily="18" charset="0"/>
              </a:rPr>
              <a:t>banyak</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digemari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masyarakat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karena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mengandung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gizi</a:t>
            </a:r>
            <a:r>
              <a:rPr lang="en-US" dirty="0">
                <a:solidFill>
                  <a:schemeClr val="accent6">
                    <a:lumMod val="50000"/>
                  </a:schemeClr>
                </a:solidFill>
                <a:cs typeface="Times New Roman" pitchFamily="18" charset="0"/>
              </a:rPr>
              <a:t> yang </a:t>
            </a:r>
            <a:r>
              <a:rPr lang="en-US" dirty="0" err="1">
                <a:solidFill>
                  <a:schemeClr val="accent6">
                    <a:lumMod val="50000"/>
                  </a:schemeClr>
                </a:solidFill>
                <a:cs typeface="Times New Roman" pitchFamily="18" charset="0"/>
              </a:rPr>
              <a:t>tinggi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memiliki</a:t>
            </a:r>
            <a:r>
              <a:rPr lang="en-US" dirty="0">
                <a:solidFill>
                  <a:schemeClr val="accent6">
                    <a:lumMod val="50000"/>
                  </a:schemeClr>
                </a:solidFill>
                <a:cs typeface="Times New Roman" pitchFamily="18" charset="0"/>
              </a:rPr>
              <a:t> aroma yang </a:t>
            </a:r>
            <a:r>
              <a:rPr lang="en-US" dirty="0" err="1">
                <a:solidFill>
                  <a:schemeClr val="accent6">
                    <a:lumMod val="50000"/>
                  </a:schemeClr>
                </a:solidFill>
                <a:cs typeface="Times New Roman" pitchFamily="18" charset="0"/>
              </a:rPr>
              <a:t>khas</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dan</a:t>
            </a:r>
            <a:r>
              <a:rPr lang="en-US" dirty="0">
                <a:solidFill>
                  <a:schemeClr val="accent6">
                    <a:lumMod val="50000"/>
                  </a:schemeClr>
                </a:solidFill>
                <a:cs typeface="Times New Roman" pitchFamily="18" charset="0"/>
              </a:rPr>
              <a:t> rasa yang </a:t>
            </a:r>
            <a:r>
              <a:rPr lang="en-US" dirty="0" err="1">
                <a:solidFill>
                  <a:schemeClr val="accent6">
                    <a:lumMod val="50000"/>
                  </a:schemeClr>
                </a:solidFill>
                <a:cs typeface="Times New Roman" pitchFamily="18" charset="0"/>
              </a:rPr>
              <a:t>lezat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Bagian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udang</a:t>
            </a:r>
            <a:r>
              <a:rPr lang="en-US" dirty="0">
                <a:solidFill>
                  <a:schemeClr val="accent6">
                    <a:lumMod val="50000"/>
                  </a:schemeClr>
                </a:solidFill>
                <a:cs typeface="Times New Roman" pitchFamily="18" charset="0"/>
              </a:rPr>
              <a:t> yang </a:t>
            </a:r>
            <a:r>
              <a:rPr lang="en-US" dirty="0" err="1">
                <a:solidFill>
                  <a:schemeClr val="accent6">
                    <a:lumMod val="50000"/>
                  </a:schemeClr>
                </a:solidFill>
                <a:cs typeface="Times New Roman" pitchFamily="18" charset="0"/>
              </a:rPr>
              <a:t>dapat</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dimanfaatkan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sebagai</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pangan</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terutama</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adalah</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daging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udang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daging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udang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mengandung</a:t>
            </a:r>
            <a:r>
              <a:rPr lang="en-US" dirty="0">
                <a:solidFill>
                  <a:schemeClr val="accent6">
                    <a:lumMod val="50000"/>
                  </a:schemeClr>
                </a:solidFill>
                <a:cs typeface="Times New Roman" pitchFamily="18" charset="0"/>
              </a:rPr>
              <a:t> </a:t>
            </a:r>
            <a:r>
              <a:rPr lang="en-US" dirty="0" err="1">
                <a:solidFill>
                  <a:schemeClr val="accent6">
                    <a:lumMod val="50000"/>
                  </a:schemeClr>
                </a:solidFill>
                <a:cs typeface="Times New Roman" pitchFamily="18" charset="0"/>
              </a:rPr>
              <a:t>asam</a:t>
            </a:r>
            <a:r>
              <a:rPr lang="en-US" dirty="0">
                <a:solidFill>
                  <a:schemeClr val="accent6">
                    <a:lumMod val="50000"/>
                  </a:schemeClr>
                </a:solidFill>
                <a:cs typeface="Times New Roman" pitchFamily="18" charset="0"/>
              </a:rPr>
              <a:t> amino </a:t>
            </a:r>
            <a:r>
              <a:rPr lang="en-US" dirty="0" err="1">
                <a:solidFill>
                  <a:schemeClr val="accent6">
                    <a:lumMod val="50000"/>
                  </a:schemeClr>
                </a:solidFill>
                <a:cs typeface="Times New Roman" pitchFamily="18" charset="0"/>
              </a:rPr>
              <a:t>essensial</a:t>
            </a:r>
            <a:r>
              <a:rPr lang="en-US" dirty="0">
                <a:solidFill>
                  <a:schemeClr val="accent6">
                    <a:lumMod val="50000"/>
                  </a:schemeClr>
                </a:solidFill>
                <a:cs typeface="Times New Roman" pitchFamily="18" charset="0"/>
              </a:rPr>
              <a:t>. </a:t>
            </a:r>
          </a:p>
        </p:txBody>
      </p:sp>
    </p:spTree>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869071098"/>
              </p:ext>
            </p:extLst>
          </p:nvPr>
        </p:nvGraphicFramePr>
        <p:xfrm>
          <a:off x="768350" y="1714500"/>
          <a:ext cx="7289800" cy="301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48705227"/>
              </p:ext>
            </p:extLst>
          </p:nvPr>
        </p:nvGraphicFramePr>
        <p:xfrm>
          <a:off x="768350" y="1714500"/>
          <a:ext cx="7289800" cy="301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92725887"/>
              </p:ext>
            </p:extLst>
          </p:nvPr>
        </p:nvGraphicFramePr>
        <p:xfrm>
          <a:off x="768350" y="1714500"/>
          <a:ext cx="7289800" cy="301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92172984"/>
              </p:ext>
            </p:extLst>
          </p:nvPr>
        </p:nvGraphicFramePr>
        <p:xfrm>
          <a:off x="768350" y="2002184"/>
          <a:ext cx="7289800" cy="301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penelitian"/>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843808" y="101575"/>
            <a:ext cx="3287601" cy="1822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1894</TotalTime>
  <Words>1841</Words>
  <Application>Microsoft Office PowerPoint</Application>
  <PresentationFormat>On-screen Show (16:9)</PresentationFormat>
  <Paragraphs>443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Integral</vt:lpstr>
      <vt:lpstr>OPTIMASI FORMULASI PEMBUATAN ABON EBI GALENDO MENGGUNAKAN  PROGRAM LINIER </vt:lpstr>
      <vt:lpstr>Latar Belakang</vt:lpstr>
      <vt:lpstr>Slide 3</vt:lpstr>
      <vt:lpstr>Manfaat Penelitian </vt:lpstr>
      <vt:lpstr>Kerangka Pemikiran</vt:lpstr>
      <vt:lpstr>Slide 6</vt:lpstr>
      <vt:lpstr>Slide 7</vt:lpstr>
      <vt:lpstr>Slide 8</vt:lpstr>
      <vt:lpstr>Slide 9</vt:lpstr>
      <vt:lpstr>Slide 10</vt:lpstr>
      <vt:lpstr>Metode penelitan </vt:lpstr>
      <vt:lpstr>Slide 12</vt:lpstr>
      <vt:lpstr>Tahap-tahap Optimasi Formulasi Abon Ebi Galendo dengan Program Linier</vt:lpstr>
      <vt:lpstr>Slide 14</vt:lpstr>
      <vt:lpstr>Analisis Produk </vt:lpstr>
      <vt:lpstr>Slide 16</vt:lpstr>
      <vt:lpstr>Slide 17</vt:lpstr>
      <vt:lpstr>Slide 18</vt:lpstr>
      <vt:lpstr>Hasil Penelitian Pendahuluan </vt:lpstr>
      <vt:lpstr>Slide 20</vt:lpstr>
      <vt:lpstr>Slide 21</vt:lpstr>
      <vt:lpstr>Slide 22</vt:lpstr>
      <vt:lpstr>Formulasi bahan pembutan abon ebi galendo </vt:lpstr>
      <vt:lpstr>Harga bahan </vt:lpstr>
      <vt:lpstr>Hasil Optimasi Formulasi Abon Ebi Galendo dengan Program Linier</vt:lpstr>
      <vt:lpstr>Hasil Analisis Kadar Protein </vt:lpstr>
      <vt:lpstr>Hasil Analisis Kadar Lemak </vt:lpstr>
      <vt:lpstr>Hasil Analisis Kadar Air</vt:lpstr>
      <vt:lpstr>Hasil Analisis Kadar Abu</vt:lpstr>
      <vt:lpstr>Uji Organoleptik Penelitian Utama </vt:lpstr>
      <vt:lpstr>Kesimpulan </vt:lpstr>
      <vt:lpstr>Saran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OPTIMASI FORMULASI PEMBUATAN ABON EBI GALENDO MENGGUNAKAN  PROGRAM LINIER</dc:title>
  <dc:creator>user</dc:creator>
  <cp:lastModifiedBy>user</cp:lastModifiedBy>
  <cp:revision>90</cp:revision>
  <dcterms:created xsi:type="dcterms:W3CDTF">2016-11-24T15:48:57Z</dcterms:created>
  <dcterms:modified xsi:type="dcterms:W3CDTF">2017-04-18T15:09:38Z</dcterms:modified>
</cp:coreProperties>
</file>