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78"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359" autoAdjust="0"/>
  </p:normalViewPr>
  <p:slideViewPr>
    <p:cSldViewPr>
      <p:cViewPr>
        <p:scale>
          <a:sx n="52" d="100"/>
          <a:sy n="52" d="100"/>
        </p:scale>
        <p:origin x="-1020"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B6ADA-4675-4994-AF09-3EF6CFA2B172}" type="doc">
      <dgm:prSet loTypeId="urn:microsoft.com/office/officeart/2005/8/layout/cycle2" loCatId="cycle" qsTypeId="urn:microsoft.com/office/officeart/2005/8/quickstyle/simple4" qsCatId="simple" csTypeId="urn:microsoft.com/office/officeart/2005/8/colors/colorful2" csCatId="colorful" phldr="1"/>
      <dgm:spPr/>
      <dgm:t>
        <a:bodyPr/>
        <a:lstStyle/>
        <a:p>
          <a:endParaRPr lang="id-ID"/>
        </a:p>
      </dgm:t>
    </dgm:pt>
    <dgm:pt modelId="{5C2DF77C-B4E6-4A8A-8BBA-AF7FAA35E547}">
      <dgm:prSet phldrT="[Text]"/>
      <dgm:spPr/>
      <dgm:t>
        <a:bodyPr/>
        <a:lstStyle/>
        <a:p>
          <a:r>
            <a:rPr lang="id-ID" dirty="0" smtClean="0"/>
            <a:t>Bubur Instan</a:t>
          </a:r>
          <a:endParaRPr lang="id-ID" dirty="0"/>
        </a:p>
      </dgm:t>
    </dgm:pt>
    <dgm:pt modelId="{90366846-A343-4658-BCCC-FD6FAE876A42}" type="parTrans" cxnId="{08DC3961-0B51-4C09-8CDC-90597AC0E50C}">
      <dgm:prSet/>
      <dgm:spPr/>
      <dgm:t>
        <a:bodyPr/>
        <a:lstStyle/>
        <a:p>
          <a:endParaRPr lang="id-ID"/>
        </a:p>
      </dgm:t>
    </dgm:pt>
    <dgm:pt modelId="{7B367AD1-53AE-41F9-9771-21D31B9ADA27}" type="sibTrans" cxnId="{08DC3961-0B51-4C09-8CDC-90597AC0E50C}">
      <dgm:prSet/>
      <dgm:spPr/>
      <dgm:t>
        <a:bodyPr/>
        <a:lstStyle/>
        <a:p>
          <a:endParaRPr lang="id-ID"/>
        </a:p>
      </dgm:t>
    </dgm:pt>
    <dgm:pt modelId="{D32A1D4B-C17D-434B-8593-43AE4578532B}">
      <dgm:prSet phldrT="[Text]"/>
      <dgm:spPr/>
      <dgm:t>
        <a:bodyPr/>
        <a:lstStyle/>
        <a:p>
          <a:r>
            <a:rPr lang="id-ID" dirty="0" smtClean="0"/>
            <a:t>Tepung Umbi Ganyong</a:t>
          </a:r>
          <a:endParaRPr lang="id-ID" dirty="0"/>
        </a:p>
      </dgm:t>
    </dgm:pt>
    <dgm:pt modelId="{E3999B67-F27E-44B0-A5D7-96B3FCD4D34F}" type="parTrans" cxnId="{3815D657-E9BE-402B-994F-8C89EE51F19B}">
      <dgm:prSet/>
      <dgm:spPr/>
      <dgm:t>
        <a:bodyPr/>
        <a:lstStyle/>
        <a:p>
          <a:endParaRPr lang="id-ID"/>
        </a:p>
      </dgm:t>
    </dgm:pt>
    <dgm:pt modelId="{9DA61E76-7077-4435-B467-08D813882496}" type="sibTrans" cxnId="{3815D657-E9BE-402B-994F-8C89EE51F19B}">
      <dgm:prSet/>
      <dgm:spPr/>
      <dgm:t>
        <a:bodyPr/>
        <a:lstStyle/>
        <a:p>
          <a:endParaRPr lang="id-ID"/>
        </a:p>
      </dgm:t>
    </dgm:pt>
    <dgm:pt modelId="{B41634E5-C775-4265-AB1C-9187B1179CA8}">
      <dgm:prSet phldrT="[Text]"/>
      <dgm:spPr/>
      <dgm:t>
        <a:bodyPr/>
        <a:lstStyle/>
        <a:p>
          <a:r>
            <a:rPr lang="id-ID" dirty="0" smtClean="0"/>
            <a:t>Tepung Kacang Hijau</a:t>
          </a:r>
          <a:endParaRPr lang="id-ID" dirty="0"/>
        </a:p>
      </dgm:t>
    </dgm:pt>
    <dgm:pt modelId="{CF5B359B-41F6-4D90-BB80-55A13DC40757}" type="parTrans" cxnId="{74EDBAD6-2831-4826-B19D-71B7B5DC0AC3}">
      <dgm:prSet/>
      <dgm:spPr/>
      <dgm:t>
        <a:bodyPr/>
        <a:lstStyle/>
        <a:p>
          <a:endParaRPr lang="id-ID"/>
        </a:p>
      </dgm:t>
    </dgm:pt>
    <dgm:pt modelId="{A6A7CB2A-3882-4F8E-B764-819E3FF8B245}" type="sibTrans" cxnId="{74EDBAD6-2831-4826-B19D-71B7B5DC0AC3}">
      <dgm:prSet/>
      <dgm:spPr/>
      <dgm:t>
        <a:bodyPr/>
        <a:lstStyle/>
        <a:p>
          <a:endParaRPr lang="id-ID"/>
        </a:p>
      </dgm:t>
    </dgm:pt>
    <dgm:pt modelId="{199585B0-D2F9-4E85-AD75-957AD0DC7259}" type="pres">
      <dgm:prSet presAssocID="{75FB6ADA-4675-4994-AF09-3EF6CFA2B172}" presName="cycle" presStyleCnt="0">
        <dgm:presLayoutVars>
          <dgm:dir/>
          <dgm:resizeHandles val="exact"/>
        </dgm:presLayoutVars>
      </dgm:prSet>
      <dgm:spPr/>
      <dgm:t>
        <a:bodyPr/>
        <a:lstStyle/>
        <a:p>
          <a:endParaRPr lang="id-ID"/>
        </a:p>
      </dgm:t>
    </dgm:pt>
    <dgm:pt modelId="{71301F50-7733-430A-9FAE-BA7AAA1C50F8}" type="pres">
      <dgm:prSet presAssocID="{5C2DF77C-B4E6-4A8A-8BBA-AF7FAA35E547}" presName="node" presStyleLbl="node1" presStyleIdx="0" presStyleCnt="3" custScaleX="158254" custScaleY="78759">
        <dgm:presLayoutVars>
          <dgm:bulletEnabled val="1"/>
        </dgm:presLayoutVars>
      </dgm:prSet>
      <dgm:spPr/>
      <dgm:t>
        <a:bodyPr/>
        <a:lstStyle/>
        <a:p>
          <a:endParaRPr lang="id-ID"/>
        </a:p>
      </dgm:t>
    </dgm:pt>
    <dgm:pt modelId="{A95D3C7C-AA5C-4304-8514-96584B583A0D}" type="pres">
      <dgm:prSet presAssocID="{7B367AD1-53AE-41F9-9771-21D31B9ADA27}" presName="sibTrans" presStyleLbl="sibTrans2D1" presStyleIdx="0" presStyleCnt="3"/>
      <dgm:spPr/>
      <dgm:t>
        <a:bodyPr/>
        <a:lstStyle/>
        <a:p>
          <a:endParaRPr lang="id-ID"/>
        </a:p>
      </dgm:t>
    </dgm:pt>
    <dgm:pt modelId="{64382D13-5C09-437E-AE7D-15A5C018C2F2}" type="pres">
      <dgm:prSet presAssocID="{7B367AD1-53AE-41F9-9771-21D31B9ADA27}" presName="connectorText" presStyleLbl="sibTrans2D1" presStyleIdx="0" presStyleCnt="3"/>
      <dgm:spPr/>
      <dgm:t>
        <a:bodyPr/>
        <a:lstStyle/>
        <a:p>
          <a:endParaRPr lang="id-ID"/>
        </a:p>
      </dgm:t>
    </dgm:pt>
    <dgm:pt modelId="{9BFE7722-A1A8-40CB-8C05-BAD0E876B519}" type="pres">
      <dgm:prSet presAssocID="{D32A1D4B-C17D-434B-8593-43AE4578532B}" presName="node" presStyleLbl="node1" presStyleIdx="1" presStyleCnt="3" custScaleX="144904" custRadScaleRad="130141" custRadScaleInc="-16690">
        <dgm:presLayoutVars>
          <dgm:bulletEnabled val="1"/>
        </dgm:presLayoutVars>
      </dgm:prSet>
      <dgm:spPr/>
      <dgm:t>
        <a:bodyPr/>
        <a:lstStyle/>
        <a:p>
          <a:endParaRPr lang="id-ID"/>
        </a:p>
      </dgm:t>
    </dgm:pt>
    <dgm:pt modelId="{38218149-75E7-4F9D-8AE9-ED495E1EC51B}" type="pres">
      <dgm:prSet presAssocID="{9DA61E76-7077-4435-B467-08D813882496}" presName="sibTrans" presStyleLbl="sibTrans2D1" presStyleIdx="1" presStyleCnt="3" custScaleX="126877"/>
      <dgm:spPr/>
      <dgm:t>
        <a:bodyPr/>
        <a:lstStyle/>
        <a:p>
          <a:endParaRPr lang="id-ID"/>
        </a:p>
      </dgm:t>
    </dgm:pt>
    <dgm:pt modelId="{6E4A7780-F400-47FC-B38D-80D282D941AF}" type="pres">
      <dgm:prSet presAssocID="{9DA61E76-7077-4435-B467-08D813882496}" presName="connectorText" presStyleLbl="sibTrans2D1" presStyleIdx="1" presStyleCnt="3"/>
      <dgm:spPr/>
      <dgm:t>
        <a:bodyPr/>
        <a:lstStyle/>
        <a:p>
          <a:endParaRPr lang="id-ID"/>
        </a:p>
      </dgm:t>
    </dgm:pt>
    <dgm:pt modelId="{65B6C424-2112-4EC8-8F47-B8012FE724AD}" type="pres">
      <dgm:prSet presAssocID="{B41634E5-C775-4265-AB1C-9187B1179CA8}" presName="node" presStyleLbl="node1" presStyleIdx="2" presStyleCnt="3" custScaleX="136150" custRadScaleRad="111252" custRadScaleInc="5831">
        <dgm:presLayoutVars>
          <dgm:bulletEnabled val="1"/>
        </dgm:presLayoutVars>
      </dgm:prSet>
      <dgm:spPr/>
      <dgm:t>
        <a:bodyPr/>
        <a:lstStyle/>
        <a:p>
          <a:endParaRPr lang="id-ID"/>
        </a:p>
      </dgm:t>
    </dgm:pt>
    <dgm:pt modelId="{A51F2AB8-F68C-4255-AACC-E9DDE93CD0B8}" type="pres">
      <dgm:prSet presAssocID="{A6A7CB2A-3882-4F8E-B764-819E3FF8B245}" presName="sibTrans" presStyleLbl="sibTrans2D1" presStyleIdx="2" presStyleCnt="3"/>
      <dgm:spPr/>
      <dgm:t>
        <a:bodyPr/>
        <a:lstStyle/>
        <a:p>
          <a:endParaRPr lang="id-ID"/>
        </a:p>
      </dgm:t>
    </dgm:pt>
    <dgm:pt modelId="{33B35105-C0DA-49FB-8879-E80DDA413BD0}" type="pres">
      <dgm:prSet presAssocID="{A6A7CB2A-3882-4F8E-B764-819E3FF8B245}" presName="connectorText" presStyleLbl="sibTrans2D1" presStyleIdx="2" presStyleCnt="3"/>
      <dgm:spPr/>
      <dgm:t>
        <a:bodyPr/>
        <a:lstStyle/>
        <a:p>
          <a:endParaRPr lang="id-ID"/>
        </a:p>
      </dgm:t>
    </dgm:pt>
  </dgm:ptLst>
  <dgm:cxnLst>
    <dgm:cxn modelId="{1A92D50E-9F86-4D24-B98E-C0F09F831134}" type="presOf" srcId="{5C2DF77C-B4E6-4A8A-8BBA-AF7FAA35E547}" destId="{71301F50-7733-430A-9FAE-BA7AAA1C50F8}" srcOrd="0" destOrd="0" presId="urn:microsoft.com/office/officeart/2005/8/layout/cycle2"/>
    <dgm:cxn modelId="{08DC3961-0B51-4C09-8CDC-90597AC0E50C}" srcId="{75FB6ADA-4675-4994-AF09-3EF6CFA2B172}" destId="{5C2DF77C-B4E6-4A8A-8BBA-AF7FAA35E547}" srcOrd="0" destOrd="0" parTransId="{90366846-A343-4658-BCCC-FD6FAE876A42}" sibTransId="{7B367AD1-53AE-41F9-9771-21D31B9ADA27}"/>
    <dgm:cxn modelId="{634110C2-43C2-425A-AD07-EB72E9C617F8}" type="presOf" srcId="{7B367AD1-53AE-41F9-9771-21D31B9ADA27}" destId="{A95D3C7C-AA5C-4304-8514-96584B583A0D}" srcOrd="0" destOrd="0" presId="urn:microsoft.com/office/officeart/2005/8/layout/cycle2"/>
    <dgm:cxn modelId="{5A636EC8-3659-4880-B1E5-4F592DDB367D}" type="presOf" srcId="{9DA61E76-7077-4435-B467-08D813882496}" destId="{38218149-75E7-4F9D-8AE9-ED495E1EC51B}" srcOrd="0" destOrd="0" presId="urn:microsoft.com/office/officeart/2005/8/layout/cycle2"/>
    <dgm:cxn modelId="{74EDBAD6-2831-4826-B19D-71B7B5DC0AC3}" srcId="{75FB6ADA-4675-4994-AF09-3EF6CFA2B172}" destId="{B41634E5-C775-4265-AB1C-9187B1179CA8}" srcOrd="2" destOrd="0" parTransId="{CF5B359B-41F6-4D90-BB80-55A13DC40757}" sibTransId="{A6A7CB2A-3882-4F8E-B764-819E3FF8B245}"/>
    <dgm:cxn modelId="{0EC0F5FE-BCD9-4F51-AF71-80D69F916B17}" type="presOf" srcId="{9DA61E76-7077-4435-B467-08D813882496}" destId="{6E4A7780-F400-47FC-B38D-80D282D941AF}" srcOrd="1" destOrd="0" presId="urn:microsoft.com/office/officeart/2005/8/layout/cycle2"/>
    <dgm:cxn modelId="{7667090E-BA4D-49CA-9E1F-F2ED6965F421}" type="presOf" srcId="{75FB6ADA-4675-4994-AF09-3EF6CFA2B172}" destId="{199585B0-D2F9-4E85-AD75-957AD0DC7259}" srcOrd="0" destOrd="0" presId="urn:microsoft.com/office/officeart/2005/8/layout/cycle2"/>
    <dgm:cxn modelId="{7DC852E5-5D43-4F60-AF1C-5BF64A37C253}" type="presOf" srcId="{D32A1D4B-C17D-434B-8593-43AE4578532B}" destId="{9BFE7722-A1A8-40CB-8C05-BAD0E876B519}" srcOrd="0" destOrd="0" presId="urn:microsoft.com/office/officeart/2005/8/layout/cycle2"/>
    <dgm:cxn modelId="{3815D657-E9BE-402B-994F-8C89EE51F19B}" srcId="{75FB6ADA-4675-4994-AF09-3EF6CFA2B172}" destId="{D32A1D4B-C17D-434B-8593-43AE4578532B}" srcOrd="1" destOrd="0" parTransId="{E3999B67-F27E-44B0-A5D7-96B3FCD4D34F}" sibTransId="{9DA61E76-7077-4435-B467-08D813882496}"/>
    <dgm:cxn modelId="{1A7AB164-270D-4AEB-AC30-A4FFECAF31BD}" type="presOf" srcId="{A6A7CB2A-3882-4F8E-B764-819E3FF8B245}" destId="{A51F2AB8-F68C-4255-AACC-E9DDE93CD0B8}" srcOrd="0" destOrd="0" presId="urn:microsoft.com/office/officeart/2005/8/layout/cycle2"/>
    <dgm:cxn modelId="{76ADD52B-E92D-492F-9D9B-42DA46D956CA}" type="presOf" srcId="{7B367AD1-53AE-41F9-9771-21D31B9ADA27}" destId="{64382D13-5C09-437E-AE7D-15A5C018C2F2}" srcOrd="1" destOrd="0" presId="urn:microsoft.com/office/officeart/2005/8/layout/cycle2"/>
    <dgm:cxn modelId="{6D8AD19B-9104-4632-B812-6B43BAD0B866}" type="presOf" srcId="{A6A7CB2A-3882-4F8E-B764-819E3FF8B245}" destId="{33B35105-C0DA-49FB-8879-E80DDA413BD0}" srcOrd="1" destOrd="0" presId="urn:microsoft.com/office/officeart/2005/8/layout/cycle2"/>
    <dgm:cxn modelId="{0C1EEBDA-084C-4497-B4C7-4E7D46E4C13A}" type="presOf" srcId="{B41634E5-C775-4265-AB1C-9187B1179CA8}" destId="{65B6C424-2112-4EC8-8F47-B8012FE724AD}" srcOrd="0" destOrd="0" presId="urn:microsoft.com/office/officeart/2005/8/layout/cycle2"/>
    <dgm:cxn modelId="{4F99FC70-D37F-4CF0-AE22-621B6AC37E4F}" type="presParOf" srcId="{199585B0-D2F9-4E85-AD75-957AD0DC7259}" destId="{71301F50-7733-430A-9FAE-BA7AAA1C50F8}" srcOrd="0" destOrd="0" presId="urn:microsoft.com/office/officeart/2005/8/layout/cycle2"/>
    <dgm:cxn modelId="{7071D280-100C-4224-8F2B-DB78A9F419AD}" type="presParOf" srcId="{199585B0-D2F9-4E85-AD75-957AD0DC7259}" destId="{A95D3C7C-AA5C-4304-8514-96584B583A0D}" srcOrd="1" destOrd="0" presId="urn:microsoft.com/office/officeart/2005/8/layout/cycle2"/>
    <dgm:cxn modelId="{64660B5A-7A93-48D3-8D6E-801FCB985117}" type="presParOf" srcId="{A95D3C7C-AA5C-4304-8514-96584B583A0D}" destId="{64382D13-5C09-437E-AE7D-15A5C018C2F2}" srcOrd="0" destOrd="0" presId="urn:microsoft.com/office/officeart/2005/8/layout/cycle2"/>
    <dgm:cxn modelId="{3F1327E6-FF81-4420-BE39-7704F97B5C81}" type="presParOf" srcId="{199585B0-D2F9-4E85-AD75-957AD0DC7259}" destId="{9BFE7722-A1A8-40CB-8C05-BAD0E876B519}" srcOrd="2" destOrd="0" presId="urn:microsoft.com/office/officeart/2005/8/layout/cycle2"/>
    <dgm:cxn modelId="{C24B3AD3-3997-4CE9-9356-1FEE79FBC0EA}" type="presParOf" srcId="{199585B0-D2F9-4E85-AD75-957AD0DC7259}" destId="{38218149-75E7-4F9D-8AE9-ED495E1EC51B}" srcOrd="3" destOrd="0" presId="urn:microsoft.com/office/officeart/2005/8/layout/cycle2"/>
    <dgm:cxn modelId="{B0E0707B-C834-4B45-A4B9-CD8B7FCCC3FA}" type="presParOf" srcId="{38218149-75E7-4F9D-8AE9-ED495E1EC51B}" destId="{6E4A7780-F400-47FC-B38D-80D282D941AF}" srcOrd="0" destOrd="0" presId="urn:microsoft.com/office/officeart/2005/8/layout/cycle2"/>
    <dgm:cxn modelId="{AD1914BD-ADEC-469B-BF81-681320D3AF1F}" type="presParOf" srcId="{199585B0-D2F9-4E85-AD75-957AD0DC7259}" destId="{65B6C424-2112-4EC8-8F47-B8012FE724AD}" srcOrd="4" destOrd="0" presId="urn:microsoft.com/office/officeart/2005/8/layout/cycle2"/>
    <dgm:cxn modelId="{672EB77A-85FF-4D93-8A8C-59143807DE53}" type="presParOf" srcId="{199585B0-D2F9-4E85-AD75-957AD0DC7259}" destId="{A51F2AB8-F68C-4255-AACC-E9DDE93CD0B8}" srcOrd="5" destOrd="0" presId="urn:microsoft.com/office/officeart/2005/8/layout/cycle2"/>
    <dgm:cxn modelId="{470287E1-A92F-4B88-BE72-B34874EC37E2}" type="presParOf" srcId="{A51F2AB8-F68C-4255-AACC-E9DDE93CD0B8}" destId="{33B35105-C0DA-49FB-8879-E80DDA413BD0}" srcOrd="0" destOrd="0" presId="urn:microsoft.com/office/officeart/2005/8/layout/cycle2"/>
  </dgm:cxnLst>
  <dgm:bg/>
  <dgm:whole/>
</dgm:dataModel>
</file>

<file path=ppt/diagrams/data2.xml><?xml version="1.0" encoding="utf-8"?>
<dgm:dataModel xmlns:dgm="http://schemas.openxmlformats.org/drawingml/2006/diagram" xmlns:a="http://schemas.openxmlformats.org/drawingml/2006/main">
  <dgm:ptLst>
    <dgm:pt modelId="{6D268C21-186A-4D64-A3CC-8A88B17B902A}" type="doc">
      <dgm:prSet loTypeId="urn:microsoft.com/office/officeart/2005/8/layout/vList5" loCatId="list" qsTypeId="urn:microsoft.com/office/officeart/2005/8/quickstyle/3d1" qsCatId="3D" csTypeId="urn:microsoft.com/office/officeart/2005/8/colors/accent6_5" csCatId="accent6" phldr="1"/>
      <dgm:spPr/>
      <dgm:t>
        <a:bodyPr/>
        <a:lstStyle/>
        <a:p>
          <a:endParaRPr lang="id-ID"/>
        </a:p>
      </dgm:t>
    </dgm:pt>
    <dgm:pt modelId="{6A48183E-6875-4721-B571-48EBCB14E068}">
      <dgm:prSet phldrT="[Text]"/>
      <dgm:spPr/>
      <dgm:t>
        <a:bodyPr/>
        <a:lstStyle/>
        <a:p>
          <a:r>
            <a:rPr lang="id-ID" dirty="0" smtClean="0"/>
            <a:t>Hipotesis Penelitian</a:t>
          </a:r>
          <a:endParaRPr lang="id-ID" dirty="0"/>
        </a:p>
      </dgm:t>
    </dgm:pt>
    <dgm:pt modelId="{1EED43FF-CCF3-4B5F-B501-66C29D528867}" type="parTrans" cxnId="{9BD836D6-76BD-4234-AF66-2C992F48A8E6}">
      <dgm:prSet/>
      <dgm:spPr/>
      <dgm:t>
        <a:bodyPr/>
        <a:lstStyle/>
        <a:p>
          <a:endParaRPr lang="id-ID"/>
        </a:p>
      </dgm:t>
    </dgm:pt>
    <dgm:pt modelId="{BF7D1B73-734A-420A-828B-87B846E5CBB6}" type="sibTrans" cxnId="{9BD836D6-76BD-4234-AF66-2C992F48A8E6}">
      <dgm:prSet/>
      <dgm:spPr/>
      <dgm:t>
        <a:bodyPr/>
        <a:lstStyle/>
        <a:p>
          <a:endParaRPr lang="id-ID"/>
        </a:p>
      </dgm:t>
    </dgm:pt>
    <dgm:pt modelId="{3BDF1259-3E10-4620-96F7-E188D5DBEDE5}">
      <dgm:prSet phldrT="[Text]" custT="1"/>
      <dgm:spPr/>
      <dgm:t>
        <a:bodyPr/>
        <a:lstStyle/>
        <a:p>
          <a:pPr algn="just"/>
          <a:r>
            <a:rPr lang="id-ID" sz="1800" dirty="0" smtClean="0"/>
            <a:t>Diduga komposisi tepung umbi ganyong dengan tepung kacang hijau akan berpengaruh terhadap karakteristik bubur instan untuk bayi yang akan dihasilkan</a:t>
          </a:r>
          <a:endParaRPr lang="id-ID" sz="1800" dirty="0"/>
        </a:p>
      </dgm:t>
    </dgm:pt>
    <dgm:pt modelId="{400760AC-4E79-4161-AED5-9583BC6A9CD5}" type="parTrans" cxnId="{6EC9B607-7BA1-4321-9A12-7244CD65EED3}">
      <dgm:prSet/>
      <dgm:spPr/>
      <dgm:t>
        <a:bodyPr/>
        <a:lstStyle/>
        <a:p>
          <a:endParaRPr lang="id-ID"/>
        </a:p>
      </dgm:t>
    </dgm:pt>
    <dgm:pt modelId="{CF5B216A-C2BD-45BE-82C5-CDC55DA89C83}" type="sibTrans" cxnId="{6EC9B607-7BA1-4321-9A12-7244CD65EED3}">
      <dgm:prSet/>
      <dgm:spPr/>
      <dgm:t>
        <a:bodyPr/>
        <a:lstStyle/>
        <a:p>
          <a:endParaRPr lang="id-ID"/>
        </a:p>
      </dgm:t>
    </dgm:pt>
    <dgm:pt modelId="{6A240F50-FA10-456B-BA11-57CC3D1191B5}">
      <dgm:prSet phldrT="[Text]" custT="1"/>
      <dgm:spPr/>
      <dgm:t>
        <a:bodyPr/>
        <a:lstStyle/>
        <a:p>
          <a:pPr algn="just"/>
          <a:r>
            <a:rPr lang="id-ID" sz="1800" dirty="0" smtClean="0"/>
            <a:t>Diduga suhu gelatinisasi akan berpengaruh terhadap karakteristik bubur instan untuk bayi yang akan dihasilkan</a:t>
          </a:r>
          <a:endParaRPr lang="id-ID" sz="1800" dirty="0"/>
        </a:p>
      </dgm:t>
    </dgm:pt>
    <dgm:pt modelId="{207972C6-657B-4664-A968-E766F8EA05B6}" type="parTrans" cxnId="{B77A5DF5-FA11-48C4-9108-1DFD1E706319}">
      <dgm:prSet/>
      <dgm:spPr/>
      <dgm:t>
        <a:bodyPr/>
        <a:lstStyle/>
        <a:p>
          <a:endParaRPr lang="id-ID"/>
        </a:p>
      </dgm:t>
    </dgm:pt>
    <dgm:pt modelId="{BB3AC198-9F34-46CC-9A32-2A9A2946F429}" type="sibTrans" cxnId="{B77A5DF5-FA11-48C4-9108-1DFD1E706319}">
      <dgm:prSet/>
      <dgm:spPr/>
      <dgm:t>
        <a:bodyPr/>
        <a:lstStyle/>
        <a:p>
          <a:endParaRPr lang="id-ID"/>
        </a:p>
      </dgm:t>
    </dgm:pt>
    <dgm:pt modelId="{D5EF18E6-115F-4870-85FD-2B5499A253BB}">
      <dgm:prSet phldrT="[Text]" custT="1"/>
      <dgm:spPr/>
      <dgm:t>
        <a:bodyPr/>
        <a:lstStyle/>
        <a:p>
          <a:pPr algn="just"/>
          <a:r>
            <a:rPr lang="id-ID" sz="1800" dirty="0" smtClean="0"/>
            <a:t>Diduga interaksi antara komposisi tepung umbi ganyong dengan tepung kacang hijau dan suhu gelatinisasi akan berpengaruh terhadap karakteristik bubur instan untukbayi </a:t>
          </a:r>
          <a:endParaRPr lang="id-ID" sz="1800" dirty="0"/>
        </a:p>
      </dgm:t>
    </dgm:pt>
    <dgm:pt modelId="{7E5138AC-70DF-46AE-B436-9D936668309F}" type="parTrans" cxnId="{492F22B7-B630-49BD-AEF1-8CBD42B73CBC}">
      <dgm:prSet/>
      <dgm:spPr/>
      <dgm:t>
        <a:bodyPr/>
        <a:lstStyle/>
        <a:p>
          <a:endParaRPr lang="id-ID"/>
        </a:p>
      </dgm:t>
    </dgm:pt>
    <dgm:pt modelId="{05C0952D-6507-4840-ADB6-32CDD4BBA260}" type="sibTrans" cxnId="{492F22B7-B630-49BD-AEF1-8CBD42B73CBC}">
      <dgm:prSet/>
      <dgm:spPr/>
      <dgm:t>
        <a:bodyPr/>
        <a:lstStyle/>
        <a:p>
          <a:endParaRPr lang="id-ID"/>
        </a:p>
      </dgm:t>
    </dgm:pt>
    <dgm:pt modelId="{A9104298-8E0C-46F6-AFFD-8FF75BB1B2CA}" type="pres">
      <dgm:prSet presAssocID="{6D268C21-186A-4D64-A3CC-8A88B17B902A}" presName="Name0" presStyleCnt="0">
        <dgm:presLayoutVars>
          <dgm:dir/>
          <dgm:animLvl val="lvl"/>
          <dgm:resizeHandles val="exact"/>
        </dgm:presLayoutVars>
      </dgm:prSet>
      <dgm:spPr/>
      <dgm:t>
        <a:bodyPr/>
        <a:lstStyle/>
        <a:p>
          <a:endParaRPr lang="id-ID"/>
        </a:p>
      </dgm:t>
    </dgm:pt>
    <dgm:pt modelId="{E6AC4C5F-0C9A-47C7-AA35-47DF31A8238E}" type="pres">
      <dgm:prSet presAssocID="{6A48183E-6875-4721-B571-48EBCB14E068}" presName="linNode" presStyleCnt="0"/>
      <dgm:spPr/>
      <dgm:t>
        <a:bodyPr/>
        <a:lstStyle/>
        <a:p>
          <a:endParaRPr lang="id-ID"/>
        </a:p>
      </dgm:t>
    </dgm:pt>
    <dgm:pt modelId="{59A86F90-DB9D-4A14-9C45-EC453EC5AFA0}" type="pres">
      <dgm:prSet presAssocID="{6A48183E-6875-4721-B571-48EBCB14E068}" presName="parentText" presStyleLbl="node1" presStyleIdx="0" presStyleCnt="1" custLinFactNeighborX="-6127" custLinFactNeighborY="4297">
        <dgm:presLayoutVars>
          <dgm:chMax val="1"/>
          <dgm:bulletEnabled val="1"/>
        </dgm:presLayoutVars>
      </dgm:prSet>
      <dgm:spPr/>
      <dgm:t>
        <a:bodyPr/>
        <a:lstStyle/>
        <a:p>
          <a:endParaRPr lang="id-ID"/>
        </a:p>
      </dgm:t>
    </dgm:pt>
    <dgm:pt modelId="{0FAE8107-329E-4055-8A25-7B4550F12A21}" type="pres">
      <dgm:prSet presAssocID="{6A48183E-6875-4721-B571-48EBCB14E068}" presName="descendantText" presStyleLbl="alignAccFollowNode1" presStyleIdx="0" presStyleCnt="1" custScaleY="120440">
        <dgm:presLayoutVars>
          <dgm:bulletEnabled val="1"/>
        </dgm:presLayoutVars>
      </dgm:prSet>
      <dgm:spPr/>
      <dgm:t>
        <a:bodyPr/>
        <a:lstStyle/>
        <a:p>
          <a:endParaRPr lang="id-ID"/>
        </a:p>
      </dgm:t>
    </dgm:pt>
  </dgm:ptLst>
  <dgm:cxnLst>
    <dgm:cxn modelId="{1CFC5116-1224-41C9-A749-F0F90603DE83}" type="presOf" srcId="{6A240F50-FA10-456B-BA11-57CC3D1191B5}" destId="{0FAE8107-329E-4055-8A25-7B4550F12A21}" srcOrd="0" destOrd="1" presId="urn:microsoft.com/office/officeart/2005/8/layout/vList5"/>
    <dgm:cxn modelId="{6E12EF12-66F6-4F75-90BA-5203D2B6C314}" type="presOf" srcId="{6A48183E-6875-4721-B571-48EBCB14E068}" destId="{59A86F90-DB9D-4A14-9C45-EC453EC5AFA0}" srcOrd="0" destOrd="0" presId="urn:microsoft.com/office/officeart/2005/8/layout/vList5"/>
    <dgm:cxn modelId="{A32F3ED8-3673-468D-9A80-E15E78C02A63}" type="presOf" srcId="{3BDF1259-3E10-4620-96F7-E188D5DBEDE5}" destId="{0FAE8107-329E-4055-8A25-7B4550F12A21}" srcOrd="0" destOrd="0" presId="urn:microsoft.com/office/officeart/2005/8/layout/vList5"/>
    <dgm:cxn modelId="{B77A5DF5-FA11-48C4-9108-1DFD1E706319}" srcId="{6A48183E-6875-4721-B571-48EBCB14E068}" destId="{6A240F50-FA10-456B-BA11-57CC3D1191B5}" srcOrd="1" destOrd="0" parTransId="{207972C6-657B-4664-A968-E766F8EA05B6}" sibTransId="{BB3AC198-9F34-46CC-9A32-2A9A2946F429}"/>
    <dgm:cxn modelId="{C7D95B73-F6A7-43B5-B645-2DDB8B427A4A}" type="presOf" srcId="{D5EF18E6-115F-4870-85FD-2B5499A253BB}" destId="{0FAE8107-329E-4055-8A25-7B4550F12A21}" srcOrd="0" destOrd="2" presId="urn:microsoft.com/office/officeart/2005/8/layout/vList5"/>
    <dgm:cxn modelId="{05954887-23D6-496A-9936-BD6C308672C9}" type="presOf" srcId="{6D268C21-186A-4D64-A3CC-8A88B17B902A}" destId="{A9104298-8E0C-46F6-AFFD-8FF75BB1B2CA}" srcOrd="0" destOrd="0" presId="urn:microsoft.com/office/officeart/2005/8/layout/vList5"/>
    <dgm:cxn modelId="{492F22B7-B630-49BD-AEF1-8CBD42B73CBC}" srcId="{6A48183E-6875-4721-B571-48EBCB14E068}" destId="{D5EF18E6-115F-4870-85FD-2B5499A253BB}" srcOrd="2" destOrd="0" parTransId="{7E5138AC-70DF-46AE-B436-9D936668309F}" sibTransId="{05C0952D-6507-4840-ADB6-32CDD4BBA260}"/>
    <dgm:cxn modelId="{6EC9B607-7BA1-4321-9A12-7244CD65EED3}" srcId="{6A48183E-6875-4721-B571-48EBCB14E068}" destId="{3BDF1259-3E10-4620-96F7-E188D5DBEDE5}" srcOrd="0" destOrd="0" parTransId="{400760AC-4E79-4161-AED5-9583BC6A9CD5}" sibTransId="{CF5B216A-C2BD-45BE-82C5-CDC55DA89C83}"/>
    <dgm:cxn modelId="{9BD836D6-76BD-4234-AF66-2C992F48A8E6}" srcId="{6D268C21-186A-4D64-A3CC-8A88B17B902A}" destId="{6A48183E-6875-4721-B571-48EBCB14E068}" srcOrd="0" destOrd="0" parTransId="{1EED43FF-CCF3-4B5F-B501-66C29D528867}" sibTransId="{BF7D1B73-734A-420A-828B-87B846E5CBB6}"/>
    <dgm:cxn modelId="{99EF364F-D8EB-455F-832D-77E945F24CC7}" type="presParOf" srcId="{A9104298-8E0C-46F6-AFFD-8FF75BB1B2CA}" destId="{E6AC4C5F-0C9A-47C7-AA35-47DF31A8238E}" srcOrd="0" destOrd="0" presId="urn:microsoft.com/office/officeart/2005/8/layout/vList5"/>
    <dgm:cxn modelId="{1AA4243D-5DFE-4722-99D5-09712E92C257}" type="presParOf" srcId="{E6AC4C5F-0C9A-47C7-AA35-47DF31A8238E}" destId="{59A86F90-DB9D-4A14-9C45-EC453EC5AFA0}" srcOrd="0" destOrd="0" presId="urn:microsoft.com/office/officeart/2005/8/layout/vList5"/>
    <dgm:cxn modelId="{12925DC6-AD43-4AAE-AFA9-879C81392C30}" type="presParOf" srcId="{E6AC4C5F-0C9A-47C7-AA35-47DF31A8238E}" destId="{0FAE8107-329E-4055-8A25-7B4550F12A21}" srcOrd="1"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0CBC11F8-914C-44B6-8519-1A82680DE3BE}" type="doc">
      <dgm:prSet loTypeId="urn:microsoft.com/office/officeart/2005/8/layout/vList6" loCatId="process" qsTypeId="urn:microsoft.com/office/officeart/2005/8/quickstyle/3d3" qsCatId="3D" csTypeId="urn:microsoft.com/office/officeart/2005/8/colors/accent3_1" csCatId="accent3" phldr="1"/>
      <dgm:spPr/>
      <dgm:t>
        <a:bodyPr/>
        <a:lstStyle/>
        <a:p>
          <a:endParaRPr lang="id-ID"/>
        </a:p>
      </dgm:t>
    </dgm:pt>
    <dgm:pt modelId="{055C72BB-3509-4743-AFA9-33CA50E9EA50}">
      <dgm:prSet phldrT="[Text]"/>
      <dgm:spPr/>
      <dgm:t>
        <a:bodyPr/>
        <a:lstStyle/>
        <a:p>
          <a:r>
            <a:rPr lang="id-ID" dirty="0" smtClean="0"/>
            <a:t>Bahan</a:t>
          </a:r>
          <a:endParaRPr lang="id-ID" dirty="0"/>
        </a:p>
      </dgm:t>
    </dgm:pt>
    <dgm:pt modelId="{72F575A2-D2A7-4D10-914C-DC26F3C16E98}" type="parTrans" cxnId="{6F6A8CAE-057A-46EB-8644-797DC5162E6A}">
      <dgm:prSet/>
      <dgm:spPr/>
      <dgm:t>
        <a:bodyPr/>
        <a:lstStyle/>
        <a:p>
          <a:endParaRPr lang="id-ID"/>
        </a:p>
      </dgm:t>
    </dgm:pt>
    <dgm:pt modelId="{8C39ACA0-42BC-4E1B-B8A8-FDC47C8B2EEF}" type="sibTrans" cxnId="{6F6A8CAE-057A-46EB-8644-797DC5162E6A}">
      <dgm:prSet/>
      <dgm:spPr/>
      <dgm:t>
        <a:bodyPr/>
        <a:lstStyle/>
        <a:p>
          <a:endParaRPr lang="id-ID"/>
        </a:p>
      </dgm:t>
    </dgm:pt>
    <dgm:pt modelId="{7CEA77F8-4952-469C-B517-2F11AA2C3323}">
      <dgm:prSet phldrT="[Text]" custT="1"/>
      <dgm:spPr/>
      <dgm:t>
        <a:bodyPr/>
        <a:lstStyle/>
        <a:p>
          <a:pPr algn="just"/>
          <a:r>
            <a:rPr lang="id-ID" sz="1600" dirty="0" smtClean="0"/>
            <a:t>umbi ganyong, tepung kacang hijau merk “Bionic Farm”, susu skim</a:t>
          </a:r>
          <a:r>
            <a:rPr lang="id-ID" sz="1600" i="1" dirty="0" smtClean="0"/>
            <a:t>, </a:t>
          </a:r>
          <a:r>
            <a:rPr lang="id-ID" sz="1600" dirty="0" smtClean="0"/>
            <a:t>minyak nabati merk “Mazola”, dan air merk “Amidis” yang dibeli di Setiabudi Mart</a:t>
          </a:r>
          <a:r>
            <a:rPr lang="en-US" sz="1600" dirty="0" smtClean="0"/>
            <a:t>.</a:t>
          </a:r>
          <a:endParaRPr lang="id-ID" sz="1600" dirty="0"/>
        </a:p>
      </dgm:t>
    </dgm:pt>
    <dgm:pt modelId="{7297CE2B-5992-443F-BD27-B27BFCB0282D}" type="parTrans" cxnId="{BE7D03E3-9BE1-4B14-ADEA-CFDE49D0BFA9}">
      <dgm:prSet/>
      <dgm:spPr/>
      <dgm:t>
        <a:bodyPr/>
        <a:lstStyle/>
        <a:p>
          <a:endParaRPr lang="id-ID"/>
        </a:p>
      </dgm:t>
    </dgm:pt>
    <dgm:pt modelId="{BEF92FFA-8886-4147-9243-230CA3DA2180}" type="sibTrans" cxnId="{BE7D03E3-9BE1-4B14-ADEA-CFDE49D0BFA9}">
      <dgm:prSet/>
      <dgm:spPr/>
      <dgm:t>
        <a:bodyPr/>
        <a:lstStyle/>
        <a:p>
          <a:endParaRPr lang="id-ID"/>
        </a:p>
      </dgm:t>
    </dgm:pt>
    <dgm:pt modelId="{4F1D513F-436F-46A3-8926-CBBA1B3F3C83}">
      <dgm:prSet phldrT="[Text]"/>
      <dgm:spPr/>
      <dgm:t>
        <a:bodyPr/>
        <a:lstStyle/>
        <a:p>
          <a:r>
            <a:rPr lang="id-ID" dirty="0" smtClean="0"/>
            <a:t>Alat</a:t>
          </a:r>
          <a:endParaRPr lang="id-ID" dirty="0"/>
        </a:p>
      </dgm:t>
    </dgm:pt>
    <dgm:pt modelId="{1C5729C8-BE9A-4B20-9AF7-035FF8A0285E}" type="parTrans" cxnId="{60685031-4118-4944-967A-1825918CFC0F}">
      <dgm:prSet/>
      <dgm:spPr/>
      <dgm:t>
        <a:bodyPr/>
        <a:lstStyle/>
        <a:p>
          <a:endParaRPr lang="id-ID"/>
        </a:p>
      </dgm:t>
    </dgm:pt>
    <dgm:pt modelId="{FFE5F926-25CB-4723-A17C-53607387861D}" type="sibTrans" cxnId="{60685031-4118-4944-967A-1825918CFC0F}">
      <dgm:prSet/>
      <dgm:spPr/>
      <dgm:t>
        <a:bodyPr/>
        <a:lstStyle/>
        <a:p>
          <a:endParaRPr lang="id-ID"/>
        </a:p>
      </dgm:t>
    </dgm:pt>
    <dgm:pt modelId="{711D4924-1BB0-41A5-B8ED-A4219225885F}">
      <dgm:prSet phldrT="[Text]"/>
      <dgm:spPr/>
      <dgm:t>
        <a:bodyPr/>
        <a:lstStyle/>
        <a:p>
          <a:pPr algn="just"/>
          <a:r>
            <a:rPr lang="id-ID" dirty="0" smtClean="0"/>
            <a:t>timbangan digital, blender, panci, kompor, pisau, gelas ukur, loyang, </a:t>
          </a:r>
          <a:r>
            <a:rPr lang="id-ID" i="1" dirty="0" smtClean="0"/>
            <a:t>cabinet dryer,</a:t>
          </a:r>
          <a:r>
            <a:rPr lang="id-ID" dirty="0" smtClean="0"/>
            <a:t> pengaduk, soxhlet, labu kjedahl, labu takar, tanur, erlenmeyer, buret, alumunium foil, ayakan 100 mesh, kertas saring, </a:t>
          </a:r>
          <a:r>
            <a:rPr lang="id-ID" i="1" dirty="0" smtClean="0"/>
            <a:t>dietyl eter,</a:t>
          </a:r>
          <a:r>
            <a:rPr lang="id-ID" dirty="0" smtClean="0"/>
            <a:t> cawan dan tangkrus.</a:t>
          </a:r>
          <a:endParaRPr lang="id-ID" dirty="0"/>
        </a:p>
      </dgm:t>
    </dgm:pt>
    <dgm:pt modelId="{BCD48787-AF30-4613-B3F2-218B614D72CA}" type="parTrans" cxnId="{98230784-0624-4C5A-99AD-AC8377A7AF9A}">
      <dgm:prSet/>
      <dgm:spPr/>
      <dgm:t>
        <a:bodyPr/>
        <a:lstStyle/>
        <a:p>
          <a:endParaRPr lang="id-ID"/>
        </a:p>
      </dgm:t>
    </dgm:pt>
    <dgm:pt modelId="{32EC5E7D-0FE1-41A2-8F9D-8517C50CF4A0}" type="sibTrans" cxnId="{98230784-0624-4C5A-99AD-AC8377A7AF9A}">
      <dgm:prSet/>
      <dgm:spPr/>
      <dgm:t>
        <a:bodyPr/>
        <a:lstStyle/>
        <a:p>
          <a:endParaRPr lang="id-ID"/>
        </a:p>
      </dgm:t>
    </dgm:pt>
    <dgm:pt modelId="{3E6AF8DF-5C7D-4A0F-95C1-E31C6DFC5D9A}">
      <dgm:prSet phldrT="[Text]" custT="1"/>
      <dgm:spPr/>
      <dgm:t>
        <a:bodyPr/>
        <a:lstStyle/>
        <a:p>
          <a:pPr algn="just"/>
          <a:r>
            <a:rPr lang="en-US" sz="1600" i="1" dirty="0" err="1" smtClean="0"/>
            <a:t>aquades</a:t>
          </a:r>
          <a:r>
            <a:rPr lang="id-ID" sz="1600" i="1" dirty="0" smtClean="0"/>
            <a:t>t</a:t>
          </a:r>
          <a:r>
            <a:rPr lang="en-US" sz="1600" dirty="0" smtClean="0"/>
            <a:t>, </a:t>
          </a:r>
          <a:r>
            <a:rPr lang="id-ID" sz="1600" dirty="0" smtClean="0"/>
            <a:t>CHCl</a:t>
          </a:r>
          <a:r>
            <a:rPr lang="id-ID" sz="1600" baseline="-25000" dirty="0" smtClean="0"/>
            <a:t>3</a:t>
          </a:r>
          <a:r>
            <a:rPr lang="id-ID" sz="1600" dirty="0" smtClean="0"/>
            <a:t>, NaOH</a:t>
          </a:r>
          <a:r>
            <a:rPr lang="id-ID" sz="1600" baseline="-25000" dirty="0" smtClean="0"/>
            <a:t>, </a:t>
          </a:r>
          <a:r>
            <a:rPr lang="id-ID" sz="1600" dirty="0" smtClean="0"/>
            <a:t>granula Zn, </a:t>
          </a:r>
          <a:r>
            <a:rPr lang="id-ID" sz="1600" i="1" dirty="0" smtClean="0"/>
            <a:t>phenolpthalein</a:t>
          </a:r>
          <a:r>
            <a:rPr lang="id-ID" sz="1600" dirty="0" smtClean="0"/>
            <a:t>, Na</a:t>
          </a:r>
          <a:r>
            <a:rPr lang="id-ID" sz="1600" baseline="-25000" dirty="0" smtClean="0"/>
            <a:t>2</a:t>
          </a:r>
          <a:r>
            <a:rPr lang="id-ID" sz="1600" dirty="0" smtClean="0"/>
            <a:t>S</a:t>
          </a:r>
          <a:r>
            <a:rPr lang="id-ID" sz="1600" baseline="-25000" dirty="0" smtClean="0"/>
            <a:t>2</a:t>
          </a:r>
          <a:r>
            <a:rPr lang="id-ID" sz="1600" dirty="0" smtClean="0"/>
            <a:t>O</a:t>
          </a:r>
          <a:r>
            <a:rPr lang="id-ID" sz="1600" baseline="-25000" dirty="0" smtClean="0"/>
            <a:t>4, </a:t>
          </a:r>
          <a:r>
            <a:rPr lang="id-ID" sz="1600" dirty="0" smtClean="0"/>
            <a:t>batu didih, asam sulfat pekat, NaOH 50%, NaOH 0,1 N, dan alkohol.</a:t>
          </a:r>
          <a:endParaRPr lang="id-ID" sz="1600" dirty="0"/>
        </a:p>
      </dgm:t>
    </dgm:pt>
    <dgm:pt modelId="{DD3861FE-6DB3-42E9-938C-6BBD5CE171F0}" type="parTrans" cxnId="{FD0BC8BF-D51B-4DB2-A606-E88E83C76D4C}">
      <dgm:prSet/>
      <dgm:spPr/>
      <dgm:t>
        <a:bodyPr/>
        <a:lstStyle/>
        <a:p>
          <a:endParaRPr lang="id-ID"/>
        </a:p>
      </dgm:t>
    </dgm:pt>
    <dgm:pt modelId="{2E2CF5CF-33EB-4B6A-8490-F3D9D885A38B}" type="sibTrans" cxnId="{FD0BC8BF-D51B-4DB2-A606-E88E83C76D4C}">
      <dgm:prSet/>
      <dgm:spPr/>
      <dgm:t>
        <a:bodyPr/>
        <a:lstStyle/>
        <a:p>
          <a:endParaRPr lang="id-ID"/>
        </a:p>
      </dgm:t>
    </dgm:pt>
    <dgm:pt modelId="{902691F0-80B1-4F78-A3B3-D380297EDE3D}" type="pres">
      <dgm:prSet presAssocID="{0CBC11F8-914C-44B6-8519-1A82680DE3BE}" presName="Name0" presStyleCnt="0">
        <dgm:presLayoutVars>
          <dgm:dir/>
          <dgm:animLvl val="lvl"/>
          <dgm:resizeHandles/>
        </dgm:presLayoutVars>
      </dgm:prSet>
      <dgm:spPr/>
      <dgm:t>
        <a:bodyPr/>
        <a:lstStyle/>
        <a:p>
          <a:endParaRPr lang="id-ID"/>
        </a:p>
      </dgm:t>
    </dgm:pt>
    <dgm:pt modelId="{7367202C-F0C0-449D-8BAA-C9AD754A6472}" type="pres">
      <dgm:prSet presAssocID="{055C72BB-3509-4743-AFA9-33CA50E9EA50}" presName="linNode" presStyleCnt="0"/>
      <dgm:spPr/>
      <dgm:t>
        <a:bodyPr/>
        <a:lstStyle/>
        <a:p>
          <a:endParaRPr lang="id-ID"/>
        </a:p>
      </dgm:t>
    </dgm:pt>
    <dgm:pt modelId="{F0C57AD8-DBA8-4F85-B747-DC7C9CD7FC40}" type="pres">
      <dgm:prSet presAssocID="{055C72BB-3509-4743-AFA9-33CA50E9EA50}" presName="parentShp" presStyleLbl="node1" presStyleIdx="0" presStyleCnt="2" custScaleX="62109">
        <dgm:presLayoutVars>
          <dgm:bulletEnabled val="1"/>
        </dgm:presLayoutVars>
      </dgm:prSet>
      <dgm:spPr/>
      <dgm:t>
        <a:bodyPr/>
        <a:lstStyle/>
        <a:p>
          <a:endParaRPr lang="id-ID"/>
        </a:p>
      </dgm:t>
    </dgm:pt>
    <dgm:pt modelId="{72C623F8-5C51-44E6-ACD5-F056EEA52B3D}" type="pres">
      <dgm:prSet presAssocID="{055C72BB-3509-4743-AFA9-33CA50E9EA50}" presName="childShp" presStyleLbl="bgAccFollowNode1" presStyleIdx="0" presStyleCnt="2" custScaleX="134377" custScaleY="115406">
        <dgm:presLayoutVars>
          <dgm:bulletEnabled val="1"/>
        </dgm:presLayoutVars>
      </dgm:prSet>
      <dgm:spPr/>
      <dgm:t>
        <a:bodyPr/>
        <a:lstStyle/>
        <a:p>
          <a:endParaRPr lang="id-ID"/>
        </a:p>
      </dgm:t>
    </dgm:pt>
    <dgm:pt modelId="{175E7CC2-596A-473B-86FE-A37E36AE787E}" type="pres">
      <dgm:prSet presAssocID="{8C39ACA0-42BC-4E1B-B8A8-FDC47C8B2EEF}" presName="spacing" presStyleCnt="0"/>
      <dgm:spPr/>
      <dgm:t>
        <a:bodyPr/>
        <a:lstStyle/>
        <a:p>
          <a:endParaRPr lang="id-ID"/>
        </a:p>
      </dgm:t>
    </dgm:pt>
    <dgm:pt modelId="{62786682-E1F7-4DA7-A82B-99ED51C7CD15}" type="pres">
      <dgm:prSet presAssocID="{4F1D513F-436F-46A3-8926-CBBA1B3F3C83}" presName="linNode" presStyleCnt="0"/>
      <dgm:spPr/>
      <dgm:t>
        <a:bodyPr/>
        <a:lstStyle/>
        <a:p>
          <a:endParaRPr lang="id-ID"/>
        </a:p>
      </dgm:t>
    </dgm:pt>
    <dgm:pt modelId="{BE2CAE64-2DA6-4979-93CD-A0B18A07D58B}" type="pres">
      <dgm:prSet presAssocID="{4F1D513F-436F-46A3-8926-CBBA1B3F3C83}" presName="parentShp" presStyleLbl="node1" presStyleIdx="1" presStyleCnt="2" custScaleX="61970" custLinFactNeighborX="-23475" custLinFactNeighborY="-5000">
        <dgm:presLayoutVars>
          <dgm:bulletEnabled val="1"/>
        </dgm:presLayoutVars>
      </dgm:prSet>
      <dgm:spPr/>
      <dgm:t>
        <a:bodyPr/>
        <a:lstStyle/>
        <a:p>
          <a:endParaRPr lang="id-ID"/>
        </a:p>
      </dgm:t>
    </dgm:pt>
    <dgm:pt modelId="{45F67714-1631-4931-B94A-97927F8B91C3}" type="pres">
      <dgm:prSet presAssocID="{4F1D513F-436F-46A3-8926-CBBA1B3F3C83}" presName="childShp" presStyleLbl="bgAccFollowNode1" presStyleIdx="1" presStyleCnt="2" custScaleX="121126" custScaleY="112137">
        <dgm:presLayoutVars>
          <dgm:bulletEnabled val="1"/>
        </dgm:presLayoutVars>
      </dgm:prSet>
      <dgm:spPr/>
      <dgm:t>
        <a:bodyPr/>
        <a:lstStyle/>
        <a:p>
          <a:endParaRPr lang="id-ID"/>
        </a:p>
      </dgm:t>
    </dgm:pt>
  </dgm:ptLst>
  <dgm:cxnLst>
    <dgm:cxn modelId="{E4A15D7C-7E54-4816-BFC2-625C42988185}" type="presOf" srcId="{0CBC11F8-914C-44B6-8519-1A82680DE3BE}" destId="{902691F0-80B1-4F78-A3B3-D380297EDE3D}" srcOrd="0" destOrd="0" presId="urn:microsoft.com/office/officeart/2005/8/layout/vList6"/>
    <dgm:cxn modelId="{B4A76495-4A14-4785-A746-37A4858DB0FC}" type="presOf" srcId="{055C72BB-3509-4743-AFA9-33CA50E9EA50}" destId="{F0C57AD8-DBA8-4F85-B747-DC7C9CD7FC40}" srcOrd="0" destOrd="0" presId="urn:microsoft.com/office/officeart/2005/8/layout/vList6"/>
    <dgm:cxn modelId="{BE7D03E3-9BE1-4B14-ADEA-CFDE49D0BFA9}" srcId="{055C72BB-3509-4743-AFA9-33CA50E9EA50}" destId="{7CEA77F8-4952-469C-B517-2F11AA2C3323}" srcOrd="0" destOrd="0" parTransId="{7297CE2B-5992-443F-BD27-B27BFCB0282D}" sibTransId="{BEF92FFA-8886-4147-9243-230CA3DA2180}"/>
    <dgm:cxn modelId="{3FE8FF64-A5BF-4416-83FE-E54853257BF5}" type="presOf" srcId="{711D4924-1BB0-41A5-B8ED-A4219225885F}" destId="{45F67714-1631-4931-B94A-97927F8B91C3}" srcOrd="0" destOrd="0" presId="urn:microsoft.com/office/officeart/2005/8/layout/vList6"/>
    <dgm:cxn modelId="{0F6CC7C7-E09E-4E29-843B-06F039E853EE}" type="presOf" srcId="{3E6AF8DF-5C7D-4A0F-95C1-E31C6DFC5D9A}" destId="{72C623F8-5C51-44E6-ACD5-F056EEA52B3D}" srcOrd="0" destOrd="1" presId="urn:microsoft.com/office/officeart/2005/8/layout/vList6"/>
    <dgm:cxn modelId="{E65BD09D-7345-4684-AFA4-A4C7B9F07375}" type="presOf" srcId="{4F1D513F-436F-46A3-8926-CBBA1B3F3C83}" destId="{BE2CAE64-2DA6-4979-93CD-A0B18A07D58B}" srcOrd="0" destOrd="0" presId="urn:microsoft.com/office/officeart/2005/8/layout/vList6"/>
    <dgm:cxn modelId="{6F6A8CAE-057A-46EB-8644-797DC5162E6A}" srcId="{0CBC11F8-914C-44B6-8519-1A82680DE3BE}" destId="{055C72BB-3509-4743-AFA9-33CA50E9EA50}" srcOrd="0" destOrd="0" parTransId="{72F575A2-D2A7-4D10-914C-DC26F3C16E98}" sibTransId="{8C39ACA0-42BC-4E1B-B8A8-FDC47C8B2EEF}"/>
    <dgm:cxn modelId="{6F02508C-AD65-4935-AB8D-52C90A2BF733}" type="presOf" srcId="{7CEA77F8-4952-469C-B517-2F11AA2C3323}" destId="{72C623F8-5C51-44E6-ACD5-F056EEA52B3D}" srcOrd="0" destOrd="0" presId="urn:microsoft.com/office/officeart/2005/8/layout/vList6"/>
    <dgm:cxn modelId="{FD0BC8BF-D51B-4DB2-A606-E88E83C76D4C}" srcId="{055C72BB-3509-4743-AFA9-33CA50E9EA50}" destId="{3E6AF8DF-5C7D-4A0F-95C1-E31C6DFC5D9A}" srcOrd="1" destOrd="0" parTransId="{DD3861FE-6DB3-42E9-938C-6BBD5CE171F0}" sibTransId="{2E2CF5CF-33EB-4B6A-8490-F3D9D885A38B}"/>
    <dgm:cxn modelId="{98230784-0624-4C5A-99AD-AC8377A7AF9A}" srcId="{4F1D513F-436F-46A3-8926-CBBA1B3F3C83}" destId="{711D4924-1BB0-41A5-B8ED-A4219225885F}" srcOrd="0" destOrd="0" parTransId="{BCD48787-AF30-4613-B3F2-218B614D72CA}" sibTransId="{32EC5E7D-0FE1-41A2-8F9D-8517C50CF4A0}"/>
    <dgm:cxn modelId="{60685031-4118-4944-967A-1825918CFC0F}" srcId="{0CBC11F8-914C-44B6-8519-1A82680DE3BE}" destId="{4F1D513F-436F-46A3-8926-CBBA1B3F3C83}" srcOrd="1" destOrd="0" parTransId="{1C5729C8-BE9A-4B20-9AF7-035FF8A0285E}" sibTransId="{FFE5F926-25CB-4723-A17C-53607387861D}"/>
    <dgm:cxn modelId="{AFACA2B2-D48C-4A6E-B2A4-726789536BD5}" type="presParOf" srcId="{902691F0-80B1-4F78-A3B3-D380297EDE3D}" destId="{7367202C-F0C0-449D-8BAA-C9AD754A6472}" srcOrd="0" destOrd="0" presId="urn:microsoft.com/office/officeart/2005/8/layout/vList6"/>
    <dgm:cxn modelId="{E80C4653-0CAB-4A52-8800-853BFDC7BE7B}" type="presParOf" srcId="{7367202C-F0C0-449D-8BAA-C9AD754A6472}" destId="{F0C57AD8-DBA8-4F85-B747-DC7C9CD7FC40}" srcOrd="0" destOrd="0" presId="urn:microsoft.com/office/officeart/2005/8/layout/vList6"/>
    <dgm:cxn modelId="{DDAD90CA-C78A-4907-AE70-79B33A51B587}" type="presParOf" srcId="{7367202C-F0C0-449D-8BAA-C9AD754A6472}" destId="{72C623F8-5C51-44E6-ACD5-F056EEA52B3D}" srcOrd="1" destOrd="0" presId="urn:microsoft.com/office/officeart/2005/8/layout/vList6"/>
    <dgm:cxn modelId="{1F62D255-AA3B-4DEC-A972-836E1358F929}" type="presParOf" srcId="{902691F0-80B1-4F78-A3B3-D380297EDE3D}" destId="{175E7CC2-596A-473B-86FE-A37E36AE787E}" srcOrd="1" destOrd="0" presId="urn:microsoft.com/office/officeart/2005/8/layout/vList6"/>
    <dgm:cxn modelId="{FD76A313-CD62-40DB-A440-CF72C03F7706}" type="presParOf" srcId="{902691F0-80B1-4F78-A3B3-D380297EDE3D}" destId="{62786682-E1F7-4DA7-A82B-99ED51C7CD15}" srcOrd="2" destOrd="0" presId="urn:microsoft.com/office/officeart/2005/8/layout/vList6"/>
    <dgm:cxn modelId="{929E4495-B287-479E-941C-6E7BCB892424}" type="presParOf" srcId="{62786682-E1F7-4DA7-A82B-99ED51C7CD15}" destId="{BE2CAE64-2DA6-4979-93CD-A0B18A07D58B}" srcOrd="0" destOrd="0" presId="urn:microsoft.com/office/officeart/2005/8/layout/vList6"/>
    <dgm:cxn modelId="{A419AD1C-240C-4722-B4CB-550D962EC15F}" type="presParOf" srcId="{62786682-E1F7-4DA7-A82B-99ED51C7CD15}" destId="{45F67714-1631-4931-B94A-97927F8B91C3}" srcOrd="1" destOrd="0" presId="urn:microsoft.com/office/officeart/2005/8/layout/vList6"/>
  </dgm:cxnLst>
  <dgm:bg/>
  <dgm:whole/>
</dgm:dataModel>
</file>

<file path=ppt/diagrams/data4.xml><?xml version="1.0" encoding="utf-8"?>
<dgm:dataModel xmlns:dgm="http://schemas.openxmlformats.org/drawingml/2006/diagram" xmlns:a="http://schemas.openxmlformats.org/drawingml/2006/main">
  <dgm:ptLst>
    <dgm:pt modelId="{658DF350-7650-47FA-B3AD-4C8A12B77060}" type="doc">
      <dgm:prSet loTypeId="urn:microsoft.com/office/officeart/2005/8/layout/lProcess2" loCatId="relationship" qsTypeId="urn:microsoft.com/office/officeart/2005/8/quickstyle/simple3" qsCatId="simple" csTypeId="urn:microsoft.com/office/officeart/2005/8/colors/accent0_3" csCatId="mainScheme" phldr="1"/>
      <dgm:spPr/>
      <dgm:t>
        <a:bodyPr/>
        <a:lstStyle/>
        <a:p>
          <a:endParaRPr lang="id-ID"/>
        </a:p>
      </dgm:t>
    </dgm:pt>
    <dgm:pt modelId="{6B668094-880E-4382-B511-1C627945EE4A}">
      <dgm:prSet phldrT="[Text]"/>
      <dgm:spPr/>
      <dgm:t>
        <a:bodyPr/>
        <a:lstStyle/>
        <a:p>
          <a:r>
            <a:rPr lang="id-ID" dirty="0" smtClean="0"/>
            <a:t>Respon Kimia</a:t>
          </a:r>
          <a:endParaRPr lang="id-ID" dirty="0"/>
        </a:p>
      </dgm:t>
    </dgm:pt>
    <dgm:pt modelId="{0AE71807-C6F6-4D7E-B0E5-70F648601E90}" type="parTrans" cxnId="{B80929FA-B453-4BC1-9B9A-073375C3280A}">
      <dgm:prSet/>
      <dgm:spPr/>
      <dgm:t>
        <a:bodyPr/>
        <a:lstStyle/>
        <a:p>
          <a:endParaRPr lang="id-ID"/>
        </a:p>
      </dgm:t>
    </dgm:pt>
    <dgm:pt modelId="{759A448C-1274-46C1-94ED-8CD9D35B3F26}" type="sibTrans" cxnId="{B80929FA-B453-4BC1-9B9A-073375C3280A}">
      <dgm:prSet/>
      <dgm:spPr/>
      <dgm:t>
        <a:bodyPr/>
        <a:lstStyle/>
        <a:p>
          <a:endParaRPr lang="id-ID"/>
        </a:p>
      </dgm:t>
    </dgm:pt>
    <dgm:pt modelId="{258588CA-2516-46E9-BD94-806E632C842D}">
      <dgm:prSet phldrT="[Text]"/>
      <dgm:spPr/>
      <dgm:t>
        <a:bodyPr/>
        <a:lstStyle/>
        <a:p>
          <a:r>
            <a:rPr lang="id-ID" dirty="0" smtClean="0"/>
            <a:t>Kadar Air  Metode Gravimetri</a:t>
          </a:r>
          <a:endParaRPr lang="id-ID" dirty="0"/>
        </a:p>
      </dgm:t>
    </dgm:pt>
    <dgm:pt modelId="{1AA89541-4390-472A-AA95-4CEDD45E6A3D}" type="parTrans" cxnId="{B6973B0A-0B88-4D12-8907-821B3ABD82FF}">
      <dgm:prSet/>
      <dgm:spPr/>
      <dgm:t>
        <a:bodyPr/>
        <a:lstStyle/>
        <a:p>
          <a:endParaRPr lang="id-ID"/>
        </a:p>
      </dgm:t>
    </dgm:pt>
    <dgm:pt modelId="{E47BC673-7DC5-466E-A9E2-18FF34BC855E}" type="sibTrans" cxnId="{B6973B0A-0B88-4D12-8907-821B3ABD82FF}">
      <dgm:prSet/>
      <dgm:spPr/>
      <dgm:t>
        <a:bodyPr/>
        <a:lstStyle/>
        <a:p>
          <a:endParaRPr lang="id-ID"/>
        </a:p>
      </dgm:t>
    </dgm:pt>
    <dgm:pt modelId="{5CF3068B-DD71-489D-8067-87224CD5FB7F}">
      <dgm:prSet phldrT="[Text]"/>
      <dgm:spPr/>
      <dgm:t>
        <a:bodyPr/>
        <a:lstStyle/>
        <a:p>
          <a:r>
            <a:rPr lang="id-ID" dirty="0" smtClean="0"/>
            <a:t>Kadar Protein Metode Kjedahl</a:t>
          </a:r>
          <a:endParaRPr lang="id-ID" dirty="0"/>
        </a:p>
      </dgm:t>
    </dgm:pt>
    <dgm:pt modelId="{0FB45BB4-94E1-47D4-84F9-D2C6C8D09A20}" type="parTrans" cxnId="{583FB4E1-A2BD-402D-85EB-27CA9D546998}">
      <dgm:prSet/>
      <dgm:spPr/>
      <dgm:t>
        <a:bodyPr/>
        <a:lstStyle/>
        <a:p>
          <a:endParaRPr lang="id-ID"/>
        </a:p>
      </dgm:t>
    </dgm:pt>
    <dgm:pt modelId="{AF476BB3-63A5-4FB5-9C68-33DB4680C26C}" type="sibTrans" cxnId="{583FB4E1-A2BD-402D-85EB-27CA9D546998}">
      <dgm:prSet/>
      <dgm:spPr/>
      <dgm:t>
        <a:bodyPr/>
        <a:lstStyle/>
        <a:p>
          <a:endParaRPr lang="id-ID"/>
        </a:p>
      </dgm:t>
    </dgm:pt>
    <dgm:pt modelId="{FF15342B-9014-43D0-8AFF-80F51385F396}">
      <dgm:prSet phldrT="[Text]"/>
      <dgm:spPr/>
      <dgm:t>
        <a:bodyPr/>
        <a:lstStyle/>
        <a:p>
          <a:r>
            <a:rPr lang="id-ID" dirty="0" smtClean="0"/>
            <a:t>Respon Fisik</a:t>
          </a:r>
          <a:endParaRPr lang="id-ID" dirty="0"/>
        </a:p>
      </dgm:t>
    </dgm:pt>
    <dgm:pt modelId="{716D163F-2E35-47AA-954D-A1B69B7E7D01}" type="parTrans" cxnId="{7DE28694-7D9D-484B-A4B1-4E6839D816C1}">
      <dgm:prSet/>
      <dgm:spPr/>
      <dgm:t>
        <a:bodyPr/>
        <a:lstStyle/>
        <a:p>
          <a:endParaRPr lang="id-ID"/>
        </a:p>
      </dgm:t>
    </dgm:pt>
    <dgm:pt modelId="{C021000C-AF3F-412B-A1FA-F465D91D6091}" type="sibTrans" cxnId="{7DE28694-7D9D-484B-A4B1-4E6839D816C1}">
      <dgm:prSet/>
      <dgm:spPr/>
      <dgm:t>
        <a:bodyPr/>
        <a:lstStyle/>
        <a:p>
          <a:endParaRPr lang="id-ID"/>
        </a:p>
      </dgm:t>
    </dgm:pt>
    <dgm:pt modelId="{EB1C36F9-9C29-420A-9AE4-8F07096BC22A}">
      <dgm:prSet phldrT="[Text]"/>
      <dgm:spPr/>
      <dgm:t>
        <a:bodyPr/>
        <a:lstStyle/>
        <a:p>
          <a:r>
            <a:rPr lang="id-ID" dirty="0" smtClean="0"/>
            <a:t>Daya Serap Air</a:t>
          </a:r>
          <a:endParaRPr lang="id-ID" dirty="0"/>
        </a:p>
      </dgm:t>
    </dgm:pt>
    <dgm:pt modelId="{33F95E2F-5E2D-4C8B-AC7D-238CF2674AAB}" type="parTrans" cxnId="{1D3FA1F2-C4D8-459F-B470-4A3C071E4D33}">
      <dgm:prSet/>
      <dgm:spPr/>
      <dgm:t>
        <a:bodyPr/>
        <a:lstStyle/>
        <a:p>
          <a:endParaRPr lang="id-ID"/>
        </a:p>
      </dgm:t>
    </dgm:pt>
    <dgm:pt modelId="{EE0724E5-E6CA-4DCD-9CAC-95E90B34D9FB}" type="sibTrans" cxnId="{1D3FA1F2-C4D8-459F-B470-4A3C071E4D33}">
      <dgm:prSet/>
      <dgm:spPr/>
      <dgm:t>
        <a:bodyPr/>
        <a:lstStyle/>
        <a:p>
          <a:endParaRPr lang="id-ID"/>
        </a:p>
      </dgm:t>
    </dgm:pt>
    <dgm:pt modelId="{864BBA62-EFD3-4D1A-98B2-1BEFDAE798C3}">
      <dgm:prSet phldrT="[Text]"/>
      <dgm:spPr/>
      <dgm:t>
        <a:bodyPr/>
        <a:lstStyle/>
        <a:p>
          <a:r>
            <a:rPr lang="id-ID" dirty="0" smtClean="0"/>
            <a:t>Respon Organoleptik</a:t>
          </a:r>
          <a:endParaRPr lang="id-ID" dirty="0"/>
        </a:p>
      </dgm:t>
    </dgm:pt>
    <dgm:pt modelId="{A0FA57B8-A509-4757-9422-BCE6DBE6F178}" type="parTrans" cxnId="{F769314D-52DE-4FE0-B5F3-B63D579D4E6C}">
      <dgm:prSet/>
      <dgm:spPr/>
      <dgm:t>
        <a:bodyPr/>
        <a:lstStyle/>
        <a:p>
          <a:endParaRPr lang="id-ID"/>
        </a:p>
      </dgm:t>
    </dgm:pt>
    <dgm:pt modelId="{22CC19A5-CADD-4134-A51C-4FE670303864}" type="sibTrans" cxnId="{F769314D-52DE-4FE0-B5F3-B63D579D4E6C}">
      <dgm:prSet/>
      <dgm:spPr/>
      <dgm:t>
        <a:bodyPr/>
        <a:lstStyle/>
        <a:p>
          <a:endParaRPr lang="id-ID"/>
        </a:p>
      </dgm:t>
    </dgm:pt>
    <dgm:pt modelId="{19A93D2D-16A9-4B99-84ED-18ED850931AE}">
      <dgm:prSet phldrT="[Text]"/>
      <dgm:spPr/>
      <dgm:t>
        <a:bodyPr/>
        <a:lstStyle/>
        <a:p>
          <a:r>
            <a:rPr lang="id-ID" dirty="0" smtClean="0"/>
            <a:t>Uji Hedonik</a:t>
          </a:r>
          <a:endParaRPr lang="id-ID" dirty="0"/>
        </a:p>
      </dgm:t>
    </dgm:pt>
    <dgm:pt modelId="{BA6D5F83-AA2D-4E92-B306-661ACCB15711}" type="parTrans" cxnId="{34F19E72-8367-4D1E-B37E-77C4ED5AB238}">
      <dgm:prSet/>
      <dgm:spPr/>
      <dgm:t>
        <a:bodyPr/>
        <a:lstStyle/>
        <a:p>
          <a:endParaRPr lang="id-ID"/>
        </a:p>
      </dgm:t>
    </dgm:pt>
    <dgm:pt modelId="{3E50652A-9A9E-4F7F-A05D-E1EBDF034A37}" type="sibTrans" cxnId="{34F19E72-8367-4D1E-B37E-77C4ED5AB238}">
      <dgm:prSet/>
      <dgm:spPr/>
      <dgm:t>
        <a:bodyPr/>
        <a:lstStyle/>
        <a:p>
          <a:endParaRPr lang="id-ID"/>
        </a:p>
      </dgm:t>
    </dgm:pt>
    <dgm:pt modelId="{CD6E666C-ED24-4415-BFB7-9F09895E7CCF}">
      <dgm:prSet phldrT="[Text]"/>
      <dgm:spPr/>
      <dgm:t>
        <a:bodyPr/>
        <a:lstStyle/>
        <a:p>
          <a:r>
            <a:rPr lang="id-ID" dirty="0" smtClean="0"/>
            <a:t>Kadar Serat</a:t>
          </a:r>
          <a:endParaRPr lang="id-ID" dirty="0"/>
        </a:p>
      </dgm:t>
    </dgm:pt>
    <dgm:pt modelId="{8E7B2E41-DC11-45AE-B4A8-86A411218BD9}" type="parTrans" cxnId="{BD57B797-A795-42CC-8DC8-6E03D7A71010}">
      <dgm:prSet/>
      <dgm:spPr/>
      <dgm:t>
        <a:bodyPr/>
        <a:lstStyle/>
        <a:p>
          <a:endParaRPr lang="id-ID"/>
        </a:p>
      </dgm:t>
    </dgm:pt>
    <dgm:pt modelId="{1862CD54-12CD-43CC-8A06-1BAAE86D4267}" type="sibTrans" cxnId="{BD57B797-A795-42CC-8DC8-6E03D7A71010}">
      <dgm:prSet/>
      <dgm:spPr/>
      <dgm:t>
        <a:bodyPr/>
        <a:lstStyle/>
        <a:p>
          <a:endParaRPr lang="id-ID"/>
        </a:p>
      </dgm:t>
    </dgm:pt>
    <dgm:pt modelId="{66E41207-D0F7-43C8-A016-856A8D86223B}" type="pres">
      <dgm:prSet presAssocID="{658DF350-7650-47FA-B3AD-4C8A12B77060}" presName="theList" presStyleCnt="0">
        <dgm:presLayoutVars>
          <dgm:dir/>
          <dgm:animLvl val="lvl"/>
          <dgm:resizeHandles val="exact"/>
        </dgm:presLayoutVars>
      </dgm:prSet>
      <dgm:spPr/>
      <dgm:t>
        <a:bodyPr/>
        <a:lstStyle/>
        <a:p>
          <a:endParaRPr lang="id-ID"/>
        </a:p>
      </dgm:t>
    </dgm:pt>
    <dgm:pt modelId="{CC23E557-BDBE-4EC5-9B09-AC7DA5DDB746}" type="pres">
      <dgm:prSet presAssocID="{6B668094-880E-4382-B511-1C627945EE4A}" presName="compNode" presStyleCnt="0"/>
      <dgm:spPr/>
      <dgm:t>
        <a:bodyPr/>
        <a:lstStyle/>
        <a:p>
          <a:endParaRPr lang="id-ID"/>
        </a:p>
      </dgm:t>
    </dgm:pt>
    <dgm:pt modelId="{2E50AC70-DB29-458C-ADA3-53E5ADC34D3B}" type="pres">
      <dgm:prSet presAssocID="{6B668094-880E-4382-B511-1C627945EE4A}" presName="aNode" presStyleLbl="bgShp" presStyleIdx="0" presStyleCnt="3"/>
      <dgm:spPr/>
      <dgm:t>
        <a:bodyPr/>
        <a:lstStyle/>
        <a:p>
          <a:endParaRPr lang="id-ID"/>
        </a:p>
      </dgm:t>
    </dgm:pt>
    <dgm:pt modelId="{A660A721-7D91-4C63-9AC9-99DF7DB28230}" type="pres">
      <dgm:prSet presAssocID="{6B668094-880E-4382-B511-1C627945EE4A}" presName="textNode" presStyleLbl="bgShp" presStyleIdx="0" presStyleCnt="3"/>
      <dgm:spPr/>
      <dgm:t>
        <a:bodyPr/>
        <a:lstStyle/>
        <a:p>
          <a:endParaRPr lang="id-ID"/>
        </a:p>
      </dgm:t>
    </dgm:pt>
    <dgm:pt modelId="{5E060C8C-CEFF-4966-BD48-B94918F542BC}" type="pres">
      <dgm:prSet presAssocID="{6B668094-880E-4382-B511-1C627945EE4A}" presName="compChildNode" presStyleCnt="0"/>
      <dgm:spPr/>
      <dgm:t>
        <a:bodyPr/>
        <a:lstStyle/>
        <a:p>
          <a:endParaRPr lang="id-ID"/>
        </a:p>
      </dgm:t>
    </dgm:pt>
    <dgm:pt modelId="{866F76AB-CF21-454A-AF1D-F56DBE952695}" type="pres">
      <dgm:prSet presAssocID="{6B668094-880E-4382-B511-1C627945EE4A}" presName="theInnerList" presStyleCnt="0"/>
      <dgm:spPr/>
      <dgm:t>
        <a:bodyPr/>
        <a:lstStyle/>
        <a:p>
          <a:endParaRPr lang="id-ID"/>
        </a:p>
      </dgm:t>
    </dgm:pt>
    <dgm:pt modelId="{A1DC73C3-525F-4C4B-BDB2-A3B543ED946B}" type="pres">
      <dgm:prSet presAssocID="{258588CA-2516-46E9-BD94-806E632C842D}" presName="childNode" presStyleLbl="node1" presStyleIdx="0" presStyleCnt="5">
        <dgm:presLayoutVars>
          <dgm:bulletEnabled val="1"/>
        </dgm:presLayoutVars>
      </dgm:prSet>
      <dgm:spPr/>
      <dgm:t>
        <a:bodyPr/>
        <a:lstStyle/>
        <a:p>
          <a:endParaRPr lang="id-ID"/>
        </a:p>
      </dgm:t>
    </dgm:pt>
    <dgm:pt modelId="{8F28379B-1372-478F-A530-B3452A1CACF9}" type="pres">
      <dgm:prSet presAssocID="{258588CA-2516-46E9-BD94-806E632C842D}" presName="aSpace2" presStyleCnt="0"/>
      <dgm:spPr/>
      <dgm:t>
        <a:bodyPr/>
        <a:lstStyle/>
        <a:p>
          <a:endParaRPr lang="id-ID"/>
        </a:p>
      </dgm:t>
    </dgm:pt>
    <dgm:pt modelId="{D1EB43DB-1118-43CA-8199-7510F79D1B88}" type="pres">
      <dgm:prSet presAssocID="{5CF3068B-DD71-489D-8067-87224CD5FB7F}" presName="childNode" presStyleLbl="node1" presStyleIdx="1" presStyleCnt="5">
        <dgm:presLayoutVars>
          <dgm:bulletEnabled val="1"/>
        </dgm:presLayoutVars>
      </dgm:prSet>
      <dgm:spPr/>
      <dgm:t>
        <a:bodyPr/>
        <a:lstStyle/>
        <a:p>
          <a:endParaRPr lang="id-ID"/>
        </a:p>
      </dgm:t>
    </dgm:pt>
    <dgm:pt modelId="{BFE90E63-B4C7-4953-B67E-0546C2C4CD54}" type="pres">
      <dgm:prSet presAssocID="{5CF3068B-DD71-489D-8067-87224CD5FB7F}" presName="aSpace2" presStyleCnt="0"/>
      <dgm:spPr/>
      <dgm:t>
        <a:bodyPr/>
        <a:lstStyle/>
        <a:p>
          <a:endParaRPr lang="id-ID"/>
        </a:p>
      </dgm:t>
    </dgm:pt>
    <dgm:pt modelId="{09C44953-83D0-43EF-BD98-DD52C6989B44}" type="pres">
      <dgm:prSet presAssocID="{CD6E666C-ED24-4415-BFB7-9F09895E7CCF}" presName="childNode" presStyleLbl="node1" presStyleIdx="2" presStyleCnt="5">
        <dgm:presLayoutVars>
          <dgm:bulletEnabled val="1"/>
        </dgm:presLayoutVars>
      </dgm:prSet>
      <dgm:spPr/>
      <dgm:t>
        <a:bodyPr/>
        <a:lstStyle/>
        <a:p>
          <a:endParaRPr lang="id-ID"/>
        </a:p>
      </dgm:t>
    </dgm:pt>
    <dgm:pt modelId="{201C35D4-43A1-47B4-BAC5-31239359A1C9}" type="pres">
      <dgm:prSet presAssocID="{6B668094-880E-4382-B511-1C627945EE4A}" presName="aSpace" presStyleCnt="0"/>
      <dgm:spPr/>
      <dgm:t>
        <a:bodyPr/>
        <a:lstStyle/>
        <a:p>
          <a:endParaRPr lang="id-ID"/>
        </a:p>
      </dgm:t>
    </dgm:pt>
    <dgm:pt modelId="{2AA5D691-84B9-4E47-86C9-D72413F9C176}" type="pres">
      <dgm:prSet presAssocID="{FF15342B-9014-43D0-8AFF-80F51385F396}" presName="compNode" presStyleCnt="0"/>
      <dgm:spPr/>
      <dgm:t>
        <a:bodyPr/>
        <a:lstStyle/>
        <a:p>
          <a:endParaRPr lang="id-ID"/>
        </a:p>
      </dgm:t>
    </dgm:pt>
    <dgm:pt modelId="{C56387A0-0818-4B1E-B0DA-DEA3DECEA2E2}" type="pres">
      <dgm:prSet presAssocID="{FF15342B-9014-43D0-8AFF-80F51385F396}" presName="aNode" presStyleLbl="bgShp" presStyleIdx="1" presStyleCnt="3" custScaleY="95122"/>
      <dgm:spPr/>
      <dgm:t>
        <a:bodyPr/>
        <a:lstStyle/>
        <a:p>
          <a:endParaRPr lang="id-ID"/>
        </a:p>
      </dgm:t>
    </dgm:pt>
    <dgm:pt modelId="{32AC9C55-1435-4DED-B379-AABE1CAD1886}" type="pres">
      <dgm:prSet presAssocID="{FF15342B-9014-43D0-8AFF-80F51385F396}" presName="textNode" presStyleLbl="bgShp" presStyleIdx="1" presStyleCnt="3"/>
      <dgm:spPr/>
      <dgm:t>
        <a:bodyPr/>
        <a:lstStyle/>
        <a:p>
          <a:endParaRPr lang="id-ID"/>
        </a:p>
      </dgm:t>
    </dgm:pt>
    <dgm:pt modelId="{3A2E9201-DB2E-45ED-8808-28C20ED98C7F}" type="pres">
      <dgm:prSet presAssocID="{FF15342B-9014-43D0-8AFF-80F51385F396}" presName="compChildNode" presStyleCnt="0"/>
      <dgm:spPr/>
      <dgm:t>
        <a:bodyPr/>
        <a:lstStyle/>
        <a:p>
          <a:endParaRPr lang="id-ID"/>
        </a:p>
      </dgm:t>
    </dgm:pt>
    <dgm:pt modelId="{22E51A3C-C30B-4FD6-9C87-D83A7994453B}" type="pres">
      <dgm:prSet presAssocID="{FF15342B-9014-43D0-8AFF-80F51385F396}" presName="theInnerList" presStyleCnt="0"/>
      <dgm:spPr/>
      <dgm:t>
        <a:bodyPr/>
        <a:lstStyle/>
        <a:p>
          <a:endParaRPr lang="id-ID"/>
        </a:p>
      </dgm:t>
    </dgm:pt>
    <dgm:pt modelId="{7A80AEDA-850E-4D6B-90A7-D3A0F97A61AB}" type="pres">
      <dgm:prSet presAssocID="{EB1C36F9-9C29-420A-9AE4-8F07096BC22A}" presName="childNode" presStyleLbl="node1" presStyleIdx="3" presStyleCnt="5" custScaleY="33912" custLinFactNeighborX="-249" custLinFactNeighborY="-36294">
        <dgm:presLayoutVars>
          <dgm:bulletEnabled val="1"/>
        </dgm:presLayoutVars>
      </dgm:prSet>
      <dgm:spPr/>
      <dgm:t>
        <a:bodyPr/>
        <a:lstStyle/>
        <a:p>
          <a:endParaRPr lang="id-ID"/>
        </a:p>
      </dgm:t>
    </dgm:pt>
    <dgm:pt modelId="{FBB8775E-777B-4008-A360-C73AF7F02239}" type="pres">
      <dgm:prSet presAssocID="{FF15342B-9014-43D0-8AFF-80F51385F396}" presName="aSpace" presStyleCnt="0"/>
      <dgm:spPr/>
      <dgm:t>
        <a:bodyPr/>
        <a:lstStyle/>
        <a:p>
          <a:endParaRPr lang="id-ID"/>
        </a:p>
      </dgm:t>
    </dgm:pt>
    <dgm:pt modelId="{9543CA48-6B50-42E6-9FAF-ED1726A1286D}" type="pres">
      <dgm:prSet presAssocID="{864BBA62-EFD3-4D1A-98B2-1BEFDAE798C3}" presName="compNode" presStyleCnt="0"/>
      <dgm:spPr/>
      <dgm:t>
        <a:bodyPr/>
        <a:lstStyle/>
        <a:p>
          <a:endParaRPr lang="id-ID"/>
        </a:p>
      </dgm:t>
    </dgm:pt>
    <dgm:pt modelId="{44C6C660-374A-4D8E-ACB8-5DE145FC1AA0}" type="pres">
      <dgm:prSet presAssocID="{864BBA62-EFD3-4D1A-98B2-1BEFDAE798C3}" presName="aNode" presStyleLbl="bgShp" presStyleIdx="2" presStyleCnt="3"/>
      <dgm:spPr/>
      <dgm:t>
        <a:bodyPr/>
        <a:lstStyle/>
        <a:p>
          <a:endParaRPr lang="id-ID"/>
        </a:p>
      </dgm:t>
    </dgm:pt>
    <dgm:pt modelId="{94572F14-ECC6-4BAC-A2AD-F87EF511A200}" type="pres">
      <dgm:prSet presAssocID="{864BBA62-EFD3-4D1A-98B2-1BEFDAE798C3}" presName="textNode" presStyleLbl="bgShp" presStyleIdx="2" presStyleCnt="3"/>
      <dgm:spPr/>
      <dgm:t>
        <a:bodyPr/>
        <a:lstStyle/>
        <a:p>
          <a:endParaRPr lang="id-ID"/>
        </a:p>
      </dgm:t>
    </dgm:pt>
    <dgm:pt modelId="{50BF7D51-299F-4EB2-9135-9200FB4AE2A6}" type="pres">
      <dgm:prSet presAssocID="{864BBA62-EFD3-4D1A-98B2-1BEFDAE798C3}" presName="compChildNode" presStyleCnt="0"/>
      <dgm:spPr/>
      <dgm:t>
        <a:bodyPr/>
        <a:lstStyle/>
        <a:p>
          <a:endParaRPr lang="id-ID"/>
        </a:p>
      </dgm:t>
    </dgm:pt>
    <dgm:pt modelId="{AA6CC348-E45E-43C7-93D1-B4EEBA1D474D}" type="pres">
      <dgm:prSet presAssocID="{864BBA62-EFD3-4D1A-98B2-1BEFDAE798C3}" presName="theInnerList" presStyleCnt="0"/>
      <dgm:spPr/>
      <dgm:t>
        <a:bodyPr/>
        <a:lstStyle/>
        <a:p>
          <a:endParaRPr lang="id-ID"/>
        </a:p>
      </dgm:t>
    </dgm:pt>
    <dgm:pt modelId="{802687AE-8EF0-4B8F-B58D-BA45C361737B}" type="pres">
      <dgm:prSet presAssocID="{19A93D2D-16A9-4B99-84ED-18ED850931AE}" presName="childNode" presStyleLbl="node1" presStyleIdx="4" presStyleCnt="5" custScaleY="33912" custLinFactNeighborX="-173" custLinFactNeighborY="-28493">
        <dgm:presLayoutVars>
          <dgm:bulletEnabled val="1"/>
        </dgm:presLayoutVars>
      </dgm:prSet>
      <dgm:spPr/>
      <dgm:t>
        <a:bodyPr/>
        <a:lstStyle/>
        <a:p>
          <a:endParaRPr lang="id-ID"/>
        </a:p>
      </dgm:t>
    </dgm:pt>
  </dgm:ptLst>
  <dgm:cxnLst>
    <dgm:cxn modelId="{C04E5C3C-B68F-49CB-8B2D-568674EDD950}" type="presOf" srcId="{258588CA-2516-46E9-BD94-806E632C842D}" destId="{A1DC73C3-525F-4C4B-BDB2-A3B543ED946B}" srcOrd="0" destOrd="0" presId="urn:microsoft.com/office/officeart/2005/8/layout/lProcess2"/>
    <dgm:cxn modelId="{359662E8-A536-488D-AD89-2BB4452CC146}" type="presOf" srcId="{6B668094-880E-4382-B511-1C627945EE4A}" destId="{A660A721-7D91-4C63-9AC9-99DF7DB28230}" srcOrd="1" destOrd="0" presId="urn:microsoft.com/office/officeart/2005/8/layout/lProcess2"/>
    <dgm:cxn modelId="{1D3FA1F2-C4D8-459F-B470-4A3C071E4D33}" srcId="{FF15342B-9014-43D0-8AFF-80F51385F396}" destId="{EB1C36F9-9C29-420A-9AE4-8F07096BC22A}" srcOrd="0" destOrd="0" parTransId="{33F95E2F-5E2D-4C8B-AC7D-238CF2674AAB}" sibTransId="{EE0724E5-E6CA-4DCD-9CAC-95E90B34D9FB}"/>
    <dgm:cxn modelId="{BD57B797-A795-42CC-8DC8-6E03D7A71010}" srcId="{6B668094-880E-4382-B511-1C627945EE4A}" destId="{CD6E666C-ED24-4415-BFB7-9F09895E7CCF}" srcOrd="2" destOrd="0" parTransId="{8E7B2E41-DC11-45AE-B4A8-86A411218BD9}" sibTransId="{1862CD54-12CD-43CC-8A06-1BAAE86D4267}"/>
    <dgm:cxn modelId="{7DE28694-7D9D-484B-A4B1-4E6839D816C1}" srcId="{658DF350-7650-47FA-B3AD-4C8A12B77060}" destId="{FF15342B-9014-43D0-8AFF-80F51385F396}" srcOrd="1" destOrd="0" parTransId="{716D163F-2E35-47AA-954D-A1B69B7E7D01}" sibTransId="{C021000C-AF3F-412B-A1FA-F465D91D6091}"/>
    <dgm:cxn modelId="{F769314D-52DE-4FE0-B5F3-B63D579D4E6C}" srcId="{658DF350-7650-47FA-B3AD-4C8A12B77060}" destId="{864BBA62-EFD3-4D1A-98B2-1BEFDAE798C3}" srcOrd="2" destOrd="0" parTransId="{A0FA57B8-A509-4757-9422-BCE6DBE6F178}" sibTransId="{22CC19A5-CADD-4134-A51C-4FE670303864}"/>
    <dgm:cxn modelId="{E5DEDF80-1D85-465F-87BD-FC9B9D2A931B}" type="presOf" srcId="{864BBA62-EFD3-4D1A-98B2-1BEFDAE798C3}" destId="{94572F14-ECC6-4BAC-A2AD-F87EF511A200}" srcOrd="1" destOrd="0" presId="urn:microsoft.com/office/officeart/2005/8/layout/lProcess2"/>
    <dgm:cxn modelId="{583FB4E1-A2BD-402D-85EB-27CA9D546998}" srcId="{6B668094-880E-4382-B511-1C627945EE4A}" destId="{5CF3068B-DD71-489D-8067-87224CD5FB7F}" srcOrd="1" destOrd="0" parTransId="{0FB45BB4-94E1-47D4-84F9-D2C6C8D09A20}" sibTransId="{AF476BB3-63A5-4FB5-9C68-33DB4680C26C}"/>
    <dgm:cxn modelId="{34F19E72-8367-4D1E-B37E-77C4ED5AB238}" srcId="{864BBA62-EFD3-4D1A-98B2-1BEFDAE798C3}" destId="{19A93D2D-16A9-4B99-84ED-18ED850931AE}" srcOrd="0" destOrd="0" parTransId="{BA6D5F83-AA2D-4E92-B306-661ACCB15711}" sibTransId="{3E50652A-9A9E-4F7F-A05D-E1EBDF034A37}"/>
    <dgm:cxn modelId="{6384F6F0-EFD0-4EF7-A1D8-74816A3A6C75}" type="presOf" srcId="{5CF3068B-DD71-489D-8067-87224CD5FB7F}" destId="{D1EB43DB-1118-43CA-8199-7510F79D1B88}" srcOrd="0" destOrd="0" presId="urn:microsoft.com/office/officeart/2005/8/layout/lProcess2"/>
    <dgm:cxn modelId="{E5C926BB-30CA-4AA9-8C8B-A9BA99BBE7DA}" type="presOf" srcId="{EB1C36F9-9C29-420A-9AE4-8F07096BC22A}" destId="{7A80AEDA-850E-4D6B-90A7-D3A0F97A61AB}" srcOrd="0" destOrd="0" presId="urn:microsoft.com/office/officeart/2005/8/layout/lProcess2"/>
    <dgm:cxn modelId="{7F4D2488-3D5B-4BC6-A1BA-D044DA1A0249}" type="presOf" srcId="{864BBA62-EFD3-4D1A-98B2-1BEFDAE798C3}" destId="{44C6C660-374A-4D8E-ACB8-5DE145FC1AA0}" srcOrd="0" destOrd="0" presId="urn:microsoft.com/office/officeart/2005/8/layout/lProcess2"/>
    <dgm:cxn modelId="{8D562E66-89C9-46E2-B695-281332A6C88D}" type="presOf" srcId="{FF15342B-9014-43D0-8AFF-80F51385F396}" destId="{C56387A0-0818-4B1E-B0DA-DEA3DECEA2E2}" srcOrd="0" destOrd="0" presId="urn:microsoft.com/office/officeart/2005/8/layout/lProcess2"/>
    <dgm:cxn modelId="{FF41724C-B764-4DCF-A699-DF2444110C48}" type="presOf" srcId="{19A93D2D-16A9-4B99-84ED-18ED850931AE}" destId="{802687AE-8EF0-4B8F-B58D-BA45C361737B}" srcOrd="0" destOrd="0" presId="urn:microsoft.com/office/officeart/2005/8/layout/lProcess2"/>
    <dgm:cxn modelId="{8C3F0601-FF6E-416C-9312-3249B1D4C262}" type="presOf" srcId="{6B668094-880E-4382-B511-1C627945EE4A}" destId="{2E50AC70-DB29-458C-ADA3-53E5ADC34D3B}" srcOrd="0" destOrd="0" presId="urn:microsoft.com/office/officeart/2005/8/layout/lProcess2"/>
    <dgm:cxn modelId="{1F7A4CBC-CE19-497F-9C5F-4B831B4CF4F7}" type="presOf" srcId="{658DF350-7650-47FA-B3AD-4C8A12B77060}" destId="{66E41207-D0F7-43C8-A016-856A8D86223B}" srcOrd="0" destOrd="0" presId="urn:microsoft.com/office/officeart/2005/8/layout/lProcess2"/>
    <dgm:cxn modelId="{A1BC0EF8-9A54-497E-95D1-BA1D3868DA86}" type="presOf" srcId="{CD6E666C-ED24-4415-BFB7-9F09895E7CCF}" destId="{09C44953-83D0-43EF-BD98-DD52C6989B44}" srcOrd="0" destOrd="0" presId="urn:microsoft.com/office/officeart/2005/8/layout/lProcess2"/>
    <dgm:cxn modelId="{B80929FA-B453-4BC1-9B9A-073375C3280A}" srcId="{658DF350-7650-47FA-B3AD-4C8A12B77060}" destId="{6B668094-880E-4382-B511-1C627945EE4A}" srcOrd="0" destOrd="0" parTransId="{0AE71807-C6F6-4D7E-B0E5-70F648601E90}" sibTransId="{759A448C-1274-46C1-94ED-8CD9D35B3F26}"/>
    <dgm:cxn modelId="{9ACD6D31-13EA-4CEE-AE53-DAC3A848327A}" type="presOf" srcId="{FF15342B-9014-43D0-8AFF-80F51385F396}" destId="{32AC9C55-1435-4DED-B379-AABE1CAD1886}" srcOrd="1" destOrd="0" presId="urn:microsoft.com/office/officeart/2005/8/layout/lProcess2"/>
    <dgm:cxn modelId="{B6973B0A-0B88-4D12-8907-821B3ABD82FF}" srcId="{6B668094-880E-4382-B511-1C627945EE4A}" destId="{258588CA-2516-46E9-BD94-806E632C842D}" srcOrd="0" destOrd="0" parTransId="{1AA89541-4390-472A-AA95-4CEDD45E6A3D}" sibTransId="{E47BC673-7DC5-466E-A9E2-18FF34BC855E}"/>
    <dgm:cxn modelId="{4B1D1536-D74A-4A18-96E4-B55629C743D9}" type="presParOf" srcId="{66E41207-D0F7-43C8-A016-856A8D86223B}" destId="{CC23E557-BDBE-4EC5-9B09-AC7DA5DDB746}" srcOrd="0" destOrd="0" presId="urn:microsoft.com/office/officeart/2005/8/layout/lProcess2"/>
    <dgm:cxn modelId="{51347B0E-AF79-4856-8654-9A4EE84AAF0D}" type="presParOf" srcId="{CC23E557-BDBE-4EC5-9B09-AC7DA5DDB746}" destId="{2E50AC70-DB29-458C-ADA3-53E5ADC34D3B}" srcOrd="0" destOrd="0" presId="urn:microsoft.com/office/officeart/2005/8/layout/lProcess2"/>
    <dgm:cxn modelId="{095D1346-1B88-413E-B372-61D36EAC8A52}" type="presParOf" srcId="{CC23E557-BDBE-4EC5-9B09-AC7DA5DDB746}" destId="{A660A721-7D91-4C63-9AC9-99DF7DB28230}" srcOrd="1" destOrd="0" presId="urn:microsoft.com/office/officeart/2005/8/layout/lProcess2"/>
    <dgm:cxn modelId="{B7B098E2-297D-4EA7-9439-A0A16CE0F265}" type="presParOf" srcId="{CC23E557-BDBE-4EC5-9B09-AC7DA5DDB746}" destId="{5E060C8C-CEFF-4966-BD48-B94918F542BC}" srcOrd="2" destOrd="0" presId="urn:microsoft.com/office/officeart/2005/8/layout/lProcess2"/>
    <dgm:cxn modelId="{87F98074-B713-4256-96FF-65325EB81736}" type="presParOf" srcId="{5E060C8C-CEFF-4966-BD48-B94918F542BC}" destId="{866F76AB-CF21-454A-AF1D-F56DBE952695}" srcOrd="0" destOrd="0" presId="urn:microsoft.com/office/officeart/2005/8/layout/lProcess2"/>
    <dgm:cxn modelId="{03479F9E-8F9A-4B24-986B-B83384B45BA7}" type="presParOf" srcId="{866F76AB-CF21-454A-AF1D-F56DBE952695}" destId="{A1DC73C3-525F-4C4B-BDB2-A3B543ED946B}" srcOrd="0" destOrd="0" presId="urn:microsoft.com/office/officeart/2005/8/layout/lProcess2"/>
    <dgm:cxn modelId="{0B52AADD-0F45-43BE-980A-5CF89B39AAA0}" type="presParOf" srcId="{866F76AB-CF21-454A-AF1D-F56DBE952695}" destId="{8F28379B-1372-478F-A530-B3452A1CACF9}" srcOrd="1" destOrd="0" presId="urn:microsoft.com/office/officeart/2005/8/layout/lProcess2"/>
    <dgm:cxn modelId="{AA411B6C-9D4D-4E11-B428-0F53562ED9DB}" type="presParOf" srcId="{866F76AB-CF21-454A-AF1D-F56DBE952695}" destId="{D1EB43DB-1118-43CA-8199-7510F79D1B88}" srcOrd="2" destOrd="0" presId="urn:microsoft.com/office/officeart/2005/8/layout/lProcess2"/>
    <dgm:cxn modelId="{E5C5EF1F-BAEE-4EE4-892B-2BC4D62F7A83}" type="presParOf" srcId="{866F76AB-CF21-454A-AF1D-F56DBE952695}" destId="{BFE90E63-B4C7-4953-B67E-0546C2C4CD54}" srcOrd="3" destOrd="0" presId="urn:microsoft.com/office/officeart/2005/8/layout/lProcess2"/>
    <dgm:cxn modelId="{D587BB18-EA54-4DBC-AA80-A60A7F17EED7}" type="presParOf" srcId="{866F76AB-CF21-454A-AF1D-F56DBE952695}" destId="{09C44953-83D0-43EF-BD98-DD52C6989B44}" srcOrd="4" destOrd="0" presId="urn:microsoft.com/office/officeart/2005/8/layout/lProcess2"/>
    <dgm:cxn modelId="{9221AB72-442B-446B-B296-03DB9CC52A05}" type="presParOf" srcId="{66E41207-D0F7-43C8-A016-856A8D86223B}" destId="{201C35D4-43A1-47B4-BAC5-31239359A1C9}" srcOrd="1" destOrd="0" presId="urn:microsoft.com/office/officeart/2005/8/layout/lProcess2"/>
    <dgm:cxn modelId="{386C80F1-0F8A-4231-B15D-B4211AB05569}" type="presParOf" srcId="{66E41207-D0F7-43C8-A016-856A8D86223B}" destId="{2AA5D691-84B9-4E47-86C9-D72413F9C176}" srcOrd="2" destOrd="0" presId="urn:microsoft.com/office/officeart/2005/8/layout/lProcess2"/>
    <dgm:cxn modelId="{81916E8A-9007-4808-805D-0B6A2739CBD5}" type="presParOf" srcId="{2AA5D691-84B9-4E47-86C9-D72413F9C176}" destId="{C56387A0-0818-4B1E-B0DA-DEA3DECEA2E2}" srcOrd="0" destOrd="0" presId="urn:microsoft.com/office/officeart/2005/8/layout/lProcess2"/>
    <dgm:cxn modelId="{8BFDA1B4-820E-4F99-BE38-0DF10FFA7544}" type="presParOf" srcId="{2AA5D691-84B9-4E47-86C9-D72413F9C176}" destId="{32AC9C55-1435-4DED-B379-AABE1CAD1886}" srcOrd="1" destOrd="0" presId="urn:microsoft.com/office/officeart/2005/8/layout/lProcess2"/>
    <dgm:cxn modelId="{53941F10-7BD2-4EF3-BB0D-90968799F480}" type="presParOf" srcId="{2AA5D691-84B9-4E47-86C9-D72413F9C176}" destId="{3A2E9201-DB2E-45ED-8808-28C20ED98C7F}" srcOrd="2" destOrd="0" presId="urn:microsoft.com/office/officeart/2005/8/layout/lProcess2"/>
    <dgm:cxn modelId="{FEF4B544-17F0-4855-B083-D90411132895}" type="presParOf" srcId="{3A2E9201-DB2E-45ED-8808-28C20ED98C7F}" destId="{22E51A3C-C30B-4FD6-9C87-D83A7994453B}" srcOrd="0" destOrd="0" presId="urn:microsoft.com/office/officeart/2005/8/layout/lProcess2"/>
    <dgm:cxn modelId="{3C24F69E-DFE5-4867-BB24-B0E28A6D60AE}" type="presParOf" srcId="{22E51A3C-C30B-4FD6-9C87-D83A7994453B}" destId="{7A80AEDA-850E-4D6B-90A7-D3A0F97A61AB}" srcOrd="0" destOrd="0" presId="urn:microsoft.com/office/officeart/2005/8/layout/lProcess2"/>
    <dgm:cxn modelId="{13D59467-BA87-413D-9277-003DB423C125}" type="presParOf" srcId="{66E41207-D0F7-43C8-A016-856A8D86223B}" destId="{FBB8775E-777B-4008-A360-C73AF7F02239}" srcOrd="3" destOrd="0" presId="urn:microsoft.com/office/officeart/2005/8/layout/lProcess2"/>
    <dgm:cxn modelId="{CF8DD94B-50A9-4CB0-9872-93D072AE00A9}" type="presParOf" srcId="{66E41207-D0F7-43C8-A016-856A8D86223B}" destId="{9543CA48-6B50-42E6-9FAF-ED1726A1286D}" srcOrd="4" destOrd="0" presId="urn:microsoft.com/office/officeart/2005/8/layout/lProcess2"/>
    <dgm:cxn modelId="{4BD5E17C-6681-4ADE-9C1F-A15255737B6C}" type="presParOf" srcId="{9543CA48-6B50-42E6-9FAF-ED1726A1286D}" destId="{44C6C660-374A-4D8E-ACB8-5DE145FC1AA0}" srcOrd="0" destOrd="0" presId="urn:microsoft.com/office/officeart/2005/8/layout/lProcess2"/>
    <dgm:cxn modelId="{8649EA2D-7628-4B63-ABF8-4BE2F4F31C1F}" type="presParOf" srcId="{9543CA48-6B50-42E6-9FAF-ED1726A1286D}" destId="{94572F14-ECC6-4BAC-A2AD-F87EF511A200}" srcOrd="1" destOrd="0" presId="urn:microsoft.com/office/officeart/2005/8/layout/lProcess2"/>
    <dgm:cxn modelId="{88833A1E-1673-424E-8CC6-D554AD107373}" type="presParOf" srcId="{9543CA48-6B50-42E6-9FAF-ED1726A1286D}" destId="{50BF7D51-299F-4EB2-9135-9200FB4AE2A6}" srcOrd="2" destOrd="0" presId="urn:microsoft.com/office/officeart/2005/8/layout/lProcess2"/>
    <dgm:cxn modelId="{C3AA4E7B-0369-4BF3-A075-865CED10423B}" type="presParOf" srcId="{50BF7D51-299F-4EB2-9135-9200FB4AE2A6}" destId="{AA6CC348-E45E-43C7-93D1-B4EEBA1D474D}" srcOrd="0" destOrd="0" presId="urn:microsoft.com/office/officeart/2005/8/layout/lProcess2"/>
    <dgm:cxn modelId="{D6DF7DDD-65EF-4926-9F00-A398FD8B2FAA}" type="presParOf" srcId="{AA6CC348-E45E-43C7-93D1-B4EEBA1D474D}" destId="{802687AE-8EF0-4B8F-B58D-BA45C361737B}" srcOrd="0" destOrd="0" presId="urn:microsoft.com/office/officeart/2005/8/layout/lProcess2"/>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F6507C-6EF6-4C4B-A2E1-7BD871373CFB}" type="datetimeFigureOut">
              <a:rPr lang="id-ID" smtClean="0"/>
              <a:pPr/>
              <a:t>31/01/2017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C4C6DA-00D4-4331-BE4D-42F7193AB51A}" type="slidenum">
              <a:rPr lang="id-ID" smtClean="0"/>
              <a:pPr/>
              <a:t>‹#›</a:t>
            </a:fld>
            <a:endParaRPr lang="id-ID"/>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6507C-6EF6-4C4B-A2E1-7BD871373CFB}" type="datetimeFigureOut">
              <a:rPr lang="id-ID" smtClean="0"/>
              <a:pPr/>
              <a:t>31/01/2017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4C6DA-00D4-4331-BE4D-42F7193AB51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hyperlink" Target="file:///C:\Users\Windy\Documents\Diagram%20Alir%20BBUR.docx" TargetMode="External"/><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Itoch\themes\images (8).jpg"/>
          <p:cNvPicPr>
            <a:picLocks noChangeAspect="1" noChangeArrowheads="1"/>
          </p:cNvPicPr>
          <p:nvPr/>
        </p:nvPicPr>
        <p:blipFill>
          <a:blip r:embed="rId2"/>
          <a:srcRect/>
          <a:stretch>
            <a:fillRect/>
          </a:stretch>
        </p:blipFill>
        <p:spPr bwMode="auto">
          <a:xfrm>
            <a:off x="0" y="-857280"/>
            <a:ext cx="9144000" cy="7715280"/>
          </a:xfrm>
          <a:prstGeom prst="rect">
            <a:avLst/>
          </a:prstGeom>
          <a:noFill/>
        </p:spPr>
      </p:pic>
      <p:sp>
        <p:nvSpPr>
          <p:cNvPr id="2" name="Title 1"/>
          <p:cNvSpPr>
            <a:spLocks noGrp="1"/>
          </p:cNvSpPr>
          <p:nvPr>
            <p:ph type="ctrTitle"/>
          </p:nvPr>
        </p:nvSpPr>
        <p:spPr>
          <a:xfrm>
            <a:off x="0" y="357167"/>
            <a:ext cx="9144000" cy="2357454"/>
          </a:xfrm>
        </p:spPr>
        <p:txBody>
          <a:bodyPr>
            <a:noAutofit/>
          </a:bodyPr>
          <a:lstStyle/>
          <a:p>
            <a:r>
              <a:rPr lang="id-ID" sz="2400" dirty="0" smtClean="0">
                <a:latin typeface="Aharoni" pitchFamily="2" charset="-79"/>
                <a:cs typeface="Aharoni" pitchFamily="2" charset="-79"/>
              </a:rPr>
              <a:t>PENGARUH KOMPOSISI TEPUNG UMBI GANYONG (</a:t>
            </a:r>
            <a:r>
              <a:rPr lang="id-ID" sz="2400" i="1" dirty="0" smtClean="0">
                <a:latin typeface="Aharoni" pitchFamily="2" charset="-79"/>
                <a:cs typeface="Aharoni" pitchFamily="2" charset="-79"/>
              </a:rPr>
              <a:t>Canna Edulis Ker) </a:t>
            </a:r>
            <a:r>
              <a:rPr lang="id-ID" sz="2400" dirty="0" smtClean="0">
                <a:latin typeface="Aharoni" pitchFamily="2" charset="-79"/>
                <a:cs typeface="Aharoni" pitchFamily="2" charset="-79"/>
              </a:rPr>
              <a:t>DENGAN TEPUNG KACANG HIJAU </a:t>
            </a:r>
            <a:r>
              <a:rPr lang="id-ID" sz="2400" i="1" dirty="0" smtClean="0">
                <a:latin typeface="Aharoni" pitchFamily="2" charset="-79"/>
                <a:cs typeface="Aharoni" pitchFamily="2" charset="-79"/>
              </a:rPr>
              <a:t>(Phaseolus Radiatus L.) </a:t>
            </a:r>
            <a:r>
              <a:rPr lang="id-ID" sz="2400" dirty="0" smtClean="0">
                <a:latin typeface="Aharoni" pitchFamily="2" charset="-79"/>
                <a:cs typeface="Aharoni" pitchFamily="2" charset="-79"/>
              </a:rPr>
              <a:t>DAN SUHU GELATINISASI TERHADAP BUBUR INSTAN UNYUK BAYI</a:t>
            </a:r>
            <a:endParaRPr lang="id-ID" sz="2400" dirty="0">
              <a:latin typeface="Aharoni" pitchFamily="2" charset="-79"/>
              <a:cs typeface="Aharoni" pitchFamily="2" charset="-79"/>
            </a:endParaRPr>
          </a:p>
        </p:txBody>
      </p:sp>
      <p:sp>
        <p:nvSpPr>
          <p:cNvPr id="3" name="Subtitle 2"/>
          <p:cNvSpPr>
            <a:spLocks noGrp="1"/>
          </p:cNvSpPr>
          <p:nvPr>
            <p:ph type="subTitle" idx="1"/>
          </p:nvPr>
        </p:nvSpPr>
        <p:spPr>
          <a:xfrm>
            <a:off x="714348" y="3429000"/>
            <a:ext cx="3200400" cy="1752600"/>
          </a:xfrm>
        </p:spPr>
        <p:txBody>
          <a:bodyPr>
            <a:normAutofit fontScale="55000" lnSpcReduction="20000"/>
          </a:bodyPr>
          <a:lstStyle/>
          <a:p>
            <a:r>
              <a:rPr lang="en-US" dirty="0" err="1" smtClean="0">
                <a:solidFill>
                  <a:schemeClr val="tx1"/>
                </a:solidFill>
                <a:latin typeface="Arial Black" pitchFamily="34" charset="0"/>
              </a:rPr>
              <a:t>Pembimbing</a:t>
            </a:r>
            <a:r>
              <a:rPr lang="en-US" baseline="0" dirty="0" smtClean="0">
                <a:solidFill>
                  <a:schemeClr val="tx1"/>
                </a:solidFill>
                <a:latin typeface="Arial Black" pitchFamily="34" charset="0"/>
              </a:rPr>
              <a:t> </a:t>
            </a:r>
            <a:r>
              <a:rPr lang="en-US" baseline="0" dirty="0" err="1" smtClean="0">
                <a:solidFill>
                  <a:schemeClr val="tx1"/>
                </a:solidFill>
                <a:latin typeface="Arial Black" pitchFamily="34" charset="0"/>
              </a:rPr>
              <a:t>Utama</a:t>
            </a:r>
            <a:endParaRPr lang="en-US" baseline="0" dirty="0" smtClean="0">
              <a:solidFill>
                <a:schemeClr val="tx1"/>
              </a:solidFill>
              <a:latin typeface="Arial Black" pitchFamily="34" charset="0"/>
            </a:endParaRPr>
          </a:p>
          <a:p>
            <a:endParaRPr lang="id-ID" dirty="0" smtClean="0"/>
          </a:p>
          <a:p>
            <a:endParaRPr lang="id-ID" dirty="0" smtClean="0"/>
          </a:p>
          <a:p>
            <a:endParaRPr lang="id-ID" dirty="0" smtClean="0"/>
          </a:p>
          <a:p>
            <a:r>
              <a:rPr lang="id-ID" b="1" dirty="0" smtClean="0">
                <a:solidFill>
                  <a:schemeClr val="bg2">
                    <a:lumMod val="10000"/>
                  </a:schemeClr>
                </a:solidFill>
              </a:rPr>
              <a:t>Dr. Ir. Asep Dedi Sutrisno., M.SC</a:t>
            </a:r>
          </a:p>
          <a:p>
            <a:endParaRPr lang="id-ID" dirty="0"/>
          </a:p>
        </p:txBody>
      </p:sp>
      <p:sp>
        <p:nvSpPr>
          <p:cNvPr id="4" name="TextBox 3"/>
          <p:cNvSpPr txBox="1"/>
          <p:nvPr/>
        </p:nvSpPr>
        <p:spPr>
          <a:xfrm>
            <a:off x="2285984" y="2571744"/>
            <a:ext cx="5000660" cy="461665"/>
          </a:xfrm>
          <a:prstGeom prst="rect">
            <a:avLst/>
          </a:prstGeom>
          <a:noFill/>
        </p:spPr>
        <p:txBody>
          <a:bodyPr wrap="square" rtlCol="0">
            <a:spAutoFit/>
          </a:bodyPr>
          <a:lstStyle/>
          <a:p>
            <a:r>
              <a:rPr lang="id-ID" sz="2400" dirty="0" smtClean="0">
                <a:latin typeface="Aharoni" pitchFamily="2" charset="-79"/>
                <a:cs typeface="Aharoni" pitchFamily="2" charset="-79"/>
              </a:rPr>
              <a:t>Nabilla Marcianda 103020093</a:t>
            </a:r>
            <a:endParaRPr lang="id-ID" sz="2400" dirty="0">
              <a:latin typeface="Aharoni" pitchFamily="2" charset="-79"/>
              <a:cs typeface="Aharoni" pitchFamily="2" charset="-79"/>
            </a:endParaRPr>
          </a:p>
        </p:txBody>
      </p:sp>
      <p:sp>
        <p:nvSpPr>
          <p:cNvPr id="5" name="TextBox 4"/>
          <p:cNvSpPr txBox="1"/>
          <p:nvPr/>
        </p:nvSpPr>
        <p:spPr>
          <a:xfrm>
            <a:off x="4929190" y="3286124"/>
            <a:ext cx="3786182" cy="1477328"/>
          </a:xfrm>
          <a:prstGeom prst="rect">
            <a:avLst/>
          </a:prstGeom>
          <a:noFill/>
        </p:spPr>
        <p:txBody>
          <a:bodyPr wrap="square" rtlCol="0">
            <a:spAutoFit/>
          </a:bodyPr>
          <a:lstStyle/>
          <a:p>
            <a:pPr algn="ctr"/>
            <a:r>
              <a:rPr lang="en-US" dirty="0" err="1" smtClean="0">
                <a:solidFill>
                  <a:schemeClr val="tx1"/>
                </a:solidFill>
                <a:latin typeface="Arial Black" pitchFamily="34" charset="0"/>
              </a:rPr>
              <a:t>Pembimbing</a:t>
            </a:r>
            <a:r>
              <a:rPr lang="en-US" baseline="0" dirty="0" smtClean="0">
                <a:solidFill>
                  <a:schemeClr val="tx1"/>
                </a:solidFill>
                <a:latin typeface="Arial Black" pitchFamily="34" charset="0"/>
              </a:rPr>
              <a:t> </a:t>
            </a:r>
            <a:r>
              <a:rPr lang="id-ID" baseline="0" dirty="0" smtClean="0">
                <a:solidFill>
                  <a:schemeClr val="tx1"/>
                </a:solidFill>
                <a:latin typeface="Arial Black" pitchFamily="34" charset="0"/>
              </a:rPr>
              <a:t>Pendamping</a:t>
            </a:r>
            <a:endParaRPr lang="en-US" baseline="0" dirty="0" smtClean="0">
              <a:solidFill>
                <a:schemeClr val="tx1"/>
              </a:solidFill>
              <a:latin typeface="Arial Black" pitchFamily="34" charset="0"/>
            </a:endParaRPr>
          </a:p>
          <a:p>
            <a:endParaRPr lang="id-ID" dirty="0" smtClean="0"/>
          </a:p>
          <a:p>
            <a:endParaRPr lang="id-ID" dirty="0" smtClean="0"/>
          </a:p>
          <a:p>
            <a:endParaRPr lang="id-ID" dirty="0" smtClean="0"/>
          </a:p>
          <a:p>
            <a:pPr algn="ctr"/>
            <a:r>
              <a:rPr lang="id-ID" b="1" dirty="0" smtClean="0">
                <a:solidFill>
                  <a:schemeClr val="tx2">
                    <a:lumMod val="50000"/>
                  </a:schemeClr>
                </a:solidFill>
              </a:rPr>
              <a:t>Dr. Ir. Hj. Hasnelly M.SIE</a:t>
            </a:r>
            <a:endParaRPr lang="id-ID" b="1" dirty="0">
              <a:solidFill>
                <a:schemeClr val="tx2">
                  <a:lumMod val="50000"/>
                </a:schemeClr>
              </a:solidFill>
            </a:endParaRPr>
          </a:p>
        </p:txBody>
      </p:sp>
      <p:sp>
        <p:nvSpPr>
          <p:cNvPr id="6" name="TextBox 5"/>
          <p:cNvSpPr txBox="1"/>
          <p:nvPr/>
        </p:nvSpPr>
        <p:spPr>
          <a:xfrm>
            <a:off x="2857488" y="5000636"/>
            <a:ext cx="3786214" cy="2308324"/>
          </a:xfrm>
          <a:prstGeom prst="rect">
            <a:avLst/>
          </a:prstGeom>
          <a:noFill/>
        </p:spPr>
        <p:txBody>
          <a:bodyPr wrap="square" rtlCol="0">
            <a:spAutoFit/>
          </a:bodyPr>
          <a:lstStyle/>
          <a:p>
            <a:pPr algn="ctr"/>
            <a:r>
              <a:rPr lang="en-US" dirty="0" err="1" smtClean="0">
                <a:solidFill>
                  <a:schemeClr val="tx1"/>
                </a:solidFill>
                <a:latin typeface="Arial Black" pitchFamily="34" charset="0"/>
              </a:rPr>
              <a:t>Pe</a:t>
            </a:r>
            <a:r>
              <a:rPr lang="id-ID" dirty="0" smtClean="0">
                <a:latin typeface="Arial Black" pitchFamily="34" charset="0"/>
              </a:rPr>
              <a:t>nguji</a:t>
            </a:r>
          </a:p>
          <a:p>
            <a:pPr algn="ctr"/>
            <a:endParaRPr lang="id-ID" baseline="0" dirty="0">
              <a:solidFill>
                <a:schemeClr val="tx1"/>
              </a:solidFill>
              <a:latin typeface="Arial Black" pitchFamily="34" charset="0"/>
            </a:endParaRPr>
          </a:p>
          <a:p>
            <a:pPr algn="ctr"/>
            <a:endParaRPr lang="id-ID" dirty="0" smtClean="0">
              <a:latin typeface="Arial Black" pitchFamily="34" charset="0"/>
            </a:endParaRPr>
          </a:p>
          <a:p>
            <a:pPr algn="ctr"/>
            <a:endParaRPr lang="id-ID" baseline="0" dirty="0">
              <a:solidFill>
                <a:schemeClr val="tx1"/>
              </a:solidFill>
              <a:latin typeface="Arial Black" pitchFamily="34" charset="0"/>
            </a:endParaRPr>
          </a:p>
          <a:p>
            <a:pPr algn="ctr"/>
            <a:r>
              <a:rPr lang="id-ID" dirty="0" smtClean="0">
                <a:latin typeface="Arial Black" pitchFamily="34" charset="0"/>
              </a:rPr>
              <a:t>Ira Endah Rohima  ST., M.sI</a:t>
            </a:r>
            <a:endParaRPr lang="en-US" baseline="0" dirty="0" smtClean="0">
              <a:solidFill>
                <a:schemeClr val="tx1"/>
              </a:solidFill>
              <a:latin typeface="Arial Black" pitchFamily="34" charset="0"/>
            </a:endParaRPr>
          </a:p>
          <a:p>
            <a:endParaRPr lang="id-ID" dirty="0" smtClean="0"/>
          </a:p>
          <a:p>
            <a:endParaRPr lang="id-ID" dirty="0" smtClean="0"/>
          </a:p>
          <a:p>
            <a:endParaRPr lang="id-ID" dirty="0" smtClean="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Itoch\themes\1476706685596-206729849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ounded Rectangle 2"/>
          <p:cNvSpPr/>
          <p:nvPr/>
        </p:nvSpPr>
        <p:spPr>
          <a:xfrm>
            <a:off x="357158" y="1142984"/>
            <a:ext cx="8501122" cy="18573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2000" dirty="0" smtClean="0"/>
          </a:p>
          <a:p>
            <a:pPr algn="just"/>
            <a:r>
              <a:rPr lang="id-ID" sz="2000" dirty="0" smtClean="0"/>
              <a:t>Menurut Winarno (2004) Kelarutan bubur bayi instan dipengaruhi oleh kandungan pati yang terdapat dalam tepung beras. Pati yang telah mengalami gelatinisasi dapat dikeringkan, tetapi molekul-molekul tersebut tidak dapat kembali lagi ke sifat sifat sebelum gelatinisasi. Bahan yang telah mengalami gelatinisasi tersebut masih mampu menyerap air kembali dalam jumlah yang besar sehingga bahan mudah larut </a:t>
            </a:r>
          </a:p>
          <a:p>
            <a:pPr algn="ctr"/>
            <a:endParaRPr lang="id-ID" sz="2000" dirty="0"/>
          </a:p>
        </p:txBody>
      </p:sp>
      <p:sp>
        <p:nvSpPr>
          <p:cNvPr id="5" name="Rounded Rectangle 4"/>
          <p:cNvSpPr/>
          <p:nvPr/>
        </p:nvSpPr>
        <p:spPr>
          <a:xfrm>
            <a:off x="357158" y="3500438"/>
            <a:ext cx="8358246" cy="12144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2000" dirty="0" smtClean="0"/>
          </a:p>
          <a:p>
            <a:pPr algn="just"/>
            <a:r>
              <a:rPr lang="id-ID" sz="2000" dirty="0" smtClean="0"/>
              <a:t>Menurut Fernando (2008), proses pemasakan akan menghasilkan produk yang memiliki sifat lebih mudah menyerap dan mengembang dalam air dingin.</a:t>
            </a:r>
          </a:p>
          <a:p>
            <a:pPr algn="ctr"/>
            <a:endParaRPr lang="id-ID" sz="2000" dirty="0"/>
          </a:p>
        </p:txBody>
      </p:sp>
    </p:spTree>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E:\Itoch\themes\1476706685596-206729849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Rounded Rectangle 1"/>
          <p:cNvSpPr/>
          <p:nvPr/>
        </p:nvSpPr>
        <p:spPr>
          <a:xfrm>
            <a:off x="357158" y="1500174"/>
            <a:ext cx="8429684" cy="107157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d-ID" dirty="0" smtClean="0"/>
          </a:p>
          <a:p>
            <a:pPr algn="just"/>
            <a:r>
              <a:rPr lang="id-ID" dirty="0" smtClean="0"/>
              <a:t>Menurut Fenema (1996), menyatakan bahwa pati dapat mengalami gelatinisasi apabila dipanaskan dalam media air. Pati akan menyerap air dan mengalami pembengkakan dan apabila suhunya dinaikkan, maka granula pati akan pecah.</a:t>
            </a:r>
          </a:p>
          <a:p>
            <a:pPr algn="ctr"/>
            <a:endParaRPr lang="id-ID" dirty="0"/>
          </a:p>
        </p:txBody>
      </p:sp>
      <p:sp>
        <p:nvSpPr>
          <p:cNvPr id="3" name="Rounded Rectangle 2"/>
          <p:cNvSpPr/>
          <p:nvPr/>
        </p:nvSpPr>
        <p:spPr>
          <a:xfrm>
            <a:off x="357158" y="2928934"/>
            <a:ext cx="8358246" cy="128588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sz="2000" dirty="0" smtClean="0"/>
              <a:t>Menurut Hubeis (1984), suhu gelatinisasi beras dapat dikategorikan menjadi tiga, yaitu rendah 55-69,5</a:t>
            </a:r>
            <a:r>
              <a:rPr lang="id-ID" sz="2000" baseline="30000" dirty="0" smtClean="0"/>
              <a:t>0</a:t>
            </a:r>
            <a:r>
              <a:rPr lang="id-ID" sz="2000" dirty="0" smtClean="0"/>
              <a:t>C, sedang 70-74</a:t>
            </a:r>
            <a:r>
              <a:rPr lang="id-ID" sz="2000" baseline="30000" dirty="0" smtClean="0"/>
              <a:t>0</a:t>
            </a:r>
            <a:r>
              <a:rPr lang="id-ID" sz="2000" dirty="0" smtClean="0"/>
              <a:t>C dan tinggi 74,5-79</a:t>
            </a:r>
            <a:r>
              <a:rPr lang="id-ID" sz="2000" baseline="30000" dirty="0" smtClean="0"/>
              <a:t>0</a:t>
            </a:r>
            <a:r>
              <a:rPr lang="id-ID" sz="2000" dirty="0" smtClean="0"/>
              <a:t>C.</a:t>
            </a:r>
          </a:p>
        </p:txBody>
      </p:sp>
      <p:sp>
        <p:nvSpPr>
          <p:cNvPr id="7" name="Round Same Side Corner Rectangle 6"/>
          <p:cNvSpPr/>
          <p:nvPr/>
        </p:nvSpPr>
        <p:spPr>
          <a:xfrm>
            <a:off x="500034" y="4500570"/>
            <a:ext cx="7929618" cy="1500198"/>
          </a:xfrm>
          <a:prstGeom prst="round2Same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sz="2000" dirty="0" smtClean="0"/>
              <a:t>Menurut  Hendarsono (1984) menyatakan bahwa suhu gelatinisasi pati kacang merah berkisar antara 71-84 </a:t>
            </a:r>
            <a:r>
              <a:rPr lang="id-ID" sz="2000" baseline="30000" dirty="0" smtClean="0"/>
              <a:t>0</a:t>
            </a:r>
            <a:r>
              <a:rPr lang="id-ID" sz="2000" dirty="0" smtClean="0"/>
              <a:t>C. Suhu ini relatif lebih tinggi daripada pati kacang hijau yang berkisar antara 60-67 </a:t>
            </a:r>
            <a:r>
              <a:rPr lang="id-ID" sz="2000" baseline="30000" dirty="0" smtClean="0"/>
              <a:t>0</a:t>
            </a:r>
            <a:r>
              <a:rPr lang="id-ID" sz="2000" dirty="0" smtClean="0"/>
              <a:t>C </a:t>
            </a:r>
            <a:endParaRPr lang="id-ID" sz="2000"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Itoch\themes\1476706952667-1213139542.jpg"/>
          <p:cNvPicPr>
            <a:picLocks noChangeAspect="1" noChangeArrowheads="1"/>
          </p:cNvPicPr>
          <p:nvPr/>
        </p:nvPicPr>
        <p:blipFill>
          <a:blip r:embed="rId2"/>
          <a:srcRect/>
          <a:stretch>
            <a:fillRect/>
          </a:stretch>
        </p:blipFill>
        <p:spPr bwMode="auto">
          <a:xfrm>
            <a:off x="-1" y="0"/>
            <a:ext cx="9155787" cy="6858000"/>
          </a:xfrm>
          <a:prstGeom prst="rect">
            <a:avLst/>
          </a:prstGeom>
          <a:noFill/>
        </p:spPr>
      </p:pic>
      <p:sp>
        <p:nvSpPr>
          <p:cNvPr id="2" name="Rounded Rectangle 1"/>
          <p:cNvSpPr/>
          <p:nvPr/>
        </p:nvSpPr>
        <p:spPr>
          <a:xfrm>
            <a:off x="285720" y="714356"/>
            <a:ext cx="8286808" cy="235745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id-ID" dirty="0" smtClean="0">
                <a:solidFill>
                  <a:schemeClr val="tx1"/>
                </a:solidFill>
              </a:rPr>
              <a:t>Pengeringan m</a:t>
            </a:r>
            <a:r>
              <a:rPr lang="en-US" dirty="0" err="1" smtClean="0">
                <a:solidFill>
                  <a:schemeClr val="tx1"/>
                </a:solidFill>
              </a:rPr>
              <a:t>erupakan</a:t>
            </a:r>
            <a:r>
              <a:rPr lang="id-ID" dirty="0" smtClean="0">
                <a:solidFill>
                  <a:schemeClr val="tx1"/>
                </a:solidFill>
              </a:rPr>
              <a:t> salah satu </a:t>
            </a:r>
            <a:r>
              <a:rPr lang="en-US" dirty="0" err="1" smtClean="0">
                <a:solidFill>
                  <a:schemeClr val="tx1"/>
                </a:solidFill>
              </a:rPr>
              <a:t>cara</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mengawetkan</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makanan</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id-ID" dirty="0" smtClean="0">
                <a:solidFill>
                  <a:schemeClr val="tx1"/>
                </a:solidFill>
              </a:rPr>
              <a:t>Menurut Ayu (2015) proses </a:t>
            </a:r>
            <a:r>
              <a:rPr lang="en-US" dirty="0" err="1" smtClean="0">
                <a:solidFill>
                  <a:schemeClr val="tx1"/>
                </a:solidFill>
              </a:rPr>
              <a:t>pengeringan</a:t>
            </a:r>
            <a:r>
              <a:rPr lang="en-US" dirty="0" smtClean="0">
                <a:solidFill>
                  <a:schemeClr val="tx1"/>
                </a:solidFill>
              </a:rPr>
              <a:t> </a:t>
            </a:r>
            <a:r>
              <a:rPr lang="en-US" dirty="0" err="1" smtClean="0">
                <a:solidFill>
                  <a:schemeClr val="tx1"/>
                </a:solidFill>
              </a:rPr>
              <a:t>kadar</a:t>
            </a:r>
            <a:r>
              <a:rPr lang="en-US" dirty="0" smtClean="0">
                <a:solidFill>
                  <a:schemeClr val="tx1"/>
                </a:solidFill>
              </a:rPr>
              <a:t> air </a:t>
            </a:r>
            <a:r>
              <a:rPr lang="en-US" dirty="0" err="1" smtClean="0">
                <a:solidFill>
                  <a:schemeClr val="tx1"/>
                </a:solidFill>
              </a:rPr>
              <a:t>bahan</a:t>
            </a:r>
            <a:r>
              <a:rPr lang="en-US" dirty="0" smtClean="0">
                <a:solidFill>
                  <a:schemeClr val="tx1"/>
                </a:solidFill>
              </a:rPr>
              <a:t> </a:t>
            </a:r>
            <a:r>
              <a:rPr lang="en-US" dirty="0" err="1" smtClean="0">
                <a:solidFill>
                  <a:schemeClr val="tx1"/>
                </a:solidFill>
              </a:rPr>
              <a:t>diturunkan</a:t>
            </a:r>
            <a:r>
              <a:rPr lang="en-US" dirty="0" smtClean="0">
                <a:solidFill>
                  <a:schemeClr val="tx1"/>
                </a:solidFill>
              </a:rPr>
              <a:t> </a:t>
            </a:r>
            <a:r>
              <a:rPr lang="en-US" dirty="0" err="1" smtClean="0">
                <a:solidFill>
                  <a:schemeClr val="tx1"/>
                </a:solidFill>
              </a:rPr>
              <a:t>sedemikian</a:t>
            </a:r>
            <a:r>
              <a:rPr lang="en-US" dirty="0" smtClean="0">
                <a:solidFill>
                  <a:schemeClr val="tx1"/>
                </a:solidFill>
              </a:rPr>
              <a:t> </a:t>
            </a:r>
            <a:r>
              <a:rPr lang="en-US" dirty="0" err="1" smtClean="0">
                <a:solidFill>
                  <a:schemeClr val="tx1"/>
                </a:solidFill>
              </a:rPr>
              <a:t>rupa</a:t>
            </a:r>
            <a:r>
              <a:rPr lang="en-US" dirty="0" smtClean="0">
                <a:solidFill>
                  <a:schemeClr val="tx1"/>
                </a:solidFill>
              </a:rPr>
              <a:t> </a:t>
            </a:r>
            <a:r>
              <a:rPr lang="en-US" dirty="0" err="1" smtClean="0">
                <a:solidFill>
                  <a:schemeClr val="tx1"/>
                </a:solidFill>
              </a:rPr>
              <a:t>sehingga</a:t>
            </a:r>
            <a:r>
              <a:rPr lang="en-US" dirty="0" smtClean="0">
                <a:solidFill>
                  <a:schemeClr val="tx1"/>
                </a:solidFill>
              </a:rPr>
              <a:t> </a:t>
            </a:r>
            <a:r>
              <a:rPr lang="en-US" dirty="0" err="1" smtClean="0">
                <a:solidFill>
                  <a:schemeClr val="tx1"/>
                </a:solidFill>
              </a:rPr>
              <a:t>enzim-enzim</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bekerja</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jasad</a:t>
            </a:r>
            <a:r>
              <a:rPr lang="en-US" dirty="0" smtClean="0">
                <a:solidFill>
                  <a:schemeClr val="tx1"/>
                </a:solidFill>
              </a:rPr>
              <a:t> </a:t>
            </a:r>
            <a:r>
              <a:rPr lang="en-US" dirty="0" err="1" smtClean="0">
                <a:solidFill>
                  <a:schemeClr val="tx1"/>
                </a:solidFill>
              </a:rPr>
              <a:t>renik</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berkembang</a:t>
            </a:r>
            <a:r>
              <a:rPr lang="en-US" dirty="0" smtClean="0">
                <a:solidFill>
                  <a:schemeClr val="tx1"/>
                </a:solidFill>
              </a:rPr>
              <a:t> </a:t>
            </a:r>
            <a:r>
              <a:rPr lang="en-US" dirty="0" err="1" smtClean="0">
                <a:solidFill>
                  <a:schemeClr val="tx1"/>
                </a:solidFill>
              </a:rPr>
              <a:t>baik</a:t>
            </a:r>
            <a:r>
              <a:rPr lang="en-US" dirty="0" smtClean="0">
                <a:solidFill>
                  <a:schemeClr val="tx1"/>
                </a:solidFill>
              </a:rPr>
              <a:t>. </a:t>
            </a:r>
            <a:r>
              <a:rPr lang="en-US" dirty="0" err="1" smtClean="0">
                <a:solidFill>
                  <a:schemeClr val="tx1"/>
                </a:solidFill>
              </a:rPr>
              <a:t>Banyaknya</a:t>
            </a:r>
            <a:r>
              <a:rPr lang="en-US" dirty="0" smtClean="0">
                <a:solidFill>
                  <a:schemeClr val="tx1"/>
                </a:solidFill>
              </a:rPr>
              <a:t> </a:t>
            </a:r>
            <a:r>
              <a:rPr lang="en-US" dirty="0" err="1" smtClean="0">
                <a:solidFill>
                  <a:schemeClr val="tx1"/>
                </a:solidFill>
              </a:rPr>
              <a:t>sisa</a:t>
            </a:r>
            <a:r>
              <a:rPr lang="en-US" dirty="0" smtClean="0">
                <a:solidFill>
                  <a:schemeClr val="tx1"/>
                </a:solidFill>
              </a:rPr>
              <a:t> air yang </a:t>
            </a:r>
            <a:r>
              <a:rPr lang="en-US" dirty="0" err="1" smtClean="0">
                <a:solidFill>
                  <a:schemeClr val="tx1"/>
                </a:solidFill>
              </a:rPr>
              <a:t>diperbolehkan</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berbeda</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tiap</a:t>
            </a:r>
            <a:r>
              <a:rPr lang="en-US" dirty="0" smtClean="0">
                <a:solidFill>
                  <a:schemeClr val="tx1"/>
                </a:solidFill>
              </a:rPr>
              <a:t> </a:t>
            </a:r>
            <a:r>
              <a:rPr lang="en-US" dirty="0" err="1" smtClean="0">
                <a:solidFill>
                  <a:schemeClr val="tx1"/>
                </a:solidFill>
              </a:rPr>
              <a:t>jenis</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Faktor-faktor</a:t>
            </a:r>
            <a:r>
              <a:rPr lang="en-US" dirty="0" smtClean="0">
                <a:solidFill>
                  <a:schemeClr val="tx1"/>
                </a:solidFill>
              </a:rPr>
              <a:t> yang </a:t>
            </a:r>
            <a:r>
              <a:rPr lang="en-US" dirty="0" err="1" smtClean="0">
                <a:solidFill>
                  <a:schemeClr val="tx1"/>
                </a:solidFill>
              </a:rPr>
              <a:t>mempengaruhi</a:t>
            </a:r>
            <a:r>
              <a:rPr lang="en-US" dirty="0" smtClean="0">
                <a:solidFill>
                  <a:schemeClr val="tx1"/>
                </a:solidFill>
              </a:rPr>
              <a:t> </a:t>
            </a:r>
            <a:r>
              <a:rPr lang="en-US" dirty="0" err="1" smtClean="0">
                <a:solidFill>
                  <a:schemeClr val="tx1"/>
                </a:solidFill>
              </a:rPr>
              <a:t>antara</a:t>
            </a:r>
            <a:r>
              <a:rPr lang="en-US" dirty="0" smtClean="0">
                <a:solidFill>
                  <a:schemeClr val="tx1"/>
                </a:solidFill>
              </a:rPr>
              <a:t> lain </a:t>
            </a:r>
            <a:r>
              <a:rPr lang="en-US" dirty="0" err="1" smtClean="0">
                <a:solidFill>
                  <a:schemeClr val="tx1"/>
                </a:solidFill>
              </a:rPr>
              <a:t>kadar</a:t>
            </a:r>
            <a:r>
              <a:rPr lang="en-US" dirty="0" smtClean="0">
                <a:solidFill>
                  <a:schemeClr val="tx1"/>
                </a:solidFill>
              </a:rPr>
              <a:t> </a:t>
            </a:r>
            <a:r>
              <a:rPr lang="en-US" dirty="0" err="1" smtClean="0">
                <a:solidFill>
                  <a:schemeClr val="tx1"/>
                </a:solidFill>
              </a:rPr>
              <a:t>gula</a:t>
            </a:r>
            <a:r>
              <a:rPr lang="en-US" dirty="0" smtClean="0">
                <a:solidFill>
                  <a:schemeClr val="tx1"/>
                </a:solidFill>
              </a:rPr>
              <a:t>, </a:t>
            </a:r>
            <a:r>
              <a:rPr lang="en-US" dirty="0" err="1" smtClean="0">
                <a:solidFill>
                  <a:schemeClr val="tx1"/>
                </a:solidFill>
              </a:rPr>
              <a:t>kadar</a:t>
            </a:r>
            <a:r>
              <a:rPr lang="en-US" dirty="0" smtClean="0">
                <a:solidFill>
                  <a:schemeClr val="tx1"/>
                </a:solidFill>
              </a:rPr>
              <a:t> </a:t>
            </a:r>
            <a:r>
              <a:rPr lang="en-US" dirty="0" err="1" smtClean="0">
                <a:solidFill>
                  <a:schemeClr val="tx1"/>
                </a:solidFill>
              </a:rPr>
              <a:t>garam</a:t>
            </a:r>
            <a:r>
              <a:rPr lang="en-US" dirty="0" smtClean="0">
                <a:solidFill>
                  <a:schemeClr val="tx1"/>
                </a:solidFill>
              </a:rPr>
              <a:t>, </a:t>
            </a:r>
            <a:r>
              <a:rPr lang="en-US" dirty="0" err="1" smtClean="0">
                <a:solidFill>
                  <a:schemeClr val="tx1"/>
                </a:solidFill>
              </a:rPr>
              <a:t>lamanya</a:t>
            </a:r>
            <a:r>
              <a:rPr lang="en-US" dirty="0" smtClean="0">
                <a:solidFill>
                  <a:schemeClr val="tx1"/>
                </a:solidFill>
              </a:rPr>
              <a:t> </a:t>
            </a:r>
            <a:r>
              <a:rPr lang="en-US" dirty="0" err="1" smtClean="0">
                <a:solidFill>
                  <a:schemeClr val="tx1"/>
                </a:solidFill>
              </a:rPr>
              <a:t>penyimpanan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sebagainya</a:t>
            </a:r>
            <a:r>
              <a:rPr lang="en-US" dirty="0" smtClean="0">
                <a:solidFill>
                  <a:schemeClr val="tx1"/>
                </a:solidFill>
              </a:rPr>
              <a:t>. </a:t>
            </a:r>
            <a:r>
              <a:rPr lang="id-ID" dirty="0" smtClean="0">
                <a:solidFill>
                  <a:schemeClr val="tx1"/>
                </a:solidFill>
              </a:rPr>
              <a:t>U</a:t>
            </a:r>
            <a:r>
              <a:rPr lang="en-US" dirty="0" err="1" smtClean="0">
                <a:solidFill>
                  <a:schemeClr val="tx1"/>
                </a:solidFill>
              </a:rPr>
              <a:t>mumnya</a:t>
            </a:r>
            <a:r>
              <a:rPr lang="en-US" dirty="0" smtClean="0">
                <a:solidFill>
                  <a:schemeClr val="tx1"/>
                </a:solidFill>
              </a:rPr>
              <a:t> </a:t>
            </a:r>
            <a:r>
              <a:rPr lang="en-US" dirty="0" err="1" smtClean="0">
                <a:solidFill>
                  <a:schemeClr val="tx1"/>
                </a:solidFill>
              </a:rPr>
              <a:t>kadar</a:t>
            </a:r>
            <a:r>
              <a:rPr lang="en-US" dirty="0" smtClean="0">
                <a:solidFill>
                  <a:schemeClr val="tx1"/>
                </a:solidFill>
              </a:rPr>
              <a:t> air </a:t>
            </a:r>
            <a:r>
              <a:rPr lang="en-US" dirty="0" err="1" smtClean="0">
                <a:solidFill>
                  <a:schemeClr val="tx1"/>
                </a:solidFill>
              </a:rPr>
              <a:t>makanan</a:t>
            </a:r>
            <a:r>
              <a:rPr lang="en-US" dirty="0" smtClean="0">
                <a:solidFill>
                  <a:schemeClr val="tx1"/>
                </a:solidFill>
              </a:rPr>
              <a:t> yang </a:t>
            </a:r>
            <a:r>
              <a:rPr lang="en-US" dirty="0" err="1" smtClean="0">
                <a:solidFill>
                  <a:schemeClr val="tx1"/>
                </a:solidFill>
              </a:rPr>
              <a:t>telah</a:t>
            </a:r>
            <a:r>
              <a:rPr lang="en-US" dirty="0" smtClean="0">
                <a:solidFill>
                  <a:schemeClr val="tx1"/>
                </a:solidFill>
              </a:rPr>
              <a:t> </a:t>
            </a:r>
            <a:r>
              <a:rPr lang="en-US" dirty="0" err="1" smtClean="0">
                <a:solidFill>
                  <a:schemeClr val="tx1"/>
                </a:solidFill>
              </a:rPr>
              <a:t>dikeringkan</a:t>
            </a:r>
            <a:r>
              <a:rPr lang="en-US" dirty="0" smtClean="0">
                <a:solidFill>
                  <a:schemeClr val="tx1"/>
                </a:solidFill>
              </a:rPr>
              <a:t> </a:t>
            </a:r>
            <a:r>
              <a:rPr lang="en-US" dirty="0" err="1" smtClean="0">
                <a:solidFill>
                  <a:schemeClr val="tx1"/>
                </a:solidFill>
              </a:rPr>
              <a:t>antara</a:t>
            </a:r>
            <a:r>
              <a:rPr lang="en-US" dirty="0" smtClean="0">
                <a:solidFill>
                  <a:schemeClr val="tx1"/>
                </a:solidFill>
              </a:rPr>
              <a:t> 1 </a:t>
            </a:r>
            <a:r>
              <a:rPr lang="en-US" dirty="0" err="1" smtClean="0">
                <a:solidFill>
                  <a:schemeClr val="tx1"/>
                </a:solidFill>
              </a:rPr>
              <a:t>sampai</a:t>
            </a:r>
            <a:r>
              <a:rPr lang="en-US" dirty="0" smtClean="0">
                <a:solidFill>
                  <a:schemeClr val="tx1"/>
                </a:solidFill>
              </a:rPr>
              <a:t> 20% </a:t>
            </a:r>
            <a:endParaRPr lang="id-ID" dirty="0" smtClean="0">
              <a:solidFill>
                <a:schemeClr val="tx1"/>
              </a:solidFill>
            </a:endParaRPr>
          </a:p>
          <a:p>
            <a:pPr algn="ctr"/>
            <a:endParaRPr lang="id-ID" dirty="0"/>
          </a:p>
        </p:txBody>
      </p:sp>
      <p:sp>
        <p:nvSpPr>
          <p:cNvPr id="3" name="Rectangle 2"/>
          <p:cNvSpPr/>
          <p:nvPr/>
        </p:nvSpPr>
        <p:spPr>
          <a:xfrm>
            <a:off x="357158" y="3786190"/>
            <a:ext cx="8143932" cy="171451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endParaRPr lang="id-ID" dirty="0" smtClean="0"/>
          </a:p>
          <a:p>
            <a:pPr algn="just"/>
            <a:r>
              <a:rPr lang="id-ID" dirty="0" smtClean="0"/>
              <a:t>Menurut Nasir (2012), Pengeringan adalah proses pengeluaran air atau pemisahan air dalam jumlah yang relatif kecil dari bahan dengan menggunakan energi panas. Hasil dari proses pengeringan adalah bahan kering yang mempunyai kadar air setara dengan kadar air keseimbangan udara (atmosfir) normal atau setara dengan nilai aktivitas air (aw) yang aman dari kerusakan mikrobiologis, enzimatis dan kimiawi. </a:t>
            </a:r>
          </a:p>
          <a:p>
            <a:pPr algn="ctr"/>
            <a:endParaRPr lang="id-ID" dirty="0"/>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Itoch\themes\images (5).jpg"/>
          <p:cNvPicPr>
            <a:picLocks noChangeAspect="1" noChangeArrowheads="1"/>
          </p:cNvPicPr>
          <p:nvPr/>
        </p:nvPicPr>
        <p:blipFill>
          <a:blip r:embed="rId2"/>
          <a:srcRect/>
          <a:stretch>
            <a:fillRect/>
          </a:stretch>
        </p:blipFill>
        <p:spPr bwMode="auto">
          <a:xfrm>
            <a:off x="1" y="-42863"/>
            <a:ext cx="9144000" cy="7035184"/>
          </a:xfrm>
          <a:prstGeom prst="rect">
            <a:avLst/>
          </a:prstGeom>
          <a:noFill/>
        </p:spPr>
      </p:pic>
      <p:graphicFrame>
        <p:nvGraphicFramePr>
          <p:cNvPr id="2" name="Diagram 1"/>
          <p:cNvGraphicFramePr/>
          <p:nvPr/>
        </p:nvGraphicFramePr>
        <p:xfrm>
          <a:off x="928662" y="1643050"/>
          <a:ext cx="7358114" cy="3817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E:\Itoch\themes\1476706750149789630879.jpg"/>
          <p:cNvPicPr>
            <a:picLocks noChangeAspect="1" noChangeArrowheads="1"/>
          </p:cNvPicPr>
          <p:nvPr/>
        </p:nvPicPr>
        <p:blipFill>
          <a:blip r:embed="rId2"/>
          <a:srcRect/>
          <a:stretch>
            <a:fillRect/>
          </a:stretch>
        </p:blipFill>
        <p:spPr bwMode="auto">
          <a:xfrm>
            <a:off x="571472" y="0"/>
            <a:ext cx="8572528" cy="6864853"/>
          </a:xfrm>
          <a:prstGeom prst="rect">
            <a:avLst/>
          </a:prstGeom>
          <a:noFill/>
        </p:spPr>
      </p:pic>
      <p:sp>
        <p:nvSpPr>
          <p:cNvPr id="2" name="Round Diagonal Corner Rectangle 1"/>
          <p:cNvSpPr/>
          <p:nvPr/>
        </p:nvSpPr>
        <p:spPr>
          <a:xfrm>
            <a:off x="1928794" y="857232"/>
            <a:ext cx="6429420" cy="4214842"/>
          </a:xfrm>
          <a:prstGeom prst="round2DiagRect">
            <a:avLst/>
          </a:prstGeom>
        </p:spPr>
        <p:style>
          <a:lnRef idx="1">
            <a:schemeClr val="accent6"/>
          </a:lnRef>
          <a:fillRef idx="2">
            <a:schemeClr val="accent6"/>
          </a:fillRef>
          <a:effectRef idx="1">
            <a:schemeClr val="accent6"/>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endParaRPr lang="id-ID"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
            <a:endParaRPr lang="id-ID"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
            <a:endParaRPr lang="id-ID"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Penelitian</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ini</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akan</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dilaksanakan</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mulai</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bulan</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id-ID"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November 2016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hingga</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selesai</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d</a:t>
            </a:r>
            <a:r>
              <a:rPr lang="id-ID"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i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Laboratorium</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Penelitian</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Teknologi</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Pangan</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Universitas</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Pasundan</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Jalan</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a:t>
            </a:r>
            <a:r>
              <a:rPr lang="en-US" sz="2000" b="1" dirty="0" err="1"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Setiabudi</a:t>
            </a:r>
            <a:r>
              <a:rPr lang="en-US"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 no. 193 Bandung.</a:t>
            </a:r>
            <a:endParaRPr lang="id-ID" sz="2000" b="1"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a:p>
            <a:pPr algn="ctr"/>
            <a:endParaRPr lang="id-ID"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Rounded Rectangle 2"/>
          <p:cNvSpPr/>
          <p:nvPr/>
        </p:nvSpPr>
        <p:spPr>
          <a:xfrm>
            <a:off x="2643174" y="1643050"/>
            <a:ext cx="4572032" cy="642942"/>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2400" dirty="0" smtClean="0">
                <a:solidFill>
                  <a:schemeClr val="bg2">
                    <a:lumMod val="10000"/>
                  </a:schemeClr>
                </a:solidFill>
              </a:rPr>
              <a:t>Waktu dan Tempat Penelitian</a:t>
            </a:r>
            <a:endParaRPr lang="id-ID" sz="2400" dirty="0">
              <a:solidFill>
                <a:schemeClr val="bg2">
                  <a:lumMod val="10000"/>
                </a:schemeClr>
              </a:solidFill>
            </a:endParaRPr>
          </a:p>
        </p:txBody>
      </p:sp>
    </p:spTree>
  </p:cSld>
  <p:clrMapOvr>
    <a:masterClrMapping/>
  </p:clrMapOvr>
  <p:transition spd="med">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E:\Itoch\themes\1476706835711-186014601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graphicFrame>
        <p:nvGraphicFramePr>
          <p:cNvPr id="3" name="Diagram 2"/>
          <p:cNvGraphicFramePr/>
          <p:nvPr/>
        </p:nvGraphicFramePr>
        <p:xfrm>
          <a:off x="1500166" y="1071546"/>
          <a:ext cx="6762776" cy="4318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1285852" y="500042"/>
            <a:ext cx="6572296"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Metodologi Penelitian</a:t>
            </a:r>
            <a:endParaRPr lang="id-ID" dirty="0"/>
          </a:p>
        </p:txBody>
      </p:sp>
    </p:spTree>
  </p:cSld>
  <p:clrMapOvr>
    <a:masterClrMapping/>
  </p:clrMapOvr>
  <p:transition spd="med">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descr="E:\Itoch\themes\1476756325032-708630515.jpg"/>
          <p:cNvPicPr>
            <a:picLocks noChangeAspect="1" noChangeArrowheads="1"/>
          </p:cNvPicPr>
          <p:nvPr/>
        </p:nvPicPr>
        <p:blipFill>
          <a:blip r:embed="rId2"/>
          <a:srcRect/>
          <a:stretch>
            <a:fillRect/>
          </a:stretch>
        </p:blipFill>
        <p:spPr bwMode="auto">
          <a:xfrm>
            <a:off x="71470" y="0"/>
            <a:ext cx="9144000" cy="6857999"/>
          </a:xfrm>
          <a:prstGeom prst="rect">
            <a:avLst/>
          </a:prstGeom>
          <a:noFill/>
        </p:spPr>
      </p:pic>
      <p:sp>
        <p:nvSpPr>
          <p:cNvPr id="8" name="Oval 7"/>
          <p:cNvSpPr/>
          <p:nvPr/>
        </p:nvSpPr>
        <p:spPr>
          <a:xfrm>
            <a:off x="4429124" y="2643182"/>
            <a:ext cx="3071834" cy="2928958"/>
          </a:xfrm>
          <a:prstGeom prst="ellipse">
            <a:avLst/>
          </a:prstGeom>
          <a:solidFill>
            <a:schemeClr val="accent6">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d-ID"/>
          </a:p>
        </p:txBody>
      </p:sp>
      <p:sp>
        <p:nvSpPr>
          <p:cNvPr id="7" name="Oval 6"/>
          <p:cNvSpPr/>
          <p:nvPr/>
        </p:nvSpPr>
        <p:spPr>
          <a:xfrm>
            <a:off x="4357686" y="2786058"/>
            <a:ext cx="2857520" cy="2786082"/>
          </a:xfrm>
          <a:prstGeom prst="ellipse">
            <a:avLst/>
          </a:prstGeom>
          <a:solidFill>
            <a:schemeClr val="accent6">
              <a:lumMod val="75000"/>
            </a:schemeClr>
          </a:solidFill>
          <a:ln>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Analisi Bahan Baku (kadar lemak, kadar protein , kadar serat dan kadar air)</a:t>
            </a:r>
            <a:endParaRPr lang="id-ID" dirty="0"/>
          </a:p>
        </p:txBody>
      </p:sp>
      <p:sp>
        <p:nvSpPr>
          <p:cNvPr id="5" name="Teardrop 4"/>
          <p:cNvSpPr/>
          <p:nvPr/>
        </p:nvSpPr>
        <p:spPr>
          <a:xfrm rot="2414216">
            <a:off x="1092652" y="2715519"/>
            <a:ext cx="3078729" cy="2962650"/>
          </a:xfrm>
          <a:prstGeom prst="teardrop">
            <a:avLst/>
          </a:prstGeom>
          <a:solidFill>
            <a:schemeClr val="accent6">
              <a:lumMod val="75000"/>
            </a:schemeClr>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id-ID"/>
          </a:p>
        </p:txBody>
      </p:sp>
      <p:sp>
        <p:nvSpPr>
          <p:cNvPr id="6" name="Oval 5"/>
          <p:cNvSpPr/>
          <p:nvPr/>
        </p:nvSpPr>
        <p:spPr>
          <a:xfrm>
            <a:off x="1571604" y="3143248"/>
            <a:ext cx="2286016" cy="2143140"/>
          </a:xfrm>
          <a:prstGeom prst="ellipse">
            <a:avLst/>
          </a:prstGeom>
          <a:solidFill>
            <a:schemeClr val="accent6">
              <a:lumMod val="5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id-ID" dirty="0" smtClean="0"/>
              <a:t>Pembuatan Tepung Umbi Ganyong</a:t>
            </a:r>
            <a:endParaRPr lang="id-ID" dirty="0"/>
          </a:p>
        </p:txBody>
      </p:sp>
      <p:sp>
        <p:nvSpPr>
          <p:cNvPr id="9" name="TextBox 8"/>
          <p:cNvSpPr txBox="1"/>
          <p:nvPr/>
        </p:nvSpPr>
        <p:spPr>
          <a:xfrm>
            <a:off x="2143108" y="1071546"/>
            <a:ext cx="4786346" cy="584775"/>
          </a:xfrm>
          <a:prstGeom prst="rect">
            <a:avLst/>
          </a:prstGeom>
          <a:noFill/>
        </p:spPr>
        <p:txBody>
          <a:bodyPr wrap="square" rtlCol="0">
            <a:spAutoFit/>
          </a:bodyPr>
          <a:lstStyle/>
          <a:p>
            <a:pPr algn="ctr"/>
            <a:r>
              <a:rPr lang="id-ID" sz="3200" dirty="0" smtClean="0">
                <a:solidFill>
                  <a:schemeClr val="accent6">
                    <a:lumMod val="50000"/>
                  </a:schemeClr>
                </a:solidFill>
                <a:latin typeface="Aharoni" pitchFamily="2" charset="-79"/>
                <a:cs typeface="Aharoni" pitchFamily="2" charset="-79"/>
              </a:rPr>
              <a:t>Penelitian Pendahuluan</a:t>
            </a:r>
            <a:endParaRPr lang="id-ID" sz="3200" dirty="0">
              <a:solidFill>
                <a:schemeClr val="accent6">
                  <a:lumMod val="50000"/>
                </a:schemeClr>
              </a:solidFill>
              <a:latin typeface="Aharoni" pitchFamily="2" charset="-79"/>
              <a:cs typeface="Aharoni" pitchFamily="2" charset="-79"/>
            </a:endParaRPr>
          </a:p>
        </p:txBody>
      </p:sp>
    </p:spTree>
  </p:cSld>
  <p:clrMapOvr>
    <a:masterClrMapping/>
  </p:clrMapOvr>
  <p:transition spd="med">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Itoch\themes\1476706952667-1213139542.jpg"/>
          <p:cNvPicPr>
            <a:picLocks noChangeAspect="1" noChangeArrowheads="1"/>
          </p:cNvPicPr>
          <p:nvPr/>
        </p:nvPicPr>
        <p:blipFill>
          <a:blip r:embed="rId2"/>
          <a:srcRect/>
          <a:stretch>
            <a:fillRect/>
          </a:stretch>
        </p:blipFill>
        <p:spPr bwMode="auto">
          <a:xfrm>
            <a:off x="0" y="58715"/>
            <a:ext cx="9144000" cy="6799285"/>
          </a:xfrm>
          <a:prstGeom prst="rect">
            <a:avLst/>
          </a:prstGeom>
          <a:noFill/>
        </p:spPr>
      </p:pic>
      <p:sp>
        <p:nvSpPr>
          <p:cNvPr id="2" name="TextBox 1"/>
          <p:cNvSpPr txBox="1"/>
          <p:nvPr/>
        </p:nvSpPr>
        <p:spPr>
          <a:xfrm>
            <a:off x="2571736" y="571480"/>
            <a:ext cx="3429024" cy="400110"/>
          </a:xfrm>
          <a:prstGeom prst="rect">
            <a:avLst/>
          </a:prstGeom>
          <a:noFill/>
        </p:spPr>
        <p:txBody>
          <a:bodyPr wrap="square" rtlCol="0">
            <a:spAutoFit/>
          </a:bodyPr>
          <a:lstStyle/>
          <a:p>
            <a:pPr algn="ctr"/>
            <a:r>
              <a:rPr lang="id-ID" sz="2000" b="1" dirty="0" smtClean="0"/>
              <a:t>Penelitian Utama</a:t>
            </a:r>
            <a:endParaRPr lang="id-ID" sz="2000" b="1" dirty="0"/>
          </a:p>
        </p:txBody>
      </p:sp>
      <p:sp>
        <p:nvSpPr>
          <p:cNvPr id="3" name="TextBox 2"/>
          <p:cNvSpPr txBox="1"/>
          <p:nvPr/>
        </p:nvSpPr>
        <p:spPr>
          <a:xfrm>
            <a:off x="500034" y="1214422"/>
            <a:ext cx="6715172" cy="5795433"/>
          </a:xfrm>
          <a:prstGeom prst="rect">
            <a:avLst/>
          </a:prstGeom>
          <a:noFill/>
        </p:spPr>
        <p:txBody>
          <a:bodyPr wrap="square" rtlCol="0">
            <a:spAutoFit/>
          </a:bodyPr>
          <a:lstStyle/>
          <a:p>
            <a:pPr algn="just">
              <a:lnSpc>
                <a:spcPct val="170000"/>
              </a:lnSpc>
              <a:buFont typeface="Wingdings" pitchFamily="2" charset="2"/>
              <a:buChar char="§"/>
              <a:defRPr/>
            </a:pPr>
            <a:r>
              <a:rPr lang="id-ID" sz="2000" dirty="0" smtClean="0"/>
              <a:t> </a:t>
            </a:r>
            <a:r>
              <a:rPr lang="en-US" sz="2000" dirty="0" err="1" smtClean="0"/>
              <a:t>Rancangan</a:t>
            </a:r>
            <a:r>
              <a:rPr lang="en-US" sz="2000" dirty="0" smtClean="0"/>
              <a:t> </a:t>
            </a:r>
            <a:r>
              <a:rPr lang="en-US" sz="2000" dirty="0" err="1" smtClean="0"/>
              <a:t>Perlakuan</a:t>
            </a:r>
            <a:endParaRPr lang="en-US" sz="2000" dirty="0" smtClean="0"/>
          </a:p>
          <a:p>
            <a:pPr algn="just">
              <a:lnSpc>
                <a:spcPct val="170000"/>
              </a:lnSpc>
              <a:defRPr/>
            </a:pPr>
            <a:r>
              <a:rPr lang="id-ID" sz="2000" dirty="0" smtClean="0"/>
              <a:t>Faktor 1. Komposisi Tepung Umbi Ganyong : Tepung Kacang Hijau (s)</a:t>
            </a:r>
          </a:p>
          <a:p>
            <a:pPr algn="just">
              <a:lnSpc>
                <a:spcPct val="170000"/>
              </a:lnSpc>
              <a:defRPr/>
            </a:pPr>
            <a:r>
              <a:rPr lang="id-ID" sz="2000" dirty="0" smtClean="0"/>
              <a:t>s1 = 3 (TUG)  : 2 (TKH)</a:t>
            </a:r>
          </a:p>
          <a:p>
            <a:pPr algn="just">
              <a:lnSpc>
                <a:spcPct val="170000"/>
              </a:lnSpc>
              <a:defRPr/>
            </a:pPr>
            <a:r>
              <a:rPr lang="id-ID" sz="2000" dirty="0" smtClean="0"/>
              <a:t>s2 = 2 (TUG)  : 3 (TKH)</a:t>
            </a:r>
          </a:p>
          <a:p>
            <a:pPr algn="just">
              <a:lnSpc>
                <a:spcPct val="170000"/>
              </a:lnSpc>
              <a:defRPr/>
            </a:pPr>
            <a:r>
              <a:rPr lang="id-ID" sz="2000" dirty="0" smtClean="0"/>
              <a:t>s3 = 1 (TUG)  : 1 (TKH)</a:t>
            </a:r>
          </a:p>
          <a:p>
            <a:pPr algn="just">
              <a:lnSpc>
                <a:spcPct val="170000"/>
              </a:lnSpc>
              <a:defRPr/>
            </a:pPr>
            <a:r>
              <a:rPr lang="id-ID" sz="2000" dirty="0" smtClean="0"/>
              <a:t>Faktor 2. Suhu Gelatinisasi (t)</a:t>
            </a:r>
          </a:p>
          <a:p>
            <a:pPr algn="just">
              <a:lnSpc>
                <a:spcPct val="170000"/>
              </a:lnSpc>
              <a:defRPr/>
            </a:pPr>
            <a:r>
              <a:rPr lang="id-ID" sz="2000" dirty="0" smtClean="0"/>
              <a:t>t1 = Suhu 65</a:t>
            </a:r>
            <a:r>
              <a:rPr lang="id-ID" sz="2000" baseline="30000" dirty="0" smtClean="0"/>
              <a:t>0</a:t>
            </a:r>
            <a:r>
              <a:rPr lang="id-ID" sz="2000" dirty="0" smtClean="0"/>
              <a:t>C, selama 30 menit</a:t>
            </a:r>
          </a:p>
          <a:p>
            <a:pPr algn="just">
              <a:lnSpc>
                <a:spcPct val="170000"/>
              </a:lnSpc>
              <a:defRPr/>
            </a:pPr>
            <a:r>
              <a:rPr lang="id-ID" sz="2000" dirty="0" smtClean="0"/>
              <a:t>t2 = Suhu 70</a:t>
            </a:r>
            <a:r>
              <a:rPr lang="id-ID" sz="2000" baseline="30000" dirty="0" smtClean="0"/>
              <a:t>0</a:t>
            </a:r>
            <a:r>
              <a:rPr lang="id-ID" sz="2000" dirty="0" smtClean="0"/>
              <a:t>C, selama 20 menit</a:t>
            </a:r>
          </a:p>
          <a:p>
            <a:pPr algn="just">
              <a:lnSpc>
                <a:spcPct val="170000"/>
              </a:lnSpc>
              <a:defRPr/>
            </a:pPr>
            <a:r>
              <a:rPr lang="id-ID" sz="2000" dirty="0" smtClean="0"/>
              <a:t>t3 = Suhu 75</a:t>
            </a:r>
            <a:r>
              <a:rPr lang="id-ID" sz="2000" baseline="30000" dirty="0" smtClean="0"/>
              <a:t>0</a:t>
            </a:r>
            <a:r>
              <a:rPr lang="id-ID" sz="2000" dirty="0" smtClean="0"/>
              <a:t>C, selama 10 menit</a:t>
            </a:r>
          </a:p>
          <a:p>
            <a:pPr algn="just">
              <a:lnSpc>
                <a:spcPct val="170000"/>
              </a:lnSpc>
              <a:defRPr/>
            </a:pPr>
            <a:endParaRPr lang="id-ID" dirty="0"/>
          </a:p>
        </p:txBody>
      </p:sp>
    </p:spTree>
  </p:cSld>
  <p:clrMapOvr>
    <a:masterClrMapping/>
  </p:clrMapOvr>
  <p:transition spd="med">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E:\Itoch\themes\images (11).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
        <p:nvSpPr>
          <p:cNvPr id="3" name="TextBox 2"/>
          <p:cNvSpPr txBox="1"/>
          <p:nvPr/>
        </p:nvSpPr>
        <p:spPr>
          <a:xfrm>
            <a:off x="1214414" y="1"/>
            <a:ext cx="6858048" cy="1600438"/>
          </a:xfrm>
          <a:prstGeom prst="rect">
            <a:avLst/>
          </a:prstGeom>
          <a:noFill/>
        </p:spPr>
        <p:txBody>
          <a:bodyPr wrap="square" rtlCol="0">
            <a:spAutoFit/>
          </a:bodyPr>
          <a:lstStyle/>
          <a:p>
            <a:pPr algn="ctr"/>
            <a:r>
              <a:rPr lang="en-US" sz="2400" b="1" dirty="0" err="1" smtClean="0">
                <a:solidFill>
                  <a:schemeClr val="accent3">
                    <a:lumMod val="50000"/>
                  </a:schemeClr>
                </a:solidFill>
                <a:latin typeface="Castellar" pitchFamily="18" charset="0"/>
              </a:rPr>
              <a:t>Rancangan</a:t>
            </a:r>
            <a:r>
              <a:rPr lang="en-US" sz="2400" b="1" dirty="0" smtClean="0">
                <a:solidFill>
                  <a:schemeClr val="accent3">
                    <a:lumMod val="50000"/>
                  </a:schemeClr>
                </a:solidFill>
                <a:latin typeface="Castellar" pitchFamily="18" charset="0"/>
              </a:rPr>
              <a:t> </a:t>
            </a:r>
            <a:r>
              <a:rPr lang="en-US" sz="2400" b="1" dirty="0" err="1" smtClean="0">
                <a:solidFill>
                  <a:schemeClr val="accent3">
                    <a:lumMod val="50000"/>
                  </a:schemeClr>
                </a:solidFill>
                <a:latin typeface="Castellar" pitchFamily="18" charset="0"/>
              </a:rPr>
              <a:t>Percobaan</a:t>
            </a:r>
            <a:endParaRPr lang="id-ID" b="1" dirty="0" smtClean="0">
              <a:solidFill>
                <a:schemeClr val="accent3">
                  <a:lumMod val="50000"/>
                </a:schemeClr>
              </a:solidFill>
              <a:latin typeface="Castellar" pitchFamily="18" charset="0"/>
            </a:endParaRPr>
          </a:p>
          <a:p>
            <a:pPr algn="ctr"/>
            <a:r>
              <a:rPr lang="en-US" dirty="0" smtClean="0">
                <a:latin typeface="Century" pitchFamily="18" charset="0"/>
              </a:rPr>
              <a:t>Model </a:t>
            </a:r>
            <a:r>
              <a:rPr lang="en-US" dirty="0" err="1" smtClean="0">
                <a:latin typeface="Century" pitchFamily="18" charset="0"/>
              </a:rPr>
              <a:t>Rancangan</a:t>
            </a:r>
            <a:r>
              <a:rPr lang="en-US" dirty="0" smtClean="0">
                <a:latin typeface="Century" pitchFamily="18" charset="0"/>
              </a:rPr>
              <a:t> </a:t>
            </a:r>
            <a:r>
              <a:rPr lang="en-US" dirty="0" err="1" smtClean="0">
                <a:latin typeface="Century" pitchFamily="18" charset="0"/>
              </a:rPr>
              <a:t>Percobaan</a:t>
            </a:r>
            <a:r>
              <a:rPr lang="en-US" dirty="0" smtClean="0">
                <a:latin typeface="Century" pitchFamily="18" charset="0"/>
              </a:rPr>
              <a:t> </a:t>
            </a:r>
            <a:r>
              <a:rPr lang="en-US" dirty="0" err="1" smtClean="0">
                <a:latin typeface="Century" pitchFamily="18" charset="0"/>
              </a:rPr>
              <a:t>Pola</a:t>
            </a:r>
            <a:r>
              <a:rPr lang="en-US" dirty="0" smtClean="0">
                <a:latin typeface="Century" pitchFamily="18" charset="0"/>
              </a:rPr>
              <a:t> </a:t>
            </a:r>
            <a:r>
              <a:rPr lang="en-US" dirty="0" err="1" smtClean="0">
                <a:latin typeface="Century" pitchFamily="18" charset="0"/>
              </a:rPr>
              <a:t>Faktorial</a:t>
            </a:r>
            <a:r>
              <a:rPr lang="en-US" dirty="0" smtClean="0">
                <a:latin typeface="Century" pitchFamily="18" charset="0"/>
              </a:rPr>
              <a:t> 3 x 3 </a:t>
            </a:r>
            <a:r>
              <a:rPr lang="en-US" dirty="0" err="1" smtClean="0">
                <a:latin typeface="Century" pitchFamily="18" charset="0"/>
              </a:rPr>
              <a:t>dengan</a:t>
            </a:r>
            <a:r>
              <a:rPr lang="en-US" dirty="0" smtClean="0">
                <a:latin typeface="Century" pitchFamily="18" charset="0"/>
              </a:rPr>
              <a:t> </a:t>
            </a:r>
            <a:r>
              <a:rPr lang="en-US" dirty="0" err="1" smtClean="0">
                <a:latin typeface="Century" pitchFamily="18" charset="0"/>
              </a:rPr>
              <a:t>Rancangan</a:t>
            </a:r>
            <a:r>
              <a:rPr lang="en-US" dirty="0" smtClean="0">
                <a:latin typeface="Century" pitchFamily="18" charset="0"/>
              </a:rPr>
              <a:t> </a:t>
            </a:r>
            <a:r>
              <a:rPr lang="en-US" dirty="0" err="1" smtClean="0">
                <a:latin typeface="Century" pitchFamily="18" charset="0"/>
              </a:rPr>
              <a:t>Acak</a:t>
            </a:r>
            <a:r>
              <a:rPr lang="en-US" dirty="0" smtClean="0">
                <a:latin typeface="Century" pitchFamily="18" charset="0"/>
              </a:rPr>
              <a:t> </a:t>
            </a:r>
            <a:r>
              <a:rPr lang="en-US" dirty="0" err="1" smtClean="0">
                <a:latin typeface="Century" pitchFamily="18" charset="0"/>
              </a:rPr>
              <a:t>Kelompok</a:t>
            </a:r>
            <a:r>
              <a:rPr lang="en-US" dirty="0" smtClean="0">
                <a:latin typeface="Century" pitchFamily="18" charset="0"/>
              </a:rPr>
              <a:t> (RAK) </a:t>
            </a:r>
            <a:r>
              <a:rPr lang="en-US" dirty="0" err="1" smtClean="0">
                <a:latin typeface="Century" pitchFamily="18" charset="0"/>
              </a:rPr>
              <a:t>dengan</a:t>
            </a:r>
            <a:r>
              <a:rPr lang="en-US" dirty="0" smtClean="0">
                <a:latin typeface="Century" pitchFamily="18" charset="0"/>
              </a:rPr>
              <a:t> 3 kali </a:t>
            </a:r>
            <a:r>
              <a:rPr lang="en-US" dirty="0" err="1" smtClean="0">
                <a:latin typeface="Century" pitchFamily="18" charset="0"/>
              </a:rPr>
              <a:t>ulangan</a:t>
            </a:r>
            <a:r>
              <a:rPr lang="id-ID" dirty="0" smtClean="0">
                <a:latin typeface="Century" pitchFamily="18" charset="0"/>
              </a:rPr>
              <a:t>.</a:t>
            </a:r>
            <a:r>
              <a:rPr lang="id-ID" sz="2000" dirty="0" smtClean="0"/>
              <a:t/>
            </a:r>
            <a:br>
              <a:rPr lang="id-ID" sz="2000" dirty="0" smtClean="0"/>
            </a:br>
            <a:endParaRPr lang="id-ID" sz="2000" dirty="0" smtClean="0">
              <a:latin typeface="Century" pitchFamily="18" charset="0"/>
            </a:endParaRPr>
          </a:p>
          <a:p>
            <a:endParaRPr lang="id-ID" dirty="0"/>
          </a:p>
        </p:txBody>
      </p:sp>
      <p:sp>
        <p:nvSpPr>
          <p:cNvPr id="4" name="TextBox 3"/>
          <p:cNvSpPr txBox="1"/>
          <p:nvPr/>
        </p:nvSpPr>
        <p:spPr>
          <a:xfrm>
            <a:off x="500034" y="1857364"/>
            <a:ext cx="5500726" cy="369332"/>
          </a:xfrm>
          <a:prstGeom prst="rect">
            <a:avLst/>
          </a:prstGeom>
          <a:noFill/>
        </p:spPr>
        <p:txBody>
          <a:bodyPr wrap="square" rtlCol="0">
            <a:spAutoFit/>
          </a:bodyPr>
          <a:lstStyle/>
          <a:p>
            <a:endParaRPr lang="id-ID" dirty="0"/>
          </a:p>
        </p:txBody>
      </p:sp>
      <p:graphicFrame>
        <p:nvGraphicFramePr>
          <p:cNvPr id="5" name="Table 4"/>
          <p:cNvGraphicFramePr>
            <a:graphicFrameLocks noGrp="1"/>
          </p:cNvGraphicFramePr>
          <p:nvPr/>
        </p:nvGraphicFramePr>
        <p:xfrm>
          <a:off x="500002" y="1643045"/>
          <a:ext cx="8072526" cy="4572040"/>
        </p:xfrm>
        <a:graphic>
          <a:graphicData uri="http://schemas.openxmlformats.org/drawingml/2006/table">
            <a:tbl>
              <a:tblPr/>
              <a:tblGrid>
                <a:gridCol w="2483876"/>
                <a:gridCol w="3173801"/>
                <a:gridCol w="827948"/>
                <a:gridCol w="827948"/>
                <a:gridCol w="758953"/>
              </a:tblGrid>
              <a:tr h="415640">
                <a:tc rowSpan="2">
                  <a:txBody>
                    <a:bodyPr/>
                    <a:lstStyle/>
                    <a:p>
                      <a:pPr algn="ctr">
                        <a:lnSpc>
                          <a:spcPct val="115000"/>
                        </a:lnSpc>
                        <a:spcAft>
                          <a:spcPts val="0"/>
                        </a:spcAft>
                      </a:pPr>
                      <a:r>
                        <a:rPr lang="id-ID" sz="1800" b="1" kern="1200" dirty="0" smtClean="0">
                          <a:solidFill>
                            <a:schemeClr val="tx1"/>
                          </a:solidFill>
                          <a:latin typeface="+mn-lt"/>
                          <a:ea typeface="+mn-ea"/>
                          <a:cs typeface="+mn-cs"/>
                        </a:rPr>
                        <a:t>Tepung Umbi Ganyong : Tepung Kacang Hijau (S)</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id-ID" sz="1800" b="1" kern="1200" dirty="0" smtClean="0">
                          <a:solidFill>
                            <a:schemeClr val="tx1"/>
                          </a:solidFill>
                          <a:latin typeface="+mn-lt"/>
                          <a:ea typeface="+mn-ea"/>
                          <a:cs typeface="+mn-cs"/>
                        </a:rPr>
                        <a:t>Suhu dan </a:t>
                      </a:r>
                      <a:r>
                        <a:rPr lang="en-US" sz="1800" b="1" kern="1200" dirty="0" smtClean="0">
                          <a:solidFill>
                            <a:schemeClr val="tx1"/>
                          </a:solidFill>
                          <a:latin typeface="+mn-lt"/>
                          <a:ea typeface="+mn-ea"/>
                          <a:cs typeface="+mn-cs"/>
                        </a:rPr>
                        <a:t>Lama </a:t>
                      </a:r>
                      <a:r>
                        <a:rPr lang="id-ID" sz="1800" b="1" kern="1200" dirty="0" smtClean="0">
                          <a:solidFill>
                            <a:schemeClr val="tx1"/>
                          </a:solidFill>
                          <a:latin typeface="+mn-lt"/>
                          <a:ea typeface="+mn-ea"/>
                          <a:cs typeface="+mn-cs"/>
                        </a:rPr>
                        <a:t>Gelatinisasi</a:t>
                      </a:r>
                      <a:r>
                        <a:rPr lang="en-US" sz="1800" b="1" kern="1200" dirty="0" smtClean="0">
                          <a:solidFill>
                            <a:schemeClr val="tx1"/>
                          </a:solidFill>
                          <a:latin typeface="+mn-lt"/>
                          <a:ea typeface="+mn-ea"/>
                          <a:cs typeface="+mn-cs"/>
                        </a:rPr>
                        <a:t> (</a:t>
                      </a:r>
                      <a:r>
                        <a:rPr lang="id-ID" sz="1800" b="1" kern="1200" dirty="0" smtClean="0">
                          <a:solidFill>
                            <a:schemeClr val="tx1"/>
                          </a:solidFill>
                          <a:latin typeface="+mn-lt"/>
                          <a:ea typeface="+mn-ea"/>
                          <a:cs typeface="+mn-cs"/>
                        </a:rPr>
                        <a:t>T</a:t>
                      </a:r>
                      <a:r>
                        <a:rPr lang="en-US" sz="1800" b="1" kern="1200" dirty="0" smtClean="0">
                          <a:solidFill>
                            <a:schemeClr val="tx1"/>
                          </a:solidFill>
                          <a:latin typeface="+mn-lt"/>
                          <a:ea typeface="+mn-ea"/>
                          <a:cs typeface="+mn-cs"/>
                        </a:rPr>
                        <a: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n-US" sz="2000" b="1" dirty="0" err="1">
                          <a:latin typeface="Times New Roman"/>
                          <a:ea typeface="Calibri"/>
                          <a:cs typeface="Times New Roman"/>
                        </a:rPr>
                        <a:t>Ulangan</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r>
              <a:tr h="415640">
                <a:tc vMerge="1">
                  <a:txBody>
                    <a:bodyPr/>
                    <a:lstStyle/>
                    <a:p>
                      <a:endParaRPr lang="id-ID"/>
                    </a:p>
                  </a:txBody>
                  <a:tcPr/>
                </a:tc>
                <a:tc vMerge="1">
                  <a:txBody>
                    <a:bodyPr/>
                    <a:lstStyle/>
                    <a:p>
                      <a:endParaRPr lang="id-ID"/>
                    </a:p>
                  </a:txBody>
                  <a:tcPr/>
                </a:tc>
                <a:tc>
                  <a:txBody>
                    <a:bodyPr/>
                    <a:lstStyle/>
                    <a:p>
                      <a:pPr algn="ctr">
                        <a:lnSpc>
                          <a:spcPct val="115000"/>
                        </a:lnSpc>
                        <a:spcAft>
                          <a:spcPts val="0"/>
                        </a:spcAft>
                      </a:pPr>
                      <a:r>
                        <a:rPr lang="en-US" sz="2000" b="1">
                          <a:latin typeface="Times New Roman"/>
                          <a:ea typeface="Calibri"/>
                          <a:cs typeface="Times New Roman"/>
                        </a:rPr>
                        <a:t>1</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latin typeface="Times New Roman"/>
                          <a:ea typeface="Calibri"/>
                          <a:cs typeface="Times New Roman"/>
                        </a:rPr>
                        <a:t>2</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a:latin typeface="Times New Roman"/>
                          <a:ea typeface="Calibri"/>
                          <a:cs typeface="Times New Roman"/>
                        </a:rPr>
                        <a:t>3</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640">
                <a:tc rowSpan="3">
                  <a:txBody>
                    <a:bodyPr/>
                    <a:lstStyle/>
                    <a:p>
                      <a:pPr algn="ct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s</a:t>
                      </a:r>
                      <a:r>
                        <a:rPr lang="en-US" sz="1800" kern="1200" baseline="-25000" dirty="0" smtClean="0">
                          <a:solidFill>
                            <a:schemeClr val="tx1"/>
                          </a:solidFill>
                          <a:latin typeface="+mn-lt"/>
                          <a:ea typeface="+mn-ea"/>
                          <a:cs typeface="+mn-cs"/>
                        </a:rPr>
                        <a:t>1</a:t>
                      </a:r>
                      <a:r>
                        <a:rPr lang="en-US" sz="1800" kern="1200" dirty="0" smtClean="0">
                          <a:solidFill>
                            <a:schemeClr val="tx1"/>
                          </a:solidFill>
                          <a:latin typeface="+mn-lt"/>
                          <a:ea typeface="+mn-ea"/>
                          <a:cs typeface="+mn-cs"/>
                        </a:rPr>
                        <a:t>)</a:t>
                      </a:r>
                      <a:endParaRPr lang="id-ID" sz="1800" kern="1200" dirty="0" smtClean="0">
                        <a:solidFill>
                          <a:schemeClr val="tx1"/>
                        </a:solidFill>
                        <a:latin typeface="+mn-lt"/>
                        <a:ea typeface="+mn-ea"/>
                        <a:cs typeface="+mn-cs"/>
                      </a:endParaRPr>
                    </a:p>
                    <a:p>
                      <a:pPr algn="ctr"/>
                      <a:r>
                        <a:rPr lang="id-ID" sz="1800" kern="1200" dirty="0" smtClean="0">
                          <a:solidFill>
                            <a:schemeClr val="tx1"/>
                          </a:solidFill>
                          <a:latin typeface="+mn-lt"/>
                          <a:ea typeface="+mn-ea"/>
                          <a:cs typeface="+mn-cs"/>
                        </a:rPr>
                        <a:t>3 : 2</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t</a:t>
                      </a:r>
                      <a:r>
                        <a:rPr lang="en-US" sz="1800" kern="1200" baseline="-25000" dirty="0" smtClean="0">
                          <a:solidFill>
                            <a:schemeClr val="tx1"/>
                          </a:solidFill>
                          <a:latin typeface="+mn-lt"/>
                          <a:ea typeface="+mn-ea"/>
                          <a:cs typeface="+mn-cs"/>
                        </a:rPr>
                        <a:t>1</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65</a:t>
                      </a:r>
                      <a:r>
                        <a:rPr lang="id-ID" sz="1800" kern="1200" baseline="30000" dirty="0" smtClean="0">
                          <a:solidFill>
                            <a:schemeClr val="tx1"/>
                          </a:solidFill>
                          <a:latin typeface="+mn-lt"/>
                          <a:ea typeface="+mn-ea"/>
                          <a:cs typeface="+mn-cs"/>
                        </a:rPr>
                        <a:t>o</a:t>
                      </a:r>
                      <a:r>
                        <a:rPr lang="id-ID" sz="1800" kern="1200" dirty="0" smtClean="0">
                          <a:solidFill>
                            <a:schemeClr val="tx1"/>
                          </a:solidFill>
                          <a:latin typeface="+mn-lt"/>
                          <a:ea typeface="+mn-ea"/>
                          <a:cs typeface="+mn-cs"/>
                        </a:rPr>
                        <a:t>C, selama 30 menit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1</a:t>
                      </a:r>
                      <a:r>
                        <a:rPr lang="id-ID" sz="2000">
                          <a:latin typeface="Times New Roman"/>
                          <a:ea typeface="Calibri"/>
                          <a:cs typeface="Times New Roman"/>
                        </a:rPr>
                        <a:t>t</a:t>
                      </a:r>
                      <a:r>
                        <a:rPr lang="en-US" sz="2000" baseline="-25000">
                          <a:latin typeface="Times New Roman"/>
                          <a:ea typeface="Calibri"/>
                          <a:cs typeface="Times New Roman"/>
                        </a:rPr>
                        <a:t>1</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1</a:t>
                      </a:r>
                      <a:r>
                        <a:rPr lang="id-ID" sz="2000" dirty="0">
                          <a:latin typeface="Times New Roman"/>
                          <a:ea typeface="Calibri"/>
                          <a:cs typeface="Times New Roman"/>
                        </a:rPr>
                        <a:t>t</a:t>
                      </a:r>
                      <a:r>
                        <a:rPr lang="en-US" sz="2000" baseline="-25000" dirty="0">
                          <a:latin typeface="Times New Roman"/>
                          <a:ea typeface="Calibri"/>
                          <a:cs typeface="Times New Roman"/>
                        </a:rPr>
                        <a:t>1</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1</a:t>
                      </a:r>
                      <a:r>
                        <a:rPr lang="id-ID" sz="2000" dirty="0">
                          <a:latin typeface="Times New Roman"/>
                          <a:ea typeface="Calibri"/>
                          <a:cs typeface="Times New Roman"/>
                        </a:rPr>
                        <a:t>t</a:t>
                      </a:r>
                      <a:r>
                        <a:rPr lang="en-US" sz="2000" baseline="-25000" dirty="0">
                          <a:latin typeface="Times New Roman"/>
                          <a:ea typeface="Calibri"/>
                          <a:cs typeface="Times New Roman"/>
                        </a:rPr>
                        <a:t>1</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640">
                <a:tc vMerge="1">
                  <a:txBody>
                    <a:bodyPr/>
                    <a:lstStyle/>
                    <a:p>
                      <a:endParaRPr lang="id-ID"/>
                    </a:p>
                  </a:txBody>
                  <a:tcPr/>
                </a:tc>
                <a:tc>
                  <a:txBody>
                    <a:bodyPr/>
                    <a:lstStyle/>
                    <a:p>
                      <a:pPr algn="ctr">
                        <a:lnSpc>
                          <a:spcPct val="115000"/>
                        </a:lnSpc>
                        <a:spcAft>
                          <a:spcPts val="0"/>
                        </a:spcAft>
                      </a:pP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t</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70</a:t>
                      </a:r>
                      <a:r>
                        <a:rPr lang="id-ID" sz="1800" kern="1200" baseline="30000" dirty="0" smtClean="0">
                          <a:solidFill>
                            <a:schemeClr val="tx1"/>
                          </a:solidFill>
                          <a:latin typeface="+mn-lt"/>
                          <a:ea typeface="+mn-ea"/>
                          <a:cs typeface="+mn-cs"/>
                        </a:rPr>
                        <a:t>o</a:t>
                      </a:r>
                      <a:r>
                        <a:rPr lang="id-ID" sz="1800" kern="1200" dirty="0" smtClean="0">
                          <a:solidFill>
                            <a:schemeClr val="tx1"/>
                          </a:solidFill>
                          <a:latin typeface="+mn-lt"/>
                          <a:ea typeface="+mn-ea"/>
                          <a:cs typeface="+mn-cs"/>
                        </a:rPr>
                        <a:t>C, selama 20 menit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1</a:t>
                      </a:r>
                      <a:r>
                        <a:rPr lang="id-ID" sz="2000" dirty="0">
                          <a:latin typeface="Times New Roman"/>
                          <a:ea typeface="Calibri"/>
                          <a:cs typeface="Times New Roman"/>
                        </a:rPr>
                        <a:t>t</a:t>
                      </a:r>
                      <a:r>
                        <a:rPr lang="en-US" sz="2000" baseline="-25000" dirty="0">
                          <a:latin typeface="Times New Roman"/>
                          <a:ea typeface="Calibri"/>
                          <a:cs typeface="Times New Roman"/>
                        </a:rPr>
                        <a:t>2</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1</a:t>
                      </a:r>
                      <a:r>
                        <a:rPr lang="id-ID" sz="2000" dirty="0">
                          <a:latin typeface="Times New Roman"/>
                          <a:ea typeface="Calibri"/>
                          <a:cs typeface="Times New Roman"/>
                        </a:rPr>
                        <a:t>t</a:t>
                      </a:r>
                      <a:r>
                        <a:rPr lang="en-US" sz="2000" baseline="-25000" dirty="0">
                          <a:latin typeface="Times New Roman"/>
                          <a:ea typeface="Calibri"/>
                          <a:cs typeface="Times New Roman"/>
                        </a:rPr>
                        <a:t>2</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1</a:t>
                      </a:r>
                      <a:r>
                        <a:rPr lang="id-ID" sz="2000">
                          <a:latin typeface="Times New Roman"/>
                          <a:ea typeface="Calibri"/>
                          <a:cs typeface="Times New Roman"/>
                        </a:rPr>
                        <a:t>t</a:t>
                      </a:r>
                      <a:r>
                        <a:rPr lang="en-US" sz="2000" baseline="-25000">
                          <a:latin typeface="Times New Roman"/>
                          <a:ea typeface="Calibri"/>
                          <a:cs typeface="Times New Roman"/>
                        </a:rPr>
                        <a:t>2</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640">
                <a:tc vMerge="1">
                  <a:txBody>
                    <a:bodyPr/>
                    <a:lstStyle/>
                    <a:p>
                      <a:endParaRPr lang="id-ID"/>
                    </a:p>
                  </a:txBody>
                  <a:tcPr/>
                </a:tc>
                <a:tc>
                  <a:txBody>
                    <a:bodyPr/>
                    <a:lstStyle/>
                    <a:p>
                      <a:pPr algn="ctr">
                        <a:lnSpc>
                          <a:spcPct val="115000"/>
                        </a:lnSpc>
                        <a:spcAft>
                          <a:spcPts val="0"/>
                        </a:spcAft>
                      </a:pP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t</a:t>
                      </a:r>
                      <a:r>
                        <a:rPr lang="en-US" sz="1800" kern="1200" baseline="-25000" dirty="0" smtClean="0">
                          <a:solidFill>
                            <a:schemeClr val="tx1"/>
                          </a:solidFill>
                          <a:latin typeface="+mn-lt"/>
                          <a:ea typeface="+mn-ea"/>
                          <a:cs typeface="+mn-cs"/>
                        </a:rPr>
                        <a:t>3</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75</a:t>
                      </a:r>
                      <a:r>
                        <a:rPr lang="id-ID" sz="1800" kern="1200" baseline="30000" dirty="0" smtClean="0">
                          <a:solidFill>
                            <a:schemeClr val="tx1"/>
                          </a:solidFill>
                          <a:latin typeface="+mn-lt"/>
                          <a:ea typeface="+mn-ea"/>
                          <a:cs typeface="+mn-cs"/>
                        </a:rPr>
                        <a:t>o</a:t>
                      </a:r>
                      <a:r>
                        <a:rPr lang="id-ID" sz="1800" kern="1200" dirty="0" smtClean="0">
                          <a:solidFill>
                            <a:schemeClr val="tx1"/>
                          </a:solidFill>
                          <a:latin typeface="+mn-lt"/>
                          <a:ea typeface="+mn-ea"/>
                          <a:cs typeface="+mn-cs"/>
                        </a:rPr>
                        <a:t>C, selama 10 menit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1</a:t>
                      </a:r>
                      <a:r>
                        <a:rPr lang="id-ID" sz="2000">
                          <a:latin typeface="Times New Roman"/>
                          <a:ea typeface="Calibri"/>
                          <a:cs typeface="Times New Roman"/>
                        </a:rPr>
                        <a:t>t</a:t>
                      </a:r>
                      <a:r>
                        <a:rPr lang="en-US" sz="2000" baseline="-25000">
                          <a:latin typeface="Times New Roman"/>
                          <a:ea typeface="Calibri"/>
                          <a:cs typeface="Times New Roman"/>
                        </a:rPr>
                        <a:t>3</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1</a:t>
                      </a:r>
                      <a:r>
                        <a:rPr lang="id-ID" sz="2000" dirty="0">
                          <a:latin typeface="Times New Roman"/>
                          <a:ea typeface="Calibri"/>
                          <a:cs typeface="Times New Roman"/>
                        </a:rPr>
                        <a:t>t</a:t>
                      </a:r>
                      <a:r>
                        <a:rPr lang="en-US" sz="2000" baseline="-25000" dirty="0">
                          <a:latin typeface="Times New Roman"/>
                          <a:ea typeface="Calibri"/>
                          <a:cs typeface="Times New Roman"/>
                        </a:rPr>
                        <a:t>3</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1</a:t>
                      </a:r>
                      <a:r>
                        <a:rPr lang="id-ID" sz="2000">
                          <a:latin typeface="Times New Roman"/>
                          <a:ea typeface="Calibri"/>
                          <a:cs typeface="Times New Roman"/>
                        </a:rPr>
                        <a:t>t</a:t>
                      </a:r>
                      <a:r>
                        <a:rPr lang="en-US" sz="2000" baseline="-25000">
                          <a:latin typeface="Times New Roman"/>
                          <a:ea typeface="Calibri"/>
                          <a:cs typeface="Times New Roman"/>
                        </a:rPr>
                        <a:t>3</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640">
                <a:tc rowSpan="3">
                  <a:txBody>
                    <a:bodyPr/>
                    <a:lstStyle/>
                    <a:p>
                      <a:pPr algn="ct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s</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a:t>
                      </a:r>
                      <a:endParaRPr lang="id-ID" sz="1800" kern="1200" dirty="0" smtClean="0">
                        <a:solidFill>
                          <a:schemeClr val="tx1"/>
                        </a:solidFill>
                        <a:latin typeface="+mn-lt"/>
                        <a:ea typeface="+mn-ea"/>
                        <a:cs typeface="+mn-cs"/>
                      </a:endParaRPr>
                    </a:p>
                    <a:p>
                      <a:pPr algn="ctr"/>
                      <a:r>
                        <a:rPr lang="id-ID" sz="1800" kern="1200" dirty="0" smtClean="0">
                          <a:solidFill>
                            <a:schemeClr val="tx1"/>
                          </a:solidFill>
                          <a:latin typeface="+mn-lt"/>
                          <a:ea typeface="+mn-ea"/>
                          <a:cs typeface="+mn-cs"/>
                        </a:rPr>
                        <a:t>2 : 3</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t</a:t>
                      </a:r>
                      <a:r>
                        <a:rPr lang="en-US" sz="1800" kern="1200" baseline="-25000" dirty="0" smtClean="0">
                          <a:solidFill>
                            <a:schemeClr val="tx1"/>
                          </a:solidFill>
                          <a:latin typeface="+mn-lt"/>
                          <a:ea typeface="+mn-ea"/>
                          <a:cs typeface="+mn-cs"/>
                        </a:rPr>
                        <a:t>1</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65</a:t>
                      </a:r>
                      <a:r>
                        <a:rPr lang="id-ID" sz="1800" kern="1200" baseline="30000" dirty="0" smtClean="0">
                          <a:solidFill>
                            <a:schemeClr val="tx1"/>
                          </a:solidFill>
                          <a:latin typeface="+mn-lt"/>
                          <a:ea typeface="+mn-ea"/>
                          <a:cs typeface="+mn-cs"/>
                        </a:rPr>
                        <a:t>o</a:t>
                      </a:r>
                      <a:r>
                        <a:rPr lang="id-ID" sz="1800" kern="1200" dirty="0" smtClean="0">
                          <a:solidFill>
                            <a:schemeClr val="tx1"/>
                          </a:solidFill>
                          <a:latin typeface="+mn-lt"/>
                          <a:ea typeface="+mn-ea"/>
                          <a:cs typeface="+mn-cs"/>
                        </a:rPr>
                        <a:t>C, selama 30 menit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2</a:t>
                      </a:r>
                      <a:r>
                        <a:rPr lang="id-ID" sz="2000">
                          <a:latin typeface="Times New Roman"/>
                          <a:ea typeface="Calibri"/>
                          <a:cs typeface="Times New Roman"/>
                        </a:rPr>
                        <a:t>t</a:t>
                      </a:r>
                      <a:r>
                        <a:rPr lang="en-US" sz="2000" baseline="-25000">
                          <a:latin typeface="Times New Roman"/>
                          <a:ea typeface="Calibri"/>
                          <a:cs typeface="Times New Roman"/>
                        </a:rPr>
                        <a:t>1</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2</a:t>
                      </a:r>
                      <a:r>
                        <a:rPr lang="id-ID" sz="2000" dirty="0">
                          <a:latin typeface="Times New Roman"/>
                          <a:ea typeface="Calibri"/>
                          <a:cs typeface="Times New Roman"/>
                        </a:rPr>
                        <a:t>t</a:t>
                      </a:r>
                      <a:r>
                        <a:rPr lang="en-US" sz="2000" baseline="-25000" dirty="0">
                          <a:latin typeface="Times New Roman"/>
                          <a:ea typeface="Calibri"/>
                          <a:cs typeface="Times New Roman"/>
                        </a:rPr>
                        <a:t>1</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2</a:t>
                      </a:r>
                      <a:r>
                        <a:rPr lang="id-ID" sz="2000">
                          <a:latin typeface="Times New Roman"/>
                          <a:ea typeface="Calibri"/>
                          <a:cs typeface="Times New Roman"/>
                        </a:rPr>
                        <a:t>t</a:t>
                      </a:r>
                      <a:r>
                        <a:rPr lang="en-US" sz="2000" baseline="-25000">
                          <a:latin typeface="Times New Roman"/>
                          <a:ea typeface="Calibri"/>
                          <a:cs typeface="Times New Roman"/>
                        </a:rPr>
                        <a:t>1</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640">
                <a:tc vMerge="1">
                  <a:txBody>
                    <a:bodyPr/>
                    <a:lstStyle/>
                    <a:p>
                      <a:endParaRPr lang="id-ID"/>
                    </a:p>
                  </a:txBody>
                  <a:tcPr/>
                </a:tc>
                <a:tc>
                  <a:txBody>
                    <a:bodyPr/>
                    <a:lstStyle/>
                    <a:p>
                      <a:pPr algn="ctr">
                        <a:lnSpc>
                          <a:spcPct val="115000"/>
                        </a:lnSpc>
                        <a:spcAft>
                          <a:spcPts val="0"/>
                        </a:spcAft>
                      </a:pP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t</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70</a:t>
                      </a:r>
                      <a:r>
                        <a:rPr lang="id-ID" sz="1800" kern="1200" baseline="30000" dirty="0" smtClean="0">
                          <a:solidFill>
                            <a:schemeClr val="tx1"/>
                          </a:solidFill>
                          <a:latin typeface="+mn-lt"/>
                          <a:ea typeface="+mn-ea"/>
                          <a:cs typeface="+mn-cs"/>
                        </a:rPr>
                        <a:t>o</a:t>
                      </a:r>
                      <a:r>
                        <a:rPr lang="id-ID" sz="1800" kern="1200" dirty="0" smtClean="0">
                          <a:solidFill>
                            <a:schemeClr val="tx1"/>
                          </a:solidFill>
                          <a:latin typeface="+mn-lt"/>
                          <a:ea typeface="+mn-ea"/>
                          <a:cs typeface="+mn-cs"/>
                        </a:rPr>
                        <a:t>C, selama 20 menit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2</a:t>
                      </a:r>
                      <a:r>
                        <a:rPr lang="id-ID" sz="2000">
                          <a:latin typeface="Times New Roman"/>
                          <a:ea typeface="Calibri"/>
                          <a:cs typeface="Times New Roman"/>
                        </a:rPr>
                        <a:t>t</a:t>
                      </a:r>
                      <a:r>
                        <a:rPr lang="en-US" sz="2000" baseline="-25000">
                          <a:latin typeface="Times New Roman"/>
                          <a:ea typeface="Calibri"/>
                          <a:cs typeface="Times New Roman"/>
                        </a:rPr>
                        <a:t>2</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2</a:t>
                      </a:r>
                      <a:r>
                        <a:rPr lang="id-ID" sz="2000" dirty="0">
                          <a:latin typeface="Times New Roman"/>
                          <a:ea typeface="Calibri"/>
                          <a:cs typeface="Times New Roman"/>
                        </a:rPr>
                        <a:t>t</a:t>
                      </a:r>
                      <a:r>
                        <a:rPr lang="en-US" sz="2000" baseline="-25000" dirty="0">
                          <a:latin typeface="Times New Roman"/>
                          <a:ea typeface="Calibri"/>
                          <a:cs typeface="Times New Roman"/>
                        </a:rPr>
                        <a:t>2</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2</a:t>
                      </a:r>
                      <a:r>
                        <a:rPr lang="id-ID" sz="2000" dirty="0">
                          <a:latin typeface="Times New Roman"/>
                          <a:ea typeface="Calibri"/>
                          <a:cs typeface="Times New Roman"/>
                        </a:rPr>
                        <a:t>t</a:t>
                      </a:r>
                      <a:r>
                        <a:rPr lang="en-US" sz="2000" baseline="-25000" dirty="0">
                          <a:latin typeface="Times New Roman"/>
                          <a:ea typeface="Calibri"/>
                          <a:cs typeface="Times New Roman"/>
                        </a:rPr>
                        <a:t>2</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640">
                <a:tc vMerge="1">
                  <a:txBody>
                    <a:bodyPr/>
                    <a:lstStyle/>
                    <a:p>
                      <a:endParaRPr lang="id-ID"/>
                    </a:p>
                  </a:txBody>
                  <a:tcPr/>
                </a:tc>
                <a:tc>
                  <a:txBody>
                    <a:bodyPr/>
                    <a:lstStyle/>
                    <a:p>
                      <a:pPr algn="ctr">
                        <a:lnSpc>
                          <a:spcPct val="115000"/>
                        </a:lnSpc>
                        <a:spcAft>
                          <a:spcPts val="0"/>
                        </a:spcAft>
                      </a:pP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t</a:t>
                      </a:r>
                      <a:r>
                        <a:rPr lang="en-US" sz="1800" kern="1200" baseline="-25000" dirty="0" smtClean="0">
                          <a:solidFill>
                            <a:schemeClr val="tx1"/>
                          </a:solidFill>
                          <a:latin typeface="+mn-lt"/>
                          <a:ea typeface="+mn-ea"/>
                          <a:cs typeface="+mn-cs"/>
                        </a:rPr>
                        <a:t>3</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75</a:t>
                      </a:r>
                      <a:r>
                        <a:rPr lang="id-ID" sz="1800" kern="1200" baseline="30000" dirty="0" smtClean="0">
                          <a:solidFill>
                            <a:schemeClr val="tx1"/>
                          </a:solidFill>
                          <a:latin typeface="+mn-lt"/>
                          <a:ea typeface="+mn-ea"/>
                          <a:cs typeface="+mn-cs"/>
                        </a:rPr>
                        <a:t>o</a:t>
                      </a:r>
                      <a:r>
                        <a:rPr lang="id-ID" sz="1800" kern="1200" dirty="0" smtClean="0">
                          <a:solidFill>
                            <a:schemeClr val="tx1"/>
                          </a:solidFill>
                          <a:latin typeface="+mn-lt"/>
                          <a:ea typeface="+mn-ea"/>
                          <a:cs typeface="+mn-cs"/>
                        </a:rPr>
                        <a:t>C, selama 10 menit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2</a:t>
                      </a:r>
                      <a:r>
                        <a:rPr lang="id-ID" sz="2000">
                          <a:latin typeface="Times New Roman"/>
                          <a:ea typeface="Calibri"/>
                          <a:cs typeface="Times New Roman"/>
                        </a:rPr>
                        <a:t>t</a:t>
                      </a:r>
                      <a:r>
                        <a:rPr lang="en-US" sz="2000" baseline="-25000">
                          <a:latin typeface="Times New Roman"/>
                          <a:ea typeface="Calibri"/>
                          <a:cs typeface="Times New Roman"/>
                        </a:rPr>
                        <a:t>3</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2</a:t>
                      </a:r>
                      <a:r>
                        <a:rPr lang="id-ID" sz="2000">
                          <a:latin typeface="Times New Roman"/>
                          <a:ea typeface="Calibri"/>
                          <a:cs typeface="Times New Roman"/>
                        </a:rPr>
                        <a:t>t</a:t>
                      </a:r>
                      <a:r>
                        <a:rPr lang="en-US" sz="2000" baseline="-25000">
                          <a:latin typeface="Times New Roman"/>
                          <a:ea typeface="Calibri"/>
                          <a:cs typeface="Times New Roman"/>
                        </a:rPr>
                        <a:t>3</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2</a:t>
                      </a:r>
                      <a:r>
                        <a:rPr lang="id-ID" sz="2000" dirty="0">
                          <a:latin typeface="Times New Roman"/>
                          <a:ea typeface="Calibri"/>
                          <a:cs typeface="Times New Roman"/>
                        </a:rPr>
                        <a:t>t</a:t>
                      </a:r>
                      <a:r>
                        <a:rPr lang="en-US" sz="2000" baseline="-25000" dirty="0">
                          <a:latin typeface="Times New Roman"/>
                          <a:ea typeface="Calibri"/>
                          <a:cs typeface="Times New Roman"/>
                        </a:rPr>
                        <a:t>3</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640">
                <a:tc rowSpan="3">
                  <a:txBody>
                    <a:bodyPr/>
                    <a:lstStyle/>
                    <a:p>
                      <a:pPr algn="ct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s</a:t>
                      </a:r>
                      <a:r>
                        <a:rPr lang="en-US" sz="1800" kern="1200" baseline="-25000" dirty="0" smtClean="0">
                          <a:solidFill>
                            <a:schemeClr val="tx1"/>
                          </a:solidFill>
                          <a:latin typeface="+mn-lt"/>
                          <a:ea typeface="+mn-ea"/>
                          <a:cs typeface="+mn-cs"/>
                        </a:rPr>
                        <a:t>3</a:t>
                      </a:r>
                      <a:r>
                        <a:rPr lang="en-US" sz="1800" kern="1200" dirty="0" smtClean="0">
                          <a:solidFill>
                            <a:schemeClr val="tx1"/>
                          </a:solidFill>
                          <a:latin typeface="+mn-lt"/>
                          <a:ea typeface="+mn-ea"/>
                          <a:cs typeface="+mn-cs"/>
                        </a:rPr>
                        <a:t>)</a:t>
                      </a:r>
                      <a:endParaRPr lang="id-ID" sz="1800" kern="1200" dirty="0" smtClean="0">
                        <a:solidFill>
                          <a:schemeClr val="tx1"/>
                        </a:solidFill>
                        <a:latin typeface="+mn-lt"/>
                        <a:ea typeface="+mn-ea"/>
                        <a:cs typeface="+mn-cs"/>
                      </a:endParaRPr>
                    </a:p>
                    <a:p>
                      <a:pPr algn="ctr"/>
                      <a:r>
                        <a:rPr lang="id-ID" sz="1800" kern="1200" dirty="0" smtClean="0">
                          <a:solidFill>
                            <a:schemeClr val="tx1"/>
                          </a:solidFill>
                          <a:latin typeface="+mn-lt"/>
                          <a:ea typeface="+mn-ea"/>
                          <a:cs typeface="+mn-cs"/>
                        </a:rPr>
                        <a:t>1 : 1</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t</a:t>
                      </a:r>
                      <a:r>
                        <a:rPr lang="en-US" sz="1800" kern="1200" baseline="-25000" dirty="0" smtClean="0">
                          <a:solidFill>
                            <a:schemeClr val="tx1"/>
                          </a:solidFill>
                          <a:latin typeface="+mn-lt"/>
                          <a:ea typeface="+mn-ea"/>
                          <a:cs typeface="+mn-cs"/>
                        </a:rPr>
                        <a:t>1</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65</a:t>
                      </a:r>
                      <a:r>
                        <a:rPr lang="id-ID" sz="1800" kern="1200" baseline="30000" dirty="0" smtClean="0">
                          <a:solidFill>
                            <a:schemeClr val="tx1"/>
                          </a:solidFill>
                          <a:latin typeface="+mn-lt"/>
                          <a:ea typeface="+mn-ea"/>
                          <a:cs typeface="+mn-cs"/>
                        </a:rPr>
                        <a:t>o</a:t>
                      </a:r>
                      <a:r>
                        <a:rPr lang="id-ID" sz="1800" kern="1200" dirty="0" smtClean="0">
                          <a:solidFill>
                            <a:schemeClr val="tx1"/>
                          </a:solidFill>
                          <a:latin typeface="+mn-lt"/>
                          <a:ea typeface="+mn-ea"/>
                          <a:cs typeface="+mn-cs"/>
                        </a:rPr>
                        <a:t>C, selama 30 menit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3</a:t>
                      </a:r>
                      <a:r>
                        <a:rPr lang="id-ID" sz="2000">
                          <a:latin typeface="Times New Roman"/>
                          <a:ea typeface="Calibri"/>
                          <a:cs typeface="Times New Roman"/>
                        </a:rPr>
                        <a:t>t</a:t>
                      </a:r>
                      <a:r>
                        <a:rPr lang="en-US" sz="2000" baseline="-25000">
                          <a:latin typeface="Times New Roman"/>
                          <a:ea typeface="Calibri"/>
                          <a:cs typeface="Times New Roman"/>
                        </a:rPr>
                        <a:t>1</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3</a:t>
                      </a:r>
                      <a:r>
                        <a:rPr lang="id-ID" sz="2000">
                          <a:latin typeface="Times New Roman"/>
                          <a:ea typeface="Calibri"/>
                          <a:cs typeface="Times New Roman"/>
                        </a:rPr>
                        <a:t>t</a:t>
                      </a:r>
                      <a:r>
                        <a:rPr lang="en-US" sz="2000" baseline="-25000">
                          <a:latin typeface="Times New Roman"/>
                          <a:ea typeface="Calibri"/>
                          <a:cs typeface="Times New Roman"/>
                        </a:rPr>
                        <a:t>1</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3</a:t>
                      </a:r>
                      <a:r>
                        <a:rPr lang="id-ID" sz="2000" dirty="0">
                          <a:latin typeface="Times New Roman"/>
                          <a:ea typeface="Calibri"/>
                          <a:cs typeface="Times New Roman"/>
                        </a:rPr>
                        <a:t>t</a:t>
                      </a:r>
                      <a:r>
                        <a:rPr lang="en-US" sz="2000" baseline="-25000" dirty="0">
                          <a:latin typeface="Times New Roman"/>
                          <a:ea typeface="Calibri"/>
                          <a:cs typeface="Times New Roman"/>
                        </a:rPr>
                        <a:t>1</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640">
                <a:tc vMerge="1">
                  <a:txBody>
                    <a:bodyPr/>
                    <a:lstStyle/>
                    <a:p>
                      <a:endParaRPr lang="id-ID"/>
                    </a:p>
                  </a:txBody>
                  <a:tcPr/>
                </a:tc>
                <a:tc>
                  <a:txBody>
                    <a:bodyPr/>
                    <a:lstStyle/>
                    <a:p>
                      <a:pPr algn="ctr">
                        <a:lnSpc>
                          <a:spcPct val="115000"/>
                        </a:lnSpc>
                        <a:spcAft>
                          <a:spcPts val="0"/>
                        </a:spcAft>
                      </a:pP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t</a:t>
                      </a:r>
                      <a:r>
                        <a:rPr lang="en-US" sz="1800" kern="1200" baseline="-25000" dirty="0" smtClean="0">
                          <a:solidFill>
                            <a:schemeClr val="tx1"/>
                          </a:solidFill>
                          <a:latin typeface="+mn-lt"/>
                          <a:ea typeface="+mn-ea"/>
                          <a:cs typeface="+mn-cs"/>
                        </a:rPr>
                        <a:t>2</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70</a:t>
                      </a:r>
                      <a:r>
                        <a:rPr lang="id-ID" sz="1800" kern="1200" baseline="30000" dirty="0" smtClean="0">
                          <a:solidFill>
                            <a:schemeClr val="tx1"/>
                          </a:solidFill>
                          <a:latin typeface="+mn-lt"/>
                          <a:ea typeface="+mn-ea"/>
                          <a:cs typeface="+mn-cs"/>
                        </a:rPr>
                        <a:t>o</a:t>
                      </a:r>
                      <a:r>
                        <a:rPr lang="id-ID" sz="1800" kern="1200" dirty="0" smtClean="0">
                          <a:solidFill>
                            <a:schemeClr val="tx1"/>
                          </a:solidFill>
                          <a:latin typeface="+mn-lt"/>
                          <a:ea typeface="+mn-ea"/>
                          <a:cs typeface="+mn-cs"/>
                        </a:rPr>
                        <a:t>C, selama 20 menit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3</a:t>
                      </a:r>
                      <a:r>
                        <a:rPr lang="id-ID" sz="2000">
                          <a:latin typeface="Times New Roman"/>
                          <a:ea typeface="Calibri"/>
                          <a:cs typeface="Times New Roman"/>
                        </a:rPr>
                        <a:t>t</a:t>
                      </a:r>
                      <a:r>
                        <a:rPr lang="en-US" sz="2000" baseline="-25000">
                          <a:latin typeface="Times New Roman"/>
                          <a:ea typeface="Calibri"/>
                          <a:cs typeface="Times New Roman"/>
                        </a:rPr>
                        <a:t>2</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Calibri"/>
                          <a:cs typeface="Times New Roman"/>
                        </a:rPr>
                        <a:t>s</a:t>
                      </a:r>
                      <a:r>
                        <a:rPr lang="en-US" sz="2000" baseline="-25000">
                          <a:latin typeface="Times New Roman"/>
                          <a:ea typeface="Calibri"/>
                          <a:cs typeface="Times New Roman"/>
                        </a:rPr>
                        <a:t>3</a:t>
                      </a:r>
                      <a:r>
                        <a:rPr lang="id-ID" sz="2000">
                          <a:latin typeface="Times New Roman"/>
                          <a:ea typeface="Calibri"/>
                          <a:cs typeface="Times New Roman"/>
                        </a:rPr>
                        <a:t>t</a:t>
                      </a:r>
                      <a:r>
                        <a:rPr lang="en-US" sz="2000" baseline="-25000">
                          <a:latin typeface="Times New Roman"/>
                          <a:ea typeface="Calibri"/>
                          <a:cs typeface="Times New Roman"/>
                        </a:rPr>
                        <a:t>2</a:t>
                      </a:r>
                      <a:endParaRPr lang="id-ID" sz="200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3</a:t>
                      </a:r>
                      <a:r>
                        <a:rPr lang="id-ID" sz="2000" dirty="0">
                          <a:latin typeface="Times New Roman"/>
                          <a:ea typeface="Calibri"/>
                          <a:cs typeface="Times New Roman"/>
                        </a:rPr>
                        <a:t>t</a:t>
                      </a:r>
                      <a:r>
                        <a:rPr lang="en-US" sz="2000" baseline="-25000" dirty="0">
                          <a:latin typeface="Times New Roman"/>
                          <a:ea typeface="Calibri"/>
                          <a:cs typeface="Times New Roman"/>
                        </a:rPr>
                        <a:t>2</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640">
                <a:tc vMerge="1">
                  <a:txBody>
                    <a:bodyPr/>
                    <a:lstStyle/>
                    <a:p>
                      <a:endParaRPr lang="id-ID"/>
                    </a:p>
                  </a:txBody>
                  <a:tcPr/>
                </a:tc>
                <a:tc>
                  <a:txBody>
                    <a:bodyPr/>
                    <a:lstStyle/>
                    <a:p>
                      <a:pPr algn="ctr">
                        <a:lnSpc>
                          <a:spcPct val="115000"/>
                        </a:lnSpc>
                        <a:spcAft>
                          <a:spcPts val="0"/>
                        </a:spcAft>
                      </a:pPr>
                      <a:r>
                        <a:rPr lang="en-US" sz="1800" kern="1200" dirty="0" smtClean="0">
                          <a:solidFill>
                            <a:schemeClr val="tx1"/>
                          </a:solidFill>
                          <a:latin typeface="+mn-lt"/>
                          <a:ea typeface="+mn-ea"/>
                          <a:cs typeface="+mn-cs"/>
                        </a:rPr>
                        <a:t>(</a:t>
                      </a:r>
                      <a:r>
                        <a:rPr lang="id-ID" sz="1800" kern="1200" dirty="0" smtClean="0">
                          <a:solidFill>
                            <a:schemeClr val="tx1"/>
                          </a:solidFill>
                          <a:latin typeface="+mn-lt"/>
                          <a:ea typeface="+mn-ea"/>
                          <a:cs typeface="+mn-cs"/>
                        </a:rPr>
                        <a:t>t</a:t>
                      </a:r>
                      <a:r>
                        <a:rPr lang="en-US" sz="1800" kern="1200" baseline="-25000" dirty="0" smtClean="0">
                          <a:solidFill>
                            <a:schemeClr val="tx1"/>
                          </a:solidFill>
                          <a:latin typeface="+mn-lt"/>
                          <a:ea typeface="+mn-ea"/>
                          <a:cs typeface="+mn-cs"/>
                        </a:rPr>
                        <a:t>3</a:t>
                      </a:r>
                      <a:r>
                        <a:rPr lang="en-US" sz="1800" kern="1200" dirty="0" smtClean="0">
                          <a:solidFill>
                            <a:schemeClr val="tx1"/>
                          </a:solidFill>
                          <a:latin typeface="+mn-lt"/>
                          <a:ea typeface="+mn-ea"/>
                          <a:cs typeface="+mn-cs"/>
                        </a:rPr>
                        <a:t>) </a:t>
                      </a:r>
                      <a:r>
                        <a:rPr lang="id-ID" sz="1800" kern="1200" dirty="0" smtClean="0">
                          <a:solidFill>
                            <a:schemeClr val="tx1"/>
                          </a:solidFill>
                          <a:latin typeface="+mn-lt"/>
                          <a:ea typeface="+mn-ea"/>
                          <a:cs typeface="+mn-cs"/>
                        </a:rPr>
                        <a:t>75</a:t>
                      </a:r>
                      <a:r>
                        <a:rPr lang="id-ID" sz="1800" kern="1200" baseline="30000" dirty="0" smtClean="0">
                          <a:solidFill>
                            <a:schemeClr val="tx1"/>
                          </a:solidFill>
                          <a:latin typeface="+mn-lt"/>
                          <a:ea typeface="+mn-ea"/>
                          <a:cs typeface="+mn-cs"/>
                        </a:rPr>
                        <a:t>o</a:t>
                      </a:r>
                      <a:r>
                        <a:rPr lang="id-ID" sz="1800" kern="1200" dirty="0" smtClean="0">
                          <a:solidFill>
                            <a:schemeClr val="tx1"/>
                          </a:solidFill>
                          <a:latin typeface="+mn-lt"/>
                          <a:ea typeface="+mn-ea"/>
                          <a:cs typeface="+mn-cs"/>
                        </a:rPr>
                        <a:t>C, selama 10 menit</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3</a:t>
                      </a:r>
                      <a:r>
                        <a:rPr lang="id-ID" sz="2000" dirty="0">
                          <a:latin typeface="Times New Roman"/>
                          <a:ea typeface="Calibri"/>
                          <a:cs typeface="Times New Roman"/>
                        </a:rPr>
                        <a:t>t</a:t>
                      </a:r>
                      <a:r>
                        <a:rPr lang="en-US" sz="2000" baseline="-25000" dirty="0">
                          <a:latin typeface="Times New Roman"/>
                          <a:ea typeface="Calibri"/>
                          <a:cs typeface="Times New Roman"/>
                        </a:rPr>
                        <a:t>3</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3</a:t>
                      </a:r>
                      <a:r>
                        <a:rPr lang="id-ID" sz="2000" dirty="0">
                          <a:latin typeface="Times New Roman"/>
                          <a:ea typeface="Calibri"/>
                          <a:cs typeface="Times New Roman"/>
                        </a:rPr>
                        <a:t>t</a:t>
                      </a:r>
                      <a:r>
                        <a:rPr lang="en-US" sz="2000" baseline="-25000" dirty="0">
                          <a:latin typeface="Times New Roman"/>
                          <a:ea typeface="Calibri"/>
                          <a:cs typeface="Times New Roman"/>
                        </a:rPr>
                        <a:t>3</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Calibri"/>
                          <a:cs typeface="Times New Roman"/>
                        </a:rPr>
                        <a:t>s</a:t>
                      </a:r>
                      <a:r>
                        <a:rPr lang="en-US" sz="2000" baseline="-25000" dirty="0">
                          <a:latin typeface="Times New Roman"/>
                          <a:ea typeface="Calibri"/>
                          <a:cs typeface="Times New Roman"/>
                        </a:rPr>
                        <a:t>3</a:t>
                      </a:r>
                      <a:r>
                        <a:rPr lang="id-ID" sz="2000" dirty="0">
                          <a:latin typeface="Times New Roman"/>
                          <a:ea typeface="Calibri"/>
                          <a:cs typeface="Times New Roman"/>
                        </a:rPr>
                        <a:t>t</a:t>
                      </a:r>
                      <a:r>
                        <a:rPr lang="en-US" sz="2000" baseline="-25000" dirty="0">
                          <a:latin typeface="Times New Roman"/>
                          <a:ea typeface="Calibri"/>
                          <a:cs typeface="Times New Roman"/>
                        </a:rPr>
                        <a:t>3</a:t>
                      </a:r>
                      <a:endParaRPr lang="id-ID" sz="20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Itoch\themes\images (11).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
        <p:nvSpPr>
          <p:cNvPr id="2" name="TextBox 1"/>
          <p:cNvSpPr txBox="1"/>
          <p:nvPr/>
        </p:nvSpPr>
        <p:spPr>
          <a:xfrm>
            <a:off x="1214414" y="285728"/>
            <a:ext cx="6643734" cy="707886"/>
          </a:xfrm>
          <a:prstGeom prst="rect">
            <a:avLst/>
          </a:prstGeom>
          <a:noFill/>
        </p:spPr>
        <p:txBody>
          <a:bodyPr wrap="square" rtlCol="0">
            <a:spAutoFit/>
          </a:bodyPr>
          <a:lstStyle/>
          <a:p>
            <a:pPr algn="ctr"/>
            <a:r>
              <a:rPr lang="en-US" sz="2000" i="1" dirty="0" smtClean="0">
                <a:latin typeface="Castellar" pitchFamily="18" charset="0"/>
              </a:rPr>
              <a:t>Layout</a:t>
            </a:r>
            <a:r>
              <a:rPr lang="en-US" sz="2000" dirty="0" smtClean="0">
                <a:latin typeface="Castellar" pitchFamily="18" charset="0"/>
              </a:rPr>
              <a:t> </a:t>
            </a:r>
            <a:r>
              <a:rPr lang="en-US" sz="2000" dirty="0" err="1" smtClean="0">
                <a:latin typeface="Castellar" pitchFamily="18" charset="0"/>
              </a:rPr>
              <a:t>Rancangan</a:t>
            </a:r>
            <a:r>
              <a:rPr lang="en-US" sz="2000" dirty="0" smtClean="0">
                <a:latin typeface="Castellar" pitchFamily="18" charset="0"/>
              </a:rPr>
              <a:t> </a:t>
            </a:r>
            <a:r>
              <a:rPr lang="en-US" sz="2000" dirty="0" err="1" smtClean="0">
                <a:latin typeface="Castellar" pitchFamily="18" charset="0"/>
              </a:rPr>
              <a:t>Acak</a:t>
            </a:r>
            <a:r>
              <a:rPr lang="en-US" sz="2000" dirty="0" smtClean="0">
                <a:latin typeface="Castellar" pitchFamily="18" charset="0"/>
              </a:rPr>
              <a:t> </a:t>
            </a:r>
            <a:r>
              <a:rPr lang="en-US" sz="2000" dirty="0" err="1" smtClean="0">
                <a:latin typeface="Castellar" pitchFamily="18" charset="0"/>
              </a:rPr>
              <a:t>Kelompok</a:t>
            </a:r>
            <a:r>
              <a:rPr lang="en-US" sz="2000" dirty="0" smtClean="0">
                <a:latin typeface="Castellar" pitchFamily="18" charset="0"/>
              </a:rPr>
              <a:t> </a:t>
            </a:r>
            <a:r>
              <a:rPr lang="en-US" sz="2000" dirty="0" err="1" smtClean="0">
                <a:latin typeface="Castellar" pitchFamily="18" charset="0"/>
              </a:rPr>
              <a:t>Pola</a:t>
            </a:r>
            <a:r>
              <a:rPr lang="en-US" sz="2000" dirty="0" smtClean="0">
                <a:latin typeface="Castellar" pitchFamily="18" charset="0"/>
              </a:rPr>
              <a:t> </a:t>
            </a:r>
            <a:r>
              <a:rPr lang="en-US" sz="2000" dirty="0" err="1" smtClean="0">
                <a:latin typeface="Castellar" pitchFamily="18" charset="0"/>
              </a:rPr>
              <a:t>Faktorial</a:t>
            </a:r>
            <a:r>
              <a:rPr lang="en-US" sz="2000" dirty="0" smtClean="0">
                <a:latin typeface="Castellar" pitchFamily="18" charset="0"/>
              </a:rPr>
              <a:t> 3 x 3</a:t>
            </a:r>
            <a:endParaRPr lang="id-ID" sz="2000" dirty="0"/>
          </a:p>
        </p:txBody>
      </p:sp>
      <p:pic>
        <p:nvPicPr>
          <p:cNvPr id="6" name="Picture 1"/>
          <p:cNvPicPr>
            <a:picLocks noChangeAspect="1" noChangeArrowheads="1"/>
          </p:cNvPicPr>
          <p:nvPr/>
        </p:nvPicPr>
        <p:blipFill>
          <a:blip r:embed="rId3"/>
          <a:srcRect/>
          <a:stretch>
            <a:fillRect/>
          </a:stretch>
        </p:blipFill>
        <p:spPr bwMode="auto">
          <a:xfrm>
            <a:off x="573186" y="2071678"/>
            <a:ext cx="8001056" cy="3500462"/>
          </a:xfrm>
          <a:prstGeom prst="rect">
            <a:avLst/>
          </a:prstGeom>
          <a:noFill/>
          <a:ln w="9525">
            <a:noFill/>
            <a:miter lim="800000"/>
            <a:headEnd/>
            <a:tailEnd/>
          </a:ln>
        </p:spPr>
      </p:pic>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100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36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E:\Itoch\themes\images (20).jpg"/>
          <p:cNvPicPr>
            <a:picLocks noChangeAspect="1" noChangeArrowheads="1"/>
          </p:cNvPicPr>
          <p:nvPr/>
        </p:nvPicPr>
        <p:blipFill>
          <a:blip r:embed="rId2"/>
          <a:srcRect/>
          <a:stretch>
            <a:fillRect/>
          </a:stretch>
        </p:blipFill>
        <p:spPr bwMode="auto">
          <a:xfrm>
            <a:off x="-71471" y="0"/>
            <a:ext cx="9418717" cy="6858000"/>
          </a:xfrm>
          <a:prstGeom prst="rect">
            <a:avLst/>
          </a:prstGeom>
          <a:noFill/>
        </p:spPr>
      </p:pic>
      <p:sp>
        <p:nvSpPr>
          <p:cNvPr id="2" name="Title 1"/>
          <p:cNvSpPr>
            <a:spLocks noGrp="1"/>
          </p:cNvSpPr>
          <p:nvPr>
            <p:ph type="ctrTitle"/>
          </p:nvPr>
        </p:nvSpPr>
        <p:spPr>
          <a:xfrm>
            <a:off x="642910" y="714355"/>
            <a:ext cx="8001056" cy="857257"/>
          </a:xfrm>
        </p:spPr>
        <p:txBody>
          <a:bodyPr>
            <a:prstTxWarp prst="textWave2">
              <a:avLst/>
            </a:prstTxWarp>
            <a:normAutofit/>
          </a:bodyPr>
          <a:lstStyle/>
          <a:p>
            <a:r>
              <a:rPr lang="id-ID"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haroni" pitchFamily="2" charset="-79"/>
                <a:cs typeface="Aharoni" pitchFamily="2" charset="-79"/>
              </a:rPr>
              <a:t>Latar Belakang</a:t>
            </a:r>
            <a:endParaRPr lang="id-ID"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haroni" pitchFamily="2" charset="-79"/>
              <a:cs typeface="Aharoni" pitchFamily="2" charset="-79"/>
            </a:endParaRPr>
          </a:p>
        </p:txBody>
      </p:sp>
      <p:graphicFrame>
        <p:nvGraphicFramePr>
          <p:cNvPr id="4" name="Diagram 3"/>
          <p:cNvGraphicFramePr/>
          <p:nvPr/>
        </p:nvGraphicFramePr>
        <p:xfrm>
          <a:off x="1214414" y="1785926"/>
          <a:ext cx="7143800" cy="3675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71301F50-7733-430A-9FAE-BA7AAA1C50F8}"/>
                                            </p:graphicEl>
                                          </p:spTgt>
                                        </p:tgtEl>
                                        <p:attrNameLst>
                                          <p:attrName>style.visibility</p:attrName>
                                        </p:attrNameLst>
                                      </p:cBhvr>
                                      <p:to>
                                        <p:strVal val="visible"/>
                                      </p:to>
                                    </p:set>
                                    <p:anim calcmode="lin" valueType="num">
                                      <p:cBhvr additive="base">
                                        <p:cTn id="7" dur="500" fill="hold"/>
                                        <p:tgtEl>
                                          <p:spTgt spid="4">
                                            <p:graphicEl>
                                              <a:dgm id="{71301F50-7733-430A-9FAE-BA7AAA1C50F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71301F50-7733-430A-9FAE-BA7AAA1C50F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A95D3C7C-AA5C-4304-8514-96584B583A0D}"/>
                                            </p:graphicEl>
                                          </p:spTgt>
                                        </p:tgtEl>
                                        <p:attrNameLst>
                                          <p:attrName>style.visibility</p:attrName>
                                        </p:attrNameLst>
                                      </p:cBhvr>
                                      <p:to>
                                        <p:strVal val="visible"/>
                                      </p:to>
                                    </p:set>
                                    <p:anim calcmode="lin" valueType="num">
                                      <p:cBhvr additive="base">
                                        <p:cTn id="13" dur="500" fill="hold"/>
                                        <p:tgtEl>
                                          <p:spTgt spid="4">
                                            <p:graphicEl>
                                              <a:dgm id="{A95D3C7C-AA5C-4304-8514-96584B583A0D}"/>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A95D3C7C-AA5C-4304-8514-96584B583A0D}"/>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9BFE7722-A1A8-40CB-8C05-BAD0E876B519}"/>
                                            </p:graphicEl>
                                          </p:spTgt>
                                        </p:tgtEl>
                                        <p:attrNameLst>
                                          <p:attrName>style.visibility</p:attrName>
                                        </p:attrNameLst>
                                      </p:cBhvr>
                                      <p:to>
                                        <p:strVal val="visible"/>
                                      </p:to>
                                    </p:set>
                                    <p:anim calcmode="lin" valueType="num">
                                      <p:cBhvr additive="base">
                                        <p:cTn id="17" dur="500" fill="hold"/>
                                        <p:tgtEl>
                                          <p:spTgt spid="4">
                                            <p:graphicEl>
                                              <a:dgm id="{9BFE7722-A1A8-40CB-8C05-BAD0E876B519}"/>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9BFE7722-A1A8-40CB-8C05-BAD0E876B519}"/>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38218149-75E7-4F9D-8AE9-ED495E1EC51B}"/>
                                            </p:graphicEl>
                                          </p:spTgt>
                                        </p:tgtEl>
                                        <p:attrNameLst>
                                          <p:attrName>style.visibility</p:attrName>
                                        </p:attrNameLst>
                                      </p:cBhvr>
                                      <p:to>
                                        <p:strVal val="visible"/>
                                      </p:to>
                                    </p:set>
                                    <p:anim calcmode="lin" valueType="num">
                                      <p:cBhvr additive="base">
                                        <p:cTn id="23" dur="500" fill="hold"/>
                                        <p:tgtEl>
                                          <p:spTgt spid="4">
                                            <p:graphicEl>
                                              <a:dgm id="{38218149-75E7-4F9D-8AE9-ED495E1EC51B}"/>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38218149-75E7-4F9D-8AE9-ED495E1EC51B}"/>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65B6C424-2112-4EC8-8F47-B8012FE724AD}"/>
                                            </p:graphicEl>
                                          </p:spTgt>
                                        </p:tgtEl>
                                        <p:attrNameLst>
                                          <p:attrName>style.visibility</p:attrName>
                                        </p:attrNameLst>
                                      </p:cBhvr>
                                      <p:to>
                                        <p:strVal val="visible"/>
                                      </p:to>
                                    </p:set>
                                    <p:anim calcmode="lin" valueType="num">
                                      <p:cBhvr additive="base">
                                        <p:cTn id="27" dur="500" fill="hold"/>
                                        <p:tgtEl>
                                          <p:spTgt spid="4">
                                            <p:graphicEl>
                                              <a:dgm id="{65B6C424-2112-4EC8-8F47-B8012FE724AD}"/>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65B6C424-2112-4EC8-8F47-B8012FE724AD}"/>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graphicEl>
                                              <a:dgm id="{A51F2AB8-F68C-4255-AACC-E9DDE93CD0B8}"/>
                                            </p:graphicEl>
                                          </p:spTgt>
                                        </p:tgtEl>
                                        <p:attrNameLst>
                                          <p:attrName>style.visibility</p:attrName>
                                        </p:attrNameLst>
                                      </p:cBhvr>
                                      <p:to>
                                        <p:strVal val="visible"/>
                                      </p:to>
                                    </p:set>
                                    <p:anim calcmode="lin" valueType="num">
                                      <p:cBhvr additive="base">
                                        <p:cTn id="31" dur="500" fill="hold"/>
                                        <p:tgtEl>
                                          <p:spTgt spid="4">
                                            <p:graphicEl>
                                              <a:dgm id="{A51F2AB8-F68C-4255-AACC-E9DDE93CD0B8}"/>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A51F2AB8-F68C-4255-AACC-E9DDE93CD0B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E:\Itoch\themes\1476756268118-603101584.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2" name="TextBox 1"/>
          <p:cNvSpPr txBox="1"/>
          <p:nvPr/>
        </p:nvSpPr>
        <p:spPr>
          <a:xfrm>
            <a:off x="6215074" y="0"/>
            <a:ext cx="2714644" cy="461665"/>
          </a:xfrm>
          <a:prstGeom prst="rect">
            <a:avLst/>
          </a:prstGeom>
          <a:noFill/>
        </p:spPr>
        <p:txBody>
          <a:bodyPr wrap="square" rtlCol="0">
            <a:spAutoFit/>
          </a:bodyPr>
          <a:lstStyle/>
          <a:p>
            <a:r>
              <a:rPr lang="id-ID" sz="2400" dirty="0" smtClean="0"/>
              <a:t>Rancangan Analisis</a:t>
            </a:r>
            <a:endParaRPr lang="id-ID" sz="2400" dirty="0"/>
          </a:p>
        </p:txBody>
      </p:sp>
      <p:graphicFrame>
        <p:nvGraphicFramePr>
          <p:cNvPr id="4" name="Table 3"/>
          <p:cNvGraphicFramePr>
            <a:graphicFrameLocks noGrp="1"/>
          </p:cNvGraphicFramePr>
          <p:nvPr/>
        </p:nvGraphicFramePr>
        <p:xfrm>
          <a:off x="1000100" y="714356"/>
          <a:ext cx="6858048" cy="2519814"/>
        </p:xfrm>
        <a:graphic>
          <a:graphicData uri="http://schemas.openxmlformats.org/drawingml/2006/table">
            <a:tbl>
              <a:tblPr/>
              <a:tblGrid>
                <a:gridCol w="1227868"/>
                <a:gridCol w="1110104"/>
                <a:gridCol w="935188"/>
                <a:gridCol w="1714511"/>
                <a:gridCol w="1168985"/>
                <a:gridCol w="701392"/>
              </a:tblGrid>
              <a:tr h="714380">
                <a:tc>
                  <a:txBody>
                    <a:bodyPr/>
                    <a:lstStyle/>
                    <a:p>
                      <a:pPr algn="ctr">
                        <a:lnSpc>
                          <a:spcPct val="115000"/>
                        </a:lnSpc>
                        <a:spcAft>
                          <a:spcPts val="0"/>
                        </a:spcAft>
                      </a:pPr>
                      <a:r>
                        <a:rPr lang="en-US" sz="1200" dirty="0" err="1">
                          <a:latin typeface="Times New Roman"/>
                          <a:ea typeface="Calibri"/>
                          <a:cs typeface="Times New Roman"/>
                        </a:rPr>
                        <a:t>Sumber</a:t>
                      </a:r>
                      <a:r>
                        <a:rPr lang="en-US" sz="1200" dirty="0">
                          <a:latin typeface="Times New Roman"/>
                          <a:ea typeface="Calibri"/>
                          <a:cs typeface="Times New Roman"/>
                        </a:rPr>
                        <a:t> </a:t>
                      </a:r>
                      <a:r>
                        <a:rPr lang="en-US" sz="1200" dirty="0" err="1">
                          <a:latin typeface="Times New Roman"/>
                          <a:ea typeface="Calibri"/>
                          <a:cs typeface="Times New Roman"/>
                        </a:rPr>
                        <a:t>Variansi</a:t>
                      </a:r>
                      <a:endParaRPr lang="id-ID" sz="1000" dirty="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Derajat Bebas</a:t>
                      </a:r>
                      <a:endParaRPr lang="id-ID" sz="1000">
                        <a:latin typeface="Times New Roman"/>
                        <a:ea typeface="Calibri"/>
                        <a:cs typeface="Times New Roman"/>
                      </a:endParaRPr>
                    </a:p>
                    <a:p>
                      <a:pPr algn="ctr">
                        <a:lnSpc>
                          <a:spcPct val="115000"/>
                        </a:lnSpc>
                        <a:spcAft>
                          <a:spcPts val="0"/>
                        </a:spcAft>
                      </a:pPr>
                      <a:r>
                        <a:rPr lang="en-US" sz="1200">
                          <a:latin typeface="Times New Roman"/>
                          <a:ea typeface="Calibri"/>
                          <a:cs typeface="Times New Roman"/>
                        </a:rPr>
                        <a:t>(db)</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JumlahKuadrat (JK)</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err="1">
                          <a:latin typeface="Times New Roman"/>
                          <a:ea typeface="Calibri"/>
                          <a:cs typeface="Times New Roman"/>
                        </a:rPr>
                        <a:t>Kuadrat</a:t>
                      </a:r>
                      <a:r>
                        <a:rPr lang="en-US" sz="1200" dirty="0">
                          <a:latin typeface="Times New Roman"/>
                          <a:ea typeface="Calibri"/>
                          <a:cs typeface="Times New Roman"/>
                        </a:rPr>
                        <a:t> Tengah (KT)</a:t>
                      </a:r>
                      <a:endParaRPr lang="id-ID" sz="1000" dirty="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latin typeface="Times New Roman"/>
                          <a:ea typeface="Calibri"/>
                          <a:cs typeface="Times New Roman"/>
                        </a:rPr>
                        <a:t>F </a:t>
                      </a:r>
                      <a:r>
                        <a:rPr lang="en-US" sz="1200" dirty="0" err="1">
                          <a:latin typeface="Times New Roman"/>
                          <a:ea typeface="Calibri"/>
                          <a:cs typeface="Times New Roman"/>
                        </a:rPr>
                        <a:t>hitung</a:t>
                      </a:r>
                      <a:endParaRPr lang="id-ID" sz="1000" dirty="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F </a:t>
                      </a:r>
                      <a:r>
                        <a:rPr lang="en-US" sz="1200" baseline="-25000">
                          <a:latin typeface="Times New Roman"/>
                          <a:ea typeface="Calibri"/>
                          <a:cs typeface="Times New Roman"/>
                        </a:rPr>
                        <a:t>tabel</a:t>
                      </a:r>
                      <a:r>
                        <a:rPr lang="en-US" sz="1200">
                          <a:latin typeface="Times New Roman"/>
                          <a:ea typeface="Calibri"/>
                          <a:cs typeface="Times New Roman"/>
                        </a:rPr>
                        <a:t> 5 %</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14314">
                <a:tc>
                  <a:txBody>
                    <a:bodyPr/>
                    <a:lstStyle/>
                    <a:p>
                      <a:pPr>
                        <a:lnSpc>
                          <a:spcPct val="115000"/>
                        </a:lnSpc>
                        <a:spcAft>
                          <a:spcPts val="0"/>
                        </a:spcAft>
                      </a:pPr>
                      <a:r>
                        <a:rPr lang="en-US" sz="1200" dirty="0" err="1">
                          <a:latin typeface="Times New Roman"/>
                          <a:ea typeface="Calibri"/>
                          <a:cs typeface="Times New Roman"/>
                        </a:rPr>
                        <a:t>Kelompok</a:t>
                      </a:r>
                      <a:endParaRPr lang="id-ID" sz="1000" dirty="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200" dirty="0">
                          <a:latin typeface="Times New Roman"/>
                          <a:ea typeface="Calibri"/>
                          <a:cs typeface="Times New Roman"/>
                        </a:rPr>
                        <a:t>(r-1)</a:t>
                      </a:r>
                      <a:endParaRPr lang="id-ID" dirty="0"/>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Calibri"/>
                          <a:cs typeface="Times New Roman"/>
                        </a:rPr>
                        <a:t>JKK</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Calibri"/>
                          <a:cs typeface="Times New Roman"/>
                        </a:rPr>
                        <a:t>KTK</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227303">
                <a:tc>
                  <a:txBody>
                    <a:bodyPr/>
                    <a:lstStyle/>
                    <a:p>
                      <a:pPr>
                        <a:lnSpc>
                          <a:spcPct val="115000"/>
                        </a:lnSpc>
                        <a:spcAft>
                          <a:spcPts val="0"/>
                        </a:spcAft>
                      </a:pPr>
                      <a:r>
                        <a:rPr lang="en-US" sz="1200" dirty="0" err="1">
                          <a:latin typeface="Times New Roman"/>
                          <a:ea typeface="Calibri"/>
                          <a:cs typeface="Times New Roman"/>
                        </a:rPr>
                        <a:t>Perlakuan</a:t>
                      </a:r>
                      <a:endParaRPr lang="id-ID" sz="1000" dirty="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1200">
                          <a:latin typeface="Times New Roman"/>
                          <a:ea typeface="Calibri"/>
                          <a:cs typeface="Times New Roman"/>
                        </a:rPr>
                        <a:t>(</a:t>
                      </a:r>
                      <a:r>
                        <a:rPr lang="id-ID" sz="1200">
                          <a:latin typeface="Times New Roman"/>
                          <a:ea typeface="Calibri"/>
                          <a:cs typeface="Times New Roman"/>
                        </a:rPr>
                        <a:t>st</a:t>
                      </a:r>
                      <a:r>
                        <a:rPr lang="en-US" sz="1200">
                          <a:latin typeface="Times New Roman"/>
                          <a:ea typeface="Calibri"/>
                          <a:cs typeface="Times New Roman"/>
                        </a:rPr>
                        <a:t>-1)</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Calibri"/>
                          <a:cs typeface="Times New Roman"/>
                        </a:rPr>
                        <a:t>JKP</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Calibri"/>
                          <a:cs typeface="Times New Roman"/>
                        </a:rPr>
                        <a:t>KTP</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r>
              <a:tr h="227303">
                <a:tc>
                  <a:txBody>
                    <a:bodyPr/>
                    <a:lstStyle/>
                    <a:p>
                      <a:pPr>
                        <a:lnSpc>
                          <a:spcPct val="115000"/>
                        </a:lnSpc>
                        <a:spcAft>
                          <a:spcPts val="0"/>
                        </a:spcAft>
                      </a:pPr>
                      <a:r>
                        <a:rPr lang="en-US" sz="1200">
                          <a:latin typeface="Times New Roman"/>
                          <a:ea typeface="Calibri"/>
                          <a:cs typeface="Times New Roman"/>
                        </a:rPr>
                        <a:t>Faktor (</a:t>
                      </a:r>
                      <a:r>
                        <a:rPr lang="id-ID" sz="1200">
                          <a:latin typeface="Times New Roman"/>
                          <a:ea typeface="Calibri"/>
                          <a:cs typeface="Times New Roman"/>
                        </a:rPr>
                        <a:t>S</a:t>
                      </a: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Times New Roman"/>
                          <a:ea typeface="Calibri"/>
                          <a:cs typeface="Times New Roman"/>
                        </a:rPr>
                        <a:t>(</a:t>
                      </a:r>
                      <a:r>
                        <a:rPr lang="id-ID" sz="1200">
                          <a:latin typeface="Times New Roman"/>
                          <a:ea typeface="Calibri"/>
                          <a:cs typeface="Times New Roman"/>
                        </a:rPr>
                        <a:t>s</a:t>
                      </a:r>
                      <a:r>
                        <a:rPr lang="en-US" sz="1200">
                          <a:latin typeface="Times New Roman"/>
                          <a:ea typeface="Calibri"/>
                          <a:cs typeface="Times New Roman"/>
                        </a:rPr>
                        <a:t>-1)</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JK</a:t>
                      </a:r>
                      <a:r>
                        <a:rPr lang="id-ID" sz="1200">
                          <a:latin typeface="Times New Roman"/>
                          <a:ea typeface="Calibri"/>
                          <a:cs typeface="Times New Roman"/>
                        </a:rPr>
                        <a:t>S</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KT (</a:t>
                      </a:r>
                      <a:r>
                        <a:rPr lang="id-ID" sz="1200">
                          <a:latin typeface="Times New Roman"/>
                          <a:ea typeface="Calibri"/>
                          <a:cs typeface="Times New Roman"/>
                        </a:rPr>
                        <a:t>S</a:t>
                      </a: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KT</a:t>
                      </a:r>
                      <a:r>
                        <a:rPr lang="id-ID" sz="1200">
                          <a:latin typeface="Times New Roman"/>
                          <a:ea typeface="Calibri"/>
                          <a:cs typeface="Times New Roman"/>
                        </a:rPr>
                        <a:t>S</a:t>
                      </a:r>
                      <a:r>
                        <a:rPr lang="en-US" sz="1200">
                          <a:latin typeface="Times New Roman"/>
                          <a:ea typeface="Calibri"/>
                          <a:cs typeface="Times New Roman"/>
                        </a:rPr>
                        <a:t>/KTG</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7303">
                <a:tc>
                  <a:txBody>
                    <a:bodyPr/>
                    <a:lstStyle/>
                    <a:p>
                      <a:pPr>
                        <a:lnSpc>
                          <a:spcPct val="115000"/>
                        </a:lnSpc>
                        <a:spcAft>
                          <a:spcPts val="0"/>
                        </a:spcAft>
                      </a:pPr>
                      <a:r>
                        <a:rPr lang="en-US" sz="1200">
                          <a:latin typeface="Times New Roman"/>
                          <a:ea typeface="Calibri"/>
                          <a:cs typeface="Times New Roman"/>
                        </a:rPr>
                        <a:t>Faktor  (</a:t>
                      </a:r>
                      <a:r>
                        <a:rPr lang="id-ID" sz="1200">
                          <a:latin typeface="Times New Roman"/>
                          <a:ea typeface="Calibri"/>
                          <a:cs typeface="Times New Roman"/>
                        </a:rPr>
                        <a:t>T</a:t>
                      </a: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Times New Roman"/>
                          <a:ea typeface="Calibri"/>
                          <a:cs typeface="Times New Roman"/>
                        </a:rPr>
                        <a:t>(</a:t>
                      </a:r>
                      <a:r>
                        <a:rPr lang="id-ID" sz="1200">
                          <a:latin typeface="Times New Roman"/>
                          <a:ea typeface="Calibri"/>
                          <a:cs typeface="Times New Roman"/>
                        </a:rPr>
                        <a:t>t</a:t>
                      </a:r>
                      <a:r>
                        <a:rPr lang="en-US" sz="1200">
                          <a:latin typeface="Times New Roman"/>
                          <a:ea typeface="Calibri"/>
                          <a:cs typeface="Times New Roman"/>
                        </a:rPr>
                        <a:t>-1)</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JK</a:t>
                      </a:r>
                      <a:r>
                        <a:rPr lang="id-ID" sz="1200">
                          <a:latin typeface="Times New Roman"/>
                          <a:ea typeface="Calibri"/>
                          <a:cs typeface="Times New Roman"/>
                        </a:rPr>
                        <a:t>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KT (</a:t>
                      </a:r>
                      <a:r>
                        <a:rPr lang="id-ID" sz="1200">
                          <a:latin typeface="Times New Roman"/>
                          <a:ea typeface="Calibri"/>
                          <a:cs typeface="Times New Roman"/>
                        </a:rPr>
                        <a:t>T</a:t>
                      </a: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KT</a:t>
                      </a:r>
                      <a:r>
                        <a:rPr lang="id-ID" sz="1200">
                          <a:latin typeface="Times New Roman"/>
                          <a:ea typeface="Calibri"/>
                          <a:cs typeface="Times New Roman"/>
                        </a:rPr>
                        <a:t>T</a:t>
                      </a:r>
                      <a:r>
                        <a:rPr lang="en-US" sz="1200">
                          <a:latin typeface="Times New Roman"/>
                          <a:ea typeface="Calibri"/>
                          <a:cs typeface="Times New Roman"/>
                        </a:rPr>
                        <a:t>/KTG</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54605">
                <a:tc>
                  <a:txBody>
                    <a:bodyPr/>
                    <a:lstStyle/>
                    <a:p>
                      <a:pPr>
                        <a:lnSpc>
                          <a:spcPct val="115000"/>
                        </a:lnSpc>
                        <a:spcAft>
                          <a:spcPts val="0"/>
                        </a:spcAft>
                      </a:pPr>
                      <a:r>
                        <a:rPr lang="en-US" sz="1200">
                          <a:latin typeface="Times New Roman"/>
                          <a:ea typeface="Calibri"/>
                          <a:cs typeface="Times New Roman"/>
                        </a:rPr>
                        <a:t>Interaksi</a:t>
                      </a:r>
                      <a:endParaRPr lang="id-ID" sz="1000">
                        <a:latin typeface="Times New Roman"/>
                        <a:ea typeface="Calibri"/>
                        <a:cs typeface="Times New Roman"/>
                      </a:endParaRPr>
                    </a:p>
                    <a:p>
                      <a:pPr>
                        <a:lnSpc>
                          <a:spcPct val="115000"/>
                        </a:lnSpc>
                        <a:spcAft>
                          <a:spcPts val="0"/>
                        </a:spcAft>
                      </a:pPr>
                      <a:r>
                        <a:rPr lang="en-US" sz="1200">
                          <a:latin typeface="Times New Roman"/>
                          <a:ea typeface="Calibri"/>
                          <a:cs typeface="Times New Roman"/>
                        </a:rPr>
                        <a:t>(</a:t>
                      </a:r>
                      <a:r>
                        <a:rPr lang="id-ID" sz="1200">
                          <a:latin typeface="Times New Roman"/>
                          <a:ea typeface="Calibri"/>
                          <a:cs typeface="Times New Roman"/>
                        </a:rPr>
                        <a:t>ST</a:t>
                      </a: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Times New Roman"/>
                          <a:ea typeface="Calibri"/>
                          <a:cs typeface="Times New Roman"/>
                        </a:rPr>
                        <a:t>(</a:t>
                      </a:r>
                      <a:r>
                        <a:rPr lang="id-ID" sz="1200">
                          <a:latin typeface="Times New Roman"/>
                          <a:ea typeface="Calibri"/>
                          <a:cs typeface="Times New Roman"/>
                        </a:rPr>
                        <a:t>s</a:t>
                      </a:r>
                      <a:r>
                        <a:rPr lang="en-US" sz="1200">
                          <a:latin typeface="Times New Roman"/>
                          <a:ea typeface="Calibri"/>
                          <a:cs typeface="Times New Roman"/>
                        </a:rPr>
                        <a:t>-1)(</a:t>
                      </a:r>
                      <a:r>
                        <a:rPr lang="id-ID" sz="1200">
                          <a:latin typeface="Times New Roman"/>
                          <a:ea typeface="Calibri"/>
                          <a:cs typeface="Times New Roman"/>
                        </a:rPr>
                        <a:t>t</a:t>
                      </a:r>
                      <a:r>
                        <a:rPr lang="en-US" sz="1200">
                          <a:latin typeface="Times New Roman"/>
                          <a:ea typeface="Calibri"/>
                          <a:cs typeface="Times New Roman"/>
                        </a:rPr>
                        <a:t>-1)</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JK</a:t>
                      </a:r>
                      <a:r>
                        <a:rPr lang="id-ID" sz="1200">
                          <a:latin typeface="Times New Roman"/>
                          <a:ea typeface="Calibri"/>
                          <a:cs typeface="Times New Roman"/>
                        </a:rPr>
                        <a:t>ST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KT (</a:t>
                      </a:r>
                      <a:r>
                        <a:rPr lang="id-ID" sz="1200">
                          <a:latin typeface="Times New Roman"/>
                          <a:ea typeface="Calibri"/>
                          <a:cs typeface="Times New Roman"/>
                        </a:rPr>
                        <a:t>ST</a:t>
                      </a: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KT</a:t>
                      </a:r>
                      <a:r>
                        <a:rPr lang="id-ID" sz="1200">
                          <a:latin typeface="Times New Roman"/>
                          <a:ea typeface="Calibri"/>
                          <a:cs typeface="Times New Roman"/>
                        </a:rPr>
                        <a:t>ST</a:t>
                      </a:r>
                      <a:r>
                        <a:rPr lang="en-US" sz="1200">
                          <a:latin typeface="Times New Roman"/>
                          <a:ea typeface="Calibri"/>
                          <a:cs typeface="Times New Roman"/>
                        </a:rPr>
                        <a:t>/KTG</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27303">
                <a:tc>
                  <a:txBody>
                    <a:bodyPr/>
                    <a:lstStyle/>
                    <a:p>
                      <a:pPr>
                        <a:lnSpc>
                          <a:spcPct val="115000"/>
                        </a:lnSpc>
                        <a:spcAft>
                          <a:spcPts val="0"/>
                        </a:spcAft>
                      </a:pPr>
                      <a:r>
                        <a:rPr lang="en-US" sz="1200">
                          <a:latin typeface="Times New Roman"/>
                          <a:ea typeface="Calibri"/>
                          <a:cs typeface="Times New Roman"/>
                        </a:rPr>
                        <a:t>Galat</a:t>
                      </a:r>
                      <a:endParaRPr lang="id-ID" sz="1000">
                        <a:latin typeface="Times New Roman"/>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Times New Roman"/>
                          <a:ea typeface="Calibri"/>
                          <a:cs typeface="Times New Roman"/>
                        </a:rPr>
                        <a:t>(r-1)(</a:t>
                      </a:r>
                      <a:r>
                        <a:rPr lang="id-ID" sz="1200">
                          <a:latin typeface="Times New Roman"/>
                          <a:ea typeface="Calibri"/>
                          <a:cs typeface="Times New Roman"/>
                        </a:rPr>
                        <a:t>st</a:t>
                      </a:r>
                      <a:r>
                        <a:rPr lang="en-US" sz="1200">
                          <a:latin typeface="Times New Roman"/>
                          <a:ea typeface="Calibri"/>
                          <a:cs typeface="Times New Roman"/>
                        </a:rPr>
                        <a:t>-1)</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JKG</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KTG</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nSpc>
                          <a:spcPct val="115000"/>
                        </a:lnSpc>
                        <a:spcAft>
                          <a:spcPts val="1000"/>
                        </a:spcAft>
                      </a:pPr>
                      <a:r>
                        <a:rPr lang="id-ID" sz="1000">
                          <a:latin typeface="Times New Roman"/>
                          <a:ea typeface="Calibri"/>
                          <a:cs typeface="Times New Roman"/>
                        </a:rPr>
                        <a:t> </a:t>
                      </a: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id-ID"/>
                    </a:p>
                  </a:txBody>
                  <a:tcPr/>
                </a:tc>
              </a:tr>
              <a:tr h="227303">
                <a:tc>
                  <a:txBody>
                    <a:bodyPr/>
                    <a:lstStyle/>
                    <a:p>
                      <a:pPr>
                        <a:lnSpc>
                          <a:spcPct val="115000"/>
                        </a:lnSpc>
                        <a:spcAft>
                          <a:spcPts val="0"/>
                        </a:spcAft>
                      </a:pPr>
                      <a:r>
                        <a:rPr lang="en-US" sz="1200">
                          <a:latin typeface="Times New Roman"/>
                          <a:ea typeface="Calibri"/>
                          <a:cs typeface="Times New Roman"/>
                        </a:rPr>
                        <a:t>Total</a:t>
                      </a:r>
                      <a:endParaRPr lang="id-ID" sz="1000">
                        <a:latin typeface="Times New Roman"/>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200">
                          <a:latin typeface="Times New Roman"/>
                          <a:ea typeface="Calibri"/>
                          <a:cs typeface="Times New Roman"/>
                        </a:rPr>
                        <a:t>r.</a:t>
                      </a:r>
                      <a:r>
                        <a:rPr lang="id-ID" sz="1200">
                          <a:latin typeface="Times New Roman"/>
                          <a:ea typeface="Calibri"/>
                          <a:cs typeface="Times New Roman"/>
                        </a:rPr>
                        <a:t>st</a:t>
                      </a:r>
                      <a:r>
                        <a:rPr lang="en-US" sz="1200">
                          <a:latin typeface="Times New Roman"/>
                          <a:ea typeface="Calibri"/>
                          <a:cs typeface="Times New Roman"/>
                        </a:rPr>
                        <a:t>-1</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a:latin typeface="Times New Roman"/>
                          <a:ea typeface="Calibri"/>
                          <a:cs typeface="Times New Roman"/>
                        </a:rPr>
                        <a:t>JKT</a:t>
                      </a:r>
                      <a:endParaRPr lang="id-ID" sz="1000">
                        <a:latin typeface="Times New Roman"/>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3">
                  <a:txBody>
                    <a:bodyPr/>
                    <a:lstStyle/>
                    <a:p>
                      <a:pPr>
                        <a:lnSpc>
                          <a:spcPct val="115000"/>
                        </a:lnSpc>
                        <a:spcAft>
                          <a:spcPts val="1000"/>
                        </a:spcAft>
                      </a:pPr>
                      <a:r>
                        <a:rPr lang="id-ID" sz="1000" dirty="0">
                          <a:latin typeface="Times New Roman"/>
                          <a:ea typeface="Calibri"/>
                          <a:cs typeface="Times New Roman"/>
                        </a:rPr>
                        <a:t> </a:t>
                      </a:r>
                    </a:p>
                  </a:txBody>
                  <a:tcPr marL="0" marR="0" marT="0" marB="0" anchor="ctr">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id-ID"/>
                    </a:p>
                  </a:txBody>
                  <a:tcPr/>
                </a:tc>
                <a:tc hMerge="1">
                  <a:txBody>
                    <a:bodyPr/>
                    <a:lstStyle/>
                    <a:p>
                      <a:endParaRPr lang="id-ID"/>
                    </a:p>
                  </a:txBody>
                  <a:tcPr/>
                </a:tc>
              </a:tr>
            </a:tbl>
          </a:graphicData>
        </a:graphic>
      </p:graphicFrame>
      <p:sp>
        <p:nvSpPr>
          <p:cNvPr id="5" name="TextBox 4"/>
          <p:cNvSpPr txBox="1"/>
          <p:nvPr/>
        </p:nvSpPr>
        <p:spPr>
          <a:xfrm>
            <a:off x="1071538" y="3357562"/>
            <a:ext cx="7072362" cy="2800767"/>
          </a:xfrm>
          <a:prstGeom prst="rect">
            <a:avLst/>
          </a:prstGeom>
          <a:noFill/>
        </p:spPr>
        <p:txBody>
          <a:bodyPr wrap="square" rtlCol="0">
            <a:spAutoFit/>
          </a:bodyPr>
          <a:lstStyle/>
          <a:p>
            <a:pPr lvl="0" algn="just"/>
            <a:endParaRPr lang="id-ID" sz="1600" dirty="0" smtClean="0"/>
          </a:p>
          <a:p>
            <a:pPr lvl="0" algn="just"/>
            <a:r>
              <a:rPr lang="en-US" sz="1600" dirty="0" err="1" smtClean="0"/>
              <a:t>Jika</a:t>
            </a:r>
            <a:r>
              <a:rPr lang="en-US" sz="1600" dirty="0" smtClean="0"/>
              <a:t> </a:t>
            </a:r>
            <a:r>
              <a:rPr lang="en-US" sz="1600" dirty="0" err="1" smtClean="0"/>
              <a:t>F</a:t>
            </a:r>
            <a:r>
              <a:rPr lang="en-US" sz="1600" baseline="-25000" dirty="0" err="1" smtClean="0"/>
              <a:t>hitung</a:t>
            </a:r>
            <a:r>
              <a:rPr lang="en-US" sz="1600" dirty="0" smtClean="0"/>
              <a:t>&gt; </a:t>
            </a:r>
            <a:r>
              <a:rPr lang="en-US" sz="1600" dirty="0" err="1" smtClean="0"/>
              <a:t>F</a:t>
            </a:r>
            <a:r>
              <a:rPr lang="en-US" sz="1600" baseline="-25000" dirty="0" err="1" smtClean="0"/>
              <a:t>tabel</a:t>
            </a:r>
            <a:r>
              <a:rPr lang="en-US" sz="1600" baseline="-25000" dirty="0" smtClean="0"/>
              <a:t> </a:t>
            </a:r>
            <a:r>
              <a:rPr lang="en-US" sz="1600" dirty="0" err="1" smtClean="0"/>
              <a:t>pada</a:t>
            </a:r>
            <a:r>
              <a:rPr lang="en-US" sz="1600" dirty="0" smtClean="0"/>
              <a:t> </a:t>
            </a:r>
            <a:r>
              <a:rPr lang="en-US" sz="1600" dirty="0" err="1" smtClean="0"/>
              <a:t>taraf</a:t>
            </a:r>
            <a:r>
              <a:rPr lang="en-US" sz="1600" dirty="0" smtClean="0"/>
              <a:t>  5%, </a:t>
            </a:r>
            <a:r>
              <a:rPr lang="id-ID" sz="1600" dirty="0" smtClean="0"/>
              <a:t>maka pengaruh komposisi tepung ganyong dengan tepung kacang hijau dan suhu gelatinisasi </a:t>
            </a:r>
            <a:r>
              <a:rPr lang="en-US" sz="1600" dirty="0" err="1" smtClean="0"/>
              <a:t>berpengaruh</a:t>
            </a:r>
            <a:r>
              <a:rPr lang="en-US" sz="1600" dirty="0" smtClean="0"/>
              <a:t> </a:t>
            </a:r>
            <a:r>
              <a:rPr lang="en-US" sz="1600" dirty="0" err="1" smtClean="0"/>
              <a:t>terhadap</a:t>
            </a:r>
            <a:r>
              <a:rPr lang="en-US" sz="1600" dirty="0" smtClean="0"/>
              <a:t> </a:t>
            </a:r>
            <a:r>
              <a:rPr lang="en-US" sz="1600" dirty="0" err="1" smtClean="0"/>
              <a:t>karakteristik</a:t>
            </a:r>
            <a:r>
              <a:rPr lang="en-US" sz="1600" dirty="0" smtClean="0"/>
              <a:t> </a:t>
            </a:r>
            <a:r>
              <a:rPr lang="id-ID" sz="1600" dirty="0" smtClean="0"/>
              <a:t>bubur instan untuk bayi</a:t>
            </a:r>
            <a:r>
              <a:rPr lang="en-US" sz="1600" dirty="0" smtClean="0"/>
              <a:t>. </a:t>
            </a:r>
            <a:r>
              <a:rPr lang="id-ID" sz="1600" dirty="0" smtClean="0"/>
              <a:t>H</a:t>
            </a:r>
            <a:r>
              <a:rPr lang="en-US" sz="1600" dirty="0" err="1" smtClean="0"/>
              <a:t>ipotesis</a:t>
            </a:r>
            <a:r>
              <a:rPr lang="en-US" sz="1600" dirty="0" smtClean="0"/>
              <a:t> </a:t>
            </a:r>
            <a:r>
              <a:rPr lang="en-US" sz="1600" dirty="0" err="1" smtClean="0"/>
              <a:t>diterima</a:t>
            </a:r>
            <a:r>
              <a:rPr lang="en-US" sz="1600" dirty="0" smtClean="0"/>
              <a:t>, </a:t>
            </a:r>
            <a:r>
              <a:rPr lang="en-US" sz="1600" dirty="0" err="1" smtClean="0"/>
              <a:t>kemudian</a:t>
            </a:r>
            <a:r>
              <a:rPr lang="en-US" sz="1600" dirty="0" smtClean="0"/>
              <a:t> </a:t>
            </a:r>
            <a:r>
              <a:rPr lang="en-US" sz="1600" dirty="0" err="1" smtClean="0"/>
              <a:t>akan</a:t>
            </a:r>
            <a:r>
              <a:rPr lang="en-US" sz="1600" dirty="0" smtClean="0"/>
              <a:t> </a:t>
            </a:r>
            <a:r>
              <a:rPr lang="en-US" sz="1600" dirty="0" err="1" smtClean="0"/>
              <a:t>dilanjutkan</a:t>
            </a:r>
            <a:r>
              <a:rPr lang="en-US" sz="1600" dirty="0" smtClean="0"/>
              <a:t> </a:t>
            </a:r>
            <a:r>
              <a:rPr lang="en-US" sz="1600" dirty="0" err="1" smtClean="0"/>
              <a:t>dengan</a:t>
            </a:r>
            <a:r>
              <a:rPr lang="en-US" sz="1600" dirty="0" smtClean="0"/>
              <a:t> </a:t>
            </a:r>
            <a:r>
              <a:rPr lang="en-US" sz="1600" dirty="0" err="1" smtClean="0"/>
              <a:t>uji</a:t>
            </a:r>
            <a:r>
              <a:rPr lang="en-US" sz="1600" dirty="0" smtClean="0"/>
              <a:t> </a:t>
            </a:r>
            <a:r>
              <a:rPr lang="en-US" sz="1600" dirty="0" err="1" smtClean="0"/>
              <a:t>lanjut</a:t>
            </a:r>
            <a:r>
              <a:rPr lang="en-US" sz="1600" dirty="0" smtClean="0"/>
              <a:t> Duncan </a:t>
            </a:r>
            <a:r>
              <a:rPr lang="en-US" sz="1600" dirty="0" err="1" smtClean="0"/>
              <a:t>untuk</a:t>
            </a:r>
            <a:r>
              <a:rPr lang="en-US" sz="1600" dirty="0" smtClean="0"/>
              <a:t> </a:t>
            </a:r>
            <a:r>
              <a:rPr lang="en-US" sz="1600" dirty="0" err="1" smtClean="0"/>
              <a:t>mengetahui</a:t>
            </a:r>
            <a:r>
              <a:rPr lang="en-US" sz="1600" dirty="0" smtClean="0"/>
              <a:t> </a:t>
            </a:r>
            <a:r>
              <a:rPr lang="en-US" sz="1600" dirty="0" err="1" smtClean="0"/>
              <a:t>perbedaan</a:t>
            </a:r>
            <a:r>
              <a:rPr lang="en-US" sz="1600" dirty="0" smtClean="0"/>
              <a:t> </a:t>
            </a:r>
            <a:r>
              <a:rPr lang="en-US" sz="1600" dirty="0" err="1" smtClean="0"/>
              <a:t>sampel</a:t>
            </a:r>
            <a:r>
              <a:rPr lang="en-US" sz="1600" dirty="0" smtClean="0"/>
              <a:t>.</a:t>
            </a:r>
            <a:endParaRPr lang="id-ID" sz="1600" dirty="0" smtClean="0"/>
          </a:p>
          <a:p>
            <a:pPr lvl="0" algn="just"/>
            <a:endParaRPr lang="id-ID" sz="1600" dirty="0" smtClean="0"/>
          </a:p>
          <a:p>
            <a:pPr lvl="0" algn="just"/>
            <a:r>
              <a:rPr lang="en-US" sz="1600" dirty="0" smtClean="0"/>
              <a:t> </a:t>
            </a:r>
            <a:r>
              <a:rPr lang="en-US" sz="1600" dirty="0" err="1" smtClean="0"/>
              <a:t>Jika</a:t>
            </a:r>
            <a:r>
              <a:rPr lang="en-US" sz="1600" dirty="0" smtClean="0"/>
              <a:t> </a:t>
            </a:r>
            <a:r>
              <a:rPr lang="en-US" sz="1600" dirty="0" err="1" smtClean="0"/>
              <a:t>F</a:t>
            </a:r>
            <a:r>
              <a:rPr lang="en-US" sz="1600" baseline="-25000" dirty="0" err="1" smtClean="0"/>
              <a:t>hitung</a:t>
            </a:r>
            <a:r>
              <a:rPr lang="en-US" sz="1600" dirty="0" smtClean="0"/>
              <a:t>≤ </a:t>
            </a:r>
            <a:r>
              <a:rPr lang="en-US" sz="1600" dirty="0" err="1" smtClean="0"/>
              <a:t>F</a:t>
            </a:r>
            <a:r>
              <a:rPr lang="en-US" sz="1600" baseline="-25000" dirty="0" err="1" smtClean="0"/>
              <a:t>tabel</a:t>
            </a:r>
            <a:r>
              <a:rPr lang="en-US" sz="1600" dirty="0" err="1" smtClean="0"/>
              <a:t>pada</a:t>
            </a:r>
            <a:r>
              <a:rPr lang="en-US" sz="1600" dirty="0" smtClean="0"/>
              <a:t> </a:t>
            </a:r>
            <a:r>
              <a:rPr lang="en-US" sz="1600" dirty="0" err="1" smtClean="0"/>
              <a:t>taraf</a:t>
            </a:r>
            <a:r>
              <a:rPr lang="en-US" sz="1600" dirty="0" smtClean="0"/>
              <a:t> 5%, </a:t>
            </a:r>
            <a:r>
              <a:rPr lang="en-US" sz="1600" dirty="0" err="1" smtClean="0"/>
              <a:t>maka</a:t>
            </a:r>
            <a:r>
              <a:rPr lang="en-US" sz="1600" dirty="0" smtClean="0"/>
              <a:t> </a:t>
            </a:r>
            <a:r>
              <a:rPr lang="id-ID" sz="1600" dirty="0" smtClean="0"/>
              <a:t>maka pengaruh komposisi tepung ganyong dengan tepung kacang hijau dan suhu gelatinisasi </a:t>
            </a:r>
            <a:r>
              <a:rPr lang="en-US" sz="1600" dirty="0" err="1" smtClean="0"/>
              <a:t>tidak</a:t>
            </a:r>
            <a:r>
              <a:rPr lang="en-US" sz="1600" dirty="0" smtClean="0"/>
              <a:t> </a:t>
            </a:r>
            <a:r>
              <a:rPr lang="en-US" sz="1600" dirty="0" err="1" smtClean="0"/>
              <a:t>berpengaruh</a:t>
            </a:r>
            <a:r>
              <a:rPr lang="en-US" sz="1600" dirty="0" smtClean="0"/>
              <a:t> </a:t>
            </a:r>
            <a:r>
              <a:rPr lang="en-US" sz="1600" dirty="0" err="1" smtClean="0"/>
              <a:t>terhadap</a:t>
            </a:r>
            <a:r>
              <a:rPr lang="en-US" sz="1600" dirty="0" smtClean="0"/>
              <a:t> </a:t>
            </a:r>
            <a:r>
              <a:rPr lang="en-US" sz="1600" dirty="0" err="1" smtClean="0"/>
              <a:t>karakteristik</a:t>
            </a:r>
            <a:r>
              <a:rPr lang="en-US" sz="1600" dirty="0" smtClean="0"/>
              <a:t> </a:t>
            </a:r>
            <a:r>
              <a:rPr lang="id-ID" sz="1600" dirty="0" smtClean="0"/>
              <a:t>bubur instan untuk bayi</a:t>
            </a:r>
            <a:r>
              <a:rPr lang="en-US" sz="1600" dirty="0" smtClean="0"/>
              <a:t>. </a:t>
            </a:r>
            <a:r>
              <a:rPr lang="id-ID" sz="1600" dirty="0" smtClean="0"/>
              <a:t>H</a:t>
            </a:r>
            <a:r>
              <a:rPr lang="en-US" sz="1600" dirty="0" err="1" smtClean="0"/>
              <a:t>ipotesis</a:t>
            </a:r>
            <a:r>
              <a:rPr lang="en-US" sz="1600" dirty="0" smtClean="0"/>
              <a:t> </a:t>
            </a:r>
            <a:r>
              <a:rPr lang="en-US" sz="1600" dirty="0" err="1" smtClean="0"/>
              <a:t>penelitian</a:t>
            </a:r>
            <a:r>
              <a:rPr lang="en-US" sz="1600" dirty="0" smtClean="0"/>
              <a:t> </a:t>
            </a:r>
            <a:r>
              <a:rPr lang="en-US" sz="1600" dirty="0" err="1" smtClean="0"/>
              <a:t>ditolak</a:t>
            </a:r>
            <a:r>
              <a:rPr lang="en-US" sz="1600" dirty="0" smtClean="0"/>
              <a:t> (</a:t>
            </a:r>
            <a:r>
              <a:rPr lang="en-US" sz="1600" dirty="0" err="1" smtClean="0"/>
              <a:t>Gaspersz</a:t>
            </a:r>
            <a:r>
              <a:rPr lang="en-US" sz="1600" dirty="0" smtClean="0"/>
              <a:t>, 1995).</a:t>
            </a:r>
            <a:endParaRPr lang="id-ID" sz="1600" dirty="0" smtClean="0"/>
          </a:p>
          <a:p>
            <a:pPr algn="just"/>
            <a:endParaRPr lang="id-ID" sz="1600" dirty="0" smtClean="0"/>
          </a:p>
          <a:p>
            <a:endParaRPr lang="id-ID" sz="1600" dirty="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357166"/>
            <a:ext cx="3357586" cy="369332"/>
          </a:xfrm>
          <a:prstGeom prst="rect">
            <a:avLst/>
          </a:prstGeom>
          <a:noFill/>
        </p:spPr>
        <p:txBody>
          <a:bodyPr wrap="square" rtlCol="0">
            <a:spAutoFit/>
          </a:bodyPr>
          <a:lstStyle/>
          <a:p>
            <a:r>
              <a:rPr lang="id-ID" dirty="0" smtClean="0"/>
              <a:t>Rancangan Respon</a:t>
            </a:r>
            <a:endParaRPr lang="id-ID" dirty="0"/>
          </a:p>
        </p:txBody>
      </p:sp>
      <p:sp>
        <p:nvSpPr>
          <p:cNvPr id="5" name="TextBox 4"/>
          <p:cNvSpPr txBox="1"/>
          <p:nvPr/>
        </p:nvSpPr>
        <p:spPr>
          <a:xfrm>
            <a:off x="1428728" y="4643446"/>
            <a:ext cx="1714512" cy="369332"/>
          </a:xfrm>
          <a:prstGeom prst="rect">
            <a:avLst/>
          </a:prstGeom>
          <a:noFill/>
        </p:spPr>
        <p:txBody>
          <a:bodyPr wrap="square" rtlCol="0">
            <a:spAutoFit/>
          </a:bodyPr>
          <a:lstStyle/>
          <a:p>
            <a:endParaRPr lang="id-ID" dirty="0"/>
          </a:p>
        </p:txBody>
      </p:sp>
      <p:pic>
        <p:nvPicPr>
          <p:cNvPr id="7" name="Picture 6" descr="images d.jpg"/>
          <p:cNvPicPr>
            <a:picLocks noChangeAspect="1"/>
          </p:cNvPicPr>
          <p:nvPr/>
        </p:nvPicPr>
        <p:blipFill>
          <a:blip r:embed="rId2" cstate="print"/>
          <a:stretch>
            <a:fillRect/>
          </a:stretch>
        </p:blipFill>
        <p:spPr>
          <a:xfrm>
            <a:off x="0" y="0"/>
            <a:ext cx="9144000" cy="6858000"/>
          </a:xfrm>
          <a:prstGeom prst="rect">
            <a:avLst/>
          </a:prstGeom>
        </p:spPr>
      </p:pic>
      <p:sp>
        <p:nvSpPr>
          <p:cNvPr id="9" name="TextBox 8"/>
          <p:cNvSpPr txBox="1"/>
          <p:nvPr/>
        </p:nvSpPr>
        <p:spPr>
          <a:xfrm>
            <a:off x="357158" y="357166"/>
            <a:ext cx="2590800" cy="400110"/>
          </a:xfrm>
          <a:prstGeom prst="rect">
            <a:avLst/>
          </a:prstGeom>
          <a:noFill/>
        </p:spPr>
        <p:txBody>
          <a:bodyPr wrap="square" rtlCol="0">
            <a:spAutoFit/>
          </a:bodyPr>
          <a:lstStyle/>
          <a:p>
            <a:pPr algn="ctr"/>
            <a:r>
              <a:rPr lang="en-US" sz="2000" dirty="0" err="1" smtClean="0">
                <a:latin typeface="Comic Sans MS" pitchFamily="66" charset="0"/>
              </a:rPr>
              <a:t>Rancangan</a:t>
            </a:r>
            <a:r>
              <a:rPr lang="en-US" sz="2000" dirty="0" smtClean="0">
                <a:latin typeface="Comic Sans MS" pitchFamily="66" charset="0"/>
              </a:rPr>
              <a:t> </a:t>
            </a:r>
            <a:r>
              <a:rPr lang="en-US" sz="2000" dirty="0" err="1" smtClean="0">
                <a:latin typeface="Comic Sans MS" pitchFamily="66" charset="0"/>
              </a:rPr>
              <a:t>Respon</a:t>
            </a:r>
            <a:endParaRPr lang="en-US" sz="2000" dirty="0">
              <a:latin typeface="Comic Sans MS" pitchFamily="66" charset="0"/>
            </a:endParaRPr>
          </a:p>
        </p:txBody>
      </p:sp>
      <p:graphicFrame>
        <p:nvGraphicFramePr>
          <p:cNvPr id="11" name="Diagram 10"/>
          <p:cNvGraphicFramePr/>
          <p:nvPr/>
        </p:nvGraphicFramePr>
        <p:xfrm>
          <a:off x="928662" y="785794"/>
          <a:ext cx="6905652" cy="2928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Table 7"/>
          <p:cNvGraphicFramePr>
            <a:graphicFrameLocks noGrp="1"/>
          </p:cNvGraphicFramePr>
          <p:nvPr/>
        </p:nvGraphicFramePr>
        <p:xfrm>
          <a:off x="2714612" y="3964626"/>
          <a:ext cx="4524364" cy="2453003"/>
        </p:xfrm>
        <a:graphic>
          <a:graphicData uri="http://schemas.openxmlformats.org/drawingml/2006/table">
            <a:tbl>
              <a:tblPr firstRow="1" bandRow="1">
                <a:tableStyleId>{616DA210-FB5B-4158-B5E0-FEB733F419BA}</a:tableStyleId>
              </a:tblPr>
              <a:tblGrid>
                <a:gridCol w="2262182"/>
                <a:gridCol w="2262182"/>
              </a:tblGrid>
              <a:tr h="350429">
                <a:tc>
                  <a:txBody>
                    <a:bodyPr/>
                    <a:lstStyle/>
                    <a:p>
                      <a:pPr algn="ctr"/>
                      <a:r>
                        <a:rPr lang="id-ID" sz="1400" dirty="0" smtClean="0"/>
                        <a:t>Kriteria</a:t>
                      </a:r>
                      <a:endParaRPr lang="id-ID" sz="1400" dirty="0">
                        <a:latin typeface="Arial" pitchFamily="34" charset="0"/>
                        <a:cs typeface="Arial" pitchFamily="34" charset="0"/>
                      </a:endParaRPr>
                    </a:p>
                  </a:txBody>
                  <a:tcPr/>
                </a:tc>
                <a:tc>
                  <a:txBody>
                    <a:bodyPr/>
                    <a:lstStyle/>
                    <a:p>
                      <a:pPr algn="ctr"/>
                      <a:r>
                        <a:rPr lang="id-ID" sz="1400" dirty="0" smtClean="0"/>
                        <a:t>Nilai</a:t>
                      </a:r>
                      <a:endParaRPr lang="id-ID" sz="1400" dirty="0">
                        <a:latin typeface="Arial" pitchFamily="34" charset="0"/>
                        <a:cs typeface="Arial" pitchFamily="34" charset="0"/>
                      </a:endParaRPr>
                    </a:p>
                  </a:txBody>
                  <a:tcPr/>
                </a:tc>
              </a:tr>
              <a:tr h="350429">
                <a:tc>
                  <a:txBody>
                    <a:bodyPr/>
                    <a:lstStyle/>
                    <a:p>
                      <a:pPr algn="ctr"/>
                      <a:r>
                        <a:rPr lang="id-ID" sz="1400" dirty="0" smtClean="0"/>
                        <a:t>Sangat  Tidak Suka</a:t>
                      </a:r>
                      <a:endParaRPr lang="id-ID" sz="1400" dirty="0">
                        <a:latin typeface="Arial" pitchFamily="34" charset="0"/>
                        <a:cs typeface="Arial" pitchFamily="34" charset="0"/>
                      </a:endParaRPr>
                    </a:p>
                  </a:txBody>
                  <a:tcPr/>
                </a:tc>
                <a:tc>
                  <a:txBody>
                    <a:bodyPr/>
                    <a:lstStyle/>
                    <a:p>
                      <a:pPr algn="ctr"/>
                      <a:r>
                        <a:rPr lang="id-ID" sz="1400" dirty="0" smtClean="0"/>
                        <a:t>1</a:t>
                      </a:r>
                      <a:endParaRPr lang="id-ID" sz="1400" dirty="0">
                        <a:latin typeface="Arial" pitchFamily="34" charset="0"/>
                        <a:cs typeface="Arial" pitchFamily="34" charset="0"/>
                      </a:endParaRPr>
                    </a:p>
                  </a:txBody>
                  <a:tcPr/>
                </a:tc>
              </a:tr>
              <a:tr h="350429">
                <a:tc>
                  <a:txBody>
                    <a:bodyPr/>
                    <a:lstStyle/>
                    <a:p>
                      <a:pPr algn="ctr"/>
                      <a:r>
                        <a:rPr lang="id-ID" sz="1400" dirty="0" smtClean="0"/>
                        <a:t>Tidak Suka</a:t>
                      </a:r>
                      <a:endParaRPr lang="id-ID" sz="1400" dirty="0">
                        <a:latin typeface="Arial" pitchFamily="34" charset="0"/>
                        <a:cs typeface="Arial" pitchFamily="34" charset="0"/>
                      </a:endParaRPr>
                    </a:p>
                  </a:txBody>
                  <a:tcPr/>
                </a:tc>
                <a:tc>
                  <a:txBody>
                    <a:bodyPr/>
                    <a:lstStyle/>
                    <a:p>
                      <a:pPr algn="ctr"/>
                      <a:r>
                        <a:rPr lang="id-ID" sz="1400" dirty="0" smtClean="0"/>
                        <a:t>2</a:t>
                      </a:r>
                      <a:endParaRPr lang="id-ID" sz="1400" dirty="0">
                        <a:latin typeface="Arial" pitchFamily="34" charset="0"/>
                        <a:cs typeface="Arial" pitchFamily="34" charset="0"/>
                      </a:endParaRPr>
                    </a:p>
                  </a:txBody>
                  <a:tcPr/>
                </a:tc>
              </a:tr>
              <a:tr h="350429">
                <a:tc>
                  <a:txBody>
                    <a:bodyPr/>
                    <a:lstStyle/>
                    <a:p>
                      <a:pPr algn="ctr"/>
                      <a:r>
                        <a:rPr lang="id-ID" sz="1400" dirty="0" smtClean="0"/>
                        <a:t>Agak Tidak Suka</a:t>
                      </a:r>
                      <a:endParaRPr lang="id-ID" sz="1400" dirty="0">
                        <a:latin typeface="Arial" pitchFamily="34" charset="0"/>
                        <a:cs typeface="Arial" pitchFamily="34" charset="0"/>
                      </a:endParaRPr>
                    </a:p>
                  </a:txBody>
                  <a:tcPr/>
                </a:tc>
                <a:tc>
                  <a:txBody>
                    <a:bodyPr/>
                    <a:lstStyle/>
                    <a:p>
                      <a:pPr algn="ctr"/>
                      <a:r>
                        <a:rPr lang="id-ID" sz="1400" dirty="0" smtClean="0"/>
                        <a:t>3</a:t>
                      </a:r>
                      <a:endParaRPr lang="id-ID" sz="1400" dirty="0">
                        <a:latin typeface="Arial" pitchFamily="34" charset="0"/>
                        <a:cs typeface="Arial" pitchFamily="34" charset="0"/>
                      </a:endParaRPr>
                    </a:p>
                  </a:txBody>
                  <a:tcPr/>
                </a:tc>
              </a:tr>
              <a:tr h="350429">
                <a:tc>
                  <a:txBody>
                    <a:bodyPr/>
                    <a:lstStyle/>
                    <a:p>
                      <a:pPr algn="ctr"/>
                      <a:r>
                        <a:rPr lang="id-ID" sz="1400" dirty="0" smtClean="0"/>
                        <a:t>Agak Suka</a:t>
                      </a:r>
                      <a:endParaRPr lang="id-ID" sz="1400" dirty="0">
                        <a:latin typeface="Arial" pitchFamily="34" charset="0"/>
                        <a:cs typeface="Arial" pitchFamily="34" charset="0"/>
                      </a:endParaRPr>
                    </a:p>
                  </a:txBody>
                  <a:tcPr/>
                </a:tc>
                <a:tc>
                  <a:txBody>
                    <a:bodyPr/>
                    <a:lstStyle/>
                    <a:p>
                      <a:pPr algn="ctr"/>
                      <a:r>
                        <a:rPr lang="id-ID" sz="1400" dirty="0" smtClean="0"/>
                        <a:t>4</a:t>
                      </a:r>
                      <a:endParaRPr lang="id-ID" sz="1400" dirty="0">
                        <a:latin typeface="Arial" pitchFamily="34" charset="0"/>
                        <a:cs typeface="Arial" pitchFamily="34" charset="0"/>
                      </a:endParaRPr>
                    </a:p>
                  </a:txBody>
                  <a:tcPr/>
                </a:tc>
              </a:tr>
              <a:tr h="350429">
                <a:tc>
                  <a:txBody>
                    <a:bodyPr/>
                    <a:lstStyle/>
                    <a:p>
                      <a:pPr algn="ctr"/>
                      <a:r>
                        <a:rPr lang="id-ID" sz="1400" dirty="0" smtClean="0"/>
                        <a:t>Suka</a:t>
                      </a:r>
                      <a:endParaRPr lang="id-ID" sz="1400" dirty="0">
                        <a:latin typeface="Arial" pitchFamily="34" charset="0"/>
                        <a:cs typeface="Arial" pitchFamily="34" charset="0"/>
                      </a:endParaRPr>
                    </a:p>
                  </a:txBody>
                  <a:tcPr/>
                </a:tc>
                <a:tc>
                  <a:txBody>
                    <a:bodyPr/>
                    <a:lstStyle/>
                    <a:p>
                      <a:pPr algn="ctr"/>
                      <a:r>
                        <a:rPr lang="id-ID" sz="1400" dirty="0" smtClean="0"/>
                        <a:t>5</a:t>
                      </a:r>
                      <a:endParaRPr lang="id-ID" sz="1400" dirty="0">
                        <a:latin typeface="Arial" pitchFamily="34" charset="0"/>
                        <a:cs typeface="Arial" pitchFamily="34" charset="0"/>
                      </a:endParaRPr>
                    </a:p>
                  </a:txBody>
                  <a:tcPr/>
                </a:tc>
              </a:tr>
              <a:tr h="350429">
                <a:tc>
                  <a:txBody>
                    <a:bodyPr/>
                    <a:lstStyle/>
                    <a:p>
                      <a:pPr algn="ctr"/>
                      <a:r>
                        <a:rPr lang="id-ID" sz="1400" dirty="0" smtClean="0"/>
                        <a:t>Sangat</a:t>
                      </a:r>
                      <a:r>
                        <a:rPr lang="id-ID" sz="1400" baseline="0" dirty="0" smtClean="0"/>
                        <a:t> Suka</a:t>
                      </a:r>
                      <a:endParaRPr lang="id-ID" sz="1400" dirty="0">
                        <a:latin typeface="Arial" pitchFamily="34" charset="0"/>
                        <a:cs typeface="Arial" pitchFamily="34" charset="0"/>
                      </a:endParaRPr>
                    </a:p>
                  </a:txBody>
                  <a:tcPr/>
                </a:tc>
                <a:tc>
                  <a:txBody>
                    <a:bodyPr/>
                    <a:lstStyle/>
                    <a:p>
                      <a:pPr algn="ctr"/>
                      <a:r>
                        <a:rPr lang="id-ID" sz="1400" dirty="0" smtClean="0"/>
                        <a:t>6</a:t>
                      </a:r>
                      <a:endParaRPr lang="id-ID" sz="1400" dirty="0">
                        <a:latin typeface="Arial" pitchFamily="34" charset="0"/>
                        <a:cs typeface="Arial" pitchFamily="34" charset="0"/>
                      </a:endParaRPr>
                    </a:p>
                  </a:txBody>
                  <a:tcPr/>
                </a:tc>
              </a:tr>
            </a:tbl>
          </a:graphicData>
        </a:graphic>
      </p:graphicFrame>
    </p:spTree>
  </p:cSld>
  <p:clrMapOvr>
    <a:masterClrMapping/>
  </p:clrMapOvr>
  <p:transition spd="med">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E:\Itoch\themes\1476706793869-212723449.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Oval 6"/>
          <p:cNvSpPr/>
          <p:nvPr/>
        </p:nvSpPr>
        <p:spPr>
          <a:xfrm>
            <a:off x="1142976" y="1643050"/>
            <a:ext cx="4429156" cy="2357454"/>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sz="2400" dirty="0" smtClean="0">
                <a:solidFill>
                  <a:schemeClr val="tx1"/>
                </a:solidFill>
                <a:hlinkClick r:id="rId3" action="ppaction://hlinkfile"/>
              </a:rPr>
              <a:t>Diagram Alir Proses Pada Penelitian </a:t>
            </a:r>
            <a:r>
              <a:rPr lang="id-ID" sz="2400" dirty="0" smtClean="0">
                <a:solidFill>
                  <a:schemeClr val="tx1"/>
                </a:solidFill>
                <a:hlinkClick r:id="rId3" action="ppaction://hlinkfile"/>
              </a:rPr>
              <a:t>Pendahuluan dan Penelitian Utama</a:t>
            </a:r>
            <a:endParaRPr lang="id-ID" sz="2400" dirty="0" smtClean="0">
              <a:solidFill>
                <a:schemeClr val="tx1"/>
              </a:solidFill>
            </a:endParaRPr>
          </a:p>
          <a:p>
            <a:pPr algn="ctr"/>
            <a:endParaRPr lang="id-ID" sz="2400" dirty="0">
              <a:solidFill>
                <a:schemeClr val="tx1"/>
              </a:solidFill>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Itoch\themes\images (9).jpg"/>
          <p:cNvPicPr>
            <a:picLocks noChangeAspect="1" noChangeArrowheads="1"/>
          </p:cNvPicPr>
          <p:nvPr/>
        </p:nvPicPr>
        <p:blipFill>
          <a:blip r:embed="rId2"/>
          <a:srcRect/>
          <a:stretch>
            <a:fillRect/>
          </a:stretch>
        </p:blipFill>
        <p:spPr bwMode="auto">
          <a:xfrm>
            <a:off x="-44146" y="0"/>
            <a:ext cx="9188145" cy="6858000"/>
          </a:xfrm>
          <a:prstGeom prst="rect">
            <a:avLst/>
          </a:prstGeom>
          <a:noFill/>
        </p:spPr>
      </p:pic>
      <p:sp>
        <p:nvSpPr>
          <p:cNvPr id="2" name="TextBox 1"/>
          <p:cNvSpPr txBox="1"/>
          <p:nvPr/>
        </p:nvSpPr>
        <p:spPr>
          <a:xfrm>
            <a:off x="428596" y="285728"/>
            <a:ext cx="8072494" cy="461665"/>
          </a:xfrm>
          <a:prstGeom prst="rect">
            <a:avLst/>
          </a:prstGeom>
          <a:noFill/>
        </p:spPr>
        <p:txBody>
          <a:bodyPr wrap="square" rtlCol="0">
            <a:spAutoFit/>
          </a:bodyPr>
          <a:lstStyle/>
          <a:p>
            <a:pPr algn="ctr"/>
            <a:r>
              <a:rPr lang="id-ID" sz="2400" dirty="0" smtClean="0"/>
              <a:t>HASIL PENELITIAN PENDAHULUAN</a:t>
            </a:r>
            <a:endParaRPr lang="id-ID" sz="2400" dirty="0"/>
          </a:p>
        </p:txBody>
      </p:sp>
      <p:sp>
        <p:nvSpPr>
          <p:cNvPr id="3" name="TextBox 2"/>
          <p:cNvSpPr txBox="1"/>
          <p:nvPr/>
        </p:nvSpPr>
        <p:spPr>
          <a:xfrm>
            <a:off x="857224" y="1357298"/>
            <a:ext cx="6715172" cy="369332"/>
          </a:xfrm>
          <a:prstGeom prst="rect">
            <a:avLst/>
          </a:prstGeom>
          <a:noFill/>
        </p:spPr>
        <p:txBody>
          <a:bodyPr wrap="square" rtlCol="0">
            <a:spAutoFit/>
          </a:bodyPr>
          <a:lstStyle/>
          <a:p>
            <a:endParaRPr lang="id-ID" dirty="0"/>
          </a:p>
        </p:txBody>
      </p:sp>
      <p:graphicFrame>
        <p:nvGraphicFramePr>
          <p:cNvPr id="4" name="Table 3"/>
          <p:cNvGraphicFramePr>
            <a:graphicFrameLocks noGrp="1"/>
          </p:cNvGraphicFramePr>
          <p:nvPr/>
        </p:nvGraphicFramePr>
        <p:xfrm>
          <a:off x="500032" y="3214686"/>
          <a:ext cx="8072495" cy="2872030"/>
        </p:xfrm>
        <a:graphic>
          <a:graphicData uri="http://schemas.openxmlformats.org/drawingml/2006/table">
            <a:tbl>
              <a:tblPr firstRow="1" bandRow="1">
                <a:tableStyleId>{5940675A-B579-460E-94D1-54222C63F5DA}</a:tableStyleId>
              </a:tblPr>
              <a:tblGrid>
                <a:gridCol w="1857390"/>
                <a:gridCol w="1371608"/>
                <a:gridCol w="1614499"/>
                <a:gridCol w="1614499"/>
                <a:gridCol w="1614499"/>
              </a:tblGrid>
              <a:tr h="570253">
                <a:tc>
                  <a:txBody>
                    <a:bodyPr/>
                    <a:lstStyle/>
                    <a:p>
                      <a:pPr algn="ctr">
                        <a:lnSpc>
                          <a:spcPct val="100000"/>
                        </a:lnSpc>
                        <a:spcAft>
                          <a:spcPts val="0"/>
                        </a:spcAft>
                      </a:pPr>
                      <a:r>
                        <a:rPr lang="id-ID" sz="2000" dirty="0"/>
                        <a:t>Bahan Baku</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Kadar Air (%)</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Kadar Protein (%)</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Kadar Lemak (%)</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Kadar Serat (%)</a:t>
                      </a:r>
                      <a:endParaRPr lang="id-ID" sz="2000" dirty="0">
                        <a:latin typeface="Times New Roman"/>
                        <a:ea typeface="Calibri"/>
                        <a:cs typeface="Times New Roman"/>
                      </a:endParaRPr>
                    </a:p>
                  </a:txBody>
                  <a:tcPr marL="68580" marR="68580" marT="0" marB="0" anchor="ctr"/>
                </a:tc>
              </a:tr>
              <a:tr h="570253">
                <a:tc>
                  <a:txBody>
                    <a:bodyPr/>
                    <a:lstStyle/>
                    <a:p>
                      <a:pPr algn="l">
                        <a:lnSpc>
                          <a:spcPct val="100000"/>
                        </a:lnSpc>
                        <a:spcAft>
                          <a:spcPts val="0"/>
                        </a:spcAft>
                      </a:pPr>
                      <a:r>
                        <a:rPr lang="id-ID" sz="2000" dirty="0"/>
                        <a:t>Tepung Umbi Ganyong</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a:t>10,5</a:t>
                      </a:r>
                      <a:endParaRPr lang="id-ID" sz="20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4,25</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0,19</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2,9</a:t>
                      </a:r>
                      <a:endParaRPr lang="id-ID" sz="2000" dirty="0">
                        <a:latin typeface="Times New Roman"/>
                        <a:ea typeface="Calibri"/>
                        <a:cs typeface="Times New Roman"/>
                      </a:endParaRPr>
                    </a:p>
                  </a:txBody>
                  <a:tcPr marL="68580" marR="68580" marT="0" marB="0" anchor="ctr"/>
                </a:tc>
              </a:tr>
              <a:tr h="570253">
                <a:tc>
                  <a:txBody>
                    <a:bodyPr/>
                    <a:lstStyle/>
                    <a:p>
                      <a:pPr algn="l">
                        <a:lnSpc>
                          <a:spcPct val="100000"/>
                        </a:lnSpc>
                        <a:spcAft>
                          <a:spcPts val="0"/>
                        </a:spcAft>
                      </a:pPr>
                      <a:r>
                        <a:rPr lang="id-ID" sz="2000"/>
                        <a:t>Tepung Kacang Hijau</a:t>
                      </a:r>
                      <a:endParaRPr lang="id-ID" sz="20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a:t>8</a:t>
                      </a:r>
                      <a:endParaRPr lang="id-ID" sz="20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a:t>19,75</a:t>
                      </a:r>
                      <a:endParaRPr lang="id-ID" sz="20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0,4</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1,9</a:t>
                      </a:r>
                      <a:endParaRPr lang="id-ID" sz="2000" dirty="0">
                        <a:latin typeface="Times New Roman"/>
                        <a:ea typeface="Calibri"/>
                        <a:cs typeface="Times New Roman"/>
                      </a:endParaRPr>
                    </a:p>
                  </a:txBody>
                  <a:tcPr marL="68580" marR="68580" marT="0" marB="0" anchor="ctr"/>
                </a:tc>
              </a:tr>
              <a:tr h="570253">
                <a:tc>
                  <a:txBody>
                    <a:bodyPr/>
                    <a:lstStyle/>
                    <a:p>
                      <a:pPr algn="l">
                        <a:lnSpc>
                          <a:spcPct val="100000"/>
                        </a:lnSpc>
                        <a:spcAft>
                          <a:spcPts val="0"/>
                        </a:spcAft>
                      </a:pPr>
                      <a:r>
                        <a:rPr lang="id-ID" sz="2000"/>
                        <a:t>Susu Skim Bubuk</a:t>
                      </a:r>
                      <a:endParaRPr lang="id-ID" sz="20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en-US" sz="2000" dirty="0"/>
                        <a:t>5</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a:t>11</a:t>
                      </a:r>
                      <a:endParaRPr lang="id-ID" sz="20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en-US" sz="2000" dirty="0"/>
                        <a:t>0</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en-US" sz="2000" dirty="0"/>
                        <a:t>0</a:t>
                      </a:r>
                      <a:endParaRPr lang="id-ID" sz="2000" dirty="0">
                        <a:latin typeface="Times New Roman"/>
                        <a:ea typeface="Calibri"/>
                        <a:cs typeface="Times New Roman"/>
                      </a:endParaRPr>
                    </a:p>
                  </a:txBody>
                  <a:tcPr marL="68580" marR="68580" marT="0" marB="0" anchor="ctr"/>
                </a:tc>
              </a:tr>
              <a:tr h="433630">
                <a:tc>
                  <a:txBody>
                    <a:bodyPr/>
                    <a:lstStyle/>
                    <a:p>
                      <a:pPr algn="l">
                        <a:lnSpc>
                          <a:spcPct val="100000"/>
                        </a:lnSpc>
                        <a:spcAft>
                          <a:spcPts val="0"/>
                        </a:spcAft>
                      </a:pPr>
                      <a:r>
                        <a:rPr lang="id-ID" sz="2000"/>
                        <a:t>Minyak Jagung</a:t>
                      </a:r>
                      <a:endParaRPr lang="id-ID" sz="20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0</a:t>
                      </a:r>
                      <a:endParaRPr lang="id-ID" sz="20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a:t>0</a:t>
                      </a:r>
                      <a:endParaRPr lang="id-ID" sz="20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a:t>21</a:t>
                      </a:r>
                      <a:endParaRPr lang="id-ID" sz="20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2000" dirty="0"/>
                        <a:t>0</a:t>
                      </a:r>
                      <a:endParaRPr lang="id-ID" sz="2000" dirty="0">
                        <a:latin typeface="Times New Roman"/>
                        <a:ea typeface="Calibri"/>
                        <a:cs typeface="Times New Roman"/>
                      </a:endParaRPr>
                    </a:p>
                  </a:txBody>
                  <a:tcPr marL="68580" marR="68580" marT="0" marB="0" anchor="ctr"/>
                </a:tc>
              </a:tr>
            </a:tbl>
          </a:graphicData>
        </a:graphic>
      </p:graphicFrame>
      <p:sp>
        <p:nvSpPr>
          <p:cNvPr id="5" name="TextBox 4"/>
          <p:cNvSpPr txBox="1"/>
          <p:nvPr/>
        </p:nvSpPr>
        <p:spPr>
          <a:xfrm>
            <a:off x="928662" y="1214422"/>
            <a:ext cx="6572296" cy="1631216"/>
          </a:xfrm>
          <a:prstGeom prst="rect">
            <a:avLst/>
          </a:prstGeom>
          <a:noFill/>
        </p:spPr>
        <p:txBody>
          <a:bodyPr wrap="square" rtlCol="0">
            <a:spAutoFit/>
          </a:bodyPr>
          <a:lstStyle/>
          <a:p>
            <a:pPr algn="just"/>
            <a:endParaRPr lang="id-ID" sz="2000" dirty="0" smtClean="0"/>
          </a:p>
          <a:p>
            <a:pPr algn="just"/>
            <a:r>
              <a:rPr lang="id-ID" sz="2000" dirty="0" smtClean="0"/>
              <a:t>Penelitian pendahuluan ini bertujuan untuk mengetahui kandungan yang terkandung didalamnya seperti kandungan lemak, protein, air dan serat kasar. Hasil analisis bahan baku dapat dilihat pada tabel berikut ini</a:t>
            </a:r>
            <a:endParaRPr lang="id-ID" sz="2000" dirty="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928670"/>
            <a:ext cx="785818" cy="369332"/>
          </a:xfrm>
          <a:prstGeom prst="rect">
            <a:avLst/>
          </a:prstGeom>
          <a:noFill/>
        </p:spPr>
        <p:txBody>
          <a:bodyPr wrap="square" rtlCol="0">
            <a:spAutoFit/>
          </a:bodyPr>
          <a:lstStyle/>
          <a:p>
            <a:endParaRPr lang="id-ID" dirty="0"/>
          </a:p>
        </p:txBody>
      </p:sp>
      <p:pic>
        <p:nvPicPr>
          <p:cNvPr id="2050" name="Picture 2" descr="E:\Itoch\themes\images (7).jpg"/>
          <p:cNvPicPr>
            <a:picLocks noChangeAspect="1" noChangeArrowheads="1"/>
          </p:cNvPicPr>
          <p:nvPr/>
        </p:nvPicPr>
        <p:blipFill>
          <a:blip r:embed="rId2"/>
          <a:srcRect/>
          <a:stretch>
            <a:fillRect/>
          </a:stretch>
        </p:blipFill>
        <p:spPr bwMode="auto">
          <a:xfrm>
            <a:off x="1" y="0"/>
            <a:ext cx="9144000" cy="6857999"/>
          </a:xfrm>
          <a:prstGeom prst="rect">
            <a:avLst/>
          </a:prstGeom>
          <a:noFill/>
        </p:spPr>
      </p:pic>
      <p:sp>
        <p:nvSpPr>
          <p:cNvPr id="4" name="TextBox 3"/>
          <p:cNvSpPr txBox="1"/>
          <p:nvPr/>
        </p:nvSpPr>
        <p:spPr>
          <a:xfrm>
            <a:off x="1643042" y="428604"/>
            <a:ext cx="857256" cy="369332"/>
          </a:xfrm>
          <a:prstGeom prst="rect">
            <a:avLst/>
          </a:prstGeom>
          <a:noFill/>
        </p:spPr>
        <p:txBody>
          <a:bodyPr wrap="square" rtlCol="0">
            <a:spAutoFit/>
          </a:bodyPr>
          <a:lstStyle/>
          <a:p>
            <a:endParaRPr lang="id-ID" dirty="0"/>
          </a:p>
        </p:txBody>
      </p:sp>
      <p:sp>
        <p:nvSpPr>
          <p:cNvPr id="5" name="TextBox 4"/>
          <p:cNvSpPr txBox="1"/>
          <p:nvPr/>
        </p:nvSpPr>
        <p:spPr>
          <a:xfrm>
            <a:off x="2143108" y="285728"/>
            <a:ext cx="5214974" cy="461665"/>
          </a:xfrm>
          <a:prstGeom prst="rect">
            <a:avLst/>
          </a:prstGeom>
          <a:noFill/>
        </p:spPr>
        <p:txBody>
          <a:bodyPr wrap="square" rtlCol="0">
            <a:spAutoFit/>
          </a:bodyPr>
          <a:lstStyle/>
          <a:p>
            <a:r>
              <a:rPr lang="id-ID" sz="2400" dirty="0" smtClean="0">
                <a:latin typeface="Arial Black" pitchFamily="34" charset="0"/>
              </a:rPr>
              <a:t>HASIL PENELITIAN UTAMA </a:t>
            </a:r>
          </a:p>
        </p:txBody>
      </p:sp>
      <p:sp>
        <p:nvSpPr>
          <p:cNvPr id="6" name="TextBox 5"/>
          <p:cNvSpPr txBox="1"/>
          <p:nvPr/>
        </p:nvSpPr>
        <p:spPr>
          <a:xfrm>
            <a:off x="571472" y="1357298"/>
            <a:ext cx="2071702" cy="400110"/>
          </a:xfrm>
          <a:prstGeom prst="rect">
            <a:avLst/>
          </a:prstGeom>
          <a:noFill/>
        </p:spPr>
        <p:txBody>
          <a:bodyPr wrap="square" rtlCol="0">
            <a:spAutoFit/>
          </a:bodyPr>
          <a:lstStyle/>
          <a:p>
            <a:r>
              <a:rPr lang="id-ID" sz="2000" dirty="0" smtClean="0"/>
              <a:t>RESPON KIMIA</a:t>
            </a:r>
            <a:endParaRPr lang="id-ID" sz="2000" dirty="0"/>
          </a:p>
        </p:txBody>
      </p:sp>
      <p:sp>
        <p:nvSpPr>
          <p:cNvPr id="7" name="Right Arrow 6"/>
          <p:cNvSpPr/>
          <p:nvPr/>
        </p:nvSpPr>
        <p:spPr>
          <a:xfrm>
            <a:off x="370304" y="1928802"/>
            <a:ext cx="1928826" cy="107157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dirty="0" smtClean="0"/>
              <a:t>Kadar Air</a:t>
            </a:r>
            <a:endParaRPr lang="id-ID" dirty="0"/>
          </a:p>
        </p:txBody>
      </p:sp>
      <p:graphicFrame>
        <p:nvGraphicFramePr>
          <p:cNvPr id="8" name="Table 7"/>
          <p:cNvGraphicFramePr>
            <a:graphicFrameLocks noGrp="1"/>
          </p:cNvGraphicFramePr>
          <p:nvPr/>
        </p:nvGraphicFramePr>
        <p:xfrm>
          <a:off x="2285985" y="1714488"/>
          <a:ext cx="6215106" cy="3173990"/>
        </p:xfrm>
        <a:graphic>
          <a:graphicData uri="http://schemas.openxmlformats.org/drawingml/2006/table">
            <a:tbl>
              <a:tblPr firstRow="1" firstCol="1" bandRow="1">
                <a:tableStyleId>{912C8C85-51F0-491E-9774-3900AFEF0FD7}</a:tableStyleId>
              </a:tblPr>
              <a:tblGrid>
                <a:gridCol w="1608615"/>
                <a:gridCol w="658070"/>
                <a:gridCol w="770540"/>
                <a:gridCol w="796274"/>
                <a:gridCol w="1022408"/>
                <a:gridCol w="1359199"/>
              </a:tblGrid>
              <a:tr h="375050">
                <a:tc>
                  <a:txBody>
                    <a:bodyPr/>
                    <a:lstStyle/>
                    <a:p>
                      <a:pPr algn="ctr">
                        <a:lnSpc>
                          <a:spcPct val="100000"/>
                        </a:lnSpc>
                        <a:spcAft>
                          <a:spcPts val="0"/>
                        </a:spcAft>
                      </a:pPr>
                      <a:r>
                        <a:rPr lang="id-ID" sz="1800" dirty="0">
                          <a:effectLst/>
                        </a:rPr>
                        <a:t>Sumber Variansi</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dB</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JK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KT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F Hitung</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F Tabel 5%</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r>
              <a:tr h="375050">
                <a:tc>
                  <a:txBody>
                    <a:bodyPr/>
                    <a:lstStyle/>
                    <a:p>
                      <a:pPr algn="ctr">
                        <a:lnSpc>
                          <a:spcPct val="100000"/>
                        </a:lnSpc>
                        <a:spcAft>
                          <a:spcPts val="0"/>
                        </a:spcAft>
                      </a:pPr>
                      <a:r>
                        <a:rPr lang="id-ID" sz="1800" dirty="0">
                          <a:effectLst/>
                        </a:rPr>
                        <a:t>Kelompok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2</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0,16</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0,081</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 </a:t>
                      </a:r>
                      <a:endParaRPr lang="id-ID" sz="1800">
                        <a:latin typeface="Calibri"/>
                        <a:ea typeface="Calibri"/>
                        <a:cs typeface="Times New Roman"/>
                      </a:endParaRPr>
                    </a:p>
                  </a:txBody>
                  <a:tcPr marL="68580" marR="68580" marT="0" marB="0" anchor="ctr"/>
                </a:tc>
              </a:tr>
              <a:tr h="375050">
                <a:tc>
                  <a:txBody>
                    <a:bodyPr/>
                    <a:lstStyle/>
                    <a:p>
                      <a:pPr algn="ctr">
                        <a:lnSpc>
                          <a:spcPct val="100000"/>
                        </a:lnSpc>
                        <a:spcAft>
                          <a:spcPts val="0"/>
                        </a:spcAft>
                      </a:pPr>
                      <a:r>
                        <a:rPr lang="id-ID" sz="1800">
                          <a:effectLst/>
                        </a:rPr>
                        <a:t>Perlakuan</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8</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0,19</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0,02</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 </a:t>
                      </a:r>
                      <a:endParaRPr lang="id-ID" sz="1800">
                        <a:latin typeface="Calibri"/>
                        <a:ea typeface="Calibri"/>
                        <a:cs typeface="Times New Roman"/>
                      </a:endParaRPr>
                    </a:p>
                  </a:txBody>
                  <a:tcPr marL="68580" marR="68580" marT="0" marB="0" anchor="ctr"/>
                </a:tc>
              </a:tr>
              <a:tr h="375050">
                <a:tc>
                  <a:txBody>
                    <a:bodyPr/>
                    <a:lstStyle/>
                    <a:p>
                      <a:pPr algn="ctr">
                        <a:lnSpc>
                          <a:spcPct val="100000"/>
                        </a:lnSpc>
                        <a:spcAft>
                          <a:spcPts val="0"/>
                        </a:spcAft>
                      </a:pPr>
                      <a:r>
                        <a:rPr lang="id-ID" sz="1800" dirty="0">
                          <a:effectLst/>
                        </a:rPr>
                        <a:t>Faktor </a:t>
                      </a:r>
                      <a:r>
                        <a:rPr lang="id-ID" sz="1800" dirty="0" smtClean="0">
                          <a:effectLst/>
                        </a:rPr>
                        <a:t>S</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0,02</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0,011</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0,28</a:t>
                      </a:r>
                      <a:r>
                        <a:rPr lang="id-ID" sz="1800" baseline="30000">
                          <a:solidFill>
                            <a:srgbClr val="000000"/>
                          </a:solidFill>
                          <a:latin typeface="Times New Roman"/>
                          <a:ea typeface="Times New Roman"/>
                          <a:cs typeface="Times New Roman"/>
                        </a:rPr>
                        <a:t>tn</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3,63</a:t>
                      </a:r>
                      <a:endParaRPr lang="id-ID" sz="1800">
                        <a:latin typeface="Calibri"/>
                        <a:ea typeface="Calibri"/>
                        <a:cs typeface="Times New Roman"/>
                      </a:endParaRPr>
                    </a:p>
                  </a:txBody>
                  <a:tcPr marL="68580" marR="68580" marT="0" marB="0" anchor="ctr"/>
                </a:tc>
              </a:tr>
              <a:tr h="375050">
                <a:tc>
                  <a:txBody>
                    <a:bodyPr/>
                    <a:lstStyle/>
                    <a:p>
                      <a:pPr algn="ctr">
                        <a:lnSpc>
                          <a:spcPct val="100000"/>
                        </a:lnSpc>
                        <a:spcAft>
                          <a:spcPts val="0"/>
                        </a:spcAft>
                      </a:pPr>
                      <a:r>
                        <a:rPr lang="id-ID" sz="1800" dirty="0">
                          <a:effectLst/>
                        </a:rPr>
                        <a:t>Faktor </a:t>
                      </a:r>
                      <a:r>
                        <a:rPr lang="id-ID" sz="1800" dirty="0" smtClean="0">
                          <a:effectLst/>
                        </a:rPr>
                        <a:t>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0,02</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0,012</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0,30</a:t>
                      </a:r>
                      <a:r>
                        <a:rPr lang="id-ID" sz="1800" baseline="30000">
                          <a:solidFill>
                            <a:srgbClr val="000000"/>
                          </a:solidFill>
                          <a:latin typeface="Times New Roman"/>
                          <a:ea typeface="Times New Roman"/>
                          <a:cs typeface="Times New Roman"/>
                        </a:rPr>
                        <a:t>tn</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3,63</a:t>
                      </a:r>
                      <a:endParaRPr lang="id-ID" sz="1800">
                        <a:latin typeface="Calibri"/>
                        <a:ea typeface="Calibri"/>
                        <a:cs typeface="Times New Roman"/>
                      </a:endParaRPr>
                    </a:p>
                  </a:txBody>
                  <a:tcPr marL="68580" marR="68580" marT="0" marB="0" anchor="ctr"/>
                </a:tc>
              </a:tr>
              <a:tr h="375050">
                <a:tc>
                  <a:txBody>
                    <a:bodyPr/>
                    <a:lstStyle/>
                    <a:p>
                      <a:pPr algn="ctr">
                        <a:lnSpc>
                          <a:spcPct val="100000"/>
                        </a:lnSpc>
                        <a:spcAft>
                          <a:spcPts val="0"/>
                        </a:spcAft>
                      </a:pPr>
                      <a:r>
                        <a:rPr lang="id-ID" sz="1800" dirty="0">
                          <a:effectLst/>
                        </a:rPr>
                        <a:t>Interaksi </a:t>
                      </a:r>
                      <a:r>
                        <a:rPr lang="id-ID" sz="1800" dirty="0" smtClean="0">
                          <a:effectLst/>
                        </a:rPr>
                        <a:t>(ST)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4</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0,1459</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0,036</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0,93</a:t>
                      </a:r>
                      <a:r>
                        <a:rPr lang="id-ID" sz="1800" baseline="30000">
                          <a:solidFill>
                            <a:srgbClr val="000000"/>
                          </a:solidFill>
                          <a:latin typeface="Times New Roman"/>
                          <a:ea typeface="Times New Roman"/>
                          <a:cs typeface="Times New Roman"/>
                        </a:rPr>
                        <a:t>tn</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3,01</a:t>
                      </a:r>
                      <a:endParaRPr lang="id-ID" sz="1800">
                        <a:latin typeface="Calibri"/>
                        <a:ea typeface="Calibri"/>
                        <a:cs typeface="Times New Roman"/>
                      </a:endParaRPr>
                    </a:p>
                  </a:txBody>
                  <a:tcPr marL="68580" marR="68580" marT="0" marB="0" anchor="ctr"/>
                </a:tc>
              </a:tr>
              <a:tr h="375050">
                <a:tc>
                  <a:txBody>
                    <a:bodyPr/>
                    <a:lstStyle/>
                    <a:p>
                      <a:pPr algn="ctr">
                        <a:lnSpc>
                          <a:spcPct val="100000"/>
                        </a:lnSpc>
                        <a:spcAft>
                          <a:spcPts val="0"/>
                        </a:spcAft>
                      </a:pPr>
                      <a:r>
                        <a:rPr lang="id-ID" sz="1800">
                          <a:effectLst/>
                        </a:rPr>
                        <a:t>Galat</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16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0,63</a:t>
                      </a:r>
                      <a:endParaRPr lang="id-ID" sz="18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0,039</a:t>
                      </a:r>
                      <a:endParaRPr lang="id-ID" sz="1800">
                        <a:latin typeface="Calibri"/>
                        <a:ea typeface="Calibri"/>
                        <a:cs typeface="Times New Roman"/>
                      </a:endParaRPr>
                    </a:p>
                  </a:txBody>
                  <a:tcPr marL="68580" marR="68580" marT="0" marB="0" anchor="ctr"/>
                </a:tc>
                <a:tc>
                  <a:txBody>
                    <a:bodyPr/>
                    <a:lstStyle/>
                    <a:p>
                      <a:pPr>
                        <a:lnSpc>
                          <a:spcPct val="115000"/>
                        </a:lnSpc>
                      </a:pPr>
                      <a:endParaRPr lang="id-ID" sz="1800">
                        <a:latin typeface="Calibri"/>
                        <a:ea typeface="Times New Roman"/>
                        <a:cs typeface="Times New Roman"/>
                      </a:endParaRPr>
                    </a:p>
                  </a:txBody>
                  <a:tcPr marL="68580" marR="68580" marT="0" marB="0" anchor="b"/>
                </a:tc>
                <a:tc>
                  <a:txBody>
                    <a:bodyPr/>
                    <a:lstStyle/>
                    <a:p>
                      <a:pPr>
                        <a:lnSpc>
                          <a:spcPct val="115000"/>
                        </a:lnSpc>
                      </a:pPr>
                      <a:endParaRPr lang="id-ID" sz="1800">
                        <a:latin typeface="Calibri"/>
                        <a:ea typeface="Times New Roman"/>
                        <a:cs typeface="Times New Roman"/>
                      </a:endParaRPr>
                    </a:p>
                  </a:txBody>
                  <a:tcPr marL="68580" marR="68580" marT="0" marB="0" anchor="b"/>
                </a:tc>
              </a:tr>
              <a:tr h="375050">
                <a:tc>
                  <a:txBody>
                    <a:bodyPr/>
                    <a:lstStyle/>
                    <a:p>
                      <a:pPr algn="ctr">
                        <a:lnSpc>
                          <a:spcPct val="100000"/>
                        </a:lnSpc>
                        <a:spcAft>
                          <a:spcPts val="0"/>
                        </a:spcAft>
                      </a:pPr>
                      <a:r>
                        <a:rPr lang="id-ID" sz="1800">
                          <a:effectLst/>
                        </a:rPr>
                        <a:t>Total</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800">
                          <a:solidFill>
                            <a:srgbClr val="000000"/>
                          </a:solidFill>
                          <a:latin typeface="Times New Roman"/>
                          <a:ea typeface="Times New Roman"/>
                          <a:cs typeface="Times New Roman"/>
                        </a:rPr>
                        <a:t>0,98</a:t>
                      </a:r>
                      <a:endParaRPr lang="id-ID" sz="1800">
                        <a:latin typeface="Calibri"/>
                        <a:ea typeface="Calibri"/>
                        <a:cs typeface="Times New Roman"/>
                      </a:endParaRPr>
                    </a:p>
                  </a:txBody>
                  <a:tcPr marL="68580" marR="68580" marT="0" marB="0" anchor="ctr"/>
                </a:tc>
                <a:tc>
                  <a:txBody>
                    <a:bodyPr/>
                    <a:lstStyle/>
                    <a:p>
                      <a:pPr>
                        <a:lnSpc>
                          <a:spcPct val="115000"/>
                        </a:lnSpc>
                      </a:pPr>
                      <a:endParaRPr lang="id-ID" sz="1800" dirty="0">
                        <a:latin typeface="Calibri"/>
                        <a:ea typeface="Times New Roman"/>
                        <a:cs typeface="Times New Roman"/>
                      </a:endParaRPr>
                    </a:p>
                  </a:txBody>
                  <a:tcPr marL="68580" marR="68580" marT="0" marB="0" anchor="b"/>
                </a:tc>
                <a:tc>
                  <a:txBody>
                    <a:bodyPr/>
                    <a:lstStyle/>
                    <a:p>
                      <a:pPr>
                        <a:lnSpc>
                          <a:spcPct val="115000"/>
                        </a:lnSpc>
                      </a:pPr>
                      <a:endParaRPr lang="id-ID" sz="1800">
                        <a:latin typeface="Calibri"/>
                        <a:ea typeface="Times New Roman"/>
                        <a:cs typeface="Times New Roman"/>
                      </a:endParaRPr>
                    </a:p>
                  </a:txBody>
                  <a:tcPr marL="68580" marR="68580" marT="0" marB="0" anchor="b"/>
                </a:tc>
                <a:tc>
                  <a:txBody>
                    <a:bodyPr/>
                    <a:lstStyle/>
                    <a:p>
                      <a:pPr>
                        <a:lnSpc>
                          <a:spcPct val="115000"/>
                        </a:lnSpc>
                      </a:pPr>
                      <a:endParaRPr lang="id-ID" sz="1800" dirty="0">
                        <a:latin typeface="Calibri"/>
                        <a:ea typeface="Times New Roman"/>
                        <a:cs typeface="Times New Roman"/>
                      </a:endParaRPr>
                    </a:p>
                  </a:txBody>
                  <a:tcPr marL="68580" marR="68580" marT="0" marB="0" anchor="b"/>
                </a:tc>
              </a:tr>
            </a:tbl>
          </a:graphicData>
        </a:graphic>
      </p:graphicFrame>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3108" y="642918"/>
            <a:ext cx="714380" cy="369332"/>
          </a:xfrm>
          <a:prstGeom prst="rect">
            <a:avLst/>
          </a:prstGeom>
          <a:noFill/>
        </p:spPr>
        <p:txBody>
          <a:bodyPr wrap="square" rtlCol="0">
            <a:spAutoFit/>
          </a:bodyPr>
          <a:lstStyle/>
          <a:p>
            <a:endParaRPr lang="id-ID" dirty="0"/>
          </a:p>
        </p:txBody>
      </p:sp>
      <p:pic>
        <p:nvPicPr>
          <p:cNvPr id="3074" name="Picture 2" descr="E:\Itoch\themes\images (7).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4" name="Right Arrow 3"/>
          <p:cNvSpPr/>
          <p:nvPr/>
        </p:nvSpPr>
        <p:spPr>
          <a:xfrm>
            <a:off x="500034" y="1785926"/>
            <a:ext cx="1785950" cy="107157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dirty="0" smtClean="0"/>
              <a:t>Kadar Serat</a:t>
            </a:r>
            <a:endParaRPr lang="id-ID" dirty="0"/>
          </a:p>
        </p:txBody>
      </p:sp>
      <p:graphicFrame>
        <p:nvGraphicFramePr>
          <p:cNvPr id="5" name="Table 4"/>
          <p:cNvGraphicFramePr>
            <a:graphicFrameLocks noGrp="1"/>
          </p:cNvGraphicFramePr>
          <p:nvPr>
            <p:extLst>
              <p:ext uri="{D42A27DB-BD31-4B8C-83A1-F6EECF244321}">
                <p14:modId xmlns="" xmlns:p14="http://schemas.microsoft.com/office/powerpoint/2010/main" val="80053969"/>
              </p:ext>
            </p:extLst>
          </p:nvPr>
        </p:nvGraphicFramePr>
        <p:xfrm>
          <a:off x="2428860" y="1714489"/>
          <a:ext cx="6215106" cy="1643073"/>
        </p:xfrm>
        <a:graphic>
          <a:graphicData uri="http://schemas.openxmlformats.org/drawingml/2006/table">
            <a:tbl>
              <a:tblPr firstRow="1" firstCol="1" bandRow="1">
                <a:tableStyleId>{912C8C85-51F0-491E-9774-3900AFEF0FD7}</a:tableStyleId>
              </a:tblPr>
              <a:tblGrid>
                <a:gridCol w="2244359"/>
                <a:gridCol w="2384632"/>
                <a:gridCol w="1586115"/>
              </a:tblGrid>
              <a:tr h="465234">
                <a:tc>
                  <a:txBody>
                    <a:bodyPr/>
                    <a:lstStyle/>
                    <a:p>
                      <a:pPr algn="ctr">
                        <a:lnSpc>
                          <a:spcPct val="100000"/>
                        </a:lnSpc>
                        <a:spcAft>
                          <a:spcPts val="0"/>
                        </a:spcAft>
                      </a:pPr>
                      <a:r>
                        <a:rPr lang="id-ID" sz="1400" dirty="0" smtClean="0">
                          <a:solidFill>
                            <a:schemeClr val="tx1"/>
                          </a:solidFill>
                          <a:effectLst/>
                        </a:rPr>
                        <a:t>Komposisi TUG :TKH (S)</a:t>
                      </a:r>
                      <a:endParaRPr lang="id-ID"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76200" marR="76200" marT="0" marB="0" anchor="ctr"/>
                </a:tc>
                <a:tc>
                  <a:txBody>
                    <a:bodyPr/>
                    <a:lstStyle/>
                    <a:p>
                      <a:pPr algn="ctr">
                        <a:lnSpc>
                          <a:spcPct val="100000"/>
                        </a:lnSpc>
                        <a:spcAft>
                          <a:spcPts val="0"/>
                        </a:spcAft>
                      </a:pPr>
                      <a:r>
                        <a:rPr lang="id-ID" sz="1400" dirty="0" smtClean="0">
                          <a:solidFill>
                            <a:schemeClr val="tx1"/>
                          </a:solidFill>
                          <a:effectLst/>
                        </a:rPr>
                        <a:t>Rata- rata Kadar Serat (%)</a:t>
                      </a:r>
                      <a:endParaRPr lang="id-ID"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76200" marR="76200" marT="0" marB="0" anchor="ctr"/>
                </a:tc>
                <a:tc>
                  <a:txBody>
                    <a:bodyPr/>
                    <a:lstStyle/>
                    <a:p>
                      <a:pPr algn="ctr">
                        <a:lnSpc>
                          <a:spcPct val="100000"/>
                        </a:lnSpc>
                        <a:spcAft>
                          <a:spcPts val="0"/>
                        </a:spcAft>
                      </a:pPr>
                      <a:r>
                        <a:rPr lang="id-ID" sz="1400" dirty="0" smtClean="0">
                          <a:solidFill>
                            <a:schemeClr val="tx1"/>
                          </a:solidFill>
                          <a:effectLst/>
                        </a:rPr>
                        <a:t>Taraf Nyata 5%</a:t>
                      </a:r>
                      <a:endParaRPr lang="id-ID"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9525" marR="9525" marT="9525" marB="9525" anchor="ctr"/>
                </a:tc>
              </a:tr>
              <a:tr h="392613">
                <a:tc>
                  <a:txBody>
                    <a:bodyPr/>
                    <a:lstStyle/>
                    <a:p>
                      <a:pPr algn="ctr">
                        <a:lnSpc>
                          <a:spcPct val="100000"/>
                        </a:lnSpc>
                        <a:spcAft>
                          <a:spcPts val="0"/>
                        </a:spcAft>
                      </a:pPr>
                      <a:r>
                        <a:rPr lang="id-ID" sz="1400" dirty="0" smtClean="0">
                          <a:effectLst/>
                        </a:rPr>
                        <a:t>S2 (2:3)</a:t>
                      </a:r>
                      <a:endParaRPr lang="id-ID" sz="1400" dirty="0">
                        <a:effectLst/>
                        <a:latin typeface="Times New Roman" panose="02020603050405020304" pitchFamily="18" charset="0"/>
                        <a:ea typeface="Calibri" panose="020F0502020204030204" pitchFamily="34" charset="0"/>
                        <a:cs typeface="Arial" panose="020B0604020202020204" pitchFamily="34" charset="0"/>
                      </a:endParaRPr>
                    </a:p>
                  </a:txBody>
                  <a:tcPr marL="76200" marR="76200" marT="0" marB="0" anchor="ctr"/>
                </a:tc>
                <a:tc>
                  <a:txBody>
                    <a:bodyPr/>
                    <a:lstStyle/>
                    <a:p>
                      <a:pPr algn="ctr">
                        <a:lnSpc>
                          <a:spcPct val="100000"/>
                        </a:lnSpc>
                        <a:spcAft>
                          <a:spcPts val="0"/>
                        </a:spcAft>
                      </a:pPr>
                      <a:r>
                        <a:rPr lang="id-ID" sz="1400" dirty="0"/>
                        <a:t>4,229</a:t>
                      </a:r>
                      <a:endParaRPr lang="id-ID" sz="1400" dirty="0">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dirty="0" smtClean="0">
                          <a:effectLst/>
                        </a:rPr>
                        <a:t>a</a:t>
                      </a:r>
                      <a:endParaRPr lang="id-ID" sz="1400" dirty="0">
                        <a:effectLst/>
                        <a:latin typeface="Times New Roman" panose="02020603050405020304" pitchFamily="18" charset="0"/>
                        <a:ea typeface="Calibri" panose="020F0502020204030204" pitchFamily="34" charset="0"/>
                        <a:cs typeface="Arial" panose="020B0604020202020204" pitchFamily="34" charset="0"/>
                      </a:endParaRPr>
                    </a:p>
                  </a:txBody>
                  <a:tcPr marL="9525" marR="9525" marT="9525" marB="9525" anchor="ctr"/>
                </a:tc>
              </a:tr>
              <a:tr h="392613">
                <a:tc>
                  <a:txBody>
                    <a:bodyPr/>
                    <a:lstStyle/>
                    <a:p>
                      <a:pPr algn="ctr">
                        <a:lnSpc>
                          <a:spcPct val="100000"/>
                        </a:lnSpc>
                        <a:spcAft>
                          <a:spcPts val="0"/>
                        </a:spcAft>
                      </a:pPr>
                      <a:r>
                        <a:rPr lang="id-ID" sz="1400" dirty="0" smtClean="0">
                          <a:effectLst/>
                        </a:rPr>
                        <a:t>S1 (3:2)</a:t>
                      </a:r>
                      <a:endParaRPr lang="id-ID" sz="1400" dirty="0">
                        <a:effectLst/>
                        <a:latin typeface="Times New Roman" panose="02020603050405020304" pitchFamily="18" charset="0"/>
                        <a:ea typeface="Calibri" panose="020F0502020204030204" pitchFamily="34" charset="0"/>
                        <a:cs typeface="Arial" panose="020B0604020202020204" pitchFamily="34" charset="0"/>
                      </a:endParaRPr>
                    </a:p>
                  </a:txBody>
                  <a:tcPr marL="76200" marR="76200" marT="0" marB="0" anchor="ctr"/>
                </a:tc>
                <a:tc>
                  <a:txBody>
                    <a:bodyPr/>
                    <a:lstStyle/>
                    <a:p>
                      <a:pPr algn="ctr">
                        <a:lnSpc>
                          <a:spcPct val="100000"/>
                        </a:lnSpc>
                        <a:spcAft>
                          <a:spcPts val="0"/>
                        </a:spcAft>
                      </a:pPr>
                      <a:r>
                        <a:rPr lang="id-ID" sz="1400" dirty="0"/>
                        <a:t>4,349</a:t>
                      </a:r>
                      <a:endParaRPr lang="id-ID" sz="1400" dirty="0">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dirty="0" smtClean="0">
                          <a:effectLst/>
                        </a:rPr>
                        <a:t>b</a:t>
                      </a:r>
                      <a:endParaRPr lang="id-ID" sz="1400" dirty="0">
                        <a:effectLst/>
                        <a:latin typeface="Times New Roman" panose="02020603050405020304" pitchFamily="18" charset="0"/>
                        <a:ea typeface="Calibri" panose="020F0502020204030204" pitchFamily="34" charset="0"/>
                        <a:cs typeface="Arial" panose="020B0604020202020204" pitchFamily="34" charset="0"/>
                      </a:endParaRPr>
                    </a:p>
                  </a:txBody>
                  <a:tcPr marL="9525" marR="9525" marT="9525" marB="9525" anchor="ctr"/>
                </a:tc>
              </a:tr>
              <a:tr h="392613">
                <a:tc>
                  <a:txBody>
                    <a:bodyPr/>
                    <a:lstStyle/>
                    <a:p>
                      <a:pPr algn="ctr">
                        <a:lnSpc>
                          <a:spcPct val="100000"/>
                        </a:lnSpc>
                        <a:spcAft>
                          <a:spcPts val="0"/>
                        </a:spcAft>
                      </a:pPr>
                      <a:r>
                        <a:rPr lang="id-ID" sz="1400" dirty="0" smtClean="0">
                          <a:effectLst/>
                        </a:rPr>
                        <a:t>S3 (1:1)</a:t>
                      </a:r>
                      <a:endParaRPr lang="id-ID" sz="1400" dirty="0">
                        <a:effectLst/>
                        <a:latin typeface="Times New Roman" panose="02020603050405020304" pitchFamily="18" charset="0"/>
                        <a:ea typeface="Calibri" panose="020F0502020204030204" pitchFamily="34" charset="0"/>
                        <a:cs typeface="Arial" panose="020B0604020202020204" pitchFamily="34" charset="0"/>
                      </a:endParaRPr>
                    </a:p>
                  </a:txBody>
                  <a:tcPr marL="76200" marR="76200" marT="0" marB="0" anchor="ctr"/>
                </a:tc>
                <a:tc>
                  <a:txBody>
                    <a:bodyPr/>
                    <a:lstStyle/>
                    <a:p>
                      <a:pPr algn="ctr">
                        <a:lnSpc>
                          <a:spcPct val="100000"/>
                        </a:lnSpc>
                        <a:spcAft>
                          <a:spcPts val="0"/>
                        </a:spcAft>
                      </a:pPr>
                      <a:r>
                        <a:rPr lang="id-ID" sz="1400" dirty="0"/>
                        <a:t>4,442</a:t>
                      </a:r>
                      <a:endParaRPr lang="id-ID" sz="1400" dirty="0">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dirty="0" smtClean="0">
                          <a:effectLst/>
                        </a:rPr>
                        <a:t>c</a:t>
                      </a:r>
                      <a:endParaRPr lang="id-ID" sz="1400" dirty="0">
                        <a:effectLst/>
                        <a:latin typeface="Times New Roman" panose="02020603050405020304" pitchFamily="18" charset="0"/>
                        <a:ea typeface="Calibri" panose="020F0502020204030204" pitchFamily="34" charset="0"/>
                        <a:cs typeface="Arial" panose="020B0604020202020204" pitchFamily="34" charset="0"/>
                      </a:endParaRPr>
                    </a:p>
                  </a:txBody>
                  <a:tcPr marL="9525" marR="9525" marT="9525" marB="9525" anchor="ctr"/>
                </a:tc>
              </a:tr>
            </a:tbl>
          </a:graphicData>
        </a:graphic>
      </p:graphicFrame>
      <p:sp>
        <p:nvSpPr>
          <p:cNvPr id="6" name="Right Arrow 5"/>
          <p:cNvSpPr/>
          <p:nvPr/>
        </p:nvSpPr>
        <p:spPr>
          <a:xfrm>
            <a:off x="500034" y="3571876"/>
            <a:ext cx="1785950" cy="1143008"/>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dirty="0" smtClean="0"/>
              <a:t>Kadar Protein</a:t>
            </a:r>
            <a:endParaRPr lang="id-ID" dirty="0"/>
          </a:p>
        </p:txBody>
      </p:sp>
      <p:graphicFrame>
        <p:nvGraphicFramePr>
          <p:cNvPr id="7" name="Table 6"/>
          <p:cNvGraphicFramePr>
            <a:graphicFrameLocks noGrp="1"/>
          </p:cNvGraphicFramePr>
          <p:nvPr/>
        </p:nvGraphicFramePr>
        <p:xfrm>
          <a:off x="2428860" y="3929066"/>
          <a:ext cx="6215106" cy="1985424"/>
        </p:xfrm>
        <a:graphic>
          <a:graphicData uri="http://schemas.openxmlformats.org/drawingml/2006/table">
            <a:tbl>
              <a:tblPr firstRow="1" firstCol="1" bandRow="1">
                <a:tableStyleId>{912C8C85-51F0-491E-9774-3900AFEF0FD7}</a:tableStyleId>
              </a:tblPr>
              <a:tblGrid>
                <a:gridCol w="2244359"/>
                <a:gridCol w="2384632"/>
                <a:gridCol w="1586115"/>
              </a:tblGrid>
              <a:tr h="465234">
                <a:tc>
                  <a:txBody>
                    <a:bodyPr/>
                    <a:lstStyle/>
                    <a:p>
                      <a:pPr algn="ctr">
                        <a:lnSpc>
                          <a:spcPct val="100000"/>
                        </a:lnSpc>
                        <a:spcAft>
                          <a:spcPts val="0"/>
                        </a:spcAft>
                      </a:pPr>
                      <a:r>
                        <a:rPr lang="id-ID" sz="1400" dirty="0" smtClean="0">
                          <a:solidFill>
                            <a:schemeClr val="tx1"/>
                          </a:solidFill>
                          <a:effectLst/>
                        </a:rPr>
                        <a:t>Suhu </a:t>
                      </a:r>
                      <a:r>
                        <a:rPr lang="id-ID" sz="1400" baseline="0" dirty="0" smtClean="0">
                          <a:solidFill>
                            <a:schemeClr val="tx1"/>
                          </a:solidFill>
                          <a:effectLst/>
                        </a:rPr>
                        <a:t> Gelatinisasi</a:t>
                      </a:r>
                      <a:r>
                        <a:rPr lang="id-ID" sz="1400" dirty="0" smtClean="0">
                          <a:solidFill>
                            <a:schemeClr val="tx1"/>
                          </a:solidFill>
                          <a:effectLst/>
                        </a:rPr>
                        <a:t> (T)</a:t>
                      </a:r>
                      <a:endParaRPr lang="id-ID"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76200" marR="76200" marT="0" marB="0" anchor="ctr"/>
                </a:tc>
                <a:tc>
                  <a:txBody>
                    <a:bodyPr/>
                    <a:lstStyle/>
                    <a:p>
                      <a:pPr algn="ctr">
                        <a:lnSpc>
                          <a:spcPct val="100000"/>
                        </a:lnSpc>
                        <a:spcAft>
                          <a:spcPts val="0"/>
                        </a:spcAft>
                      </a:pPr>
                      <a:r>
                        <a:rPr lang="id-ID" sz="1400" dirty="0" smtClean="0">
                          <a:solidFill>
                            <a:schemeClr val="tx1"/>
                          </a:solidFill>
                          <a:effectLst/>
                        </a:rPr>
                        <a:t>Rata- rata Kadar Protein (%)</a:t>
                      </a:r>
                      <a:endParaRPr lang="id-ID"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76200" marR="76200" marT="0" marB="0" anchor="ctr"/>
                </a:tc>
                <a:tc>
                  <a:txBody>
                    <a:bodyPr/>
                    <a:lstStyle/>
                    <a:p>
                      <a:pPr algn="ctr">
                        <a:lnSpc>
                          <a:spcPct val="100000"/>
                        </a:lnSpc>
                        <a:spcAft>
                          <a:spcPts val="0"/>
                        </a:spcAft>
                      </a:pPr>
                      <a:r>
                        <a:rPr lang="id-ID" sz="1400" dirty="0" smtClean="0">
                          <a:solidFill>
                            <a:schemeClr val="tx1"/>
                          </a:solidFill>
                          <a:effectLst/>
                        </a:rPr>
                        <a:t>Taraf Nyata 5%</a:t>
                      </a:r>
                      <a:endParaRPr lang="id-ID" sz="1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endParaRPr>
                    </a:p>
                  </a:txBody>
                  <a:tcPr marL="9525" marR="9525" marT="9525" marB="9525" anchor="ctr"/>
                </a:tc>
              </a:tr>
              <a:tr h="392613">
                <a:tc>
                  <a:txBody>
                    <a:bodyPr/>
                    <a:lstStyle/>
                    <a:p>
                      <a:pPr algn="ctr">
                        <a:lnSpc>
                          <a:spcPct val="200000"/>
                        </a:lnSpc>
                        <a:spcAft>
                          <a:spcPts val="0"/>
                        </a:spcAft>
                      </a:pPr>
                      <a:r>
                        <a:rPr lang="id-ID" sz="1600" dirty="0">
                          <a:solidFill>
                            <a:srgbClr val="000000"/>
                          </a:solidFill>
                          <a:latin typeface="Times New Roman"/>
                          <a:ea typeface="Calibri"/>
                          <a:cs typeface="Times New Roman"/>
                        </a:rPr>
                        <a:t>t2 (70</a:t>
                      </a:r>
                      <a:r>
                        <a:rPr lang="id-ID" sz="1600" baseline="30000" dirty="0">
                          <a:solidFill>
                            <a:srgbClr val="000000"/>
                          </a:solidFill>
                          <a:latin typeface="Times New Roman"/>
                          <a:ea typeface="Calibri"/>
                          <a:cs typeface="Times New Roman"/>
                        </a:rPr>
                        <a:t>0</a:t>
                      </a:r>
                      <a:r>
                        <a:rPr lang="id-ID" sz="1600" dirty="0">
                          <a:solidFill>
                            <a:srgbClr val="000000"/>
                          </a:solidFill>
                          <a:latin typeface="Times New Roman"/>
                          <a:ea typeface="Calibri"/>
                          <a:cs typeface="Times New Roman"/>
                        </a:rPr>
                        <a:t>C, 20 menit)</a:t>
                      </a:r>
                      <a:endParaRPr lang="id-ID" sz="1600" dirty="0">
                        <a:latin typeface="Times New Roman"/>
                        <a:ea typeface="Calibri"/>
                        <a:cs typeface="Times New Roman"/>
                      </a:endParaRPr>
                    </a:p>
                  </a:txBody>
                  <a:tcPr marL="76200" marR="76200" marT="0" marB="0" anchor="ctr"/>
                </a:tc>
                <a:tc>
                  <a:txBody>
                    <a:bodyPr/>
                    <a:lstStyle/>
                    <a:p>
                      <a:pPr algn="ctr">
                        <a:lnSpc>
                          <a:spcPct val="200000"/>
                        </a:lnSpc>
                        <a:spcAft>
                          <a:spcPts val="0"/>
                        </a:spcAft>
                      </a:pPr>
                      <a:r>
                        <a:rPr lang="id-ID" sz="1600" dirty="0">
                          <a:solidFill>
                            <a:srgbClr val="000000"/>
                          </a:solidFill>
                          <a:latin typeface="Times New Roman"/>
                          <a:ea typeface="Calibri"/>
                          <a:cs typeface="Times New Roman"/>
                        </a:rPr>
                        <a:t>5,931</a:t>
                      </a:r>
                      <a:endParaRPr lang="id-ID" sz="1600" dirty="0">
                        <a:latin typeface="Times New Roman"/>
                        <a:ea typeface="Calibri"/>
                        <a:cs typeface="Times New Roman"/>
                      </a:endParaRPr>
                    </a:p>
                  </a:txBody>
                  <a:tcPr marL="76200" marR="76200" marT="0" marB="0" anchor="ctr"/>
                </a:tc>
                <a:tc>
                  <a:txBody>
                    <a:bodyPr/>
                    <a:lstStyle/>
                    <a:p>
                      <a:pPr algn="ctr">
                        <a:lnSpc>
                          <a:spcPct val="200000"/>
                        </a:lnSpc>
                        <a:spcAft>
                          <a:spcPts val="0"/>
                        </a:spcAft>
                      </a:pPr>
                      <a:r>
                        <a:rPr lang="id-ID" sz="1600">
                          <a:solidFill>
                            <a:srgbClr val="000000"/>
                          </a:solidFill>
                          <a:latin typeface="Times New Roman"/>
                          <a:ea typeface="Calibri"/>
                          <a:cs typeface="Times New Roman"/>
                        </a:rPr>
                        <a:t>a</a:t>
                      </a:r>
                      <a:endParaRPr lang="id-ID" sz="1600">
                        <a:latin typeface="Times New Roman"/>
                        <a:ea typeface="Calibri"/>
                        <a:cs typeface="Times New Roman"/>
                      </a:endParaRPr>
                    </a:p>
                  </a:txBody>
                  <a:tcPr marL="9525" marR="9525" marT="9525" marB="9525" anchor="ctr"/>
                </a:tc>
              </a:tr>
              <a:tr h="392613">
                <a:tc>
                  <a:txBody>
                    <a:bodyPr/>
                    <a:lstStyle/>
                    <a:p>
                      <a:pPr algn="ctr">
                        <a:lnSpc>
                          <a:spcPct val="200000"/>
                        </a:lnSpc>
                        <a:spcAft>
                          <a:spcPts val="0"/>
                        </a:spcAft>
                      </a:pPr>
                      <a:r>
                        <a:rPr lang="id-ID" sz="1600">
                          <a:solidFill>
                            <a:srgbClr val="000000"/>
                          </a:solidFill>
                          <a:latin typeface="Times New Roman"/>
                          <a:ea typeface="Calibri"/>
                          <a:cs typeface="Times New Roman"/>
                        </a:rPr>
                        <a:t>t3 (75</a:t>
                      </a:r>
                      <a:r>
                        <a:rPr lang="id-ID" sz="1600" baseline="30000">
                          <a:solidFill>
                            <a:srgbClr val="000000"/>
                          </a:solidFill>
                          <a:latin typeface="Times New Roman"/>
                          <a:ea typeface="Calibri"/>
                          <a:cs typeface="Times New Roman"/>
                        </a:rPr>
                        <a:t>0</a:t>
                      </a:r>
                      <a:r>
                        <a:rPr lang="id-ID" sz="1600">
                          <a:solidFill>
                            <a:srgbClr val="000000"/>
                          </a:solidFill>
                          <a:latin typeface="Times New Roman"/>
                          <a:ea typeface="Calibri"/>
                          <a:cs typeface="Times New Roman"/>
                        </a:rPr>
                        <a:t>C, 10 menit)</a:t>
                      </a:r>
                      <a:endParaRPr lang="id-ID" sz="1600">
                        <a:latin typeface="Times New Roman"/>
                        <a:ea typeface="Calibri"/>
                        <a:cs typeface="Times New Roman"/>
                      </a:endParaRPr>
                    </a:p>
                  </a:txBody>
                  <a:tcPr marL="76200" marR="76200" marT="0" marB="0" anchor="ctr"/>
                </a:tc>
                <a:tc>
                  <a:txBody>
                    <a:bodyPr/>
                    <a:lstStyle/>
                    <a:p>
                      <a:pPr algn="ctr">
                        <a:lnSpc>
                          <a:spcPct val="200000"/>
                        </a:lnSpc>
                        <a:spcAft>
                          <a:spcPts val="0"/>
                        </a:spcAft>
                      </a:pPr>
                      <a:r>
                        <a:rPr lang="id-ID" sz="1600">
                          <a:solidFill>
                            <a:srgbClr val="000000"/>
                          </a:solidFill>
                          <a:latin typeface="Times New Roman"/>
                          <a:ea typeface="Calibri"/>
                          <a:cs typeface="Times New Roman"/>
                        </a:rPr>
                        <a:t>6,911</a:t>
                      </a:r>
                      <a:endParaRPr lang="id-ID" sz="1600">
                        <a:latin typeface="Times New Roman"/>
                        <a:ea typeface="Calibri"/>
                        <a:cs typeface="Times New Roman"/>
                      </a:endParaRPr>
                    </a:p>
                  </a:txBody>
                  <a:tcPr marL="76200" marR="76200" marT="0" marB="0" anchor="ctr"/>
                </a:tc>
                <a:tc>
                  <a:txBody>
                    <a:bodyPr/>
                    <a:lstStyle/>
                    <a:p>
                      <a:pPr algn="ctr">
                        <a:lnSpc>
                          <a:spcPct val="200000"/>
                        </a:lnSpc>
                        <a:spcAft>
                          <a:spcPts val="0"/>
                        </a:spcAft>
                      </a:pPr>
                      <a:r>
                        <a:rPr lang="id-ID" sz="1600">
                          <a:solidFill>
                            <a:srgbClr val="000000"/>
                          </a:solidFill>
                          <a:latin typeface="Times New Roman"/>
                          <a:ea typeface="Calibri"/>
                          <a:cs typeface="Times New Roman"/>
                        </a:rPr>
                        <a:t>b</a:t>
                      </a:r>
                      <a:endParaRPr lang="id-ID" sz="1600">
                        <a:latin typeface="Times New Roman"/>
                        <a:ea typeface="Calibri"/>
                        <a:cs typeface="Times New Roman"/>
                      </a:endParaRPr>
                    </a:p>
                  </a:txBody>
                  <a:tcPr marL="9525" marR="9525" marT="9525" marB="9525" anchor="ctr"/>
                </a:tc>
              </a:tr>
              <a:tr h="392613">
                <a:tc>
                  <a:txBody>
                    <a:bodyPr/>
                    <a:lstStyle/>
                    <a:p>
                      <a:pPr algn="ctr">
                        <a:lnSpc>
                          <a:spcPct val="200000"/>
                        </a:lnSpc>
                        <a:spcAft>
                          <a:spcPts val="0"/>
                        </a:spcAft>
                      </a:pPr>
                      <a:r>
                        <a:rPr lang="id-ID" sz="1600">
                          <a:solidFill>
                            <a:srgbClr val="000000"/>
                          </a:solidFill>
                          <a:latin typeface="Times New Roman"/>
                          <a:ea typeface="Calibri"/>
                          <a:cs typeface="Times New Roman"/>
                        </a:rPr>
                        <a:t>t1 (65</a:t>
                      </a:r>
                      <a:r>
                        <a:rPr lang="id-ID" sz="1600" baseline="30000">
                          <a:solidFill>
                            <a:srgbClr val="000000"/>
                          </a:solidFill>
                          <a:latin typeface="Times New Roman"/>
                          <a:ea typeface="Calibri"/>
                          <a:cs typeface="Times New Roman"/>
                        </a:rPr>
                        <a:t>0</a:t>
                      </a:r>
                      <a:r>
                        <a:rPr lang="id-ID" sz="1600">
                          <a:solidFill>
                            <a:srgbClr val="000000"/>
                          </a:solidFill>
                          <a:latin typeface="Times New Roman"/>
                          <a:ea typeface="Calibri"/>
                          <a:cs typeface="Times New Roman"/>
                        </a:rPr>
                        <a:t>C, 30 menit)</a:t>
                      </a:r>
                      <a:endParaRPr lang="id-ID" sz="1600">
                        <a:latin typeface="Times New Roman"/>
                        <a:ea typeface="Calibri"/>
                        <a:cs typeface="Times New Roman"/>
                      </a:endParaRPr>
                    </a:p>
                  </a:txBody>
                  <a:tcPr marL="76200" marR="76200" marT="0" marB="0" anchor="ctr"/>
                </a:tc>
                <a:tc>
                  <a:txBody>
                    <a:bodyPr/>
                    <a:lstStyle/>
                    <a:p>
                      <a:pPr algn="ctr">
                        <a:lnSpc>
                          <a:spcPct val="200000"/>
                        </a:lnSpc>
                        <a:spcAft>
                          <a:spcPts val="0"/>
                        </a:spcAft>
                      </a:pPr>
                      <a:r>
                        <a:rPr lang="id-ID" sz="1600">
                          <a:solidFill>
                            <a:srgbClr val="000000"/>
                          </a:solidFill>
                          <a:latin typeface="Times New Roman"/>
                          <a:ea typeface="Calibri"/>
                          <a:cs typeface="Times New Roman"/>
                        </a:rPr>
                        <a:t>7,178</a:t>
                      </a:r>
                      <a:endParaRPr lang="id-ID" sz="1600">
                        <a:latin typeface="Times New Roman"/>
                        <a:ea typeface="Calibri"/>
                        <a:cs typeface="Times New Roman"/>
                      </a:endParaRPr>
                    </a:p>
                  </a:txBody>
                  <a:tcPr marL="76200" marR="76200" marT="0" marB="0" anchor="ctr"/>
                </a:tc>
                <a:tc>
                  <a:txBody>
                    <a:bodyPr/>
                    <a:lstStyle/>
                    <a:p>
                      <a:pPr algn="ctr">
                        <a:lnSpc>
                          <a:spcPct val="200000"/>
                        </a:lnSpc>
                        <a:spcAft>
                          <a:spcPts val="0"/>
                        </a:spcAft>
                      </a:pPr>
                      <a:r>
                        <a:rPr lang="en-US" sz="1600" dirty="0">
                          <a:solidFill>
                            <a:srgbClr val="000000"/>
                          </a:solidFill>
                          <a:latin typeface="Times New Roman"/>
                          <a:ea typeface="Calibri"/>
                          <a:cs typeface="Times New Roman"/>
                        </a:rPr>
                        <a:t>b</a:t>
                      </a:r>
                      <a:endParaRPr lang="id-ID" sz="1600" dirty="0">
                        <a:latin typeface="Times New Roman"/>
                        <a:ea typeface="Calibri"/>
                        <a:cs typeface="Times New Roman"/>
                      </a:endParaRPr>
                    </a:p>
                  </a:txBody>
                  <a:tcPr marL="9525" marR="9525" marT="9525" marB="9525" anchor="ctr"/>
                </a:tc>
              </a:tr>
            </a:tbl>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Itoch\themes\images (8).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4" name="TextBox 3"/>
          <p:cNvSpPr txBox="1"/>
          <p:nvPr/>
        </p:nvSpPr>
        <p:spPr>
          <a:xfrm>
            <a:off x="571472" y="357166"/>
            <a:ext cx="3071834" cy="461665"/>
          </a:xfrm>
          <a:prstGeom prst="rect">
            <a:avLst/>
          </a:prstGeom>
          <a:noFill/>
        </p:spPr>
        <p:txBody>
          <a:bodyPr wrap="square" rtlCol="0">
            <a:spAutoFit/>
          </a:bodyPr>
          <a:lstStyle/>
          <a:p>
            <a:r>
              <a:rPr lang="id-ID" sz="2400" b="1" dirty="0" smtClean="0">
                <a:latin typeface="Agency FB" pitchFamily="34" charset="0"/>
              </a:rPr>
              <a:t>RESPON FISIK</a:t>
            </a:r>
            <a:endParaRPr lang="id-ID" sz="2400" b="1" dirty="0">
              <a:latin typeface="Agency FB" pitchFamily="34" charset="0"/>
            </a:endParaRPr>
          </a:p>
        </p:txBody>
      </p:sp>
      <p:sp>
        <p:nvSpPr>
          <p:cNvPr id="5" name="Right Arrow 4"/>
          <p:cNvSpPr/>
          <p:nvPr/>
        </p:nvSpPr>
        <p:spPr>
          <a:xfrm>
            <a:off x="285720" y="1643050"/>
            <a:ext cx="1857388" cy="1285884"/>
          </a:xfrm>
          <a:prstGeom prst="right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id-ID" dirty="0" smtClean="0">
                <a:solidFill>
                  <a:schemeClr val="tx1"/>
                </a:solidFill>
              </a:rPr>
              <a:t>Daya Serap Air</a:t>
            </a:r>
            <a:endParaRPr lang="id-ID" dirty="0">
              <a:solidFill>
                <a:schemeClr val="tx1"/>
              </a:solidFill>
            </a:endParaRPr>
          </a:p>
        </p:txBody>
      </p:sp>
      <p:graphicFrame>
        <p:nvGraphicFramePr>
          <p:cNvPr id="6" name="Table 5"/>
          <p:cNvGraphicFramePr>
            <a:graphicFrameLocks noGrp="1"/>
          </p:cNvGraphicFramePr>
          <p:nvPr>
            <p:extLst>
              <p:ext uri="{D42A27DB-BD31-4B8C-83A1-F6EECF244321}">
                <p14:modId xmlns="" xmlns:p14="http://schemas.microsoft.com/office/powerpoint/2010/main" val="1241150181"/>
              </p:ext>
            </p:extLst>
          </p:nvPr>
        </p:nvGraphicFramePr>
        <p:xfrm>
          <a:off x="1928794" y="928670"/>
          <a:ext cx="6500858" cy="4752289"/>
        </p:xfrm>
        <a:graphic>
          <a:graphicData uri="http://schemas.openxmlformats.org/drawingml/2006/table">
            <a:tbl>
              <a:tblPr firstRow="1" firstCol="1" bandRow="1">
                <a:tableStyleId>{BC89EF96-8CEA-46FF-86C4-4CE0E7609802}</a:tableStyleId>
              </a:tblPr>
              <a:tblGrid>
                <a:gridCol w="1928826"/>
                <a:gridCol w="1785950"/>
                <a:gridCol w="1500198"/>
                <a:gridCol w="1285884"/>
              </a:tblGrid>
              <a:tr h="527539">
                <a:tc rowSpan="2">
                  <a:txBody>
                    <a:bodyPr/>
                    <a:lstStyle/>
                    <a:p>
                      <a:pPr algn="ctr">
                        <a:lnSpc>
                          <a:spcPct val="100000"/>
                        </a:lnSpc>
                        <a:spcAft>
                          <a:spcPts val="0"/>
                        </a:spcAft>
                      </a:pPr>
                      <a:r>
                        <a:rPr lang="id-ID" sz="1800" b="1" dirty="0">
                          <a:solidFill>
                            <a:srgbClr val="000000"/>
                          </a:solidFill>
                          <a:latin typeface="Times New Roman"/>
                          <a:ea typeface="Times New Roman"/>
                          <a:cs typeface="Times New Roman"/>
                        </a:rPr>
                        <a:t>Komposisi Tepung (TUG:TKH)</a:t>
                      </a:r>
                      <a:endParaRPr lang="id-ID" sz="1800" dirty="0">
                        <a:latin typeface="Times New Roman"/>
                        <a:ea typeface="Calibri"/>
                        <a:cs typeface="Times New Roman"/>
                      </a:endParaRPr>
                    </a:p>
                  </a:txBody>
                  <a:tcPr marL="68580" marR="68580" marT="0" marB="0" anchor="ctr"/>
                </a:tc>
                <a:tc gridSpan="3">
                  <a:txBody>
                    <a:bodyPr/>
                    <a:lstStyle/>
                    <a:p>
                      <a:pPr algn="ctr">
                        <a:lnSpc>
                          <a:spcPct val="200000"/>
                        </a:lnSpc>
                        <a:spcAft>
                          <a:spcPts val="0"/>
                        </a:spcAft>
                      </a:pPr>
                      <a:r>
                        <a:rPr lang="id-ID" sz="1800" b="1" dirty="0" smtClean="0">
                          <a:solidFill>
                            <a:srgbClr val="000000"/>
                          </a:solidFill>
                          <a:latin typeface="Times New Roman"/>
                          <a:ea typeface="Times New Roman"/>
                          <a:cs typeface="Times New Roman"/>
                        </a:rPr>
                        <a:t>Pemasakan (Suhu Gelatinisasi</a:t>
                      </a:r>
                      <a:endParaRPr lang="id-ID" sz="1800" dirty="0">
                        <a:latin typeface="Times New Roman"/>
                        <a:ea typeface="Calibri"/>
                        <a:cs typeface="Times New Roman"/>
                      </a:endParaRPr>
                    </a:p>
                  </a:txBody>
                  <a:tcPr marL="68580" marR="68580" marT="0" marB="0" anchor="ctr"/>
                </a:tc>
                <a:tc hMerge="1">
                  <a:txBody>
                    <a:bodyPr/>
                    <a:lstStyle/>
                    <a:p>
                      <a:endParaRPr lang="id-ID"/>
                    </a:p>
                  </a:txBody>
                  <a:tcPr/>
                </a:tc>
                <a:tc hMerge="1">
                  <a:txBody>
                    <a:bodyPr/>
                    <a:lstStyle/>
                    <a:p>
                      <a:endParaRPr lang="id-ID"/>
                    </a:p>
                  </a:txBody>
                  <a:tcPr/>
                </a:tc>
              </a:tr>
              <a:tr h="880260">
                <a:tc vMerge="1">
                  <a:txBody>
                    <a:bodyPr/>
                    <a:lstStyle/>
                    <a:p>
                      <a:endParaRPr lang="id-ID"/>
                    </a:p>
                  </a:txBody>
                  <a:tcPr/>
                </a:tc>
                <a:tc>
                  <a:txBody>
                    <a:bodyPr/>
                    <a:lstStyle/>
                    <a:p>
                      <a:pPr algn="ctr">
                        <a:lnSpc>
                          <a:spcPct val="100000"/>
                        </a:lnSpc>
                        <a:spcAft>
                          <a:spcPts val="0"/>
                        </a:spcAft>
                      </a:pPr>
                      <a:r>
                        <a:rPr lang="id-ID" sz="1800" b="1" dirty="0">
                          <a:solidFill>
                            <a:srgbClr val="000000"/>
                          </a:solidFill>
                          <a:latin typeface="Times New Roman"/>
                          <a:ea typeface="Times New Roman"/>
                          <a:cs typeface="Times New Roman"/>
                        </a:rPr>
                        <a:t>t1 (65</a:t>
                      </a:r>
                      <a:r>
                        <a:rPr lang="id-ID" sz="1800" b="1" baseline="30000" dirty="0">
                          <a:solidFill>
                            <a:srgbClr val="000000"/>
                          </a:solidFill>
                          <a:latin typeface="Times New Roman"/>
                          <a:ea typeface="Times New Roman"/>
                          <a:cs typeface="Times New Roman"/>
                        </a:rPr>
                        <a:t>0</a:t>
                      </a:r>
                      <a:r>
                        <a:rPr lang="id-ID" sz="1800" b="1" dirty="0">
                          <a:solidFill>
                            <a:srgbClr val="000000"/>
                          </a:solidFill>
                          <a:latin typeface="Times New Roman"/>
                          <a:ea typeface="Times New Roman"/>
                          <a:cs typeface="Times New Roman"/>
                        </a:rPr>
                        <a:t>C, 30 menit)</a:t>
                      </a:r>
                      <a:endParaRPr lang="id-ID" sz="18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b="1" dirty="0">
                          <a:solidFill>
                            <a:srgbClr val="000000"/>
                          </a:solidFill>
                          <a:latin typeface="Times New Roman"/>
                          <a:ea typeface="Times New Roman"/>
                          <a:cs typeface="Times New Roman"/>
                        </a:rPr>
                        <a:t>t2(70</a:t>
                      </a:r>
                      <a:r>
                        <a:rPr lang="id-ID" sz="1800" b="1" baseline="30000" dirty="0">
                          <a:solidFill>
                            <a:srgbClr val="000000"/>
                          </a:solidFill>
                          <a:latin typeface="Times New Roman"/>
                          <a:ea typeface="Times New Roman"/>
                          <a:cs typeface="Times New Roman"/>
                        </a:rPr>
                        <a:t>0</a:t>
                      </a:r>
                      <a:r>
                        <a:rPr lang="id-ID" sz="1800" b="1" dirty="0">
                          <a:solidFill>
                            <a:srgbClr val="000000"/>
                          </a:solidFill>
                          <a:latin typeface="Times New Roman"/>
                          <a:ea typeface="Times New Roman"/>
                          <a:cs typeface="Times New Roman"/>
                        </a:rPr>
                        <a:t>C, 20 menit)</a:t>
                      </a:r>
                      <a:endParaRPr lang="id-ID" sz="1800" dirty="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b="1" dirty="0">
                          <a:solidFill>
                            <a:srgbClr val="000000"/>
                          </a:solidFill>
                          <a:latin typeface="Times New Roman"/>
                          <a:ea typeface="Times New Roman"/>
                          <a:cs typeface="Times New Roman"/>
                        </a:rPr>
                        <a:t>t3 (75</a:t>
                      </a:r>
                      <a:r>
                        <a:rPr lang="id-ID" sz="1800" b="1" baseline="30000" dirty="0">
                          <a:solidFill>
                            <a:srgbClr val="000000"/>
                          </a:solidFill>
                          <a:latin typeface="Times New Roman"/>
                          <a:ea typeface="Times New Roman"/>
                          <a:cs typeface="Times New Roman"/>
                        </a:rPr>
                        <a:t>0</a:t>
                      </a:r>
                      <a:r>
                        <a:rPr lang="id-ID" sz="1800" b="1" dirty="0">
                          <a:solidFill>
                            <a:srgbClr val="000000"/>
                          </a:solidFill>
                          <a:latin typeface="Times New Roman"/>
                          <a:ea typeface="Times New Roman"/>
                          <a:cs typeface="Times New Roman"/>
                        </a:rPr>
                        <a:t>C, 10 menit)</a:t>
                      </a:r>
                      <a:endParaRPr lang="id-ID" sz="1800" dirty="0">
                        <a:latin typeface="Times New Roman"/>
                        <a:ea typeface="Calibri"/>
                        <a:cs typeface="Times New Roman"/>
                      </a:endParaRPr>
                    </a:p>
                  </a:txBody>
                  <a:tcPr marL="68580" marR="68580" marT="0" marB="0" anchor="ctr"/>
                </a:tc>
              </a:tr>
              <a:tr h="371610">
                <a:tc rowSpan="3">
                  <a:txBody>
                    <a:bodyPr/>
                    <a:lstStyle/>
                    <a:p>
                      <a:pPr algn="ctr">
                        <a:lnSpc>
                          <a:spcPct val="100000"/>
                        </a:lnSpc>
                        <a:spcAft>
                          <a:spcPts val="0"/>
                        </a:spcAft>
                      </a:pPr>
                      <a:r>
                        <a:rPr lang="id-ID" sz="1800" b="1" dirty="0">
                          <a:solidFill>
                            <a:srgbClr val="000000"/>
                          </a:solidFill>
                          <a:latin typeface="Times New Roman"/>
                          <a:ea typeface="Times New Roman"/>
                          <a:cs typeface="Times New Roman"/>
                        </a:rPr>
                        <a:t>s1 (3:2)</a:t>
                      </a:r>
                      <a:endParaRPr lang="id-ID" sz="1800" dirty="0">
                        <a:latin typeface="Times New Roman"/>
                        <a:ea typeface="Calibri"/>
                        <a:cs typeface="Times New Roman"/>
                      </a:endParaRPr>
                    </a:p>
                  </a:txBody>
                  <a:tcPr marL="68580" marR="68580" marT="0" marB="0" anchor="ctr"/>
                </a:tc>
                <a:tc>
                  <a:txBody>
                    <a:bodyPr/>
                    <a:lstStyle/>
                    <a:p>
                      <a:pPr algn="r">
                        <a:lnSpc>
                          <a:spcPct val="100000"/>
                        </a:lnSpc>
                        <a:spcAft>
                          <a:spcPts val="0"/>
                        </a:spcAft>
                      </a:pPr>
                      <a:r>
                        <a:rPr lang="id-ID" sz="1800" dirty="0">
                          <a:solidFill>
                            <a:srgbClr val="000000"/>
                          </a:solidFill>
                          <a:latin typeface="Times New Roman"/>
                          <a:ea typeface="Times New Roman"/>
                          <a:cs typeface="Times New Roman"/>
                        </a:rPr>
                        <a:t>C</a:t>
                      </a:r>
                      <a:endParaRPr lang="id-ID" sz="1800" dirty="0">
                        <a:latin typeface="Times New Roman"/>
                        <a:ea typeface="Calibri"/>
                        <a:cs typeface="Times New Roman"/>
                      </a:endParaRPr>
                    </a:p>
                  </a:txBody>
                  <a:tcPr marL="68580" marR="68580" marT="0" marB="0" anchor="ctr"/>
                </a:tc>
                <a:tc>
                  <a:txBody>
                    <a:bodyPr/>
                    <a:lstStyle/>
                    <a:p>
                      <a:pPr algn="r">
                        <a:lnSpc>
                          <a:spcPct val="100000"/>
                        </a:lnSpc>
                        <a:spcAft>
                          <a:spcPts val="0"/>
                        </a:spcAft>
                      </a:pPr>
                      <a:r>
                        <a:rPr lang="id-ID" sz="1800" dirty="0">
                          <a:solidFill>
                            <a:srgbClr val="000000"/>
                          </a:solidFill>
                          <a:latin typeface="Times New Roman"/>
                          <a:ea typeface="Times New Roman"/>
                          <a:cs typeface="Times New Roman"/>
                        </a:rPr>
                        <a:t>C</a:t>
                      </a:r>
                      <a:endParaRPr lang="id-ID" sz="1800" dirty="0">
                        <a:latin typeface="Times New Roman"/>
                        <a:ea typeface="Calibri"/>
                        <a:cs typeface="Times New Roman"/>
                      </a:endParaRPr>
                    </a:p>
                  </a:txBody>
                  <a:tcPr marL="68580" marR="68580" marT="0" marB="0" anchor="ctr"/>
                </a:tc>
                <a:tc>
                  <a:txBody>
                    <a:bodyPr/>
                    <a:lstStyle/>
                    <a:p>
                      <a:pPr algn="r">
                        <a:lnSpc>
                          <a:spcPct val="100000"/>
                        </a:lnSpc>
                        <a:spcAft>
                          <a:spcPts val="0"/>
                        </a:spcAft>
                      </a:pPr>
                      <a:r>
                        <a:rPr lang="id-ID" sz="1800" dirty="0">
                          <a:solidFill>
                            <a:srgbClr val="000000"/>
                          </a:solidFill>
                          <a:latin typeface="Times New Roman"/>
                          <a:ea typeface="Times New Roman"/>
                          <a:cs typeface="Times New Roman"/>
                        </a:rPr>
                        <a:t>C</a:t>
                      </a:r>
                      <a:endParaRPr lang="id-ID" sz="1800" dirty="0">
                        <a:latin typeface="Times New Roman"/>
                        <a:ea typeface="Calibri"/>
                        <a:cs typeface="Times New Roman"/>
                      </a:endParaRPr>
                    </a:p>
                  </a:txBody>
                  <a:tcPr marL="68580" marR="68580" marT="0" marB="0" anchor="ctr"/>
                </a:tc>
              </a:tr>
              <a:tr h="371610">
                <a:tc vMerge="1">
                  <a:txBody>
                    <a:bodyPr/>
                    <a:lstStyle/>
                    <a:p>
                      <a:endParaRPr lang="id-ID"/>
                    </a:p>
                  </a:txBody>
                  <a:tcPr/>
                </a:tc>
                <a:tc>
                  <a:txBody>
                    <a:bodyPr/>
                    <a:lstStyle/>
                    <a:p>
                      <a:pPr algn="ctr">
                        <a:lnSpc>
                          <a:spcPct val="100000"/>
                        </a:lnSpc>
                        <a:spcAft>
                          <a:spcPts val="0"/>
                        </a:spcAft>
                      </a:pPr>
                      <a:r>
                        <a:rPr lang="id-ID" sz="1800">
                          <a:solidFill>
                            <a:srgbClr val="000000"/>
                          </a:solidFill>
                          <a:latin typeface="Times New Roman"/>
                          <a:ea typeface="Times New Roman"/>
                          <a:cs typeface="Times New Roman"/>
                        </a:rPr>
                        <a:t>99,067</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a:solidFill>
                            <a:srgbClr val="000000"/>
                          </a:solidFill>
                          <a:latin typeface="Times New Roman"/>
                          <a:ea typeface="Times New Roman"/>
                          <a:cs typeface="Times New Roman"/>
                        </a:rPr>
                        <a:t>98,133</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dirty="0">
                          <a:solidFill>
                            <a:srgbClr val="000000"/>
                          </a:solidFill>
                          <a:latin typeface="Times New Roman"/>
                          <a:ea typeface="Times New Roman"/>
                          <a:cs typeface="Times New Roman"/>
                        </a:rPr>
                        <a:t>96,533</a:t>
                      </a:r>
                      <a:endParaRPr lang="id-ID" sz="1800" dirty="0">
                        <a:latin typeface="Times New Roman"/>
                        <a:ea typeface="Calibri"/>
                        <a:cs typeface="Times New Roman"/>
                      </a:endParaRPr>
                    </a:p>
                  </a:txBody>
                  <a:tcPr marL="68580" marR="68580" marT="0" marB="0" anchor="ctr"/>
                </a:tc>
              </a:tr>
              <a:tr h="371610">
                <a:tc vMerge="1">
                  <a:txBody>
                    <a:bodyPr/>
                    <a:lstStyle/>
                    <a:p>
                      <a:endParaRPr lang="id-ID"/>
                    </a:p>
                  </a:txBody>
                  <a:tcPr/>
                </a:tc>
                <a:tc>
                  <a:txBody>
                    <a:bodyPr/>
                    <a:lstStyle/>
                    <a:p>
                      <a:pPr algn="ctr">
                        <a:lnSpc>
                          <a:spcPct val="100000"/>
                        </a:lnSpc>
                        <a:spcAft>
                          <a:spcPts val="0"/>
                        </a:spcAft>
                      </a:pPr>
                      <a:r>
                        <a:rPr lang="id-ID" sz="1800">
                          <a:solidFill>
                            <a:srgbClr val="000000"/>
                          </a:solidFill>
                          <a:latin typeface="Times New Roman"/>
                          <a:ea typeface="Times New Roman"/>
                          <a:cs typeface="Times New Roman"/>
                        </a:rPr>
                        <a:t>c</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a:solidFill>
                            <a:srgbClr val="000000"/>
                          </a:solidFill>
                          <a:latin typeface="Times New Roman"/>
                          <a:ea typeface="Times New Roman"/>
                          <a:cs typeface="Times New Roman"/>
                        </a:rPr>
                        <a:t>b</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dirty="0">
                          <a:solidFill>
                            <a:srgbClr val="000000"/>
                          </a:solidFill>
                          <a:latin typeface="Times New Roman"/>
                          <a:ea typeface="Times New Roman"/>
                          <a:cs typeface="Times New Roman"/>
                        </a:rPr>
                        <a:t>a</a:t>
                      </a:r>
                      <a:endParaRPr lang="id-ID" sz="1800" dirty="0">
                        <a:latin typeface="Times New Roman"/>
                        <a:ea typeface="Calibri"/>
                        <a:cs typeface="Times New Roman"/>
                      </a:endParaRPr>
                    </a:p>
                  </a:txBody>
                  <a:tcPr marL="68580" marR="68580" marT="0" marB="0" anchor="ctr"/>
                </a:tc>
              </a:tr>
              <a:tr h="371610">
                <a:tc rowSpan="3">
                  <a:txBody>
                    <a:bodyPr/>
                    <a:lstStyle/>
                    <a:p>
                      <a:pPr algn="ctr">
                        <a:lnSpc>
                          <a:spcPct val="100000"/>
                        </a:lnSpc>
                        <a:spcAft>
                          <a:spcPts val="0"/>
                        </a:spcAft>
                      </a:pPr>
                      <a:r>
                        <a:rPr lang="id-ID" sz="1800" b="1">
                          <a:solidFill>
                            <a:srgbClr val="000000"/>
                          </a:solidFill>
                          <a:latin typeface="Times New Roman"/>
                          <a:ea typeface="Times New Roman"/>
                          <a:cs typeface="Times New Roman"/>
                        </a:rPr>
                        <a:t>s2 (2:3)</a:t>
                      </a:r>
                      <a:endParaRPr lang="id-ID" sz="1800">
                        <a:latin typeface="Times New Roman"/>
                        <a:ea typeface="Calibri"/>
                        <a:cs typeface="Times New Roman"/>
                      </a:endParaRPr>
                    </a:p>
                  </a:txBody>
                  <a:tcPr marL="68580" marR="68580" marT="0" marB="0" anchor="ctr"/>
                </a:tc>
                <a:tc>
                  <a:txBody>
                    <a:bodyPr/>
                    <a:lstStyle/>
                    <a:p>
                      <a:pPr algn="r">
                        <a:lnSpc>
                          <a:spcPct val="100000"/>
                        </a:lnSpc>
                        <a:spcAft>
                          <a:spcPts val="0"/>
                        </a:spcAft>
                      </a:pPr>
                      <a:r>
                        <a:rPr lang="id-ID" sz="1800" dirty="0">
                          <a:solidFill>
                            <a:srgbClr val="000000"/>
                          </a:solidFill>
                          <a:latin typeface="Times New Roman"/>
                          <a:ea typeface="Times New Roman"/>
                          <a:cs typeface="Times New Roman"/>
                        </a:rPr>
                        <a:t>B</a:t>
                      </a:r>
                      <a:endParaRPr lang="id-ID" sz="1800" dirty="0">
                        <a:latin typeface="Times New Roman"/>
                        <a:ea typeface="Calibri"/>
                        <a:cs typeface="Times New Roman"/>
                      </a:endParaRPr>
                    </a:p>
                  </a:txBody>
                  <a:tcPr marL="68580" marR="68580" marT="0" marB="0" anchor="ctr"/>
                </a:tc>
                <a:tc>
                  <a:txBody>
                    <a:bodyPr/>
                    <a:lstStyle/>
                    <a:p>
                      <a:pPr algn="r">
                        <a:lnSpc>
                          <a:spcPct val="100000"/>
                        </a:lnSpc>
                        <a:spcAft>
                          <a:spcPts val="0"/>
                        </a:spcAft>
                      </a:pPr>
                      <a:r>
                        <a:rPr lang="id-ID" sz="1800" dirty="0">
                          <a:solidFill>
                            <a:srgbClr val="000000"/>
                          </a:solidFill>
                          <a:latin typeface="Times New Roman"/>
                          <a:ea typeface="Times New Roman"/>
                          <a:cs typeface="Times New Roman"/>
                        </a:rPr>
                        <a:t>B</a:t>
                      </a:r>
                      <a:endParaRPr lang="id-ID" sz="1800" dirty="0">
                        <a:latin typeface="Times New Roman"/>
                        <a:ea typeface="Calibri"/>
                        <a:cs typeface="Times New Roman"/>
                      </a:endParaRPr>
                    </a:p>
                  </a:txBody>
                  <a:tcPr marL="68580" marR="68580" marT="0" marB="0" anchor="ctr"/>
                </a:tc>
                <a:tc>
                  <a:txBody>
                    <a:bodyPr/>
                    <a:lstStyle/>
                    <a:p>
                      <a:pPr algn="r">
                        <a:lnSpc>
                          <a:spcPct val="100000"/>
                        </a:lnSpc>
                        <a:spcAft>
                          <a:spcPts val="0"/>
                        </a:spcAft>
                      </a:pPr>
                      <a:r>
                        <a:rPr lang="id-ID" sz="1800" dirty="0">
                          <a:solidFill>
                            <a:srgbClr val="000000"/>
                          </a:solidFill>
                          <a:latin typeface="Times New Roman"/>
                          <a:ea typeface="Times New Roman"/>
                          <a:cs typeface="Times New Roman"/>
                        </a:rPr>
                        <a:t>B</a:t>
                      </a:r>
                      <a:endParaRPr lang="id-ID" sz="1800" dirty="0">
                        <a:latin typeface="Times New Roman"/>
                        <a:ea typeface="Calibri"/>
                        <a:cs typeface="Times New Roman"/>
                      </a:endParaRPr>
                    </a:p>
                  </a:txBody>
                  <a:tcPr marL="68580" marR="68580" marT="0" marB="0" anchor="ctr"/>
                </a:tc>
              </a:tr>
              <a:tr h="371610">
                <a:tc vMerge="1">
                  <a:txBody>
                    <a:bodyPr/>
                    <a:lstStyle/>
                    <a:p>
                      <a:endParaRPr lang="id-ID"/>
                    </a:p>
                  </a:txBody>
                  <a:tcPr/>
                </a:tc>
                <a:tc>
                  <a:txBody>
                    <a:bodyPr/>
                    <a:lstStyle/>
                    <a:p>
                      <a:pPr algn="ctr">
                        <a:lnSpc>
                          <a:spcPct val="100000"/>
                        </a:lnSpc>
                        <a:spcAft>
                          <a:spcPts val="0"/>
                        </a:spcAft>
                      </a:pPr>
                      <a:r>
                        <a:rPr lang="id-ID" sz="1800">
                          <a:solidFill>
                            <a:srgbClr val="000000"/>
                          </a:solidFill>
                          <a:latin typeface="Times New Roman"/>
                          <a:ea typeface="Times New Roman"/>
                          <a:cs typeface="Times New Roman"/>
                        </a:rPr>
                        <a:t>98,667</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a:solidFill>
                            <a:srgbClr val="000000"/>
                          </a:solidFill>
                          <a:latin typeface="Times New Roman"/>
                          <a:ea typeface="Times New Roman"/>
                          <a:cs typeface="Times New Roman"/>
                        </a:rPr>
                        <a:t>97,600</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dirty="0">
                          <a:solidFill>
                            <a:srgbClr val="000000"/>
                          </a:solidFill>
                          <a:latin typeface="Times New Roman"/>
                          <a:ea typeface="Times New Roman"/>
                          <a:cs typeface="Times New Roman"/>
                        </a:rPr>
                        <a:t>96,400</a:t>
                      </a:r>
                      <a:endParaRPr lang="id-ID" sz="1800" dirty="0">
                        <a:latin typeface="Times New Roman"/>
                        <a:ea typeface="Calibri"/>
                        <a:cs typeface="Times New Roman"/>
                      </a:endParaRPr>
                    </a:p>
                  </a:txBody>
                  <a:tcPr marL="68580" marR="68580" marT="0" marB="0" anchor="ctr"/>
                </a:tc>
              </a:tr>
              <a:tr h="371610">
                <a:tc vMerge="1">
                  <a:txBody>
                    <a:bodyPr/>
                    <a:lstStyle/>
                    <a:p>
                      <a:endParaRPr lang="id-ID"/>
                    </a:p>
                  </a:txBody>
                  <a:tcPr/>
                </a:tc>
                <a:tc>
                  <a:txBody>
                    <a:bodyPr/>
                    <a:lstStyle/>
                    <a:p>
                      <a:pPr algn="ctr">
                        <a:lnSpc>
                          <a:spcPct val="100000"/>
                        </a:lnSpc>
                        <a:spcAft>
                          <a:spcPts val="0"/>
                        </a:spcAft>
                      </a:pPr>
                      <a:r>
                        <a:rPr lang="id-ID" sz="1800">
                          <a:solidFill>
                            <a:srgbClr val="000000"/>
                          </a:solidFill>
                          <a:latin typeface="Times New Roman"/>
                          <a:ea typeface="Times New Roman"/>
                          <a:cs typeface="Times New Roman"/>
                        </a:rPr>
                        <a:t>c</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a:solidFill>
                            <a:srgbClr val="000000"/>
                          </a:solidFill>
                          <a:latin typeface="Times New Roman"/>
                          <a:ea typeface="Times New Roman"/>
                          <a:cs typeface="Times New Roman"/>
                        </a:rPr>
                        <a:t>b</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dirty="0">
                          <a:solidFill>
                            <a:srgbClr val="000000"/>
                          </a:solidFill>
                          <a:latin typeface="Times New Roman"/>
                          <a:ea typeface="Times New Roman"/>
                          <a:cs typeface="Times New Roman"/>
                        </a:rPr>
                        <a:t>a</a:t>
                      </a:r>
                      <a:endParaRPr lang="id-ID" sz="1800" dirty="0">
                        <a:latin typeface="Times New Roman"/>
                        <a:ea typeface="Calibri"/>
                        <a:cs typeface="Times New Roman"/>
                      </a:endParaRPr>
                    </a:p>
                  </a:txBody>
                  <a:tcPr marL="68580" marR="68580" marT="0" marB="0" anchor="ctr"/>
                </a:tc>
              </a:tr>
              <a:tr h="371610">
                <a:tc rowSpan="3">
                  <a:txBody>
                    <a:bodyPr/>
                    <a:lstStyle/>
                    <a:p>
                      <a:pPr algn="ctr">
                        <a:lnSpc>
                          <a:spcPct val="100000"/>
                        </a:lnSpc>
                        <a:spcAft>
                          <a:spcPts val="0"/>
                        </a:spcAft>
                      </a:pPr>
                      <a:r>
                        <a:rPr lang="id-ID" sz="1800" b="1">
                          <a:solidFill>
                            <a:srgbClr val="000000"/>
                          </a:solidFill>
                          <a:latin typeface="Times New Roman"/>
                          <a:ea typeface="Times New Roman"/>
                          <a:cs typeface="Times New Roman"/>
                        </a:rPr>
                        <a:t>s3 (1:1)</a:t>
                      </a:r>
                      <a:endParaRPr lang="id-ID" sz="1800">
                        <a:latin typeface="Times New Roman"/>
                        <a:ea typeface="Calibri"/>
                        <a:cs typeface="Times New Roman"/>
                      </a:endParaRPr>
                    </a:p>
                  </a:txBody>
                  <a:tcPr marL="68580" marR="68580" marT="0" marB="0" anchor="ctr"/>
                </a:tc>
                <a:tc>
                  <a:txBody>
                    <a:bodyPr/>
                    <a:lstStyle/>
                    <a:p>
                      <a:pPr algn="r">
                        <a:lnSpc>
                          <a:spcPct val="100000"/>
                        </a:lnSpc>
                        <a:spcAft>
                          <a:spcPts val="0"/>
                        </a:spcAft>
                      </a:pPr>
                      <a:r>
                        <a:rPr lang="id-ID" sz="1800" dirty="0">
                          <a:solidFill>
                            <a:srgbClr val="000000"/>
                          </a:solidFill>
                          <a:latin typeface="Times New Roman"/>
                          <a:ea typeface="Times New Roman"/>
                          <a:cs typeface="Times New Roman"/>
                        </a:rPr>
                        <a:t>A</a:t>
                      </a:r>
                      <a:endParaRPr lang="id-ID" sz="1800" dirty="0">
                        <a:latin typeface="Times New Roman"/>
                        <a:ea typeface="Calibri"/>
                        <a:cs typeface="Times New Roman"/>
                      </a:endParaRPr>
                    </a:p>
                  </a:txBody>
                  <a:tcPr marL="68580" marR="68580" marT="0" marB="0" anchor="ctr"/>
                </a:tc>
                <a:tc>
                  <a:txBody>
                    <a:bodyPr/>
                    <a:lstStyle/>
                    <a:p>
                      <a:pPr algn="r">
                        <a:lnSpc>
                          <a:spcPct val="100000"/>
                        </a:lnSpc>
                        <a:spcAft>
                          <a:spcPts val="0"/>
                        </a:spcAft>
                      </a:pPr>
                      <a:r>
                        <a:rPr lang="id-ID" sz="1800" dirty="0">
                          <a:solidFill>
                            <a:srgbClr val="000000"/>
                          </a:solidFill>
                          <a:latin typeface="Times New Roman"/>
                          <a:ea typeface="Times New Roman"/>
                          <a:cs typeface="Times New Roman"/>
                        </a:rPr>
                        <a:t>A</a:t>
                      </a:r>
                      <a:endParaRPr lang="id-ID" sz="1800" dirty="0">
                        <a:latin typeface="Times New Roman"/>
                        <a:ea typeface="Calibri"/>
                        <a:cs typeface="Times New Roman"/>
                      </a:endParaRPr>
                    </a:p>
                  </a:txBody>
                  <a:tcPr marL="68580" marR="68580" marT="0" marB="0" anchor="ctr"/>
                </a:tc>
                <a:tc>
                  <a:txBody>
                    <a:bodyPr/>
                    <a:lstStyle/>
                    <a:p>
                      <a:pPr algn="r">
                        <a:lnSpc>
                          <a:spcPct val="100000"/>
                        </a:lnSpc>
                        <a:spcAft>
                          <a:spcPts val="0"/>
                        </a:spcAft>
                      </a:pPr>
                      <a:r>
                        <a:rPr lang="id-ID" sz="1800" dirty="0">
                          <a:solidFill>
                            <a:srgbClr val="000000"/>
                          </a:solidFill>
                          <a:latin typeface="Times New Roman"/>
                          <a:ea typeface="Times New Roman"/>
                          <a:cs typeface="Times New Roman"/>
                        </a:rPr>
                        <a:t>A</a:t>
                      </a:r>
                      <a:endParaRPr lang="id-ID" sz="1800" dirty="0">
                        <a:latin typeface="Times New Roman"/>
                        <a:ea typeface="Calibri"/>
                        <a:cs typeface="Times New Roman"/>
                      </a:endParaRPr>
                    </a:p>
                  </a:txBody>
                  <a:tcPr marL="68580" marR="68580" marT="0" marB="0" anchor="ctr"/>
                </a:tc>
              </a:tr>
              <a:tr h="371610">
                <a:tc vMerge="1">
                  <a:txBody>
                    <a:bodyPr/>
                    <a:lstStyle/>
                    <a:p>
                      <a:endParaRPr lang="id-ID"/>
                    </a:p>
                  </a:txBody>
                  <a:tcPr/>
                </a:tc>
                <a:tc>
                  <a:txBody>
                    <a:bodyPr/>
                    <a:lstStyle/>
                    <a:p>
                      <a:pPr algn="ctr">
                        <a:lnSpc>
                          <a:spcPct val="100000"/>
                        </a:lnSpc>
                        <a:spcAft>
                          <a:spcPts val="0"/>
                        </a:spcAft>
                      </a:pPr>
                      <a:r>
                        <a:rPr lang="id-ID" sz="1800">
                          <a:solidFill>
                            <a:srgbClr val="000000"/>
                          </a:solidFill>
                          <a:latin typeface="Times New Roman"/>
                          <a:ea typeface="Times New Roman"/>
                          <a:cs typeface="Times New Roman"/>
                        </a:rPr>
                        <a:t>96,400</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a:solidFill>
                            <a:srgbClr val="000000"/>
                          </a:solidFill>
                          <a:latin typeface="Times New Roman"/>
                          <a:ea typeface="Times New Roman"/>
                          <a:cs typeface="Times New Roman"/>
                        </a:rPr>
                        <a:t>96,133</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dirty="0">
                          <a:solidFill>
                            <a:srgbClr val="000000"/>
                          </a:solidFill>
                          <a:latin typeface="Times New Roman"/>
                          <a:ea typeface="Times New Roman"/>
                          <a:cs typeface="Times New Roman"/>
                        </a:rPr>
                        <a:t>95,333</a:t>
                      </a:r>
                      <a:endParaRPr lang="id-ID" sz="1800" dirty="0">
                        <a:latin typeface="Times New Roman"/>
                        <a:ea typeface="Calibri"/>
                        <a:cs typeface="Times New Roman"/>
                      </a:endParaRPr>
                    </a:p>
                  </a:txBody>
                  <a:tcPr marL="68580" marR="68580" marT="0" marB="0" anchor="ctr"/>
                </a:tc>
              </a:tr>
              <a:tr h="371610">
                <a:tc vMerge="1">
                  <a:txBody>
                    <a:bodyPr/>
                    <a:lstStyle/>
                    <a:p>
                      <a:endParaRPr lang="id-ID"/>
                    </a:p>
                  </a:txBody>
                  <a:tcPr/>
                </a:tc>
                <a:tc>
                  <a:txBody>
                    <a:bodyPr/>
                    <a:lstStyle/>
                    <a:p>
                      <a:pPr algn="ctr">
                        <a:lnSpc>
                          <a:spcPct val="100000"/>
                        </a:lnSpc>
                        <a:spcAft>
                          <a:spcPts val="0"/>
                        </a:spcAft>
                      </a:pPr>
                      <a:r>
                        <a:rPr lang="id-ID" sz="1800">
                          <a:solidFill>
                            <a:srgbClr val="000000"/>
                          </a:solidFill>
                          <a:latin typeface="Times New Roman"/>
                          <a:ea typeface="Times New Roman"/>
                          <a:cs typeface="Times New Roman"/>
                        </a:rPr>
                        <a:t>c</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a:solidFill>
                            <a:srgbClr val="000000"/>
                          </a:solidFill>
                          <a:latin typeface="Times New Roman"/>
                          <a:ea typeface="Times New Roman"/>
                          <a:cs typeface="Times New Roman"/>
                        </a:rPr>
                        <a:t>b</a:t>
                      </a:r>
                      <a:endParaRPr lang="id-ID" sz="1800">
                        <a:latin typeface="Times New Roman"/>
                        <a:ea typeface="Calibri"/>
                        <a:cs typeface="Times New Roman"/>
                      </a:endParaRPr>
                    </a:p>
                  </a:txBody>
                  <a:tcPr marL="68580" marR="68580" marT="0" marB="0" anchor="ctr"/>
                </a:tc>
                <a:tc>
                  <a:txBody>
                    <a:bodyPr/>
                    <a:lstStyle/>
                    <a:p>
                      <a:pPr algn="ctr">
                        <a:lnSpc>
                          <a:spcPct val="100000"/>
                        </a:lnSpc>
                        <a:spcAft>
                          <a:spcPts val="0"/>
                        </a:spcAft>
                      </a:pPr>
                      <a:r>
                        <a:rPr lang="id-ID" sz="1800" dirty="0">
                          <a:solidFill>
                            <a:srgbClr val="000000"/>
                          </a:solidFill>
                          <a:latin typeface="Times New Roman"/>
                          <a:ea typeface="Times New Roman"/>
                          <a:cs typeface="Times New Roman"/>
                        </a:rPr>
                        <a:t>a</a:t>
                      </a:r>
                      <a:endParaRPr lang="id-ID" sz="1800" dirty="0">
                        <a:latin typeface="Times New Roman"/>
                        <a:ea typeface="Calibri"/>
                        <a:cs typeface="Times New Roman"/>
                      </a:endParaRPr>
                    </a:p>
                  </a:txBody>
                  <a:tcPr marL="68580" marR="68580" marT="0" marB="0" anchor="ctr"/>
                </a:tc>
              </a:tr>
            </a:tbl>
          </a:graphicData>
        </a:graphic>
      </p:graphicFrame>
      <p:sp>
        <p:nvSpPr>
          <p:cNvPr id="7" name="Rectangle 6"/>
          <p:cNvSpPr/>
          <p:nvPr/>
        </p:nvSpPr>
        <p:spPr>
          <a:xfrm>
            <a:off x="857224" y="5715016"/>
            <a:ext cx="7786742" cy="923330"/>
          </a:xfrm>
          <a:prstGeom prst="rect">
            <a:avLst/>
          </a:prstGeom>
        </p:spPr>
        <p:txBody>
          <a:bodyPr wrap="square">
            <a:spAutoFit/>
          </a:bodyPr>
          <a:lstStyle/>
          <a:p>
            <a:pPr algn="just"/>
            <a:r>
              <a:rPr lang="en-US" dirty="0" err="1" smtClean="0"/>
              <a:t>Keterangan</a:t>
            </a:r>
            <a:r>
              <a:rPr lang="en-US" dirty="0" smtClean="0"/>
              <a:t> : </a:t>
            </a:r>
            <a:r>
              <a:rPr lang="en-US" dirty="0" err="1" smtClean="0"/>
              <a:t>Nilai</a:t>
            </a:r>
            <a:r>
              <a:rPr lang="en-US" dirty="0" smtClean="0"/>
              <a:t> rata-rata yang </a:t>
            </a:r>
            <a:r>
              <a:rPr lang="en-US" dirty="0" err="1" smtClean="0"/>
              <a:t>ditandai</a:t>
            </a:r>
            <a:r>
              <a:rPr lang="en-US" dirty="0" smtClean="0"/>
              <a:t> </a:t>
            </a:r>
            <a:r>
              <a:rPr lang="en-US" dirty="0" err="1" smtClean="0"/>
              <a:t>dengan</a:t>
            </a:r>
            <a:r>
              <a:rPr lang="en-US" dirty="0" smtClean="0"/>
              <a:t> </a:t>
            </a:r>
            <a:r>
              <a:rPr lang="en-US" dirty="0" err="1" smtClean="0"/>
              <a:t>huruf</a:t>
            </a:r>
            <a:r>
              <a:rPr lang="en-US" dirty="0" smtClean="0"/>
              <a:t> yang </a:t>
            </a:r>
            <a:r>
              <a:rPr lang="en-US" dirty="0" err="1" smtClean="0"/>
              <a:t>sama</a:t>
            </a:r>
            <a:r>
              <a:rPr lang="en-US" dirty="0" smtClean="0"/>
              <a:t> </a:t>
            </a:r>
            <a:r>
              <a:rPr lang="en-US" dirty="0" err="1" smtClean="0"/>
              <a:t>menunjukan</a:t>
            </a:r>
            <a:r>
              <a:rPr lang="en-US" dirty="0" smtClean="0"/>
              <a:t> </a:t>
            </a:r>
            <a:r>
              <a:rPr lang="en-US" dirty="0" err="1" smtClean="0"/>
              <a:t>tidak</a:t>
            </a:r>
            <a:r>
              <a:rPr lang="en-US" dirty="0" smtClean="0"/>
              <a:t> </a:t>
            </a:r>
            <a:r>
              <a:rPr lang="en-US" dirty="0" err="1" smtClean="0"/>
              <a:t>berbeda</a:t>
            </a:r>
            <a:r>
              <a:rPr lang="en-US" dirty="0" smtClean="0"/>
              <a:t> </a:t>
            </a:r>
            <a:r>
              <a:rPr lang="en-US" dirty="0" err="1" smtClean="0"/>
              <a:t>nyata</a:t>
            </a:r>
            <a:r>
              <a:rPr lang="en-US" dirty="0" smtClean="0"/>
              <a:t> </a:t>
            </a:r>
            <a:r>
              <a:rPr lang="en-US" dirty="0" err="1" smtClean="0"/>
              <a:t>pada</a:t>
            </a:r>
            <a:r>
              <a:rPr lang="en-US" dirty="0" smtClean="0"/>
              <a:t> </a:t>
            </a:r>
            <a:r>
              <a:rPr lang="en-US" dirty="0" err="1" smtClean="0"/>
              <a:t>taraf</a:t>
            </a:r>
            <a:r>
              <a:rPr lang="en-US" dirty="0" smtClean="0"/>
              <a:t> 5% </a:t>
            </a:r>
            <a:r>
              <a:rPr lang="en-US" dirty="0" err="1" smtClean="0"/>
              <a:t>menurut</a:t>
            </a:r>
            <a:r>
              <a:rPr lang="en-US" dirty="0" smtClean="0"/>
              <a:t> </a:t>
            </a:r>
            <a:r>
              <a:rPr lang="en-US" dirty="0" err="1" smtClean="0"/>
              <a:t>uji</a:t>
            </a:r>
            <a:r>
              <a:rPr lang="en-US" dirty="0" smtClean="0"/>
              <a:t> Duncan. </a:t>
            </a:r>
            <a:r>
              <a:rPr lang="en-US" dirty="0" err="1" smtClean="0"/>
              <a:t>Notasi</a:t>
            </a:r>
            <a:r>
              <a:rPr lang="en-US" dirty="0" smtClean="0"/>
              <a:t> </a:t>
            </a:r>
            <a:r>
              <a:rPr lang="en-US" dirty="0" err="1" smtClean="0"/>
              <a:t>huruf</a:t>
            </a:r>
            <a:r>
              <a:rPr lang="en-US" dirty="0" smtClean="0"/>
              <a:t> </a:t>
            </a:r>
            <a:r>
              <a:rPr lang="en-US" dirty="0" err="1" smtClean="0"/>
              <a:t>kecil</a:t>
            </a:r>
            <a:r>
              <a:rPr lang="en-US" dirty="0" smtClean="0"/>
              <a:t> </a:t>
            </a:r>
            <a:r>
              <a:rPr lang="en-US" dirty="0" err="1" smtClean="0"/>
              <a:t>dibaca</a:t>
            </a:r>
            <a:r>
              <a:rPr lang="en-US" dirty="0" smtClean="0"/>
              <a:t> horizontal </a:t>
            </a:r>
            <a:r>
              <a:rPr lang="en-US" dirty="0" err="1" smtClean="0"/>
              <a:t>sedangkan</a:t>
            </a:r>
            <a:r>
              <a:rPr lang="en-US" dirty="0" smtClean="0"/>
              <a:t> </a:t>
            </a:r>
            <a:r>
              <a:rPr lang="en-US" dirty="0" err="1" smtClean="0"/>
              <a:t>notasi</a:t>
            </a:r>
            <a:r>
              <a:rPr lang="en-US" dirty="0" smtClean="0"/>
              <a:t> </a:t>
            </a:r>
            <a:r>
              <a:rPr lang="en-US" dirty="0" err="1" smtClean="0"/>
              <a:t>huruf</a:t>
            </a:r>
            <a:r>
              <a:rPr lang="en-US" dirty="0" smtClean="0"/>
              <a:t> </a:t>
            </a:r>
            <a:r>
              <a:rPr lang="en-US" dirty="0" err="1" smtClean="0"/>
              <a:t>kapital</a:t>
            </a:r>
            <a:r>
              <a:rPr lang="en-US" dirty="0" smtClean="0"/>
              <a:t> </a:t>
            </a:r>
            <a:r>
              <a:rPr lang="en-US" dirty="0" err="1" smtClean="0"/>
              <a:t>dibaca</a:t>
            </a:r>
            <a:r>
              <a:rPr lang="en-US" dirty="0" smtClean="0"/>
              <a:t> </a:t>
            </a:r>
            <a:r>
              <a:rPr lang="en-US" dirty="0" err="1" smtClean="0"/>
              <a:t>vertikal</a:t>
            </a:r>
            <a:r>
              <a:rPr lang="en-US" dirty="0" smtClean="0"/>
              <a:t>.</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Itoch\themes\images (13).jpg"/>
          <p:cNvPicPr>
            <a:picLocks noChangeAspect="1" noChangeArrowheads="1"/>
          </p:cNvPicPr>
          <p:nvPr/>
        </p:nvPicPr>
        <p:blipFill>
          <a:blip r:embed="rId2"/>
          <a:srcRect/>
          <a:stretch>
            <a:fillRect/>
          </a:stretch>
        </p:blipFill>
        <p:spPr bwMode="auto">
          <a:xfrm>
            <a:off x="0" y="0"/>
            <a:ext cx="9143999" cy="6857999"/>
          </a:xfrm>
          <a:prstGeom prst="rect">
            <a:avLst/>
          </a:prstGeom>
          <a:noFill/>
        </p:spPr>
      </p:pic>
      <p:sp>
        <p:nvSpPr>
          <p:cNvPr id="4" name="TextBox 3"/>
          <p:cNvSpPr txBox="1"/>
          <p:nvPr/>
        </p:nvSpPr>
        <p:spPr>
          <a:xfrm>
            <a:off x="1643042" y="285728"/>
            <a:ext cx="6286544" cy="461665"/>
          </a:xfrm>
          <a:prstGeom prst="rect">
            <a:avLst/>
          </a:prstGeom>
          <a:noFill/>
        </p:spPr>
        <p:txBody>
          <a:bodyPr wrap="square" rtlCol="0">
            <a:spAutoFit/>
          </a:bodyPr>
          <a:lstStyle/>
          <a:p>
            <a:pPr algn="ctr"/>
            <a:r>
              <a:rPr lang="id-ID" sz="2400" dirty="0" smtClean="0">
                <a:latin typeface="Arial Black" pitchFamily="34" charset="0"/>
              </a:rPr>
              <a:t>RESPON ORGANOLEPTIK</a:t>
            </a:r>
            <a:endParaRPr lang="id-ID" sz="2400" dirty="0">
              <a:latin typeface="Arial Black" pitchFamily="34" charset="0"/>
            </a:endParaRPr>
          </a:p>
        </p:txBody>
      </p:sp>
      <p:sp>
        <p:nvSpPr>
          <p:cNvPr id="5" name="Left Arrow 4"/>
          <p:cNvSpPr/>
          <p:nvPr/>
        </p:nvSpPr>
        <p:spPr>
          <a:xfrm>
            <a:off x="7215206" y="2071678"/>
            <a:ext cx="1428760" cy="714380"/>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dirty="0" smtClean="0">
                <a:solidFill>
                  <a:schemeClr val="tx1"/>
                </a:solidFill>
              </a:rPr>
              <a:t>Warna</a:t>
            </a:r>
            <a:endParaRPr lang="id-ID" dirty="0">
              <a:solidFill>
                <a:schemeClr val="tx1"/>
              </a:solidFill>
            </a:endParaRPr>
          </a:p>
        </p:txBody>
      </p:sp>
      <p:graphicFrame>
        <p:nvGraphicFramePr>
          <p:cNvPr id="6" name="Table 5"/>
          <p:cNvGraphicFramePr>
            <a:graphicFrameLocks noGrp="1"/>
          </p:cNvGraphicFramePr>
          <p:nvPr/>
        </p:nvGraphicFramePr>
        <p:xfrm>
          <a:off x="500034" y="1285860"/>
          <a:ext cx="6643733" cy="2286016"/>
        </p:xfrm>
        <a:graphic>
          <a:graphicData uri="http://schemas.openxmlformats.org/drawingml/2006/table">
            <a:tbl>
              <a:tblPr firstRow="1" firstCol="1" bandRow="1">
                <a:tableStyleId>{5DA37D80-6434-44D0-A028-1B22A696006F}</a:tableStyleId>
              </a:tblPr>
              <a:tblGrid>
                <a:gridCol w="1719553"/>
                <a:gridCol w="703455"/>
                <a:gridCol w="823681"/>
                <a:gridCol w="851189"/>
                <a:gridCol w="1092918"/>
                <a:gridCol w="1452937"/>
              </a:tblGrid>
              <a:tr h="285752">
                <a:tc>
                  <a:txBody>
                    <a:bodyPr/>
                    <a:lstStyle/>
                    <a:p>
                      <a:pPr algn="ctr">
                        <a:lnSpc>
                          <a:spcPct val="100000"/>
                        </a:lnSpc>
                        <a:spcAft>
                          <a:spcPts val="0"/>
                        </a:spcAft>
                      </a:pPr>
                      <a:r>
                        <a:rPr lang="id-ID" sz="1800" dirty="0">
                          <a:effectLst/>
                        </a:rPr>
                        <a:t>Sumber Variansi</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dB</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JK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KT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F Hitung</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F Tabel 5%</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r>
              <a:tr h="285752">
                <a:tc>
                  <a:txBody>
                    <a:bodyPr/>
                    <a:lstStyle/>
                    <a:p>
                      <a:pPr algn="ctr">
                        <a:lnSpc>
                          <a:spcPct val="100000"/>
                        </a:lnSpc>
                        <a:spcAft>
                          <a:spcPts val="0"/>
                        </a:spcAft>
                      </a:pPr>
                      <a:r>
                        <a:rPr lang="id-ID" sz="1800" dirty="0">
                          <a:effectLst/>
                        </a:rPr>
                        <a:t>Kelompok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2</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0,012</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0,006</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 </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a:effectLst/>
                        </a:rPr>
                        <a:t>Perlakuan</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8</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0,029</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 </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a:effectLst/>
                        </a:rPr>
                        <a:t>Faktor </a:t>
                      </a:r>
                      <a:r>
                        <a:rPr lang="id-ID" sz="1800" dirty="0" smtClean="0">
                          <a:effectLst/>
                        </a:rPr>
                        <a:t>S</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0,018</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0,009</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2,77</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3,63</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smtClean="0">
                          <a:effectLst/>
                        </a:rPr>
                        <a:t>FaktorT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0,006</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0,003</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0,96</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3,63</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a:effectLst/>
                        </a:rPr>
                        <a:t>Interaksi </a:t>
                      </a:r>
                      <a:r>
                        <a:rPr lang="id-ID" sz="1800" dirty="0" smtClean="0">
                          <a:effectLst/>
                        </a:rPr>
                        <a:t>(ST)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4</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0,005</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0,001</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0,37</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3,01</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a:effectLst/>
                        </a:rPr>
                        <a:t>Galat</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16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0,052</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0,0032</a:t>
                      </a:r>
                      <a:endParaRPr lang="id-ID" sz="1600">
                        <a:latin typeface="Calibri"/>
                        <a:ea typeface="Calibri"/>
                        <a:cs typeface="Times New Roman"/>
                      </a:endParaRPr>
                    </a:p>
                  </a:txBody>
                  <a:tcPr marL="68580" marR="68580" marT="0" marB="0" anchor="ctr"/>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a:latin typeface="Calibri"/>
                        <a:ea typeface="Times New Roman"/>
                        <a:cs typeface="Times New Roman"/>
                      </a:endParaRPr>
                    </a:p>
                  </a:txBody>
                  <a:tcPr marL="68580" marR="68580" marT="0" marB="0" anchor="b"/>
                </a:tc>
              </a:tr>
              <a:tr h="285752">
                <a:tc>
                  <a:txBody>
                    <a:bodyPr/>
                    <a:lstStyle/>
                    <a:p>
                      <a:pPr algn="ctr">
                        <a:lnSpc>
                          <a:spcPct val="100000"/>
                        </a:lnSpc>
                        <a:spcAft>
                          <a:spcPts val="0"/>
                        </a:spcAft>
                      </a:pPr>
                      <a:r>
                        <a:rPr lang="id-ID" sz="1800">
                          <a:effectLst/>
                        </a:rPr>
                        <a:t>Total</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0,092</a:t>
                      </a:r>
                      <a:endParaRPr lang="id-ID" sz="1600">
                        <a:latin typeface="Calibri"/>
                        <a:ea typeface="Calibri"/>
                        <a:cs typeface="Times New Roman"/>
                      </a:endParaRPr>
                    </a:p>
                  </a:txBody>
                  <a:tcPr marL="68580" marR="68580" marT="0" marB="0" anchor="ctr"/>
                </a:tc>
                <a:tc>
                  <a:txBody>
                    <a:bodyPr/>
                    <a:lstStyle/>
                    <a:p>
                      <a:pPr>
                        <a:lnSpc>
                          <a:spcPct val="115000"/>
                        </a:lnSpc>
                      </a:pPr>
                      <a:endParaRPr lang="id-ID" sz="1600" dirty="0">
                        <a:latin typeface="Calibri"/>
                        <a:ea typeface="Times New Roman"/>
                        <a:cs typeface="Times New Roman"/>
                      </a:endParaRPr>
                    </a:p>
                  </a:txBody>
                  <a:tcPr marL="68580" marR="68580" marT="0" marB="0" anchor="b"/>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dirty="0">
                        <a:latin typeface="Calibri"/>
                        <a:ea typeface="Times New Roman"/>
                        <a:cs typeface="Times New Roman"/>
                      </a:endParaRPr>
                    </a:p>
                  </a:txBody>
                  <a:tcPr marL="68580" marR="68580" marT="0" marB="0" anchor="b"/>
                </a:tc>
              </a:tr>
            </a:tbl>
          </a:graphicData>
        </a:graphic>
      </p:graphicFrame>
      <p:sp>
        <p:nvSpPr>
          <p:cNvPr id="7" name="Right Arrow 6"/>
          <p:cNvSpPr/>
          <p:nvPr/>
        </p:nvSpPr>
        <p:spPr>
          <a:xfrm>
            <a:off x="357158" y="4429132"/>
            <a:ext cx="1143008" cy="785818"/>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dirty="0" smtClean="0"/>
              <a:t>Aroma</a:t>
            </a:r>
            <a:endParaRPr lang="id-ID" dirty="0"/>
          </a:p>
        </p:txBody>
      </p:sp>
      <p:graphicFrame>
        <p:nvGraphicFramePr>
          <p:cNvPr id="8" name="Table 7"/>
          <p:cNvGraphicFramePr>
            <a:graphicFrameLocks noGrp="1"/>
          </p:cNvGraphicFramePr>
          <p:nvPr/>
        </p:nvGraphicFramePr>
        <p:xfrm>
          <a:off x="1571604" y="4000504"/>
          <a:ext cx="6643733" cy="2286016"/>
        </p:xfrm>
        <a:graphic>
          <a:graphicData uri="http://schemas.openxmlformats.org/drawingml/2006/table">
            <a:tbl>
              <a:tblPr firstRow="1" firstCol="1" bandRow="1">
                <a:tableStyleId>{5DA37D80-6434-44D0-A028-1B22A696006F}</a:tableStyleId>
              </a:tblPr>
              <a:tblGrid>
                <a:gridCol w="1719553"/>
                <a:gridCol w="703455"/>
                <a:gridCol w="823681"/>
                <a:gridCol w="851189"/>
                <a:gridCol w="1092918"/>
                <a:gridCol w="1452937"/>
              </a:tblGrid>
              <a:tr h="285752">
                <a:tc>
                  <a:txBody>
                    <a:bodyPr/>
                    <a:lstStyle/>
                    <a:p>
                      <a:pPr algn="ctr">
                        <a:lnSpc>
                          <a:spcPct val="100000"/>
                        </a:lnSpc>
                        <a:spcAft>
                          <a:spcPts val="0"/>
                        </a:spcAft>
                      </a:pPr>
                      <a:r>
                        <a:rPr lang="id-ID" sz="1800" dirty="0">
                          <a:effectLst/>
                        </a:rPr>
                        <a:t>Sumber Variansi</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dB</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JK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KT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F Hitung</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F Tabel 5%</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r>
              <a:tr h="285752">
                <a:tc>
                  <a:txBody>
                    <a:bodyPr/>
                    <a:lstStyle/>
                    <a:p>
                      <a:pPr algn="ctr">
                        <a:lnSpc>
                          <a:spcPct val="100000"/>
                        </a:lnSpc>
                        <a:spcAft>
                          <a:spcPts val="0"/>
                        </a:spcAft>
                      </a:pPr>
                      <a:r>
                        <a:rPr lang="id-ID" sz="1800" dirty="0">
                          <a:effectLst/>
                        </a:rPr>
                        <a:t>Kelompok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2</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0,015</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0,008</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 </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a:effectLst/>
                        </a:rPr>
                        <a:t>Perlakuan</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8</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0,034</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 </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smtClean="0">
                          <a:effectLst/>
                        </a:rPr>
                        <a:t>FaktorS</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0,015</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0,008</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3,22</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3,63</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a:effectLst/>
                        </a:rPr>
                        <a:t>Faktor </a:t>
                      </a:r>
                      <a:r>
                        <a:rPr lang="id-ID" sz="1800" dirty="0" smtClean="0">
                          <a:effectLst/>
                        </a:rPr>
                        <a:t>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0,012</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0,006</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2,61</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3,63</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a:effectLst/>
                        </a:rPr>
                        <a:t>Interaksi </a:t>
                      </a:r>
                      <a:r>
                        <a:rPr lang="id-ID" sz="1800" dirty="0" smtClean="0">
                          <a:effectLst/>
                        </a:rPr>
                        <a:t>(ST)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4</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0,007</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0,002</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0,73</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3,01</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a:effectLst/>
                        </a:rPr>
                        <a:t>Galat</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16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0,037</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0,0023</a:t>
                      </a:r>
                      <a:endParaRPr lang="id-ID" sz="1600">
                        <a:latin typeface="Calibri"/>
                        <a:ea typeface="Calibri"/>
                        <a:cs typeface="Times New Roman"/>
                      </a:endParaRPr>
                    </a:p>
                  </a:txBody>
                  <a:tcPr marL="68580" marR="68580" marT="0" marB="0" anchor="ctr"/>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a:latin typeface="Calibri"/>
                        <a:ea typeface="Times New Roman"/>
                        <a:cs typeface="Times New Roman"/>
                      </a:endParaRPr>
                    </a:p>
                  </a:txBody>
                  <a:tcPr marL="68580" marR="68580" marT="0" marB="0" anchor="b"/>
                </a:tc>
              </a:tr>
              <a:tr h="285752">
                <a:tc>
                  <a:txBody>
                    <a:bodyPr/>
                    <a:lstStyle/>
                    <a:p>
                      <a:pPr algn="ctr">
                        <a:lnSpc>
                          <a:spcPct val="100000"/>
                        </a:lnSpc>
                        <a:spcAft>
                          <a:spcPts val="0"/>
                        </a:spcAft>
                      </a:pPr>
                      <a:r>
                        <a:rPr lang="id-ID" sz="1800">
                          <a:effectLst/>
                        </a:rPr>
                        <a:t>Total</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0,086</a:t>
                      </a:r>
                      <a:endParaRPr lang="id-ID" sz="1600">
                        <a:latin typeface="Calibri"/>
                        <a:ea typeface="Calibri"/>
                        <a:cs typeface="Times New Roman"/>
                      </a:endParaRPr>
                    </a:p>
                  </a:txBody>
                  <a:tcPr marL="68580" marR="68580" marT="0" marB="0" anchor="ctr"/>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dirty="0">
                        <a:latin typeface="Calibri"/>
                        <a:ea typeface="Times New Roman"/>
                        <a:cs typeface="Times New Roman"/>
                      </a:endParaRPr>
                    </a:p>
                  </a:txBody>
                  <a:tcPr marL="68580" marR="68580" marT="0" marB="0" anchor="b"/>
                </a:tc>
              </a:tr>
            </a:tbl>
          </a:graphicData>
        </a:graphic>
      </p:graphicFrame>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1357298"/>
            <a:ext cx="357190" cy="369332"/>
          </a:xfrm>
          <a:prstGeom prst="rect">
            <a:avLst/>
          </a:prstGeom>
          <a:noFill/>
        </p:spPr>
        <p:txBody>
          <a:bodyPr wrap="square" rtlCol="0">
            <a:spAutoFit/>
          </a:bodyPr>
          <a:lstStyle/>
          <a:p>
            <a:endParaRPr lang="id-ID" dirty="0"/>
          </a:p>
        </p:txBody>
      </p:sp>
      <p:pic>
        <p:nvPicPr>
          <p:cNvPr id="3" name="Picture 2" descr="E:\Itoch\themes\images (13).jpg"/>
          <p:cNvPicPr>
            <a:picLocks noChangeAspect="1" noChangeArrowheads="1"/>
          </p:cNvPicPr>
          <p:nvPr/>
        </p:nvPicPr>
        <p:blipFill>
          <a:blip r:embed="rId2"/>
          <a:srcRect/>
          <a:stretch>
            <a:fillRect/>
          </a:stretch>
        </p:blipFill>
        <p:spPr bwMode="auto">
          <a:xfrm>
            <a:off x="0" y="0"/>
            <a:ext cx="9143999" cy="6857999"/>
          </a:xfrm>
          <a:prstGeom prst="rect">
            <a:avLst/>
          </a:prstGeom>
          <a:noFill/>
        </p:spPr>
      </p:pic>
      <p:sp>
        <p:nvSpPr>
          <p:cNvPr id="4" name="TextBox 3"/>
          <p:cNvSpPr txBox="1"/>
          <p:nvPr/>
        </p:nvSpPr>
        <p:spPr>
          <a:xfrm>
            <a:off x="1643042" y="285728"/>
            <a:ext cx="6286544" cy="461665"/>
          </a:xfrm>
          <a:prstGeom prst="rect">
            <a:avLst/>
          </a:prstGeom>
          <a:noFill/>
        </p:spPr>
        <p:txBody>
          <a:bodyPr wrap="square" rtlCol="0">
            <a:spAutoFit/>
          </a:bodyPr>
          <a:lstStyle/>
          <a:p>
            <a:pPr algn="ctr"/>
            <a:r>
              <a:rPr lang="id-ID" sz="2400" dirty="0" smtClean="0">
                <a:latin typeface="Arial Black" pitchFamily="34" charset="0"/>
              </a:rPr>
              <a:t>RESPON ORGANOLEPTIK</a:t>
            </a:r>
            <a:endParaRPr lang="id-ID" sz="2400" dirty="0">
              <a:latin typeface="Arial Black" pitchFamily="34" charset="0"/>
            </a:endParaRPr>
          </a:p>
        </p:txBody>
      </p:sp>
      <p:sp>
        <p:nvSpPr>
          <p:cNvPr id="5" name="Left Arrow 4"/>
          <p:cNvSpPr/>
          <p:nvPr/>
        </p:nvSpPr>
        <p:spPr>
          <a:xfrm>
            <a:off x="7215206" y="2071678"/>
            <a:ext cx="1428760" cy="714380"/>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dirty="0" smtClean="0">
                <a:solidFill>
                  <a:schemeClr val="tx1"/>
                </a:solidFill>
              </a:rPr>
              <a:t>Rasa</a:t>
            </a:r>
            <a:endParaRPr lang="id-ID" dirty="0">
              <a:solidFill>
                <a:schemeClr val="tx1"/>
              </a:solidFill>
            </a:endParaRPr>
          </a:p>
        </p:txBody>
      </p:sp>
      <p:graphicFrame>
        <p:nvGraphicFramePr>
          <p:cNvPr id="6" name="Table 5"/>
          <p:cNvGraphicFramePr>
            <a:graphicFrameLocks noGrp="1"/>
          </p:cNvGraphicFramePr>
          <p:nvPr/>
        </p:nvGraphicFramePr>
        <p:xfrm>
          <a:off x="500034" y="1285860"/>
          <a:ext cx="6643733" cy="2286016"/>
        </p:xfrm>
        <a:graphic>
          <a:graphicData uri="http://schemas.openxmlformats.org/drawingml/2006/table">
            <a:tbl>
              <a:tblPr firstRow="1" firstCol="1" bandRow="1">
                <a:tableStyleId>{5DA37D80-6434-44D0-A028-1B22A696006F}</a:tableStyleId>
              </a:tblPr>
              <a:tblGrid>
                <a:gridCol w="1719553"/>
                <a:gridCol w="703455"/>
                <a:gridCol w="823681"/>
                <a:gridCol w="851189"/>
                <a:gridCol w="1092918"/>
                <a:gridCol w="1452937"/>
              </a:tblGrid>
              <a:tr h="285752">
                <a:tc>
                  <a:txBody>
                    <a:bodyPr/>
                    <a:lstStyle/>
                    <a:p>
                      <a:pPr algn="ctr">
                        <a:lnSpc>
                          <a:spcPct val="100000"/>
                        </a:lnSpc>
                        <a:spcAft>
                          <a:spcPts val="0"/>
                        </a:spcAft>
                      </a:pPr>
                      <a:r>
                        <a:rPr lang="id-ID" sz="1800" dirty="0">
                          <a:effectLst/>
                        </a:rPr>
                        <a:t>Sumber Variansi</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dB</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JK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KT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F Hitung</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F Tabel 5%</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r>
              <a:tr h="285752">
                <a:tc>
                  <a:txBody>
                    <a:bodyPr/>
                    <a:lstStyle/>
                    <a:p>
                      <a:pPr algn="ctr">
                        <a:lnSpc>
                          <a:spcPct val="100000"/>
                        </a:lnSpc>
                        <a:spcAft>
                          <a:spcPts val="0"/>
                        </a:spcAft>
                      </a:pPr>
                      <a:r>
                        <a:rPr lang="id-ID" sz="1800" dirty="0">
                          <a:effectLst/>
                        </a:rPr>
                        <a:t>Kelompok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2</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0,005</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0,003</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 </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a:effectLst/>
                        </a:rPr>
                        <a:t>Perlakuan</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8</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0,025</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 </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a:effectLst/>
                        </a:rPr>
                        <a:t>Faktor </a:t>
                      </a:r>
                      <a:r>
                        <a:rPr lang="id-ID" sz="1800" dirty="0" smtClean="0">
                          <a:effectLst/>
                        </a:rPr>
                        <a:t>S</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0,017</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0,009</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2,87</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3,63</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a:effectLst/>
                        </a:rPr>
                        <a:t>Faktor </a:t>
                      </a:r>
                      <a:r>
                        <a:rPr lang="id-ID" sz="1800" dirty="0" smtClean="0">
                          <a:effectLst/>
                        </a:rPr>
                        <a:t>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0,004</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0,002</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0,63</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3,63</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a:effectLst/>
                        </a:rPr>
                        <a:t>Interaksi </a:t>
                      </a:r>
                      <a:r>
                        <a:rPr lang="id-ID" sz="1800" dirty="0" smtClean="0">
                          <a:effectLst/>
                        </a:rPr>
                        <a:t>(ST)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4</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0,003</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0,001</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0,28</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3,01</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a:effectLst/>
                        </a:rPr>
                        <a:t>Galat</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16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0,049</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0,0030</a:t>
                      </a:r>
                      <a:endParaRPr lang="id-ID" sz="1600">
                        <a:latin typeface="Calibri"/>
                        <a:ea typeface="Calibri"/>
                        <a:cs typeface="Times New Roman"/>
                      </a:endParaRPr>
                    </a:p>
                  </a:txBody>
                  <a:tcPr marL="68580" marR="68580" marT="0" marB="0" anchor="ctr"/>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a:latin typeface="Calibri"/>
                        <a:ea typeface="Times New Roman"/>
                        <a:cs typeface="Times New Roman"/>
                      </a:endParaRPr>
                    </a:p>
                  </a:txBody>
                  <a:tcPr marL="68580" marR="68580" marT="0" marB="0" anchor="b"/>
                </a:tc>
              </a:tr>
              <a:tr h="285752">
                <a:tc>
                  <a:txBody>
                    <a:bodyPr/>
                    <a:lstStyle/>
                    <a:p>
                      <a:pPr algn="ctr">
                        <a:lnSpc>
                          <a:spcPct val="100000"/>
                        </a:lnSpc>
                        <a:spcAft>
                          <a:spcPts val="0"/>
                        </a:spcAft>
                      </a:pPr>
                      <a:r>
                        <a:rPr lang="id-ID" sz="1800">
                          <a:effectLst/>
                        </a:rPr>
                        <a:t>Total</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0,079</a:t>
                      </a:r>
                      <a:endParaRPr lang="id-ID" sz="1600">
                        <a:latin typeface="Calibri"/>
                        <a:ea typeface="Calibri"/>
                        <a:cs typeface="Times New Roman"/>
                      </a:endParaRPr>
                    </a:p>
                  </a:txBody>
                  <a:tcPr marL="68580" marR="68580" marT="0" marB="0" anchor="ctr"/>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dirty="0">
                        <a:latin typeface="Calibri"/>
                        <a:ea typeface="Times New Roman"/>
                        <a:cs typeface="Times New Roman"/>
                      </a:endParaRPr>
                    </a:p>
                  </a:txBody>
                  <a:tcPr marL="68580" marR="68580" marT="0" marB="0" anchor="b"/>
                </a:tc>
              </a:tr>
            </a:tbl>
          </a:graphicData>
        </a:graphic>
      </p:graphicFrame>
      <p:sp>
        <p:nvSpPr>
          <p:cNvPr id="7" name="Right Arrow 6"/>
          <p:cNvSpPr/>
          <p:nvPr/>
        </p:nvSpPr>
        <p:spPr>
          <a:xfrm>
            <a:off x="357158" y="4429132"/>
            <a:ext cx="1143008" cy="785818"/>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dirty="0" smtClean="0"/>
              <a:t>Tekstur</a:t>
            </a:r>
            <a:endParaRPr lang="id-ID" dirty="0"/>
          </a:p>
        </p:txBody>
      </p:sp>
      <p:graphicFrame>
        <p:nvGraphicFramePr>
          <p:cNvPr id="8" name="Table 7"/>
          <p:cNvGraphicFramePr>
            <a:graphicFrameLocks noGrp="1"/>
          </p:cNvGraphicFramePr>
          <p:nvPr/>
        </p:nvGraphicFramePr>
        <p:xfrm>
          <a:off x="1571604" y="4000504"/>
          <a:ext cx="6643733" cy="2286016"/>
        </p:xfrm>
        <a:graphic>
          <a:graphicData uri="http://schemas.openxmlformats.org/drawingml/2006/table">
            <a:tbl>
              <a:tblPr firstRow="1" firstCol="1" bandRow="1">
                <a:tableStyleId>{5DA37D80-6434-44D0-A028-1B22A696006F}</a:tableStyleId>
              </a:tblPr>
              <a:tblGrid>
                <a:gridCol w="1719553"/>
                <a:gridCol w="703455"/>
                <a:gridCol w="823681"/>
                <a:gridCol w="851189"/>
                <a:gridCol w="1092918"/>
                <a:gridCol w="1452937"/>
              </a:tblGrid>
              <a:tr h="285752">
                <a:tc>
                  <a:txBody>
                    <a:bodyPr/>
                    <a:lstStyle/>
                    <a:p>
                      <a:pPr algn="ctr">
                        <a:lnSpc>
                          <a:spcPct val="100000"/>
                        </a:lnSpc>
                        <a:spcAft>
                          <a:spcPts val="0"/>
                        </a:spcAft>
                      </a:pPr>
                      <a:r>
                        <a:rPr lang="id-ID" sz="1800" dirty="0">
                          <a:effectLst/>
                        </a:rPr>
                        <a:t>Sumber Variansi</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dB</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JK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KT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F Hitung</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F Tabel 5%</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r>
              <a:tr h="285752">
                <a:tc>
                  <a:txBody>
                    <a:bodyPr/>
                    <a:lstStyle/>
                    <a:p>
                      <a:pPr algn="ctr">
                        <a:lnSpc>
                          <a:spcPct val="100000"/>
                        </a:lnSpc>
                        <a:spcAft>
                          <a:spcPts val="0"/>
                        </a:spcAft>
                      </a:pPr>
                      <a:r>
                        <a:rPr lang="id-ID" sz="1800" dirty="0">
                          <a:effectLst/>
                        </a:rPr>
                        <a:t>Kelompok</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dirty="0">
                          <a:effectLst/>
                        </a:rPr>
                        <a:t>2</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0,004</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0,002</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 -</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a:effectLst/>
                        </a:rPr>
                        <a:t>Perlakuan</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8</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0,010</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 -</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a:effectLst/>
                        </a:rPr>
                        <a:t>Faktor </a:t>
                      </a:r>
                      <a:r>
                        <a:rPr lang="id-ID" sz="1800" dirty="0" smtClean="0">
                          <a:effectLst/>
                        </a:rPr>
                        <a:t>S</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0,004</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0,002</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2,99</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3,63</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smtClean="0">
                          <a:effectLst/>
                        </a:rPr>
                        <a:t>FaktorT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0,000</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0,000</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0,08</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3,63</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dirty="0">
                          <a:effectLst/>
                        </a:rPr>
                        <a:t>Interaksi </a:t>
                      </a:r>
                      <a:r>
                        <a:rPr lang="id-ID" sz="1800" dirty="0" smtClean="0">
                          <a:effectLst/>
                        </a:rPr>
                        <a:t>(ST)</a:t>
                      </a:r>
                      <a:endParaRPr lang="id-ID" sz="18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4</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0,006</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0,001</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2,09</a:t>
                      </a:r>
                      <a:r>
                        <a:rPr lang="id-ID" sz="1600" baseline="30000">
                          <a:solidFill>
                            <a:srgbClr val="000000"/>
                          </a:solidFill>
                          <a:latin typeface="Times New Roman"/>
                          <a:ea typeface="Calibri"/>
                          <a:cs typeface="Times New Roman"/>
                        </a:rPr>
                        <a:t>tn</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3,01</a:t>
                      </a:r>
                      <a:endParaRPr lang="id-ID" sz="1600">
                        <a:latin typeface="Calibri"/>
                        <a:ea typeface="Calibri"/>
                        <a:cs typeface="Times New Roman"/>
                      </a:endParaRPr>
                    </a:p>
                  </a:txBody>
                  <a:tcPr marL="68580" marR="68580" marT="0" marB="0" anchor="ctr"/>
                </a:tc>
              </a:tr>
              <a:tr h="285752">
                <a:tc>
                  <a:txBody>
                    <a:bodyPr/>
                    <a:lstStyle/>
                    <a:p>
                      <a:pPr algn="ctr">
                        <a:lnSpc>
                          <a:spcPct val="100000"/>
                        </a:lnSpc>
                        <a:spcAft>
                          <a:spcPts val="0"/>
                        </a:spcAft>
                      </a:pPr>
                      <a:r>
                        <a:rPr lang="id-ID" sz="1800">
                          <a:effectLst/>
                        </a:rPr>
                        <a:t>Galat</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16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0,011</a:t>
                      </a:r>
                      <a:endParaRPr lang="id-ID" sz="1600">
                        <a:latin typeface="Calibri"/>
                        <a:ea typeface="Calibri"/>
                        <a:cs typeface="Times New Roman"/>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0,0007</a:t>
                      </a:r>
                      <a:endParaRPr lang="id-ID" sz="1600">
                        <a:latin typeface="Calibri"/>
                        <a:ea typeface="Calibri"/>
                        <a:cs typeface="Times New Roman"/>
                      </a:endParaRPr>
                    </a:p>
                  </a:txBody>
                  <a:tcPr marL="68580" marR="68580" marT="0" marB="0" anchor="ctr"/>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a:latin typeface="Calibri"/>
                        <a:ea typeface="Times New Roman"/>
                        <a:cs typeface="Times New Roman"/>
                      </a:endParaRPr>
                    </a:p>
                  </a:txBody>
                  <a:tcPr marL="68580" marR="68580" marT="0" marB="0" anchor="b"/>
                </a:tc>
              </a:tr>
              <a:tr h="285752">
                <a:tc>
                  <a:txBody>
                    <a:bodyPr/>
                    <a:lstStyle/>
                    <a:p>
                      <a:pPr algn="ctr">
                        <a:lnSpc>
                          <a:spcPct val="100000"/>
                        </a:lnSpc>
                        <a:spcAft>
                          <a:spcPts val="0"/>
                        </a:spcAft>
                      </a:pPr>
                      <a:r>
                        <a:rPr lang="id-ID" sz="1800">
                          <a:effectLst/>
                        </a:rPr>
                        <a:t>Total</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0000"/>
                        </a:lnSpc>
                        <a:spcAft>
                          <a:spcPts val="0"/>
                        </a:spcAft>
                      </a:pPr>
                      <a:r>
                        <a:rPr lang="id-ID" sz="1800">
                          <a:effectLst/>
                        </a:rPr>
                        <a:t>26</a:t>
                      </a:r>
                      <a:endParaRPr lang="id-ID" sz="18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id-ID" sz="1600">
                          <a:solidFill>
                            <a:srgbClr val="000000"/>
                          </a:solidFill>
                          <a:latin typeface="Times New Roman"/>
                          <a:ea typeface="Calibri"/>
                          <a:cs typeface="Times New Roman"/>
                        </a:rPr>
                        <a:t>0,025</a:t>
                      </a:r>
                      <a:endParaRPr lang="id-ID" sz="1600">
                        <a:latin typeface="Calibri"/>
                        <a:ea typeface="Calibri"/>
                        <a:cs typeface="Times New Roman"/>
                      </a:endParaRPr>
                    </a:p>
                  </a:txBody>
                  <a:tcPr marL="68580" marR="68580" marT="0" marB="0" anchor="ctr"/>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a:latin typeface="Calibri"/>
                        <a:ea typeface="Times New Roman"/>
                        <a:cs typeface="Times New Roman"/>
                      </a:endParaRPr>
                    </a:p>
                  </a:txBody>
                  <a:tcPr marL="68580" marR="68580" marT="0" marB="0" anchor="b"/>
                </a:tc>
                <a:tc>
                  <a:txBody>
                    <a:bodyPr/>
                    <a:lstStyle/>
                    <a:p>
                      <a:pPr>
                        <a:lnSpc>
                          <a:spcPct val="115000"/>
                        </a:lnSpc>
                      </a:pPr>
                      <a:endParaRPr lang="id-ID" sz="1600" dirty="0">
                        <a:latin typeface="Calibri"/>
                        <a:ea typeface="Times New Roman"/>
                        <a:cs typeface="Times New Roman"/>
                      </a:endParaRPr>
                    </a:p>
                  </a:txBody>
                  <a:tcPr marL="68580" marR="68580" marT="0" marB="0" anchor="b"/>
                </a:tc>
              </a:tr>
            </a:tbl>
          </a:graphicData>
        </a:graphic>
      </p:graphicFrame>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Itoch\themes\1476706750149789630879.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4" name="TextBox 3"/>
          <p:cNvSpPr txBox="1"/>
          <p:nvPr/>
        </p:nvSpPr>
        <p:spPr>
          <a:xfrm>
            <a:off x="785786" y="571480"/>
            <a:ext cx="2643206" cy="461665"/>
          </a:xfrm>
          <a:prstGeom prst="rect">
            <a:avLst/>
          </a:prstGeom>
          <a:noFill/>
        </p:spPr>
        <p:txBody>
          <a:bodyPr wrap="square" rtlCol="0">
            <a:spAutoFit/>
          </a:bodyPr>
          <a:lstStyle/>
          <a:p>
            <a:r>
              <a:rPr lang="id-ID" sz="2400" dirty="0" smtClean="0">
                <a:latin typeface="Arial Black" pitchFamily="34" charset="0"/>
              </a:rPr>
              <a:t>KESIMPULAN</a:t>
            </a:r>
            <a:endParaRPr lang="id-ID" sz="2400" dirty="0">
              <a:latin typeface="Arial Black" pitchFamily="34" charset="0"/>
            </a:endParaRPr>
          </a:p>
        </p:txBody>
      </p:sp>
      <p:sp>
        <p:nvSpPr>
          <p:cNvPr id="5" name="TextBox 4"/>
          <p:cNvSpPr txBox="1"/>
          <p:nvPr/>
        </p:nvSpPr>
        <p:spPr>
          <a:xfrm>
            <a:off x="714348" y="1214422"/>
            <a:ext cx="7786742" cy="3785652"/>
          </a:xfrm>
          <a:prstGeom prst="rect">
            <a:avLst/>
          </a:prstGeom>
          <a:noFill/>
        </p:spPr>
        <p:txBody>
          <a:bodyPr wrap="square" rtlCol="0">
            <a:spAutoFit/>
          </a:bodyPr>
          <a:lstStyle/>
          <a:p>
            <a:pPr marL="342900" lvl="0" indent="-342900" algn="just">
              <a:buFont typeface="+mj-lt"/>
              <a:buAutoNum type="arabicPeriod"/>
            </a:pPr>
            <a:r>
              <a:rPr lang="id-ID" sz="2000" dirty="0" smtClean="0"/>
              <a:t>Pengaruh perbandingan komposisi tepung dan suhu pemasakan dan interaksi antara keduanya tidak berpengaruh nyata terhadap respon organoleptik (warna, aroma, rasa dan tekstur), dan respon kimia (kadar air).</a:t>
            </a:r>
          </a:p>
          <a:p>
            <a:pPr marL="342900" lvl="0" indent="-342900" algn="just">
              <a:buFont typeface="+mj-lt"/>
              <a:buAutoNum type="arabicPeriod"/>
            </a:pPr>
            <a:r>
              <a:rPr lang="id-ID" sz="2000" dirty="0" smtClean="0"/>
              <a:t>Pengaruh perbandingan komposisi tepung umbi ganyong dengan tepung kacang hijau berpengaruh terhadap respon kimia (kadar serat)</a:t>
            </a:r>
          </a:p>
          <a:p>
            <a:pPr marL="342900" lvl="0" indent="-342900" algn="just">
              <a:buFont typeface="+mj-lt"/>
              <a:buAutoNum type="arabicPeriod"/>
            </a:pPr>
            <a:r>
              <a:rPr lang="id-ID" sz="2000" dirty="0" smtClean="0"/>
              <a:t>Pengaruh suhu pemasakan terrhadap karakteristik bubur instan berpengaruh nyata terhadap respon kimia (kadar protein).</a:t>
            </a:r>
          </a:p>
          <a:p>
            <a:pPr marL="342900" lvl="0" indent="-342900" algn="just">
              <a:buFont typeface="+mj-lt"/>
              <a:buAutoNum type="arabicPeriod"/>
            </a:pPr>
            <a:r>
              <a:rPr lang="id-ID" sz="2000" dirty="0" smtClean="0"/>
              <a:t>Pengaruh perbandingan komposisi tepung dan suhu pemasakan serta interaksi antara keduanya berpengaruh nyata terhadap karakteristik respon fisik (daya serap air) bubur instan</a:t>
            </a:r>
          </a:p>
          <a:p>
            <a:pPr algn="just"/>
            <a:endParaRPr lang="id-ID" sz="2000"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E:\Itoch\themes\Picture1.jpg"/>
          <p:cNvPicPr>
            <a:picLocks noChangeAspect="1" noChangeArrowheads="1"/>
          </p:cNvPicPr>
          <p:nvPr/>
        </p:nvPicPr>
        <p:blipFill>
          <a:blip r:embed="rId2"/>
          <a:srcRect/>
          <a:stretch>
            <a:fillRect/>
          </a:stretch>
        </p:blipFill>
        <p:spPr bwMode="auto">
          <a:xfrm>
            <a:off x="0" y="-1"/>
            <a:ext cx="9144000" cy="7315197"/>
          </a:xfrm>
          <a:prstGeom prst="rect">
            <a:avLst/>
          </a:prstGeom>
          <a:noFill/>
        </p:spPr>
      </p:pic>
      <p:sp>
        <p:nvSpPr>
          <p:cNvPr id="2" name="Title 1"/>
          <p:cNvSpPr>
            <a:spLocks noGrp="1"/>
          </p:cNvSpPr>
          <p:nvPr>
            <p:ph type="ctrTitle"/>
          </p:nvPr>
        </p:nvSpPr>
        <p:spPr>
          <a:xfrm>
            <a:off x="642910" y="285729"/>
            <a:ext cx="7772400" cy="1214446"/>
          </a:xfrm>
        </p:spPr>
        <p:txBody>
          <a:bodyPr>
            <a:normAutofit/>
          </a:bodyPr>
          <a:lstStyle/>
          <a:p>
            <a:r>
              <a:rPr lang="id-ID" sz="3200" dirty="0" smtClean="0">
                <a:latin typeface="Aharoni" pitchFamily="2" charset="-79"/>
                <a:cs typeface="Aharoni" pitchFamily="2" charset="-79"/>
              </a:rPr>
              <a:t>Identifikasi Masalah</a:t>
            </a:r>
            <a:endParaRPr lang="id-ID" sz="3200" dirty="0">
              <a:latin typeface="Aharoni" pitchFamily="2" charset="-79"/>
              <a:cs typeface="Aharoni" pitchFamily="2" charset="-79"/>
            </a:endParaRPr>
          </a:p>
        </p:txBody>
      </p:sp>
      <p:sp>
        <p:nvSpPr>
          <p:cNvPr id="3" name="Subtitle 2"/>
          <p:cNvSpPr>
            <a:spLocks noGrp="1"/>
          </p:cNvSpPr>
          <p:nvPr>
            <p:ph type="subTitle" idx="1"/>
          </p:nvPr>
        </p:nvSpPr>
        <p:spPr>
          <a:xfrm>
            <a:off x="1428728" y="1643050"/>
            <a:ext cx="6400800" cy="3571900"/>
          </a:xfrm>
        </p:spPr>
        <p:txBody>
          <a:bodyPr/>
          <a:lstStyle/>
          <a:p>
            <a:pPr algn="just"/>
            <a:r>
              <a:rPr lang="id-ID" dirty="0" smtClean="0">
                <a:solidFill>
                  <a:schemeClr val="tx2">
                    <a:lumMod val="50000"/>
                  </a:schemeClr>
                </a:solidFill>
              </a:rPr>
              <a:t>Untuk mengetahui apakah pengaruh interaksi antara komposisi tepung umbi ganyong dengan tepung kacang hijau dengan suhu gelatinisasi terhadap karakteristik bubur instan untuk bayi</a:t>
            </a:r>
            <a:endParaRPr lang="id-ID" dirty="0">
              <a:solidFill>
                <a:schemeClr val="tx2">
                  <a:lumMod val="50000"/>
                </a:schemeClr>
              </a:solidFill>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1214422"/>
            <a:ext cx="2928958" cy="369332"/>
          </a:xfrm>
          <a:prstGeom prst="rect">
            <a:avLst/>
          </a:prstGeom>
          <a:noFill/>
        </p:spPr>
        <p:txBody>
          <a:bodyPr wrap="square" rtlCol="0">
            <a:spAutoFit/>
          </a:bodyPr>
          <a:lstStyle/>
          <a:p>
            <a:endParaRPr lang="id-ID" dirty="0"/>
          </a:p>
        </p:txBody>
      </p:sp>
      <p:pic>
        <p:nvPicPr>
          <p:cNvPr id="7170" name="Picture 2" descr="E:\Itoch\themes\images (5).jp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4" name="TextBox 3"/>
          <p:cNvSpPr txBox="1"/>
          <p:nvPr/>
        </p:nvSpPr>
        <p:spPr>
          <a:xfrm>
            <a:off x="1142976" y="2285992"/>
            <a:ext cx="6858048" cy="3046988"/>
          </a:xfrm>
          <a:prstGeom prst="rect">
            <a:avLst/>
          </a:prstGeom>
          <a:noFill/>
        </p:spPr>
        <p:txBody>
          <a:bodyPr wrap="square" rtlCol="0">
            <a:spAutoFit/>
          </a:bodyPr>
          <a:lstStyle/>
          <a:p>
            <a:pPr marL="342900" lvl="0" indent="-342900" algn="just">
              <a:buFont typeface="+mj-lt"/>
              <a:buAutoNum type="arabicPeriod"/>
            </a:pPr>
            <a:r>
              <a:rPr lang="id-ID" sz="2400" dirty="0" smtClean="0"/>
              <a:t>Perlu dilakukan penelitian lebih lanjut mengenai bubur instan ganyong ini, meliputi masa simpan dan sifat-sifat kimia lainnya.</a:t>
            </a:r>
          </a:p>
          <a:p>
            <a:pPr marL="342900" lvl="0" indent="-342900" algn="just">
              <a:buFont typeface="+mj-lt"/>
              <a:buAutoNum type="arabicPeriod"/>
            </a:pPr>
            <a:r>
              <a:rPr lang="id-ID" sz="2400" dirty="0" smtClean="0"/>
              <a:t>Perlu dilakukan diversifikasi bubur instan dengan menggunakan bahan pangan lokal lain sehingga dapat menambah jenis bubur instan yang ada dipasaran.</a:t>
            </a:r>
          </a:p>
          <a:p>
            <a:pPr algn="just"/>
            <a:endParaRPr lang="id-ID" sz="2400" dirty="0"/>
          </a:p>
        </p:txBody>
      </p:sp>
      <p:sp>
        <p:nvSpPr>
          <p:cNvPr id="5" name="TextBox 4"/>
          <p:cNvSpPr txBox="1"/>
          <p:nvPr/>
        </p:nvSpPr>
        <p:spPr>
          <a:xfrm>
            <a:off x="2428860" y="1071546"/>
            <a:ext cx="2928958" cy="523220"/>
          </a:xfrm>
          <a:prstGeom prst="rect">
            <a:avLst/>
          </a:prstGeom>
          <a:noFill/>
        </p:spPr>
        <p:txBody>
          <a:bodyPr wrap="square" rtlCol="0">
            <a:spAutoFit/>
          </a:bodyPr>
          <a:lstStyle/>
          <a:p>
            <a:pPr algn="ctr"/>
            <a:r>
              <a:rPr lang="id-ID" sz="2800" dirty="0" smtClean="0">
                <a:latin typeface="Arial Black" pitchFamily="34" charset="0"/>
              </a:rPr>
              <a:t>SARAN</a:t>
            </a:r>
            <a:endParaRPr lang="id-ID" sz="2800" dirty="0">
              <a:latin typeface="Arial Black" pitchFamily="34" charset="0"/>
            </a:endParaRP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1000108"/>
            <a:ext cx="1714512" cy="369332"/>
          </a:xfrm>
          <a:prstGeom prst="rect">
            <a:avLst/>
          </a:prstGeom>
          <a:noFill/>
        </p:spPr>
        <p:txBody>
          <a:bodyPr wrap="square" rtlCol="0">
            <a:spAutoFit/>
          </a:bodyPr>
          <a:lstStyle/>
          <a:p>
            <a:endParaRPr lang="id-ID" dirty="0"/>
          </a:p>
        </p:txBody>
      </p:sp>
      <p:pic>
        <p:nvPicPr>
          <p:cNvPr id="35842" name="Picture 2" descr="E:\Itoch\themes\147675617094474340771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 name="Rectangle 7"/>
          <p:cNvSpPr/>
          <p:nvPr/>
        </p:nvSpPr>
        <p:spPr>
          <a:xfrm>
            <a:off x="857224" y="5286388"/>
            <a:ext cx="7547259" cy="994768"/>
          </a:xfrm>
          <a:prstGeom prst="rect">
            <a:avLst/>
          </a:prstGeom>
          <a:noFill/>
        </p:spPr>
        <p:txBody>
          <a:bodyPr wrap="none" lIns="91440" tIns="45720" rIns="91440" bIns="45720">
            <a:prstTxWarp prst="textArchUp">
              <a:avLst/>
            </a:prstTxWarp>
            <a:spAutoFit/>
          </a:bodyPr>
          <a:lstStyle/>
          <a:p>
            <a:pPr algn="ctr"/>
            <a:r>
              <a:rPr lang="id-ID" sz="54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latin typeface="Bradley Hand ITC" pitchFamily="66" charset="0"/>
              </a:rPr>
              <a:t>Thank You For Attention</a:t>
            </a:r>
            <a:endParaRPr lang="id-ID"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2.5E-6 0.12593 L -0.00469 -0.21527 " pathEditMode="relative" rAng="0" ptsTypes="AA">
                                      <p:cBhvr>
                                        <p:cTn id="6" dur="2000" fill="hold"/>
                                        <p:tgtEl>
                                          <p:spTgt spid="8">
                                            <p:txEl>
                                              <p:pRg st="0" end="0"/>
                                            </p:txEl>
                                          </p:spTgt>
                                        </p:tgtEl>
                                        <p:attrNameLst>
                                          <p:attrName>ppt_x</p:attrName>
                                          <p:attrName>ppt_y</p:attrName>
                                        </p:attrNameLst>
                                      </p:cBhvr>
                                      <p:rCtr x="-2" y="-17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E:\Itoch\themes\Picture1.jpg"/>
          <p:cNvPicPr>
            <a:picLocks noChangeAspect="1" noChangeArrowheads="1"/>
          </p:cNvPicPr>
          <p:nvPr/>
        </p:nvPicPr>
        <p:blipFill>
          <a:blip r:embed="rId2"/>
          <a:srcRect/>
          <a:stretch>
            <a:fillRect/>
          </a:stretch>
        </p:blipFill>
        <p:spPr bwMode="auto">
          <a:xfrm>
            <a:off x="-32" y="0"/>
            <a:ext cx="9144001" cy="7286652"/>
          </a:xfrm>
          <a:prstGeom prst="rect">
            <a:avLst/>
          </a:prstGeom>
          <a:noFill/>
        </p:spPr>
      </p:pic>
      <p:sp>
        <p:nvSpPr>
          <p:cNvPr id="2" name="Title 1"/>
          <p:cNvSpPr>
            <a:spLocks noGrp="1"/>
          </p:cNvSpPr>
          <p:nvPr>
            <p:ph type="ctrTitle"/>
          </p:nvPr>
        </p:nvSpPr>
        <p:spPr>
          <a:xfrm>
            <a:off x="714348" y="642919"/>
            <a:ext cx="7772400" cy="928694"/>
          </a:xfrm>
        </p:spPr>
        <p:txBody>
          <a:bodyPr>
            <a:normAutofit/>
          </a:bodyPr>
          <a:lstStyle/>
          <a:p>
            <a:r>
              <a:rPr lang="id-ID" sz="3200" dirty="0" smtClean="0">
                <a:latin typeface="Aharoni" pitchFamily="2" charset="-79"/>
                <a:cs typeface="Aharoni" pitchFamily="2" charset="-79"/>
              </a:rPr>
              <a:t>Tujuan Penelitian</a:t>
            </a:r>
            <a:endParaRPr lang="id-ID" sz="3200" dirty="0">
              <a:latin typeface="Aharoni" pitchFamily="2" charset="-79"/>
              <a:cs typeface="Aharoni" pitchFamily="2" charset="-79"/>
            </a:endParaRPr>
          </a:p>
        </p:txBody>
      </p:sp>
      <p:sp>
        <p:nvSpPr>
          <p:cNvPr id="3" name="Subtitle 2"/>
          <p:cNvSpPr>
            <a:spLocks noGrp="1"/>
          </p:cNvSpPr>
          <p:nvPr>
            <p:ph type="subTitle" idx="1"/>
          </p:nvPr>
        </p:nvSpPr>
        <p:spPr>
          <a:xfrm>
            <a:off x="1357290" y="2143116"/>
            <a:ext cx="6400800" cy="2428892"/>
          </a:xfrm>
        </p:spPr>
        <p:txBody>
          <a:bodyPr>
            <a:normAutofit fontScale="92500" lnSpcReduction="20000"/>
          </a:bodyPr>
          <a:lstStyle/>
          <a:p>
            <a:pPr algn="just"/>
            <a:r>
              <a:rPr lang="id-ID" dirty="0" smtClean="0">
                <a:solidFill>
                  <a:schemeClr val="bg2">
                    <a:lumMod val="10000"/>
                  </a:schemeClr>
                </a:solidFill>
              </a:rPr>
              <a:t>Untuk mengetahui pengaruh  komposisi tepung umbi ganyong dengan yang diinginkan dengan tepung kacang hijau serta mengetahui suhu gelatinisasi yang sesuai agar menghasilkan bubur instan yang diinginkan</a:t>
            </a:r>
            <a:endParaRPr lang="id-ID" dirty="0">
              <a:solidFill>
                <a:schemeClr val="bg2">
                  <a:lumMod val="10000"/>
                </a:schemeClr>
              </a:solidFill>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Itoch\themes\1476706529637-2055779948.jpg"/>
          <p:cNvPicPr>
            <a:picLocks noChangeAspect="1" noChangeArrowheads="1"/>
          </p:cNvPicPr>
          <p:nvPr/>
        </p:nvPicPr>
        <p:blipFill>
          <a:blip r:embed="rId2"/>
          <a:srcRect/>
          <a:stretch>
            <a:fillRect/>
          </a:stretch>
        </p:blipFill>
        <p:spPr bwMode="auto">
          <a:xfrm>
            <a:off x="0" y="0"/>
            <a:ext cx="9155784" cy="6858000"/>
          </a:xfrm>
          <a:prstGeom prst="rect">
            <a:avLst/>
          </a:prstGeom>
          <a:noFill/>
        </p:spPr>
      </p:pic>
      <p:sp>
        <p:nvSpPr>
          <p:cNvPr id="2" name="Title 1"/>
          <p:cNvSpPr>
            <a:spLocks noGrp="1"/>
          </p:cNvSpPr>
          <p:nvPr>
            <p:ph type="ctrTitle"/>
          </p:nvPr>
        </p:nvSpPr>
        <p:spPr>
          <a:xfrm>
            <a:off x="714348" y="428604"/>
            <a:ext cx="7772400" cy="1470025"/>
          </a:xfrm>
        </p:spPr>
        <p:txBody>
          <a:bodyPr/>
          <a:lstStyle/>
          <a:p>
            <a:r>
              <a:rPr lang="id-ID" dirty="0" smtClean="0"/>
              <a:t>Manfaat Penelitian</a:t>
            </a:r>
            <a:endParaRPr lang="id-ID" dirty="0"/>
          </a:p>
        </p:txBody>
      </p:sp>
      <p:sp>
        <p:nvSpPr>
          <p:cNvPr id="3" name="Subtitle 2"/>
          <p:cNvSpPr>
            <a:spLocks noGrp="1"/>
          </p:cNvSpPr>
          <p:nvPr>
            <p:ph type="subTitle" idx="1"/>
          </p:nvPr>
        </p:nvSpPr>
        <p:spPr>
          <a:xfrm>
            <a:off x="428596" y="1928802"/>
            <a:ext cx="6400800" cy="3495684"/>
          </a:xfrm>
        </p:spPr>
        <p:txBody>
          <a:bodyPr>
            <a:normAutofit lnSpcReduction="10000"/>
          </a:bodyPr>
          <a:lstStyle/>
          <a:p>
            <a:pPr algn="just"/>
            <a:r>
              <a:rPr lang="id-ID" dirty="0" smtClean="0">
                <a:solidFill>
                  <a:schemeClr val="tx1">
                    <a:lumMod val="95000"/>
                    <a:lumOff val="5000"/>
                  </a:schemeClr>
                </a:solidFill>
              </a:rPr>
              <a:t>Agar dapat mengetahui diversifikasi pangan melalui pemanfaatan bahan baku lokal, pengembangan dan peningkatan nilai gizi produk bubur instan untuk bayi dan sebagai alternatif pemanfaatan umbi ganyong</a:t>
            </a:r>
            <a:endParaRPr lang="id-ID" dirty="0">
              <a:solidFill>
                <a:schemeClr val="tx1">
                  <a:lumMod val="95000"/>
                  <a:lumOff val="5000"/>
                </a:schemeClr>
              </a:solidFill>
            </a:endParaRPr>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E:\Itoch\themes\1476706685596-206729849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42910" y="0"/>
            <a:ext cx="7772400" cy="1142984"/>
          </a:xfrm>
        </p:spPr>
        <p:txBody>
          <a:bodyPr/>
          <a:lstStyle/>
          <a:p>
            <a:r>
              <a:rPr lang="id-ID" b="1" dirty="0" smtClean="0"/>
              <a:t>Kerangka Pemikiran</a:t>
            </a:r>
            <a:endParaRPr lang="id-ID" b="1" dirty="0"/>
          </a:p>
        </p:txBody>
      </p:sp>
      <p:sp>
        <p:nvSpPr>
          <p:cNvPr id="5" name="Rounded Rectangle 4"/>
          <p:cNvSpPr/>
          <p:nvPr/>
        </p:nvSpPr>
        <p:spPr>
          <a:xfrm>
            <a:off x="642910" y="1571612"/>
            <a:ext cx="7858180" cy="164307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sz="2000" dirty="0" smtClean="0"/>
              <a:t>Menurut Amirullah, (2008) Bubur instan merupakan bubur yang telah mengalami proses pengolahan lebih lanjut sehingga dalam penyajiannya tidak diperlukan proses pemasakan. Penyajian bubur instan dapat dilakukan hanya dengan menambahkan air panas ataupun susu sesuai dengan selera</a:t>
            </a:r>
            <a:endParaRPr lang="id-ID" sz="2000" dirty="0"/>
          </a:p>
        </p:txBody>
      </p:sp>
      <p:sp>
        <p:nvSpPr>
          <p:cNvPr id="6" name="Rounded Rectangle 5"/>
          <p:cNvSpPr/>
          <p:nvPr/>
        </p:nvSpPr>
        <p:spPr>
          <a:xfrm>
            <a:off x="428596" y="3786190"/>
            <a:ext cx="8143932" cy="18573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sz="2000" dirty="0" smtClean="0"/>
              <a:t>Menurut Dewita </a:t>
            </a:r>
            <a:r>
              <a:rPr lang="id-ID" sz="2000" i="1" dirty="0" smtClean="0"/>
              <a:t>et al, (</a:t>
            </a:r>
            <a:r>
              <a:rPr lang="id-ID" sz="2000" dirty="0" smtClean="0"/>
              <a:t>2013) </a:t>
            </a:r>
            <a:r>
              <a:rPr lang="en-US" sz="2000" dirty="0" err="1" smtClean="0"/>
              <a:t>Bubur</a:t>
            </a:r>
            <a:r>
              <a:rPr lang="en-US" sz="2000" dirty="0" smtClean="0"/>
              <a:t> </a:t>
            </a:r>
            <a:r>
              <a:rPr lang="en-US" sz="2000" dirty="0" err="1" smtClean="0"/>
              <a:t>dapat</a:t>
            </a:r>
            <a:r>
              <a:rPr lang="en-US" sz="2000" dirty="0" smtClean="0"/>
              <a:t> </a:t>
            </a:r>
            <a:r>
              <a:rPr lang="en-US" sz="2000" dirty="0" err="1" smtClean="0"/>
              <a:t>dibuat</a:t>
            </a:r>
            <a:r>
              <a:rPr lang="en-US" sz="2000" dirty="0" smtClean="0"/>
              <a:t> </a:t>
            </a:r>
            <a:r>
              <a:rPr lang="en-US" sz="2000" dirty="0" err="1" smtClean="0"/>
              <a:t>dari</a:t>
            </a:r>
            <a:r>
              <a:rPr lang="en-US" sz="2000" dirty="0" smtClean="0"/>
              <a:t> </a:t>
            </a:r>
            <a:r>
              <a:rPr lang="en-US" sz="2000" dirty="0" err="1" smtClean="0"/>
              <a:t>beras</a:t>
            </a:r>
            <a:r>
              <a:rPr lang="en-US" sz="2000" dirty="0" smtClean="0"/>
              <a:t>, </a:t>
            </a:r>
            <a:r>
              <a:rPr lang="en-US" sz="2000" dirty="0" err="1" smtClean="0"/>
              <a:t>kacang</a:t>
            </a:r>
            <a:r>
              <a:rPr lang="en-US" sz="2000" dirty="0" smtClean="0"/>
              <a:t> </a:t>
            </a:r>
            <a:r>
              <a:rPr lang="en-US" sz="2000" dirty="0" err="1" smtClean="0"/>
              <a:t>hijau</a:t>
            </a:r>
            <a:r>
              <a:rPr lang="en-US" sz="2000" dirty="0" smtClean="0"/>
              <a:t>, </a:t>
            </a:r>
            <a:r>
              <a:rPr lang="en-US" sz="2000" dirty="0" err="1" smtClean="0"/>
              <a:t>beras</a:t>
            </a:r>
            <a:r>
              <a:rPr lang="en-US" sz="2000" dirty="0" smtClean="0"/>
              <a:t> </a:t>
            </a:r>
            <a:r>
              <a:rPr lang="en-US" sz="2000" dirty="0" err="1" smtClean="0"/>
              <a:t>mentah</a:t>
            </a:r>
            <a:r>
              <a:rPr lang="en-US" sz="2000" dirty="0" smtClean="0"/>
              <a:t>, </a:t>
            </a:r>
            <a:r>
              <a:rPr lang="en-US" sz="2000" dirty="0" err="1" smtClean="0"/>
              <a:t>ataupun</a:t>
            </a:r>
            <a:r>
              <a:rPr lang="en-US" sz="2000" dirty="0" smtClean="0"/>
              <a:t> </a:t>
            </a:r>
            <a:r>
              <a:rPr lang="en-US" sz="2000" dirty="0" err="1" smtClean="0"/>
              <a:t>dari</a:t>
            </a:r>
            <a:r>
              <a:rPr lang="en-US" sz="2000" dirty="0" smtClean="0"/>
              <a:t> </a:t>
            </a:r>
            <a:r>
              <a:rPr lang="en-US" sz="2000" dirty="0" err="1" smtClean="0"/>
              <a:t>beberapa</a:t>
            </a:r>
            <a:r>
              <a:rPr lang="en-US" sz="2000" dirty="0" smtClean="0"/>
              <a:t> </a:t>
            </a:r>
            <a:r>
              <a:rPr lang="en-US" sz="2000" dirty="0" err="1" smtClean="0"/>
              <a:t>campuran</a:t>
            </a:r>
            <a:r>
              <a:rPr lang="en-US" sz="2000" dirty="0" smtClean="0"/>
              <a:t> </a:t>
            </a:r>
            <a:r>
              <a:rPr lang="en-US" sz="2000" dirty="0" err="1" smtClean="0"/>
              <a:t>penyusun</a:t>
            </a:r>
            <a:r>
              <a:rPr lang="en-US" sz="2000" dirty="0" smtClean="0"/>
              <a:t>. </a:t>
            </a:r>
            <a:r>
              <a:rPr lang="en-US" sz="2000" dirty="0" err="1" smtClean="0"/>
              <a:t>Pengolahan</a:t>
            </a:r>
            <a:r>
              <a:rPr lang="en-US" sz="2000" dirty="0" smtClean="0"/>
              <a:t> </a:t>
            </a:r>
            <a:r>
              <a:rPr lang="en-US" sz="2000" dirty="0" err="1" smtClean="0"/>
              <a:t>bubur</a:t>
            </a:r>
            <a:r>
              <a:rPr lang="en-US" sz="2000" dirty="0" smtClean="0"/>
              <a:t> </a:t>
            </a:r>
            <a:r>
              <a:rPr lang="en-US" sz="2000" dirty="0" err="1" smtClean="0"/>
              <a:t>dilakukan</a:t>
            </a:r>
            <a:r>
              <a:rPr lang="en-US" sz="2000" dirty="0" smtClean="0"/>
              <a:t> </a:t>
            </a:r>
            <a:r>
              <a:rPr lang="en-US" sz="2000" dirty="0" err="1" smtClean="0"/>
              <a:t>dengan</a:t>
            </a:r>
            <a:r>
              <a:rPr lang="en-US" sz="2000" dirty="0" smtClean="0"/>
              <a:t> </a:t>
            </a:r>
            <a:r>
              <a:rPr lang="en-US" sz="2000" dirty="0" err="1" smtClean="0"/>
              <a:t>memasak</a:t>
            </a:r>
            <a:r>
              <a:rPr lang="en-US" sz="2000" dirty="0" smtClean="0"/>
              <a:t> </a:t>
            </a:r>
            <a:r>
              <a:rPr lang="en-US" sz="2000" dirty="0" err="1" smtClean="0"/>
              <a:t>bahan</a:t>
            </a:r>
            <a:r>
              <a:rPr lang="en-US" sz="2000" dirty="0" smtClean="0"/>
              <a:t> </a:t>
            </a:r>
            <a:r>
              <a:rPr lang="en-US" sz="2000" dirty="0" err="1" smtClean="0"/>
              <a:t>penyusun</a:t>
            </a:r>
            <a:r>
              <a:rPr lang="en-US" sz="2000" dirty="0" smtClean="0"/>
              <a:t> </a:t>
            </a:r>
            <a:r>
              <a:rPr lang="en-US" sz="2000" dirty="0" err="1" smtClean="0"/>
              <a:t>dengan</a:t>
            </a:r>
            <a:r>
              <a:rPr lang="en-US" sz="2000" dirty="0" smtClean="0"/>
              <a:t> air (</a:t>
            </a:r>
            <a:r>
              <a:rPr lang="en-US" sz="2000" dirty="0" err="1" smtClean="0"/>
              <a:t>bubur</a:t>
            </a:r>
            <a:r>
              <a:rPr lang="en-US" sz="2000" dirty="0" smtClean="0"/>
              <a:t> </a:t>
            </a:r>
            <a:r>
              <a:rPr lang="en-US" sz="2000" dirty="0" err="1" smtClean="0"/>
              <a:t>nasi</a:t>
            </a:r>
            <a:r>
              <a:rPr lang="en-US" sz="2000" dirty="0" smtClean="0"/>
              <a:t>), </a:t>
            </a:r>
            <a:r>
              <a:rPr lang="en-US" sz="2000" dirty="0" err="1" smtClean="0"/>
              <a:t>mencampurkan</a:t>
            </a:r>
            <a:r>
              <a:rPr lang="en-US" sz="2000" dirty="0" smtClean="0"/>
              <a:t> </a:t>
            </a:r>
            <a:r>
              <a:rPr lang="en-US" sz="2000" dirty="0" err="1" smtClean="0"/>
              <a:t>santan</a:t>
            </a:r>
            <a:r>
              <a:rPr lang="en-US" sz="2000" dirty="0" smtClean="0"/>
              <a:t> (</a:t>
            </a:r>
            <a:r>
              <a:rPr lang="en-US" sz="2000" dirty="0" err="1" smtClean="0"/>
              <a:t>bubur</a:t>
            </a:r>
            <a:r>
              <a:rPr lang="en-US" sz="2000" dirty="0" smtClean="0"/>
              <a:t> </a:t>
            </a:r>
            <a:r>
              <a:rPr lang="en-US" sz="2000" dirty="0" err="1" smtClean="0"/>
              <a:t>kacang</a:t>
            </a:r>
            <a:r>
              <a:rPr lang="en-US" sz="2000" dirty="0" smtClean="0"/>
              <a:t> </a:t>
            </a:r>
            <a:r>
              <a:rPr lang="en-US" sz="2000" dirty="0" err="1" smtClean="0"/>
              <a:t>hijau</a:t>
            </a:r>
            <a:r>
              <a:rPr lang="en-US" sz="2000" dirty="0" smtClean="0"/>
              <a:t>), </a:t>
            </a:r>
            <a:r>
              <a:rPr lang="en-US" sz="2000" dirty="0" err="1" smtClean="0"/>
              <a:t>dan</a:t>
            </a:r>
            <a:r>
              <a:rPr lang="en-US" sz="2000" dirty="0" smtClean="0"/>
              <a:t> </a:t>
            </a:r>
            <a:r>
              <a:rPr lang="en-US" sz="2000" dirty="0" err="1" smtClean="0"/>
              <a:t>mencampurkan</a:t>
            </a:r>
            <a:r>
              <a:rPr lang="en-US" sz="2000" dirty="0" smtClean="0"/>
              <a:t> </a:t>
            </a:r>
            <a:r>
              <a:rPr lang="en-US" sz="2000" dirty="0" err="1" smtClean="0"/>
              <a:t>susu</a:t>
            </a:r>
            <a:r>
              <a:rPr lang="en-US" sz="2000" dirty="0" smtClean="0"/>
              <a:t> (</a:t>
            </a:r>
            <a:r>
              <a:rPr lang="en-US" sz="2000" dirty="0" err="1" smtClean="0"/>
              <a:t>bubur</a:t>
            </a:r>
            <a:r>
              <a:rPr lang="en-US" sz="2000" dirty="0" smtClean="0"/>
              <a:t> </a:t>
            </a:r>
            <a:r>
              <a:rPr lang="en-US" sz="2000" dirty="0" err="1" smtClean="0"/>
              <a:t>susu</a:t>
            </a:r>
            <a:r>
              <a:rPr lang="en-US" sz="2000" dirty="0" smtClean="0"/>
              <a:t>) </a:t>
            </a:r>
            <a:endParaRPr lang="id-ID" sz="2000"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5">
                                            <p:bg/>
                                          </p:spTgt>
                                        </p:tgtEl>
                                        <p:attrNameLst>
                                          <p:attrName>style.visibility</p:attrName>
                                        </p:attrNameLst>
                                      </p:cBhvr>
                                      <p:to>
                                        <p:strVal val="visible"/>
                                      </p:to>
                                    </p:set>
                                    <p:animEffect transition="in" filter="wipe(down)">
                                      <p:cBhvr>
                                        <p:cTn id="11" dur="500"/>
                                        <p:tgtEl>
                                          <p:spTgt spid="5">
                                            <p:bg/>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wipe(down)">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bg/>
                                          </p:spTgt>
                                        </p:tgtEl>
                                        <p:attrNameLst>
                                          <p:attrName>style.visibility</p:attrName>
                                        </p:attrNameLst>
                                      </p:cBhvr>
                                      <p:to>
                                        <p:strVal val="visible"/>
                                      </p:to>
                                    </p:set>
                                    <p:animEffect transition="in" filter="fade">
                                      <p:cBhvr>
                                        <p:cTn id="21" dur="2000"/>
                                        <p:tgtEl>
                                          <p:spTgt spid="6">
                                            <p:bg/>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fade">
                                      <p:cBhvr>
                                        <p:cTn id="26"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animBg="1"/>
      <p:bldP spid="6"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Itoch\themes\1476706685596-206729849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Round Diagonal Corner Rectangle 4"/>
          <p:cNvSpPr/>
          <p:nvPr/>
        </p:nvSpPr>
        <p:spPr>
          <a:xfrm>
            <a:off x="714348" y="1571612"/>
            <a:ext cx="7929618" cy="1214446"/>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dirty="0" smtClean="0"/>
              <a:t>Menurut Muchtadi (1994), makanan tambahan yang diberikan harus mengandung nilai kalori dan kadar protein yang cukup tinggi, serta mengandung vitamin dan mineral yang sangat dibutuhkan oleh bayi.</a:t>
            </a:r>
          </a:p>
          <a:p>
            <a:pPr algn="just"/>
            <a:endParaRPr lang="id-ID" dirty="0"/>
          </a:p>
        </p:txBody>
      </p:sp>
      <p:sp>
        <p:nvSpPr>
          <p:cNvPr id="7" name="Round Diagonal Corner Rectangle 6"/>
          <p:cNvSpPr/>
          <p:nvPr/>
        </p:nvSpPr>
        <p:spPr>
          <a:xfrm>
            <a:off x="714348" y="3071810"/>
            <a:ext cx="7929618" cy="1214446"/>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dirty="0" smtClean="0"/>
              <a:t>Menurut Elvizahro (2011), k</a:t>
            </a:r>
            <a:r>
              <a:rPr lang="en-US" dirty="0" err="1" smtClean="0"/>
              <a:t>omposisi</a:t>
            </a:r>
            <a:r>
              <a:rPr lang="en-US" dirty="0" smtClean="0"/>
              <a:t> </a:t>
            </a:r>
            <a:r>
              <a:rPr lang="en-US" dirty="0" err="1" smtClean="0"/>
              <a:t>awal</a:t>
            </a:r>
            <a:r>
              <a:rPr lang="en-US" dirty="0" smtClean="0"/>
              <a:t> </a:t>
            </a:r>
            <a:r>
              <a:rPr lang="en-US" dirty="0" err="1" smtClean="0"/>
              <a:t>bubur</a:t>
            </a:r>
            <a:r>
              <a:rPr lang="en-US" dirty="0" smtClean="0"/>
              <a:t> </a:t>
            </a:r>
            <a:r>
              <a:rPr lang="en-US" dirty="0" err="1" smtClean="0"/>
              <a:t>bayi</a:t>
            </a:r>
            <a:r>
              <a:rPr lang="en-US" dirty="0" smtClean="0"/>
              <a:t> </a:t>
            </a:r>
            <a:r>
              <a:rPr lang="en-US" dirty="0" err="1" smtClean="0"/>
              <a:t>instan</a:t>
            </a:r>
            <a:r>
              <a:rPr lang="en-US" dirty="0" smtClean="0"/>
              <a:t> </a:t>
            </a:r>
            <a:r>
              <a:rPr lang="en-US" dirty="0" err="1" smtClean="0"/>
              <a:t>sebelum</a:t>
            </a:r>
            <a:r>
              <a:rPr lang="en-US" dirty="0" smtClean="0"/>
              <a:t> </a:t>
            </a:r>
            <a:r>
              <a:rPr lang="en-US" dirty="0" err="1" smtClean="0"/>
              <a:t>disubstitusi</a:t>
            </a:r>
            <a:r>
              <a:rPr lang="en-US" dirty="0" smtClean="0"/>
              <a:t> </a:t>
            </a:r>
            <a:r>
              <a:rPr lang="en-US" dirty="0" err="1" smtClean="0"/>
              <a:t>yaitu</a:t>
            </a:r>
            <a:r>
              <a:rPr lang="en-US" dirty="0" smtClean="0"/>
              <a:t> 35% </a:t>
            </a:r>
            <a:r>
              <a:rPr lang="en-US" dirty="0" err="1" smtClean="0"/>
              <a:t>tepung</a:t>
            </a:r>
            <a:r>
              <a:rPr lang="en-US" dirty="0" smtClean="0"/>
              <a:t> </a:t>
            </a:r>
            <a:r>
              <a:rPr lang="en-US" dirty="0" err="1" smtClean="0"/>
              <a:t>beras</a:t>
            </a:r>
            <a:r>
              <a:rPr lang="en-US" dirty="0" smtClean="0"/>
              <a:t>, 50%</a:t>
            </a:r>
            <a:r>
              <a:rPr lang="id-ID" dirty="0" smtClean="0"/>
              <a:t>,</a:t>
            </a:r>
            <a:r>
              <a:rPr lang="en-US" dirty="0" smtClean="0"/>
              <a:t> </a:t>
            </a:r>
            <a:r>
              <a:rPr lang="en-US" dirty="0" err="1" smtClean="0"/>
              <a:t>susu</a:t>
            </a:r>
            <a:r>
              <a:rPr lang="en-US" dirty="0" smtClean="0"/>
              <a:t> skim, 10% </a:t>
            </a:r>
            <a:r>
              <a:rPr lang="en-US" dirty="0" err="1" smtClean="0"/>
              <a:t>minyak</a:t>
            </a:r>
            <a:r>
              <a:rPr lang="en-US" dirty="0" smtClean="0"/>
              <a:t> </a:t>
            </a:r>
            <a:r>
              <a:rPr lang="en-US" dirty="0" err="1" smtClean="0"/>
              <a:t>nabati</a:t>
            </a:r>
            <a:r>
              <a:rPr lang="en-US" dirty="0" smtClean="0"/>
              <a:t> </a:t>
            </a:r>
            <a:r>
              <a:rPr lang="en-US" dirty="0" err="1" smtClean="0"/>
              <a:t>dan</a:t>
            </a:r>
            <a:r>
              <a:rPr lang="en-US" dirty="0" smtClean="0"/>
              <a:t> 5% </a:t>
            </a:r>
            <a:r>
              <a:rPr lang="en-US" dirty="0" err="1" smtClean="0"/>
              <a:t>gula</a:t>
            </a:r>
            <a:r>
              <a:rPr lang="en-US" dirty="0" smtClean="0"/>
              <a:t> </a:t>
            </a:r>
            <a:r>
              <a:rPr lang="en-US" dirty="0" err="1" smtClean="0"/>
              <a:t>halus</a:t>
            </a:r>
            <a:r>
              <a:rPr lang="en-US" dirty="0" smtClean="0"/>
              <a:t>.</a:t>
            </a:r>
            <a:endParaRPr lang="id-ID" dirty="0"/>
          </a:p>
        </p:txBody>
      </p:sp>
      <p:sp>
        <p:nvSpPr>
          <p:cNvPr id="9" name="Rounded Rectangle 8"/>
          <p:cNvSpPr/>
          <p:nvPr/>
        </p:nvSpPr>
        <p:spPr>
          <a:xfrm>
            <a:off x="714348" y="4786322"/>
            <a:ext cx="8001056" cy="12144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id-ID" dirty="0" smtClean="0"/>
          </a:p>
          <a:p>
            <a:pPr algn="just"/>
            <a:r>
              <a:rPr lang="id-ID" dirty="0" smtClean="0"/>
              <a:t>Menurut Winarno (2004), pada pembuatan bubur terjadinya peningkatan viskositas disebabkan air yang dulunya berada di luar granula dan bebas bergerak sebelum suspensi dipanaskan, kini sudah berada dalam butir-butir pati dan tidak dapat bergerak dengan bebas lagi.</a:t>
            </a:r>
          </a:p>
          <a:p>
            <a:pPr algn="ctr"/>
            <a:endParaRPr lang="id-ID" dirty="0"/>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bg/>
                                          </p:spTgt>
                                        </p:tgtEl>
                                        <p:attrNameLst>
                                          <p:attrName>style.visibility</p:attrName>
                                        </p:attrNameLst>
                                      </p:cBhvr>
                                      <p:to>
                                        <p:strVal val="visible"/>
                                      </p:to>
                                    </p:set>
                                    <p:animEffect transition="in" filter="wipe(down)">
                                      <p:cBhvr>
                                        <p:cTn id="17" dur="500"/>
                                        <p:tgtEl>
                                          <p:spTgt spid="7">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ipe(down)">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9"/>
                                        </p:tgtEl>
                                      </p:cBhvr>
                                    </p:animEffect>
                                    <p:animScale>
                                      <p:cBhvr>
                                        <p:cTn id="27" dur="25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Itoch\themes\1476706685596-206729849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Round Same Side Corner Rectangle 3"/>
          <p:cNvSpPr/>
          <p:nvPr/>
        </p:nvSpPr>
        <p:spPr>
          <a:xfrm>
            <a:off x="500034" y="1500174"/>
            <a:ext cx="8215370" cy="1500198"/>
          </a:xfrm>
          <a:prstGeom prst="round2Same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sz="2000" dirty="0" smtClean="0"/>
              <a:t>Menurut Yustiani dan Budi (2013) </a:t>
            </a:r>
            <a:r>
              <a:rPr lang="en-US" sz="2000" dirty="0" err="1" smtClean="0"/>
              <a:t>Ganyong</a:t>
            </a:r>
            <a:r>
              <a:rPr lang="en-US" sz="2000" dirty="0" smtClean="0"/>
              <a:t> </a:t>
            </a:r>
            <a:r>
              <a:rPr lang="en-US" sz="2000" dirty="0" err="1" smtClean="0"/>
              <a:t>adalah</a:t>
            </a:r>
            <a:r>
              <a:rPr lang="en-US" sz="2000" dirty="0" smtClean="0"/>
              <a:t> </a:t>
            </a:r>
            <a:r>
              <a:rPr lang="en-US" sz="2000" dirty="0" err="1" smtClean="0"/>
              <a:t>jenis</a:t>
            </a:r>
            <a:r>
              <a:rPr lang="en-US" sz="2000" dirty="0" smtClean="0"/>
              <a:t> </a:t>
            </a:r>
            <a:r>
              <a:rPr lang="en-US" sz="2000" dirty="0" err="1" smtClean="0"/>
              <a:t>umbi</a:t>
            </a:r>
            <a:r>
              <a:rPr lang="en-US" sz="2000" dirty="0" smtClean="0"/>
              <a:t> </a:t>
            </a:r>
            <a:r>
              <a:rPr lang="en-US" sz="2000" dirty="0" err="1" smtClean="0"/>
              <a:t>lokal</a:t>
            </a:r>
            <a:r>
              <a:rPr lang="en-US" sz="2000" dirty="0" smtClean="0"/>
              <a:t> yang </a:t>
            </a:r>
            <a:r>
              <a:rPr lang="en-US" sz="2000" dirty="0" err="1" smtClean="0"/>
              <a:t>potensial</a:t>
            </a:r>
            <a:r>
              <a:rPr lang="en-US" sz="2000" dirty="0" smtClean="0"/>
              <a:t> </a:t>
            </a:r>
            <a:r>
              <a:rPr lang="en-US" sz="2000" dirty="0" err="1" smtClean="0"/>
              <a:t>dikembangkan</a:t>
            </a:r>
            <a:r>
              <a:rPr lang="en-US" sz="2000" dirty="0" smtClean="0"/>
              <a:t> </a:t>
            </a:r>
            <a:r>
              <a:rPr lang="en-US" sz="2000" dirty="0" err="1" smtClean="0"/>
              <a:t>di</a:t>
            </a:r>
            <a:r>
              <a:rPr lang="en-US" sz="2000" dirty="0" smtClean="0"/>
              <a:t> Indonesia. </a:t>
            </a:r>
            <a:r>
              <a:rPr lang="en-US" sz="2000" dirty="0" err="1" smtClean="0"/>
              <a:t>Umbi</a:t>
            </a:r>
            <a:r>
              <a:rPr lang="en-US" sz="2000" dirty="0" smtClean="0"/>
              <a:t> </a:t>
            </a:r>
            <a:r>
              <a:rPr lang="en-US" sz="2000" dirty="0" err="1" smtClean="0"/>
              <a:t>ini</a:t>
            </a:r>
            <a:r>
              <a:rPr lang="en-US" sz="2000" dirty="0" smtClean="0"/>
              <a:t> </a:t>
            </a:r>
            <a:r>
              <a:rPr lang="en-US" sz="2000" dirty="0" err="1" smtClean="0"/>
              <a:t>mudah</a:t>
            </a:r>
            <a:r>
              <a:rPr lang="en-US" sz="2000" dirty="0" smtClean="0"/>
              <a:t> </a:t>
            </a:r>
            <a:r>
              <a:rPr lang="en-US" sz="2000" dirty="0" err="1" smtClean="0"/>
              <a:t>dibudidayakan</a:t>
            </a:r>
            <a:r>
              <a:rPr lang="en-US" sz="2000" dirty="0" smtClean="0"/>
              <a:t> </a:t>
            </a:r>
            <a:r>
              <a:rPr lang="en-US" sz="2000" dirty="0" err="1" smtClean="0"/>
              <a:t>dan</a:t>
            </a:r>
            <a:r>
              <a:rPr lang="en-US" sz="2000" dirty="0" smtClean="0"/>
              <a:t> </a:t>
            </a:r>
            <a:r>
              <a:rPr lang="en-US" sz="2000" dirty="0" err="1" smtClean="0"/>
              <a:t>masih</a:t>
            </a:r>
            <a:r>
              <a:rPr lang="en-US" sz="2000" dirty="0" smtClean="0"/>
              <a:t> </a:t>
            </a:r>
            <a:r>
              <a:rPr lang="en-US" sz="2000" dirty="0" err="1" smtClean="0"/>
              <a:t>sedikit</a:t>
            </a:r>
            <a:r>
              <a:rPr lang="en-US" sz="2000" dirty="0" smtClean="0"/>
              <a:t> </a:t>
            </a:r>
            <a:r>
              <a:rPr lang="en-US" sz="2000" dirty="0" err="1" smtClean="0"/>
              <a:t>dikembangkan</a:t>
            </a:r>
            <a:r>
              <a:rPr lang="en-US" sz="2000" dirty="0" smtClean="0"/>
              <a:t> </a:t>
            </a:r>
            <a:r>
              <a:rPr lang="en-US" sz="2000" dirty="0" err="1" smtClean="0"/>
              <a:t>sebagai</a:t>
            </a:r>
            <a:r>
              <a:rPr lang="en-US" sz="2000" dirty="0" smtClean="0"/>
              <a:t> </a:t>
            </a:r>
            <a:r>
              <a:rPr lang="en-US" sz="2000" dirty="0" err="1" smtClean="0"/>
              <a:t>produk</a:t>
            </a:r>
            <a:r>
              <a:rPr lang="en-US" sz="2000" dirty="0" smtClean="0"/>
              <a:t> </a:t>
            </a:r>
            <a:r>
              <a:rPr lang="en-US" sz="2000" dirty="0" err="1" smtClean="0"/>
              <a:t>makanan</a:t>
            </a:r>
            <a:r>
              <a:rPr lang="en-US" sz="2000" dirty="0" smtClean="0"/>
              <a:t> </a:t>
            </a:r>
            <a:r>
              <a:rPr lang="en-US" sz="2000" dirty="0" err="1" smtClean="0"/>
              <a:t>bayi</a:t>
            </a:r>
            <a:r>
              <a:rPr lang="en-US" sz="2000" dirty="0" smtClean="0"/>
              <a:t>. </a:t>
            </a:r>
            <a:r>
              <a:rPr lang="en-US" sz="2000" dirty="0" err="1" smtClean="0"/>
              <a:t>Pati</a:t>
            </a:r>
            <a:r>
              <a:rPr lang="en-US" sz="2000" dirty="0" smtClean="0"/>
              <a:t> </a:t>
            </a:r>
            <a:r>
              <a:rPr lang="en-US" sz="2000" dirty="0" err="1" smtClean="0"/>
              <a:t>ganyong</a:t>
            </a:r>
            <a:r>
              <a:rPr lang="en-US" sz="2000" dirty="0" smtClean="0"/>
              <a:t> </a:t>
            </a:r>
            <a:r>
              <a:rPr lang="en-US" sz="2000" dirty="0" err="1" smtClean="0"/>
              <a:t>memiliki</a:t>
            </a:r>
            <a:r>
              <a:rPr lang="en-US" sz="2000" dirty="0" smtClean="0"/>
              <a:t> </a:t>
            </a:r>
            <a:r>
              <a:rPr lang="en-US" sz="2000" dirty="0" err="1" smtClean="0"/>
              <a:t>viskositas</a:t>
            </a:r>
            <a:r>
              <a:rPr lang="en-US" sz="2000" dirty="0" smtClean="0"/>
              <a:t> yang </a:t>
            </a:r>
            <a:r>
              <a:rPr lang="en-US" sz="2000" dirty="0" err="1" smtClean="0"/>
              <a:t>cukup</a:t>
            </a:r>
            <a:r>
              <a:rPr lang="en-US" sz="2000" dirty="0" smtClean="0"/>
              <a:t> </a:t>
            </a:r>
            <a:r>
              <a:rPr lang="en-US" sz="2000" dirty="0" err="1" smtClean="0"/>
              <a:t>rendah</a:t>
            </a:r>
            <a:r>
              <a:rPr lang="en-US" sz="2000" dirty="0" smtClean="0"/>
              <a:t> </a:t>
            </a:r>
            <a:r>
              <a:rPr lang="en-US" sz="2000" dirty="0" err="1" smtClean="0"/>
              <a:t>dan</a:t>
            </a:r>
            <a:r>
              <a:rPr lang="en-US" sz="2000" dirty="0" smtClean="0"/>
              <a:t> </a:t>
            </a:r>
            <a:r>
              <a:rPr lang="en-US" sz="2000" dirty="0" err="1" smtClean="0"/>
              <a:t>stabil</a:t>
            </a:r>
            <a:r>
              <a:rPr lang="en-US" sz="2000" dirty="0" smtClean="0"/>
              <a:t> </a:t>
            </a:r>
            <a:endParaRPr lang="id-ID" sz="2000" dirty="0"/>
          </a:p>
        </p:txBody>
      </p:sp>
      <p:sp>
        <p:nvSpPr>
          <p:cNvPr id="5" name="Round Same Side Corner Rectangle 4"/>
          <p:cNvSpPr/>
          <p:nvPr/>
        </p:nvSpPr>
        <p:spPr>
          <a:xfrm>
            <a:off x="571472" y="3500438"/>
            <a:ext cx="7786742" cy="2214578"/>
          </a:xfrm>
          <a:prstGeom prst="round2Same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sz="2000" dirty="0" smtClean="0"/>
              <a:t>Menurut Richana dan Sunarti (2004) </a:t>
            </a:r>
            <a:r>
              <a:rPr lang="en-US" sz="2000" dirty="0" err="1" smtClean="0"/>
              <a:t>pati</a:t>
            </a:r>
            <a:r>
              <a:rPr lang="en-US" sz="2000" dirty="0" smtClean="0"/>
              <a:t> </a:t>
            </a:r>
            <a:r>
              <a:rPr lang="en-US" sz="2000" dirty="0" err="1" smtClean="0"/>
              <a:t>ganyong</a:t>
            </a:r>
            <a:r>
              <a:rPr lang="en-US" sz="2000" dirty="0" smtClean="0"/>
              <a:t> </a:t>
            </a:r>
            <a:r>
              <a:rPr lang="en-US" sz="2000" dirty="0" err="1" smtClean="0"/>
              <a:t>memiliki</a:t>
            </a:r>
            <a:r>
              <a:rPr lang="en-US" sz="2000" dirty="0" smtClean="0"/>
              <a:t> </a:t>
            </a:r>
            <a:r>
              <a:rPr lang="en-US" sz="2000" dirty="0" err="1" smtClean="0"/>
              <a:t>kadar</a:t>
            </a:r>
            <a:r>
              <a:rPr lang="en-US" sz="2000" dirty="0" smtClean="0"/>
              <a:t> protein </a:t>
            </a:r>
            <a:r>
              <a:rPr lang="en-US" sz="2000" dirty="0" err="1" smtClean="0"/>
              <a:t>rendah</a:t>
            </a:r>
            <a:r>
              <a:rPr lang="en-US" sz="2000" dirty="0" smtClean="0"/>
              <a:t> </a:t>
            </a:r>
            <a:r>
              <a:rPr lang="en-US" sz="2000" dirty="0" err="1" smtClean="0"/>
              <a:t>sehingga</a:t>
            </a:r>
            <a:r>
              <a:rPr lang="en-US" sz="2000" dirty="0" smtClean="0"/>
              <a:t> </a:t>
            </a:r>
            <a:r>
              <a:rPr lang="en-US" sz="2000" dirty="0" err="1" smtClean="0"/>
              <a:t>perlu</a:t>
            </a:r>
            <a:r>
              <a:rPr lang="en-US" sz="2000" dirty="0" smtClean="0"/>
              <a:t> </a:t>
            </a:r>
            <a:r>
              <a:rPr lang="en-US" sz="2000" dirty="0" err="1" smtClean="0"/>
              <a:t>ditambah</a:t>
            </a:r>
            <a:r>
              <a:rPr lang="en-US" sz="2000" dirty="0" smtClean="0"/>
              <a:t> protein </a:t>
            </a:r>
            <a:r>
              <a:rPr lang="en-US" sz="2000" dirty="0" err="1" smtClean="0"/>
              <a:t>dari</a:t>
            </a:r>
            <a:r>
              <a:rPr lang="en-US" sz="2000" dirty="0" smtClean="0"/>
              <a:t> </a:t>
            </a:r>
            <a:r>
              <a:rPr lang="en-US" sz="2000" dirty="0" err="1" smtClean="0"/>
              <a:t>bahan</a:t>
            </a:r>
            <a:r>
              <a:rPr lang="en-US" sz="2000" dirty="0" smtClean="0"/>
              <a:t> lain </a:t>
            </a:r>
            <a:r>
              <a:rPr lang="en-US" sz="2000" dirty="0" err="1" smtClean="0"/>
              <a:t>untuk</a:t>
            </a:r>
            <a:r>
              <a:rPr lang="en-US" sz="2000" dirty="0" smtClean="0"/>
              <a:t> </a:t>
            </a:r>
            <a:r>
              <a:rPr lang="en-US" sz="2000" dirty="0" err="1" smtClean="0"/>
              <a:t>mendapatkan</a:t>
            </a:r>
            <a:r>
              <a:rPr lang="en-US" sz="2000" dirty="0" smtClean="0"/>
              <a:t> </a:t>
            </a:r>
            <a:r>
              <a:rPr lang="en-US" sz="2000" dirty="0" err="1" smtClean="0"/>
              <a:t>kandungan</a:t>
            </a:r>
            <a:r>
              <a:rPr lang="en-US" sz="2000" dirty="0" smtClean="0"/>
              <a:t> yang </a:t>
            </a:r>
            <a:r>
              <a:rPr lang="en-US" sz="2000" dirty="0" err="1" smtClean="0"/>
              <a:t>sesuai</a:t>
            </a:r>
            <a:r>
              <a:rPr lang="en-US" sz="2000" dirty="0" smtClean="0"/>
              <a:t> </a:t>
            </a:r>
            <a:r>
              <a:rPr lang="en-US" sz="2000" dirty="0" err="1" smtClean="0"/>
              <a:t>dengan</a:t>
            </a:r>
            <a:r>
              <a:rPr lang="en-US" sz="2000" dirty="0" smtClean="0"/>
              <a:t> </a:t>
            </a:r>
            <a:r>
              <a:rPr lang="en-US" sz="2000" dirty="0" err="1" smtClean="0"/>
              <a:t>kebutuhan</a:t>
            </a:r>
            <a:r>
              <a:rPr lang="en-US" sz="2000" dirty="0" smtClean="0"/>
              <a:t> </a:t>
            </a:r>
            <a:r>
              <a:rPr lang="en-US" sz="2000" dirty="0" err="1" smtClean="0"/>
              <a:t>bayi</a:t>
            </a:r>
            <a:r>
              <a:rPr lang="en-US" sz="2000" dirty="0" smtClean="0"/>
              <a:t>.</a:t>
            </a:r>
            <a:r>
              <a:rPr lang="id-ID" sz="2000" dirty="0" smtClean="0"/>
              <a:t>, makanan bayi harus mempunyai kadar protein sekurang-kurangnya 20%. Untuk mencukupi kadar protein yang dibutuhkan bayi tersebut, dapat dihasilkan dari protein nabati yang berasal dari kacang-kacangan atau biji-bijian.</a:t>
            </a:r>
          </a:p>
          <a:p>
            <a:pPr algn="just"/>
            <a:endParaRPr lang="id-ID" sz="2000" dirty="0"/>
          </a:p>
        </p:txBody>
      </p:sp>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5"/>
                                        </p:tgtEl>
                                      </p:cBhvr>
                                    </p:animEffect>
                                    <p:animScale>
                                      <p:cBhvr>
                                        <p:cTn id="12"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285720" y="285728"/>
            <a:ext cx="8572560" cy="1214446"/>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dirty="0" smtClean="0"/>
              <a:t>Berdasarkan hasil penelitian Widowati (2001), ganyong dapat diolah menjadi produk antara dalam bentuk tepung dan pati ganyong. Apabila dianalisa ternyata pati ganyong memiliki komposisi gizi kabohidrat 84,34%, protein 0,44%, lemak 6,43%, serat kasar 0,040%, amilosa 28% dan air 7,42%.</a:t>
            </a:r>
            <a:endParaRPr lang="id-ID" dirty="0"/>
          </a:p>
        </p:txBody>
      </p:sp>
      <p:pic>
        <p:nvPicPr>
          <p:cNvPr id="7" name="Picture 3" descr="E:\Itoch\themes\1476706685596-206729849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ound Diagonal Corner Rectangle 2"/>
          <p:cNvSpPr/>
          <p:nvPr/>
        </p:nvSpPr>
        <p:spPr>
          <a:xfrm>
            <a:off x="357158" y="1357298"/>
            <a:ext cx="8429684" cy="1285884"/>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endParaRPr lang="id-ID" dirty="0" smtClean="0"/>
          </a:p>
          <a:p>
            <a:pPr algn="just"/>
            <a:r>
              <a:rPr lang="id-ID" sz="2000" dirty="0" smtClean="0"/>
              <a:t>Menurut Harmayani (2008) melaporkan bahwa pati ganyong dapat dibuat menjadi makanan bayi untuk mengatasi gizi buruk. Ganyong selain mengandung karbohidrat juga mempuyai kalsium dan fosfor yang cukup tinggi.</a:t>
            </a:r>
          </a:p>
          <a:p>
            <a:pPr algn="ctr"/>
            <a:endParaRPr lang="id-ID" dirty="0"/>
          </a:p>
        </p:txBody>
      </p:sp>
      <p:sp>
        <p:nvSpPr>
          <p:cNvPr id="5" name="Round Diagonal Corner Rectangle 4"/>
          <p:cNvSpPr/>
          <p:nvPr/>
        </p:nvSpPr>
        <p:spPr>
          <a:xfrm>
            <a:off x="285720" y="2928934"/>
            <a:ext cx="8429684" cy="1500198"/>
          </a:xfrm>
          <a:prstGeom prst="round2Diag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sz="2000" dirty="0" smtClean="0"/>
              <a:t>Menurut Slamet (2010) Tepung ganyong yang dibuat tanpa perlakuan pendahuluan akan menghasilkan tepung yang warnanya kurang cerah. Tepung umbi-umbian umumnya berwarna coklat. Hal ini disebabkan karena proses pencoklatan yang terjadi selama proses pembuatan tepung</a:t>
            </a:r>
          </a:p>
          <a:p>
            <a:pPr algn="ctr"/>
            <a:endParaRPr lang="id-ID" dirty="0"/>
          </a:p>
        </p:txBody>
      </p:sp>
      <p:sp>
        <p:nvSpPr>
          <p:cNvPr id="8" name="Rounded Rectangle 7"/>
          <p:cNvSpPr/>
          <p:nvPr/>
        </p:nvSpPr>
        <p:spPr>
          <a:xfrm>
            <a:off x="357158" y="4643446"/>
            <a:ext cx="8572560" cy="121444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id-ID" sz="2000" dirty="0" smtClean="0"/>
              <a:t>Menurut Grehenson, (2006) Bubur instan memiliki tekstur seperti tepung atau serbuk yang akan menggumpal setelah ditambahkan air panas. Secara umum bubur instan memiliki serat kasar tidak lebih dari 5 % dan kadar air 5-10 %</a:t>
            </a:r>
          </a:p>
          <a:p>
            <a:pPr algn="ctr"/>
            <a:endParaRPr lang="id-ID" sz="2000" dirty="0"/>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2619</TotalTime>
  <Words>2411</Words>
  <Application>Microsoft Office PowerPoint</Application>
  <PresentationFormat>On-screen Show (4:3)</PresentationFormat>
  <Paragraphs>534</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PENGARUH KOMPOSISI TEPUNG UMBI GANYONG (Canna Edulis Ker) DENGAN TEPUNG KACANG HIJAU (Phaseolus Radiatus L.) DAN SUHU GELATINISASI TERHADAP BUBUR INSTAN UNYUK BAYI</vt:lpstr>
      <vt:lpstr>Latar Belakang</vt:lpstr>
      <vt:lpstr>Identifikasi Masalah</vt:lpstr>
      <vt:lpstr>Tujuan Penelitian</vt:lpstr>
      <vt:lpstr>Manfaat Penelitian</vt:lpstr>
      <vt:lpstr>Kerangka Pemikiran</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PENGARUH KOMPOSISI TEPUNG UMBI GANYONG (Canna Edulis Ker) DENGAN TEPUNG KACANG HIJAU (Phaseolus Radiatus L.) DAN SUHU GELATINISASI TERHADAP BUBUR INSTAN UNYUK BAYI</dc:title>
  <dc:creator>Windy</dc:creator>
  <cp:lastModifiedBy>Windy</cp:lastModifiedBy>
  <cp:revision>140</cp:revision>
  <dcterms:created xsi:type="dcterms:W3CDTF">2016-10-16T01:12:53Z</dcterms:created>
  <dcterms:modified xsi:type="dcterms:W3CDTF">2017-01-31T08:35:48Z</dcterms:modified>
</cp:coreProperties>
</file>