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5" r:id="rId3"/>
    <p:sldId id="297" r:id="rId4"/>
    <p:sldId id="262" r:id="rId5"/>
    <p:sldId id="304" r:id="rId6"/>
    <p:sldId id="305" r:id="rId7"/>
    <p:sldId id="306" r:id="rId8"/>
    <p:sldId id="307" r:id="rId9"/>
    <p:sldId id="308" r:id="rId10"/>
    <p:sldId id="268" r:id="rId11"/>
    <p:sldId id="309" r:id="rId12"/>
    <p:sldId id="270" r:id="rId13"/>
    <p:sldId id="271" r:id="rId14"/>
    <p:sldId id="272" r:id="rId15"/>
    <p:sldId id="273" r:id="rId16"/>
    <p:sldId id="310" r:id="rId17"/>
    <p:sldId id="275" r:id="rId18"/>
    <p:sldId id="276" r:id="rId19"/>
    <p:sldId id="277" r:id="rId20"/>
    <p:sldId id="279" r:id="rId21"/>
    <p:sldId id="312" r:id="rId22"/>
    <p:sldId id="280" r:id="rId23"/>
    <p:sldId id="284" r:id="rId24"/>
    <p:sldId id="286" r:id="rId25"/>
    <p:sldId id="287" r:id="rId26"/>
    <p:sldId id="289" r:id="rId27"/>
    <p:sldId id="311" r:id="rId28"/>
    <p:sldId id="293" r:id="rId29"/>
    <p:sldId id="294" r:id="rId30"/>
    <p:sldId id="296" r:id="rId31"/>
  </p:sldIdLst>
  <p:sldSz cx="9144000" cy="6858000" type="screen4x3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15" autoAdjust="0"/>
  </p:normalViewPr>
  <p:slideViewPr>
    <p:cSldViewPr>
      <p:cViewPr>
        <p:scale>
          <a:sx n="75" d="100"/>
          <a:sy n="75" d="100"/>
        </p:scale>
        <p:origin x="-10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07868-5D98-4659-BCAF-19A167D46AEF}" type="doc">
      <dgm:prSet loTypeId="urn:microsoft.com/office/officeart/2005/8/layout/chevron2" loCatId="list" qsTypeId="urn:microsoft.com/office/officeart/2005/8/quickstyle/simple2" qsCatId="simple" csTypeId="urn:microsoft.com/office/officeart/2005/8/colors/colorful4" csCatId="colorful" phldr="1"/>
      <dgm:spPr/>
    </dgm:pt>
    <dgm:pt modelId="{7E29D53E-E519-4FA0-9892-CFAB36A61322}">
      <dgm:prSet phldrT="[Text]"/>
      <dgm:spPr/>
      <dgm:t>
        <a:bodyPr/>
        <a:lstStyle/>
        <a:p>
          <a:r>
            <a:rPr lang="id-ID" dirty="0">
              <a:latin typeface="Times New Roman" panose="02020603050405020304" pitchFamily="18" charset="0"/>
              <a:cs typeface="Times New Roman" panose="02020603050405020304" pitchFamily="18" charset="0"/>
            </a:rPr>
            <a:t>Maksud</a:t>
          </a:r>
        </a:p>
      </dgm:t>
    </dgm:pt>
    <dgm:pt modelId="{3702E884-E33C-4612-9B23-7D218A9B6238}" type="parTrans" cxnId="{41144891-3CAB-4170-BDA2-8146ECDE2707}">
      <dgm:prSet/>
      <dgm:spPr/>
      <dgm:t>
        <a:bodyPr/>
        <a:lstStyle/>
        <a:p>
          <a:endParaRPr lang="id-ID"/>
        </a:p>
      </dgm:t>
    </dgm:pt>
    <dgm:pt modelId="{568CA6DD-AFE4-48A1-9A2D-B7FA38021458}" type="sibTrans" cxnId="{41144891-3CAB-4170-BDA2-8146ECDE2707}">
      <dgm:prSet/>
      <dgm:spPr/>
      <dgm:t>
        <a:bodyPr/>
        <a:lstStyle/>
        <a:p>
          <a:endParaRPr lang="id-ID"/>
        </a:p>
      </dgm:t>
    </dgm:pt>
    <dgm:pt modelId="{EF82659B-621D-419F-81D3-2AD4643FA54E}">
      <dgm:prSet phldrT="[Text]"/>
      <dgm:spPr/>
      <dgm:t>
        <a:bodyPr/>
        <a:lstStyle/>
        <a:p>
          <a:r>
            <a:rPr lang="id-ID" dirty="0">
              <a:latin typeface="Times New Roman" panose="02020603050405020304" pitchFamily="18" charset="0"/>
              <a:cs typeface="Times New Roman" panose="02020603050405020304" pitchFamily="18" charset="0"/>
            </a:rPr>
            <a:t>Tujuan</a:t>
          </a:r>
        </a:p>
      </dgm:t>
    </dgm:pt>
    <dgm:pt modelId="{B63CA5C5-9301-4326-91F0-743DE38A26FB}" type="parTrans" cxnId="{73EB31F3-CA57-49BB-9B5C-A88356DB763F}">
      <dgm:prSet/>
      <dgm:spPr/>
      <dgm:t>
        <a:bodyPr/>
        <a:lstStyle/>
        <a:p>
          <a:endParaRPr lang="id-ID"/>
        </a:p>
      </dgm:t>
    </dgm:pt>
    <dgm:pt modelId="{622171AD-F035-4A07-9B09-79EAB9C34528}" type="sibTrans" cxnId="{73EB31F3-CA57-49BB-9B5C-A88356DB763F}">
      <dgm:prSet/>
      <dgm:spPr/>
      <dgm:t>
        <a:bodyPr/>
        <a:lstStyle/>
        <a:p>
          <a:endParaRPr lang="id-ID"/>
        </a:p>
      </dgm:t>
    </dgm:pt>
    <dgm:pt modelId="{CF805465-D257-4BB4-BC43-DEFE39E0B964}">
      <dgm:prSet custT="1"/>
      <dgm:spPr/>
      <dgm:t>
        <a:bodyPr/>
        <a:lstStyle/>
        <a:p>
          <a:pPr algn="just"/>
          <a:r>
            <a: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ntuk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mengetahui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jenis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campuran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terpilih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ikan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patin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ikan  yang dilumatkan dengan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jagung</a:t>
          </a:r>
          <a:r>
            <a: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sebagai bahan baku utama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sehingga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dapat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meningkatkan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kadar protein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produk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pasta </a:t>
          </a:r>
          <a:r>
            <a:rPr lang="en-US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kering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jagung.</a:t>
          </a:r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87347-B976-42E1-8DA2-E1CA3C38BE97}" type="parTrans" cxnId="{D24DC8A4-55B9-466C-A40B-F83462836968}">
      <dgm:prSet/>
      <dgm:spPr/>
      <dgm:t>
        <a:bodyPr/>
        <a:lstStyle/>
        <a:p>
          <a:endParaRPr lang="id-ID"/>
        </a:p>
      </dgm:t>
    </dgm:pt>
    <dgm:pt modelId="{DA132293-3A19-42FF-967F-36F3F489672A}" type="sibTrans" cxnId="{D24DC8A4-55B9-466C-A40B-F83462836968}">
      <dgm:prSet/>
      <dgm:spPr/>
      <dgm:t>
        <a:bodyPr/>
        <a:lstStyle/>
        <a:p>
          <a:endParaRPr lang="id-ID"/>
        </a:p>
      </dgm:t>
    </dgm:pt>
    <dgm:pt modelId="{2F3E93E1-9637-4536-A5D6-F467BE05759D}">
      <dgm:prSet/>
      <dgm:spPr/>
      <dgm:t>
        <a:bodyPr/>
        <a:lstStyle/>
        <a:p>
          <a:pPr algn="just"/>
          <a:r>
            <a:rPr lang="id-ID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Untuk mengetahui perbandingan ikan patin dan pati jagung serta lama pengeringan terhadap karakteristik pasta kering jagung serta untuk mengetahui kadar protein produk dengan adanya perbedaan jumlah penambahan ikan patin.</a:t>
          </a:r>
          <a:endParaRPr lang="id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B78FD-3EC5-4DEA-94A3-5B60D5C78113}" type="parTrans" cxnId="{3FB52B1B-3B2E-4D61-A4F0-506337240C17}">
      <dgm:prSet/>
      <dgm:spPr/>
      <dgm:t>
        <a:bodyPr/>
        <a:lstStyle/>
        <a:p>
          <a:endParaRPr lang="id-ID"/>
        </a:p>
      </dgm:t>
    </dgm:pt>
    <dgm:pt modelId="{7E068BFE-924A-4AE1-8805-72BBCD656087}" type="sibTrans" cxnId="{3FB52B1B-3B2E-4D61-A4F0-506337240C17}">
      <dgm:prSet/>
      <dgm:spPr/>
      <dgm:t>
        <a:bodyPr/>
        <a:lstStyle/>
        <a:p>
          <a:endParaRPr lang="id-ID"/>
        </a:p>
      </dgm:t>
    </dgm:pt>
    <dgm:pt modelId="{A0D552AF-70D5-442D-9D7F-511C04089B76}" type="pres">
      <dgm:prSet presAssocID="{52407868-5D98-4659-BCAF-19A167D46AEF}" presName="linearFlow" presStyleCnt="0">
        <dgm:presLayoutVars>
          <dgm:dir/>
          <dgm:animLvl val="lvl"/>
          <dgm:resizeHandles val="exact"/>
        </dgm:presLayoutVars>
      </dgm:prSet>
      <dgm:spPr/>
    </dgm:pt>
    <dgm:pt modelId="{C5CA7707-83F7-403B-8422-9C74980F0D83}" type="pres">
      <dgm:prSet presAssocID="{7E29D53E-E519-4FA0-9892-CFAB36A61322}" presName="composite" presStyleCnt="0"/>
      <dgm:spPr/>
    </dgm:pt>
    <dgm:pt modelId="{737811DF-DAB9-402A-BFD8-D561D389E284}" type="pres">
      <dgm:prSet presAssocID="{7E29D53E-E519-4FA0-9892-CFAB36A6132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F059AF-FB0E-46B3-A53D-D658704BE2DC}" type="pres">
      <dgm:prSet presAssocID="{7E29D53E-E519-4FA0-9892-CFAB36A6132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8FE1DE-C1FF-4F9E-8379-37725700D07C}" type="pres">
      <dgm:prSet presAssocID="{568CA6DD-AFE4-48A1-9A2D-B7FA38021458}" presName="sp" presStyleCnt="0"/>
      <dgm:spPr/>
    </dgm:pt>
    <dgm:pt modelId="{F4B53A6E-D12A-4FE8-B00F-D0E2609BE5FB}" type="pres">
      <dgm:prSet presAssocID="{EF82659B-621D-419F-81D3-2AD4643FA54E}" presName="composite" presStyleCnt="0"/>
      <dgm:spPr/>
    </dgm:pt>
    <dgm:pt modelId="{B0DBE306-E6E0-485F-B443-381AE52AA04C}" type="pres">
      <dgm:prSet presAssocID="{EF82659B-621D-419F-81D3-2AD4643FA54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3AAF4B-60F8-497A-A8BE-D346D12CCA46}" type="pres">
      <dgm:prSet presAssocID="{EF82659B-621D-419F-81D3-2AD4643FA54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FB52B1B-3B2E-4D61-A4F0-506337240C17}" srcId="{EF82659B-621D-419F-81D3-2AD4643FA54E}" destId="{2F3E93E1-9637-4536-A5D6-F467BE05759D}" srcOrd="0" destOrd="0" parTransId="{118B78FD-3EC5-4DEA-94A3-5B60D5C78113}" sibTransId="{7E068BFE-924A-4AE1-8805-72BBCD656087}"/>
    <dgm:cxn modelId="{1C3E2634-9ED2-452D-9E8B-0AE568115C8A}" type="presOf" srcId="{7E29D53E-E519-4FA0-9892-CFAB36A61322}" destId="{737811DF-DAB9-402A-BFD8-D561D389E284}" srcOrd="0" destOrd="0" presId="urn:microsoft.com/office/officeart/2005/8/layout/chevron2"/>
    <dgm:cxn modelId="{142FD255-83E5-4432-BA21-59B6E63B711A}" type="presOf" srcId="{52407868-5D98-4659-BCAF-19A167D46AEF}" destId="{A0D552AF-70D5-442D-9D7F-511C04089B76}" srcOrd="0" destOrd="0" presId="urn:microsoft.com/office/officeart/2005/8/layout/chevron2"/>
    <dgm:cxn modelId="{F4C0888E-132D-4775-8559-9378304A1D3B}" type="presOf" srcId="{CF805465-D257-4BB4-BC43-DEFE39E0B964}" destId="{95F059AF-FB0E-46B3-A53D-D658704BE2DC}" srcOrd="0" destOrd="0" presId="urn:microsoft.com/office/officeart/2005/8/layout/chevron2"/>
    <dgm:cxn modelId="{F616A401-E299-4A91-ADDD-59BA29E2B0B6}" type="presOf" srcId="{2F3E93E1-9637-4536-A5D6-F467BE05759D}" destId="{0B3AAF4B-60F8-497A-A8BE-D346D12CCA46}" srcOrd="0" destOrd="0" presId="urn:microsoft.com/office/officeart/2005/8/layout/chevron2"/>
    <dgm:cxn modelId="{D24DC8A4-55B9-466C-A40B-F83462836968}" srcId="{7E29D53E-E519-4FA0-9892-CFAB36A61322}" destId="{CF805465-D257-4BB4-BC43-DEFE39E0B964}" srcOrd="0" destOrd="0" parTransId="{C6C87347-B976-42E1-8DA2-E1CA3C38BE97}" sibTransId="{DA132293-3A19-42FF-967F-36F3F489672A}"/>
    <dgm:cxn modelId="{41144891-3CAB-4170-BDA2-8146ECDE2707}" srcId="{52407868-5D98-4659-BCAF-19A167D46AEF}" destId="{7E29D53E-E519-4FA0-9892-CFAB36A61322}" srcOrd="0" destOrd="0" parTransId="{3702E884-E33C-4612-9B23-7D218A9B6238}" sibTransId="{568CA6DD-AFE4-48A1-9A2D-B7FA38021458}"/>
    <dgm:cxn modelId="{73EB31F3-CA57-49BB-9B5C-A88356DB763F}" srcId="{52407868-5D98-4659-BCAF-19A167D46AEF}" destId="{EF82659B-621D-419F-81D3-2AD4643FA54E}" srcOrd="1" destOrd="0" parTransId="{B63CA5C5-9301-4326-91F0-743DE38A26FB}" sibTransId="{622171AD-F035-4A07-9B09-79EAB9C34528}"/>
    <dgm:cxn modelId="{48CEF844-EE97-4688-A165-8A6062F0A23D}" type="presOf" srcId="{EF82659B-621D-419F-81D3-2AD4643FA54E}" destId="{B0DBE306-E6E0-485F-B443-381AE52AA04C}" srcOrd="0" destOrd="0" presId="urn:microsoft.com/office/officeart/2005/8/layout/chevron2"/>
    <dgm:cxn modelId="{437D0F20-1862-403C-B3FA-CC8C41F51707}" type="presParOf" srcId="{A0D552AF-70D5-442D-9D7F-511C04089B76}" destId="{C5CA7707-83F7-403B-8422-9C74980F0D83}" srcOrd="0" destOrd="0" presId="urn:microsoft.com/office/officeart/2005/8/layout/chevron2"/>
    <dgm:cxn modelId="{45285292-31A7-448D-AD21-9EB346EBC56B}" type="presParOf" srcId="{C5CA7707-83F7-403B-8422-9C74980F0D83}" destId="{737811DF-DAB9-402A-BFD8-D561D389E284}" srcOrd="0" destOrd="0" presId="urn:microsoft.com/office/officeart/2005/8/layout/chevron2"/>
    <dgm:cxn modelId="{265CE8DF-BB79-44D9-A4B3-F3FA50CD8E4F}" type="presParOf" srcId="{C5CA7707-83F7-403B-8422-9C74980F0D83}" destId="{95F059AF-FB0E-46B3-A53D-D658704BE2DC}" srcOrd="1" destOrd="0" presId="urn:microsoft.com/office/officeart/2005/8/layout/chevron2"/>
    <dgm:cxn modelId="{7262ADD7-D1E5-4D09-AB39-014E826AA2ED}" type="presParOf" srcId="{A0D552AF-70D5-442D-9D7F-511C04089B76}" destId="{388FE1DE-C1FF-4F9E-8379-37725700D07C}" srcOrd="1" destOrd="0" presId="urn:microsoft.com/office/officeart/2005/8/layout/chevron2"/>
    <dgm:cxn modelId="{22B287AB-52A9-47C2-AB3E-24DAA59BCA21}" type="presParOf" srcId="{A0D552AF-70D5-442D-9D7F-511C04089B76}" destId="{F4B53A6E-D12A-4FE8-B00F-D0E2609BE5FB}" srcOrd="2" destOrd="0" presId="urn:microsoft.com/office/officeart/2005/8/layout/chevron2"/>
    <dgm:cxn modelId="{84B2BCBA-709B-45E6-A65B-718AD7484C43}" type="presParOf" srcId="{F4B53A6E-D12A-4FE8-B00F-D0E2609BE5FB}" destId="{B0DBE306-E6E0-485F-B443-381AE52AA04C}" srcOrd="0" destOrd="0" presId="urn:microsoft.com/office/officeart/2005/8/layout/chevron2"/>
    <dgm:cxn modelId="{97E834C6-9861-4EFF-B622-8C6CE34467BE}" type="presParOf" srcId="{F4B53A6E-D12A-4FE8-B00F-D0E2609BE5FB}" destId="{0B3AAF4B-60F8-497A-A8BE-D346D12CCA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22C92-920C-4072-A4F6-F76B59E8C7A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6EF9C8E-AB8C-43E9-BA19-5F00A0369D8D}">
      <dgm:prSet phldrT="[Text]" custT="1"/>
      <dgm:spPr/>
      <dgm:t>
        <a:bodyPr/>
        <a:lstStyle/>
        <a:p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Winarno, (1997)</a:t>
          </a:r>
          <a:endParaRPr lang="id-ID" sz="2000" b="1" dirty="0"/>
        </a:p>
      </dgm:t>
    </dgm:pt>
    <dgm:pt modelId="{D8762679-E74D-4DEF-915D-AF90931BB9A5}" type="parTrans" cxnId="{7EC95558-D39D-4C8B-A975-A12D8C9965A5}">
      <dgm:prSet/>
      <dgm:spPr/>
      <dgm:t>
        <a:bodyPr/>
        <a:lstStyle/>
        <a:p>
          <a:endParaRPr lang="id-ID"/>
        </a:p>
      </dgm:t>
    </dgm:pt>
    <dgm:pt modelId="{E8FE881E-5B3F-4536-8054-7581ADC0B043}" type="sibTrans" cxnId="{7EC95558-D39D-4C8B-A975-A12D8C9965A5}">
      <dgm:prSet/>
      <dgm:spPr/>
      <dgm:t>
        <a:bodyPr/>
        <a:lstStyle/>
        <a:p>
          <a:endParaRPr lang="id-ID"/>
        </a:p>
      </dgm:t>
    </dgm:pt>
    <dgm:pt modelId="{F5A8D2A7-F83D-4A88-807A-5B940751E93B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jagung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memiliki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sifat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sebagai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pengikat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adanya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proses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peman</a:t>
          </a:r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san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saat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proses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pembuatannya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roses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gelatinisasi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hanya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bergantung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dari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adanya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air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pemanasan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pemanggangan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tetapi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juga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dipengaruhi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oleh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sifat-sifat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senyawa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terdapat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dalam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campuran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id-ID" sz="2000" dirty="0"/>
        </a:p>
      </dgm:t>
    </dgm:pt>
    <dgm:pt modelId="{4E487652-32D5-4E50-9518-8B56BAAF17EA}" type="parTrans" cxnId="{555729EF-8440-4607-BE8B-B18E9951AA11}">
      <dgm:prSet/>
      <dgm:spPr/>
      <dgm:t>
        <a:bodyPr/>
        <a:lstStyle/>
        <a:p>
          <a:endParaRPr lang="id-ID"/>
        </a:p>
      </dgm:t>
    </dgm:pt>
    <dgm:pt modelId="{CC15D67A-96E8-4956-959E-4E8A261F7631}" type="sibTrans" cxnId="{555729EF-8440-4607-BE8B-B18E9951AA11}">
      <dgm:prSet/>
      <dgm:spPr/>
      <dgm:t>
        <a:bodyPr/>
        <a:lstStyle/>
        <a:p>
          <a:endParaRPr lang="id-ID"/>
        </a:p>
      </dgm:t>
    </dgm:pt>
    <dgm:pt modelId="{F8CA3282-8BC8-4569-A9AE-DFEEE8B1B0AF}">
      <dgm:prSet phldrT="[Text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Winarno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1992</a:t>
          </a:r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id-ID" sz="2000" b="1" dirty="0"/>
        </a:p>
      </dgm:t>
    </dgm:pt>
    <dgm:pt modelId="{E4F99477-7E47-43C8-AAB1-7D9C8065D560}" type="sibTrans" cxnId="{EB78B84E-01DD-456B-9CAF-18E625BEE435}">
      <dgm:prSet/>
      <dgm:spPr/>
      <dgm:t>
        <a:bodyPr/>
        <a:lstStyle/>
        <a:p>
          <a:endParaRPr lang="id-ID"/>
        </a:p>
      </dgm:t>
    </dgm:pt>
    <dgm:pt modelId="{A10E14FA-6C21-47C6-8ADE-EC8F8D76199B}" type="parTrans" cxnId="{EB78B84E-01DD-456B-9CAF-18E625BEE435}">
      <dgm:prSet/>
      <dgm:spPr/>
      <dgm:t>
        <a:bodyPr/>
        <a:lstStyle/>
        <a:p>
          <a:endParaRPr lang="id-ID"/>
        </a:p>
      </dgm:t>
    </dgm:pt>
    <dgm:pt modelId="{9130C00D-5475-40C3-81D1-45335E4B3B9C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air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dingin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jika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dicampur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menimbulkan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perubahan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tetapi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jika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air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tersebut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dipanaskan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maka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viskositas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campuran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tersebut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akan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bertambah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jika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konsentrasi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ditambahkan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semakin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banyak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maka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akan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terbentuk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gel, yang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disebut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gelatinisasi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id-ID" sz="2000" dirty="0"/>
        </a:p>
      </dgm:t>
    </dgm:pt>
    <dgm:pt modelId="{43BDB9C1-1E90-4D6C-B94A-3651222591C7}" type="sibTrans" cxnId="{DE9E8933-6B11-4F71-8280-796023F26E6A}">
      <dgm:prSet/>
      <dgm:spPr/>
      <dgm:t>
        <a:bodyPr/>
        <a:lstStyle/>
        <a:p>
          <a:endParaRPr lang="id-ID"/>
        </a:p>
      </dgm:t>
    </dgm:pt>
    <dgm:pt modelId="{3D4CF42E-6C67-47C2-B08D-EFAADD565F1A}" type="parTrans" cxnId="{DE9E8933-6B11-4F71-8280-796023F26E6A}">
      <dgm:prSet/>
      <dgm:spPr/>
      <dgm:t>
        <a:bodyPr/>
        <a:lstStyle/>
        <a:p>
          <a:endParaRPr lang="id-ID"/>
        </a:p>
      </dgm:t>
    </dgm:pt>
    <dgm:pt modelId="{FFB63F15-9399-414D-9EA8-5199B9F6920F}" type="pres">
      <dgm:prSet presAssocID="{DDE22C92-920C-4072-A4F6-F76B59E8C7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6876A90-D145-44E0-A94D-861CCF4242F6}" type="pres">
      <dgm:prSet presAssocID="{C6EF9C8E-AB8C-43E9-BA19-5F00A0369D8D}" presName="linNode" presStyleCnt="0"/>
      <dgm:spPr/>
      <dgm:t>
        <a:bodyPr/>
        <a:lstStyle/>
        <a:p>
          <a:endParaRPr lang="id-ID"/>
        </a:p>
      </dgm:t>
    </dgm:pt>
    <dgm:pt modelId="{7F9CEB1C-0539-4642-A674-ADCF683495AF}" type="pres">
      <dgm:prSet presAssocID="{C6EF9C8E-AB8C-43E9-BA19-5F00A0369D8D}" presName="parentText" presStyleLbl="node1" presStyleIdx="0" presStyleCnt="2" custScaleX="75252" custScaleY="9183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45C5C9-9E8B-4993-A5FB-D1281B34DF81}" type="pres">
      <dgm:prSet presAssocID="{C6EF9C8E-AB8C-43E9-BA19-5F00A0369D8D}" presName="descendantText" presStyleLbl="alignAccFollowNode1" presStyleIdx="0" presStyleCnt="2" custScaleX="1541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86910F-0BF4-4B24-8077-198F3B69F788}" type="pres">
      <dgm:prSet presAssocID="{E8FE881E-5B3F-4536-8054-7581ADC0B043}" presName="sp" presStyleCnt="0"/>
      <dgm:spPr/>
      <dgm:t>
        <a:bodyPr/>
        <a:lstStyle/>
        <a:p>
          <a:endParaRPr lang="id-ID"/>
        </a:p>
      </dgm:t>
    </dgm:pt>
    <dgm:pt modelId="{EC2B1AF0-D64B-46B1-91BD-C2D2E4C9AED5}" type="pres">
      <dgm:prSet presAssocID="{F8CA3282-8BC8-4569-A9AE-DFEEE8B1B0AF}" presName="linNode" presStyleCnt="0"/>
      <dgm:spPr/>
      <dgm:t>
        <a:bodyPr/>
        <a:lstStyle/>
        <a:p>
          <a:endParaRPr lang="id-ID"/>
        </a:p>
      </dgm:t>
    </dgm:pt>
    <dgm:pt modelId="{B3811ADB-0057-4B6F-B66D-B1ACB08D3073}" type="pres">
      <dgm:prSet presAssocID="{F8CA3282-8BC8-4569-A9AE-DFEEE8B1B0AF}" presName="parentText" presStyleLbl="node1" presStyleIdx="1" presStyleCnt="2" custScaleX="61729" custScaleY="8754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BB0905-77B2-4A50-8D99-D538133AA76D}" type="pres">
      <dgm:prSet presAssocID="{F8CA3282-8BC8-4569-A9AE-DFEEE8B1B0AF}" presName="descendantText" presStyleLbl="alignAccFollowNode1" presStyleIdx="1" presStyleCnt="2" custScaleX="1273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B78B84E-01DD-456B-9CAF-18E625BEE435}" srcId="{DDE22C92-920C-4072-A4F6-F76B59E8C7A6}" destId="{F8CA3282-8BC8-4569-A9AE-DFEEE8B1B0AF}" srcOrd="1" destOrd="0" parTransId="{A10E14FA-6C21-47C6-8ADE-EC8F8D76199B}" sibTransId="{E4F99477-7E47-43C8-AAB1-7D9C8065D560}"/>
    <dgm:cxn modelId="{84EB66FE-6A41-4834-975D-D55B970C3F99}" type="presOf" srcId="{F8CA3282-8BC8-4569-A9AE-DFEEE8B1B0AF}" destId="{B3811ADB-0057-4B6F-B66D-B1ACB08D3073}" srcOrd="0" destOrd="0" presId="urn:microsoft.com/office/officeart/2005/8/layout/vList5"/>
    <dgm:cxn modelId="{E74D87C2-F170-4B4D-ADD4-B4399BCED869}" type="presOf" srcId="{DDE22C92-920C-4072-A4F6-F76B59E8C7A6}" destId="{FFB63F15-9399-414D-9EA8-5199B9F6920F}" srcOrd="0" destOrd="0" presId="urn:microsoft.com/office/officeart/2005/8/layout/vList5"/>
    <dgm:cxn modelId="{165A20D3-196C-4E31-9D2D-CEA461248B2E}" type="presOf" srcId="{9130C00D-5475-40C3-81D1-45335E4B3B9C}" destId="{04BB0905-77B2-4A50-8D99-D538133AA76D}" srcOrd="0" destOrd="0" presId="urn:microsoft.com/office/officeart/2005/8/layout/vList5"/>
    <dgm:cxn modelId="{7EC95558-D39D-4C8B-A975-A12D8C9965A5}" srcId="{DDE22C92-920C-4072-A4F6-F76B59E8C7A6}" destId="{C6EF9C8E-AB8C-43E9-BA19-5F00A0369D8D}" srcOrd="0" destOrd="0" parTransId="{D8762679-E74D-4DEF-915D-AF90931BB9A5}" sibTransId="{E8FE881E-5B3F-4536-8054-7581ADC0B043}"/>
    <dgm:cxn modelId="{DE9E8933-6B11-4F71-8280-796023F26E6A}" srcId="{F8CA3282-8BC8-4569-A9AE-DFEEE8B1B0AF}" destId="{9130C00D-5475-40C3-81D1-45335E4B3B9C}" srcOrd="0" destOrd="0" parTransId="{3D4CF42E-6C67-47C2-B08D-EFAADD565F1A}" sibTransId="{43BDB9C1-1E90-4D6C-B94A-3651222591C7}"/>
    <dgm:cxn modelId="{555729EF-8440-4607-BE8B-B18E9951AA11}" srcId="{C6EF9C8E-AB8C-43E9-BA19-5F00A0369D8D}" destId="{F5A8D2A7-F83D-4A88-807A-5B940751E93B}" srcOrd="0" destOrd="0" parTransId="{4E487652-32D5-4E50-9518-8B56BAAF17EA}" sibTransId="{CC15D67A-96E8-4956-959E-4E8A261F7631}"/>
    <dgm:cxn modelId="{8D4D0941-4EA4-43BA-87D3-FD9E805A095D}" type="presOf" srcId="{F5A8D2A7-F83D-4A88-807A-5B940751E93B}" destId="{BF45C5C9-9E8B-4993-A5FB-D1281B34DF81}" srcOrd="0" destOrd="0" presId="urn:microsoft.com/office/officeart/2005/8/layout/vList5"/>
    <dgm:cxn modelId="{52CD9AED-E1F4-4B56-B3D8-73458E9359EB}" type="presOf" srcId="{C6EF9C8E-AB8C-43E9-BA19-5F00A0369D8D}" destId="{7F9CEB1C-0539-4642-A674-ADCF683495AF}" srcOrd="0" destOrd="0" presId="urn:microsoft.com/office/officeart/2005/8/layout/vList5"/>
    <dgm:cxn modelId="{38E2ECA0-BC18-40F4-9D3C-DF400D27D565}" type="presParOf" srcId="{FFB63F15-9399-414D-9EA8-5199B9F6920F}" destId="{A6876A90-D145-44E0-A94D-861CCF4242F6}" srcOrd="0" destOrd="0" presId="urn:microsoft.com/office/officeart/2005/8/layout/vList5"/>
    <dgm:cxn modelId="{85A6009E-31EC-4D35-A1B5-27B3A0B6474A}" type="presParOf" srcId="{A6876A90-D145-44E0-A94D-861CCF4242F6}" destId="{7F9CEB1C-0539-4642-A674-ADCF683495AF}" srcOrd="0" destOrd="0" presId="urn:microsoft.com/office/officeart/2005/8/layout/vList5"/>
    <dgm:cxn modelId="{FD851FC2-094E-42D4-9014-124BFDD21372}" type="presParOf" srcId="{A6876A90-D145-44E0-A94D-861CCF4242F6}" destId="{BF45C5C9-9E8B-4993-A5FB-D1281B34DF81}" srcOrd="1" destOrd="0" presId="urn:microsoft.com/office/officeart/2005/8/layout/vList5"/>
    <dgm:cxn modelId="{EC89FC71-50D6-44D3-83E5-1A5ED3000717}" type="presParOf" srcId="{FFB63F15-9399-414D-9EA8-5199B9F6920F}" destId="{9786910F-0BF4-4B24-8077-198F3B69F788}" srcOrd="1" destOrd="0" presId="urn:microsoft.com/office/officeart/2005/8/layout/vList5"/>
    <dgm:cxn modelId="{EBB31B48-9759-4477-856A-F9610DCC1B2F}" type="presParOf" srcId="{FFB63F15-9399-414D-9EA8-5199B9F6920F}" destId="{EC2B1AF0-D64B-46B1-91BD-C2D2E4C9AED5}" srcOrd="2" destOrd="0" presId="urn:microsoft.com/office/officeart/2005/8/layout/vList5"/>
    <dgm:cxn modelId="{E1C4F470-C1FB-42EF-B37C-B63E5A9FDF8B}" type="presParOf" srcId="{EC2B1AF0-D64B-46B1-91BD-C2D2E4C9AED5}" destId="{B3811ADB-0057-4B6F-B66D-B1ACB08D3073}" srcOrd="0" destOrd="0" presId="urn:microsoft.com/office/officeart/2005/8/layout/vList5"/>
    <dgm:cxn modelId="{6BA1C112-EAA8-4B49-96C3-64B725E29DC2}" type="presParOf" srcId="{EC2B1AF0-D64B-46B1-91BD-C2D2E4C9AED5}" destId="{04BB0905-77B2-4A50-8D99-D538133AA7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54BA2-ED88-4EA6-B851-1A7E3D78DAF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A4727A8-861F-4A33-8720-F12DFCE4BC25}">
      <dgm:prSet phldrT="[Text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Riadiani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(2005) </a:t>
          </a:r>
          <a:endParaRPr lang="id-ID" sz="2000" b="1" dirty="0">
            <a:latin typeface="Times New Roman" pitchFamily="18" charset="0"/>
            <a:cs typeface="Times New Roman" pitchFamily="18" charset="0"/>
          </a:endParaRPr>
        </a:p>
      </dgm:t>
    </dgm:pt>
    <dgm:pt modelId="{C6D41622-6D15-4F11-904C-B75E5154A0F0}" type="parTrans" cxnId="{B81D1361-0BFA-4485-8874-383B3A127CCD}">
      <dgm:prSet/>
      <dgm:spPr/>
      <dgm:t>
        <a:bodyPr/>
        <a:lstStyle/>
        <a:p>
          <a:endParaRPr lang="id-ID"/>
        </a:p>
      </dgm:t>
    </dgm:pt>
    <dgm:pt modelId="{9AE26518-E622-4DF8-AD53-AAF7BB301783}" type="sibTrans" cxnId="{B81D1361-0BFA-4485-8874-383B3A127CCD}">
      <dgm:prSet/>
      <dgm:spPr/>
      <dgm:t>
        <a:bodyPr/>
        <a:lstStyle/>
        <a:p>
          <a:endParaRPr lang="id-ID"/>
        </a:p>
      </dgm:t>
    </dgm:pt>
    <dgm:pt modelId="{6D7D3C5D-4930-47AA-897E-EE027F51A0B3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id-ID" sz="1600" dirty="0" smtClean="0">
              <a:latin typeface="Times New Roman" pitchFamily="18" charset="0"/>
              <a:cs typeface="Times New Roman" pitchFamily="18" charset="0"/>
            </a:rPr>
            <a:t>Dalam penelitian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perlakuan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substitusi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beras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maizena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menunjukan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bahwa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tampilan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warna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kenampakan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pasta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terbaik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sebelum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perebusan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rasa pasta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setelah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perebusan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1600" dirty="0" smtClean="0">
              <a:latin typeface="Times New Roman" pitchFamily="18" charset="0"/>
              <a:cs typeface="Times New Roman" pitchFamily="18" charset="0"/>
            </a:rPr>
            <a:t>pada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beras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pandan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wangi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maizena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2:1,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waktu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pengeringan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105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menit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. Kadar air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terbaik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ditunjukan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oleh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perlakuan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1600" dirty="0" smtClean="0">
              <a:latin typeface="Times New Roman" pitchFamily="18" charset="0"/>
              <a:cs typeface="Times New Roman" pitchFamily="18" charset="0"/>
            </a:rPr>
            <a:t>pada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beras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pandan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wangi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maizena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1:1,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waktu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pengeringan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75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menit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sedangkan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kandungan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protein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setiap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perlakuan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relatif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seragam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id-ID" sz="1600" dirty="0">
            <a:latin typeface="Times New Roman" pitchFamily="18" charset="0"/>
            <a:cs typeface="Times New Roman" pitchFamily="18" charset="0"/>
          </a:endParaRPr>
        </a:p>
      </dgm:t>
    </dgm:pt>
    <dgm:pt modelId="{E23E3722-FB4E-49F7-A9A6-D31AEBE105B5}" type="parTrans" cxnId="{401958EE-414B-4C08-AFBE-6126AFF201F2}">
      <dgm:prSet/>
      <dgm:spPr/>
      <dgm:t>
        <a:bodyPr/>
        <a:lstStyle/>
        <a:p>
          <a:endParaRPr lang="id-ID"/>
        </a:p>
      </dgm:t>
    </dgm:pt>
    <dgm:pt modelId="{910CB437-5005-4D5C-BE60-34DAFCA8343F}" type="sibTrans" cxnId="{401958EE-414B-4C08-AFBE-6126AFF201F2}">
      <dgm:prSet/>
      <dgm:spPr/>
      <dgm:t>
        <a:bodyPr/>
        <a:lstStyle/>
        <a:p>
          <a:endParaRPr lang="id-ID"/>
        </a:p>
      </dgm:t>
    </dgm:pt>
    <dgm:pt modelId="{B6DBD428-159C-4D86-8363-9464D7F04062}">
      <dgm:prSet phldrT="[Text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Ruchyati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(2005)</a:t>
          </a:r>
          <a:endParaRPr lang="id-ID" sz="2000" b="1" dirty="0"/>
        </a:p>
      </dgm:t>
    </dgm:pt>
    <dgm:pt modelId="{9D91408C-2EE9-418E-9475-3A51E1206B04}" type="parTrans" cxnId="{DEED4A8B-FF57-4768-9208-79B4325EA68F}">
      <dgm:prSet/>
      <dgm:spPr/>
      <dgm:t>
        <a:bodyPr/>
        <a:lstStyle/>
        <a:p>
          <a:endParaRPr lang="id-ID"/>
        </a:p>
      </dgm:t>
    </dgm:pt>
    <dgm:pt modelId="{24CB7960-14D7-45A3-BA41-9E5D0E801A6C}" type="sibTrans" cxnId="{DEED4A8B-FF57-4768-9208-79B4325EA68F}">
      <dgm:prSet/>
      <dgm:spPr/>
      <dgm:t>
        <a:bodyPr/>
        <a:lstStyle/>
        <a:p>
          <a:endParaRPr lang="id-ID"/>
        </a:p>
      </dgm:t>
    </dgm:pt>
    <dgm:pt modelId="{C2405B85-D48A-4810-B956-693D169BD2DD}">
      <dgm:prSet phldrT="[Text]"/>
      <dgm:spPr/>
      <dgm:t>
        <a:bodyPr/>
        <a:lstStyle/>
        <a:p>
          <a:pPr algn="just">
            <a:lnSpc>
              <a:spcPct val="100000"/>
            </a:lnSpc>
          </a:pPr>
          <a:r>
            <a:rPr lang="id-ID" dirty="0" smtClean="0">
              <a:latin typeface="Times New Roman" pitchFamily="18" charset="0"/>
              <a:cs typeface="Times New Roman" pitchFamily="18" charset="0"/>
            </a:rPr>
            <a:t>Dalam penelitian interaksi antara substitusi pati jagung dan waktu pengukusan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menunjukan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bahwa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sampel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terpilih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adalah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sampel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substitusi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jagung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35%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waktu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pengukusan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menit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air 7,1285%,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abu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1,146%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protein 5,687%</a:t>
          </a:r>
          <a:r>
            <a:rPr lang="id-ID" dirty="0" smtClean="0">
              <a:latin typeface="Times New Roman" pitchFamily="18" charset="0"/>
              <a:cs typeface="Times New Roman" pitchFamily="18" charset="0"/>
            </a:rPr>
            <a:t>.</a:t>
          </a:r>
          <a:endParaRPr lang="id-ID" dirty="0"/>
        </a:p>
      </dgm:t>
    </dgm:pt>
    <dgm:pt modelId="{E0254FCC-1DAE-414F-A82E-53C3FBEA16FB}" type="parTrans" cxnId="{9EA50F7B-837A-4ED3-8A0E-9D5F56B59EEE}">
      <dgm:prSet/>
      <dgm:spPr/>
      <dgm:t>
        <a:bodyPr/>
        <a:lstStyle/>
        <a:p>
          <a:endParaRPr lang="id-ID"/>
        </a:p>
      </dgm:t>
    </dgm:pt>
    <dgm:pt modelId="{2E3C6C00-30D5-42EF-815F-2F368FA9B787}" type="sibTrans" cxnId="{9EA50F7B-837A-4ED3-8A0E-9D5F56B59EEE}">
      <dgm:prSet/>
      <dgm:spPr/>
      <dgm:t>
        <a:bodyPr/>
        <a:lstStyle/>
        <a:p>
          <a:endParaRPr lang="id-ID"/>
        </a:p>
      </dgm:t>
    </dgm:pt>
    <dgm:pt modelId="{5D3621C6-1621-4A8A-9350-DEEFBBB2FAEE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endParaRPr lang="id-ID" sz="1050" dirty="0"/>
        </a:p>
      </dgm:t>
    </dgm:pt>
    <dgm:pt modelId="{73745C59-2E79-4A8B-B9DC-2690EF070C75}" type="parTrans" cxnId="{52FCA794-A895-40DA-9001-B2592316384A}">
      <dgm:prSet/>
      <dgm:spPr/>
      <dgm:t>
        <a:bodyPr/>
        <a:lstStyle/>
        <a:p>
          <a:endParaRPr lang="id-ID"/>
        </a:p>
      </dgm:t>
    </dgm:pt>
    <dgm:pt modelId="{ACCD41C4-4E5A-474E-8271-8ADAE33F5BF3}" type="sibTrans" cxnId="{52FCA794-A895-40DA-9001-B2592316384A}">
      <dgm:prSet/>
      <dgm:spPr/>
      <dgm:t>
        <a:bodyPr/>
        <a:lstStyle/>
        <a:p>
          <a:endParaRPr lang="id-ID"/>
        </a:p>
      </dgm:t>
    </dgm:pt>
    <dgm:pt modelId="{0D0559EC-D76C-453B-81A8-6905112FDCC5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Pati yang telah mengalami gelatinisasi dapat dikeringkan, tetapi molekul-molekul tersebut tidak dapat kembali lagi ke sifat-sifatnya sebelum gelatinisasi.Suhu gelatinisasi tergantung juga pada konsentrasi pati. Makin kental larutan maka suhu tersebut makin lambat tercapai, sampai suhu tertentu kekentalan tidak bertambah, bahkan kadang-kadang turun. Pada pati jagung mengalami proses gelatinisasi pada suhu 62-70</a:t>
          </a:r>
          <a:r>
            <a:rPr lang="id-ID" sz="1800" baseline="30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C.</a:t>
          </a:r>
          <a:endParaRPr lang="id-ID" sz="1800" dirty="0"/>
        </a:p>
      </dgm:t>
    </dgm:pt>
    <dgm:pt modelId="{37A10E75-7FE5-4F1C-9FF8-584B468C0A1D}" type="parTrans" cxnId="{BF3146BF-CF26-4B3D-BAB6-BFCA73D9AB6E}">
      <dgm:prSet/>
      <dgm:spPr/>
      <dgm:t>
        <a:bodyPr/>
        <a:lstStyle/>
        <a:p>
          <a:endParaRPr lang="id-ID"/>
        </a:p>
      </dgm:t>
    </dgm:pt>
    <dgm:pt modelId="{47D3BC4B-9756-4B51-A0B9-EC217D043BE3}" type="sibTrans" cxnId="{BF3146BF-CF26-4B3D-BAB6-BFCA73D9AB6E}">
      <dgm:prSet/>
      <dgm:spPr/>
      <dgm:t>
        <a:bodyPr/>
        <a:lstStyle/>
        <a:p>
          <a:endParaRPr lang="id-ID"/>
        </a:p>
      </dgm:t>
    </dgm:pt>
    <dgm:pt modelId="{C22A4C34-5DF0-4411-9C36-D77B64565C89}">
      <dgm:prSet phldrT="[Text]" custT="1"/>
      <dgm:spPr/>
      <dgm:t>
        <a:bodyPr/>
        <a:lstStyle/>
        <a:p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Winarno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1992</a:t>
          </a:r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id-ID" sz="2000" b="1" dirty="0"/>
        </a:p>
      </dgm:t>
    </dgm:pt>
    <dgm:pt modelId="{1E4AAD55-E851-4AB2-B8F0-075ACA78134A}" type="sibTrans" cxnId="{47D1326D-41A2-4DBA-A744-4574C3EE5A01}">
      <dgm:prSet/>
      <dgm:spPr/>
      <dgm:t>
        <a:bodyPr/>
        <a:lstStyle/>
        <a:p>
          <a:endParaRPr lang="id-ID"/>
        </a:p>
      </dgm:t>
    </dgm:pt>
    <dgm:pt modelId="{A2DD1014-300E-43E5-958E-41C04D7AB141}" type="parTrans" cxnId="{47D1326D-41A2-4DBA-A744-4574C3EE5A01}">
      <dgm:prSet/>
      <dgm:spPr/>
      <dgm:t>
        <a:bodyPr/>
        <a:lstStyle/>
        <a:p>
          <a:endParaRPr lang="id-ID"/>
        </a:p>
      </dgm:t>
    </dgm:pt>
    <dgm:pt modelId="{4D5E9DED-B959-4A1A-A94B-A5B293264DA1}" type="pres">
      <dgm:prSet presAssocID="{25754BA2-ED88-4EA6-B851-1A7E3D78DA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E8B028D-8A8E-4B7C-9408-66733F393578}" type="pres">
      <dgm:prSet presAssocID="{4A4727A8-861F-4A33-8720-F12DFCE4BC25}" presName="linNode" presStyleCnt="0"/>
      <dgm:spPr/>
    </dgm:pt>
    <dgm:pt modelId="{A495FCB8-22B4-4F69-906B-55C496B734A5}" type="pres">
      <dgm:prSet presAssocID="{4A4727A8-861F-4A33-8720-F12DFCE4BC25}" presName="parentText" presStyleLbl="node1" presStyleIdx="0" presStyleCnt="3" custScaleX="64110" custScaleY="7513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E560F7-64A7-4376-BA55-C4F12CB69079}" type="pres">
      <dgm:prSet presAssocID="{4A4727A8-861F-4A33-8720-F12DFCE4BC25}" presName="descendantText" presStyleLbl="alignAccFollowNode1" presStyleIdx="0" presStyleCnt="3" custScaleX="144784" custScaleY="9818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3736B4-5DCE-425A-85C9-C241ED6049BB}" type="pres">
      <dgm:prSet presAssocID="{9AE26518-E622-4DF8-AD53-AAF7BB301783}" presName="sp" presStyleCnt="0"/>
      <dgm:spPr/>
    </dgm:pt>
    <dgm:pt modelId="{7047ED3E-BC01-4800-906F-B3BDCC235D14}" type="pres">
      <dgm:prSet presAssocID="{B6DBD428-159C-4D86-8363-9464D7F04062}" presName="linNode" presStyleCnt="0"/>
      <dgm:spPr/>
    </dgm:pt>
    <dgm:pt modelId="{F65FEF55-FAAB-4A7F-B955-FDDE7ADA7D58}" type="pres">
      <dgm:prSet presAssocID="{B6DBD428-159C-4D86-8363-9464D7F04062}" presName="parentText" presStyleLbl="node1" presStyleIdx="1" presStyleCnt="3" custScaleX="57350" custScaleY="7345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7BDDB0-E8C0-4EDE-8EDE-7B1D49CC57D5}" type="pres">
      <dgm:prSet presAssocID="{B6DBD428-159C-4D86-8363-9464D7F04062}" presName="descendantText" presStyleLbl="alignAccFollowNode1" presStyleIdx="1" presStyleCnt="3" custScaleX="1311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D377B4-25C4-44E5-9813-8F5313E03BA2}" type="pres">
      <dgm:prSet presAssocID="{24CB7960-14D7-45A3-BA41-9E5D0E801A6C}" presName="sp" presStyleCnt="0"/>
      <dgm:spPr/>
    </dgm:pt>
    <dgm:pt modelId="{A9920C8D-5CE2-4677-B76C-93B107BDD2AB}" type="pres">
      <dgm:prSet presAssocID="{C22A4C34-5DF0-4411-9C36-D77B64565C89}" presName="linNode" presStyleCnt="0"/>
      <dgm:spPr/>
    </dgm:pt>
    <dgm:pt modelId="{D757C766-F61B-410E-A764-7836D4C1FFDC}" type="pres">
      <dgm:prSet presAssocID="{C22A4C34-5DF0-4411-9C36-D77B64565C89}" presName="parentText" presStyleLbl="node1" presStyleIdx="2" presStyleCnt="3" custScaleX="74417" custScaleY="7493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175AD3-12D1-43E9-B7C4-2C53871C406A}" type="pres">
      <dgm:prSet presAssocID="{C22A4C34-5DF0-4411-9C36-D77B64565C89}" presName="descendantText" presStyleLbl="alignAccFollowNode1" presStyleIdx="2" presStyleCnt="3" custScaleX="17062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5C14E98-EF3D-4E35-B43D-44A90430EC7C}" type="presOf" srcId="{B6DBD428-159C-4D86-8363-9464D7F04062}" destId="{F65FEF55-FAAB-4A7F-B955-FDDE7ADA7D58}" srcOrd="0" destOrd="0" presId="urn:microsoft.com/office/officeart/2005/8/layout/vList5"/>
    <dgm:cxn modelId="{02F5DDFE-97AD-4177-AC15-CE98F7CBC737}" type="presOf" srcId="{C2405B85-D48A-4810-B956-693D169BD2DD}" destId="{CF7BDDB0-E8C0-4EDE-8EDE-7B1D49CC57D5}" srcOrd="0" destOrd="0" presId="urn:microsoft.com/office/officeart/2005/8/layout/vList5"/>
    <dgm:cxn modelId="{9EA50F7B-837A-4ED3-8A0E-9D5F56B59EEE}" srcId="{B6DBD428-159C-4D86-8363-9464D7F04062}" destId="{C2405B85-D48A-4810-B956-693D169BD2DD}" srcOrd="0" destOrd="0" parTransId="{E0254FCC-1DAE-414F-A82E-53C3FBEA16FB}" sibTransId="{2E3C6C00-30D5-42EF-815F-2F368FA9B787}"/>
    <dgm:cxn modelId="{FAD52BA6-DD35-4A47-91D6-D8013F361178}" type="presOf" srcId="{4A4727A8-861F-4A33-8720-F12DFCE4BC25}" destId="{A495FCB8-22B4-4F69-906B-55C496B734A5}" srcOrd="0" destOrd="0" presId="urn:microsoft.com/office/officeart/2005/8/layout/vList5"/>
    <dgm:cxn modelId="{BF3146BF-CF26-4B3D-BAB6-BFCA73D9AB6E}" srcId="{C22A4C34-5DF0-4411-9C36-D77B64565C89}" destId="{0D0559EC-D76C-453B-81A8-6905112FDCC5}" srcOrd="1" destOrd="0" parTransId="{37A10E75-7FE5-4F1C-9FF8-584B468C0A1D}" sibTransId="{47D3BC4B-9756-4B51-A0B9-EC217D043BE3}"/>
    <dgm:cxn modelId="{47D1326D-41A2-4DBA-A744-4574C3EE5A01}" srcId="{25754BA2-ED88-4EA6-B851-1A7E3D78DAFC}" destId="{C22A4C34-5DF0-4411-9C36-D77B64565C89}" srcOrd="2" destOrd="0" parTransId="{A2DD1014-300E-43E5-958E-41C04D7AB141}" sibTransId="{1E4AAD55-E851-4AB2-B8F0-075ACA78134A}"/>
    <dgm:cxn modelId="{DEED4A8B-FF57-4768-9208-79B4325EA68F}" srcId="{25754BA2-ED88-4EA6-B851-1A7E3D78DAFC}" destId="{B6DBD428-159C-4D86-8363-9464D7F04062}" srcOrd="1" destOrd="0" parTransId="{9D91408C-2EE9-418E-9475-3A51E1206B04}" sibTransId="{24CB7960-14D7-45A3-BA41-9E5D0E801A6C}"/>
    <dgm:cxn modelId="{2CD9E25A-3D6E-4E21-AC5E-8E642DAA3C03}" type="presOf" srcId="{5D3621C6-1621-4A8A-9350-DEEFBBB2FAEE}" destId="{C6175AD3-12D1-43E9-B7C4-2C53871C406A}" srcOrd="0" destOrd="0" presId="urn:microsoft.com/office/officeart/2005/8/layout/vList5"/>
    <dgm:cxn modelId="{2511C8B4-6823-4546-98A7-5C2B6257C600}" type="presOf" srcId="{C22A4C34-5DF0-4411-9C36-D77B64565C89}" destId="{D757C766-F61B-410E-A764-7836D4C1FFDC}" srcOrd="0" destOrd="0" presId="urn:microsoft.com/office/officeart/2005/8/layout/vList5"/>
    <dgm:cxn modelId="{F85C4E4D-74FF-429D-AC3B-FD0A3390E5D4}" type="presOf" srcId="{0D0559EC-D76C-453B-81A8-6905112FDCC5}" destId="{C6175AD3-12D1-43E9-B7C4-2C53871C406A}" srcOrd="0" destOrd="1" presId="urn:microsoft.com/office/officeart/2005/8/layout/vList5"/>
    <dgm:cxn modelId="{4DCED8F9-E565-444A-A612-67ED5329D0E3}" type="presOf" srcId="{25754BA2-ED88-4EA6-B851-1A7E3D78DAFC}" destId="{4D5E9DED-B959-4A1A-A94B-A5B293264DA1}" srcOrd="0" destOrd="0" presId="urn:microsoft.com/office/officeart/2005/8/layout/vList5"/>
    <dgm:cxn modelId="{B81D1361-0BFA-4485-8874-383B3A127CCD}" srcId="{25754BA2-ED88-4EA6-B851-1A7E3D78DAFC}" destId="{4A4727A8-861F-4A33-8720-F12DFCE4BC25}" srcOrd="0" destOrd="0" parTransId="{C6D41622-6D15-4F11-904C-B75E5154A0F0}" sibTransId="{9AE26518-E622-4DF8-AD53-AAF7BB301783}"/>
    <dgm:cxn modelId="{52FCA794-A895-40DA-9001-B2592316384A}" srcId="{C22A4C34-5DF0-4411-9C36-D77B64565C89}" destId="{5D3621C6-1621-4A8A-9350-DEEFBBB2FAEE}" srcOrd="0" destOrd="0" parTransId="{73745C59-2E79-4A8B-B9DC-2690EF070C75}" sibTransId="{ACCD41C4-4E5A-474E-8271-8ADAE33F5BF3}"/>
    <dgm:cxn modelId="{401958EE-414B-4C08-AFBE-6126AFF201F2}" srcId="{4A4727A8-861F-4A33-8720-F12DFCE4BC25}" destId="{6D7D3C5D-4930-47AA-897E-EE027F51A0B3}" srcOrd="0" destOrd="0" parTransId="{E23E3722-FB4E-49F7-A9A6-D31AEBE105B5}" sibTransId="{910CB437-5005-4D5C-BE60-34DAFCA8343F}"/>
    <dgm:cxn modelId="{8E7E3EEB-F62D-4735-AD5A-C25C65E53E5C}" type="presOf" srcId="{6D7D3C5D-4930-47AA-897E-EE027F51A0B3}" destId="{46E560F7-64A7-4376-BA55-C4F12CB69079}" srcOrd="0" destOrd="0" presId="urn:microsoft.com/office/officeart/2005/8/layout/vList5"/>
    <dgm:cxn modelId="{BBA21276-BC54-4DB0-AE9D-220E02DD073D}" type="presParOf" srcId="{4D5E9DED-B959-4A1A-A94B-A5B293264DA1}" destId="{3E8B028D-8A8E-4B7C-9408-66733F393578}" srcOrd="0" destOrd="0" presId="urn:microsoft.com/office/officeart/2005/8/layout/vList5"/>
    <dgm:cxn modelId="{40AF1C89-57ED-4D56-8304-58E83F054F86}" type="presParOf" srcId="{3E8B028D-8A8E-4B7C-9408-66733F393578}" destId="{A495FCB8-22B4-4F69-906B-55C496B734A5}" srcOrd="0" destOrd="0" presId="urn:microsoft.com/office/officeart/2005/8/layout/vList5"/>
    <dgm:cxn modelId="{A77936B2-4C8C-4EB1-9B28-E9FD1527A9DF}" type="presParOf" srcId="{3E8B028D-8A8E-4B7C-9408-66733F393578}" destId="{46E560F7-64A7-4376-BA55-C4F12CB69079}" srcOrd="1" destOrd="0" presId="urn:microsoft.com/office/officeart/2005/8/layout/vList5"/>
    <dgm:cxn modelId="{DE7AF280-358B-4BE1-9789-C594BB3D3E96}" type="presParOf" srcId="{4D5E9DED-B959-4A1A-A94B-A5B293264DA1}" destId="{0D3736B4-5DCE-425A-85C9-C241ED6049BB}" srcOrd="1" destOrd="0" presId="urn:microsoft.com/office/officeart/2005/8/layout/vList5"/>
    <dgm:cxn modelId="{B507E30F-BAD7-446D-A0B9-F377F4BC513F}" type="presParOf" srcId="{4D5E9DED-B959-4A1A-A94B-A5B293264DA1}" destId="{7047ED3E-BC01-4800-906F-B3BDCC235D14}" srcOrd="2" destOrd="0" presId="urn:microsoft.com/office/officeart/2005/8/layout/vList5"/>
    <dgm:cxn modelId="{EC8BCF43-5776-4BAA-B2F5-70EE04D4426A}" type="presParOf" srcId="{7047ED3E-BC01-4800-906F-B3BDCC235D14}" destId="{F65FEF55-FAAB-4A7F-B955-FDDE7ADA7D58}" srcOrd="0" destOrd="0" presId="urn:microsoft.com/office/officeart/2005/8/layout/vList5"/>
    <dgm:cxn modelId="{777695F0-00B3-4D4D-8DE9-AB1FD2EFEB26}" type="presParOf" srcId="{7047ED3E-BC01-4800-906F-B3BDCC235D14}" destId="{CF7BDDB0-E8C0-4EDE-8EDE-7B1D49CC57D5}" srcOrd="1" destOrd="0" presId="urn:microsoft.com/office/officeart/2005/8/layout/vList5"/>
    <dgm:cxn modelId="{BB35F288-A5FD-4A7F-AA83-B5BDC35F1669}" type="presParOf" srcId="{4D5E9DED-B959-4A1A-A94B-A5B293264DA1}" destId="{A3D377B4-25C4-44E5-9813-8F5313E03BA2}" srcOrd="3" destOrd="0" presId="urn:microsoft.com/office/officeart/2005/8/layout/vList5"/>
    <dgm:cxn modelId="{79770D4E-FFF8-45E9-80B7-15FACBE24361}" type="presParOf" srcId="{4D5E9DED-B959-4A1A-A94B-A5B293264DA1}" destId="{A9920C8D-5CE2-4677-B76C-93B107BDD2AB}" srcOrd="4" destOrd="0" presId="urn:microsoft.com/office/officeart/2005/8/layout/vList5"/>
    <dgm:cxn modelId="{14E62A36-1CB2-4A74-A94D-2B0E78219ECE}" type="presParOf" srcId="{A9920C8D-5CE2-4677-B76C-93B107BDD2AB}" destId="{D757C766-F61B-410E-A764-7836D4C1FFDC}" srcOrd="0" destOrd="0" presId="urn:microsoft.com/office/officeart/2005/8/layout/vList5"/>
    <dgm:cxn modelId="{7BF1D4D0-507F-4980-812B-82074848B98A}" type="presParOf" srcId="{A9920C8D-5CE2-4677-B76C-93B107BDD2AB}" destId="{C6175AD3-12D1-43E9-B7C4-2C53871C40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22C92-920C-4072-A4F6-F76B59E8C7A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6EF9C8E-AB8C-43E9-BA19-5F00A0369D8D}">
      <dgm:prSet phldrT="[Text]" custT="1"/>
      <dgm:spPr/>
      <dgm:t>
        <a:bodyPr/>
        <a:lstStyle/>
        <a:p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Yulianto (2008)</a:t>
          </a:r>
          <a:endParaRPr lang="id-ID" sz="2000" b="1" dirty="0"/>
        </a:p>
      </dgm:t>
    </dgm:pt>
    <dgm:pt modelId="{D8762679-E74D-4DEF-915D-AF90931BB9A5}" type="parTrans" cxnId="{7EC95558-D39D-4C8B-A975-A12D8C9965A5}">
      <dgm:prSet/>
      <dgm:spPr/>
      <dgm:t>
        <a:bodyPr/>
        <a:lstStyle/>
        <a:p>
          <a:endParaRPr lang="id-ID"/>
        </a:p>
      </dgm:t>
    </dgm:pt>
    <dgm:pt modelId="{E8FE881E-5B3F-4536-8054-7581ADC0B043}" type="sibTrans" cxnId="{7EC95558-D39D-4C8B-A975-A12D8C9965A5}">
      <dgm:prSet/>
      <dgm:spPr/>
      <dgm:t>
        <a:bodyPr/>
        <a:lstStyle/>
        <a:p>
          <a:endParaRPr lang="id-ID"/>
        </a:p>
      </dgm:t>
    </dgm:pt>
    <dgm:pt modelId="{F5A8D2A7-F83D-4A88-807A-5B940751E93B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Pengaruh substitusi pati jagung dan lama pengeringan terhadap karakteristik pasta kering melinjo (</a:t>
          </a:r>
          <a:r>
            <a:rPr lang="id-ID" sz="1800" i="1" dirty="0" smtClean="0">
              <a:latin typeface="Times New Roman" pitchFamily="18" charset="0"/>
              <a:cs typeface="Times New Roman" pitchFamily="18" charset="0"/>
            </a:rPr>
            <a:t>Gnetum gnemon</a:t>
          </a: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) sangat berpengaruh nyata dengan sampel terbaik yaitu dengan substitusi pati jagung 45% dan lama pengeringan 90 menit. Hasil analisis kimia dari sampel terbaik yaitu memliki kadar air sebesar 10,38% dan kadar pati 10,85%.</a:t>
          </a:r>
          <a:endParaRPr lang="id-ID" sz="1800" dirty="0"/>
        </a:p>
      </dgm:t>
    </dgm:pt>
    <dgm:pt modelId="{4E487652-32D5-4E50-9518-8B56BAAF17EA}" type="parTrans" cxnId="{555729EF-8440-4607-BE8B-B18E9951AA11}">
      <dgm:prSet/>
      <dgm:spPr/>
      <dgm:t>
        <a:bodyPr/>
        <a:lstStyle/>
        <a:p>
          <a:endParaRPr lang="id-ID"/>
        </a:p>
      </dgm:t>
    </dgm:pt>
    <dgm:pt modelId="{CC15D67A-96E8-4956-959E-4E8A261F7631}" type="sibTrans" cxnId="{555729EF-8440-4607-BE8B-B18E9951AA11}">
      <dgm:prSet/>
      <dgm:spPr/>
      <dgm:t>
        <a:bodyPr/>
        <a:lstStyle/>
        <a:p>
          <a:endParaRPr lang="id-ID"/>
        </a:p>
      </dgm:t>
    </dgm:pt>
    <dgm:pt modelId="{F8CA3282-8BC8-4569-A9AE-DFEEE8B1B0AF}">
      <dgm:prSet phldrT="[Text]" custT="1"/>
      <dgm:spPr/>
      <dgm:t>
        <a:bodyPr/>
        <a:lstStyle/>
        <a:p>
          <a:r>
            <a:rPr lang="id-ID" sz="2000" dirty="0" smtClean="0">
              <a:latin typeface="Times New Roman" pitchFamily="18" charset="0"/>
              <a:cs typeface="Times New Roman" pitchFamily="18" charset="0"/>
            </a:rPr>
            <a:t>Hilmawati (2012)</a:t>
          </a:r>
          <a:endParaRPr lang="id-ID" sz="2000" b="1" dirty="0"/>
        </a:p>
      </dgm:t>
    </dgm:pt>
    <dgm:pt modelId="{E4F99477-7E47-43C8-AAB1-7D9C8065D560}" type="sibTrans" cxnId="{EB78B84E-01DD-456B-9CAF-18E625BEE435}">
      <dgm:prSet/>
      <dgm:spPr/>
      <dgm:t>
        <a:bodyPr/>
        <a:lstStyle/>
        <a:p>
          <a:endParaRPr lang="id-ID"/>
        </a:p>
      </dgm:t>
    </dgm:pt>
    <dgm:pt modelId="{A10E14FA-6C21-47C6-8ADE-EC8F8D76199B}" type="parTrans" cxnId="{EB78B84E-01DD-456B-9CAF-18E625BEE435}">
      <dgm:prSet/>
      <dgm:spPr/>
      <dgm:t>
        <a:bodyPr/>
        <a:lstStyle/>
        <a:p>
          <a:endParaRPr lang="id-ID"/>
        </a:p>
      </dgm:t>
    </dgm:pt>
    <dgm:pt modelId="{9130C00D-5475-40C3-81D1-45335E4B3B9C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engaruh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konsentrasi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gluten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pasta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kering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ganyong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memberikan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pengaruh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nyata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respon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kimia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air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protein</a:t>
          </a: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. Dengan hasil menunjukan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pasta yang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terpilih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dari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keseluruhan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respon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adalah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perlakuan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konsentrasi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gluten 15% </a:t>
          </a: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dan menghasilkan kadar air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9,50%</a:t>
          </a: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 serta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protein </a:t>
          </a:r>
          <a:r>
            <a:rPr lang="id-ID" sz="1800" dirty="0" smtClean="0">
              <a:latin typeface="Times New Roman" pitchFamily="18" charset="0"/>
              <a:cs typeface="Times New Roman" pitchFamily="18" charset="0"/>
            </a:rPr>
            <a:t>sebesar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15,95%.</a:t>
          </a:r>
          <a:endParaRPr lang="id-ID" sz="1800" dirty="0"/>
        </a:p>
      </dgm:t>
    </dgm:pt>
    <dgm:pt modelId="{43BDB9C1-1E90-4D6C-B94A-3651222591C7}" type="sibTrans" cxnId="{DE9E8933-6B11-4F71-8280-796023F26E6A}">
      <dgm:prSet/>
      <dgm:spPr/>
      <dgm:t>
        <a:bodyPr/>
        <a:lstStyle/>
        <a:p>
          <a:endParaRPr lang="id-ID"/>
        </a:p>
      </dgm:t>
    </dgm:pt>
    <dgm:pt modelId="{3D4CF42E-6C67-47C2-B08D-EFAADD565F1A}" type="parTrans" cxnId="{DE9E8933-6B11-4F71-8280-796023F26E6A}">
      <dgm:prSet/>
      <dgm:spPr/>
      <dgm:t>
        <a:bodyPr/>
        <a:lstStyle/>
        <a:p>
          <a:endParaRPr lang="id-ID"/>
        </a:p>
      </dgm:t>
    </dgm:pt>
    <dgm:pt modelId="{FFB63F15-9399-414D-9EA8-5199B9F6920F}" type="pres">
      <dgm:prSet presAssocID="{DDE22C92-920C-4072-A4F6-F76B59E8C7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6876A90-D145-44E0-A94D-861CCF4242F6}" type="pres">
      <dgm:prSet presAssocID="{C6EF9C8E-AB8C-43E9-BA19-5F00A0369D8D}" presName="linNode" presStyleCnt="0"/>
      <dgm:spPr/>
      <dgm:t>
        <a:bodyPr/>
        <a:lstStyle/>
        <a:p>
          <a:endParaRPr lang="id-ID"/>
        </a:p>
      </dgm:t>
    </dgm:pt>
    <dgm:pt modelId="{7F9CEB1C-0539-4642-A674-ADCF683495AF}" type="pres">
      <dgm:prSet presAssocID="{C6EF9C8E-AB8C-43E9-BA19-5F00A0369D8D}" presName="parentText" presStyleLbl="node1" presStyleIdx="0" presStyleCnt="2" custScaleX="75252" custScaleY="91832" custLinFactNeighborX="-92" custLinFactNeighborY="-400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45C5C9-9E8B-4993-A5FB-D1281B34DF81}" type="pres">
      <dgm:prSet presAssocID="{C6EF9C8E-AB8C-43E9-BA19-5F00A0369D8D}" presName="descendantText" presStyleLbl="alignAccFollowNode1" presStyleIdx="0" presStyleCnt="2" custScaleX="1541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86910F-0BF4-4B24-8077-198F3B69F788}" type="pres">
      <dgm:prSet presAssocID="{E8FE881E-5B3F-4536-8054-7581ADC0B043}" presName="sp" presStyleCnt="0"/>
      <dgm:spPr/>
      <dgm:t>
        <a:bodyPr/>
        <a:lstStyle/>
        <a:p>
          <a:endParaRPr lang="id-ID"/>
        </a:p>
      </dgm:t>
    </dgm:pt>
    <dgm:pt modelId="{EC2B1AF0-D64B-46B1-91BD-C2D2E4C9AED5}" type="pres">
      <dgm:prSet presAssocID="{F8CA3282-8BC8-4569-A9AE-DFEEE8B1B0AF}" presName="linNode" presStyleCnt="0"/>
      <dgm:spPr/>
      <dgm:t>
        <a:bodyPr/>
        <a:lstStyle/>
        <a:p>
          <a:endParaRPr lang="id-ID"/>
        </a:p>
      </dgm:t>
    </dgm:pt>
    <dgm:pt modelId="{B3811ADB-0057-4B6F-B66D-B1ACB08D3073}" type="pres">
      <dgm:prSet presAssocID="{F8CA3282-8BC8-4569-A9AE-DFEEE8B1B0AF}" presName="parentText" presStyleLbl="node1" presStyleIdx="1" presStyleCnt="2" custScaleX="61729" custScaleY="8754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BB0905-77B2-4A50-8D99-D538133AA76D}" type="pres">
      <dgm:prSet presAssocID="{F8CA3282-8BC8-4569-A9AE-DFEEE8B1B0AF}" presName="descendantText" presStyleLbl="alignAccFollowNode1" presStyleIdx="1" presStyleCnt="2" custScaleX="1273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0E78ACE-3241-4D60-8EC5-5846D46E49EB}" type="presOf" srcId="{F5A8D2A7-F83D-4A88-807A-5B940751E93B}" destId="{BF45C5C9-9E8B-4993-A5FB-D1281B34DF81}" srcOrd="0" destOrd="0" presId="urn:microsoft.com/office/officeart/2005/8/layout/vList5"/>
    <dgm:cxn modelId="{EB78B84E-01DD-456B-9CAF-18E625BEE435}" srcId="{DDE22C92-920C-4072-A4F6-F76B59E8C7A6}" destId="{F8CA3282-8BC8-4569-A9AE-DFEEE8B1B0AF}" srcOrd="1" destOrd="0" parTransId="{A10E14FA-6C21-47C6-8ADE-EC8F8D76199B}" sibTransId="{E4F99477-7E47-43C8-AAB1-7D9C8065D560}"/>
    <dgm:cxn modelId="{D0C0F392-ABB1-4D86-8C38-9910D924A179}" type="presOf" srcId="{C6EF9C8E-AB8C-43E9-BA19-5F00A0369D8D}" destId="{7F9CEB1C-0539-4642-A674-ADCF683495AF}" srcOrd="0" destOrd="0" presId="urn:microsoft.com/office/officeart/2005/8/layout/vList5"/>
    <dgm:cxn modelId="{7EC95558-D39D-4C8B-A975-A12D8C9965A5}" srcId="{DDE22C92-920C-4072-A4F6-F76B59E8C7A6}" destId="{C6EF9C8E-AB8C-43E9-BA19-5F00A0369D8D}" srcOrd="0" destOrd="0" parTransId="{D8762679-E74D-4DEF-915D-AF90931BB9A5}" sibTransId="{E8FE881E-5B3F-4536-8054-7581ADC0B043}"/>
    <dgm:cxn modelId="{75BECD47-C84A-4095-9676-299ED48B4588}" type="presOf" srcId="{9130C00D-5475-40C3-81D1-45335E4B3B9C}" destId="{04BB0905-77B2-4A50-8D99-D538133AA76D}" srcOrd="0" destOrd="0" presId="urn:microsoft.com/office/officeart/2005/8/layout/vList5"/>
    <dgm:cxn modelId="{DE9E8933-6B11-4F71-8280-796023F26E6A}" srcId="{F8CA3282-8BC8-4569-A9AE-DFEEE8B1B0AF}" destId="{9130C00D-5475-40C3-81D1-45335E4B3B9C}" srcOrd="0" destOrd="0" parTransId="{3D4CF42E-6C67-47C2-B08D-EFAADD565F1A}" sibTransId="{43BDB9C1-1E90-4D6C-B94A-3651222591C7}"/>
    <dgm:cxn modelId="{555729EF-8440-4607-BE8B-B18E9951AA11}" srcId="{C6EF9C8E-AB8C-43E9-BA19-5F00A0369D8D}" destId="{F5A8D2A7-F83D-4A88-807A-5B940751E93B}" srcOrd="0" destOrd="0" parTransId="{4E487652-32D5-4E50-9518-8B56BAAF17EA}" sibTransId="{CC15D67A-96E8-4956-959E-4E8A261F7631}"/>
    <dgm:cxn modelId="{F1B6692F-BDF0-42BF-A3B4-B91C511BA3BB}" type="presOf" srcId="{F8CA3282-8BC8-4569-A9AE-DFEEE8B1B0AF}" destId="{B3811ADB-0057-4B6F-B66D-B1ACB08D3073}" srcOrd="0" destOrd="0" presId="urn:microsoft.com/office/officeart/2005/8/layout/vList5"/>
    <dgm:cxn modelId="{838F105F-55F2-4D0C-98F8-8C3D83C15661}" type="presOf" srcId="{DDE22C92-920C-4072-A4F6-F76B59E8C7A6}" destId="{FFB63F15-9399-414D-9EA8-5199B9F6920F}" srcOrd="0" destOrd="0" presId="urn:microsoft.com/office/officeart/2005/8/layout/vList5"/>
    <dgm:cxn modelId="{BB5B963F-CB21-47A3-AF86-8AEB59560539}" type="presParOf" srcId="{FFB63F15-9399-414D-9EA8-5199B9F6920F}" destId="{A6876A90-D145-44E0-A94D-861CCF4242F6}" srcOrd="0" destOrd="0" presId="urn:microsoft.com/office/officeart/2005/8/layout/vList5"/>
    <dgm:cxn modelId="{75A9FEE9-8328-47F1-BE86-48174439D654}" type="presParOf" srcId="{A6876A90-D145-44E0-A94D-861CCF4242F6}" destId="{7F9CEB1C-0539-4642-A674-ADCF683495AF}" srcOrd="0" destOrd="0" presId="urn:microsoft.com/office/officeart/2005/8/layout/vList5"/>
    <dgm:cxn modelId="{B32A2D62-BEF1-4700-A25A-A012C6A6F6B6}" type="presParOf" srcId="{A6876A90-D145-44E0-A94D-861CCF4242F6}" destId="{BF45C5C9-9E8B-4993-A5FB-D1281B34DF81}" srcOrd="1" destOrd="0" presId="urn:microsoft.com/office/officeart/2005/8/layout/vList5"/>
    <dgm:cxn modelId="{D1A56C21-4F71-4789-B91C-A06ED877F431}" type="presParOf" srcId="{FFB63F15-9399-414D-9EA8-5199B9F6920F}" destId="{9786910F-0BF4-4B24-8077-198F3B69F788}" srcOrd="1" destOrd="0" presId="urn:microsoft.com/office/officeart/2005/8/layout/vList5"/>
    <dgm:cxn modelId="{EA57F9D5-82E8-4CB8-B4D0-F65433F12CE7}" type="presParOf" srcId="{FFB63F15-9399-414D-9EA8-5199B9F6920F}" destId="{EC2B1AF0-D64B-46B1-91BD-C2D2E4C9AED5}" srcOrd="2" destOrd="0" presId="urn:microsoft.com/office/officeart/2005/8/layout/vList5"/>
    <dgm:cxn modelId="{988911D5-4912-4ADF-A773-94B0C1A8EAFA}" type="presParOf" srcId="{EC2B1AF0-D64B-46B1-91BD-C2D2E4C9AED5}" destId="{B3811ADB-0057-4B6F-B66D-B1ACB08D3073}" srcOrd="0" destOrd="0" presId="urn:microsoft.com/office/officeart/2005/8/layout/vList5"/>
    <dgm:cxn modelId="{FA84C8DA-DCC9-4D15-8D30-9216ED564702}" type="presParOf" srcId="{EC2B1AF0-D64B-46B1-91BD-C2D2E4C9AED5}" destId="{04BB0905-77B2-4A50-8D99-D538133AA7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991005-F79B-49BD-B415-4A59D44E8533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05616E2-9026-4CCC-A333-6709D4ADB79E}">
      <dgm:prSet phldrT="[Text]" custT="1"/>
      <dgm:spPr/>
      <dgm:t>
        <a:bodyPr/>
        <a:lstStyle/>
        <a:p>
          <a:pPr algn="ctr"/>
          <a:r>
            <a:rPr lang="en-US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Diduga</a:t>
          </a:r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adanya pengaruh perbandingan </a:t>
          </a:r>
          <a:r>
            <a:rPr lang="id-ID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ikan </a:t>
          </a:r>
          <a:r>
            <a:rPr lang="id-ID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patin </a:t>
          </a:r>
          <a:r>
            <a:rPr lang="en-US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</a:t>
          </a:r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jagung</a:t>
          </a:r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pasta </a:t>
          </a:r>
          <a:r>
            <a:rPr lang="en-US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kering</a:t>
          </a:r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jagung</a:t>
          </a:r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id-ID" sz="1800" dirty="0">
            <a:solidFill>
              <a:schemeClr val="tx1"/>
            </a:solidFill>
          </a:endParaRPr>
        </a:p>
      </dgm:t>
    </dgm:pt>
    <dgm:pt modelId="{59BE90A1-5000-42EA-8D1E-1F1344031D73}" type="parTrans" cxnId="{C9B56DD1-414F-4382-B2BA-DB2249E8E7B9}">
      <dgm:prSet/>
      <dgm:spPr/>
      <dgm:t>
        <a:bodyPr/>
        <a:lstStyle/>
        <a:p>
          <a:endParaRPr lang="id-ID"/>
        </a:p>
      </dgm:t>
    </dgm:pt>
    <dgm:pt modelId="{F0120EF7-AB46-4D16-A87B-79B78A68FBDF}" type="sibTrans" cxnId="{C9B56DD1-414F-4382-B2BA-DB2249E8E7B9}">
      <dgm:prSet/>
      <dgm:spPr/>
      <dgm:t>
        <a:bodyPr/>
        <a:lstStyle/>
        <a:p>
          <a:endParaRPr lang="id-ID"/>
        </a:p>
      </dgm:t>
    </dgm:pt>
    <dgm:pt modelId="{117F75C5-6740-4061-AE2B-097C545C6DD4}">
      <dgm:prSet phldrT="[Text]" custT="1"/>
      <dgm:spPr/>
      <dgm:t>
        <a:bodyPr/>
        <a:lstStyle/>
        <a:p>
          <a:pPr algn="ctr"/>
          <a:r>
            <a:rPr lang="en-US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Diduga</a:t>
          </a:r>
          <a:r>
            <a:rPr lang="id-ID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adanya pengaruh lama pengeringan terhadap karakteristik pasta kering jagung.</a:t>
          </a:r>
          <a:endParaRPr lang="id-ID" sz="1800" dirty="0">
            <a:solidFill>
              <a:schemeClr val="tx1"/>
            </a:solidFill>
          </a:endParaRPr>
        </a:p>
      </dgm:t>
    </dgm:pt>
    <dgm:pt modelId="{D625E888-7AA7-4A8A-9D7F-F16BD102C3E6}" type="parTrans" cxnId="{BFD6B9DA-A2D6-4D5D-920C-E13FED5D9FF5}">
      <dgm:prSet/>
      <dgm:spPr/>
      <dgm:t>
        <a:bodyPr/>
        <a:lstStyle/>
        <a:p>
          <a:endParaRPr lang="id-ID"/>
        </a:p>
      </dgm:t>
    </dgm:pt>
    <dgm:pt modelId="{592F0DA5-01A6-49E9-82D7-F8DAE94099D0}" type="sibTrans" cxnId="{BFD6B9DA-A2D6-4D5D-920C-E13FED5D9FF5}">
      <dgm:prSet/>
      <dgm:spPr/>
      <dgm:t>
        <a:bodyPr/>
        <a:lstStyle/>
        <a:p>
          <a:endParaRPr lang="id-ID"/>
        </a:p>
      </dgm:t>
    </dgm:pt>
    <dgm:pt modelId="{2929531B-C6F2-4692-9301-AFF9B78D1344}">
      <dgm:prSet phldrT="[Text]" phldr="1"/>
      <dgm:spPr>
        <a:ln>
          <a:noFill/>
        </a:ln>
      </dgm:spPr>
      <dgm:t>
        <a:bodyPr/>
        <a:lstStyle/>
        <a:p>
          <a:endParaRPr lang="id-ID" dirty="0"/>
        </a:p>
      </dgm:t>
    </dgm:pt>
    <dgm:pt modelId="{874FADEE-0E8D-4B27-8F00-AB9FE66EFA12}" type="parTrans" cxnId="{A81E94B4-A0AD-43B3-93EF-07D6D0E492EA}">
      <dgm:prSet/>
      <dgm:spPr/>
      <dgm:t>
        <a:bodyPr/>
        <a:lstStyle/>
        <a:p>
          <a:endParaRPr lang="id-ID"/>
        </a:p>
      </dgm:t>
    </dgm:pt>
    <dgm:pt modelId="{B8F86C85-05AE-44B8-AF70-A79E673C0253}" type="sibTrans" cxnId="{A81E94B4-A0AD-43B3-93EF-07D6D0E492EA}">
      <dgm:prSet/>
      <dgm:spPr/>
      <dgm:t>
        <a:bodyPr/>
        <a:lstStyle/>
        <a:p>
          <a:endParaRPr lang="id-ID"/>
        </a:p>
      </dgm:t>
    </dgm:pt>
    <dgm:pt modelId="{C1305B41-BDAE-4628-A271-9E7DAAAAD6D7}">
      <dgm:prSet phldrT="[Text]"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Diduga adanya </a:t>
          </a:r>
          <a:r>
            <a:rPr lang="en-US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pengaruh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interaksi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perbandingan </a:t>
          </a:r>
          <a:r>
            <a:rPr lang="id-ID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tepung </a:t>
          </a:r>
          <a:r>
            <a:rPr lang="id-ID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ikan patin dan ikan patin lumatan </a:t>
          </a:r>
          <a:r>
            <a:rPr lang="en-US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 jagung serta lama pengeringan terhadap karakteristik pasta kering jagung.</a:t>
          </a:r>
          <a:endParaRPr lang="id-ID" sz="1600" dirty="0">
            <a:solidFill>
              <a:schemeClr val="tx1"/>
            </a:solidFill>
          </a:endParaRPr>
        </a:p>
      </dgm:t>
    </dgm:pt>
    <dgm:pt modelId="{6A1A59C2-A24C-422B-9222-88469809B4E2}" type="parTrans" cxnId="{8A9582B9-A43D-4259-B951-1EFDBC583366}">
      <dgm:prSet/>
      <dgm:spPr/>
      <dgm:t>
        <a:bodyPr/>
        <a:lstStyle/>
        <a:p>
          <a:endParaRPr lang="id-ID"/>
        </a:p>
      </dgm:t>
    </dgm:pt>
    <dgm:pt modelId="{820F3892-4EF8-42FE-93B6-652B4D449F15}" type="sibTrans" cxnId="{8A9582B9-A43D-4259-B951-1EFDBC583366}">
      <dgm:prSet/>
      <dgm:spPr/>
      <dgm:t>
        <a:bodyPr/>
        <a:lstStyle/>
        <a:p>
          <a:endParaRPr lang="id-ID"/>
        </a:p>
      </dgm:t>
    </dgm:pt>
    <dgm:pt modelId="{DE6DBD51-7780-4C25-93A9-D1C0710E10D0}">
      <dgm:prSet phldrT="[Text]"/>
      <dgm:spPr/>
      <dgm:t>
        <a:bodyPr/>
        <a:lstStyle/>
        <a:p>
          <a:endParaRPr lang="id-ID" dirty="0"/>
        </a:p>
      </dgm:t>
    </dgm:pt>
    <dgm:pt modelId="{950EDEBD-03AC-4D89-A213-E1EA957C3119}" type="sibTrans" cxnId="{D2DA0109-267B-40ED-B228-E157EEC3E508}">
      <dgm:prSet/>
      <dgm:spPr/>
      <dgm:t>
        <a:bodyPr/>
        <a:lstStyle/>
        <a:p>
          <a:endParaRPr lang="id-ID"/>
        </a:p>
      </dgm:t>
    </dgm:pt>
    <dgm:pt modelId="{2787FCE4-1698-4413-8C04-7B3EF8127F56}" type="parTrans" cxnId="{D2DA0109-267B-40ED-B228-E157EEC3E508}">
      <dgm:prSet/>
      <dgm:spPr/>
      <dgm:t>
        <a:bodyPr/>
        <a:lstStyle/>
        <a:p>
          <a:endParaRPr lang="id-ID"/>
        </a:p>
      </dgm:t>
    </dgm:pt>
    <dgm:pt modelId="{D83E1D02-B955-40F1-92E4-86FF98AF03BF}">
      <dgm:prSet phldrT="[Text]" phldr="1"/>
      <dgm:spPr/>
      <dgm:t>
        <a:bodyPr/>
        <a:lstStyle/>
        <a:p>
          <a:endParaRPr lang="id-ID" dirty="0"/>
        </a:p>
      </dgm:t>
    </dgm:pt>
    <dgm:pt modelId="{A8A6A85F-89E6-460A-A405-A4D12985544C}" type="sibTrans" cxnId="{2FDB0456-ABF5-4B43-AB2D-8951A304BC45}">
      <dgm:prSet/>
      <dgm:spPr/>
      <dgm:t>
        <a:bodyPr/>
        <a:lstStyle/>
        <a:p>
          <a:endParaRPr lang="id-ID"/>
        </a:p>
      </dgm:t>
    </dgm:pt>
    <dgm:pt modelId="{2326FC57-4281-4893-80EA-9D37730997F2}" type="parTrans" cxnId="{2FDB0456-ABF5-4B43-AB2D-8951A304BC45}">
      <dgm:prSet/>
      <dgm:spPr/>
      <dgm:t>
        <a:bodyPr/>
        <a:lstStyle/>
        <a:p>
          <a:endParaRPr lang="id-ID"/>
        </a:p>
      </dgm:t>
    </dgm:pt>
    <dgm:pt modelId="{2D1DCCBD-D48D-42C2-91E2-43646CE5C8A1}" type="pres">
      <dgm:prSet presAssocID="{AC991005-F79B-49BD-B415-4A59D44E853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450FB17-0FEE-435C-A915-E2AF1D448ADF}" type="pres">
      <dgm:prSet presAssocID="{DE6DBD51-7780-4C25-93A9-D1C0710E10D0}" presName="compNode" presStyleCnt="0"/>
      <dgm:spPr/>
    </dgm:pt>
    <dgm:pt modelId="{5A7DCE4E-C22A-40AA-9617-AC37E8C2C075}" type="pres">
      <dgm:prSet presAssocID="{DE6DBD51-7780-4C25-93A9-D1C0710E10D0}" presName="aNode" presStyleLbl="bgShp" presStyleIdx="0" presStyleCnt="3"/>
      <dgm:spPr/>
      <dgm:t>
        <a:bodyPr/>
        <a:lstStyle/>
        <a:p>
          <a:endParaRPr lang="id-ID"/>
        </a:p>
      </dgm:t>
    </dgm:pt>
    <dgm:pt modelId="{7F9CF99B-9375-4C61-8297-32B6738385A7}" type="pres">
      <dgm:prSet presAssocID="{DE6DBD51-7780-4C25-93A9-D1C0710E10D0}" presName="textNode" presStyleLbl="bgShp" presStyleIdx="0" presStyleCnt="3"/>
      <dgm:spPr/>
      <dgm:t>
        <a:bodyPr/>
        <a:lstStyle/>
        <a:p>
          <a:endParaRPr lang="id-ID"/>
        </a:p>
      </dgm:t>
    </dgm:pt>
    <dgm:pt modelId="{AD36814E-CD0F-4195-AAEB-F2E091E165B6}" type="pres">
      <dgm:prSet presAssocID="{DE6DBD51-7780-4C25-93A9-D1C0710E10D0}" presName="compChildNode" presStyleCnt="0"/>
      <dgm:spPr/>
    </dgm:pt>
    <dgm:pt modelId="{D6B0AAB1-5E73-474D-9646-6862612330D7}" type="pres">
      <dgm:prSet presAssocID="{DE6DBD51-7780-4C25-93A9-D1C0710E10D0}" presName="theInnerList" presStyleCnt="0"/>
      <dgm:spPr/>
    </dgm:pt>
    <dgm:pt modelId="{0822B279-4213-4A2E-9226-D63BC99483D7}" type="pres">
      <dgm:prSet presAssocID="{E05616E2-9026-4CCC-A333-6709D4ADB79E}" presName="childNode" presStyleLbl="node1" presStyleIdx="0" presStyleCnt="3" custScaleX="112410" custScaleY="105828" custLinFactNeighborX="-3127" custLinFactNeighborY="-231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1A0994-5CA3-4EAF-9939-4113C2C6CC86}" type="pres">
      <dgm:prSet presAssocID="{DE6DBD51-7780-4C25-93A9-D1C0710E10D0}" presName="aSpace" presStyleCnt="0"/>
      <dgm:spPr/>
    </dgm:pt>
    <dgm:pt modelId="{40A0B779-369A-44F5-B65F-C1522C57752E}" type="pres">
      <dgm:prSet presAssocID="{D83E1D02-B955-40F1-92E4-86FF98AF03BF}" presName="compNode" presStyleCnt="0"/>
      <dgm:spPr/>
    </dgm:pt>
    <dgm:pt modelId="{5AA744E7-D9B7-42BE-A406-598CDBB97829}" type="pres">
      <dgm:prSet presAssocID="{D83E1D02-B955-40F1-92E4-86FF98AF03BF}" presName="aNode" presStyleLbl="bgShp" presStyleIdx="1" presStyleCnt="3"/>
      <dgm:spPr/>
      <dgm:t>
        <a:bodyPr/>
        <a:lstStyle/>
        <a:p>
          <a:endParaRPr lang="id-ID"/>
        </a:p>
      </dgm:t>
    </dgm:pt>
    <dgm:pt modelId="{1D46E69E-E08B-4BEB-8A33-A0C5EE4D3935}" type="pres">
      <dgm:prSet presAssocID="{D83E1D02-B955-40F1-92E4-86FF98AF03BF}" presName="textNode" presStyleLbl="bgShp" presStyleIdx="1" presStyleCnt="3"/>
      <dgm:spPr/>
      <dgm:t>
        <a:bodyPr/>
        <a:lstStyle/>
        <a:p>
          <a:endParaRPr lang="id-ID"/>
        </a:p>
      </dgm:t>
    </dgm:pt>
    <dgm:pt modelId="{CCA28C4B-6F7E-4A7E-B24F-113707B81682}" type="pres">
      <dgm:prSet presAssocID="{D83E1D02-B955-40F1-92E4-86FF98AF03BF}" presName="compChildNode" presStyleCnt="0"/>
      <dgm:spPr/>
    </dgm:pt>
    <dgm:pt modelId="{D8D83B9C-AE66-4C1F-A54A-13FB0FC0E0B4}" type="pres">
      <dgm:prSet presAssocID="{D83E1D02-B955-40F1-92E4-86FF98AF03BF}" presName="theInnerList" presStyleCnt="0"/>
      <dgm:spPr/>
    </dgm:pt>
    <dgm:pt modelId="{B31BDC0B-4224-419E-AB9F-EE66BA2DC5BD}" type="pres">
      <dgm:prSet presAssocID="{117F75C5-6740-4061-AE2B-097C545C6DD4}" presName="childNode" presStyleLbl="node1" presStyleIdx="1" presStyleCnt="3" custScaleY="129832" custLinFactNeighborX="3082" custLinFactNeighborY="-304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95925F-7F59-4C83-B929-8BE52E616F7C}" type="pres">
      <dgm:prSet presAssocID="{D83E1D02-B955-40F1-92E4-86FF98AF03BF}" presName="aSpace" presStyleCnt="0"/>
      <dgm:spPr/>
    </dgm:pt>
    <dgm:pt modelId="{4999C20B-9DBE-4B8E-BBF9-65C565A02E42}" type="pres">
      <dgm:prSet presAssocID="{2929531B-C6F2-4692-9301-AFF9B78D1344}" presName="compNode" presStyleCnt="0"/>
      <dgm:spPr/>
    </dgm:pt>
    <dgm:pt modelId="{550AB430-D8A6-48E0-90AE-0EF03EC32179}" type="pres">
      <dgm:prSet presAssocID="{2929531B-C6F2-4692-9301-AFF9B78D1344}" presName="aNode" presStyleLbl="bgShp" presStyleIdx="2" presStyleCnt="3"/>
      <dgm:spPr/>
      <dgm:t>
        <a:bodyPr/>
        <a:lstStyle/>
        <a:p>
          <a:endParaRPr lang="id-ID"/>
        </a:p>
      </dgm:t>
    </dgm:pt>
    <dgm:pt modelId="{47F3A467-B2E5-4200-9B0C-4D9B679ACEC7}" type="pres">
      <dgm:prSet presAssocID="{2929531B-C6F2-4692-9301-AFF9B78D1344}" presName="textNode" presStyleLbl="bgShp" presStyleIdx="2" presStyleCnt="3"/>
      <dgm:spPr/>
      <dgm:t>
        <a:bodyPr/>
        <a:lstStyle/>
        <a:p>
          <a:endParaRPr lang="id-ID"/>
        </a:p>
      </dgm:t>
    </dgm:pt>
    <dgm:pt modelId="{658EDEE0-F86E-4F8E-8FE0-DE3F83198C0E}" type="pres">
      <dgm:prSet presAssocID="{2929531B-C6F2-4692-9301-AFF9B78D1344}" presName="compChildNode" presStyleCnt="0"/>
      <dgm:spPr/>
    </dgm:pt>
    <dgm:pt modelId="{C045DF6E-AF3D-4864-84DE-6C902375AC4F}" type="pres">
      <dgm:prSet presAssocID="{2929531B-C6F2-4692-9301-AFF9B78D1344}" presName="theInnerList" presStyleCnt="0"/>
      <dgm:spPr/>
    </dgm:pt>
    <dgm:pt modelId="{AC34EC44-717F-47C1-8EED-466D3DBE6017}" type="pres">
      <dgm:prSet presAssocID="{C1305B41-BDAE-4628-A271-9E7DAAAAD6D7}" presName="childNode" presStyleLbl="node1" presStyleIdx="2" presStyleCnt="3" custScaleX="122424" custScaleY="98612" custLinFactNeighborX="1792" custLinFactNeighborY="-192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1F87BF8-5933-4658-873B-1064921519CF}" type="presOf" srcId="{D83E1D02-B955-40F1-92E4-86FF98AF03BF}" destId="{5AA744E7-D9B7-42BE-A406-598CDBB97829}" srcOrd="0" destOrd="0" presId="urn:microsoft.com/office/officeart/2005/8/layout/lProcess2"/>
    <dgm:cxn modelId="{D8455C04-17FC-4A6F-8B56-DE9461F3C036}" type="presOf" srcId="{E05616E2-9026-4CCC-A333-6709D4ADB79E}" destId="{0822B279-4213-4A2E-9226-D63BC99483D7}" srcOrd="0" destOrd="0" presId="urn:microsoft.com/office/officeart/2005/8/layout/lProcess2"/>
    <dgm:cxn modelId="{9B7560F2-DE48-4649-BC04-E34ECFECD1B7}" type="presOf" srcId="{DE6DBD51-7780-4C25-93A9-D1C0710E10D0}" destId="{5A7DCE4E-C22A-40AA-9617-AC37E8C2C075}" srcOrd="0" destOrd="0" presId="urn:microsoft.com/office/officeart/2005/8/layout/lProcess2"/>
    <dgm:cxn modelId="{C9B56DD1-414F-4382-B2BA-DB2249E8E7B9}" srcId="{DE6DBD51-7780-4C25-93A9-D1C0710E10D0}" destId="{E05616E2-9026-4CCC-A333-6709D4ADB79E}" srcOrd="0" destOrd="0" parTransId="{59BE90A1-5000-42EA-8D1E-1F1344031D73}" sibTransId="{F0120EF7-AB46-4D16-A87B-79B78A68FBDF}"/>
    <dgm:cxn modelId="{FDBB7FFC-9CFD-4FBC-B268-FE8EEBB23166}" type="presOf" srcId="{2929531B-C6F2-4692-9301-AFF9B78D1344}" destId="{550AB430-D8A6-48E0-90AE-0EF03EC32179}" srcOrd="0" destOrd="0" presId="urn:microsoft.com/office/officeart/2005/8/layout/lProcess2"/>
    <dgm:cxn modelId="{D2DA0109-267B-40ED-B228-E157EEC3E508}" srcId="{AC991005-F79B-49BD-B415-4A59D44E8533}" destId="{DE6DBD51-7780-4C25-93A9-D1C0710E10D0}" srcOrd="0" destOrd="0" parTransId="{2787FCE4-1698-4413-8C04-7B3EF8127F56}" sibTransId="{950EDEBD-03AC-4D89-A213-E1EA957C3119}"/>
    <dgm:cxn modelId="{2FDB0456-ABF5-4B43-AB2D-8951A304BC45}" srcId="{AC991005-F79B-49BD-B415-4A59D44E8533}" destId="{D83E1D02-B955-40F1-92E4-86FF98AF03BF}" srcOrd="1" destOrd="0" parTransId="{2326FC57-4281-4893-80EA-9D37730997F2}" sibTransId="{A8A6A85F-89E6-460A-A405-A4D12985544C}"/>
    <dgm:cxn modelId="{8A9582B9-A43D-4259-B951-1EFDBC583366}" srcId="{2929531B-C6F2-4692-9301-AFF9B78D1344}" destId="{C1305B41-BDAE-4628-A271-9E7DAAAAD6D7}" srcOrd="0" destOrd="0" parTransId="{6A1A59C2-A24C-422B-9222-88469809B4E2}" sibTransId="{820F3892-4EF8-42FE-93B6-652B4D449F15}"/>
    <dgm:cxn modelId="{238210F9-3211-42BF-B3E4-7BB507BE6BE9}" type="presOf" srcId="{C1305B41-BDAE-4628-A271-9E7DAAAAD6D7}" destId="{AC34EC44-717F-47C1-8EED-466D3DBE6017}" srcOrd="0" destOrd="0" presId="urn:microsoft.com/office/officeart/2005/8/layout/lProcess2"/>
    <dgm:cxn modelId="{D6B00A1C-5AA5-4AA6-888B-1EFB30ABA889}" type="presOf" srcId="{AC991005-F79B-49BD-B415-4A59D44E8533}" destId="{2D1DCCBD-D48D-42C2-91E2-43646CE5C8A1}" srcOrd="0" destOrd="0" presId="urn:microsoft.com/office/officeart/2005/8/layout/lProcess2"/>
    <dgm:cxn modelId="{FBB26E2D-04BF-497E-8667-E0F7BE7DDDC3}" type="presOf" srcId="{D83E1D02-B955-40F1-92E4-86FF98AF03BF}" destId="{1D46E69E-E08B-4BEB-8A33-A0C5EE4D3935}" srcOrd="1" destOrd="0" presId="urn:microsoft.com/office/officeart/2005/8/layout/lProcess2"/>
    <dgm:cxn modelId="{A81E94B4-A0AD-43B3-93EF-07D6D0E492EA}" srcId="{AC991005-F79B-49BD-B415-4A59D44E8533}" destId="{2929531B-C6F2-4692-9301-AFF9B78D1344}" srcOrd="2" destOrd="0" parTransId="{874FADEE-0E8D-4B27-8F00-AB9FE66EFA12}" sibTransId="{B8F86C85-05AE-44B8-AF70-A79E673C0253}"/>
    <dgm:cxn modelId="{789228EA-773E-4D9F-BF45-2C830267274F}" type="presOf" srcId="{117F75C5-6740-4061-AE2B-097C545C6DD4}" destId="{B31BDC0B-4224-419E-AB9F-EE66BA2DC5BD}" srcOrd="0" destOrd="0" presId="urn:microsoft.com/office/officeart/2005/8/layout/lProcess2"/>
    <dgm:cxn modelId="{539F2D9A-3364-44D6-8CCC-91F857AD90B9}" type="presOf" srcId="{DE6DBD51-7780-4C25-93A9-D1C0710E10D0}" destId="{7F9CF99B-9375-4C61-8297-32B6738385A7}" srcOrd="1" destOrd="0" presId="urn:microsoft.com/office/officeart/2005/8/layout/lProcess2"/>
    <dgm:cxn modelId="{BFD6B9DA-A2D6-4D5D-920C-E13FED5D9FF5}" srcId="{D83E1D02-B955-40F1-92E4-86FF98AF03BF}" destId="{117F75C5-6740-4061-AE2B-097C545C6DD4}" srcOrd="0" destOrd="0" parTransId="{D625E888-7AA7-4A8A-9D7F-F16BD102C3E6}" sibTransId="{592F0DA5-01A6-49E9-82D7-F8DAE94099D0}"/>
    <dgm:cxn modelId="{A071848C-0AF1-4DFE-B6AA-3A3B3CB7E2C4}" type="presOf" srcId="{2929531B-C6F2-4692-9301-AFF9B78D1344}" destId="{47F3A467-B2E5-4200-9B0C-4D9B679ACEC7}" srcOrd="1" destOrd="0" presId="urn:microsoft.com/office/officeart/2005/8/layout/lProcess2"/>
    <dgm:cxn modelId="{1C46A9F1-0E33-42F5-80E3-46729EA49C61}" type="presParOf" srcId="{2D1DCCBD-D48D-42C2-91E2-43646CE5C8A1}" destId="{C450FB17-0FEE-435C-A915-E2AF1D448ADF}" srcOrd="0" destOrd="0" presId="urn:microsoft.com/office/officeart/2005/8/layout/lProcess2"/>
    <dgm:cxn modelId="{556D9B21-A616-485D-8DDE-2D0D52C6AF25}" type="presParOf" srcId="{C450FB17-0FEE-435C-A915-E2AF1D448ADF}" destId="{5A7DCE4E-C22A-40AA-9617-AC37E8C2C075}" srcOrd="0" destOrd="0" presId="urn:microsoft.com/office/officeart/2005/8/layout/lProcess2"/>
    <dgm:cxn modelId="{53B899CA-6911-4C2A-A7B8-E6C7754C9447}" type="presParOf" srcId="{C450FB17-0FEE-435C-A915-E2AF1D448ADF}" destId="{7F9CF99B-9375-4C61-8297-32B6738385A7}" srcOrd="1" destOrd="0" presId="urn:microsoft.com/office/officeart/2005/8/layout/lProcess2"/>
    <dgm:cxn modelId="{5807534C-5952-4518-80CA-6E88E31CD447}" type="presParOf" srcId="{C450FB17-0FEE-435C-A915-E2AF1D448ADF}" destId="{AD36814E-CD0F-4195-AAEB-F2E091E165B6}" srcOrd="2" destOrd="0" presId="urn:microsoft.com/office/officeart/2005/8/layout/lProcess2"/>
    <dgm:cxn modelId="{EEC1377C-4DC1-4674-B36A-6E78FC01E524}" type="presParOf" srcId="{AD36814E-CD0F-4195-AAEB-F2E091E165B6}" destId="{D6B0AAB1-5E73-474D-9646-6862612330D7}" srcOrd="0" destOrd="0" presId="urn:microsoft.com/office/officeart/2005/8/layout/lProcess2"/>
    <dgm:cxn modelId="{A7069BDC-2334-48A0-95F5-96F810BFADBB}" type="presParOf" srcId="{D6B0AAB1-5E73-474D-9646-6862612330D7}" destId="{0822B279-4213-4A2E-9226-D63BC99483D7}" srcOrd="0" destOrd="0" presId="urn:microsoft.com/office/officeart/2005/8/layout/lProcess2"/>
    <dgm:cxn modelId="{3B9A6152-A59B-4EDD-9B54-ABAC057B1C05}" type="presParOf" srcId="{2D1DCCBD-D48D-42C2-91E2-43646CE5C8A1}" destId="{371A0994-5CA3-4EAF-9939-4113C2C6CC86}" srcOrd="1" destOrd="0" presId="urn:microsoft.com/office/officeart/2005/8/layout/lProcess2"/>
    <dgm:cxn modelId="{AE68AD22-0984-49DF-947A-ED82D292ECD7}" type="presParOf" srcId="{2D1DCCBD-D48D-42C2-91E2-43646CE5C8A1}" destId="{40A0B779-369A-44F5-B65F-C1522C57752E}" srcOrd="2" destOrd="0" presId="urn:microsoft.com/office/officeart/2005/8/layout/lProcess2"/>
    <dgm:cxn modelId="{051518DE-73A6-44B5-AC86-44E5CC86F420}" type="presParOf" srcId="{40A0B779-369A-44F5-B65F-C1522C57752E}" destId="{5AA744E7-D9B7-42BE-A406-598CDBB97829}" srcOrd="0" destOrd="0" presId="urn:microsoft.com/office/officeart/2005/8/layout/lProcess2"/>
    <dgm:cxn modelId="{58466E2A-7B48-4797-A557-F2B2973E4B72}" type="presParOf" srcId="{40A0B779-369A-44F5-B65F-C1522C57752E}" destId="{1D46E69E-E08B-4BEB-8A33-A0C5EE4D3935}" srcOrd="1" destOrd="0" presId="urn:microsoft.com/office/officeart/2005/8/layout/lProcess2"/>
    <dgm:cxn modelId="{E9231194-0EB6-4E34-9387-9E06DC084BDE}" type="presParOf" srcId="{40A0B779-369A-44F5-B65F-C1522C57752E}" destId="{CCA28C4B-6F7E-4A7E-B24F-113707B81682}" srcOrd="2" destOrd="0" presId="urn:microsoft.com/office/officeart/2005/8/layout/lProcess2"/>
    <dgm:cxn modelId="{6219781B-D204-406E-9626-40863340C8D4}" type="presParOf" srcId="{CCA28C4B-6F7E-4A7E-B24F-113707B81682}" destId="{D8D83B9C-AE66-4C1F-A54A-13FB0FC0E0B4}" srcOrd="0" destOrd="0" presId="urn:microsoft.com/office/officeart/2005/8/layout/lProcess2"/>
    <dgm:cxn modelId="{A224CB5C-6356-4DD4-BCA8-27CEB5917467}" type="presParOf" srcId="{D8D83B9C-AE66-4C1F-A54A-13FB0FC0E0B4}" destId="{B31BDC0B-4224-419E-AB9F-EE66BA2DC5BD}" srcOrd="0" destOrd="0" presId="urn:microsoft.com/office/officeart/2005/8/layout/lProcess2"/>
    <dgm:cxn modelId="{53B457E6-CBC1-4F5C-B54D-228CCAFB451D}" type="presParOf" srcId="{2D1DCCBD-D48D-42C2-91E2-43646CE5C8A1}" destId="{CB95925F-7F59-4C83-B929-8BE52E616F7C}" srcOrd="3" destOrd="0" presId="urn:microsoft.com/office/officeart/2005/8/layout/lProcess2"/>
    <dgm:cxn modelId="{56CF47D4-B0BF-41CB-9666-4E1130B89C02}" type="presParOf" srcId="{2D1DCCBD-D48D-42C2-91E2-43646CE5C8A1}" destId="{4999C20B-9DBE-4B8E-BBF9-65C565A02E42}" srcOrd="4" destOrd="0" presId="urn:microsoft.com/office/officeart/2005/8/layout/lProcess2"/>
    <dgm:cxn modelId="{C832A831-8ED8-46C3-B4A1-39079A20CB24}" type="presParOf" srcId="{4999C20B-9DBE-4B8E-BBF9-65C565A02E42}" destId="{550AB430-D8A6-48E0-90AE-0EF03EC32179}" srcOrd="0" destOrd="0" presId="urn:microsoft.com/office/officeart/2005/8/layout/lProcess2"/>
    <dgm:cxn modelId="{F89C5F7D-2899-4416-931E-9340D1A46A7B}" type="presParOf" srcId="{4999C20B-9DBE-4B8E-BBF9-65C565A02E42}" destId="{47F3A467-B2E5-4200-9B0C-4D9B679ACEC7}" srcOrd="1" destOrd="0" presId="urn:microsoft.com/office/officeart/2005/8/layout/lProcess2"/>
    <dgm:cxn modelId="{1A13F7C3-F0B9-4AC1-A0C4-2AC111C15E7E}" type="presParOf" srcId="{4999C20B-9DBE-4B8E-BBF9-65C565A02E42}" destId="{658EDEE0-F86E-4F8E-8FE0-DE3F83198C0E}" srcOrd="2" destOrd="0" presId="urn:microsoft.com/office/officeart/2005/8/layout/lProcess2"/>
    <dgm:cxn modelId="{A5F14D2B-61C8-46C4-A54E-9944D9355669}" type="presParOf" srcId="{658EDEE0-F86E-4F8E-8FE0-DE3F83198C0E}" destId="{C045DF6E-AF3D-4864-84DE-6C902375AC4F}" srcOrd="0" destOrd="0" presId="urn:microsoft.com/office/officeart/2005/8/layout/lProcess2"/>
    <dgm:cxn modelId="{20BC54BD-6D95-48B6-9EB8-93055CDCA486}" type="presParOf" srcId="{C045DF6E-AF3D-4864-84DE-6C902375AC4F}" destId="{AC34EC44-717F-47C1-8EED-466D3DBE601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811DF-DAB9-402A-BFD8-D561D389E284}">
      <dsp:nvSpPr>
        <dsp:cNvPr id="0" name=""/>
        <dsp:cNvSpPr/>
      </dsp:nvSpPr>
      <dsp:spPr>
        <a:xfrm rot="5400000">
          <a:off x="-345230" y="348422"/>
          <a:ext cx="2301533" cy="161107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Maksud</a:t>
          </a:r>
        </a:p>
      </dsp:txBody>
      <dsp:txXfrm rot="-5400000">
        <a:off x="1" y="808729"/>
        <a:ext cx="1611073" cy="690460"/>
      </dsp:txXfrm>
    </dsp:sp>
    <dsp:sp modelId="{95F059AF-FB0E-46B3-A53D-D658704BE2DC}">
      <dsp:nvSpPr>
        <dsp:cNvPr id="0" name=""/>
        <dsp:cNvSpPr/>
      </dsp:nvSpPr>
      <dsp:spPr>
        <a:xfrm rot="5400000">
          <a:off x="4172338" y="-2558071"/>
          <a:ext cx="1495997" cy="6618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ntuk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mengetahui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jenis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campuran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terpilih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ikan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patin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id-ID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ikan  yang dilumatkan dengan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jagung</a:t>
          </a:r>
          <a:r>
            <a:rPr lang="id-ID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sebagai bahan baku utama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sehingga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dapat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meningkatkan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kadar protein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produk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pasta </a:t>
          </a:r>
          <a:r>
            <a:rPr lang="en-US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kering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jagung.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11074" y="76222"/>
        <a:ext cx="6545497" cy="1349939"/>
      </dsp:txXfrm>
    </dsp:sp>
    <dsp:sp modelId="{B0DBE306-E6E0-485F-B443-381AE52AA04C}">
      <dsp:nvSpPr>
        <dsp:cNvPr id="0" name=""/>
        <dsp:cNvSpPr/>
      </dsp:nvSpPr>
      <dsp:spPr>
        <a:xfrm rot="5400000">
          <a:off x="-345230" y="2364853"/>
          <a:ext cx="2301533" cy="161107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Tujuan</a:t>
          </a:r>
        </a:p>
      </dsp:txBody>
      <dsp:txXfrm rot="-5400000">
        <a:off x="1" y="2825160"/>
        <a:ext cx="1611073" cy="690460"/>
      </dsp:txXfrm>
    </dsp:sp>
    <dsp:sp modelId="{0B3AAF4B-60F8-497A-A8BE-D346D12CCA46}">
      <dsp:nvSpPr>
        <dsp:cNvPr id="0" name=""/>
        <dsp:cNvSpPr/>
      </dsp:nvSpPr>
      <dsp:spPr>
        <a:xfrm rot="5400000">
          <a:off x="4172338" y="-541641"/>
          <a:ext cx="1495997" cy="6618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Untuk mengetahui perbandingan ikan patin dan pati jagung serta lama pengeringan terhadap karakteristik pasta kering jagung serta untuk mengetahui kadar protein produk dengan adanya perbedaan jumlah penambahan ikan patin.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11074" y="2092652"/>
        <a:ext cx="6545497" cy="1349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C5C9-9E8B-4993-A5FB-D1281B34DF81}">
      <dsp:nvSpPr>
        <dsp:cNvPr id="0" name=""/>
        <dsp:cNvSpPr/>
      </dsp:nvSpPr>
      <dsp:spPr>
        <a:xfrm rot="5400000">
          <a:off x="3394152" y="-1654332"/>
          <a:ext cx="2128782" cy="575560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jagung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memiliki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sifat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sebagai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pengikat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adanya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proses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peman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san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saat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proses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pembuatannya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roses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gelatinisasi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hanya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bergantung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dari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adanya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air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pemanasan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pemanggangan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tetapi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juga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dipengaruhi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oleh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sifat-sifat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senyawa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terdapat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dalam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campuran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id-ID" sz="2000" kern="1200" dirty="0"/>
        </a:p>
      </dsp:txBody>
      <dsp:txXfrm rot="-5400000">
        <a:off x="1580740" y="262999"/>
        <a:ext cx="5651688" cy="1920944"/>
      </dsp:txXfrm>
    </dsp:sp>
    <dsp:sp modelId="{7F9CEB1C-0539-4642-A674-ADCF683495AF}">
      <dsp:nvSpPr>
        <dsp:cNvPr id="0" name=""/>
        <dsp:cNvSpPr/>
      </dsp:nvSpPr>
      <dsp:spPr>
        <a:xfrm>
          <a:off x="539" y="1656"/>
          <a:ext cx="1580200" cy="2443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Winarno, (1997)</a:t>
          </a:r>
          <a:endParaRPr lang="id-ID" sz="2000" b="1" kern="1200" dirty="0"/>
        </a:p>
      </dsp:txBody>
      <dsp:txXfrm>
        <a:off x="77678" y="78795"/>
        <a:ext cx="1425922" cy="2289351"/>
      </dsp:txXfrm>
    </dsp:sp>
    <dsp:sp modelId="{04BB0905-77B2-4A50-8D99-D538133AA76D}">
      <dsp:nvSpPr>
        <dsp:cNvPr id="0" name=""/>
        <dsp:cNvSpPr/>
      </dsp:nvSpPr>
      <dsp:spPr>
        <a:xfrm rot="5400000">
          <a:off x="3390381" y="860641"/>
          <a:ext cx="2128782" cy="576501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air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dingin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jika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dicampur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menimbulkan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perubahan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tetapi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jika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air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tersebut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dipanaskan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maka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viskositas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campuran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tersebut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akan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bertambah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jika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konsentrasi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ditambahkan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semakin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banyak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maka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akan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terbentuk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gel, yang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disebut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gelatinisasi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id-ID" sz="2000" kern="1200" dirty="0"/>
        </a:p>
      </dsp:txBody>
      <dsp:txXfrm rot="-5400000">
        <a:off x="1572263" y="2782679"/>
        <a:ext cx="5661100" cy="1920944"/>
      </dsp:txXfrm>
    </dsp:sp>
    <dsp:sp modelId="{B3811ADB-0057-4B6F-B66D-B1ACB08D3073}">
      <dsp:nvSpPr>
        <dsp:cNvPr id="0" name=""/>
        <dsp:cNvSpPr/>
      </dsp:nvSpPr>
      <dsp:spPr>
        <a:xfrm>
          <a:off x="539" y="2578335"/>
          <a:ext cx="1571723" cy="23296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Winarno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1992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id-ID" sz="2000" b="1" kern="1200" dirty="0"/>
        </a:p>
      </dsp:txBody>
      <dsp:txXfrm>
        <a:off x="77264" y="2655060"/>
        <a:ext cx="1418273" cy="2176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560F7-64A7-4376-BA55-C4F12CB69079}">
      <dsp:nvSpPr>
        <dsp:cNvPr id="0" name=""/>
        <dsp:cNvSpPr/>
      </dsp:nvSpPr>
      <dsp:spPr>
        <a:xfrm rot="5400000">
          <a:off x="3784489" y="-2206280"/>
          <a:ext cx="1901633" cy="632147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>
              <a:latin typeface="Times New Roman" pitchFamily="18" charset="0"/>
              <a:cs typeface="Times New Roman" pitchFamily="18" charset="0"/>
            </a:rPr>
            <a:t>Dalam penelitian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perlakuan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substitusi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beras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maizena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menunjukan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bahwa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tampilan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warna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kenampakan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pasta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terbaik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sebelum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perebusan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rasa pasta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setelah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perebusan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1600" kern="1200" dirty="0" smtClean="0">
              <a:latin typeface="Times New Roman" pitchFamily="18" charset="0"/>
              <a:cs typeface="Times New Roman" pitchFamily="18" charset="0"/>
            </a:rPr>
            <a:t>pada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beras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pandan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wangi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maizena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2:1,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waktu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pengeringan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105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menit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. Kadar air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terbaik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ditunjukan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oleh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perlakuan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1600" kern="1200" dirty="0" smtClean="0">
              <a:latin typeface="Times New Roman" pitchFamily="18" charset="0"/>
              <a:cs typeface="Times New Roman" pitchFamily="18" charset="0"/>
            </a:rPr>
            <a:t>pada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tepung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beras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pandan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wangi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maizena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1:1,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waktu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pengeringan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75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menit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sedangkan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kandungan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protein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setiap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perlakuan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relatif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seragam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id-ID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574566" y="96473"/>
        <a:ext cx="6228649" cy="1715973"/>
      </dsp:txXfrm>
    </dsp:sp>
    <dsp:sp modelId="{A495FCB8-22B4-4F69-906B-55C496B734A5}">
      <dsp:nvSpPr>
        <dsp:cNvPr id="0" name=""/>
        <dsp:cNvSpPr/>
      </dsp:nvSpPr>
      <dsp:spPr>
        <a:xfrm>
          <a:off x="52" y="44943"/>
          <a:ext cx="1574513" cy="18190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Riadiani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(2005) </a:t>
          </a:r>
          <a:endParaRPr lang="id-ID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913" y="121804"/>
        <a:ext cx="1420791" cy="1665309"/>
      </dsp:txXfrm>
    </dsp:sp>
    <dsp:sp modelId="{CF7BDDB0-E8C0-4EDE-8EDE-7B1D49CC57D5}">
      <dsp:nvSpPr>
        <dsp:cNvPr id="0" name=""/>
        <dsp:cNvSpPr/>
      </dsp:nvSpPr>
      <dsp:spPr>
        <a:xfrm rot="5400000">
          <a:off x="3762479" y="-176240"/>
          <a:ext cx="1936865" cy="6342006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Dalam penelitian interaksi antara substitusi pati jagung dan waktu pengukusan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menunjukan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bahwa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sampel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terpilih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adalah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sampel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substitusi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pati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jagung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35%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waktu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pengukusan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menit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air 7,1285%,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abu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1,146%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protein 5,687%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id-ID" sz="2000" kern="1200" dirty="0"/>
        </a:p>
      </dsp:txBody>
      <dsp:txXfrm rot="-5400000">
        <a:off x="1559909" y="2120880"/>
        <a:ext cx="6247456" cy="1747765"/>
      </dsp:txXfrm>
    </dsp:sp>
    <dsp:sp modelId="{F65FEF55-FAAB-4A7F-B955-FDDE7ADA7D58}">
      <dsp:nvSpPr>
        <dsp:cNvPr id="0" name=""/>
        <dsp:cNvSpPr/>
      </dsp:nvSpPr>
      <dsp:spPr>
        <a:xfrm>
          <a:off x="52" y="2105511"/>
          <a:ext cx="1559856" cy="177850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Ruchyati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(2005)</a:t>
          </a:r>
          <a:endParaRPr lang="id-ID" sz="2000" b="1" kern="1200" dirty="0"/>
        </a:p>
      </dsp:txBody>
      <dsp:txXfrm>
        <a:off x="76198" y="2181657"/>
        <a:ext cx="1407564" cy="1626210"/>
      </dsp:txXfrm>
    </dsp:sp>
    <dsp:sp modelId="{C6175AD3-12D1-43E9-B7C4-2C53871C406A}">
      <dsp:nvSpPr>
        <dsp:cNvPr id="0" name=""/>
        <dsp:cNvSpPr/>
      </dsp:nvSpPr>
      <dsp:spPr>
        <a:xfrm rot="5400000">
          <a:off x="3761234" y="1879878"/>
          <a:ext cx="1936865" cy="634560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1" indent="-57150" algn="just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050" kern="1200" dirty="0"/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Pati yang telah mengalami gelatinisasi dapat dikeringkan, tetapi molekul-molekul tersebut tidak dapat kembali lagi ke sifat-sifatnya sebelum gelatinisasi.Suhu gelatinisasi tergantung juga pada konsentrasi pati. Makin kental larutan maka suhu tersebut makin lambat tercapai, sampai suhu tertentu kekentalan tidak bertambah, bahkan kadang-kadang turun. Pada pati jagung mengalami proses gelatinisasi pada suhu 62-70</a:t>
          </a:r>
          <a:r>
            <a:rPr lang="id-ID" sz="1800" kern="1200" baseline="30000" dirty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C.</a:t>
          </a:r>
          <a:endParaRPr lang="id-ID" sz="1800" kern="1200" dirty="0"/>
        </a:p>
      </dsp:txBody>
      <dsp:txXfrm rot="-5400000">
        <a:off x="1556862" y="4178800"/>
        <a:ext cx="6251059" cy="1747765"/>
      </dsp:txXfrm>
    </dsp:sp>
    <dsp:sp modelId="{D757C766-F61B-410E-A764-7836D4C1FFDC}">
      <dsp:nvSpPr>
        <dsp:cNvPr id="0" name=""/>
        <dsp:cNvSpPr/>
      </dsp:nvSpPr>
      <dsp:spPr>
        <a:xfrm>
          <a:off x="52" y="4145600"/>
          <a:ext cx="1556809" cy="18141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Winarno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1992</a:t>
          </a: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id-ID" sz="2000" b="1" kern="1200" dirty="0"/>
        </a:p>
      </dsp:txBody>
      <dsp:txXfrm>
        <a:off x="76049" y="4221597"/>
        <a:ext cx="1404815" cy="1662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C5C9-9E8B-4993-A5FB-D1281B34DF81}">
      <dsp:nvSpPr>
        <dsp:cNvPr id="0" name=""/>
        <dsp:cNvSpPr/>
      </dsp:nvSpPr>
      <dsp:spPr>
        <a:xfrm rot="5400000">
          <a:off x="3394152" y="-1654332"/>
          <a:ext cx="2128782" cy="575560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Pengaruh substitusi pati jagung dan lama pengeringan terhadap karakteristik pasta kering melinjo (</a:t>
          </a:r>
          <a:r>
            <a:rPr lang="id-ID" sz="1800" i="1" kern="1200" dirty="0" smtClean="0">
              <a:latin typeface="Times New Roman" pitchFamily="18" charset="0"/>
              <a:cs typeface="Times New Roman" pitchFamily="18" charset="0"/>
            </a:rPr>
            <a:t>Gnetum gnemon</a:t>
          </a: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) sangat berpengaruh nyata dengan sampel terbaik yaitu dengan substitusi pati jagung 45% dan lama pengeringan 90 menit. Hasil analisis kimia dari sampel terbaik yaitu memliki kadar air sebesar 10,38% dan kadar pati 10,85%.</a:t>
          </a:r>
          <a:endParaRPr lang="id-ID" sz="1800" kern="1200" dirty="0"/>
        </a:p>
      </dsp:txBody>
      <dsp:txXfrm rot="-5400000">
        <a:off x="1580740" y="262999"/>
        <a:ext cx="5651688" cy="1920944"/>
      </dsp:txXfrm>
    </dsp:sp>
    <dsp:sp modelId="{7F9CEB1C-0539-4642-A674-ADCF683495AF}">
      <dsp:nvSpPr>
        <dsp:cNvPr id="0" name=""/>
        <dsp:cNvSpPr/>
      </dsp:nvSpPr>
      <dsp:spPr>
        <a:xfrm>
          <a:off x="0" y="0"/>
          <a:ext cx="1580200" cy="24436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Yulianto (2008)</a:t>
          </a:r>
          <a:endParaRPr lang="id-ID" sz="2000" b="1" kern="1200" dirty="0"/>
        </a:p>
      </dsp:txBody>
      <dsp:txXfrm>
        <a:off x="77139" y="77139"/>
        <a:ext cx="1425922" cy="2289351"/>
      </dsp:txXfrm>
    </dsp:sp>
    <dsp:sp modelId="{04BB0905-77B2-4A50-8D99-D538133AA76D}">
      <dsp:nvSpPr>
        <dsp:cNvPr id="0" name=""/>
        <dsp:cNvSpPr/>
      </dsp:nvSpPr>
      <dsp:spPr>
        <a:xfrm rot="5400000">
          <a:off x="3390381" y="860641"/>
          <a:ext cx="2128782" cy="576501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engaruh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konsentrasi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gluten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pasta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kering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ganyong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memberikan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pengaruh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nyata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respon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kimia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air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protein</a:t>
          </a: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. Dengan hasil menunjukan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pasta yang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terpilih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dari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keseluruhan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respon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adalah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perlakuan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konsentrasi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gluten 15% </a:t>
          </a: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dan menghasilkan kadar air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9,50%</a:t>
          </a: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 serta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kadar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protein </a:t>
          </a:r>
          <a:r>
            <a:rPr lang="id-ID" sz="1800" kern="1200" dirty="0" smtClean="0">
              <a:latin typeface="Times New Roman" pitchFamily="18" charset="0"/>
              <a:cs typeface="Times New Roman" pitchFamily="18" charset="0"/>
            </a:rPr>
            <a:t>sebesar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15,95%.</a:t>
          </a:r>
          <a:endParaRPr lang="id-ID" sz="1800" kern="1200" dirty="0"/>
        </a:p>
      </dsp:txBody>
      <dsp:txXfrm rot="-5400000">
        <a:off x="1572263" y="2782679"/>
        <a:ext cx="5661100" cy="1920944"/>
      </dsp:txXfrm>
    </dsp:sp>
    <dsp:sp modelId="{B3811ADB-0057-4B6F-B66D-B1ACB08D3073}">
      <dsp:nvSpPr>
        <dsp:cNvPr id="0" name=""/>
        <dsp:cNvSpPr/>
      </dsp:nvSpPr>
      <dsp:spPr>
        <a:xfrm>
          <a:off x="539" y="2578335"/>
          <a:ext cx="1571723" cy="23296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Times New Roman" pitchFamily="18" charset="0"/>
              <a:cs typeface="Times New Roman" pitchFamily="18" charset="0"/>
            </a:rPr>
            <a:t>Hilmawati (2012)</a:t>
          </a:r>
          <a:endParaRPr lang="id-ID" sz="2000" b="1" kern="1200" dirty="0"/>
        </a:p>
      </dsp:txBody>
      <dsp:txXfrm>
        <a:off x="77264" y="2655060"/>
        <a:ext cx="1418273" cy="2176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DCE4E-C22A-40AA-9617-AC37E8C2C075}">
      <dsp:nvSpPr>
        <dsp:cNvPr id="0" name=""/>
        <dsp:cNvSpPr/>
      </dsp:nvSpPr>
      <dsp:spPr>
        <a:xfrm>
          <a:off x="944" y="0"/>
          <a:ext cx="2454733" cy="2998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4100" kern="1200" dirty="0"/>
        </a:p>
      </dsp:txBody>
      <dsp:txXfrm>
        <a:off x="944" y="0"/>
        <a:ext cx="2454733" cy="899608"/>
      </dsp:txXfrm>
    </dsp:sp>
    <dsp:sp modelId="{0822B279-4213-4A2E-9226-D63BC99483D7}">
      <dsp:nvSpPr>
        <dsp:cNvPr id="0" name=""/>
        <dsp:cNvSpPr/>
      </dsp:nvSpPr>
      <dsp:spPr>
        <a:xfrm>
          <a:off x="63156" y="474495"/>
          <a:ext cx="2207493" cy="1947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Diduga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adanya pengaruh perbandingan </a:t>
          </a:r>
          <a:r>
            <a:rPr lang="id-ID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ikan </a:t>
          </a:r>
          <a:r>
            <a:rPr lang="id-ID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patin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jagung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pasta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kering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jagung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120209" y="531548"/>
        <a:ext cx="2093387" cy="1833820"/>
      </dsp:txXfrm>
    </dsp:sp>
    <dsp:sp modelId="{5AA744E7-D9B7-42BE-A406-598CDBB97829}">
      <dsp:nvSpPr>
        <dsp:cNvPr id="0" name=""/>
        <dsp:cNvSpPr/>
      </dsp:nvSpPr>
      <dsp:spPr>
        <a:xfrm>
          <a:off x="2639783" y="0"/>
          <a:ext cx="2454733" cy="2998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4100" kern="1200" dirty="0"/>
        </a:p>
      </dsp:txBody>
      <dsp:txXfrm>
        <a:off x="2639783" y="0"/>
        <a:ext cx="2454733" cy="899608"/>
      </dsp:txXfrm>
    </dsp:sp>
    <dsp:sp modelId="{B31BDC0B-4224-419E-AB9F-EE66BA2DC5BD}">
      <dsp:nvSpPr>
        <dsp:cNvPr id="0" name=""/>
        <dsp:cNvSpPr/>
      </dsp:nvSpPr>
      <dsp:spPr>
        <a:xfrm>
          <a:off x="2945780" y="443472"/>
          <a:ext cx="1963787" cy="1947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Diduga</a:t>
          </a:r>
          <a:r>
            <a:rPr lang="id-ID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adanya pengaruh lama pengeringan terhadap karakteristik pasta kering jagung.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3002817" y="500509"/>
        <a:ext cx="1849713" cy="1833318"/>
      </dsp:txXfrm>
    </dsp:sp>
    <dsp:sp modelId="{550AB430-D8A6-48E0-90AE-0EF03EC32179}">
      <dsp:nvSpPr>
        <dsp:cNvPr id="0" name=""/>
        <dsp:cNvSpPr/>
      </dsp:nvSpPr>
      <dsp:spPr>
        <a:xfrm>
          <a:off x="5278621" y="0"/>
          <a:ext cx="2454733" cy="2998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4100" kern="1200" dirty="0"/>
        </a:p>
      </dsp:txBody>
      <dsp:txXfrm>
        <a:off x="5278621" y="0"/>
        <a:ext cx="2454733" cy="899608"/>
      </dsp:txXfrm>
    </dsp:sp>
    <dsp:sp modelId="{AC34EC44-717F-47C1-8EED-466D3DBE6017}">
      <dsp:nvSpPr>
        <dsp:cNvPr id="0" name=""/>
        <dsp:cNvSpPr/>
      </dsp:nvSpPr>
      <dsp:spPr>
        <a:xfrm>
          <a:off x="5330153" y="537007"/>
          <a:ext cx="2404146" cy="1922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Diduga adanya </a:t>
          </a:r>
          <a:r>
            <a:rPr lang="en-US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pengaruh</a:t>
          </a: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interaksi</a:t>
          </a: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perbandingan </a:t>
          </a:r>
          <a:r>
            <a:rPr lang="id-ID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tepung </a:t>
          </a:r>
          <a:r>
            <a:rPr lang="id-ID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ikan patin dan ikan patin lumatan </a:t>
          </a:r>
          <a:r>
            <a:rPr lang="en-US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d-ID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 jagung serta lama pengeringan terhadap karakteristik pasta kering jagung.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5386449" y="593303"/>
        <a:ext cx="2291554" cy="1809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A3B90-73BC-4C8E-970F-82AA85A5EC7F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839EE-60ED-4FEC-83F0-D4115AC601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652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F64BB-CA5E-4002-B477-1C56D77AE69E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669E-C84C-4932-A41A-6C0B4D0CD3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785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D90A0B-23C4-44CD-B707-9BF5D9056D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1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520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60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30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051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3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54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67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952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5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763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AD9D-8E26-4E40-8C7D-DBBEDD9C4B6A}" type="datetimeFigureOut">
              <a:rPr lang="id-ID" smtClean="0"/>
              <a:t>24/01/2017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66DA-411F-4A07-937A-C0DA1D54ED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881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5403" y="188640"/>
            <a:ext cx="8458200" cy="19442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KAJIAN 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PERBANDINGAN </a:t>
            </a: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IKAN PATIN </a:t>
            </a:r>
            <a:br>
              <a:rPr lang="id-ID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sz="2400" i="1" dirty="0">
                <a:latin typeface="Times New Roman" pitchFamily="18" charset="0"/>
                <a:cs typeface="Times New Roman" pitchFamily="18" charset="0"/>
              </a:rPr>
              <a:t>Pangasius. sp</a:t>
            </a: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) DAN PATI JAGUNG SERTA  LAMA PENGERINGAN TERHADAP KARAKTERISTIK PASTA KERING JAGUNG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2564904"/>
            <a:ext cx="4953000" cy="1296144"/>
          </a:xfrm>
        </p:spPr>
        <p:txBody>
          <a:bodyPr>
            <a:normAutofit fontScale="92500"/>
          </a:bodyPr>
          <a:lstStyle/>
          <a:p>
            <a:pPr algn="ctr"/>
            <a:r>
              <a:rPr lang="id-ID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MEIDA NURYANI ROHMAH</a:t>
            </a:r>
            <a:endParaRPr lang="id-ID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12.302.0126</a:t>
            </a:r>
            <a:endParaRPr lang="id-ID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221088"/>
            <a:ext cx="4568971" cy="937739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9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84503" y="4221087"/>
            <a:ext cx="4568971" cy="937739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900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39752" y="5311226"/>
            <a:ext cx="4568971" cy="937739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900" b="1" dirty="0">
              <a:solidFill>
                <a:schemeClr val="tx1"/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80494" y="4098472"/>
            <a:ext cx="4407981" cy="1152128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Pembimbing Utama</a:t>
            </a: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 Willy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Pranata</a:t>
            </a:r>
            <a:r>
              <a:rPr lang="id-ID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Widjaja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4599679" y="4113893"/>
            <a:ext cx="4407981" cy="1152128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Pembimbing Pendamping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Tantan Widiantara, ST, MT.,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2420246" y="5517232"/>
            <a:ext cx="4407981" cy="1152128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Dosen Penguji</a:t>
            </a:r>
          </a:p>
          <a:p>
            <a:pPr algn="ctr">
              <a:defRPr/>
            </a:pPr>
            <a:r>
              <a:rPr lang="id-ID" b="1" dirty="0">
                <a:latin typeface="Times New Roman" pitchFamily="18" charset="0"/>
                <a:cs typeface="Times New Roman" pitchFamily="18" charset="0"/>
              </a:rPr>
              <a:t>Istiyati Inayah, S.Si.,M.Si.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7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Tempat dan Waktu Penelitian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id-ID" dirty="0"/>
              <a:t>	</a:t>
            </a:r>
          </a:p>
          <a:p>
            <a:pPr marL="109728" indent="0" algn="just">
              <a:buNone/>
            </a:pPr>
            <a:r>
              <a:rPr lang="id-ID" dirty="0"/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Pasundan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Jl. 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Setiabudhi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 193, Bandung.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710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Bahan-bahan yang Digunakan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3667" y="3792538"/>
            <a:ext cx="897731" cy="5286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Ikan Patin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164682" y="6149975"/>
            <a:ext cx="897731" cy="527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Air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76" y="6124575"/>
            <a:ext cx="898922" cy="527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Garam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9666" y="3805239"/>
            <a:ext cx="1081088" cy="5286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Pati Jagung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5263754" y="1944688"/>
            <a:ext cx="334208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kjeldahl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4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sulfat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pekat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%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% 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ranul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HCl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4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quadest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4" y="2325688"/>
            <a:ext cx="2062163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620316" y="1771650"/>
            <a:ext cx="2062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Bahan Baku :</a:t>
            </a:r>
          </a:p>
        </p:txBody>
      </p:sp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16" y="2098676"/>
            <a:ext cx="124182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" y="4459288"/>
            <a:ext cx="9906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47" y="4597401"/>
            <a:ext cx="1522809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3667" y="3779839"/>
            <a:ext cx="897731" cy="5286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Ikan Patin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9666" y="3792538"/>
            <a:ext cx="1081088" cy="5286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Pati Jagung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09" y="476672"/>
            <a:ext cx="8229600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Alat-alat yang digunakan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9109" y="1916832"/>
            <a:ext cx="3888432" cy="4824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Pembuatan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Pasta Kering Jagung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endok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stainless steel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i="1" dirty="0">
                <a:latin typeface="Times New Roman" pitchFamily="18" charset="0"/>
                <a:cs typeface="Times New Roman" pitchFamily="18" charset="0"/>
              </a:rPr>
              <a:t>Tunnel dryer</a:t>
            </a:r>
          </a:p>
          <a:p>
            <a:pPr marL="4572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eraca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digital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askom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isau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Saringan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ompor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gas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Alat pencetak</a:t>
            </a:r>
          </a:p>
          <a:p>
            <a:pPr marL="457200" indent="-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Loyang plastik</a:t>
            </a: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8024" y="1916832"/>
            <a:ext cx="3888432" cy="48245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Analisis :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Labu kjedahl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Labu takar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Pipet </a:t>
            </a:r>
            <a:r>
              <a:rPr lang="id-ID" sz="1600" i="1" dirty="0">
                <a:latin typeface="Times New Roman" pitchFamily="18" charset="0"/>
                <a:cs typeface="Times New Roman" pitchFamily="18" charset="0"/>
              </a:rPr>
              <a:t>volumetrik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Pipet ukur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Gelas kimia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Alat destilasi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Kondensor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Erlenmeyer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Buret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Bunsen 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Kaki tiga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Kawat kasa 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Statif</a:t>
            </a:r>
          </a:p>
          <a:p>
            <a:pPr marL="342900" indent="-3429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Batu didih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Metode Penelitian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 Pendahuluan</a:t>
            </a:r>
          </a:p>
          <a:p>
            <a:pPr marL="109728" indent="0" algn="just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olahan ikan patin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terpilih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akan digunakan untuk penelitian utama, dimana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terdiri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 ikan patin dan ikan patin lumatan.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terpilih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uji hedonik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orang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rasa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pasta kering jagung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402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Rancangan Perlakuan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 Utama</a:t>
            </a:r>
          </a:p>
          <a:p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 (A) yaitu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 ikan patin dan pati jagung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1:2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1:1,5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1:1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 (B) yaitu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 pengeringan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menit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menit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menit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077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Rancangan Percobaan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Eksperimen Interaksi Pola Faktorial (3x3)</a:t>
            </a:r>
          </a:p>
          <a:p>
            <a:pPr marL="109728" indent="0" algn="ctr">
              <a:buNone/>
            </a:pPr>
            <a:endParaRPr lang="id-ID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55580"/>
              </p:ext>
            </p:extLst>
          </p:nvPr>
        </p:nvGraphicFramePr>
        <p:xfrm>
          <a:off x="457200" y="1600200"/>
          <a:ext cx="7931223" cy="40370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76024"/>
                <a:gridCol w="1813752"/>
                <a:gridCol w="1117477"/>
                <a:gridCol w="1361985"/>
                <a:gridCol w="1361985"/>
              </a:tblGrid>
              <a:tr h="411538">
                <a:tc rowSpan="2">
                  <a:txBody>
                    <a:bodyPr/>
                    <a:lstStyle/>
                    <a:p>
                      <a:pPr indent="1587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Ikan Patin : 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587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 Jagung (A)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Lama Pengeringan (B)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Ulangan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4779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29353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1:2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menit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34358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menit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34358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menit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29353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1:1,5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menit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36263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menit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36263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menit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29353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1:1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menit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34231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menit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34231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menit 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85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092200"/>
            <a:ext cx="7543800" cy="5308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d-ID" sz="2800" dirty="0">
                <a:latin typeface="Impact" panose="020B0806030902050204" pitchFamily="34" charset="0"/>
              </a:rPr>
              <a:t>Tata Letak Rancangan Acak </a:t>
            </a:r>
            <a:r>
              <a:rPr lang="id-ID" sz="2800" dirty="0" smtClean="0">
                <a:latin typeface="Impact" panose="020B0806030902050204" pitchFamily="34" charset="0"/>
              </a:rPr>
              <a:t>Kelompok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III: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5098"/>
              </p:ext>
            </p:extLst>
          </p:nvPr>
        </p:nvGraphicFramePr>
        <p:xfrm>
          <a:off x="1048942" y="2465388"/>
          <a:ext cx="5790006" cy="6207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3334"/>
                <a:gridCol w="643334"/>
                <a:gridCol w="643334"/>
                <a:gridCol w="643334"/>
                <a:gridCol w="643334"/>
                <a:gridCol w="643334"/>
                <a:gridCol w="643334"/>
                <a:gridCol w="643334"/>
                <a:gridCol w="643334"/>
              </a:tblGrid>
              <a:tr h="62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40" marR="5144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18687"/>
              </p:ext>
            </p:extLst>
          </p:nvPr>
        </p:nvGraphicFramePr>
        <p:xfrm>
          <a:off x="1043608" y="3501008"/>
          <a:ext cx="5770962" cy="5683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1218"/>
                <a:gridCol w="641218"/>
                <a:gridCol w="641218"/>
                <a:gridCol w="641218"/>
                <a:gridCol w="641218"/>
                <a:gridCol w="641218"/>
                <a:gridCol w="641218"/>
                <a:gridCol w="641218"/>
                <a:gridCol w="641218"/>
              </a:tblGrid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26721"/>
              </p:ext>
            </p:extLst>
          </p:nvPr>
        </p:nvGraphicFramePr>
        <p:xfrm>
          <a:off x="1058466" y="4829176"/>
          <a:ext cx="5761440" cy="5048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0160"/>
                <a:gridCol w="640160"/>
                <a:gridCol w="640160"/>
                <a:gridCol w="640160"/>
                <a:gridCol w="640160"/>
                <a:gridCol w="640160"/>
                <a:gridCol w="640160"/>
                <a:gridCol w="640160"/>
                <a:gridCol w="640160"/>
              </a:tblGrid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sz="2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7" marR="514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14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Rancangan Analisis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pasta kering jagung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ditolak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pasta kering jagung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Duncan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327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chemeClr val="tx1"/>
                </a:solidFill>
                <a:latin typeface="Impact" panose="020B0806030902050204" pitchFamily="34" charset="0"/>
              </a:rPr>
              <a:t>Tabel ANAVA untuk Rancangan Faktorial (3x3) dalam Rancangan Acak Kelompok</a:t>
            </a:r>
            <a:endParaRPr lang="id-ID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59941"/>
              </p:ext>
            </p:extLst>
          </p:nvPr>
        </p:nvGraphicFramePr>
        <p:xfrm>
          <a:off x="683568" y="2276872"/>
          <a:ext cx="7961313" cy="35226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13732"/>
                <a:gridCol w="1218568"/>
                <a:gridCol w="1218568"/>
                <a:gridCol w="1566729"/>
                <a:gridCol w="1653770"/>
                <a:gridCol w="1089946"/>
              </a:tblGrid>
              <a:tr h="9782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Sumber</a:t>
                      </a:r>
                      <a:r>
                        <a:rPr lang="id-ID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Variansi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Derajat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Bebas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Kuadrat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(JK)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Kuadrat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Tengah (KT)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Hitung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Tabel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5%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</a:tr>
              <a:tr h="33968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Kelompok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– 1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JKK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KTK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</a:tr>
              <a:tr h="42027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Faktor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– 1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JK(A)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KT(A)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KT(A)/KTG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</a:tr>
              <a:tr h="42027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Faktor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– 1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JK(B)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KT(B)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KT(B)/KTG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</a:tr>
              <a:tr h="65219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Interaksi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AB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(a-1)(b-1)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 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AxB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AxB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AxB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)/KTG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</a:tr>
              <a:tr h="38584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Galat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(r-1)(ab-1)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JKG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KTG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60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rab-1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JKT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93" marR="49093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33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Rancangan Respon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87624" y="1708448"/>
            <a:ext cx="3384376" cy="44568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 Organoleptik</a:t>
            </a:r>
          </a:p>
          <a:p>
            <a:pPr algn="ctr"/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Uji hedonik terhadap sampel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Pasta Kering Jagung dilakukan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 melibatkan 30 orang panelis dan diminta untuk memberikan penilaian terhadap warna, rasa, aroma dan tekstur.</a:t>
            </a:r>
          </a:p>
          <a:p>
            <a:pPr algn="ctr"/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1727920"/>
            <a:ext cx="3456384" cy="445742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 Kimia</a:t>
            </a:r>
          </a:p>
          <a:p>
            <a:pPr algn="ctr"/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Penentuan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Kadar air dengan metode Gravimetri.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Penentuan kadar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dengan metode Kjedahl.</a:t>
            </a:r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591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Users\meida\Documents\P_20170124_064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08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1066800"/>
          </a:xfrm>
        </p:spPr>
        <p:txBody>
          <a:bodyPr/>
          <a:lstStyle/>
          <a:p>
            <a:r>
              <a:rPr lang="id-ID" dirty="0">
                <a:latin typeface="Impact" panose="020B0806030902050204" pitchFamily="34" charset="0"/>
              </a:rPr>
              <a:t>LATAR BELAKANG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dirty="0" smtClean="0">
                <a:latin typeface="Times New Roman" pitchFamily="18" charset="0"/>
                <a:cs typeface="Times New Roman" pitchFamily="18" charset="0"/>
              </a:rPr>
            </a:b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Menurut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(SNI) 01-3777-1995.Pasta (makaroni) merupakan bahan makanan yang dibuat dari campuran tepung terigu dan bahan makanan lain yang dicetak ke dalam berbagai bentuk dan dikeringkan dengan atau tanpa bahan tambahan makanan. </a:t>
            </a:r>
          </a:p>
          <a:p>
            <a:pPr marL="109728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1151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711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Impact" panose="020B0806030902050204" pitchFamily="34" charset="0"/>
              </a:rPr>
              <a:t>Diagram Alir Penelitian Pendahuluan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407"/>
            <a:ext cx="4756845" cy="577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53" y="954782"/>
            <a:ext cx="4524375" cy="578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93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4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-22226"/>
            <a:ext cx="4562475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9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Diagram Alir Penelitian Utama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64096"/>
            <a:ext cx="6696744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5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645424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Penelitian Pendahuluan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5089752"/>
          </a:xfrm>
        </p:spPr>
        <p:txBody>
          <a:bodyPr/>
          <a:lstStyle/>
          <a:p>
            <a:r>
              <a:rPr lang="id-I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Jenis </a:t>
            </a:r>
            <a:r>
              <a:rPr lang="id-I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Pengolahan Ikan yang Terpilih</a:t>
            </a:r>
            <a:endParaRPr lang="id-ID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/>
          </a:p>
          <a:p>
            <a:endParaRPr lang="id-ID" dirty="0"/>
          </a:p>
          <a:p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07425"/>
              </p:ext>
            </p:extLst>
          </p:nvPr>
        </p:nvGraphicFramePr>
        <p:xfrm>
          <a:off x="2627784" y="2204864"/>
          <a:ext cx="5760639" cy="30243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6181"/>
                <a:gridCol w="1282501"/>
                <a:gridCol w="1165717"/>
                <a:gridCol w="1165717"/>
                <a:gridCol w="720523"/>
              </a:tblGrid>
              <a:tr h="37804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Atribut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Mutu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 Rata-rata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04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Warna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Aroma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Rasa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4,575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3,667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4,192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12,433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3,908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3,417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3,583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10,908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3,792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3,225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3,525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10,542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3,600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3,558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3,492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10,650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4,717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3,400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4,208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12,325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4,983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3,733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4,608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13,325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0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45424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</a:rPr>
              <a:t>Penelitian Utama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052736"/>
            <a:ext cx="6912768" cy="5521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 Organoleptik</a:t>
            </a:r>
          </a:p>
          <a:p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Rasa</a:t>
            </a:r>
          </a:p>
          <a:p>
            <a:pPr marL="0" indent="0" algn="ctr">
              <a:buNone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Pengaruh </a:t>
            </a:r>
            <a:r>
              <a:rPr lang="id-ID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 Ikan Patin dan Pati Jagung Terhadap 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Atribut Rasa</a:t>
            </a:r>
          </a:p>
          <a:p>
            <a:pPr marL="109728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hasil penelitian menunjukkan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erbandingan ikan patin dan pati jagung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lama pengeringan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nyata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tekstur pasta kering jagung. </a:t>
            </a:r>
            <a:endParaRPr lang="id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545936"/>
              </p:ext>
            </p:extLst>
          </p:nvPr>
        </p:nvGraphicFramePr>
        <p:xfrm>
          <a:off x="2483768" y="2780928"/>
          <a:ext cx="5644661" cy="15121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62676"/>
                <a:gridCol w="3081985"/>
              </a:tblGrid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Nilai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Rata-Rata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1:2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r>
                        <a:rPr lang="id-ID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1:1.5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055</a:t>
                      </a:r>
                      <a:r>
                        <a:rPr lang="id-ID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1:1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1.896</a:t>
                      </a:r>
                      <a:r>
                        <a:rPr lang="id-ID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055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0"/>
            <a:ext cx="6707088" cy="6574536"/>
          </a:xfrm>
        </p:spPr>
        <p:txBody>
          <a:bodyPr/>
          <a:lstStyle/>
          <a:p>
            <a:r>
              <a:rPr lang="id-ID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endParaRPr lang="id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Pengaruh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 Ikan Patin dan Pati Jagung Terhadap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Atribut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Aroma</a:t>
            </a:r>
            <a:endParaRPr lang="id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Pengaruh Interaksi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 Ikan Patin dan Pati Jagung serta Lama Pengeringan Terhadap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Atribut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Aroma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d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81985"/>
              </p:ext>
            </p:extLst>
          </p:nvPr>
        </p:nvGraphicFramePr>
        <p:xfrm>
          <a:off x="2411760" y="764704"/>
          <a:ext cx="6004701" cy="1728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26134"/>
                <a:gridCol w="3278567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Nilai Rata-Rata Perlakuan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(1:2)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2,199</a:t>
                      </a:r>
                      <a:r>
                        <a:rPr lang="id-ID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(1:1.5)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2,157</a:t>
                      </a:r>
                      <a:r>
                        <a:rPr lang="id-ID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 (1: 1)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2,208</a:t>
                      </a:r>
                      <a:r>
                        <a:rPr lang="id-ID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2024"/>
              </p:ext>
            </p:extLst>
          </p:nvPr>
        </p:nvGraphicFramePr>
        <p:xfrm>
          <a:off x="2555776" y="3789040"/>
          <a:ext cx="5832648" cy="2805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3935"/>
                <a:gridCol w="1426234"/>
                <a:gridCol w="1426234"/>
                <a:gridCol w="1416245"/>
              </a:tblGrid>
              <a:tr h="2356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Perbandingan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ikan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Jagung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Lama Pengeringan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566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(80 menit)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menit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menit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6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(1:2)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4,111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3,433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3,200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06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(1:1.5)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3,111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3,889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3,511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06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3,389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3,389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3,667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60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764704"/>
            <a:ext cx="6912768" cy="5809832"/>
          </a:xfrm>
        </p:spPr>
        <p:txBody>
          <a:bodyPr/>
          <a:lstStyle/>
          <a:p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 Kimia</a:t>
            </a:r>
          </a:p>
          <a:p>
            <a:pPr marL="109728" indent="0">
              <a:buNone/>
            </a:pPr>
            <a:r>
              <a:rPr lang="id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 Air</a:t>
            </a:r>
          </a:p>
          <a:p>
            <a:pPr marL="109728" indent="0" algn="ctr">
              <a:buNone/>
            </a:pP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Pengaruh Interaksi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 Ikan Patin dan Pati Jagung serta Lama Pengeringan Terhadap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 Air</a:t>
            </a:r>
          </a:p>
          <a:p>
            <a:pPr marL="109728" indent="0">
              <a:buNone/>
            </a:pPr>
            <a:endParaRPr lang="id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82809"/>
              </p:ext>
            </p:extLst>
          </p:nvPr>
        </p:nvGraphicFramePr>
        <p:xfrm>
          <a:off x="2267744" y="2492896"/>
          <a:ext cx="6408713" cy="34303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0824"/>
                <a:gridCol w="1554754"/>
                <a:gridCol w="1540655"/>
                <a:gridCol w="1412480"/>
              </a:tblGrid>
              <a:tr h="2477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Ikan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Jagung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Lama Pengeringan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9541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 (80 menit)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b2 (90 menit) 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id-ID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b3 (100 </a:t>
                      </a:r>
                      <a:r>
                        <a:rPr lang="id-ID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menit</a:t>
                      </a:r>
                      <a:r>
                        <a:rPr lang="id-ID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4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r>
                        <a:rPr lang="id-ID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(1:2)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12.387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11.077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11.860</a:t>
                      </a:r>
                      <a:endParaRPr lang="id-ID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43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(1:1.5)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10.807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11.807</a:t>
                      </a:r>
                      <a:endParaRPr lang="id-ID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10.787</a:t>
                      </a:r>
                      <a:endParaRPr lang="id-ID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43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</a:t>
                      </a:r>
                      <a:r>
                        <a:rPr lang="id-ID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(1:1)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11,357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10.61</a:t>
                      </a:r>
                      <a:endParaRPr lang="id-ID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10,607</a:t>
                      </a:r>
                      <a:endParaRPr lang="id-ID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571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764704"/>
            <a:ext cx="6912768" cy="5809832"/>
          </a:xfrm>
        </p:spPr>
        <p:txBody>
          <a:bodyPr/>
          <a:lstStyle/>
          <a:p>
            <a:pPr marL="109728" indent="0">
              <a:buNone/>
            </a:pPr>
            <a:r>
              <a:rPr lang="id-ID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Kadar Protein</a:t>
            </a:r>
            <a:endParaRPr lang="id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Pengaruh Interaksi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 Ikan Patin dan Pati Jagung serta Lama Pengeringan Terhadap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id-ID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74938"/>
              </p:ext>
            </p:extLst>
          </p:nvPr>
        </p:nvGraphicFramePr>
        <p:xfrm>
          <a:off x="2771800" y="1916832"/>
          <a:ext cx="5616624" cy="28787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2621"/>
                <a:gridCol w="1201978"/>
                <a:gridCol w="1201978"/>
                <a:gridCol w="1130047"/>
              </a:tblGrid>
              <a:tr h="2617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Perbandingan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ikan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Jagung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Konsentrasi Bubur Buah Lama Pengeringan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6170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(80 menit)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(90 menit)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(100 menit)</a:t>
                      </a:r>
                      <a:endParaRPr lang="id-ID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5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(1:2)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11.798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11.017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10.924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85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(1:1.5)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11.080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10.977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10.882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85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</a:t>
                      </a: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(1:1)</a:t>
                      </a:r>
                      <a:endParaRPr lang="id-ID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11.040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10.929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10.828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d-ID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id-ID" dirty="0">
                <a:latin typeface="Impact" panose="020B0806030902050204" pitchFamily="34" charset="0"/>
              </a:rPr>
              <a:t>Kesimpulan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77784"/>
          </a:xfrm>
        </p:spPr>
        <p:txBody>
          <a:bodyPr>
            <a:normAutofit fontScale="55000" lnSpcReduction="20000"/>
          </a:bodyPr>
          <a:lstStyle/>
          <a:p>
            <a:pPr marL="514350" lvl="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Hasil p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enelitian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pendahuluan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perlakuan ikan patin terhadap respon organoleptik yaitu dengan menggunakan ikan patin lumatan dengan perbandingan 1:1 dengan waktu pengeringan 90 menit.</a:t>
            </a:r>
          </a:p>
          <a:p>
            <a:pPr marL="514350" lvl="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 didapatkan 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perbandingan ikan patin dan pati 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organoleptik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aroma,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dan rasa 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kadar air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protein.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Lama pengeringan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organoleptik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rasa,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warna dan aroma 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kadar air dan kadar protein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perbandingan ikan patin dan pati jagung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lama pengeringan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aroma , kadar air dan kadar protein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pasta kering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perbandingan penambahan ikan patin dan pati jaguntg serta lama pengeringan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ap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aroma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, kadar protein dan kadar air pada pasta kering jagung.</a:t>
            </a:r>
          </a:p>
          <a:p>
            <a:pPr marL="624078" indent="-514350" algn="just">
              <a:lnSpc>
                <a:spcPct val="170000"/>
              </a:lnSpc>
              <a:buFont typeface="+mj-lt"/>
              <a:buAutoNum type="arabicPeriod"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77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id-ID" dirty="0">
                <a:latin typeface="Impact" panose="020B0806030902050204" pitchFamily="34" charset="0"/>
              </a:rPr>
              <a:t>Saran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kekenyalan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pasta kering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umur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simpan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pasta kering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Sebaiknya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pemadatan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adonan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berkali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kali agar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permukaan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adonan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halus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pencetakan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disarankan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adonan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 pasta kering jagung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yang rapuh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latin typeface="Impact" panose="020B0806030902050204" pitchFamily="34" charset="0"/>
              </a:rPr>
              <a:t>IDENTIFIKASI 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1. Bagaimana pengaruh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perbandingan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ikan patin dengan pati jagung terhadap karakteristik pasta kering jagung?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2. Bagaimana pengaruh lama pengeringan terhadap karakteristik pasta kering jagung?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perbandingan ikan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patin dengan pati jagung serta lama pengeringan terhadap karakteristik pasta kering 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926995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pPr marL="0" indent="0" algn="ctr">
              <a:buNone/>
            </a:pPr>
            <a:r>
              <a:rPr lang="id-ID" sz="6600" dirty="0" smtClean="0">
                <a:latin typeface="Times New Roman" pitchFamily="18" charset="0"/>
                <a:cs typeface="Times New Roman" pitchFamily="18" charset="0"/>
              </a:rPr>
              <a:t>Alhamdulillah </a:t>
            </a:r>
            <a:r>
              <a:rPr lang="id-ID" sz="66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id-ID" sz="66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Terimakasih</a:t>
            </a:r>
            <a:endParaRPr lang="id-ID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6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id-ID" dirty="0">
                <a:latin typeface="Impact" panose="020B0806030902050204" pitchFamily="34" charset="0"/>
                <a:cs typeface="Courier New" panose="02070309020205020404" pitchFamily="49" charset="0"/>
              </a:rPr>
              <a:t>Maksud dan Tujuan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03464"/>
              </p:ext>
            </p:extLst>
          </p:nvPr>
        </p:nvGraphicFramePr>
        <p:xfrm>
          <a:off x="467544" y="1772816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85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MANFAAT PENELITIAN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impor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gandum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Memperkaya jenis produk olahan pati jagung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konsumsi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perikanan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Meningkatkan nilai ekonomis ikan patin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inovasi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pasta kering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pasta kering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90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16" y="412751"/>
            <a:ext cx="7543800" cy="1096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5400" dirty="0" smtClean="0">
                <a:latin typeface="Impact" pitchFamily="34" charset="0"/>
                <a:cs typeface="Times New Roman" pitchFamily="18" charset="0"/>
              </a:rPr>
              <a:t>KERANGKA PEMIKIRAN</a:t>
            </a:r>
            <a:endParaRPr lang="id-ID" sz="5400" dirty="0">
              <a:latin typeface="Impact" pitchFamily="34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380923"/>
              </p:ext>
            </p:extLst>
          </p:nvPr>
        </p:nvGraphicFramePr>
        <p:xfrm>
          <a:off x="902494" y="1589650"/>
          <a:ext cx="7337822" cy="490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007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766712"/>
              </p:ext>
            </p:extLst>
          </p:nvPr>
        </p:nvGraphicFramePr>
        <p:xfrm>
          <a:off x="601395" y="550854"/>
          <a:ext cx="7902525" cy="602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5994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95FCB8-22B4-4F69-906B-55C496B73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495FCB8-22B4-4F69-906B-55C496B73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560F7-64A7-4376-BA55-C4F12CB69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46E560F7-64A7-4376-BA55-C4F12CB69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FEF55-FAAB-4A7F-B955-FDDE7ADA7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F65FEF55-FAAB-4A7F-B955-FDDE7ADA7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BDDB0-E8C0-4EDE-8EDE-7B1D49CC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CF7BDDB0-E8C0-4EDE-8EDE-7B1D49CC5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57C766-F61B-410E-A764-7836D4C1F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D757C766-F61B-410E-A764-7836D4C1F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175AD3-12D1-43E9-B7C4-2C53871C4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C6175AD3-12D1-43E9-B7C4-2C53871C4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016144"/>
              </p:ext>
            </p:extLst>
          </p:nvPr>
        </p:nvGraphicFramePr>
        <p:xfrm>
          <a:off x="899592" y="908720"/>
          <a:ext cx="7337822" cy="490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4409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b="1" dirty="0" smtClean="0">
                <a:latin typeface="Impact" pitchFamily="34" charset="0"/>
                <a:cs typeface="Times New Roman" pitchFamily="18" charset="0"/>
              </a:rPr>
              <a:t>HIPOTESIS PENELITIAN</a:t>
            </a:r>
            <a:endParaRPr lang="id-ID" b="1" dirty="0"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id-ID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9234535"/>
              </p:ext>
            </p:extLst>
          </p:nvPr>
        </p:nvGraphicFramePr>
        <p:xfrm>
          <a:off x="717177" y="2675966"/>
          <a:ext cx="7734300" cy="299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355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7DCE4E-C22A-40AA-9617-AC37E8C2C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A7DCE4E-C22A-40AA-9617-AC37E8C2C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22B279-4213-4A2E-9226-D63BC9948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822B279-4213-4A2E-9226-D63BC9948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A744E7-D9B7-42BE-A406-598CDBB97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AA744E7-D9B7-42BE-A406-598CDBB97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1BDC0B-4224-419E-AB9F-EE66BA2DC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B31BDC0B-4224-419E-AB9F-EE66BA2DC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0AB430-D8A6-48E0-90AE-0EF03EC32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50AB430-D8A6-48E0-90AE-0EF03EC32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34EC44-717F-47C1-8EED-466D3DBE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C34EC44-717F-47C1-8EED-466D3DBE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1774</Words>
  <Application>Microsoft Office PowerPoint</Application>
  <PresentationFormat>On-screen Show (4:3)</PresentationFormat>
  <Paragraphs>442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KAJIAN PERBANDINGAN IKAN PATIN  (Pangasius. sp) DAN PATI JAGUNG SERTA  LAMA PENGERINGAN TERHADAP KARAKTERISTIK PASTA KERING JAGUNG</vt:lpstr>
      <vt:lpstr>LATAR BELAKANG</vt:lpstr>
      <vt:lpstr>IDENTIFIKASI MASALAH</vt:lpstr>
      <vt:lpstr>Maksud dan Tujuan</vt:lpstr>
      <vt:lpstr>MANFAAT PENELITIAN</vt:lpstr>
      <vt:lpstr>KERANGKA PEMIKIRAN</vt:lpstr>
      <vt:lpstr>PowerPoint Presentation</vt:lpstr>
      <vt:lpstr>PowerPoint Presentation</vt:lpstr>
      <vt:lpstr>HIPOTESIS PENELITIAN</vt:lpstr>
      <vt:lpstr>Tempat dan Waktu Penelitian</vt:lpstr>
      <vt:lpstr>Bahan-bahan yang Digunakan</vt:lpstr>
      <vt:lpstr>Alat-alat yang digunakan</vt:lpstr>
      <vt:lpstr>Metode Penelitian</vt:lpstr>
      <vt:lpstr>Rancangan Perlakuan</vt:lpstr>
      <vt:lpstr>Rancangan Percobaan</vt:lpstr>
      <vt:lpstr>PowerPoint Presentation</vt:lpstr>
      <vt:lpstr>Rancangan Analisis</vt:lpstr>
      <vt:lpstr>Tabel ANAVA untuk Rancangan Faktorial (3x3) dalam Rancangan Acak Kelompok</vt:lpstr>
      <vt:lpstr>Rancangan Respon</vt:lpstr>
      <vt:lpstr>Diagram Alir Penelitian Pendahuluan</vt:lpstr>
      <vt:lpstr>PowerPoint Presentation</vt:lpstr>
      <vt:lpstr>Diagram Alir Penelitian Utama</vt:lpstr>
      <vt:lpstr>Penelitian Pendahuluan</vt:lpstr>
      <vt:lpstr>Penelitian Utama</vt:lpstr>
      <vt:lpstr>PowerPoint Presentation</vt:lpstr>
      <vt:lpstr>PowerPoint Presentation</vt:lpstr>
      <vt:lpstr>PowerPoint Presentation</vt:lpstr>
      <vt:lpstr>Kesimpulan</vt:lpstr>
      <vt:lpstr>Saran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PENAMBAHAN KONSENTRASI BAHAN PENSTABIL DAN KONSENTRASI SUKROSA TERHADAP KARAKTERISTIK SORBET MURBEI HITAM (Morus nigra.)</dc:title>
  <dc:creator>my name</dc:creator>
  <cp:lastModifiedBy>MEIDA NURYANI R</cp:lastModifiedBy>
  <cp:revision>78</cp:revision>
  <cp:lastPrinted>2016-07-26T01:12:24Z</cp:lastPrinted>
  <dcterms:created xsi:type="dcterms:W3CDTF">2016-07-15T02:30:58Z</dcterms:created>
  <dcterms:modified xsi:type="dcterms:W3CDTF">2017-01-24T17:20:50Z</dcterms:modified>
</cp:coreProperties>
</file>