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3" r:id="rId1"/>
  </p:sldMasterIdLst>
  <p:notesMasterIdLst>
    <p:notesMasterId r:id="rId36"/>
  </p:notesMasterIdLst>
  <p:sldIdLst>
    <p:sldId id="257" r:id="rId2"/>
    <p:sldId id="258" r:id="rId3"/>
    <p:sldId id="282" r:id="rId4"/>
    <p:sldId id="259" r:id="rId5"/>
    <p:sldId id="260" r:id="rId6"/>
    <p:sldId id="262" r:id="rId7"/>
    <p:sldId id="263" r:id="rId8"/>
    <p:sldId id="28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7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  <a:srgbClr val="CC66FF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BB94-9EB0-464F-9ED9-620679953F20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BC0BD-226C-4207-B88E-8B03DAC24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9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C0BD-226C-4207-B88E-8B03DAC241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5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8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0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8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4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7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79F64-A8E3-431C-917D-ED88F91F610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AE98-B71A-4641-8896-55918A8F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8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balqis\tugas\semester 8\UP\New folder (8)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90" y="197135"/>
            <a:ext cx="1712752" cy="1644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1867" y="240928"/>
            <a:ext cx="8192019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PENGARUH KONSENTRASI GELATIN TULANG IKAN PATIN DAN KONSENTRASI PUTIH TELUR TERHADAP KARAKTERISTIK ES KRIM KACANG MERAH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0148" y="2153971"/>
            <a:ext cx="343117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GINA SITI KHOERUNNISA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12.302.0125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6653" y="3884515"/>
            <a:ext cx="3439236" cy="1223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Pembimbing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Ir. Willy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Pranata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M.Si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</a:t>
            </a:r>
          </a:p>
          <a:p>
            <a:endParaRPr lang="en-US" sz="1351" dirty="0"/>
          </a:p>
        </p:txBody>
      </p:sp>
      <p:sp>
        <p:nvSpPr>
          <p:cNvPr id="9" name="TextBox 8"/>
          <p:cNvSpPr txBox="1"/>
          <p:nvPr/>
        </p:nvSpPr>
        <p:spPr>
          <a:xfrm>
            <a:off x="7330137" y="3884515"/>
            <a:ext cx="3739577" cy="1223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Pembimbing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Pendamping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Tantan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Widiantara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ST, MT</a:t>
            </a:r>
          </a:p>
          <a:p>
            <a:endParaRPr lang="en-US" sz="1351" dirty="0"/>
          </a:p>
        </p:txBody>
      </p:sp>
      <p:sp>
        <p:nvSpPr>
          <p:cNvPr id="10" name="TextBox 9"/>
          <p:cNvSpPr txBox="1"/>
          <p:nvPr/>
        </p:nvSpPr>
        <p:spPr>
          <a:xfrm>
            <a:off x="5519461" y="5305115"/>
            <a:ext cx="3012547" cy="1223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Penguji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Ir.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Sumartini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MP</a:t>
            </a:r>
          </a:p>
          <a:p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25742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7674" y="498764"/>
            <a:ext cx="4522124" cy="84789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HIPOTESIS PENELITIAN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31024" y="1795548"/>
            <a:ext cx="7200101" cy="211526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kerangka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hipotesis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interaksinya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1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873" y="576089"/>
            <a:ext cx="41148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TEMPAT DAN WAKTU</a:t>
            </a:r>
          </a:p>
          <a:p>
            <a:pPr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0812" y="2362200"/>
            <a:ext cx="1342126" cy="369332"/>
          </a:xfrm>
          <a:prstGeom prst="rect">
            <a:avLst/>
          </a:prstGeom>
          <a:solidFill>
            <a:srgbClr val="339966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TEMPAT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2938" y="3028358"/>
            <a:ext cx="3683662" cy="923330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Laboratorium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Pasundan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Jl. Dr.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Setiabudhi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No. 193, Bandung.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0812" y="4343400"/>
            <a:ext cx="1342126" cy="369332"/>
          </a:xfrm>
          <a:prstGeom prst="rect">
            <a:avLst/>
          </a:prstGeom>
          <a:solidFill>
            <a:srgbClr val="339966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WAKTU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2937" y="5022376"/>
            <a:ext cx="3683663" cy="646331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September 2016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Bent-Up Arrow 2"/>
          <p:cNvSpPr/>
          <p:nvPr/>
        </p:nvSpPr>
        <p:spPr>
          <a:xfrm flipV="1">
            <a:off x="3402938" y="2490786"/>
            <a:ext cx="1841831" cy="537572"/>
          </a:xfrm>
          <a:prstGeom prst="bentUpArrow">
            <a:avLst>
              <a:gd name="adj1" fmla="val 14845"/>
              <a:gd name="adj2" fmla="val 18653"/>
              <a:gd name="adj3" fmla="val 25000"/>
            </a:avLst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flipV="1">
            <a:off x="3402939" y="4484804"/>
            <a:ext cx="1841831" cy="537572"/>
          </a:xfrm>
          <a:prstGeom prst="bentUpArrow">
            <a:avLst>
              <a:gd name="adj1" fmla="val 14845"/>
              <a:gd name="adj2" fmla="val 18653"/>
              <a:gd name="adj3" fmla="val 25000"/>
            </a:avLst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3659" y="548639"/>
            <a:ext cx="159604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18155" y="1449567"/>
            <a:ext cx="40732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Gelatin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aquadest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larutan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5%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Gelatin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ukrosa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5578" y="1449567"/>
            <a:ext cx="28645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kjeldahl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pekat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30%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5%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aquadest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227" y="445666"/>
            <a:ext cx="45720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ALAT YANG DIGUNAKAN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227" y="2327249"/>
            <a:ext cx="3074276" cy="3139321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Gelatin 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Baskom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Panci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Neraca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digital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kaca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Saringan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Waterbath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Evaporator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2585" y="1843774"/>
            <a:ext cx="3074276" cy="286232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Blender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 Cream Maker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Sendok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Thermometer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Panci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Spatula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1943" y="796972"/>
            <a:ext cx="3074276" cy="341632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kjeldahl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Erlenmeyer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Kondensor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Buret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Statif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soxhlet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Eksikator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pengaduk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Pipet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Oven </a:t>
            </a:r>
          </a:p>
        </p:txBody>
      </p:sp>
    </p:spTree>
    <p:extLst>
      <p:ext uri="{BB962C8B-B14F-4D97-AF65-F5344CB8AC3E}">
        <p14:creationId xmlns:p14="http://schemas.microsoft.com/office/powerpoint/2010/main" val="42176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0433" y="693683"/>
            <a:ext cx="4303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 PENELITIAN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exagon 2"/>
          <p:cNvSpPr/>
          <p:nvPr/>
        </p:nvSpPr>
        <p:spPr>
          <a:xfrm>
            <a:off x="1592317" y="2081047"/>
            <a:ext cx="3988675" cy="3342289"/>
          </a:xfrm>
          <a:prstGeom prst="hexagon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gelatin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 gelatin 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viskositas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7303" y="2317530"/>
            <a:ext cx="2238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6266793" y="2081046"/>
            <a:ext cx="3988675" cy="3342289"/>
          </a:xfrm>
          <a:prstGeom prst="hexagon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gelatin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kacang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8488" y="2317530"/>
            <a:ext cx="2065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6565" y="709393"/>
            <a:ext cx="4319752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RANCANGAN PERLAKUAN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226" y="1171058"/>
            <a:ext cx="4083269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0,1 % (b/b)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0,3 %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b/b)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0,5 %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b/b)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96909" y="2587416"/>
            <a:ext cx="4083269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3 % (b/b)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5 %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7 %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b/b)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4125" y="350111"/>
            <a:ext cx="4319752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RANCANGAN PERCOBAAN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51846"/>
              </p:ext>
            </p:extLst>
          </p:nvPr>
        </p:nvGraphicFramePr>
        <p:xfrm>
          <a:off x="2437506" y="2211106"/>
          <a:ext cx="7344228" cy="40159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07574"/>
                <a:gridCol w="1679514"/>
                <a:gridCol w="1034772"/>
                <a:gridCol w="1261184"/>
                <a:gridCol w="1261184"/>
              </a:tblGrid>
              <a:tr h="390969">
                <a:tc rowSpan="2">
                  <a:txBody>
                    <a:bodyPr/>
                    <a:lstStyle/>
                    <a:p>
                      <a:pPr indent="15875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Konsentrasi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Gelatin</a:t>
                      </a:r>
                    </a:p>
                    <a:p>
                      <a:pPr indent="15875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(A)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Konsentrasi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Putih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Telur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(B)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Ulangan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77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0,1 %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353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353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30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0,3%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2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2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335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0,5%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26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26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7%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id-ID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84085" y="1371600"/>
            <a:ext cx="944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Rancangan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Percobaan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Faktorial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3x3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Rancangan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Rancangan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(RAK)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Pengulangan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5599" y="333828"/>
            <a:ext cx="796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rancangan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" y="1074057"/>
            <a:ext cx="425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Layout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elompok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857" y="2476259"/>
            <a:ext cx="425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Layout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elompok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0857" y="3878461"/>
            <a:ext cx="425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Layout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elompok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37209"/>
              </p:ext>
            </p:extLst>
          </p:nvPr>
        </p:nvGraphicFramePr>
        <p:xfrm>
          <a:off x="1204685" y="1628866"/>
          <a:ext cx="8127999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37630"/>
              </p:ext>
            </p:extLst>
          </p:nvPr>
        </p:nvGraphicFramePr>
        <p:xfrm>
          <a:off x="1168399" y="3131094"/>
          <a:ext cx="8127999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28996"/>
              </p:ext>
            </p:extLst>
          </p:nvPr>
        </p:nvGraphicFramePr>
        <p:xfrm>
          <a:off x="1190171" y="4459151"/>
          <a:ext cx="8127999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8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6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4125" y="350111"/>
            <a:ext cx="4319752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RANCANGAN ANALISIS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560831"/>
              </p:ext>
            </p:extLst>
          </p:nvPr>
        </p:nvGraphicFramePr>
        <p:xfrm>
          <a:off x="2104570" y="1923589"/>
          <a:ext cx="8128002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852991"/>
                <a:gridCol w="8563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Sumber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Variansi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Derajat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bebas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Kuadrat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(JK)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Kuadrat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Tengah (KT)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Hitung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5%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JKK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Faktor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JK(A)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KT(A)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KT(A)/ KTG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Faktor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JK(B)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KT(B)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KT(B)/KTG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Interaksi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(a-1) (b-1)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JK(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AxB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KT(AB)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KT(AB)/KTG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Galat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(r-1)(ab-1)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JKG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rab-1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JKT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3829" y="1277258"/>
            <a:ext cx="624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ariansi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RAK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Rancangan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457" y="1411735"/>
            <a:ext cx="3882571" cy="3447098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F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sejauh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5%.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5486" y="2027289"/>
            <a:ext cx="4056743" cy="283154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ditolak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hitung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F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31126" y="544093"/>
            <a:ext cx="364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LATAR BELAKANG</a:t>
            </a:r>
          </a:p>
        </p:txBody>
      </p:sp>
      <p:sp>
        <p:nvSpPr>
          <p:cNvPr id="5" name="Hexagon 4"/>
          <p:cNvSpPr/>
          <p:nvPr/>
        </p:nvSpPr>
        <p:spPr>
          <a:xfrm>
            <a:off x="236208" y="1771724"/>
            <a:ext cx="3871675" cy="2974775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pengolahan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limbah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pencucian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limbah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dikubur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Damayanti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2007)</a:t>
            </a:r>
          </a:p>
        </p:txBody>
      </p:sp>
      <p:sp>
        <p:nvSpPr>
          <p:cNvPr id="14" name="Hexagon 13"/>
          <p:cNvSpPr/>
          <p:nvPr/>
        </p:nvSpPr>
        <p:spPr>
          <a:xfrm>
            <a:off x="3573893" y="259257"/>
            <a:ext cx="3890071" cy="3024935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kolagen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Kolagen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pengikat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kolagen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dididihkan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</a:p>
        </p:txBody>
      </p:sp>
      <p:sp>
        <p:nvSpPr>
          <p:cNvPr id="15" name="Hexagon 14"/>
          <p:cNvSpPr/>
          <p:nvPr/>
        </p:nvSpPr>
        <p:spPr>
          <a:xfrm>
            <a:off x="6967710" y="1800854"/>
            <a:ext cx="3934752" cy="2945646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pemecahan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kolagen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pemanasan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dikombinasikan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alkali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Bennion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1980). </a:t>
            </a:r>
          </a:p>
        </p:txBody>
      </p:sp>
      <p:sp>
        <p:nvSpPr>
          <p:cNvPr id="20" name="Hexagon 19"/>
          <p:cNvSpPr/>
          <p:nvPr/>
        </p:nvSpPr>
        <p:spPr>
          <a:xfrm>
            <a:off x="3535143" y="3521288"/>
            <a:ext cx="3928821" cy="2871131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SNI 01-3713-1995,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sejenis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makanan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pembekuan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tepung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campuran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hewani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nabati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makanan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diizinkan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6281" y="459717"/>
            <a:ext cx="4319752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RANCANGAN RESPON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4244769" y="1872131"/>
            <a:ext cx="3238546" cy="2786742"/>
          </a:xfrm>
          <a:prstGeom prst="round2Diag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 :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 Protein (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Kjeldahl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Soxhlet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56910" y="921382"/>
            <a:ext cx="3581459" cy="2678162"/>
          </a:xfrm>
          <a:prstGeom prst="round2Diag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 :</a:t>
            </a:r>
          </a:p>
          <a:p>
            <a:pPr marL="342900" indent="-3429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</a:t>
            </a:r>
          </a:p>
          <a:p>
            <a:pPr marL="342900" indent="-3429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Viskositas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</a:p>
          <a:p>
            <a:pPr marL="342900" indent="-3429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8098972" y="3265502"/>
            <a:ext cx="3451392" cy="2162841"/>
          </a:xfrm>
          <a:prstGeom prst="round2Diag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Hedonik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orang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panelis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rasa, aroma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tekstur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4551" y="1667160"/>
            <a:ext cx="1382239" cy="409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3260" y="721327"/>
            <a:ext cx="1274249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4630" y="3080836"/>
            <a:ext cx="222007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ORGANOLEPTIK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191131" y="205201"/>
            <a:ext cx="563881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40" y="769839"/>
            <a:ext cx="5177370" cy="53214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734" y="1364567"/>
            <a:ext cx="4891774" cy="370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4208" y="203479"/>
            <a:ext cx="563881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126" y="1216603"/>
            <a:ext cx="4115395" cy="4752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001" y="675249"/>
            <a:ext cx="4522487" cy="529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656" y="856342"/>
            <a:ext cx="670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 PENDAHULUAN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807" y="2484426"/>
            <a:ext cx="661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807" y="2884536"/>
            <a:ext cx="7648330" cy="22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704" y="335837"/>
            <a:ext cx="5001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 UTAMA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727" y="1105278"/>
            <a:ext cx="3488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Organoleptik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014" y="2760695"/>
            <a:ext cx="7141991" cy="3296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5404" y="2151718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591" y="974865"/>
            <a:ext cx="348878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37203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802" y="2721978"/>
            <a:ext cx="7267986" cy="335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591" y="974865"/>
            <a:ext cx="348878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Aroma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37203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Aroma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713" y="2721979"/>
            <a:ext cx="7114649" cy="327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591" y="974865"/>
            <a:ext cx="348878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Tekstur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37203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Tekstur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890" y="2721978"/>
            <a:ext cx="6540950" cy="334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404" y="731480"/>
            <a:ext cx="3488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51718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941" y="2736493"/>
            <a:ext cx="7184346" cy="335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8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591" y="974865"/>
            <a:ext cx="348878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37203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228" y="2721977"/>
            <a:ext cx="7126515" cy="334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2123" y="880182"/>
            <a:ext cx="3643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LATAR BELAKANG</a:t>
            </a:r>
          </a:p>
        </p:txBody>
      </p:sp>
      <p:sp>
        <p:nvSpPr>
          <p:cNvPr id="5" name="Hexagon 4"/>
          <p:cNvSpPr/>
          <p:nvPr/>
        </p:nvSpPr>
        <p:spPr>
          <a:xfrm>
            <a:off x="376885" y="689245"/>
            <a:ext cx="3871675" cy="2974775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kristal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kelembutan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body,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ketahanan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meleleh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3680448" y="2176624"/>
            <a:ext cx="3871675" cy="2974775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memperlambat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pelelehan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(Arbuckle, 1986).</a:t>
            </a:r>
          </a:p>
        </p:txBody>
      </p:sp>
      <p:sp>
        <p:nvSpPr>
          <p:cNvPr id="8" name="Hexagon 7"/>
          <p:cNvSpPr/>
          <p:nvPr/>
        </p:nvSpPr>
        <p:spPr>
          <a:xfrm>
            <a:off x="6984011" y="3664012"/>
            <a:ext cx="3871675" cy="2974775"/>
          </a:xfrm>
          <a:prstGeom prst="hexagon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nabati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karbohidrat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vitamin B,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folasin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tiamin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kalsium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fosfor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66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404" y="731480"/>
            <a:ext cx="3488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Kimia </a:t>
            </a:r>
          </a:p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51718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257" y="2649589"/>
            <a:ext cx="7155543" cy="346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3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591" y="974865"/>
            <a:ext cx="348878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Protein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404" y="2137203"/>
            <a:ext cx="714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Protein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1" y="2721978"/>
            <a:ext cx="7135586" cy="33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200" y="319314"/>
            <a:ext cx="249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Impact" panose="020B0806030902050204" pitchFamily="34" charset="0"/>
              </a:rPr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4857" y="1125302"/>
            <a:ext cx="100511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Gelatin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3,85 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viskositas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20.5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 3,049  g/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55.46%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rasa, aroma,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rasa,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aroma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rasa, aroma,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5200" y="667657"/>
            <a:ext cx="249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Impact" panose="020B0806030902050204" pitchFamily="34" charset="0"/>
              </a:rPr>
              <a:t>SARAN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6656" y="1691358"/>
            <a:ext cx="89335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Nasional Indonesia (SNI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aplikasikan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pengujian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kemurnian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79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850" y="3067050"/>
            <a:ext cx="849630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THANKYOU</a:t>
            </a:r>
            <a:endParaRPr lang="en-US" sz="8000" b="1" dirty="0">
              <a:ln w="12700">
                <a:solidFill>
                  <a:schemeClr val="tx1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08" y="859598"/>
            <a:ext cx="3601665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IDENTIFIKASI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MASALAH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1756" y="2283031"/>
            <a:ext cx="7738280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1756" y="3152469"/>
            <a:ext cx="7738281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01754" y="4255257"/>
            <a:ext cx="7738281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4551" y="2283032"/>
            <a:ext cx="400051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4549" y="3212324"/>
            <a:ext cx="400051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4551" y="4258702"/>
            <a:ext cx="400051" cy="415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220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4540" y="702190"/>
            <a:ext cx="461690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 DAN TUJUAN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062850" y="1617059"/>
            <a:ext cx="1506311" cy="5505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62846" y="3223825"/>
            <a:ext cx="1506311" cy="5505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16002" y="2204427"/>
            <a:ext cx="7233559" cy="823628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06223" y="3774385"/>
            <a:ext cx="7233559" cy="1926023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mempelajari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ctr"/>
            <a:endParaRPr lang="en-US" sz="1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6664" y="1008093"/>
            <a:ext cx="461105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MANFAAT PENELITIAN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11739" y="2395860"/>
            <a:ext cx="7614181" cy="2434799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56" indent="-257156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56" indent="-257156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56" indent="-257156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Memperkaya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olahan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293" y="405901"/>
            <a:ext cx="426720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KERANGKA PEMIKIRAN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6729" y="1290396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Nurilmala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2004</a:t>
            </a:r>
          </a:p>
        </p:txBody>
      </p:sp>
      <p:sp>
        <p:nvSpPr>
          <p:cNvPr id="3" name="Rectangle 2"/>
          <p:cNvSpPr/>
          <p:nvPr/>
        </p:nvSpPr>
        <p:spPr>
          <a:xfrm>
            <a:off x="2113453" y="1290396"/>
            <a:ext cx="8394890" cy="112844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terbaik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perendaman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 0,37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ekstraksi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90°C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esktraksi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jam,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tertinggi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15,38%.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6729" y="2823493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Damayanti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3453" y="2715110"/>
            <a:ext cx="8394890" cy="14065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jelly.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Perendaman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larutan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ekstraksi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90°C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esktraksi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jam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12,65%,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viskositas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6,28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 203,67 bloom,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 87,89%.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6729" y="4417895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Joharman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3453" y="4417897"/>
            <a:ext cx="8394890" cy="1914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evaporasi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pemekatan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5, 6,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jam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55°C, 60°C, 65°C.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evaporasi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terbaik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55°C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evaporasi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jam.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66,63%,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viskositas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10,83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 104,06 bloom,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 78,48%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10,73%.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293" y="405901"/>
            <a:ext cx="426720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KERANGKA PEMIKIRAN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6724" y="1335445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Rahayu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3453" y="1163505"/>
            <a:ext cx="8757748" cy="152163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ekstraksi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rendemen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gelatin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perendaman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36 jam . Proses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ekstraksi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55ºC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1,5; 3; 5; 7; 9 jam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rendemen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terbanyak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11,69%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ekstraksi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jam.</a:t>
            </a:r>
          </a:p>
          <a:p>
            <a:pPr algn="just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6724" y="3374192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Mawaddah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13451" y="2981082"/>
            <a:ext cx="8757749" cy="1914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kurisi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aplikasinya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pengemulsi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Proses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ekstraksi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60°, 80°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95°C. 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kurisi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 °C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 paling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diaplikasikan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36725" y="5194801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Arbuckle, 1986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13451" y="5253958"/>
            <a:ext cx="8061062" cy="112844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gelatin, CMC, agar-agar, gum guar,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pektin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0,5%.</a:t>
            </a:r>
          </a:p>
        </p:txBody>
      </p:sp>
    </p:spTree>
    <p:extLst>
      <p:ext uri="{BB962C8B-B14F-4D97-AF65-F5344CB8AC3E}">
        <p14:creationId xmlns:p14="http://schemas.microsoft.com/office/powerpoint/2010/main" val="40907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703" y="214831"/>
            <a:ext cx="426720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KERANGKA PEMIKIRAN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6728" y="1500261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Zahro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3454" y="1045659"/>
            <a:ext cx="8757746" cy="265548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sari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organoleptik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sari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60, 80, 100 % (v/v)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kosnsentrasi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0,20%, 0,40%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0,6% (b/v).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terbaik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sari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0.4%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 4.69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5,49%, total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padatan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23,18%,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overrun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42.18%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leleh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0.77 g/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terbaik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organoleptik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80% sari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0,40% gelatin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6728" y="4584879"/>
            <a:ext cx="1473959" cy="1128443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13454" y="4251051"/>
            <a:ext cx="8757746" cy="20700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eskrim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jagung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CMC 0,5%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0,5%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4 %,5%,6%.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sampel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terpilih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penstabil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gelatin 0,5%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 9,98% 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5,30%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overrun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7,23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.</a:t>
            </a:r>
          </a:p>
        </p:txBody>
      </p:sp>
    </p:spTree>
    <p:extLst>
      <p:ext uri="{BB962C8B-B14F-4D97-AF65-F5344CB8AC3E}">
        <p14:creationId xmlns:p14="http://schemas.microsoft.com/office/powerpoint/2010/main" val="8381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1212</TotalTime>
  <Words>1989</Words>
  <Application>Microsoft Office PowerPoint</Application>
  <PresentationFormat>Widescreen</PresentationFormat>
  <Paragraphs>318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Impact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</dc:creator>
  <cp:lastModifiedBy>Gina</cp:lastModifiedBy>
  <cp:revision>103</cp:revision>
  <dcterms:created xsi:type="dcterms:W3CDTF">2016-09-04T23:37:01Z</dcterms:created>
  <dcterms:modified xsi:type="dcterms:W3CDTF">2017-04-29T14:22:07Z</dcterms:modified>
</cp:coreProperties>
</file>