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8" r:id="rId10"/>
    <p:sldId id="265" r:id="rId11"/>
    <p:sldId id="266" r:id="rId12"/>
    <p:sldId id="267"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89" r:id="rId34"/>
    <p:sldId id="277" r:id="rId3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7971" autoAdjust="0"/>
  </p:normalViewPr>
  <p:slideViewPr>
    <p:cSldViewPr snapToGrid="0">
      <p:cViewPr varScale="1">
        <p:scale>
          <a:sx n="65" d="100"/>
          <a:sy n="65" d="100"/>
        </p:scale>
        <p:origin x="9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err="1">
                <a:latin typeface="+mn-lt"/>
                <a:cs typeface="Times New Roman" panose="02020603050405020304" pitchFamily="18" charset="0"/>
              </a:rPr>
              <a:t>Analisis</a:t>
            </a:r>
            <a:r>
              <a:rPr lang="en-US" sz="2000" baseline="0" dirty="0">
                <a:latin typeface="+mn-lt"/>
                <a:cs typeface="Times New Roman" panose="02020603050405020304" pitchFamily="18" charset="0"/>
              </a:rPr>
              <a:t> pH</a:t>
            </a:r>
            <a:endParaRPr lang="en-US" sz="2000" dirty="0">
              <a:latin typeface="+mn-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d-ID"/>
        </a:p>
      </c:txPr>
    </c:title>
    <c:autoTitleDeleted val="0"/>
    <c:plotArea>
      <c:layout/>
      <c:barChart>
        <c:barDir val="col"/>
        <c:grouping val="clustered"/>
        <c:varyColors val="0"/>
        <c:ser>
          <c:idx val="0"/>
          <c:order val="0"/>
          <c:tx>
            <c:strRef>
              <c:f>Sheet1!$B$1</c:f>
              <c:strCache>
                <c:ptCount val="1"/>
                <c:pt idx="0">
                  <c:v>Lama penyimpanan 0 jam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Tanpa pengawet</c:v>
                </c:pt>
                <c:pt idx="1">
                  <c:v>Kulit manggis (4,5%)</c:v>
                </c:pt>
                <c:pt idx="2">
                  <c:v>Kulit manggis (1,5%)</c:v>
                </c:pt>
                <c:pt idx="3">
                  <c:v>Daun jambu (4,5%)</c:v>
                </c:pt>
                <c:pt idx="4">
                  <c:v>Daun jambu (1,5%)</c:v>
                </c:pt>
                <c:pt idx="5">
                  <c:v>Daun cengkeh (4,5%)</c:v>
                </c:pt>
                <c:pt idx="6">
                  <c:v>Daun cengkeh (1,5%)</c:v>
                </c:pt>
              </c:strCache>
            </c:strRef>
          </c:cat>
          <c:val>
            <c:numRef>
              <c:f>Sheet1!$B$2:$B$8</c:f>
              <c:numCache>
                <c:formatCode>General</c:formatCode>
                <c:ptCount val="7"/>
                <c:pt idx="0">
                  <c:v>6.23</c:v>
                </c:pt>
                <c:pt idx="1">
                  <c:v>5.8</c:v>
                </c:pt>
                <c:pt idx="2">
                  <c:v>5.93</c:v>
                </c:pt>
                <c:pt idx="3">
                  <c:v>5.74</c:v>
                </c:pt>
                <c:pt idx="4">
                  <c:v>5.88</c:v>
                </c:pt>
                <c:pt idx="5">
                  <c:v>6.05</c:v>
                </c:pt>
                <c:pt idx="6">
                  <c:v>6.15</c:v>
                </c:pt>
              </c:numCache>
            </c:numRef>
          </c:val>
          <c:extLst>
            <c:ext xmlns:c16="http://schemas.microsoft.com/office/drawing/2014/chart" uri="{C3380CC4-5D6E-409C-BE32-E72D297353CC}">
              <c16:uniqueId val="{00000000-CD26-439A-B963-C57F0916FB22}"/>
            </c:ext>
          </c:extLst>
        </c:ser>
        <c:ser>
          <c:idx val="1"/>
          <c:order val="1"/>
          <c:tx>
            <c:strRef>
              <c:f>Sheet1!$C$1</c:f>
              <c:strCache>
                <c:ptCount val="1"/>
                <c:pt idx="0">
                  <c:v>Lama penyimpanan 8 jam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Tanpa pengawet</c:v>
                </c:pt>
                <c:pt idx="1">
                  <c:v>Kulit manggis (4,5%)</c:v>
                </c:pt>
                <c:pt idx="2">
                  <c:v>Kulit manggis (1,5%)</c:v>
                </c:pt>
                <c:pt idx="3">
                  <c:v>Daun jambu (4,5%)</c:v>
                </c:pt>
                <c:pt idx="4">
                  <c:v>Daun jambu (1,5%)</c:v>
                </c:pt>
                <c:pt idx="5">
                  <c:v>Daun cengkeh (4,5%)</c:v>
                </c:pt>
                <c:pt idx="6">
                  <c:v>Daun cengkeh (1,5%)</c:v>
                </c:pt>
              </c:strCache>
            </c:strRef>
          </c:cat>
          <c:val>
            <c:numRef>
              <c:f>Sheet1!$C$2:$C$8</c:f>
              <c:numCache>
                <c:formatCode>General</c:formatCode>
                <c:ptCount val="7"/>
                <c:pt idx="0">
                  <c:v>3.93</c:v>
                </c:pt>
                <c:pt idx="1">
                  <c:v>5.19</c:v>
                </c:pt>
                <c:pt idx="2">
                  <c:v>5.04</c:v>
                </c:pt>
                <c:pt idx="3">
                  <c:v>5.12</c:v>
                </c:pt>
                <c:pt idx="4">
                  <c:v>5</c:v>
                </c:pt>
                <c:pt idx="5">
                  <c:v>4.95</c:v>
                </c:pt>
                <c:pt idx="6">
                  <c:v>4.7</c:v>
                </c:pt>
              </c:numCache>
            </c:numRef>
          </c:val>
          <c:extLst>
            <c:ext xmlns:c16="http://schemas.microsoft.com/office/drawing/2014/chart" uri="{C3380CC4-5D6E-409C-BE32-E72D297353CC}">
              <c16:uniqueId val="{00000001-CD26-439A-B963-C57F0916FB22}"/>
            </c:ext>
          </c:extLst>
        </c:ser>
        <c:dLbls>
          <c:dLblPos val="outEnd"/>
          <c:showLegendKey val="0"/>
          <c:showVal val="1"/>
          <c:showCatName val="0"/>
          <c:showSerName val="0"/>
          <c:showPercent val="0"/>
          <c:showBubbleSize val="0"/>
        </c:dLbls>
        <c:gapWidth val="219"/>
        <c:overlap val="-27"/>
        <c:axId val="-1263652512"/>
        <c:axId val="-1263654688"/>
      </c:barChart>
      <c:catAx>
        <c:axId val="-126365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263654688"/>
        <c:crosses val="autoZero"/>
        <c:auto val="1"/>
        <c:lblAlgn val="ctr"/>
        <c:lblOffset val="100"/>
        <c:noMultiLvlLbl val="0"/>
      </c:catAx>
      <c:valAx>
        <c:axId val="-126365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26365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0A7E6-3B9F-4710-B7BB-DB9725B05BD3}" type="doc">
      <dgm:prSet loTypeId="urn:microsoft.com/office/officeart/2005/8/layout/vList3" loCatId="list" qsTypeId="urn:microsoft.com/office/officeart/2005/8/quickstyle/simple1" qsCatId="simple" csTypeId="urn:microsoft.com/office/officeart/2005/8/colors/accent3_5" csCatId="accent3" phldr="1"/>
      <dgm:spPr/>
    </dgm:pt>
    <dgm:pt modelId="{E2A2D022-04AE-4DA2-A2F8-18C232912192}">
      <dgm:prSet phldrT="[Text]" custT="1"/>
      <dgm:spPr/>
      <dgm:t>
        <a:bodyPr/>
        <a:lstStyle/>
        <a:p>
          <a:pPr algn="l"/>
          <a:r>
            <a:rPr lang="id-ID" sz="2400" dirty="0" smtClean="0"/>
            <a:t>Gula merah yang ditemui di  pasar lokal cukup bervariasi</a:t>
          </a:r>
          <a:endParaRPr lang="id-ID" sz="2400" dirty="0"/>
        </a:p>
      </dgm:t>
    </dgm:pt>
    <dgm:pt modelId="{6E33CBBF-2582-4C09-AF2C-55130FE5537D}" type="parTrans" cxnId="{2561FE00-5B4C-47AA-977E-D6133BF7380F}">
      <dgm:prSet/>
      <dgm:spPr/>
      <dgm:t>
        <a:bodyPr/>
        <a:lstStyle/>
        <a:p>
          <a:endParaRPr lang="id-ID"/>
        </a:p>
      </dgm:t>
    </dgm:pt>
    <dgm:pt modelId="{C5FA3944-544C-4B00-A8A3-FA598013AE9C}" type="sibTrans" cxnId="{2561FE00-5B4C-47AA-977E-D6133BF7380F}">
      <dgm:prSet/>
      <dgm:spPr/>
      <dgm:t>
        <a:bodyPr/>
        <a:lstStyle/>
        <a:p>
          <a:endParaRPr lang="id-ID"/>
        </a:p>
      </dgm:t>
    </dgm:pt>
    <dgm:pt modelId="{E67C148F-A466-4955-BE4F-308558738C1A}">
      <dgm:prSet phldrT="[Text]" custT="1"/>
      <dgm:spPr/>
      <dgm:t>
        <a:bodyPr/>
        <a:lstStyle/>
        <a:p>
          <a:pPr algn="l">
            <a:spcAft>
              <a:spcPts val="0"/>
            </a:spcAft>
          </a:pPr>
          <a:r>
            <a:rPr lang="id-ID" sz="2400" dirty="0" smtClean="0"/>
            <a:t>Faktor penyebab beragam dan rendahnya kualitas gula merah (Teknologi proses yang digunakan dan Variasi dan kualitas bahan baku) </a:t>
          </a:r>
          <a:endParaRPr lang="id-ID" sz="2400" dirty="0"/>
        </a:p>
      </dgm:t>
    </dgm:pt>
    <dgm:pt modelId="{69A1713A-F7AC-42AA-A3B8-05D7A1E2BCE8}" type="parTrans" cxnId="{DE0A466C-92EA-4C1E-909D-8EAD1BAA19D6}">
      <dgm:prSet/>
      <dgm:spPr/>
      <dgm:t>
        <a:bodyPr/>
        <a:lstStyle/>
        <a:p>
          <a:endParaRPr lang="id-ID"/>
        </a:p>
      </dgm:t>
    </dgm:pt>
    <dgm:pt modelId="{AFF1918E-3FC1-4DF8-B4AE-E3F202D40413}" type="sibTrans" cxnId="{DE0A466C-92EA-4C1E-909D-8EAD1BAA19D6}">
      <dgm:prSet/>
      <dgm:spPr/>
      <dgm:t>
        <a:bodyPr/>
        <a:lstStyle/>
        <a:p>
          <a:endParaRPr lang="id-ID"/>
        </a:p>
      </dgm:t>
    </dgm:pt>
    <dgm:pt modelId="{DBCE67E5-381E-48FF-ACBA-6377704B1D36}">
      <dgm:prSet phldrT="[Text]" custT="1"/>
      <dgm:spPr/>
      <dgm:t>
        <a:bodyPr/>
        <a:lstStyle/>
        <a:p>
          <a:pPr algn="l"/>
          <a:r>
            <a:rPr lang="id-ID" sz="2400" dirty="0" smtClean="0"/>
            <a:t>Penambahan bahan pengawet alami untuk pengawetan nira dan penambahan STPP</a:t>
          </a:r>
          <a:endParaRPr lang="id-ID" sz="2400" dirty="0"/>
        </a:p>
      </dgm:t>
    </dgm:pt>
    <dgm:pt modelId="{03AE1BC2-7C94-48C0-990F-FB9FC11CA39E}" type="parTrans" cxnId="{7FC9D15B-CA3C-4939-80F4-B74033F16EFB}">
      <dgm:prSet/>
      <dgm:spPr/>
      <dgm:t>
        <a:bodyPr/>
        <a:lstStyle/>
        <a:p>
          <a:endParaRPr lang="id-ID"/>
        </a:p>
      </dgm:t>
    </dgm:pt>
    <dgm:pt modelId="{2BDB5655-7C91-4C09-A848-14ABBA4AF8AA}" type="sibTrans" cxnId="{7FC9D15B-CA3C-4939-80F4-B74033F16EFB}">
      <dgm:prSet/>
      <dgm:spPr/>
      <dgm:t>
        <a:bodyPr/>
        <a:lstStyle/>
        <a:p>
          <a:endParaRPr lang="id-ID"/>
        </a:p>
      </dgm:t>
    </dgm:pt>
    <dgm:pt modelId="{06F69A70-4E27-466B-9616-FE40ED9AECC9}">
      <dgm:prSet custT="1"/>
      <dgm:spPr/>
      <dgm:t>
        <a:bodyPr/>
        <a:lstStyle/>
        <a:p>
          <a:pPr algn="l"/>
          <a:r>
            <a:rPr lang="id-ID" sz="2400" dirty="0" smtClean="0"/>
            <a:t>Karakteristik gula merah yang diharapkan</a:t>
          </a:r>
          <a:endParaRPr lang="id-ID" sz="2400" dirty="0"/>
        </a:p>
      </dgm:t>
    </dgm:pt>
    <dgm:pt modelId="{20C538AA-48F9-44AB-9197-992627B03433}" type="parTrans" cxnId="{A979E12C-D696-400E-8D5F-7061EFBCB219}">
      <dgm:prSet/>
      <dgm:spPr/>
      <dgm:t>
        <a:bodyPr/>
        <a:lstStyle/>
        <a:p>
          <a:endParaRPr lang="id-ID"/>
        </a:p>
      </dgm:t>
    </dgm:pt>
    <dgm:pt modelId="{766D3B93-50E2-47B6-8CED-70F0C66C66EC}" type="sibTrans" cxnId="{A979E12C-D696-400E-8D5F-7061EFBCB219}">
      <dgm:prSet/>
      <dgm:spPr/>
      <dgm:t>
        <a:bodyPr/>
        <a:lstStyle/>
        <a:p>
          <a:endParaRPr lang="id-ID"/>
        </a:p>
      </dgm:t>
    </dgm:pt>
    <dgm:pt modelId="{39B683B3-D52F-4620-9B33-1AEB9F4077EF}" type="pres">
      <dgm:prSet presAssocID="{E110A7E6-3B9F-4710-B7BB-DB9725B05BD3}" presName="linearFlow" presStyleCnt="0">
        <dgm:presLayoutVars>
          <dgm:dir/>
          <dgm:resizeHandles val="exact"/>
        </dgm:presLayoutVars>
      </dgm:prSet>
      <dgm:spPr/>
    </dgm:pt>
    <dgm:pt modelId="{64C2EC21-B79C-4238-BADB-36CBA570DB7B}" type="pres">
      <dgm:prSet presAssocID="{E2A2D022-04AE-4DA2-A2F8-18C232912192}" presName="composite" presStyleCnt="0"/>
      <dgm:spPr/>
    </dgm:pt>
    <dgm:pt modelId="{43370CD0-3956-4D2D-A10E-CF5810CF5F40}" type="pres">
      <dgm:prSet presAssocID="{E2A2D022-04AE-4DA2-A2F8-18C232912192}" presName="imgShp" presStyleLbl="fgImgPlace1" presStyleIdx="0" presStyleCnt="4" custScaleX="122146" custScaleY="111619" custLinFactX="479069" custLinFactNeighborX="500000" custLinFactNeighborY="22362"/>
      <dgm:spPr>
        <a:blipFill rotWithShape="1">
          <a:blip xmlns:r="http://schemas.openxmlformats.org/officeDocument/2006/relationships" r:embed="rId1"/>
          <a:stretch>
            <a:fillRect/>
          </a:stretch>
        </a:blipFill>
      </dgm:spPr>
    </dgm:pt>
    <dgm:pt modelId="{4C915C51-2066-44C6-89C7-BE8636B7F047}" type="pres">
      <dgm:prSet presAssocID="{E2A2D022-04AE-4DA2-A2F8-18C232912192}" presName="txShp" presStyleLbl="node1" presStyleIdx="0" presStyleCnt="4" custScaleX="112700" custScaleY="65866" custLinFactNeighborX="-17492" custLinFactNeighborY="8013">
        <dgm:presLayoutVars>
          <dgm:bulletEnabled val="1"/>
        </dgm:presLayoutVars>
      </dgm:prSet>
      <dgm:spPr/>
      <dgm:t>
        <a:bodyPr/>
        <a:lstStyle/>
        <a:p>
          <a:endParaRPr lang="id-ID"/>
        </a:p>
      </dgm:t>
    </dgm:pt>
    <dgm:pt modelId="{B3827190-77BE-4D7D-804A-2D9844D8683F}" type="pres">
      <dgm:prSet presAssocID="{C5FA3944-544C-4B00-A8A3-FA598013AE9C}" presName="spacing" presStyleCnt="0"/>
      <dgm:spPr/>
    </dgm:pt>
    <dgm:pt modelId="{55735C21-B10F-4EA6-AAA5-64D4E00E4110}" type="pres">
      <dgm:prSet presAssocID="{06F69A70-4E27-466B-9616-FE40ED9AECC9}" presName="composite" presStyleCnt="0"/>
      <dgm:spPr/>
    </dgm:pt>
    <dgm:pt modelId="{999BDB2A-912F-42B1-BDB2-87D804F16767}" type="pres">
      <dgm:prSet presAssocID="{06F69A70-4E27-466B-9616-FE40ED9AECC9}" presName="imgShp" presStyleLbl="fgImgPlace1" presStyleIdx="1" presStyleCnt="4" custScaleX="123240" custScaleY="123327" custLinFactX="488188" custLinFactNeighborX="500000" custLinFactNeighborY="94900"/>
      <dgm:spPr>
        <a:blipFill rotWithShape="1">
          <a:blip xmlns:r="http://schemas.openxmlformats.org/officeDocument/2006/relationships" r:embed="rId2"/>
          <a:stretch>
            <a:fillRect/>
          </a:stretch>
        </a:blipFill>
      </dgm:spPr>
    </dgm:pt>
    <dgm:pt modelId="{A49C53C7-F1E3-4586-B6A1-C5162F5A767E}" type="pres">
      <dgm:prSet presAssocID="{06F69A70-4E27-466B-9616-FE40ED9AECC9}" presName="txShp" presStyleLbl="node1" presStyleIdx="1" presStyleCnt="4" custScaleX="112427" custScaleY="82312" custLinFactNeighborX="-17620" custLinFactNeighborY="-24256">
        <dgm:presLayoutVars>
          <dgm:bulletEnabled val="1"/>
        </dgm:presLayoutVars>
      </dgm:prSet>
      <dgm:spPr/>
      <dgm:t>
        <a:bodyPr/>
        <a:lstStyle/>
        <a:p>
          <a:endParaRPr lang="id-ID"/>
        </a:p>
      </dgm:t>
    </dgm:pt>
    <dgm:pt modelId="{13178524-609D-4D4A-ACD0-A0A87D86D63F}" type="pres">
      <dgm:prSet presAssocID="{766D3B93-50E2-47B6-8CED-70F0C66C66EC}" presName="spacing" presStyleCnt="0"/>
      <dgm:spPr/>
    </dgm:pt>
    <dgm:pt modelId="{E4EBF9C2-4941-457F-AF9D-D299946A7E9C}" type="pres">
      <dgm:prSet presAssocID="{E67C148F-A466-4955-BE4F-308558738C1A}" presName="composite" presStyleCnt="0"/>
      <dgm:spPr/>
    </dgm:pt>
    <dgm:pt modelId="{5CBEA3E4-BA17-4A73-9D59-A5FB8B7DA412}" type="pres">
      <dgm:prSet presAssocID="{E67C148F-A466-4955-BE4F-308558738C1A}" presName="imgShp" presStyleLbl="fgImgPlace1" presStyleIdx="2" presStyleCnt="4" custScaleX="126388" custScaleY="113860" custLinFactX="400000" custLinFactY="-55836" custLinFactNeighborX="463906" custLinFactNeighborY="-100000"/>
      <dgm:spPr>
        <a:blipFill rotWithShape="1">
          <a:blip xmlns:r="http://schemas.openxmlformats.org/officeDocument/2006/relationships" r:embed="rId3"/>
          <a:stretch>
            <a:fillRect/>
          </a:stretch>
        </a:blipFill>
      </dgm:spPr>
      <dgm:t>
        <a:bodyPr/>
        <a:lstStyle/>
        <a:p>
          <a:endParaRPr lang="id-ID"/>
        </a:p>
      </dgm:t>
    </dgm:pt>
    <dgm:pt modelId="{98F4F2F0-BF80-4ACD-924E-47A9C89CA92A}" type="pres">
      <dgm:prSet presAssocID="{E67C148F-A466-4955-BE4F-308558738C1A}" presName="txShp" presStyleLbl="node1" presStyleIdx="2" presStyleCnt="4" custScaleX="113042" custScaleY="125831" custLinFactNeighborX="-17512" custLinFactNeighborY="-44571">
        <dgm:presLayoutVars>
          <dgm:bulletEnabled val="1"/>
        </dgm:presLayoutVars>
      </dgm:prSet>
      <dgm:spPr/>
      <dgm:t>
        <a:bodyPr/>
        <a:lstStyle/>
        <a:p>
          <a:endParaRPr lang="id-ID"/>
        </a:p>
      </dgm:t>
    </dgm:pt>
    <dgm:pt modelId="{266CE5ED-989A-4AB9-A3F6-EDA2A0E1CE14}" type="pres">
      <dgm:prSet presAssocID="{AFF1918E-3FC1-4DF8-B4AE-E3F202D40413}" presName="spacing" presStyleCnt="0"/>
      <dgm:spPr/>
    </dgm:pt>
    <dgm:pt modelId="{A9D4F2DA-5795-421E-811A-7E5A59735E11}" type="pres">
      <dgm:prSet presAssocID="{DBCE67E5-381E-48FF-ACBA-6377704B1D36}" presName="composite" presStyleCnt="0"/>
      <dgm:spPr/>
    </dgm:pt>
    <dgm:pt modelId="{0D9A4324-DFB1-4E0F-90C6-5C95A3FD969A}" type="pres">
      <dgm:prSet presAssocID="{DBCE67E5-381E-48FF-ACBA-6377704B1D36}" presName="imgShp" presStyleLbl="fgImgPlace1" presStyleIdx="3" presStyleCnt="4" custScaleX="124703" custScaleY="128469" custLinFactX="494679" custLinFactNeighborX="500000" custLinFactNeighborY="-14066"/>
      <dgm:spPr>
        <a:blipFill rotWithShape="1">
          <a:blip xmlns:r="http://schemas.openxmlformats.org/officeDocument/2006/relationships" r:embed="rId4"/>
          <a:stretch>
            <a:fillRect/>
          </a:stretch>
        </a:blipFill>
      </dgm:spPr>
    </dgm:pt>
    <dgm:pt modelId="{DA87ADB0-9D04-418C-96F4-FE5F11C77D0B}" type="pres">
      <dgm:prSet presAssocID="{DBCE67E5-381E-48FF-ACBA-6377704B1D36}" presName="txShp" presStyleLbl="node1" presStyleIdx="3" presStyleCnt="4" custScaleX="111966" custScaleY="96360" custLinFactNeighborX="-17845" custLinFactNeighborY="-54099">
        <dgm:presLayoutVars>
          <dgm:bulletEnabled val="1"/>
        </dgm:presLayoutVars>
      </dgm:prSet>
      <dgm:spPr/>
      <dgm:t>
        <a:bodyPr/>
        <a:lstStyle/>
        <a:p>
          <a:endParaRPr lang="id-ID"/>
        </a:p>
      </dgm:t>
    </dgm:pt>
  </dgm:ptLst>
  <dgm:cxnLst>
    <dgm:cxn modelId="{A090CF56-B7EA-44EB-9A66-B22367296655}" type="presOf" srcId="{E110A7E6-3B9F-4710-B7BB-DB9725B05BD3}" destId="{39B683B3-D52F-4620-9B33-1AEB9F4077EF}" srcOrd="0" destOrd="0" presId="urn:microsoft.com/office/officeart/2005/8/layout/vList3"/>
    <dgm:cxn modelId="{F9729AE0-5258-4908-8D1B-050F523921CE}" type="presOf" srcId="{06F69A70-4E27-466B-9616-FE40ED9AECC9}" destId="{A49C53C7-F1E3-4586-B6A1-C5162F5A767E}" srcOrd="0" destOrd="0" presId="urn:microsoft.com/office/officeart/2005/8/layout/vList3"/>
    <dgm:cxn modelId="{2561FE00-5B4C-47AA-977E-D6133BF7380F}" srcId="{E110A7E6-3B9F-4710-B7BB-DB9725B05BD3}" destId="{E2A2D022-04AE-4DA2-A2F8-18C232912192}" srcOrd="0" destOrd="0" parTransId="{6E33CBBF-2582-4C09-AF2C-55130FE5537D}" sibTransId="{C5FA3944-544C-4B00-A8A3-FA598013AE9C}"/>
    <dgm:cxn modelId="{A979E12C-D696-400E-8D5F-7061EFBCB219}" srcId="{E110A7E6-3B9F-4710-B7BB-DB9725B05BD3}" destId="{06F69A70-4E27-466B-9616-FE40ED9AECC9}" srcOrd="1" destOrd="0" parTransId="{20C538AA-48F9-44AB-9197-992627B03433}" sibTransId="{766D3B93-50E2-47B6-8CED-70F0C66C66EC}"/>
    <dgm:cxn modelId="{7FC9D15B-CA3C-4939-80F4-B74033F16EFB}" srcId="{E110A7E6-3B9F-4710-B7BB-DB9725B05BD3}" destId="{DBCE67E5-381E-48FF-ACBA-6377704B1D36}" srcOrd="3" destOrd="0" parTransId="{03AE1BC2-7C94-48C0-990F-FB9FC11CA39E}" sibTransId="{2BDB5655-7C91-4C09-A848-14ABBA4AF8AA}"/>
    <dgm:cxn modelId="{5886BBB0-F9E6-4F62-BE7C-F039FC7DDADC}" type="presOf" srcId="{E67C148F-A466-4955-BE4F-308558738C1A}" destId="{98F4F2F0-BF80-4ACD-924E-47A9C89CA92A}" srcOrd="0" destOrd="0" presId="urn:microsoft.com/office/officeart/2005/8/layout/vList3"/>
    <dgm:cxn modelId="{2DDE823F-FFAB-4881-A27F-0D347C3B09A9}" type="presOf" srcId="{DBCE67E5-381E-48FF-ACBA-6377704B1D36}" destId="{DA87ADB0-9D04-418C-96F4-FE5F11C77D0B}" srcOrd="0" destOrd="0" presId="urn:microsoft.com/office/officeart/2005/8/layout/vList3"/>
    <dgm:cxn modelId="{8CF66675-CD1E-4611-8171-A6760FC10C88}" type="presOf" srcId="{E2A2D022-04AE-4DA2-A2F8-18C232912192}" destId="{4C915C51-2066-44C6-89C7-BE8636B7F047}" srcOrd="0" destOrd="0" presId="urn:microsoft.com/office/officeart/2005/8/layout/vList3"/>
    <dgm:cxn modelId="{DE0A466C-92EA-4C1E-909D-8EAD1BAA19D6}" srcId="{E110A7E6-3B9F-4710-B7BB-DB9725B05BD3}" destId="{E67C148F-A466-4955-BE4F-308558738C1A}" srcOrd="2" destOrd="0" parTransId="{69A1713A-F7AC-42AA-A3B8-05D7A1E2BCE8}" sibTransId="{AFF1918E-3FC1-4DF8-B4AE-E3F202D40413}"/>
    <dgm:cxn modelId="{52A613A8-F434-4A7C-940B-8D0B953A80EB}" type="presParOf" srcId="{39B683B3-D52F-4620-9B33-1AEB9F4077EF}" destId="{64C2EC21-B79C-4238-BADB-36CBA570DB7B}" srcOrd="0" destOrd="0" presId="urn:microsoft.com/office/officeart/2005/8/layout/vList3"/>
    <dgm:cxn modelId="{4C534701-9558-4485-ADA7-B1607B078265}" type="presParOf" srcId="{64C2EC21-B79C-4238-BADB-36CBA570DB7B}" destId="{43370CD0-3956-4D2D-A10E-CF5810CF5F40}" srcOrd="0" destOrd="0" presId="urn:microsoft.com/office/officeart/2005/8/layout/vList3"/>
    <dgm:cxn modelId="{5C9E9D00-1923-42A7-9B4B-4EA2C7ABD009}" type="presParOf" srcId="{64C2EC21-B79C-4238-BADB-36CBA570DB7B}" destId="{4C915C51-2066-44C6-89C7-BE8636B7F047}" srcOrd="1" destOrd="0" presId="urn:microsoft.com/office/officeart/2005/8/layout/vList3"/>
    <dgm:cxn modelId="{EEA663AE-D6B5-4D33-9565-C3EC9943EAAA}" type="presParOf" srcId="{39B683B3-D52F-4620-9B33-1AEB9F4077EF}" destId="{B3827190-77BE-4D7D-804A-2D9844D8683F}" srcOrd="1" destOrd="0" presId="urn:microsoft.com/office/officeart/2005/8/layout/vList3"/>
    <dgm:cxn modelId="{0C19C1DC-1D71-4A5C-848E-0E475BA07E15}" type="presParOf" srcId="{39B683B3-D52F-4620-9B33-1AEB9F4077EF}" destId="{55735C21-B10F-4EA6-AAA5-64D4E00E4110}" srcOrd="2" destOrd="0" presId="urn:microsoft.com/office/officeart/2005/8/layout/vList3"/>
    <dgm:cxn modelId="{38CCE84A-09CC-4CFA-953D-84A1DD747EFC}" type="presParOf" srcId="{55735C21-B10F-4EA6-AAA5-64D4E00E4110}" destId="{999BDB2A-912F-42B1-BDB2-87D804F16767}" srcOrd="0" destOrd="0" presId="urn:microsoft.com/office/officeart/2005/8/layout/vList3"/>
    <dgm:cxn modelId="{53C86265-46A9-419D-9200-76128C1BBF73}" type="presParOf" srcId="{55735C21-B10F-4EA6-AAA5-64D4E00E4110}" destId="{A49C53C7-F1E3-4586-B6A1-C5162F5A767E}" srcOrd="1" destOrd="0" presId="urn:microsoft.com/office/officeart/2005/8/layout/vList3"/>
    <dgm:cxn modelId="{00824EAC-0CA7-4356-A42C-45E1720C4D57}" type="presParOf" srcId="{39B683B3-D52F-4620-9B33-1AEB9F4077EF}" destId="{13178524-609D-4D4A-ACD0-A0A87D86D63F}" srcOrd="3" destOrd="0" presId="urn:microsoft.com/office/officeart/2005/8/layout/vList3"/>
    <dgm:cxn modelId="{AD548A1D-EC25-411B-AADF-9C8D5DB20BEE}" type="presParOf" srcId="{39B683B3-D52F-4620-9B33-1AEB9F4077EF}" destId="{E4EBF9C2-4941-457F-AF9D-D299946A7E9C}" srcOrd="4" destOrd="0" presId="urn:microsoft.com/office/officeart/2005/8/layout/vList3"/>
    <dgm:cxn modelId="{0BEE668A-3DDE-4635-8140-00CFC1B18839}" type="presParOf" srcId="{E4EBF9C2-4941-457F-AF9D-D299946A7E9C}" destId="{5CBEA3E4-BA17-4A73-9D59-A5FB8B7DA412}" srcOrd="0" destOrd="0" presId="urn:microsoft.com/office/officeart/2005/8/layout/vList3"/>
    <dgm:cxn modelId="{E554D051-D7F7-4994-B1A8-95F5BD342A1B}" type="presParOf" srcId="{E4EBF9C2-4941-457F-AF9D-D299946A7E9C}" destId="{98F4F2F0-BF80-4ACD-924E-47A9C89CA92A}" srcOrd="1" destOrd="0" presId="urn:microsoft.com/office/officeart/2005/8/layout/vList3"/>
    <dgm:cxn modelId="{997BBA84-E31F-45C4-B3E5-2A793EF2C76F}" type="presParOf" srcId="{39B683B3-D52F-4620-9B33-1AEB9F4077EF}" destId="{266CE5ED-989A-4AB9-A3F6-EDA2A0E1CE14}" srcOrd="5" destOrd="0" presId="urn:microsoft.com/office/officeart/2005/8/layout/vList3"/>
    <dgm:cxn modelId="{1ABA7C40-D8EF-4580-95B8-22D7A2BB5A5C}" type="presParOf" srcId="{39B683B3-D52F-4620-9B33-1AEB9F4077EF}" destId="{A9D4F2DA-5795-421E-811A-7E5A59735E11}" srcOrd="6" destOrd="0" presId="urn:microsoft.com/office/officeart/2005/8/layout/vList3"/>
    <dgm:cxn modelId="{240F9F41-DD9C-4354-9E02-DEA9DCB0FC1C}" type="presParOf" srcId="{A9D4F2DA-5795-421E-811A-7E5A59735E11}" destId="{0D9A4324-DFB1-4E0F-90C6-5C95A3FD969A}" srcOrd="0" destOrd="0" presId="urn:microsoft.com/office/officeart/2005/8/layout/vList3"/>
    <dgm:cxn modelId="{08823AF1-D0B3-4AAE-A4B2-F6C1354D3F26}" type="presParOf" srcId="{A9D4F2DA-5795-421E-811A-7E5A59735E11}" destId="{DA87ADB0-9D04-418C-96F4-FE5F11C77D0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E3936-D8E5-4FFA-8EAF-C4A55C50609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d-ID"/>
        </a:p>
      </dgm:t>
    </dgm:pt>
    <dgm:pt modelId="{A02A7330-BD23-489C-BC5A-75C0E71867EC}">
      <dgm:prSet phldrT="[Text]" custT="1"/>
      <dgm:spPr/>
      <dgm:t>
        <a:bodyPr/>
        <a:lstStyle/>
        <a:p>
          <a:r>
            <a:rPr lang="id-ID" sz="2400" dirty="0" smtClean="0"/>
            <a:t>SNI 01-3743-1995</a:t>
          </a:r>
          <a:endParaRPr lang="id-ID" sz="2400" dirty="0"/>
        </a:p>
      </dgm:t>
    </dgm:pt>
    <dgm:pt modelId="{1561F8D9-7762-41A0-954C-E21086127E7A}" type="parTrans" cxnId="{675A997D-C05C-4116-A2E7-D79AAAA8022E}">
      <dgm:prSet/>
      <dgm:spPr/>
      <dgm:t>
        <a:bodyPr/>
        <a:lstStyle/>
        <a:p>
          <a:endParaRPr lang="id-ID"/>
        </a:p>
      </dgm:t>
    </dgm:pt>
    <dgm:pt modelId="{57CB3AFB-F32E-4D71-B61B-8C5B3E805D59}" type="sibTrans" cxnId="{675A997D-C05C-4116-A2E7-D79AAAA8022E}">
      <dgm:prSet/>
      <dgm:spPr/>
      <dgm:t>
        <a:bodyPr/>
        <a:lstStyle/>
        <a:p>
          <a:endParaRPr lang="id-ID"/>
        </a:p>
      </dgm:t>
    </dgm:pt>
    <dgm:pt modelId="{5EB5F0FB-DB76-4BA5-A3F1-1D5AF839E656}">
      <dgm:prSet phldrT="[Text]" custT="1"/>
      <dgm:spPr/>
      <dgm:t>
        <a:bodyPr/>
        <a:lstStyle/>
        <a:p>
          <a:pPr algn="just"/>
          <a:r>
            <a:rPr lang="id-ID" sz="1600" dirty="0" smtClean="0">
              <a:latin typeface="Corbel (Heading)"/>
            </a:rPr>
            <a:t>Dari segi keadaan gula merah yang baik adalah gula merah yang memiliki bentuk, rasa, dan aroma yang normal serta warna kuning kecoklatan sampai coklat. Dalam SNI disyaratkan gula merah memiliki kadar air sebesar 10,0% b/b, kadar abu sebesar 2,0% b/b, kadar gula pereduksi sebesar 10,0% b/b, jumlah gula sebagai sakarosa sebesar 77% b/b, serta bagian yang tak larut dalam air sebesar 1,0% b/b. Selain itu, gula merah juga diharapkan memiliki sifat yang tidak mudah meleleh pada penyimpanan dalam suhu ruang dan tidak terlalu keras sehingga mudah untuk dipatahkan.</a:t>
          </a:r>
          <a:endParaRPr lang="id-ID" sz="1600" dirty="0">
            <a:latin typeface="Corbel (Heading)"/>
          </a:endParaRPr>
        </a:p>
      </dgm:t>
    </dgm:pt>
    <dgm:pt modelId="{84673117-DA14-4C9A-B21C-AEDBE9411ABA}" type="parTrans" cxnId="{46D948E2-09B9-487C-922E-02695744D443}">
      <dgm:prSet/>
      <dgm:spPr/>
      <dgm:t>
        <a:bodyPr/>
        <a:lstStyle/>
        <a:p>
          <a:endParaRPr lang="id-ID"/>
        </a:p>
      </dgm:t>
    </dgm:pt>
    <dgm:pt modelId="{71E7F42E-A640-4D96-ADF3-8078F50C9291}" type="sibTrans" cxnId="{46D948E2-09B9-487C-922E-02695744D443}">
      <dgm:prSet/>
      <dgm:spPr/>
      <dgm:t>
        <a:bodyPr/>
        <a:lstStyle/>
        <a:p>
          <a:endParaRPr lang="id-ID"/>
        </a:p>
      </dgm:t>
    </dgm:pt>
    <dgm:pt modelId="{800D90FA-57A8-4194-9592-66A59EDFD0EB}">
      <dgm:prSet phldrT="[Text]"/>
      <dgm:spPr/>
      <dgm:t>
        <a:bodyPr/>
        <a:lstStyle/>
        <a:p>
          <a:r>
            <a:rPr lang="id-ID" dirty="0" smtClean="0"/>
            <a:t>- Manap (1995) dalam Naufalin dkk (2012) </a:t>
          </a:r>
        </a:p>
        <a:p>
          <a:r>
            <a:rPr lang="id-ID" dirty="0" smtClean="0"/>
            <a:t>- Naufalin dkk (2013)</a:t>
          </a:r>
          <a:endParaRPr lang="id-ID" dirty="0"/>
        </a:p>
      </dgm:t>
    </dgm:pt>
    <dgm:pt modelId="{A9FDC6F1-D70F-4E91-903D-D1D54DB2BDBF}" type="parTrans" cxnId="{039460BD-DA33-4E26-8508-156DCEF1E7F7}">
      <dgm:prSet/>
      <dgm:spPr/>
      <dgm:t>
        <a:bodyPr/>
        <a:lstStyle/>
        <a:p>
          <a:endParaRPr lang="id-ID"/>
        </a:p>
      </dgm:t>
    </dgm:pt>
    <dgm:pt modelId="{0A6071B9-4E8C-4DDE-82DE-6F829156F6BB}" type="sibTrans" cxnId="{039460BD-DA33-4E26-8508-156DCEF1E7F7}">
      <dgm:prSet/>
      <dgm:spPr/>
      <dgm:t>
        <a:bodyPr/>
        <a:lstStyle/>
        <a:p>
          <a:endParaRPr lang="id-ID"/>
        </a:p>
      </dgm:t>
    </dgm:pt>
    <dgm:pt modelId="{53A9557C-89FA-41C4-B91B-B3C3903081BF}">
      <dgm:prSet phldrT="[Text]" custT="1"/>
      <dgm:spPr/>
      <dgm:t>
        <a:bodyPr/>
        <a:lstStyle/>
        <a:p>
          <a:pPr algn="just"/>
          <a:r>
            <a:rPr lang="id-ID" sz="1600" dirty="0" smtClean="0">
              <a:latin typeface="Corbel (Heading)"/>
            </a:rPr>
            <a:t>Salah satu penentu kualitas gula kelapa adalah warnanya. Warna gula kelapa ditentukan oleh pH awal nira. Gula kelapa yang dibuat dari nira dengan pH 6 atau kurang akan menghasilkan gula kelapa dengan warna coklat muda kekuning-kuningan. Nira dengan pH sekitar 7 akan menghasilkan gula kelapa dengan warna coklat tua yang semakin gelap dengan semakin tingginya pH nira. </a:t>
          </a:r>
          <a:endParaRPr lang="id-ID" sz="1600" dirty="0">
            <a:latin typeface="Corbel (Heading)"/>
          </a:endParaRPr>
        </a:p>
      </dgm:t>
    </dgm:pt>
    <dgm:pt modelId="{EB985982-7A54-4868-BB64-F5342BE50B66}" type="parTrans" cxnId="{C9774221-4AE0-4FE9-9F6C-56C8AB9487E3}">
      <dgm:prSet/>
      <dgm:spPr/>
      <dgm:t>
        <a:bodyPr/>
        <a:lstStyle/>
        <a:p>
          <a:endParaRPr lang="id-ID"/>
        </a:p>
      </dgm:t>
    </dgm:pt>
    <dgm:pt modelId="{25165BC3-FA49-45A3-AB0B-394C5657CAF0}" type="sibTrans" cxnId="{C9774221-4AE0-4FE9-9F6C-56C8AB9487E3}">
      <dgm:prSet/>
      <dgm:spPr/>
      <dgm:t>
        <a:bodyPr/>
        <a:lstStyle/>
        <a:p>
          <a:endParaRPr lang="id-ID"/>
        </a:p>
      </dgm:t>
    </dgm:pt>
    <dgm:pt modelId="{111D0078-3A46-4FD4-BC3D-AC66072D416A}">
      <dgm:prSet phldrT="[Text]"/>
      <dgm:spPr/>
      <dgm:t>
        <a:bodyPr/>
        <a:lstStyle/>
        <a:p>
          <a:r>
            <a:rPr lang="id-ID" smtClean="0"/>
            <a:t>Sukardi (2010) dan Naufalin dkk (2013)</a:t>
          </a:r>
          <a:endParaRPr lang="id-ID" dirty="0"/>
        </a:p>
      </dgm:t>
    </dgm:pt>
    <dgm:pt modelId="{35EC4701-00FE-461E-B451-5D33F6362670}" type="parTrans" cxnId="{C69759E2-1376-4C30-9B29-A831460DCC2C}">
      <dgm:prSet/>
      <dgm:spPr/>
      <dgm:t>
        <a:bodyPr/>
        <a:lstStyle/>
        <a:p>
          <a:endParaRPr lang="id-ID"/>
        </a:p>
      </dgm:t>
    </dgm:pt>
    <dgm:pt modelId="{38DD0B6B-2A13-4329-9227-2862FE73508F}" type="sibTrans" cxnId="{C69759E2-1376-4C30-9B29-A831460DCC2C}">
      <dgm:prSet/>
      <dgm:spPr/>
      <dgm:t>
        <a:bodyPr/>
        <a:lstStyle/>
        <a:p>
          <a:endParaRPr lang="id-ID"/>
        </a:p>
      </dgm:t>
    </dgm:pt>
    <dgm:pt modelId="{9F0C2711-47EA-4410-ACBD-AA2BD0BF19A7}">
      <dgm:prSet phldrT="[Text]" custT="1"/>
      <dgm:spPr/>
      <dgm:t>
        <a:bodyPr/>
        <a:lstStyle/>
        <a:p>
          <a:pPr algn="just"/>
          <a:r>
            <a:rPr lang="id-ID" sz="1600" dirty="0" smtClean="0">
              <a:latin typeface="Corbel (Heading)"/>
            </a:rPr>
            <a:t>Gula kelapa memiliki rasa manis yang khas karena mengandung beberapa jenis senyawa karbohidrat seperti sukrosa, fruktosa, dan maltosa. Gula kelapa juga memiliki rasa sedikit asam karena kandungan asam organik, serta memiliki rasa karamel karena adanya reaksi karamelisasi pada karbohidrat selama pemasakan. </a:t>
          </a:r>
          <a:endParaRPr lang="id-ID" sz="1300" dirty="0"/>
        </a:p>
      </dgm:t>
    </dgm:pt>
    <dgm:pt modelId="{15658589-DF42-43B0-96D2-C9F59101C3B3}" type="parTrans" cxnId="{68FDCC12-966A-4710-8ECE-1C1C0CBF6925}">
      <dgm:prSet/>
      <dgm:spPr/>
      <dgm:t>
        <a:bodyPr/>
        <a:lstStyle/>
        <a:p>
          <a:endParaRPr lang="id-ID"/>
        </a:p>
      </dgm:t>
    </dgm:pt>
    <dgm:pt modelId="{44BD5571-E741-4B55-9458-CEDC942144EF}" type="sibTrans" cxnId="{68FDCC12-966A-4710-8ECE-1C1C0CBF6925}">
      <dgm:prSet/>
      <dgm:spPr/>
      <dgm:t>
        <a:bodyPr/>
        <a:lstStyle/>
        <a:p>
          <a:endParaRPr lang="id-ID"/>
        </a:p>
      </dgm:t>
    </dgm:pt>
    <dgm:pt modelId="{9270B192-F7AE-4609-BC54-C4AC4EEEFCFE}">
      <dgm:prSet phldrT="[Text]" custT="1"/>
      <dgm:spPr/>
      <dgm:t>
        <a:bodyPr/>
        <a:lstStyle/>
        <a:p>
          <a:pPr algn="just"/>
          <a:r>
            <a:rPr lang="id-ID" sz="1600" dirty="0" smtClean="0">
              <a:latin typeface="Corbel (Heading)"/>
            </a:rPr>
            <a:t>Semakin banyak pemberian pengawet alami pada nira akan menyebabkan warna gula kelapa menjadi semakin coklat karena pH nira semakin tinggi.</a:t>
          </a:r>
          <a:endParaRPr lang="id-ID" sz="1600" dirty="0">
            <a:latin typeface="Corbel (Heading)"/>
          </a:endParaRPr>
        </a:p>
      </dgm:t>
    </dgm:pt>
    <dgm:pt modelId="{619408B2-9855-43D8-AB1C-2427EC09A2EC}" type="parTrans" cxnId="{F7143ABA-DCEE-4DC1-A279-18B7E4CF375A}">
      <dgm:prSet/>
      <dgm:spPr/>
    </dgm:pt>
    <dgm:pt modelId="{EBC9B6AB-A34E-4408-8335-FA1389100BBA}" type="sibTrans" cxnId="{F7143ABA-DCEE-4DC1-A279-18B7E4CF375A}">
      <dgm:prSet/>
      <dgm:spPr/>
    </dgm:pt>
    <dgm:pt modelId="{C2DD4124-8120-45A6-9ED0-E5FC1335EB3B}">
      <dgm:prSet phldrT="[Text]" custT="1"/>
      <dgm:spPr/>
      <dgm:t>
        <a:bodyPr/>
        <a:lstStyle/>
        <a:p>
          <a:pPr algn="just"/>
          <a:r>
            <a:rPr lang="id-ID" sz="1600" dirty="0" smtClean="0">
              <a:latin typeface="Corbel (Heading)"/>
            </a:rPr>
            <a:t>Penggunaan bahan pengawet alami dapat mempertahankan kualitas nira sehingga gula yang dihasilkan tidak berasa asam. Hal tersebut disebabkan pengawet alami mengandung senyawa bioaktif yang dapat menghambat fermentasi nira yang diakibatkan aktivitas enzimatis dan mikroba.</a:t>
          </a:r>
          <a:endParaRPr lang="id-ID" sz="1300" dirty="0"/>
        </a:p>
      </dgm:t>
    </dgm:pt>
    <dgm:pt modelId="{0DFB008A-688C-4FAC-B4BB-2B65D9F128F4}" type="parTrans" cxnId="{84518D20-49D1-48D5-85F3-CB21D5463A61}">
      <dgm:prSet/>
      <dgm:spPr/>
    </dgm:pt>
    <dgm:pt modelId="{D32C9393-4CD0-4E99-B671-96341D416F18}" type="sibTrans" cxnId="{84518D20-49D1-48D5-85F3-CB21D5463A61}">
      <dgm:prSet/>
      <dgm:spPr/>
    </dgm:pt>
    <dgm:pt modelId="{15F83886-6537-4C51-BE5E-FCCEDB5EBBC1}" type="pres">
      <dgm:prSet presAssocID="{914E3936-D8E5-4FFA-8EAF-C4A55C50609B}" presName="Name0" presStyleCnt="0">
        <dgm:presLayoutVars>
          <dgm:dir/>
          <dgm:animLvl val="lvl"/>
          <dgm:resizeHandles val="exact"/>
        </dgm:presLayoutVars>
      </dgm:prSet>
      <dgm:spPr/>
      <dgm:t>
        <a:bodyPr/>
        <a:lstStyle/>
        <a:p>
          <a:endParaRPr lang="id-ID"/>
        </a:p>
      </dgm:t>
    </dgm:pt>
    <dgm:pt modelId="{C499E416-7230-4594-9926-8A9FF0582AAD}" type="pres">
      <dgm:prSet presAssocID="{A02A7330-BD23-489C-BC5A-75C0E71867EC}" presName="linNode" presStyleCnt="0"/>
      <dgm:spPr/>
    </dgm:pt>
    <dgm:pt modelId="{1F048D0C-BC1F-4D18-AC87-7B06BE105BAD}" type="pres">
      <dgm:prSet presAssocID="{A02A7330-BD23-489C-BC5A-75C0E71867EC}" presName="parentText" presStyleLbl="node1" presStyleIdx="0" presStyleCnt="3" custScaleX="54762">
        <dgm:presLayoutVars>
          <dgm:chMax val="1"/>
          <dgm:bulletEnabled val="1"/>
        </dgm:presLayoutVars>
      </dgm:prSet>
      <dgm:spPr/>
      <dgm:t>
        <a:bodyPr/>
        <a:lstStyle/>
        <a:p>
          <a:endParaRPr lang="id-ID"/>
        </a:p>
      </dgm:t>
    </dgm:pt>
    <dgm:pt modelId="{B83D8271-8CCD-40B3-BD57-1D50A0D3B231}" type="pres">
      <dgm:prSet presAssocID="{A02A7330-BD23-489C-BC5A-75C0E71867EC}" presName="descendantText" presStyleLbl="alignAccFollowNode1" presStyleIdx="0" presStyleCnt="3" custScaleX="181936" custScaleY="119013">
        <dgm:presLayoutVars>
          <dgm:bulletEnabled val="1"/>
        </dgm:presLayoutVars>
      </dgm:prSet>
      <dgm:spPr/>
      <dgm:t>
        <a:bodyPr/>
        <a:lstStyle/>
        <a:p>
          <a:endParaRPr lang="id-ID"/>
        </a:p>
      </dgm:t>
    </dgm:pt>
    <dgm:pt modelId="{FA663BA7-1CF9-425E-AFC5-DD70124217EB}" type="pres">
      <dgm:prSet presAssocID="{57CB3AFB-F32E-4D71-B61B-8C5B3E805D59}" presName="sp" presStyleCnt="0"/>
      <dgm:spPr/>
    </dgm:pt>
    <dgm:pt modelId="{6B0C59EA-867F-4229-87A9-FB8CD7475A6D}" type="pres">
      <dgm:prSet presAssocID="{800D90FA-57A8-4194-9592-66A59EDFD0EB}" presName="linNode" presStyleCnt="0"/>
      <dgm:spPr/>
    </dgm:pt>
    <dgm:pt modelId="{72385120-771B-4F16-945A-1193A8418BE4}" type="pres">
      <dgm:prSet presAssocID="{800D90FA-57A8-4194-9592-66A59EDFD0EB}" presName="parentText" presStyleLbl="node1" presStyleIdx="1" presStyleCnt="3" custScaleX="39562">
        <dgm:presLayoutVars>
          <dgm:chMax val="1"/>
          <dgm:bulletEnabled val="1"/>
        </dgm:presLayoutVars>
      </dgm:prSet>
      <dgm:spPr/>
      <dgm:t>
        <a:bodyPr/>
        <a:lstStyle/>
        <a:p>
          <a:endParaRPr lang="id-ID"/>
        </a:p>
      </dgm:t>
    </dgm:pt>
    <dgm:pt modelId="{45C66995-D3FA-4610-B3AF-72C2460AFEF6}" type="pres">
      <dgm:prSet presAssocID="{800D90FA-57A8-4194-9592-66A59EDFD0EB}" presName="descendantText" presStyleLbl="alignAccFollowNode1" presStyleIdx="1" presStyleCnt="3" custScaleX="135495" custScaleY="113865">
        <dgm:presLayoutVars>
          <dgm:bulletEnabled val="1"/>
        </dgm:presLayoutVars>
      </dgm:prSet>
      <dgm:spPr/>
      <dgm:t>
        <a:bodyPr/>
        <a:lstStyle/>
        <a:p>
          <a:endParaRPr lang="id-ID"/>
        </a:p>
      </dgm:t>
    </dgm:pt>
    <dgm:pt modelId="{5D01DD98-D0FD-40A2-950C-8B23176327E4}" type="pres">
      <dgm:prSet presAssocID="{0A6071B9-4E8C-4DDE-82DE-6F829156F6BB}" presName="sp" presStyleCnt="0"/>
      <dgm:spPr/>
    </dgm:pt>
    <dgm:pt modelId="{EBDF8E93-816F-4180-990F-92FE2D2E09DD}" type="pres">
      <dgm:prSet presAssocID="{111D0078-3A46-4FD4-BC3D-AC66072D416A}" presName="linNode" presStyleCnt="0"/>
      <dgm:spPr/>
    </dgm:pt>
    <dgm:pt modelId="{FC8F922B-C4B2-484E-AD7E-23BE7CFB2168}" type="pres">
      <dgm:prSet presAssocID="{111D0078-3A46-4FD4-BC3D-AC66072D416A}" presName="parentText" presStyleLbl="node1" presStyleIdx="2" presStyleCnt="3" custScaleX="39420" custLinFactNeighborX="-1563">
        <dgm:presLayoutVars>
          <dgm:chMax val="1"/>
          <dgm:bulletEnabled val="1"/>
        </dgm:presLayoutVars>
      </dgm:prSet>
      <dgm:spPr/>
      <dgm:t>
        <a:bodyPr/>
        <a:lstStyle/>
        <a:p>
          <a:endParaRPr lang="id-ID"/>
        </a:p>
      </dgm:t>
    </dgm:pt>
    <dgm:pt modelId="{6614A7F5-1746-4E79-BF1C-9598221858F7}" type="pres">
      <dgm:prSet presAssocID="{111D0078-3A46-4FD4-BC3D-AC66072D416A}" presName="descendantText" presStyleLbl="alignAccFollowNode1" presStyleIdx="2" presStyleCnt="3" custScaleX="133299" custScaleY="115310">
        <dgm:presLayoutVars>
          <dgm:bulletEnabled val="1"/>
        </dgm:presLayoutVars>
      </dgm:prSet>
      <dgm:spPr/>
      <dgm:t>
        <a:bodyPr/>
        <a:lstStyle/>
        <a:p>
          <a:endParaRPr lang="id-ID"/>
        </a:p>
      </dgm:t>
    </dgm:pt>
  </dgm:ptLst>
  <dgm:cxnLst>
    <dgm:cxn modelId="{675A997D-C05C-4116-A2E7-D79AAAA8022E}" srcId="{914E3936-D8E5-4FFA-8EAF-C4A55C50609B}" destId="{A02A7330-BD23-489C-BC5A-75C0E71867EC}" srcOrd="0" destOrd="0" parTransId="{1561F8D9-7762-41A0-954C-E21086127E7A}" sibTransId="{57CB3AFB-F32E-4D71-B61B-8C5B3E805D59}"/>
    <dgm:cxn modelId="{22A60635-C543-4C07-9EFA-4F8A449A2EE9}" type="presOf" srcId="{9270B192-F7AE-4609-BC54-C4AC4EEEFCFE}" destId="{45C66995-D3FA-4610-B3AF-72C2460AFEF6}" srcOrd="0" destOrd="1" presId="urn:microsoft.com/office/officeart/2005/8/layout/vList5"/>
    <dgm:cxn modelId="{46D948E2-09B9-487C-922E-02695744D443}" srcId="{A02A7330-BD23-489C-BC5A-75C0E71867EC}" destId="{5EB5F0FB-DB76-4BA5-A3F1-1D5AF839E656}" srcOrd="0" destOrd="0" parTransId="{84673117-DA14-4C9A-B21C-AEDBE9411ABA}" sibTransId="{71E7F42E-A640-4D96-ADF3-8078F50C9291}"/>
    <dgm:cxn modelId="{4B860019-03F9-48C1-8EA9-D1ED00C5B5ED}" type="presOf" srcId="{9F0C2711-47EA-4410-ACBD-AA2BD0BF19A7}" destId="{6614A7F5-1746-4E79-BF1C-9598221858F7}" srcOrd="0" destOrd="0" presId="urn:microsoft.com/office/officeart/2005/8/layout/vList5"/>
    <dgm:cxn modelId="{68FDCC12-966A-4710-8ECE-1C1C0CBF6925}" srcId="{111D0078-3A46-4FD4-BC3D-AC66072D416A}" destId="{9F0C2711-47EA-4410-ACBD-AA2BD0BF19A7}" srcOrd="0" destOrd="0" parTransId="{15658589-DF42-43B0-96D2-C9F59101C3B3}" sibTransId="{44BD5571-E741-4B55-9458-CEDC942144EF}"/>
    <dgm:cxn modelId="{039460BD-DA33-4E26-8508-156DCEF1E7F7}" srcId="{914E3936-D8E5-4FFA-8EAF-C4A55C50609B}" destId="{800D90FA-57A8-4194-9592-66A59EDFD0EB}" srcOrd="1" destOrd="0" parTransId="{A9FDC6F1-D70F-4E91-903D-D1D54DB2BDBF}" sibTransId="{0A6071B9-4E8C-4DDE-82DE-6F829156F6BB}"/>
    <dgm:cxn modelId="{84518D20-49D1-48D5-85F3-CB21D5463A61}" srcId="{111D0078-3A46-4FD4-BC3D-AC66072D416A}" destId="{C2DD4124-8120-45A6-9ED0-E5FC1335EB3B}" srcOrd="1" destOrd="0" parTransId="{0DFB008A-688C-4FAC-B4BB-2B65D9F128F4}" sibTransId="{D32C9393-4CD0-4E99-B671-96341D416F18}"/>
    <dgm:cxn modelId="{FB9CD4B7-3C42-42AE-A417-18B2E33B4B2C}" type="presOf" srcId="{53A9557C-89FA-41C4-B91B-B3C3903081BF}" destId="{45C66995-D3FA-4610-B3AF-72C2460AFEF6}" srcOrd="0" destOrd="0" presId="urn:microsoft.com/office/officeart/2005/8/layout/vList5"/>
    <dgm:cxn modelId="{37D35B05-F135-4E84-973C-D6F366D181F2}" type="presOf" srcId="{5EB5F0FB-DB76-4BA5-A3F1-1D5AF839E656}" destId="{B83D8271-8CCD-40B3-BD57-1D50A0D3B231}" srcOrd="0" destOrd="0" presId="urn:microsoft.com/office/officeart/2005/8/layout/vList5"/>
    <dgm:cxn modelId="{AC06A797-F82A-4D85-945E-B35DC9612BF6}" type="presOf" srcId="{A02A7330-BD23-489C-BC5A-75C0E71867EC}" destId="{1F048D0C-BC1F-4D18-AC87-7B06BE105BAD}" srcOrd="0" destOrd="0" presId="urn:microsoft.com/office/officeart/2005/8/layout/vList5"/>
    <dgm:cxn modelId="{C69759E2-1376-4C30-9B29-A831460DCC2C}" srcId="{914E3936-D8E5-4FFA-8EAF-C4A55C50609B}" destId="{111D0078-3A46-4FD4-BC3D-AC66072D416A}" srcOrd="2" destOrd="0" parTransId="{35EC4701-00FE-461E-B451-5D33F6362670}" sibTransId="{38DD0B6B-2A13-4329-9227-2862FE73508F}"/>
    <dgm:cxn modelId="{C9774221-4AE0-4FE9-9F6C-56C8AB9487E3}" srcId="{800D90FA-57A8-4194-9592-66A59EDFD0EB}" destId="{53A9557C-89FA-41C4-B91B-B3C3903081BF}" srcOrd="0" destOrd="0" parTransId="{EB985982-7A54-4868-BB64-F5342BE50B66}" sibTransId="{25165BC3-FA49-45A3-AB0B-394C5657CAF0}"/>
    <dgm:cxn modelId="{F7143ABA-DCEE-4DC1-A279-18B7E4CF375A}" srcId="{800D90FA-57A8-4194-9592-66A59EDFD0EB}" destId="{9270B192-F7AE-4609-BC54-C4AC4EEEFCFE}" srcOrd="1" destOrd="0" parTransId="{619408B2-9855-43D8-AB1C-2427EC09A2EC}" sibTransId="{EBC9B6AB-A34E-4408-8335-FA1389100BBA}"/>
    <dgm:cxn modelId="{447976C3-7195-43E8-BB46-3D3B91756ED7}" type="presOf" srcId="{111D0078-3A46-4FD4-BC3D-AC66072D416A}" destId="{FC8F922B-C4B2-484E-AD7E-23BE7CFB2168}" srcOrd="0" destOrd="0" presId="urn:microsoft.com/office/officeart/2005/8/layout/vList5"/>
    <dgm:cxn modelId="{B641B6AC-141A-4E6A-A6AE-DBA78B97B276}" type="presOf" srcId="{914E3936-D8E5-4FFA-8EAF-C4A55C50609B}" destId="{15F83886-6537-4C51-BE5E-FCCEDB5EBBC1}" srcOrd="0" destOrd="0" presId="urn:microsoft.com/office/officeart/2005/8/layout/vList5"/>
    <dgm:cxn modelId="{986E38C5-430D-4FAC-82F1-9DE5B4755F2D}" type="presOf" srcId="{800D90FA-57A8-4194-9592-66A59EDFD0EB}" destId="{72385120-771B-4F16-945A-1193A8418BE4}" srcOrd="0" destOrd="0" presId="urn:microsoft.com/office/officeart/2005/8/layout/vList5"/>
    <dgm:cxn modelId="{2830EF84-D9C3-4575-9980-0D8E6094F6E6}" type="presOf" srcId="{C2DD4124-8120-45A6-9ED0-E5FC1335EB3B}" destId="{6614A7F5-1746-4E79-BF1C-9598221858F7}" srcOrd="0" destOrd="1" presId="urn:microsoft.com/office/officeart/2005/8/layout/vList5"/>
    <dgm:cxn modelId="{CA78EB1A-A4A7-4759-B04B-17BCEE70637B}" type="presParOf" srcId="{15F83886-6537-4C51-BE5E-FCCEDB5EBBC1}" destId="{C499E416-7230-4594-9926-8A9FF0582AAD}" srcOrd="0" destOrd="0" presId="urn:microsoft.com/office/officeart/2005/8/layout/vList5"/>
    <dgm:cxn modelId="{62079728-5A33-4912-9582-7073F769651A}" type="presParOf" srcId="{C499E416-7230-4594-9926-8A9FF0582AAD}" destId="{1F048D0C-BC1F-4D18-AC87-7B06BE105BAD}" srcOrd="0" destOrd="0" presId="urn:microsoft.com/office/officeart/2005/8/layout/vList5"/>
    <dgm:cxn modelId="{1A429603-4651-4135-B598-595038E940D2}" type="presParOf" srcId="{C499E416-7230-4594-9926-8A9FF0582AAD}" destId="{B83D8271-8CCD-40B3-BD57-1D50A0D3B231}" srcOrd="1" destOrd="0" presId="urn:microsoft.com/office/officeart/2005/8/layout/vList5"/>
    <dgm:cxn modelId="{3DB67958-F588-41BF-B3F3-203B9D6BC24B}" type="presParOf" srcId="{15F83886-6537-4C51-BE5E-FCCEDB5EBBC1}" destId="{FA663BA7-1CF9-425E-AFC5-DD70124217EB}" srcOrd="1" destOrd="0" presId="urn:microsoft.com/office/officeart/2005/8/layout/vList5"/>
    <dgm:cxn modelId="{154FF317-9633-4EDA-8ED0-0924D974FCFF}" type="presParOf" srcId="{15F83886-6537-4C51-BE5E-FCCEDB5EBBC1}" destId="{6B0C59EA-867F-4229-87A9-FB8CD7475A6D}" srcOrd="2" destOrd="0" presId="urn:microsoft.com/office/officeart/2005/8/layout/vList5"/>
    <dgm:cxn modelId="{70910C88-894B-42FC-A463-E18DA4B521CB}" type="presParOf" srcId="{6B0C59EA-867F-4229-87A9-FB8CD7475A6D}" destId="{72385120-771B-4F16-945A-1193A8418BE4}" srcOrd="0" destOrd="0" presId="urn:microsoft.com/office/officeart/2005/8/layout/vList5"/>
    <dgm:cxn modelId="{D5BDE861-A4B9-4AF3-8255-F73F116BF23B}" type="presParOf" srcId="{6B0C59EA-867F-4229-87A9-FB8CD7475A6D}" destId="{45C66995-D3FA-4610-B3AF-72C2460AFEF6}" srcOrd="1" destOrd="0" presId="urn:microsoft.com/office/officeart/2005/8/layout/vList5"/>
    <dgm:cxn modelId="{4E2FD63E-6570-4C76-AB62-4225AFC3B844}" type="presParOf" srcId="{15F83886-6537-4C51-BE5E-FCCEDB5EBBC1}" destId="{5D01DD98-D0FD-40A2-950C-8B23176327E4}" srcOrd="3" destOrd="0" presId="urn:microsoft.com/office/officeart/2005/8/layout/vList5"/>
    <dgm:cxn modelId="{2027E00C-70E3-4DD2-B0AB-2F7D72B71CAD}" type="presParOf" srcId="{15F83886-6537-4C51-BE5E-FCCEDB5EBBC1}" destId="{EBDF8E93-816F-4180-990F-92FE2D2E09DD}" srcOrd="4" destOrd="0" presId="urn:microsoft.com/office/officeart/2005/8/layout/vList5"/>
    <dgm:cxn modelId="{8BA36016-2867-4346-9513-DF0DE9610C1D}" type="presParOf" srcId="{EBDF8E93-816F-4180-990F-92FE2D2E09DD}" destId="{FC8F922B-C4B2-484E-AD7E-23BE7CFB2168}" srcOrd="0" destOrd="0" presId="urn:microsoft.com/office/officeart/2005/8/layout/vList5"/>
    <dgm:cxn modelId="{899285D5-291F-4E86-A15F-3B3D0F218C30}" type="presParOf" srcId="{EBDF8E93-816F-4180-990F-92FE2D2E09DD}" destId="{6614A7F5-1746-4E79-BF1C-9598221858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E3936-D8E5-4FFA-8EAF-C4A55C50609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d-ID"/>
        </a:p>
      </dgm:t>
    </dgm:pt>
    <dgm:pt modelId="{A02A7330-BD23-489C-BC5A-75C0E71867EC}">
      <dgm:prSet phldrT="[Text]" custT="1"/>
      <dgm:spPr/>
      <dgm:t>
        <a:bodyPr/>
        <a:lstStyle/>
        <a:p>
          <a:r>
            <a:rPr lang="id-ID" sz="2400" dirty="0" smtClean="0"/>
            <a:t>- Sukardi (2010)</a:t>
          </a:r>
        </a:p>
        <a:p>
          <a:r>
            <a:rPr lang="id-ID" sz="2400" dirty="0" smtClean="0"/>
            <a:t>- Naufalin dkk (2013)</a:t>
          </a:r>
          <a:endParaRPr lang="id-ID" sz="2400" dirty="0"/>
        </a:p>
      </dgm:t>
    </dgm:pt>
    <dgm:pt modelId="{1561F8D9-7762-41A0-954C-E21086127E7A}" type="parTrans" cxnId="{675A997D-C05C-4116-A2E7-D79AAAA8022E}">
      <dgm:prSet/>
      <dgm:spPr/>
      <dgm:t>
        <a:bodyPr/>
        <a:lstStyle/>
        <a:p>
          <a:endParaRPr lang="id-ID"/>
        </a:p>
      </dgm:t>
    </dgm:pt>
    <dgm:pt modelId="{57CB3AFB-F32E-4D71-B61B-8C5B3E805D59}" type="sibTrans" cxnId="{675A997D-C05C-4116-A2E7-D79AAAA8022E}">
      <dgm:prSet/>
      <dgm:spPr/>
      <dgm:t>
        <a:bodyPr/>
        <a:lstStyle/>
        <a:p>
          <a:endParaRPr lang="id-ID"/>
        </a:p>
      </dgm:t>
    </dgm:pt>
    <dgm:pt modelId="{5EB5F0FB-DB76-4BA5-A3F1-1D5AF839E656}">
      <dgm:prSet phldrT="[Text]" custT="1"/>
      <dgm:spPr/>
      <dgm:t>
        <a:bodyPr/>
        <a:lstStyle/>
        <a:p>
          <a:pPr algn="just"/>
          <a:r>
            <a:rPr lang="id-ID" sz="1600" dirty="0" smtClean="0">
              <a:latin typeface="Corbel (Heading)"/>
            </a:rPr>
            <a:t>Gula merah yang baik memiliki tekstur dan struktur yang kompak, serta tidak terlalu keras sehingga mudah dipatahkan dan memberi kesan lunak. </a:t>
          </a:r>
          <a:endParaRPr lang="id-ID" sz="1600" dirty="0">
            <a:latin typeface="Corbel (Heading)"/>
          </a:endParaRPr>
        </a:p>
      </dgm:t>
    </dgm:pt>
    <dgm:pt modelId="{84673117-DA14-4C9A-B21C-AEDBE9411ABA}" type="parTrans" cxnId="{46D948E2-09B9-487C-922E-02695744D443}">
      <dgm:prSet/>
      <dgm:spPr/>
      <dgm:t>
        <a:bodyPr/>
        <a:lstStyle/>
        <a:p>
          <a:endParaRPr lang="id-ID"/>
        </a:p>
      </dgm:t>
    </dgm:pt>
    <dgm:pt modelId="{71E7F42E-A640-4D96-ADF3-8078F50C9291}" type="sibTrans" cxnId="{46D948E2-09B9-487C-922E-02695744D443}">
      <dgm:prSet/>
      <dgm:spPr/>
      <dgm:t>
        <a:bodyPr/>
        <a:lstStyle/>
        <a:p>
          <a:endParaRPr lang="id-ID"/>
        </a:p>
      </dgm:t>
    </dgm:pt>
    <dgm:pt modelId="{800D90FA-57A8-4194-9592-66A59EDFD0EB}">
      <dgm:prSet phldrT="[Text]"/>
      <dgm:spPr/>
      <dgm:t>
        <a:bodyPr/>
        <a:lstStyle/>
        <a:p>
          <a:r>
            <a:rPr lang="id-ID" dirty="0" smtClean="0"/>
            <a:t>- Baharudin </a:t>
          </a:r>
          <a:r>
            <a:rPr lang="id-ID" i="1" dirty="0" smtClean="0"/>
            <a:t>et al.</a:t>
          </a:r>
          <a:r>
            <a:rPr lang="id-ID" dirty="0" smtClean="0"/>
            <a:t> (2007)</a:t>
          </a:r>
        </a:p>
        <a:p>
          <a:r>
            <a:rPr lang="id-ID" dirty="0" smtClean="0"/>
            <a:t>- Naufalin dkk (2013)</a:t>
          </a:r>
          <a:endParaRPr lang="id-ID" dirty="0"/>
        </a:p>
      </dgm:t>
    </dgm:pt>
    <dgm:pt modelId="{A9FDC6F1-D70F-4E91-903D-D1D54DB2BDBF}" type="parTrans" cxnId="{039460BD-DA33-4E26-8508-156DCEF1E7F7}">
      <dgm:prSet/>
      <dgm:spPr/>
      <dgm:t>
        <a:bodyPr/>
        <a:lstStyle/>
        <a:p>
          <a:endParaRPr lang="id-ID"/>
        </a:p>
      </dgm:t>
    </dgm:pt>
    <dgm:pt modelId="{0A6071B9-4E8C-4DDE-82DE-6F829156F6BB}" type="sibTrans" cxnId="{039460BD-DA33-4E26-8508-156DCEF1E7F7}">
      <dgm:prSet/>
      <dgm:spPr/>
      <dgm:t>
        <a:bodyPr/>
        <a:lstStyle/>
        <a:p>
          <a:endParaRPr lang="id-ID"/>
        </a:p>
      </dgm:t>
    </dgm:pt>
    <dgm:pt modelId="{53A9557C-89FA-41C4-B91B-B3C3903081BF}">
      <dgm:prSet phldrT="[Text]" custT="1"/>
      <dgm:spPr/>
      <dgm:t>
        <a:bodyPr/>
        <a:lstStyle/>
        <a:p>
          <a:pPr algn="just"/>
          <a:r>
            <a:rPr lang="id-ID" sz="1600" dirty="0" smtClean="0">
              <a:latin typeface="Corbel (Heading)"/>
            </a:rPr>
            <a:t>Kadar abu dalam gula sangat dipengaruhi oleh kandungan mineral dalam nira serta pada proses pembuatannya. </a:t>
          </a:r>
          <a:endParaRPr lang="id-ID" sz="1600" dirty="0">
            <a:latin typeface="Corbel (Heading)"/>
          </a:endParaRPr>
        </a:p>
      </dgm:t>
    </dgm:pt>
    <dgm:pt modelId="{EB985982-7A54-4868-BB64-F5342BE50B66}" type="parTrans" cxnId="{C9774221-4AE0-4FE9-9F6C-56C8AB9487E3}">
      <dgm:prSet/>
      <dgm:spPr/>
      <dgm:t>
        <a:bodyPr/>
        <a:lstStyle/>
        <a:p>
          <a:endParaRPr lang="id-ID"/>
        </a:p>
      </dgm:t>
    </dgm:pt>
    <dgm:pt modelId="{25165BC3-FA49-45A3-AB0B-394C5657CAF0}" type="sibTrans" cxnId="{C9774221-4AE0-4FE9-9F6C-56C8AB9487E3}">
      <dgm:prSet/>
      <dgm:spPr/>
      <dgm:t>
        <a:bodyPr/>
        <a:lstStyle/>
        <a:p>
          <a:endParaRPr lang="id-ID"/>
        </a:p>
      </dgm:t>
    </dgm:pt>
    <dgm:pt modelId="{111D0078-3A46-4FD4-BC3D-AC66072D416A}">
      <dgm:prSet phldrT="[Text]"/>
      <dgm:spPr/>
      <dgm:t>
        <a:bodyPr/>
        <a:lstStyle/>
        <a:p>
          <a:r>
            <a:rPr lang="id-ID" dirty="0" smtClean="0">
              <a:latin typeface="Corbel (Heading)"/>
            </a:rPr>
            <a:t>Cowan (1999) dalam Soritua (2015)</a:t>
          </a:r>
          <a:endParaRPr lang="id-ID" dirty="0"/>
        </a:p>
      </dgm:t>
    </dgm:pt>
    <dgm:pt modelId="{35EC4701-00FE-461E-B451-5D33F6362670}" type="parTrans" cxnId="{C69759E2-1376-4C30-9B29-A831460DCC2C}">
      <dgm:prSet/>
      <dgm:spPr/>
      <dgm:t>
        <a:bodyPr/>
        <a:lstStyle/>
        <a:p>
          <a:endParaRPr lang="id-ID"/>
        </a:p>
      </dgm:t>
    </dgm:pt>
    <dgm:pt modelId="{38DD0B6B-2A13-4329-9227-2862FE73508F}" type="sibTrans" cxnId="{C69759E2-1376-4C30-9B29-A831460DCC2C}">
      <dgm:prSet/>
      <dgm:spPr/>
      <dgm:t>
        <a:bodyPr/>
        <a:lstStyle/>
        <a:p>
          <a:endParaRPr lang="id-ID"/>
        </a:p>
      </dgm:t>
    </dgm:pt>
    <dgm:pt modelId="{9F0C2711-47EA-4410-ACBD-AA2BD0BF19A7}">
      <dgm:prSet phldrT="[Text]" custT="1"/>
      <dgm:spPr/>
      <dgm:t>
        <a:bodyPr/>
        <a:lstStyle/>
        <a:p>
          <a:pPr algn="just"/>
          <a:r>
            <a:rPr lang="id-ID" sz="1600" dirty="0" smtClean="0">
              <a:latin typeface="Corbel (Heading)"/>
            </a:rPr>
            <a:t>Semakin tinggi konsentrasi bahan pengawet alami yang ditambahkan pada nira aren, maka total gula semakin meningkat. Hal ini disebabkan tingginya konsentrasi pengawet alami dapat mempertahankan kadar gula dalam nira aren. Semakin tinggi konsentrasi bahan pengawet alami, total padatan terlarut juga semakin meningkat. Hal ini disebabkan senyawa antimikroba di dalam bahan pengawet dapat mencegah hidrolisis glukosa dan degradasi sukrosa dalam nira aren menjadi senyawa sederhana, karena gula merupakan sumber energi bagi pertumbuhan mikroorganisme.</a:t>
          </a:r>
          <a:endParaRPr lang="id-ID" sz="1600" dirty="0">
            <a:latin typeface="Corbel (Heading)"/>
          </a:endParaRPr>
        </a:p>
      </dgm:t>
    </dgm:pt>
    <dgm:pt modelId="{15658589-DF42-43B0-96D2-C9F59101C3B3}" type="parTrans" cxnId="{68FDCC12-966A-4710-8ECE-1C1C0CBF6925}">
      <dgm:prSet/>
      <dgm:spPr/>
      <dgm:t>
        <a:bodyPr/>
        <a:lstStyle/>
        <a:p>
          <a:endParaRPr lang="id-ID"/>
        </a:p>
      </dgm:t>
    </dgm:pt>
    <dgm:pt modelId="{44BD5571-E741-4B55-9458-CEDC942144EF}" type="sibTrans" cxnId="{68FDCC12-966A-4710-8ECE-1C1C0CBF6925}">
      <dgm:prSet/>
      <dgm:spPr/>
      <dgm:t>
        <a:bodyPr/>
        <a:lstStyle/>
        <a:p>
          <a:endParaRPr lang="id-ID"/>
        </a:p>
      </dgm:t>
    </dgm:pt>
    <dgm:pt modelId="{BB7A8532-870B-4F12-8899-AA96AE2A5795}">
      <dgm:prSet phldrT="[Text]" custT="1"/>
      <dgm:spPr/>
      <dgm:t>
        <a:bodyPr/>
        <a:lstStyle/>
        <a:p>
          <a:pPr algn="just"/>
          <a:r>
            <a:rPr lang="id-ID" sz="1600" dirty="0" smtClean="0">
              <a:latin typeface="Corbel (Heading)"/>
            </a:rPr>
            <a:t>Perlakuan kulit manggis dengan konsentrasi 4,5% menghasilkan gula yang mendekati sangat keras. Hal tersebut dikarenakan semakin tinggi penggunaan konsentrasi pengawet alami maka akan dapat mempertahankan pH nira sehingga gula yang dihasilkan memilki tekstur yang keras.</a:t>
          </a:r>
          <a:endParaRPr lang="id-ID" sz="1600" dirty="0">
            <a:latin typeface="Corbel (Heading)"/>
          </a:endParaRPr>
        </a:p>
      </dgm:t>
    </dgm:pt>
    <dgm:pt modelId="{7A505F4D-379F-4375-A9BB-FF91121DB72A}" type="parTrans" cxnId="{D753D509-48F8-4E5A-A075-343F163BC12D}">
      <dgm:prSet/>
      <dgm:spPr/>
    </dgm:pt>
    <dgm:pt modelId="{72FBC9D6-7684-4D7C-9984-ACFDC23D044D}" type="sibTrans" cxnId="{D753D509-48F8-4E5A-A075-343F163BC12D}">
      <dgm:prSet/>
      <dgm:spPr/>
    </dgm:pt>
    <dgm:pt modelId="{81958306-0736-4567-9A79-1694FE03DC30}">
      <dgm:prSet phldrT="[Text]" custT="1"/>
      <dgm:spPr/>
      <dgm:t>
        <a:bodyPr/>
        <a:lstStyle/>
        <a:p>
          <a:pPr algn="just"/>
          <a:r>
            <a:rPr lang="id-ID" sz="1600" dirty="0" smtClean="0">
              <a:latin typeface="Corbel (Heading)"/>
            </a:rPr>
            <a:t>Penggunaan pengawet alami kulit manggis dan daun cengkeh dengan konsentrasi 4,5% menghasilkan kadar abu masing-masing sebesar 2,0% dan 1,92% sehingga masih dalam batas standar SNI. Kadar abu pada gula kelapa dengan penambahan pengawet alami masih lebih rendah bila dibandingkan dengan gula kelapa hasil olahan nira kelapa yang ditambah pengawet natrium metabisulfit yakni sebesar 3,21%.</a:t>
          </a:r>
          <a:endParaRPr lang="id-ID" sz="1600" dirty="0">
            <a:latin typeface="Corbel (Heading)"/>
          </a:endParaRPr>
        </a:p>
      </dgm:t>
    </dgm:pt>
    <dgm:pt modelId="{415614B6-3E02-4AB0-811E-8E4628C5E9A4}" type="parTrans" cxnId="{AE57BEEA-3982-490D-BEB5-6F50521904C5}">
      <dgm:prSet/>
      <dgm:spPr/>
    </dgm:pt>
    <dgm:pt modelId="{D21B499F-3B56-4055-9E1D-0F36F4B31133}" type="sibTrans" cxnId="{AE57BEEA-3982-490D-BEB5-6F50521904C5}">
      <dgm:prSet/>
      <dgm:spPr/>
    </dgm:pt>
    <dgm:pt modelId="{15F83886-6537-4C51-BE5E-FCCEDB5EBBC1}" type="pres">
      <dgm:prSet presAssocID="{914E3936-D8E5-4FFA-8EAF-C4A55C50609B}" presName="Name0" presStyleCnt="0">
        <dgm:presLayoutVars>
          <dgm:dir/>
          <dgm:animLvl val="lvl"/>
          <dgm:resizeHandles val="exact"/>
        </dgm:presLayoutVars>
      </dgm:prSet>
      <dgm:spPr/>
      <dgm:t>
        <a:bodyPr/>
        <a:lstStyle/>
        <a:p>
          <a:endParaRPr lang="id-ID"/>
        </a:p>
      </dgm:t>
    </dgm:pt>
    <dgm:pt modelId="{C499E416-7230-4594-9926-8A9FF0582AAD}" type="pres">
      <dgm:prSet presAssocID="{A02A7330-BD23-489C-BC5A-75C0E71867EC}" presName="linNode" presStyleCnt="0"/>
      <dgm:spPr/>
    </dgm:pt>
    <dgm:pt modelId="{1F048D0C-BC1F-4D18-AC87-7B06BE105BAD}" type="pres">
      <dgm:prSet presAssocID="{A02A7330-BD23-489C-BC5A-75C0E71867EC}" presName="parentText" presStyleLbl="node1" presStyleIdx="0" presStyleCnt="3" custScaleX="54762">
        <dgm:presLayoutVars>
          <dgm:chMax val="1"/>
          <dgm:bulletEnabled val="1"/>
        </dgm:presLayoutVars>
      </dgm:prSet>
      <dgm:spPr/>
      <dgm:t>
        <a:bodyPr/>
        <a:lstStyle/>
        <a:p>
          <a:endParaRPr lang="id-ID"/>
        </a:p>
      </dgm:t>
    </dgm:pt>
    <dgm:pt modelId="{B83D8271-8CCD-40B3-BD57-1D50A0D3B231}" type="pres">
      <dgm:prSet presAssocID="{A02A7330-BD23-489C-BC5A-75C0E71867EC}" presName="descendantText" presStyleLbl="alignAccFollowNode1" presStyleIdx="0" presStyleCnt="3" custScaleX="181936" custScaleY="119013">
        <dgm:presLayoutVars>
          <dgm:bulletEnabled val="1"/>
        </dgm:presLayoutVars>
      </dgm:prSet>
      <dgm:spPr/>
      <dgm:t>
        <a:bodyPr/>
        <a:lstStyle/>
        <a:p>
          <a:endParaRPr lang="id-ID"/>
        </a:p>
      </dgm:t>
    </dgm:pt>
    <dgm:pt modelId="{FA663BA7-1CF9-425E-AFC5-DD70124217EB}" type="pres">
      <dgm:prSet presAssocID="{57CB3AFB-F32E-4D71-B61B-8C5B3E805D59}" presName="sp" presStyleCnt="0"/>
      <dgm:spPr/>
    </dgm:pt>
    <dgm:pt modelId="{6B0C59EA-867F-4229-87A9-FB8CD7475A6D}" type="pres">
      <dgm:prSet presAssocID="{800D90FA-57A8-4194-9592-66A59EDFD0EB}" presName="linNode" presStyleCnt="0"/>
      <dgm:spPr/>
    </dgm:pt>
    <dgm:pt modelId="{72385120-771B-4F16-945A-1193A8418BE4}" type="pres">
      <dgm:prSet presAssocID="{800D90FA-57A8-4194-9592-66A59EDFD0EB}" presName="parentText" presStyleLbl="node1" presStyleIdx="1" presStyleCnt="3" custScaleX="39562">
        <dgm:presLayoutVars>
          <dgm:chMax val="1"/>
          <dgm:bulletEnabled val="1"/>
        </dgm:presLayoutVars>
      </dgm:prSet>
      <dgm:spPr/>
      <dgm:t>
        <a:bodyPr/>
        <a:lstStyle/>
        <a:p>
          <a:endParaRPr lang="id-ID"/>
        </a:p>
      </dgm:t>
    </dgm:pt>
    <dgm:pt modelId="{45C66995-D3FA-4610-B3AF-72C2460AFEF6}" type="pres">
      <dgm:prSet presAssocID="{800D90FA-57A8-4194-9592-66A59EDFD0EB}" presName="descendantText" presStyleLbl="alignAccFollowNode1" presStyleIdx="1" presStyleCnt="3" custScaleX="135495" custScaleY="113865">
        <dgm:presLayoutVars>
          <dgm:bulletEnabled val="1"/>
        </dgm:presLayoutVars>
      </dgm:prSet>
      <dgm:spPr/>
      <dgm:t>
        <a:bodyPr/>
        <a:lstStyle/>
        <a:p>
          <a:endParaRPr lang="id-ID"/>
        </a:p>
      </dgm:t>
    </dgm:pt>
    <dgm:pt modelId="{5D01DD98-D0FD-40A2-950C-8B23176327E4}" type="pres">
      <dgm:prSet presAssocID="{0A6071B9-4E8C-4DDE-82DE-6F829156F6BB}" presName="sp" presStyleCnt="0"/>
      <dgm:spPr/>
    </dgm:pt>
    <dgm:pt modelId="{EBDF8E93-816F-4180-990F-92FE2D2E09DD}" type="pres">
      <dgm:prSet presAssocID="{111D0078-3A46-4FD4-BC3D-AC66072D416A}" presName="linNode" presStyleCnt="0"/>
      <dgm:spPr/>
    </dgm:pt>
    <dgm:pt modelId="{FC8F922B-C4B2-484E-AD7E-23BE7CFB2168}" type="pres">
      <dgm:prSet presAssocID="{111D0078-3A46-4FD4-BC3D-AC66072D416A}" presName="parentText" presStyleLbl="node1" presStyleIdx="2" presStyleCnt="3" custScaleX="39420" custLinFactNeighborX="-1563">
        <dgm:presLayoutVars>
          <dgm:chMax val="1"/>
          <dgm:bulletEnabled val="1"/>
        </dgm:presLayoutVars>
      </dgm:prSet>
      <dgm:spPr/>
      <dgm:t>
        <a:bodyPr/>
        <a:lstStyle/>
        <a:p>
          <a:endParaRPr lang="id-ID"/>
        </a:p>
      </dgm:t>
    </dgm:pt>
    <dgm:pt modelId="{6614A7F5-1746-4E79-BF1C-9598221858F7}" type="pres">
      <dgm:prSet presAssocID="{111D0078-3A46-4FD4-BC3D-AC66072D416A}" presName="descendantText" presStyleLbl="alignAccFollowNode1" presStyleIdx="2" presStyleCnt="3" custScaleX="133299" custScaleY="115310">
        <dgm:presLayoutVars>
          <dgm:bulletEnabled val="1"/>
        </dgm:presLayoutVars>
      </dgm:prSet>
      <dgm:spPr/>
      <dgm:t>
        <a:bodyPr/>
        <a:lstStyle/>
        <a:p>
          <a:endParaRPr lang="id-ID"/>
        </a:p>
      </dgm:t>
    </dgm:pt>
  </dgm:ptLst>
  <dgm:cxnLst>
    <dgm:cxn modelId="{675A997D-C05C-4116-A2E7-D79AAAA8022E}" srcId="{914E3936-D8E5-4FFA-8EAF-C4A55C50609B}" destId="{A02A7330-BD23-489C-BC5A-75C0E71867EC}" srcOrd="0" destOrd="0" parTransId="{1561F8D9-7762-41A0-954C-E21086127E7A}" sibTransId="{57CB3AFB-F32E-4D71-B61B-8C5B3E805D59}"/>
    <dgm:cxn modelId="{D753D509-48F8-4E5A-A075-343F163BC12D}" srcId="{A02A7330-BD23-489C-BC5A-75C0E71867EC}" destId="{BB7A8532-870B-4F12-8899-AA96AE2A5795}" srcOrd="1" destOrd="0" parTransId="{7A505F4D-379F-4375-A9BB-FF91121DB72A}" sibTransId="{72FBC9D6-7684-4D7C-9984-ACFDC23D044D}"/>
    <dgm:cxn modelId="{96937448-A9B9-43E8-A701-10EE0435C7B4}" type="presOf" srcId="{BB7A8532-870B-4F12-8899-AA96AE2A5795}" destId="{B83D8271-8CCD-40B3-BD57-1D50A0D3B231}" srcOrd="0" destOrd="1" presId="urn:microsoft.com/office/officeart/2005/8/layout/vList5"/>
    <dgm:cxn modelId="{46D948E2-09B9-487C-922E-02695744D443}" srcId="{A02A7330-BD23-489C-BC5A-75C0E71867EC}" destId="{5EB5F0FB-DB76-4BA5-A3F1-1D5AF839E656}" srcOrd="0" destOrd="0" parTransId="{84673117-DA14-4C9A-B21C-AEDBE9411ABA}" sibTransId="{71E7F42E-A640-4D96-ADF3-8078F50C9291}"/>
    <dgm:cxn modelId="{A4C220AD-FFCF-4496-82E2-CF7F4F9D0236}" type="presOf" srcId="{800D90FA-57A8-4194-9592-66A59EDFD0EB}" destId="{72385120-771B-4F16-945A-1193A8418BE4}" srcOrd="0" destOrd="0" presId="urn:microsoft.com/office/officeart/2005/8/layout/vList5"/>
    <dgm:cxn modelId="{68FDCC12-966A-4710-8ECE-1C1C0CBF6925}" srcId="{111D0078-3A46-4FD4-BC3D-AC66072D416A}" destId="{9F0C2711-47EA-4410-ACBD-AA2BD0BF19A7}" srcOrd="0" destOrd="0" parTransId="{15658589-DF42-43B0-96D2-C9F59101C3B3}" sibTransId="{44BD5571-E741-4B55-9458-CEDC942144EF}"/>
    <dgm:cxn modelId="{DDE30942-0A2A-451D-810C-7634E928D1EC}" type="presOf" srcId="{5EB5F0FB-DB76-4BA5-A3F1-1D5AF839E656}" destId="{B83D8271-8CCD-40B3-BD57-1D50A0D3B231}" srcOrd="0" destOrd="0" presId="urn:microsoft.com/office/officeart/2005/8/layout/vList5"/>
    <dgm:cxn modelId="{039460BD-DA33-4E26-8508-156DCEF1E7F7}" srcId="{914E3936-D8E5-4FFA-8EAF-C4A55C50609B}" destId="{800D90FA-57A8-4194-9592-66A59EDFD0EB}" srcOrd="1" destOrd="0" parTransId="{A9FDC6F1-D70F-4E91-903D-D1D54DB2BDBF}" sibTransId="{0A6071B9-4E8C-4DDE-82DE-6F829156F6BB}"/>
    <dgm:cxn modelId="{C821BA59-7FC9-4518-9773-BED6C3B3D6DC}" type="presOf" srcId="{53A9557C-89FA-41C4-B91B-B3C3903081BF}" destId="{45C66995-D3FA-4610-B3AF-72C2460AFEF6}" srcOrd="0" destOrd="0" presId="urn:microsoft.com/office/officeart/2005/8/layout/vList5"/>
    <dgm:cxn modelId="{C69759E2-1376-4C30-9B29-A831460DCC2C}" srcId="{914E3936-D8E5-4FFA-8EAF-C4A55C50609B}" destId="{111D0078-3A46-4FD4-BC3D-AC66072D416A}" srcOrd="2" destOrd="0" parTransId="{35EC4701-00FE-461E-B451-5D33F6362670}" sibTransId="{38DD0B6B-2A13-4329-9227-2862FE73508F}"/>
    <dgm:cxn modelId="{AE57BEEA-3982-490D-BEB5-6F50521904C5}" srcId="{800D90FA-57A8-4194-9592-66A59EDFD0EB}" destId="{81958306-0736-4567-9A79-1694FE03DC30}" srcOrd="1" destOrd="0" parTransId="{415614B6-3E02-4AB0-811E-8E4628C5E9A4}" sibTransId="{D21B499F-3B56-4055-9E1D-0F36F4B31133}"/>
    <dgm:cxn modelId="{C9774221-4AE0-4FE9-9F6C-56C8AB9487E3}" srcId="{800D90FA-57A8-4194-9592-66A59EDFD0EB}" destId="{53A9557C-89FA-41C4-B91B-B3C3903081BF}" srcOrd="0" destOrd="0" parTransId="{EB985982-7A54-4868-BB64-F5342BE50B66}" sibTransId="{25165BC3-FA49-45A3-AB0B-394C5657CAF0}"/>
    <dgm:cxn modelId="{7012151A-1101-4370-95ED-A7397FBD956C}" type="presOf" srcId="{9F0C2711-47EA-4410-ACBD-AA2BD0BF19A7}" destId="{6614A7F5-1746-4E79-BF1C-9598221858F7}" srcOrd="0" destOrd="0" presId="urn:microsoft.com/office/officeart/2005/8/layout/vList5"/>
    <dgm:cxn modelId="{DF96F4E7-601B-4C8A-9A75-41AD8D3A1221}" type="presOf" srcId="{A02A7330-BD23-489C-BC5A-75C0E71867EC}" destId="{1F048D0C-BC1F-4D18-AC87-7B06BE105BAD}" srcOrd="0" destOrd="0" presId="urn:microsoft.com/office/officeart/2005/8/layout/vList5"/>
    <dgm:cxn modelId="{38E517A0-7792-4978-A370-EB245510CFCB}" type="presOf" srcId="{111D0078-3A46-4FD4-BC3D-AC66072D416A}" destId="{FC8F922B-C4B2-484E-AD7E-23BE7CFB2168}" srcOrd="0" destOrd="0" presId="urn:microsoft.com/office/officeart/2005/8/layout/vList5"/>
    <dgm:cxn modelId="{627D59E4-FC7B-43C2-AFA1-60A51BFCBDED}" type="presOf" srcId="{81958306-0736-4567-9A79-1694FE03DC30}" destId="{45C66995-D3FA-4610-B3AF-72C2460AFEF6}" srcOrd="0" destOrd="1" presId="urn:microsoft.com/office/officeart/2005/8/layout/vList5"/>
    <dgm:cxn modelId="{C54B46F1-D8F5-4F24-8523-D5534752026D}" type="presOf" srcId="{914E3936-D8E5-4FFA-8EAF-C4A55C50609B}" destId="{15F83886-6537-4C51-BE5E-FCCEDB5EBBC1}" srcOrd="0" destOrd="0" presId="urn:microsoft.com/office/officeart/2005/8/layout/vList5"/>
    <dgm:cxn modelId="{46C8939C-9867-459B-9FCB-3EB4560C5DEB}" type="presParOf" srcId="{15F83886-6537-4C51-BE5E-FCCEDB5EBBC1}" destId="{C499E416-7230-4594-9926-8A9FF0582AAD}" srcOrd="0" destOrd="0" presId="urn:microsoft.com/office/officeart/2005/8/layout/vList5"/>
    <dgm:cxn modelId="{2248C927-9AAD-4182-AB65-FB0F79DB0BCD}" type="presParOf" srcId="{C499E416-7230-4594-9926-8A9FF0582AAD}" destId="{1F048D0C-BC1F-4D18-AC87-7B06BE105BAD}" srcOrd="0" destOrd="0" presId="urn:microsoft.com/office/officeart/2005/8/layout/vList5"/>
    <dgm:cxn modelId="{59958058-18BB-4B34-9E1B-FD515849F585}" type="presParOf" srcId="{C499E416-7230-4594-9926-8A9FF0582AAD}" destId="{B83D8271-8CCD-40B3-BD57-1D50A0D3B231}" srcOrd="1" destOrd="0" presId="urn:microsoft.com/office/officeart/2005/8/layout/vList5"/>
    <dgm:cxn modelId="{9E392493-1539-4005-8E02-8E5D3D942BB4}" type="presParOf" srcId="{15F83886-6537-4C51-BE5E-FCCEDB5EBBC1}" destId="{FA663BA7-1CF9-425E-AFC5-DD70124217EB}" srcOrd="1" destOrd="0" presId="urn:microsoft.com/office/officeart/2005/8/layout/vList5"/>
    <dgm:cxn modelId="{7B38A00C-DCB7-4479-A2A6-6ABC1EFAF500}" type="presParOf" srcId="{15F83886-6537-4C51-BE5E-FCCEDB5EBBC1}" destId="{6B0C59EA-867F-4229-87A9-FB8CD7475A6D}" srcOrd="2" destOrd="0" presId="urn:microsoft.com/office/officeart/2005/8/layout/vList5"/>
    <dgm:cxn modelId="{7E886E08-F71E-435E-9A57-67D9110C2EE7}" type="presParOf" srcId="{6B0C59EA-867F-4229-87A9-FB8CD7475A6D}" destId="{72385120-771B-4F16-945A-1193A8418BE4}" srcOrd="0" destOrd="0" presId="urn:microsoft.com/office/officeart/2005/8/layout/vList5"/>
    <dgm:cxn modelId="{7D4B819E-F4FD-4B4E-BB25-3A9C7FF7F44D}" type="presParOf" srcId="{6B0C59EA-867F-4229-87A9-FB8CD7475A6D}" destId="{45C66995-D3FA-4610-B3AF-72C2460AFEF6}" srcOrd="1" destOrd="0" presId="urn:microsoft.com/office/officeart/2005/8/layout/vList5"/>
    <dgm:cxn modelId="{90E642DA-91CF-45FA-BE75-D44596CE884F}" type="presParOf" srcId="{15F83886-6537-4C51-BE5E-FCCEDB5EBBC1}" destId="{5D01DD98-D0FD-40A2-950C-8B23176327E4}" srcOrd="3" destOrd="0" presId="urn:microsoft.com/office/officeart/2005/8/layout/vList5"/>
    <dgm:cxn modelId="{EC1670CD-7029-451D-BF5B-815051BEA0D2}" type="presParOf" srcId="{15F83886-6537-4C51-BE5E-FCCEDB5EBBC1}" destId="{EBDF8E93-816F-4180-990F-92FE2D2E09DD}" srcOrd="4" destOrd="0" presId="urn:microsoft.com/office/officeart/2005/8/layout/vList5"/>
    <dgm:cxn modelId="{7249E527-B318-49D8-B37D-684E5BE33DC3}" type="presParOf" srcId="{EBDF8E93-816F-4180-990F-92FE2D2E09DD}" destId="{FC8F922B-C4B2-484E-AD7E-23BE7CFB2168}" srcOrd="0" destOrd="0" presId="urn:microsoft.com/office/officeart/2005/8/layout/vList5"/>
    <dgm:cxn modelId="{164D20D5-CED9-4021-86EB-DAF53E2D1953}" type="presParOf" srcId="{EBDF8E93-816F-4180-990F-92FE2D2E09DD}" destId="{6614A7F5-1746-4E79-BF1C-9598221858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4E3936-D8E5-4FFA-8EAF-C4A55C50609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d-ID"/>
        </a:p>
      </dgm:t>
    </dgm:pt>
    <dgm:pt modelId="{A02A7330-BD23-489C-BC5A-75C0E71867EC}">
      <dgm:prSet phldrT="[Text]" custT="1"/>
      <dgm:spPr/>
      <dgm:t>
        <a:bodyPr/>
        <a:lstStyle/>
        <a:p>
          <a:r>
            <a:rPr lang="id-ID" sz="2400" dirty="0" smtClean="0">
              <a:latin typeface="Corbel (Heading)"/>
            </a:rPr>
            <a:t>Haloho dkk (2015)</a:t>
          </a:r>
          <a:endParaRPr lang="id-ID" sz="2400" dirty="0"/>
        </a:p>
      </dgm:t>
    </dgm:pt>
    <dgm:pt modelId="{1561F8D9-7762-41A0-954C-E21086127E7A}" type="parTrans" cxnId="{675A997D-C05C-4116-A2E7-D79AAAA8022E}">
      <dgm:prSet/>
      <dgm:spPr/>
      <dgm:t>
        <a:bodyPr/>
        <a:lstStyle/>
        <a:p>
          <a:endParaRPr lang="id-ID"/>
        </a:p>
      </dgm:t>
    </dgm:pt>
    <dgm:pt modelId="{57CB3AFB-F32E-4D71-B61B-8C5B3E805D59}" type="sibTrans" cxnId="{675A997D-C05C-4116-A2E7-D79AAAA8022E}">
      <dgm:prSet/>
      <dgm:spPr/>
      <dgm:t>
        <a:bodyPr/>
        <a:lstStyle/>
        <a:p>
          <a:endParaRPr lang="id-ID"/>
        </a:p>
      </dgm:t>
    </dgm:pt>
    <dgm:pt modelId="{5EB5F0FB-DB76-4BA5-A3F1-1D5AF839E656}">
      <dgm:prSet phldrT="[Text]" custT="1"/>
      <dgm:spPr/>
      <dgm:t>
        <a:bodyPr/>
        <a:lstStyle/>
        <a:p>
          <a:pPr algn="just"/>
          <a:r>
            <a:rPr lang="id-ID" sz="1600" dirty="0" smtClean="0">
              <a:latin typeface="Corbel (Heading)"/>
            </a:rPr>
            <a:t>Penambahan STPP dalam pembuatan gula kelapa bertujuan untuk meningkatkan kualitas warna dan tekstur dari gula kelapa. Semakin tinggi penambahan STPP akan menyebabkan semakin tingginya nilai kecerahan gula kelapa yang dihasilkan. STPP memiliki sifat sebagai </a:t>
          </a:r>
          <a:r>
            <a:rPr lang="id-ID" sz="1600" i="1" dirty="0" smtClean="0">
              <a:latin typeface="Corbel (Heading)"/>
            </a:rPr>
            <a:t>buffer</a:t>
          </a:r>
          <a:r>
            <a:rPr lang="id-ID" sz="1600" dirty="0" smtClean="0">
              <a:latin typeface="Corbel (Heading)"/>
            </a:rPr>
            <a:t> sehingga mampu mempertahankan pH dari nira. pH nira akan sangat mempengaruhi warna dari gula merah yang dihasilkan. Kapur dan STPP yang ditambahkan pada pembuatan gula kelapa akan saling berikatan, dimana kapur akan bereaksi dengan fosfat yang berasal dari STPP dan membentuk endapan kalsium fosfat. Senyawa tersebut berbentuk kristal dan lebih stabil terhadap gangguan dari luar seperti pemanasan. Hal tersebut menyebabkan interaksi antara keduanya akan mempengaruhi tekstur dari gula kelapa.</a:t>
          </a:r>
          <a:endParaRPr lang="id-ID" sz="1600" dirty="0">
            <a:latin typeface="Corbel (Heading)"/>
          </a:endParaRPr>
        </a:p>
      </dgm:t>
    </dgm:pt>
    <dgm:pt modelId="{84673117-DA14-4C9A-B21C-AEDBE9411ABA}" type="parTrans" cxnId="{46D948E2-09B9-487C-922E-02695744D443}">
      <dgm:prSet/>
      <dgm:spPr/>
      <dgm:t>
        <a:bodyPr/>
        <a:lstStyle/>
        <a:p>
          <a:endParaRPr lang="id-ID"/>
        </a:p>
      </dgm:t>
    </dgm:pt>
    <dgm:pt modelId="{71E7F42E-A640-4D96-ADF3-8078F50C9291}" type="sibTrans" cxnId="{46D948E2-09B9-487C-922E-02695744D443}">
      <dgm:prSet/>
      <dgm:spPr/>
      <dgm:t>
        <a:bodyPr/>
        <a:lstStyle/>
        <a:p>
          <a:endParaRPr lang="id-ID"/>
        </a:p>
      </dgm:t>
    </dgm:pt>
    <dgm:pt modelId="{9F0C2711-47EA-4410-ACBD-AA2BD0BF19A7}">
      <dgm:prSet phldrT="[Text]" custT="1"/>
      <dgm:spPr/>
      <dgm:t>
        <a:bodyPr/>
        <a:lstStyle/>
        <a:p>
          <a:pPr algn="just"/>
          <a:r>
            <a:rPr lang="id-ID" sz="1600" dirty="0" smtClean="0">
              <a:latin typeface="Corbel (Heading)"/>
            </a:rPr>
            <a:t>Nira dengan penambahan pengawet alami kulit manggis menghasilkan pH nira yang lebih tinggi dibanding nira tanpa penambahan bahan pengawet alami setelah disimpan selama 4 jam maupun 8 jam. Hal ini diduga karena kulit manggis memiliki aktivitas antimikroba yang tinggi terhadap mikroba perusak nira. Nira dengan penambahan bahan pengawet alami kulit manggis menghasilkan pH sebesar 6,3.</a:t>
          </a:r>
          <a:endParaRPr lang="id-ID" sz="1600" dirty="0">
            <a:latin typeface="Corbel (Heading)"/>
          </a:endParaRPr>
        </a:p>
      </dgm:t>
    </dgm:pt>
    <dgm:pt modelId="{15658589-DF42-43B0-96D2-C9F59101C3B3}" type="parTrans" cxnId="{68FDCC12-966A-4710-8ECE-1C1C0CBF6925}">
      <dgm:prSet/>
      <dgm:spPr/>
      <dgm:t>
        <a:bodyPr/>
        <a:lstStyle/>
        <a:p>
          <a:endParaRPr lang="id-ID"/>
        </a:p>
      </dgm:t>
    </dgm:pt>
    <dgm:pt modelId="{44BD5571-E741-4B55-9458-CEDC942144EF}" type="sibTrans" cxnId="{68FDCC12-966A-4710-8ECE-1C1C0CBF6925}">
      <dgm:prSet/>
      <dgm:spPr/>
      <dgm:t>
        <a:bodyPr/>
        <a:lstStyle/>
        <a:p>
          <a:endParaRPr lang="id-ID"/>
        </a:p>
      </dgm:t>
    </dgm:pt>
    <dgm:pt modelId="{111D0078-3A46-4FD4-BC3D-AC66072D416A}">
      <dgm:prSet phldrT="[Text]"/>
      <dgm:spPr/>
      <dgm:t>
        <a:bodyPr/>
        <a:lstStyle/>
        <a:p>
          <a:r>
            <a:rPr lang="id-ID" dirty="0" smtClean="0">
              <a:latin typeface="Corbel (Heading)"/>
            </a:rPr>
            <a:t>- Naufalin dkk (2012)</a:t>
          </a:r>
        </a:p>
        <a:p>
          <a:r>
            <a:rPr lang="id-ID" dirty="0" smtClean="0">
              <a:latin typeface="Corbel (Heading)"/>
            </a:rPr>
            <a:t>- Haloho dkk (2015)</a:t>
          </a:r>
          <a:endParaRPr lang="id-ID" dirty="0"/>
        </a:p>
      </dgm:t>
    </dgm:pt>
    <dgm:pt modelId="{38DD0B6B-2A13-4329-9227-2862FE73508F}" type="sibTrans" cxnId="{C69759E2-1376-4C30-9B29-A831460DCC2C}">
      <dgm:prSet/>
      <dgm:spPr/>
      <dgm:t>
        <a:bodyPr/>
        <a:lstStyle/>
        <a:p>
          <a:endParaRPr lang="id-ID"/>
        </a:p>
      </dgm:t>
    </dgm:pt>
    <dgm:pt modelId="{35EC4701-00FE-461E-B451-5D33F6362670}" type="parTrans" cxnId="{C69759E2-1376-4C30-9B29-A831460DCC2C}">
      <dgm:prSet/>
      <dgm:spPr/>
      <dgm:t>
        <a:bodyPr/>
        <a:lstStyle/>
        <a:p>
          <a:endParaRPr lang="id-ID"/>
        </a:p>
      </dgm:t>
    </dgm:pt>
    <dgm:pt modelId="{4D55F8E7-5A2B-4763-977C-11BE56609B3D}">
      <dgm:prSet phldrT="[Text]" custT="1"/>
      <dgm:spPr/>
      <dgm:t>
        <a:bodyPr/>
        <a:lstStyle/>
        <a:p>
          <a:pPr algn="just"/>
          <a:r>
            <a:rPr lang="id-ID" sz="1600" dirty="0" smtClean="0">
              <a:latin typeface="Corbel (Heading)"/>
            </a:rPr>
            <a:t>Penambahan STPP mampu mempertahankan pH nira yang sudah terbentuk. Penambahan STPP juga bertujuan untuk meningkatkan warna, menangkap kotoran, dan menurunkan kadar air bebas sehingga air yang mungkin dapat dimanfaatkan oleh mikroba untuk pertumbuhannya sedikit. Apabila pertumbuhan mikroba dapat dihambat, kadar gula pereduksi yang terbentuk juga akan menurun (Haloho dkk, 2015). </a:t>
          </a:r>
          <a:endParaRPr lang="id-ID" sz="1600" dirty="0">
            <a:latin typeface="Corbel (Heading)"/>
          </a:endParaRPr>
        </a:p>
      </dgm:t>
    </dgm:pt>
    <dgm:pt modelId="{A2A1C304-DB64-43C5-9099-EF1CBF53D816}" type="parTrans" cxnId="{380C2F11-E490-4E0E-BE27-81F93ACC7BCB}">
      <dgm:prSet/>
      <dgm:spPr/>
      <dgm:t>
        <a:bodyPr/>
        <a:lstStyle/>
        <a:p>
          <a:endParaRPr lang="id-ID"/>
        </a:p>
      </dgm:t>
    </dgm:pt>
    <dgm:pt modelId="{1ADFCAF6-B813-441B-B236-BF5FE2585887}" type="sibTrans" cxnId="{380C2F11-E490-4E0E-BE27-81F93ACC7BCB}">
      <dgm:prSet/>
      <dgm:spPr/>
      <dgm:t>
        <a:bodyPr/>
        <a:lstStyle/>
        <a:p>
          <a:endParaRPr lang="id-ID"/>
        </a:p>
      </dgm:t>
    </dgm:pt>
    <dgm:pt modelId="{15F83886-6537-4C51-BE5E-FCCEDB5EBBC1}" type="pres">
      <dgm:prSet presAssocID="{914E3936-D8E5-4FFA-8EAF-C4A55C50609B}" presName="Name0" presStyleCnt="0">
        <dgm:presLayoutVars>
          <dgm:dir/>
          <dgm:animLvl val="lvl"/>
          <dgm:resizeHandles val="exact"/>
        </dgm:presLayoutVars>
      </dgm:prSet>
      <dgm:spPr/>
      <dgm:t>
        <a:bodyPr/>
        <a:lstStyle/>
        <a:p>
          <a:endParaRPr lang="id-ID"/>
        </a:p>
      </dgm:t>
    </dgm:pt>
    <dgm:pt modelId="{C499E416-7230-4594-9926-8A9FF0582AAD}" type="pres">
      <dgm:prSet presAssocID="{A02A7330-BD23-489C-BC5A-75C0E71867EC}" presName="linNode" presStyleCnt="0"/>
      <dgm:spPr/>
    </dgm:pt>
    <dgm:pt modelId="{1F048D0C-BC1F-4D18-AC87-7B06BE105BAD}" type="pres">
      <dgm:prSet presAssocID="{A02A7330-BD23-489C-BC5A-75C0E71867EC}" presName="parentText" presStyleLbl="node1" presStyleIdx="0" presStyleCnt="2" custScaleX="54762">
        <dgm:presLayoutVars>
          <dgm:chMax val="1"/>
          <dgm:bulletEnabled val="1"/>
        </dgm:presLayoutVars>
      </dgm:prSet>
      <dgm:spPr/>
      <dgm:t>
        <a:bodyPr/>
        <a:lstStyle/>
        <a:p>
          <a:endParaRPr lang="id-ID"/>
        </a:p>
      </dgm:t>
    </dgm:pt>
    <dgm:pt modelId="{B83D8271-8CCD-40B3-BD57-1D50A0D3B231}" type="pres">
      <dgm:prSet presAssocID="{A02A7330-BD23-489C-BC5A-75C0E71867EC}" presName="descendantText" presStyleLbl="alignAccFollowNode1" presStyleIdx="0" presStyleCnt="2" custScaleX="181936" custScaleY="119013">
        <dgm:presLayoutVars>
          <dgm:bulletEnabled val="1"/>
        </dgm:presLayoutVars>
      </dgm:prSet>
      <dgm:spPr/>
      <dgm:t>
        <a:bodyPr/>
        <a:lstStyle/>
        <a:p>
          <a:endParaRPr lang="id-ID"/>
        </a:p>
      </dgm:t>
    </dgm:pt>
    <dgm:pt modelId="{FA663BA7-1CF9-425E-AFC5-DD70124217EB}" type="pres">
      <dgm:prSet presAssocID="{57CB3AFB-F32E-4D71-B61B-8C5B3E805D59}" presName="sp" presStyleCnt="0"/>
      <dgm:spPr/>
    </dgm:pt>
    <dgm:pt modelId="{EBDF8E93-816F-4180-990F-92FE2D2E09DD}" type="pres">
      <dgm:prSet presAssocID="{111D0078-3A46-4FD4-BC3D-AC66072D416A}" presName="linNode" presStyleCnt="0"/>
      <dgm:spPr/>
    </dgm:pt>
    <dgm:pt modelId="{FC8F922B-C4B2-484E-AD7E-23BE7CFB2168}" type="pres">
      <dgm:prSet presAssocID="{111D0078-3A46-4FD4-BC3D-AC66072D416A}" presName="parentText" presStyleLbl="node1" presStyleIdx="1" presStyleCnt="2" custScaleX="39420" custLinFactNeighborX="-1563">
        <dgm:presLayoutVars>
          <dgm:chMax val="1"/>
          <dgm:bulletEnabled val="1"/>
        </dgm:presLayoutVars>
      </dgm:prSet>
      <dgm:spPr/>
      <dgm:t>
        <a:bodyPr/>
        <a:lstStyle/>
        <a:p>
          <a:endParaRPr lang="id-ID"/>
        </a:p>
      </dgm:t>
    </dgm:pt>
    <dgm:pt modelId="{6614A7F5-1746-4E79-BF1C-9598221858F7}" type="pres">
      <dgm:prSet presAssocID="{111D0078-3A46-4FD4-BC3D-AC66072D416A}" presName="descendantText" presStyleLbl="alignAccFollowNode1" presStyleIdx="1" presStyleCnt="2" custScaleX="133299" custScaleY="115310">
        <dgm:presLayoutVars>
          <dgm:bulletEnabled val="1"/>
        </dgm:presLayoutVars>
      </dgm:prSet>
      <dgm:spPr/>
      <dgm:t>
        <a:bodyPr/>
        <a:lstStyle/>
        <a:p>
          <a:endParaRPr lang="id-ID"/>
        </a:p>
      </dgm:t>
    </dgm:pt>
  </dgm:ptLst>
  <dgm:cxnLst>
    <dgm:cxn modelId="{675A997D-C05C-4116-A2E7-D79AAAA8022E}" srcId="{914E3936-D8E5-4FFA-8EAF-C4A55C50609B}" destId="{A02A7330-BD23-489C-BC5A-75C0E71867EC}" srcOrd="0" destOrd="0" parTransId="{1561F8D9-7762-41A0-954C-E21086127E7A}" sibTransId="{57CB3AFB-F32E-4D71-B61B-8C5B3E805D59}"/>
    <dgm:cxn modelId="{46D948E2-09B9-487C-922E-02695744D443}" srcId="{A02A7330-BD23-489C-BC5A-75C0E71867EC}" destId="{5EB5F0FB-DB76-4BA5-A3F1-1D5AF839E656}" srcOrd="0" destOrd="0" parTransId="{84673117-DA14-4C9A-B21C-AEDBE9411ABA}" sibTransId="{71E7F42E-A640-4D96-ADF3-8078F50C9291}"/>
    <dgm:cxn modelId="{68FDCC12-966A-4710-8ECE-1C1C0CBF6925}" srcId="{111D0078-3A46-4FD4-BC3D-AC66072D416A}" destId="{9F0C2711-47EA-4410-ACBD-AA2BD0BF19A7}" srcOrd="0" destOrd="0" parTransId="{15658589-DF42-43B0-96D2-C9F59101C3B3}" sibTransId="{44BD5571-E741-4B55-9458-CEDC942144EF}"/>
    <dgm:cxn modelId="{12773D3A-8792-4970-952B-E09733F5AF9D}" type="presOf" srcId="{914E3936-D8E5-4FFA-8EAF-C4A55C50609B}" destId="{15F83886-6537-4C51-BE5E-FCCEDB5EBBC1}" srcOrd="0" destOrd="0" presId="urn:microsoft.com/office/officeart/2005/8/layout/vList5"/>
    <dgm:cxn modelId="{43B35CBB-74F0-4AC9-BF6A-AD1241A77ACA}" type="presOf" srcId="{9F0C2711-47EA-4410-ACBD-AA2BD0BF19A7}" destId="{6614A7F5-1746-4E79-BF1C-9598221858F7}" srcOrd="0" destOrd="0" presId="urn:microsoft.com/office/officeart/2005/8/layout/vList5"/>
    <dgm:cxn modelId="{C69759E2-1376-4C30-9B29-A831460DCC2C}" srcId="{914E3936-D8E5-4FFA-8EAF-C4A55C50609B}" destId="{111D0078-3A46-4FD4-BC3D-AC66072D416A}" srcOrd="1" destOrd="0" parTransId="{35EC4701-00FE-461E-B451-5D33F6362670}" sibTransId="{38DD0B6B-2A13-4329-9227-2862FE73508F}"/>
    <dgm:cxn modelId="{3AA9D059-BADC-44AF-9756-63D1E33FE416}" type="presOf" srcId="{111D0078-3A46-4FD4-BC3D-AC66072D416A}" destId="{FC8F922B-C4B2-484E-AD7E-23BE7CFB2168}" srcOrd="0" destOrd="0" presId="urn:microsoft.com/office/officeart/2005/8/layout/vList5"/>
    <dgm:cxn modelId="{E16F4767-AE50-4858-8157-2895E30780D5}" type="presOf" srcId="{5EB5F0FB-DB76-4BA5-A3F1-1D5AF839E656}" destId="{B83D8271-8CCD-40B3-BD57-1D50A0D3B231}" srcOrd="0" destOrd="0" presId="urn:microsoft.com/office/officeart/2005/8/layout/vList5"/>
    <dgm:cxn modelId="{6A6C71C8-9D89-4908-8A87-473B16C30371}" type="presOf" srcId="{A02A7330-BD23-489C-BC5A-75C0E71867EC}" destId="{1F048D0C-BC1F-4D18-AC87-7B06BE105BAD}" srcOrd="0" destOrd="0" presId="urn:microsoft.com/office/officeart/2005/8/layout/vList5"/>
    <dgm:cxn modelId="{652ADBFF-7B3A-4809-9C6D-939E50F9116E}" type="presOf" srcId="{4D55F8E7-5A2B-4763-977C-11BE56609B3D}" destId="{6614A7F5-1746-4E79-BF1C-9598221858F7}" srcOrd="0" destOrd="1" presId="urn:microsoft.com/office/officeart/2005/8/layout/vList5"/>
    <dgm:cxn modelId="{380C2F11-E490-4E0E-BE27-81F93ACC7BCB}" srcId="{111D0078-3A46-4FD4-BC3D-AC66072D416A}" destId="{4D55F8E7-5A2B-4763-977C-11BE56609B3D}" srcOrd="1" destOrd="0" parTransId="{A2A1C304-DB64-43C5-9099-EF1CBF53D816}" sibTransId="{1ADFCAF6-B813-441B-B236-BF5FE2585887}"/>
    <dgm:cxn modelId="{52072D28-FCCE-4CD4-B96D-4D455CC18A27}" type="presParOf" srcId="{15F83886-6537-4C51-BE5E-FCCEDB5EBBC1}" destId="{C499E416-7230-4594-9926-8A9FF0582AAD}" srcOrd="0" destOrd="0" presId="urn:microsoft.com/office/officeart/2005/8/layout/vList5"/>
    <dgm:cxn modelId="{5B105935-C4F5-458D-BB55-C03763733FB3}" type="presParOf" srcId="{C499E416-7230-4594-9926-8A9FF0582AAD}" destId="{1F048D0C-BC1F-4D18-AC87-7B06BE105BAD}" srcOrd="0" destOrd="0" presId="urn:microsoft.com/office/officeart/2005/8/layout/vList5"/>
    <dgm:cxn modelId="{B2559EBF-0765-4F34-AB95-AAE4081B4655}" type="presParOf" srcId="{C499E416-7230-4594-9926-8A9FF0582AAD}" destId="{B83D8271-8CCD-40B3-BD57-1D50A0D3B231}" srcOrd="1" destOrd="0" presId="urn:microsoft.com/office/officeart/2005/8/layout/vList5"/>
    <dgm:cxn modelId="{5C28BC51-A75E-4235-A2EA-BC2EC91D2279}" type="presParOf" srcId="{15F83886-6537-4C51-BE5E-FCCEDB5EBBC1}" destId="{FA663BA7-1CF9-425E-AFC5-DD70124217EB}" srcOrd="1" destOrd="0" presId="urn:microsoft.com/office/officeart/2005/8/layout/vList5"/>
    <dgm:cxn modelId="{04EDDB5C-5CB9-4455-A49A-77A6FFA602A3}" type="presParOf" srcId="{15F83886-6537-4C51-BE5E-FCCEDB5EBBC1}" destId="{EBDF8E93-816F-4180-990F-92FE2D2E09DD}" srcOrd="2" destOrd="0" presId="urn:microsoft.com/office/officeart/2005/8/layout/vList5"/>
    <dgm:cxn modelId="{74AD57B2-E1EC-4462-A1DA-5D66AA936B91}" type="presParOf" srcId="{EBDF8E93-816F-4180-990F-92FE2D2E09DD}" destId="{FC8F922B-C4B2-484E-AD7E-23BE7CFB2168}" srcOrd="0" destOrd="0" presId="urn:microsoft.com/office/officeart/2005/8/layout/vList5"/>
    <dgm:cxn modelId="{C7259694-A16F-4012-8DE4-6841A0F0AF35}" type="presParOf" srcId="{EBDF8E93-816F-4180-990F-92FE2D2E09DD}" destId="{6614A7F5-1746-4E79-BF1C-9598221858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6AFBD2-D324-43F4-8715-FAABAA273CC8}" type="doc">
      <dgm:prSet loTypeId="urn:microsoft.com/office/officeart/2005/8/layout/hierarchy3" loCatId="list" qsTypeId="urn:microsoft.com/office/officeart/2005/8/quickstyle/simple2" qsCatId="simple" csTypeId="urn:microsoft.com/office/officeart/2005/8/colors/accent2_5" csCatId="accent2" phldr="1"/>
      <dgm:spPr/>
      <dgm:t>
        <a:bodyPr/>
        <a:lstStyle/>
        <a:p>
          <a:endParaRPr lang="id-ID"/>
        </a:p>
      </dgm:t>
    </dgm:pt>
    <dgm:pt modelId="{D79B9F7B-2610-41D7-9B1D-40E8E58546EC}">
      <dgm:prSet phldrT="[Text]" custT="1"/>
      <dgm:spPr/>
      <dgm:t>
        <a:bodyPr/>
        <a:lstStyle/>
        <a:p>
          <a:r>
            <a:rPr lang="id-ID" sz="2000" dirty="0" smtClean="0"/>
            <a:t>Bahan-bahan yang digunakan :</a:t>
          </a:r>
          <a:endParaRPr lang="id-ID" sz="2000" dirty="0"/>
        </a:p>
      </dgm:t>
    </dgm:pt>
    <dgm:pt modelId="{27B3500D-5F1A-4AC8-A914-C27EFB66EEE8}" type="parTrans" cxnId="{1A0CAA3E-E803-4B28-8044-2E047DDA5D27}">
      <dgm:prSet/>
      <dgm:spPr/>
      <dgm:t>
        <a:bodyPr/>
        <a:lstStyle/>
        <a:p>
          <a:endParaRPr lang="id-ID"/>
        </a:p>
      </dgm:t>
    </dgm:pt>
    <dgm:pt modelId="{A60B7ACD-7246-43C9-B294-55081B73B135}" type="sibTrans" cxnId="{1A0CAA3E-E803-4B28-8044-2E047DDA5D27}">
      <dgm:prSet/>
      <dgm:spPr/>
      <dgm:t>
        <a:bodyPr/>
        <a:lstStyle/>
        <a:p>
          <a:endParaRPr lang="id-ID"/>
        </a:p>
      </dgm:t>
    </dgm:pt>
    <dgm:pt modelId="{775F0E45-E92C-4D50-A177-80B186A63E9E}">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r>
            <a:rPr lang="en-US" sz="1700" dirty="0" err="1" smtClean="0"/>
            <a:t>Bahan-bahan</a:t>
          </a:r>
          <a:r>
            <a:rPr lang="en-US" sz="1700" dirty="0" smtClean="0"/>
            <a:t> yang </a:t>
          </a:r>
          <a:r>
            <a:rPr lang="en-US" sz="1700" dirty="0" err="1" smtClean="0"/>
            <a:t>digunakan</a:t>
          </a:r>
          <a:r>
            <a:rPr lang="en-US" sz="1700" dirty="0" smtClean="0"/>
            <a:t> </a:t>
          </a:r>
          <a:r>
            <a:rPr lang="en-US" sz="1700" dirty="0" err="1" smtClean="0"/>
            <a:t>pada</a:t>
          </a:r>
          <a:r>
            <a:rPr lang="en-US" sz="1700" dirty="0" smtClean="0"/>
            <a:t> proses </a:t>
          </a:r>
          <a:r>
            <a:rPr lang="en-US" sz="1700" dirty="0" err="1" smtClean="0"/>
            <a:t>pembuatan</a:t>
          </a:r>
          <a:r>
            <a:rPr lang="en-US" sz="1700" dirty="0" smtClean="0"/>
            <a:t> </a:t>
          </a:r>
          <a:r>
            <a:rPr lang="en-US" sz="1700" dirty="0" err="1" smtClean="0"/>
            <a:t>gula</a:t>
          </a:r>
          <a:r>
            <a:rPr lang="en-US" sz="1700" dirty="0" smtClean="0"/>
            <a:t> </a:t>
          </a:r>
          <a:r>
            <a:rPr lang="en-US" sz="1700" dirty="0" err="1" smtClean="0"/>
            <a:t>merah</a:t>
          </a:r>
          <a:r>
            <a:rPr lang="en-US" sz="1700" dirty="0" smtClean="0"/>
            <a:t> </a:t>
          </a:r>
          <a:r>
            <a:rPr lang="en-US" sz="1700" dirty="0" err="1" smtClean="0"/>
            <a:t>ini</a:t>
          </a:r>
          <a:r>
            <a:rPr lang="en-US" sz="1700" dirty="0" smtClean="0"/>
            <a:t> </a:t>
          </a:r>
          <a:r>
            <a:rPr lang="en-US" sz="1700" dirty="0" err="1" smtClean="0"/>
            <a:t>adalah</a:t>
          </a:r>
          <a:r>
            <a:rPr lang="en-US" sz="1700" dirty="0" smtClean="0"/>
            <a:t> </a:t>
          </a:r>
          <a:r>
            <a:rPr lang="en-US" sz="1700" dirty="0" err="1" smtClean="0"/>
            <a:t>nira</a:t>
          </a:r>
          <a:r>
            <a:rPr lang="en-US" sz="1700" dirty="0" smtClean="0"/>
            <a:t> </a:t>
          </a:r>
          <a:r>
            <a:rPr lang="en-US" sz="1700" dirty="0" err="1" smtClean="0"/>
            <a:t>aren</a:t>
          </a:r>
          <a:r>
            <a:rPr lang="en-US" sz="1700" dirty="0" smtClean="0"/>
            <a:t> yang </a:t>
          </a:r>
          <a:r>
            <a:rPr lang="en-US" sz="1700" dirty="0" err="1" smtClean="0"/>
            <a:t>diperoleh</a:t>
          </a:r>
          <a:r>
            <a:rPr lang="en-US" sz="1700" dirty="0" smtClean="0"/>
            <a:t> </a:t>
          </a:r>
          <a:r>
            <a:rPr lang="en-US" sz="1700" dirty="0" err="1" smtClean="0"/>
            <a:t>dari</a:t>
          </a:r>
          <a:r>
            <a:rPr lang="en-US" sz="1700" dirty="0" smtClean="0"/>
            <a:t> </a:t>
          </a:r>
          <a:r>
            <a:rPr lang="en-US" sz="1700" dirty="0" err="1" smtClean="0"/>
            <a:t>Desa</a:t>
          </a:r>
          <a:r>
            <a:rPr lang="en-US" sz="1700" dirty="0" smtClean="0"/>
            <a:t> </a:t>
          </a:r>
          <a:r>
            <a:rPr lang="en-US" sz="1700" dirty="0" err="1" smtClean="0"/>
            <a:t>Wargasaluyu</a:t>
          </a:r>
          <a:r>
            <a:rPr lang="en-US" sz="1700" dirty="0" smtClean="0"/>
            <a:t> </a:t>
          </a:r>
          <a:r>
            <a:rPr lang="en-US" sz="1700" dirty="0" err="1" smtClean="0"/>
            <a:t>Kecamatan</a:t>
          </a:r>
          <a:r>
            <a:rPr lang="en-US" sz="1700" dirty="0" smtClean="0"/>
            <a:t> </a:t>
          </a:r>
          <a:r>
            <a:rPr lang="en-US" sz="1700" dirty="0" err="1" smtClean="0"/>
            <a:t>Gununghalu</a:t>
          </a:r>
          <a:r>
            <a:rPr lang="en-US" sz="1700" dirty="0" smtClean="0"/>
            <a:t> </a:t>
          </a:r>
          <a:r>
            <a:rPr lang="en-US" sz="1700" dirty="0" err="1" smtClean="0"/>
            <a:t>Kabupaten</a:t>
          </a:r>
          <a:r>
            <a:rPr lang="en-US" sz="1700" dirty="0" smtClean="0"/>
            <a:t> Bandung Barat, sodium </a:t>
          </a:r>
          <a:r>
            <a:rPr lang="en-US" sz="1700" dirty="0" err="1" smtClean="0"/>
            <a:t>tripoliphosphat</a:t>
          </a:r>
          <a:r>
            <a:rPr lang="en-US" sz="1700" dirty="0" smtClean="0"/>
            <a:t> (Na</a:t>
          </a:r>
          <a:r>
            <a:rPr lang="en-US" sz="1700" baseline="-25000" dirty="0" smtClean="0"/>
            <a:t>5</a:t>
          </a:r>
          <a:r>
            <a:rPr lang="en-US" sz="1700" dirty="0" smtClean="0"/>
            <a:t>P3O</a:t>
          </a:r>
          <a:r>
            <a:rPr lang="en-US" sz="1700" baseline="-25000" dirty="0" smtClean="0"/>
            <a:t>10</a:t>
          </a:r>
          <a:r>
            <a:rPr lang="en-US" sz="1700" dirty="0" smtClean="0"/>
            <a:t>), </a:t>
          </a:r>
          <a:r>
            <a:rPr lang="en-US" sz="1700" dirty="0" err="1" smtClean="0"/>
            <a:t>kulit</a:t>
          </a:r>
          <a:r>
            <a:rPr lang="en-US" sz="1700" dirty="0" smtClean="0"/>
            <a:t> </a:t>
          </a:r>
          <a:r>
            <a:rPr lang="en-US" sz="1700" dirty="0" err="1" smtClean="0"/>
            <a:t>buah</a:t>
          </a:r>
          <a:r>
            <a:rPr lang="en-US" sz="1700" dirty="0" smtClean="0"/>
            <a:t> </a:t>
          </a:r>
          <a:r>
            <a:rPr lang="en-US" sz="1700" dirty="0" err="1" smtClean="0"/>
            <a:t>manggis</a:t>
          </a:r>
          <a:r>
            <a:rPr lang="en-US" sz="1700" dirty="0" smtClean="0"/>
            <a:t>, </a:t>
          </a:r>
          <a:r>
            <a:rPr lang="en-US" sz="1700" dirty="0" err="1" smtClean="0"/>
            <a:t>daun</a:t>
          </a:r>
          <a:r>
            <a:rPr lang="en-US" sz="1700" dirty="0" smtClean="0"/>
            <a:t> </a:t>
          </a:r>
          <a:r>
            <a:rPr lang="en-US" sz="1700" dirty="0" err="1" smtClean="0"/>
            <a:t>jambu</a:t>
          </a:r>
          <a:r>
            <a:rPr lang="en-US" sz="1700" dirty="0" smtClean="0"/>
            <a:t> </a:t>
          </a:r>
          <a:r>
            <a:rPr lang="en-US" sz="1700" dirty="0" err="1" smtClean="0"/>
            <a:t>biji</a:t>
          </a:r>
          <a:r>
            <a:rPr lang="en-US" sz="1700" dirty="0" smtClean="0"/>
            <a:t>, </a:t>
          </a:r>
          <a:r>
            <a:rPr lang="id-ID" sz="1700" dirty="0" smtClean="0"/>
            <a:t>dan </a:t>
          </a:r>
          <a:r>
            <a:rPr lang="en-US" sz="1700" dirty="0" err="1" smtClean="0"/>
            <a:t>daun</a:t>
          </a:r>
          <a:r>
            <a:rPr lang="en-US" sz="1700" dirty="0" smtClean="0"/>
            <a:t> </a:t>
          </a:r>
          <a:r>
            <a:rPr lang="en-US" sz="1700" dirty="0" err="1" smtClean="0"/>
            <a:t>cengkeh</a:t>
          </a:r>
          <a:r>
            <a:rPr lang="en-US" sz="1700" dirty="0" smtClean="0"/>
            <a:t>. </a:t>
          </a:r>
          <a:endParaRPr lang="id-ID" sz="1700" dirty="0"/>
        </a:p>
      </dgm:t>
    </dgm:pt>
    <dgm:pt modelId="{138F3B9C-08DF-473E-8249-43A2C47BC812}" type="parTrans" cxnId="{581D69D6-7F03-494F-85BF-E16FCC43B87E}">
      <dgm:prSet/>
      <dgm:spPr/>
      <dgm:t>
        <a:bodyPr/>
        <a:lstStyle/>
        <a:p>
          <a:endParaRPr lang="id-ID"/>
        </a:p>
      </dgm:t>
    </dgm:pt>
    <dgm:pt modelId="{247154BF-1738-4030-8C5D-3BA99AA21C44}" type="sibTrans" cxnId="{581D69D6-7F03-494F-85BF-E16FCC43B87E}">
      <dgm:prSet/>
      <dgm:spPr/>
      <dgm:t>
        <a:bodyPr/>
        <a:lstStyle/>
        <a:p>
          <a:endParaRPr lang="id-ID"/>
        </a:p>
      </dgm:t>
    </dgm:pt>
    <dgm:pt modelId="{475B1B51-B800-4A92-8D93-DD4F9241C44A}">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r>
            <a:rPr lang="en-US" sz="1700" dirty="0" err="1" smtClean="0"/>
            <a:t>Alat</a:t>
          </a:r>
          <a:r>
            <a:rPr lang="en-US" sz="1700" dirty="0" smtClean="0"/>
            <a:t> yang </a:t>
          </a:r>
          <a:r>
            <a:rPr lang="en-US" sz="1700" dirty="0" err="1" smtClean="0"/>
            <a:t>digunakan</a:t>
          </a:r>
          <a:r>
            <a:rPr lang="en-US" sz="1700" dirty="0" smtClean="0"/>
            <a:t> </a:t>
          </a:r>
          <a:r>
            <a:rPr lang="id-ID" sz="1700" dirty="0" smtClean="0"/>
            <a:t>untuk analisis adalah wadah plastik, erlenmeyer, tabung reaksi, cawan, pipet tetes, gelas kimia,                                                                                                                                                                                                                                                                                                                                     neraca digital, labu destilat, kondensor, eksikator, tanur, dan cawan, gelas ukur, labu takar, pipet ukur, botol semprot, corong, erlenmeyer, buret, klem, dan statif.</a:t>
          </a:r>
          <a:endParaRPr lang="id-ID" sz="1700" dirty="0"/>
        </a:p>
      </dgm:t>
    </dgm:pt>
    <dgm:pt modelId="{04EDD419-4B02-4929-AF16-E47739629D86}" type="parTrans" cxnId="{C680C02F-B791-4638-A0B8-883D47B52349}">
      <dgm:prSet/>
      <dgm:spPr/>
      <dgm:t>
        <a:bodyPr/>
        <a:lstStyle/>
        <a:p>
          <a:endParaRPr lang="id-ID"/>
        </a:p>
      </dgm:t>
    </dgm:pt>
    <dgm:pt modelId="{D60EC70D-5187-45DF-927B-147B2F7B98F4}" type="sibTrans" cxnId="{C680C02F-B791-4638-A0B8-883D47B52349}">
      <dgm:prSet/>
      <dgm:spPr/>
      <dgm:t>
        <a:bodyPr/>
        <a:lstStyle/>
        <a:p>
          <a:endParaRPr lang="id-ID"/>
        </a:p>
      </dgm:t>
    </dgm:pt>
    <dgm:pt modelId="{B834D09B-EC6D-41D1-A6EF-783AEB03AA13}">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spcAft>
              <a:spcPts val="0"/>
            </a:spcAft>
          </a:pPr>
          <a:r>
            <a:rPr lang="en-US" sz="1700" dirty="0" err="1" smtClean="0"/>
            <a:t>Alat</a:t>
          </a:r>
          <a:r>
            <a:rPr lang="en-US" sz="1700" dirty="0" smtClean="0"/>
            <a:t> yang </a:t>
          </a:r>
          <a:r>
            <a:rPr lang="en-US" sz="1700" dirty="0" err="1" smtClean="0"/>
            <a:t>digunakan</a:t>
          </a:r>
          <a:r>
            <a:rPr lang="en-US" sz="1700" dirty="0" smtClean="0"/>
            <a:t> </a:t>
          </a:r>
          <a:r>
            <a:rPr lang="en-US" sz="1700" dirty="0" err="1" smtClean="0"/>
            <a:t>dalam</a:t>
          </a:r>
          <a:r>
            <a:rPr lang="en-US" sz="1700" dirty="0" smtClean="0"/>
            <a:t> p</a:t>
          </a:r>
          <a:r>
            <a:rPr lang="id-ID" sz="1700" dirty="0" smtClean="0"/>
            <a:t>roses pembuatan gula merah aren adalah bumbung, ember kecil, wadah plastik, jerigen, saringan, kompor, wajan, termometer, alumunium foil, dan cetakan gula merah. Alat yang digunakan dalam proses pembuatan pengawet alami adalah </a:t>
          </a:r>
          <a:r>
            <a:rPr lang="id-ID" sz="1700" i="1" dirty="0" smtClean="0"/>
            <a:t>tunnel dryer, </a:t>
          </a:r>
          <a:r>
            <a:rPr lang="id-ID" sz="1700" dirty="0" smtClean="0"/>
            <a:t>tray, blender, mesin pengayak, dan pH meter</a:t>
          </a:r>
          <a:r>
            <a:rPr lang="id-ID" sz="1700" i="1" dirty="0" smtClean="0"/>
            <a:t>.</a:t>
          </a:r>
          <a:endParaRPr lang="id-ID" sz="1700" dirty="0" smtClean="0"/>
        </a:p>
      </dgm:t>
    </dgm:pt>
    <dgm:pt modelId="{7EE33098-6CE0-42A9-80B1-5DCDD0DD06D4}" type="sibTrans" cxnId="{871D4683-F108-40B7-96D1-ED3023DBC8B1}">
      <dgm:prSet/>
      <dgm:spPr/>
      <dgm:t>
        <a:bodyPr/>
        <a:lstStyle/>
        <a:p>
          <a:endParaRPr lang="id-ID"/>
        </a:p>
      </dgm:t>
    </dgm:pt>
    <dgm:pt modelId="{528EB155-0297-47E0-8CD0-1120339E9BEF}" type="parTrans" cxnId="{871D4683-F108-40B7-96D1-ED3023DBC8B1}">
      <dgm:prSet/>
      <dgm:spPr/>
      <dgm:t>
        <a:bodyPr/>
        <a:lstStyle/>
        <a:p>
          <a:endParaRPr lang="id-ID"/>
        </a:p>
      </dgm:t>
    </dgm:pt>
    <dgm:pt modelId="{2B2BEC85-CD2D-4CDD-A242-E814E6982223}">
      <dgm:prSet phldrT="[Text]" custT="1">
        <dgm:style>
          <a:lnRef idx="3">
            <a:schemeClr val="lt1"/>
          </a:lnRef>
          <a:fillRef idx="1">
            <a:schemeClr val="accent2"/>
          </a:fillRef>
          <a:effectRef idx="1">
            <a:schemeClr val="accent2"/>
          </a:effectRef>
          <a:fontRef idx="minor">
            <a:schemeClr val="lt1"/>
          </a:fontRef>
        </dgm:style>
      </dgm:prSet>
      <dgm:spPr/>
      <dgm:t>
        <a:bodyPr/>
        <a:lstStyle/>
        <a:p>
          <a:r>
            <a:rPr lang="id-ID" sz="2000" dirty="0" smtClean="0"/>
            <a:t>Alat-alat yang digunakan :</a:t>
          </a:r>
          <a:endParaRPr lang="id-ID" sz="2000" dirty="0"/>
        </a:p>
      </dgm:t>
    </dgm:pt>
    <dgm:pt modelId="{A6498AD2-FE72-4722-AFB0-35E3812E3E58}" type="sibTrans" cxnId="{2DDE443B-EC08-496E-A32C-7B260E8537B7}">
      <dgm:prSet/>
      <dgm:spPr/>
      <dgm:t>
        <a:bodyPr/>
        <a:lstStyle/>
        <a:p>
          <a:endParaRPr lang="id-ID"/>
        </a:p>
      </dgm:t>
    </dgm:pt>
    <dgm:pt modelId="{E8A4177E-C707-4E6A-9E83-F5E8B2834A48}" type="parTrans" cxnId="{2DDE443B-EC08-496E-A32C-7B260E8537B7}">
      <dgm:prSet/>
      <dgm:spPr/>
      <dgm:t>
        <a:bodyPr/>
        <a:lstStyle/>
        <a:p>
          <a:endParaRPr lang="id-ID"/>
        </a:p>
      </dgm:t>
    </dgm:pt>
    <dgm:pt modelId="{F8790D47-D9FF-4D00-836A-41110BF92115}">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r>
            <a:rPr lang="en-US" sz="1700" dirty="0" err="1" smtClean="0"/>
            <a:t>Bahan</a:t>
          </a:r>
          <a:r>
            <a:rPr lang="en-US" sz="1700" dirty="0" smtClean="0"/>
            <a:t> yang </a:t>
          </a:r>
          <a:r>
            <a:rPr lang="en-US" sz="1700" dirty="0" err="1" smtClean="0"/>
            <a:t>digunakan</a:t>
          </a:r>
          <a:r>
            <a:rPr lang="en-US" sz="1700" dirty="0" smtClean="0"/>
            <a:t> </a:t>
          </a:r>
          <a:r>
            <a:rPr lang="en-US" sz="1700" dirty="0" err="1" smtClean="0"/>
            <a:t>untuk</a:t>
          </a:r>
          <a:r>
            <a:rPr lang="en-US" sz="1700" dirty="0" smtClean="0"/>
            <a:t> </a:t>
          </a:r>
          <a:r>
            <a:rPr lang="en-US" sz="1700" dirty="0" err="1" smtClean="0"/>
            <a:t>analisis</a:t>
          </a:r>
          <a:r>
            <a:rPr lang="en-US" sz="1700" dirty="0" smtClean="0"/>
            <a:t> </a:t>
          </a:r>
          <a:r>
            <a:rPr lang="en-US" sz="1700" dirty="0" err="1" smtClean="0"/>
            <a:t>adalah</a:t>
          </a:r>
          <a:r>
            <a:rPr lang="en-US" sz="1700" dirty="0" smtClean="0"/>
            <a:t> </a:t>
          </a:r>
          <a:r>
            <a:rPr lang="en-US" sz="1700" dirty="0" err="1" smtClean="0"/>
            <a:t>sampel</a:t>
          </a:r>
          <a:r>
            <a:rPr lang="en-US" sz="1700" dirty="0" smtClean="0"/>
            <a:t> </a:t>
          </a:r>
          <a:r>
            <a:rPr lang="en-US" sz="1700" dirty="0" err="1" smtClean="0"/>
            <a:t>nira</a:t>
          </a:r>
          <a:r>
            <a:rPr lang="en-US" sz="1700" dirty="0" smtClean="0"/>
            <a:t>, </a:t>
          </a:r>
          <a:r>
            <a:rPr lang="en-US" sz="1700" dirty="0" err="1" smtClean="0"/>
            <a:t>serbuk</a:t>
          </a:r>
          <a:r>
            <a:rPr lang="en-US" sz="1700" dirty="0" smtClean="0"/>
            <a:t> </a:t>
          </a:r>
          <a:r>
            <a:rPr lang="en-US" sz="1700" dirty="0" err="1" smtClean="0"/>
            <a:t>kulit</a:t>
          </a:r>
          <a:r>
            <a:rPr lang="en-US" sz="1700" dirty="0" smtClean="0"/>
            <a:t> </a:t>
          </a:r>
          <a:r>
            <a:rPr lang="en-US" sz="1700" dirty="0" err="1" smtClean="0"/>
            <a:t>manggis</a:t>
          </a:r>
          <a:r>
            <a:rPr lang="en-US" sz="1700" dirty="0" smtClean="0"/>
            <a:t>, </a:t>
          </a:r>
          <a:r>
            <a:rPr lang="en-US" sz="1700" dirty="0" err="1" smtClean="0"/>
            <a:t>serbuk</a:t>
          </a:r>
          <a:r>
            <a:rPr lang="en-US" sz="1700" dirty="0" smtClean="0"/>
            <a:t> </a:t>
          </a:r>
          <a:r>
            <a:rPr lang="en-US" sz="1700" dirty="0" err="1" smtClean="0"/>
            <a:t>daun</a:t>
          </a:r>
          <a:r>
            <a:rPr lang="en-US" sz="1700" dirty="0" smtClean="0"/>
            <a:t> </a:t>
          </a:r>
          <a:r>
            <a:rPr lang="en-US" sz="1700" dirty="0" err="1" smtClean="0"/>
            <a:t>jambu</a:t>
          </a:r>
          <a:r>
            <a:rPr lang="en-US" sz="1700" dirty="0" smtClean="0"/>
            <a:t> </a:t>
          </a:r>
          <a:r>
            <a:rPr lang="en-US" sz="1700" dirty="0" err="1" smtClean="0"/>
            <a:t>biji</a:t>
          </a:r>
          <a:r>
            <a:rPr lang="en-US" sz="1700" dirty="0" smtClean="0"/>
            <a:t>, </a:t>
          </a:r>
          <a:r>
            <a:rPr lang="en-US" sz="1700" dirty="0" err="1" smtClean="0"/>
            <a:t>serbuk</a:t>
          </a:r>
          <a:r>
            <a:rPr lang="en-US" sz="1700" dirty="0" smtClean="0"/>
            <a:t> </a:t>
          </a:r>
          <a:r>
            <a:rPr lang="en-US" sz="1700" dirty="0" err="1" smtClean="0"/>
            <a:t>daun</a:t>
          </a:r>
          <a:r>
            <a:rPr lang="en-US" sz="1700" dirty="0" smtClean="0"/>
            <a:t> </a:t>
          </a:r>
          <a:r>
            <a:rPr lang="en-US" sz="1700" dirty="0" err="1" smtClean="0"/>
            <a:t>cengkeh</a:t>
          </a:r>
          <a:r>
            <a:rPr lang="en-US" sz="1700" dirty="0" smtClean="0"/>
            <a:t>,</a:t>
          </a:r>
          <a:r>
            <a:rPr lang="id-ID" sz="1700" dirty="0" smtClean="0"/>
            <a:t> air steril,</a:t>
          </a:r>
          <a:r>
            <a:rPr lang="en-US" sz="1700" dirty="0" smtClean="0"/>
            <a:t> media </a:t>
          </a:r>
          <a:r>
            <a:rPr lang="en-US" sz="1700" i="1" dirty="0" smtClean="0"/>
            <a:t>yeast glucose agar</a:t>
          </a:r>
          <a:r>
            <a:rPr lang="en-US" sz="1700" dirty="0" smtClean="0"/>
            <a:t>,</a:t>
          </a:r>
          <a:r>
            <a:rPr lang="id-ID" sz="1700" dirty="0" smtClean="0"/>
            <a:t> </a:t>
          </a:r>
          <a:r>
            <a:rPr lang="en-US" sz="1700" i="1" dirty="0" smtClean="0"/>
            <a:t>nutrient agar</a:t>
          </a:r>
          <a:r>
            <a:rPr lang="id-ID" sz="1700" i="1" dirty="0" smtClean="0"/>
            <a:t>, </a:t>
          </a:r>
          <a:r>
            <a:rPr lang="en-US" sz="1700" dirty="0" err="1" smtClean="0"/>
            <a:t>sampel</a:t>
          </a:r>
          <a:r>
            <a:rPr lang="en-US" sz="1700" dirty="0" smtClean="0"/>
            <a:t> </a:t>
          </a:r>
          <a:r>
            <a:rPr lang="id-ID" sz="1700" dirty="0" smtClean="0"/>
            <a:t>gula merah aren, batu didih, dan larutan toluen, </a:t>
          </a:r>
          <a:r>
            <a:rPr lang="en-US" sz="1700" dirty="0" err="1" smtClean="0"/>
            <a:t>etanol</a:t>
          </a:r>
          <a:r>
            <a:rPr lang="id-ID" sz="1700" dirty="0" smtClean="0"/>
            <a:t> 70%, aquadest, Na-tiosulfat 1 N, larutan Luff Schoorl, H</a:t>
          </a:r>
          <a:r>
            <a:rPr lang="id-ID" sz="1700" baseline="-25000" dirty="0" smtClean="0"/>
            <a:t>2</a:t>
          </a:r>
          <a:r>
            <a:rPr lang="id-ID" sz="1700" dirty="0" smtClean="0"/>
            <a:t>SO</a:t>
          </a:r>
          <a:r>
            <a:rPr lang="id-ID" sz="1700" baseline="-25000" dirty="0" smtClean="0"/>
            <a:t>4 </a:t>
          </a:r>
          <a:r>
            <a:rPr lang="id-ID" sz="1700" dirty="0" smtClean="0"/>
            <a:t>6 N, KI, HCL 9,5 N, indikator PP, NaOH 30%, dan amilum. </a:t>
          </a:r>
          <a:endParaRPr lang="id-ID" sz="1700" dirty="0">
            <a:latin typeface="Corbel (body)"/>
          </a:endParaRPr>
        </a:p>
      </dgm:t>
    </dgm:pt>
    <dgm:pt modelId="{41E8F958-DD54-417B-8E67-70C9CC535BC9}" type="sibTrans" cxnId="{2E8E94C1-C6DD-4D2E-B8D2-6E3B7E8CE72D}">
      <dgm:prSet/>
      <dgm:spPr/>
      <dgm:t>
        <a:bodyPr/>
        <a:lstStyle/>
        <a:p>
          <a:endParaRPr lang="id-ID"/>
        </a:p>
      </dgm:t>
    </dgm:pt>
    <dgm:pt modelId="{36FD5FE7-F7F9-4B27-B25E-6B258DFCEF84}" type="parTrans" cxnId="{2E8E94C1-C6DD-4D2E-B8D2-6E3B7E8CE72D}">
      <dgm:prSet/>
      <dgm:spPr/>
      <dgm:t>
        <a:bodyPr/>
        <a:lstStyle/>
        <a:p>
          <a:endParaRPr lang="id-ID"/>
        </a:p>
      </dgm:t>
    </dgm:pt>
    <dgm:pt modelId="{A4C80D53-D613-440E-B015-6A968B8D0D0E}" type="pres">
      <dgm:prSet presAssocID="{7B6AFBD2-D324-43F4-8715-FAABAA273CC8}" presName="diagram" presStyleCnt="0">
        <dgm:presLayoutVars>
          <dgm:chPref val="1"/>
          <dgm:dir/>
          <dgm:animOne val="branch"/>
          <dgm:animLvl val="lvl"/>
          <dgm:resizeHandles/>
        </dgm:presLayoutVars>
      </dgm:prSet>
      <dgm:spPr/>
      <dgm:t>
        <a:bodyPr/>
        <a:lstStyle/>
        <a:p>
          <a:endParaRPr lang="id-ID"/>
        </a:p>
      </dgm:t>
    </dgm:pt>
    <dgm:pt modelId="{129DBF3E-7566-40C0-8E72-6FAB9C1EB473}" type="pres">
      <dgm:prSet presAssocID="{D79B9F7B-2610-41D7-9B1D-40E8E58546EC}" presName="root" presStyleCnt="0"/>
      <dgm:spPr/>
    </dgm:pt>
    <dgm:pt modelId="{046950F8-3B75-4818-8E04-1ADBFBAEFA8C}" type="pres">
      <dgm:prSet presAssocID="{D79B9F7B-2610-41D7-9B1D-40E8E58546EC}" presName="rootComposite" presStyleCnt="0"/>
      <dgm:spPr/>
    </dgm:pt>
    <dgm:pt modelId="{F0D48A0C-601D-417F-A4FD-DAAF0B02D702}" type="pres">
      <dgm:prSet presAssocID="{D79B9F7B-2610-41D7-9B1D-40E8E58546EC}" presName="rootText" presStyleLbl="node1" presStyleIdx="0" presStyleCnt="2" custScaleX="217190" custScaleY="42259"/>
      <dgm:spPr/>
      <dgm:t>
        <a:bodyPr/>
        <a:lstStyle/>
        <a:p>
          <a:endParaRPr lang="id-ID"/>
        </a:p>
      </dgm:t>
    </dgm:pt>
    <dgm:pt modelId="{0BBA1128-D4D5-4228-A0D5-958D89946D17}" type="pres">
      <dgm:prSet presAssocID="{D79B9F7B-2610-41D7-9B1D-40E8E58546EC}" presName="rootConnector" presStyleLbl="node1" presStyleIdx="0" presStyleCnt="2"/>
      <dgm:spPr/>
      <dgm:t>
        <a:bodyPr/>
        <a:lstStyle/>
        <a:p>
          <a:endParaRPr lang="id-ID"/>
        </a:p>
      </dgm:t>
    </dgm:pt>
    <dgm:pt modelId="{3B5A4D98-8CB2-43B0-81E9-43E2B013DCE4}" type="pres">
      <dgm:prSet presAssocID="{D79B9F7B-2610-41D7-9B1D-40E8E58546EC}" presName="childShape" presStyleCnt="0"/>
      <dgm:spPr/>
    </dgm:pt>
    <dgm:pt modelId="{D0A139D4-9F9C-4BF2-AF11-1ED85F84C90C}" type="pres">
      <dgm:prSet presAssocID="{138F3B9C-08DF-473E-8249-43A2C47BC812}" presName="Name13" presStyleLbl="parChTrans1D2" presStyleIdx="0" presStyleCnt="4"/>
      <dgm:spPr/>
      <dgm:t>
        <a:bodyPr/>
        <a:lstStyle/>
        <a:p>
          <a:endParaRPr lang="id-ID"/>
        </a:p>
      </dgm:t>
    </dgm:pt>
    <dgm:pt modelId="{00E9BCFB-D7E3-4146-BF88-C65E47E984FF}" type="pres">
      <dgm:prSet presAssocID="{775F0E45-E92C-4D50-A177-80B186A63E9E}" presName="childText" presStyleLbl="bgAcc1" presStyleIdx="0" presStyleCnt="4" custScaleX="232605" custScaleY="139795" custLinFactNeighborX="-18147" custLinFactNeighborY="-11625">
        <dgm:presLayoutVars>
          <dgm:bulletEnabled val="1"/>
        </dgm:presLayoutVars>
      </dgm:prSet>
      <dgm:spPr/>
      <dgm:t>
        <a:bodyPr/>
        <a:lstStyle/>
        <a:p>
          <a:endParaRPr lang="id-ID"/>
        </a:p>
      </dgm:t>
    </dgm:pt>
    <dgm:pt modelId="{F7B70050-5B85-4CC8-993C-E0C1646E8260}" type="pres">
      <dgm:prSet presAssocID="{36FD5FE7-F7F9-4B27-B25E-6B258DFCEF84}" presName="Name13" presStyleLbl="parChTrans1D2" presStyleIdx="1" presStyleCnt="4"/>
      <dgm:spPr/>
      <dgm:t>
        <a:bodyPr/>
        <a:lstStyle/>
        <a:p>
          <a:endParaRPr lang="id-ID"/>
        </a:p>
      </dgm:t>
    </dgm:pt>
    <dgm:pt modelId="{81B6BC24-6728-4F0B-BD05-A5E135953DA5}" type="pres">
      <dgm:prSet presAssocID="{F8790D47-D9FF-4D00-836A-41110BF92115}" presName="childText" presStyleLbl="bgAcc1" presStyleIdx="1" presStyleCnt="4" custScaleX="247988" custScaleY="158540" custLinFactNeighborX="-14896" custLinFactNeighborY="-15810">
        <dgm:presLayoutVars>
          <dgm:bulletEnabled val="1"/>
        </dgm:presLayoutVars>
      </dgm:prSet>
      <dgm:spPr/>
      <dgm:t>
        <a:bodyPr/>
        <a:lstStyle/>
        <a:p>
          <a:endParaRPr lang="id-ID"/>
        </a:p>
      </dgm:t>
    </dgm:pt>
    <dgm:pt modelId="{54D64A4F-395C-47A4-B279-63ECFEE25D1F}" type="pres">
      <dgm:prSet presAssocID="{2B2BEC85-CD2D-4CDD-A242-E814E6982223}" presName="root" presStyleCnt="0"/>
      <dgm:spPr/>
    </dgm:pt>
    <dgm:pt modelId="{D51363C5-BF1A-43DA-9854-85A7E355F206}" type="pres">
      <dgm:prSet presAssocID="{2B2BEC85-CD2D-4CDD-A242-E814E6982223}" presName="rootComposite" presStyleCnt="0"/>
      <dgm:spPr/>
    </dgm:pt>
    <dgm:pt modelId="{B9F106CC-B5C0-4512-91F9-DC7386C3B38C}" type="pres">
      <dgm:prSet presAssocID="{2B2BEC85-CD2D-4CDD-A242-E814E6982223}" presName="rootText" presStyleLbl="node1" presStyleIdx="1" presStyleCnt="2" custScaleX="224934" custScaleY="43654"/>
      <dgm:spPr/>
      <dgm:t>
        <a:bodyPr/>
        <a:lstStyle/>
        <a:p>
          <a:endParaRPr lang="id-ID"/>
        </a:p>
      </dgm:t>
    </dgm:pt>
    <dgm:pt modelId="{99F88848-20C2-4904-A305-BFAD394FCCB8}" type="pres">
      <dgm:prSet presAssocID="{2B2BEC85-CD2D-4CDD-A242-E814E6982223}" presName="rootConnector" presStyleLbl="node1" presStyleIdx="1" presStyleCnt="2"/>
      <dgm:spPr/>
      <dgm:t>
        <a:bodyPr/>
        <a:lstStyle/>
        <a:p>
          <a:endParaRPr lang="id-ID"/>
        </a:p>
      </dgm:t>
    </dgm:pt>
    <dgm:pt modelId="{0AD8F60E-53BD-45DF-8C2B-E7BF7B916F9A}" type="pres">
      <dgm:prSet presAssocID="{2B2BEC85-CD2D-4CDD-A242-E814E6982223}" presName="childShape" presStyleCnt="0"/>
      <dgm:spPr/>
    </dgm:pt>
    <dgm:pt modelId="{6E1D89B6-3C7C-47B2-A195-079E2828E8BF}" type="pres">
      <dgm:prSet presAssocID="{528EB155-0297-47E0-8CD0-1120339E9BEF}" presName="Name13" presStyleLbl="parChTrans1D2" presStyleIdx="2" presStyleCnt="4"/>
      <dgm:spPr/>
      <dgm:t>
        <a:bodyPr/>
        <a:lstStyle/>
        <a:p>
          <a:endParaRPr lang="id-ID"/>
        </a:p>
      </dgm:t>
    </dgm:pt>
    <dgm:pt modelId="{0C058937-7D07-41B2-A86B-3CAE50150081}" type="pres">
      <dgm:prSet presAssocID="{B834D09B-EC6D-41D1-A6EF-783AEB03AA13}" presName="childText" presStyleLbl="bgAcc1" presStyleIdx="2" presStyleCnt="4" custScaleX="234468" custScaleY="147129" custLinFactNeighborX="-18479" custLinFactNeighborY="-10539">
        <dgm:presLayoutVars>
          <dgm:bulletEnabled val="1"/>
        </dgm:presLayoutVars>
      </dgm:prSet>
      <dgm:spPr/>
      <dgm:t>
        <a:bodyPr/>
        <a:lstStyle/>
        <a:p>
          <a:endParaRPr lang="id-ID"/>
        </a:p>
      </dgm:t>
    </dgm:pt>
    <dgm:pt modelId="{7F7F4F10-9581-48BD-91BA-C025ADA528E7}" type="pres">
      <dgm:prSet presAssocID="{04EDD419-4B02-4929-AF16-E47739629D86}" presName="Name13" presStyleLbl="parChTrans1D2" presStyleIdx="3" presStyleCnt="4"/>
      <dgm:spPr/>
      <dgm:t>
        <a:bodyPr/>
        <a:lstStyle/>
        <a:p>
          <a:endParaRPr lang="id-ID"/>
        </a:p>
      </dgm:t>
    </dgm:pt>
    <dgm:pt modelId="{A6BA7E1A-1F5C-4F81-9C31-DEC741181274}" type="pres">
      <dgm:prSet presAssocID="{475B1B51-B800-4A92-8D93-DD4F9241C44A}" presName="childText" presStyleLbl="bgAcc1" presStyleIdx="3" presStyleCnt="4" custScaleX="231192" custScaleY="160344" custLinFactNeighborX="-15598" custLinFactNeighborY="-3230">
        <dgm:presLayoutVars>
          <dgm:bulletEnabled val="1"/>
        </dgm:presLayoutVars>
      </dgm:prSet>
      <dgm:spPr/>
      <dgm:t>
        <a:bodyPr/>
        <a:lstStyle/>
        <a:p>
          <a:endParaRPr lang="id-ID"/>
        </a:p>
      </dgm:t>
    </dgm:pt>
  </dgm:ptLst>
  <dgm:cxnLst>
    <dgm:cxn modelId="{C76C4A3E-A8C0-4B6C-BB13-75704CC0D3BC}" type="presOf" srcId="{138F3B9C-08DF-473E-8249-43A2C47BC812}" destId="{D0A139D4-9F9C-4BF2-AF11-1ED85F84C90C}" srcOrd="0" destOrd="0" presId="urn:microsoft.com/office/officeart/2005/8/layout/hierarchy3"/>
    <dgm:cxn modelId="{8FC8028A-50F2-49CD-AF28-60E5D5907FAD}" type="presOf" srcId="{2B2BEC85-CD2D-4CDD-A242-E814E6982223}" destId="{B9F106CC-B5C0-4512-91F9-DC7386C3B38C}" srcOrd="0" destOrd="0" presId="urn:microsoft.com/office/officeart/2005/8/layout/hierarchy3"/>
    <dgm:cxn modelId="{AFAA2F2E-9825-48F4-A998-ACEA7A12C23B}" type="presOf" srcId="{2B2BEC85-CD2D-4CDD-A242-E814E6982223}" destId="{99F88848-20C2-4904-A305-BFAD394FCCB8}" srcOrd="1" destOrd="0" presId="urn:microsoft.com/office/officeart/2005/8/layout/hierarchy3"/>
    <dgm:cxn modelId="{C680C02F-B791-4638-A0B8-883D47B52349}" srcId="{2B2BEC85-CD2D-4CDD-A242-E814E6982223}" destId="{475B1B51-B800-4A92-8D93-DD4F9241C44A}" srcOrd="1" destOrd="0" parTransId="{04EDD419-4B02-4929-AF16-E47739629D86}" sibTransId="{D60EC70D-5187-45DF-927B-147B2F7B98F4}"/>
    <dgm:cxn modelId="{2E8E94C1-C6DD-4D2E-B8D2-6E3B7E8CE72D}" srcId="{D79B9F7B-2610-41D7-9B1D-40E8E58546EC}" destId="{F8790D47-D9FF-4D00-836A-41110BF92115}" srcOrd="1" destOrd="0" parTransId="{36FD5FE7-F7F9-4B27-B25E-6B258DFCEF84}" sibTransId="{41E8F958-DD54-417B-8E67-70C9CC535BC9}"/>
    <dgm:cxn modelId="{2A8A86EB-E7E7-42C8-8C42-3E1F072AC848}" type="presOf" srcId="{D79B9F7B-2610-41D7-9B1D-40E8E58546EC}" destId="{F0D48A0C-601D-417F-A4FD-DAAF0B02D702}" srcOrd="0" destOrd="0" presId="urn:microsoft.com/office/officeart/2005/8/layout/hierarchy3"/>
    <dgm:cxn modelId="{18451868-3B4F-49AD-A75C-D5631E29C449}" type="presOf" srcId="{F8790D47-D9FF-4D00-836A-41110BF92115}" destId="{81B6BC24-6728-4F0B-BD05-A5E135953DA5}" srcOrd="0" destOrd="0" presId="urn:microsoft.com/office/officeart/2005/8/layout/hierarchy3"/>
    <dgm:cxn modelId="{14E44961-5F60-42CC-BF6A-C41EFBE42C73}" type="presOf" srcId="{528EB155-0297-47E0-8CD0-1120339E9BEF}" destId="{6E1D89B6-3C7C-47B2-A195-079E2828E8BF}" srcOrd="0" destOrd="0" presId="urn:microsoft.com/office/officeart/2005/8/layout/hierarchy3"/>
    <dgm:cxn modelId="{871D4683-F108-40B7-96D1-ED3023DBC8B1}" srcId="{2B2BEC85-CD2D-4CDD-A242-E814E6982223}" destId="{B834D09B-EC6D-41D1-A6EF-783AEB03AA13}" srcOrd="0" destOrd="0" parTransId="{528EB155-0297-47E0-8CD0-1120339E9BEF}" sibTransId="{7EE33098-6CE0-42A9-80B1-5DCDD0DD06D4}"/>
    <dgm:cxn modelId="{581D69D6-7F03-494F-85BF-E16FCC43B87E}" srcId="{D79B9F7B-2610-41D7-9B1D-40E8E58546EC}" destId="{775F0E45-E92C-4D50-A177-80B186A63E9E}" srcOrd="0" destOrd="0" parTransId="{138F3B9C-08DF-473E-8249-43A2C47BC812}" sibTransId="{247154BF-1738-4030-8C5D-3BA99AA21C44}"/>
    <dgm:cxn modelId="{2DDE443B-EC08-496E-A32C-7B260E8537B7}" srcId="{7B6AFBD2-D324-43F4-8715-FAABAA273CC8}" destId="{2B2BEC85-CD2D-4CDD-A242-E814E6982223}" srcOrd="1" destOrd="0" parTransId="{E8A4177E-C707-4E6A-9E83-F5E8B2834A48}" sibTransId="{A6498AD2-FE72-4722-AFB0-35E3812E3E58}"/>
    <dgm:cxn modelId="{0F704C69-379A-41F2-B824-0FD871BE4851}" type="presOf" srcId="{D79B9F7B-2610-41D7-9B1D-40E8E58546EC}" destId="{0BBA1128-D4D5-4228-A0D5-958D89946D17}" srcOrd="1" destOrd="0" presId="urn:microsoft.com/office/officeart/2005/8/layout/hierarchy3"/>
    <dgm:cxn modelId="{9C94964D-75E7-4192-9D3D-B12E2D6E367E}" type="presOf" srcId="{775F0E45-E92C-4D50-A177-80B186A63E9E}" destId="{00E9BCFB-D7E3-4146-BF88-C65E47E984FF}" srcOrd="0" destOrd="0" presId="urn:microsoft.com/office/officeart/2005/8/layout/hierarchy3"/>
    <dgm:cxn modelId="{174F59F2-C0E1-4863-8E9E-110341C24144}" type="presOf" srcId="{475B1B51-B800-4A92-8D93-DD4F9241C44A}" destId="{A6BA7E1A-1F5C-4F81-9C31-DEC741181274}" srcOrd="0" destOrd="0" presId="urn:microsoft.com/office/officeart/2005/8/layout/hierarchy3"/>
    <dgm:cxn modelId="{39B36FFE-B44A-429C-B828-4E710CFBD1EB}" type="presOf" srcId="{04EDD419-4B02-4929-AF16-E47739629D86}" destId="{7F7F4F10-9581-48BD-91BA-C025ADA528E7}" srcOrd="0" destOrd="0" presId="urn:microsoft.com/office/officeart/2005/8/layout/hierarchy3"/>
    <dgm:cxn modelId="{1A0CAA3E-E803-4B28-8044-2E047DDA5D27}" srcId="{7B6AFBD2-D324-43F4-8715-FAABAA273CC8}" destId="{D79B9F7B-2610-41D7-9B1D-40E8E58546EC}" srcOrd="0" destOrd="0" parTransId="{27B3500D-5F1A-4AC8-A914-C27EFB66EEE8}" sibTransId="{A60B7ACD-7246-43C9-B294-55081B73B135}"/>
    <dgm:cxn modelId="{1804B30A-A286-4941-8E31-EBEC5DD867CC}" type="presOf" srcId="{36FD5FE7-F7F9-4B27-B25E-6B258DFCEF84}" destId="{F7B70050-5B85-4CC8-993C-E0C1646E8260}" srcOrd="0" destOrd="0" presId="urn:microsoft.com/office/officeart/2005/8/layout/hierarchy3"/>
    <dgm:cxn modelId="{CA7DB056-9E02-403C-B64C-1AEC2180A857}" type="presOf" srcId="{B834D09B-EC6D-41D1-A6EF-783AEB03AA13}" destId="{0C058937-7D07-41B2-A86B-3CAE50150081}" srcOrd="0" destOrd="0" presId="urn:microsoft.com/office/officeart/2005/8/layout/hierarchy3"/>
    <dgm:cxn modelId="{B71119EF-22C7-4365-B7EF-313A55AFF226}" type="presOf" srcId="{7B6AFBD2-D324-43F4-8715-FAABAA273CC8}" destId="{A4C80D53-D613-440E-B015-6A968B8D0D0E}" srcOrd="0" destOrd="0" presId="urn:microsoft.com/office/officeart/2005/8/layout/hierarchy3"/>
    <dgm:cxn modelId="{251D829E-6E6B-4797-B68F-5CD004F07338}" type="presParOf" srcId="{A4C80D53-D613-440E-B015-6A968B8D0D0E}" destId="{129DBF3E-7566-40C0-8E72-6FAB9C1EB473}" srcOrd="0" destOrd="0" presId="urn:microsoft.com/office/officeart/2005/8/layout/hierarchy3"/>
    <dgm:cxn modelId="{B9CCFA1F-0B87-4157-8AE9-AD862BD99CC1}" type="presParOf" srcId="{129DBF3E-7566-40C0-8E72-6FAB9C1EB473}" destId="{046950F8-3B75-4818-8E04-1ADBFBAEFA8C}" srcOrd="0" destOrd="0" presId="urn:microsoft.com/office/officeart/2005/8/layout/hierarchy3"/>
    <dgm:cxn modelId="{41368A17-9700-4E41-A136-40F18C8A2018}" type="presParOf" srcId="{046950F8-3B75-4818-8E04-1ADBFBAEFA8C}" destId="{F0D48A0C-601D-417F-A4FD-DAAF0B02D702}" srcOrd="0" destOrd="0" presId="urn:microsoft.com/office/officeart/2005/8/layout/hierarchy3"/>
    <dgm:cxn modelId="{58BC92CA-B0AE-48EA-B16B-AEBB1EA9E2C7}" type="presParOf" srcId="{046950F8-3B75-4818-8E04-1ADBFBAEFA8C}" destId="{0BBA1128-D4D5-4228-A0D5-958D89946D17}" srcOrd="1" destOrd="0" presId="urn:microsoft.com/office/officeart/2005/8/layout/hierarchy3"/>
    <dgm:cxn modelId="{450A95CC-4BDB-4F3C-BEF5-893D42DC03C7}" type="presParOf" srcId="{129DBF3E-7566-40C0-8E72-6FAB9C1EB473}" destId="{3B5A4D98-8CB2-43B0-81E9-43E2B013DCE4}" srcOrd="1" destOrd="0" presId="urn:microsoft.com/office/officeart/2005/8/layout/hierarchy3"/>
    <dgm:cxn modelId="{A561A1B0-87FC-4797-A45F-C107A4156BF1}" type="presParOf" srcId="{3B5A4D98-8CB2-43B0-81E9-43E2B013DCE4}" destId="{D0A139D4-9F9C-4BF2-AF11-1ED85F84C90C}" srcOrd="0" destOrd="0" presId="urn:microsoft.com/office/officeart/2005/8/layout/hierarchy3"/>
    <dgm:cxn modelId="{13185D0D-055B-442C-A78E-17A3F9E76D0A}" type="presParOf" srcId="{3B5A4D98-8CB2-43B0-81E9-43E2B013DCE4}" destId="{00E9BCFB-D7E3-4146-BF88-C65E47E984FF}" srcOrd="1" destOrd="0" presId="urn:microsoft.com/office/officeart/2005/8/layout/hierarchy3"/>
    <dgm:cxn modelId="{BBD37E00-8B50-4672-A007-222BCB175EAD}" type="presParOf" srcId="{3B5A4D98-8CB2-43B0-81E9-43E2B013DCE4}" destId="{F7B70050-5B85-4CC8-993C-E0C1646E8260}" srcOrd="2" destOrd="0" presId="urn:microsoft.com/office/officeart/2005/8/layout/hierarchy3"/>
    <dgm:cxn modelId="{770431C6-90CD-4B2D-A710-38CA38DC458F}" type="presParOf" srcId="{3B5A4D98-8CB2-43B0-81E9-43E2B013DCE4}" destId="{81B6BC24-6728-4F0B-BD05-A5E135953DA5}" srcOrd="3" destOrd="0" presId="urn:microsoft.com/office/officeart/2005/8/layout/hierarchy3"/>
    <dgm:cxn modelId="{E2051DED-3A38-486F-AB63-528CBEFFFA1C}" type="presParOf" srcId="{A4C80D53-D613-440E-B015-6A968B8D0D0E}" destId="{54D64A4F-395C-47A4-B279-63ECFEE25D1F}" srcOrd="1" destOrd="0" presId="urn:microsoft.com/office/officeart/2005/8/layout/hierarchy3"/>
    <dgm:cxn modelId="{FA26C961-5DAC-427D-8F39-17BDB2A71DE4}" type="presParOf" srcId="{54D64A4F-395C-47A4-B279-63ECFEE25D1F}" destId="{D51363C5-BF1A-43DA-9854-85A7E355F206}" srcOrd="0" destOrd="0" presId="urn:microsoft.com/office/officeart/2005/8/layout/hierarchy3"/>
    <dgm:cxn modelId="{A383AE24-9DE8-4764-8A01-E56F56C31A46}" type="presParOf" srcId="{D51363C5-BF1A-43DA-9854-85A7E355F206}" destId="{B9F106CC-B5C0-4512-91F9-DC7386C3B38C}" srcOrd="0" destOrd="0" presId="urn:microsoft.com/office/officeart/2005/8/layout/hierarchy3"/>
    <dgm:cxn modelId="{7753CEA7-FC2B-4DB8-AA70-404982E8431D}" type="presParOf" srcId="{D51363C5-BF1A-43DA-9854-85A7E355F206}" destId="{99F88848-20C2-4904-A305-BFAD394FCCB8}" srcOrd="1" destOrd="0" presId="urn:microsoft.com/office/officeart/2005/8/layout/hierarchy3"/>
    <dgm:cxn modelId="{D756AE67-E136-44A4-86BA-981328AF1F61}" type="presParOf" srcId="{54D64A4F-395C-47A4-B279-63ECFEE25D1F}" destId="{0AD8F60E-53BD-45DF-8C2B-E7BF7B916F9A}" srcOrd="1" destOrd="0" presId="urn:microsoft.com/office/officeart/2005/8/layout/hierarchy3"/>
    <dgm:cxn modelId="{90058C0E-FA01-463B-87EA-DC0EFDEF6737}" type="presParOf" srcId="{0AD8F60E-53BD-45DF-8C2B-E7BF7B916F9A}" destId="{6E1D89B6-3C7C-47B2-A195-079E2828E8BF}" srcOrd="0" destOrd="0" presId="urn:microsoft.com/office/officeart/2005/8/layout/hierarchy3"/>
    <dgm:cxn modelId="{AC0C368A-7B9C-46F5-A202-493CC59FE1F9}" type="presParOf" srcId="{0AD8F60E-53BD-45DF-8C2B-E7BF7B916F9A}" destId="{0C058937-7D07-41B2-A86B-3CAE50150081}" srcOrd="1" destOrd="0" presId="urn:microsoft.com/office/officeart/2005/8/layout/hierarchy3"/>
    <dgm:cxn modelId="{FDCA4841-012B-4E0D-976B-A18F1E508524}" type="presParOf" srcId="{0AD8F60E-53BD-45DF-8C2B-E7BF7B916F9A}" destId="{7F7F4F10-9581-48BD-91BA-C025ADA528E7}" srcOrd="2" destOrd="0" presId="urn:microsoft.com/office/officeart/2005/8/layout/hierarchy3"/>
    <dgm:cxn modelId="{BAF84C6D-B394-4E96-A425-4073CC2003C9}" type="presParOf" srcId="{0AD8F60E-53BD-45DF-8C2B-E7BF7B916F9A}" destId="{A6BA7E1A-1F5C-4F81-9C31-DEC74118127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BA92BA-E880-4EBD-8502-407C704470F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id-ID"/>
        </a:p>
      </dgm:t>
    </dgm:pt>
    <dgm:pt modelId="{1F507625-82C6-4B04-A2D1-9A186FAEE2D0}">
      <dgm:prSet phldrT="[Text]"/>
      <dgm:spPr/>
      <dgm:t>
        <a:bodyPr/>
        <a:lstStyle/>
        <a:p>
          <a:r>
            <a:rPr lang="id-ID" dirty="0" smtClean="0"/>
            <a:t>Respon Kimia</a:t>
          </a:r>
          <a:endParaRPr lang="id-ID" dirty="0"/>
        </a:p>
      </dgm:t>
    </dgm:pt>
    <dgm:pt modelId="{AAC54F38-BA65-45D8-B59B-7853472BF497}" type="parTrans" cxnId="{40B2D12E-1E26-4BA6-9681-5F0BAEB9CB51}">
      <dgm:prSet/>
      <dgm:spPr/>
      <dgm:t>
        <a:bodyPr/>
        <a:lstStyle/>
        <a:p>
          <a:endParaRPr lang="id-ID"/>
        </a:p>
      </dgm:t>
    </dgm:pt>
    <dgm:pt modelId="{9A0C81E1-3862-412D-93FA-1F8C7E417024}" type="sibTrans" cxnId="{40B2D12E-1E26-4BA6-9681-5F0BAEB9CB51}">
      <dgm:prSet/>
      <dgm:spPr/>
      <dgm:t>
        <a:bodyPr/>
        <a:lstStyle/>
        <a:p>
          <a:endParaRPr lang="id-ID"/>
        </a:p>
      </dgm:t>
    </dgm:pt>
    <dgm:pt modelId="{1B35B0E4-2A2B-433E-B2CE-307A0296B501}">
      <dgm:prSet phldrT="[Text]"/>
      <dgm:spPr/>
      <dgm:t>
        <a:bodyPr/>
        <a:lstStyle/>
        <a:p>
          <a:pPr algn="just"/>
          <a:r>
            <a:rPr lang="id-ID" dirty="0" smtClean="0"/>
            <a:t>Analisis total mikroba (Fardiaz, 1992)</a:t>
          </a:r>
          <a:endParaRPr lang="id-ID" dirty="0"/>
        </a:p>
      </dgm:t>
    </dgm:pt>
    <dgm:pt modelId="{2E83C732-E155-4037-9D98-F13F0F5C98AE}" type="parTrans" cxnId="{D621DC25-968A-4573-B6AB-DCFFF3A2B4C2}">
      <dgm:prSet/>
      <dgm:spPr/>
      <dgm:t>
        <a:bodyPr/>
        <a:lstStyle/>
        <a:p>
          <a:endParaRPr lang="id-ID"/>
        </a:p>
      </dgm:t>
    </dgm:pt>
    <dgm:pt modelId="{0B83F1B5-3039-462E-B552-58666FB2016C}" type="sibTrans" cxnId="{D621DC25-968A-4573-B6AB-DCFFF3A2B4C2}">
      <dgm:prSet/>
      <dgm:spPr/>
      <dgm:t>
        <a:bodyPr/>
        <a:lstStyle/>
        <a:p>
          <a:endParaRPr lang="id-ID"/>
        </a:p>
      </dgm:t>
    </dgm:pt>
    <dgm:pt modelId="{1ABA4A63-FC5D-4B31-8115-BE24FDB4939C}">
      <dgm:prSet phldrT="[Text]"/>
      <dgm:spPr/>
      <dgm:t>
        <a:bodyPr/>
        <a:lstStyle/>
        <a:p>
          <a:r>
            <a:rPr lang="id-ID" smtClean="0"/>
            <a:t>Respon Organoleptik</a:t>
          </a:r>
          <a:endParaRPr lang="id-ID" dirty="0"/>
        </a:p>
      </dgm:t>
    </dgm:pt>
    <dgm:pt modelId="{D16A267D-B13A-4E2E-BD4A-0B0067611B50}" type="sibTrans" cxnId="{BECFE506-C580-49B5-B1C6-7F87265B7895}">
      <dgm:prSet/>
      <dgm:spPr/>
      <dgm:t>
        <a:bodyPr/>
        <a:lstStyle/>
        <a:p>
          <a:endParaRPr lang="id-ID"/>
        </a:p>
      </dgm:t>
    </dgm:pt>
    <dgm:pt modelId="{67C649FB-F6C8-461B-AFD6-50E5FABCDD2D}" type="parTrans" cxnId="{BECFE506-C580-49B5-B1C6-7F87265B7895}">
      <dgm:prSet/>
      <dgm:spPr/>
      <dgm:t>
        <a:bodyPr/>
        <a:lstStyle/>
        <a:p>
          <a:endParaRPr lang="id-ID"/>
        </a:p>
      </dgm:t>
    </dgm:pt>
    <dgm:pt modelId="{40F4BCD3-7A1F-49BD-8A0E-91CFD96F9AF8}">
      <dgm:prSet phldrT="[Text]"/>
      <dgm:spPr/>
      <dgm:t>
        <a:bodyPr/>
        <a:lstStyle/>
        <a:p>
          <a:r>
            <a:rPr lang="id-ID" dirty="0" smtClean="0"/>
            <a:t>Warna</a:t>
          </a:r>
          <a:endParaRPr lang="id-ID" dirty="0"/>
        </a:p>
      </dgm:t>
    </dgm:pt>
    <dgm:pt modelId="{43555CAE-182B-47BA-A916-44959CA11E93}" type="sibTrans" cxnId="{670993D1-ADD7-4858-ADA3-F0597E6C35F4}">
      <dgm:prSet/>
      <dgm:spPr/>
      <dgm:t>
        <a:bodyPr/>
        <a:lstStyle/>
        <a:p>
          <a:endParaRPr lang="id-ID"/>
        </a:p>
      </dgm:t>
    </dgm:pt>
    <dgm:pt modelId="{55E97AB9-5811-48B5-A6FC-83F96DE5917F}" type="parTrans" cxnId="{670993D1-ADD7-4858-ADA3-F0597E6C35F4}">
      <dgm:prSet/>
      <dgm:spPr/>
      <dgm:t>
        <a:bodyPr/>
        <a:lstStyle/>
        <a:p>
          <a:endParaRPr lang="id-ID"/>
        </a:p>
      </dgm:t>
    </dgm:pt>
    <dgm:pt modelId="{A5D9B675-A33C-450E-A973-AFF4A69F6DAE}">
      <dgm:prSet phldrT="[Text]"/>
      <dgm:spPr/>
      <dgm:t>
        <a:bodyPr/>
        <a:lstStyle/>
        <a:p>
          <a:r>
            <a:rPr lang="id-ID" dirty="0" smtClean="0"/>
            <a:t>Aroma</a:t>
          </a:r>
          <a:endParaRPr lang="id-ID" dirty="0"/>
        </a:p>
      </dgm:t>
    </dgm:pt>
    <dgm:pt modelId="{01F71824-5B01-4509-B890-539124479D7F}" type="parTrans" cxnId="{6CBC6BCD-1CED-4BD8-8B0E-E1269D66B80A}">
      <dgm:prSet/>
      <dgm:spPr/>
      <dgm:t>
        <a:bodyPr/>
        <a:lstStyle/>
        <a:p>
          <a:endParaRPr lang="id-ID"/>
        </a:p>
      </dgm:t>
    </dgm:pt>
    <dgm:pt modelId="{617E9A43-E59F-4277-ADA8-01F53CDFD115}" type="sibTrans" cxnId="{6CBC6BCD-1CED-4BD8-8B0E-E1269D66B80A}">
      <dgm:prSet/>
      <dgm:spPr/>
      <dgm:t>
        <a:bodyPr/>
        <a:lstStyle/>
        <a:p>
          <a:endParaRPr lang="id-ID"/>
        </a:p>
      </dgm:t>
    </dgm:pt>
    <dgm:pt modelId="{CFF8CDC6-0603-4E8D-A757-72CBC26F2310}">
      <dgm:prSet phldrT="[Text]"/>
      <dgm:spPr/>
      <dgm:t>
        <a:bodyPr/>
        <a:lstStyle/>
        <a:p>
          <a:r>
            <a:rPr lang="id-ID" dirty="0" smtClean="0"/>
            <a:t>Rasa</a:t>
          </a:r>
          <a:endParaRPr lang="id-ID" dirty="0"/>
        </a:p>
      </dgm:t>
    </dgm:pt>
    <dgm:pt modelId="{0FD9EDF5-1FC7-404D-9BA5-7EA00C5A222F}" type="parTrans" cxnId="{95FA677C-A583-4458-9BEB-06682B2BA4DD}">
      <dgm:prSet/>
      <dgm:spPr/>
      <dgm:t>
        <a:bodyPr/>
        <a:lstStyle/>
        <a:p>
          <a:endParaRPr lang="id-ID"/>
        </a:p>
      </dgm:t>
    </dgm:pt>
    <dgm:pt modelId="{81FAAEAA-D1F1-46E7-98DC-B5E3A3B047C0}" type="sibTrans" cxnId="{95FA677C-A583-4458-9BEB-06682B2BA4DD}">
      <dgm:prSet/>
      <dgm:spPr/>
      <dgm:t>
        <a:bodyPr/>
        <a:lstStyle/>
        <a:p>
          <a:endParaRPr lang="id-ID"/>
        </a:p>
      </dgm:t>
    </dgm:pt>
    <dgm:pt modelId="{42B09A16-F81D-4C6F-93A0-D59BE1EFD4B4}">
      <dgm:prSet phldrT="[Text]"/>
      <dgm:spPr/>
      <dgm:t>
        <a:bodyPr/>
        <a:lstStyle/>
        <a:p>
          <a:r>
            <a:rPr lang="id-ID" dirty="0" smtClean="0"/>
            <a:t>Tekstur</a:t>
          </a:r>
          <a:endParaRPr lang="id-ID" dirty="0"/>
        </a:p>
      </dgm:t>
    </dgm:pt>
    <dgm:pt modelId="{1424ACA9-F6B2-44CD-A7F4-A8C12F0944A4}" type="parTrans" cxnId="{9A11E6BA-2906-40C8-9EF9-CD9E28E2903B}">
      <dgm:prSet/>
      <dgm:spPr/>
      <dgm:t>
        <a:bodyPr/>
        <a:lstStyle/>
        <a:p>
          <a:endParaRPr lang="id-ID"/>
        </a:p>
      </dgm:t>
    </dgm:pt>
    <dgm:pt modelId="{F78C083D-31EE-45C2-81CB-474BB3562A1E}" type="sibTrans" cxnId="{9A11E6BA-2906-40C8-9EF9-CD9E28E2903B}">
      <dgm:prSet/>
      <dgm:spPr/>
      <dgm:t>
        <a:bodyPr/>
        <a:lstStyle/>
        <a:p>
          <a:endParaRPr lang="id-ID"/>
        </a:p>
      </dgm:t>
    </dgm:pt>
    <dgm:pt modelId="{2FB88E05-8E69-4DE5-8EDF-A39EF9B4A00F}">
      <dgm:prSet/>
      <dgm:spPr/>
      <dgm:t>
        <a:bodyPr/>
        <a:lstStyle/>
        <a:p>
          <a:pPr algn="just"/>
          <a:r>
            <a:rPr lang="id-ID" dirty="0" smtClean="0"/>
            <a:t>Pengukuran pH (</a:t>
          </a:r>
          <a:r>
            <a:rPr lang="en-US" dirty="0" smtClean="0"/>
            <a:t>SNI 01-2323-2000</a:t>
          </a:r>
          <a:r>
            <a:rPr lang="id-ID" dirty="0" smtClean="0"/>
            <a:t>)</a:t>
          </a:r>
          <a:endParaRPr lang="id-ID" dirty="0"/>
        </a:p>
      </dgm:t>
    </dgm:pt>
    <dgm:pt modelId="{DA64CC87-49F3-4AAB-840B-C9F043A70D40}" type="parTrans" cxnId="{C3B1FC93-0495-4222-9470-EB25375C0C6E}">
      <dgm:prSet/>
      <dgm:spPr/>
      <dgm:t>
        <a:bodyPr/>
        <a:lstStyle/>
        <a:p>
          <a:endParaRPr lang="id-ID"/>
        </a:p>
      </dgm:t>
    </dgm:pt>
    <dgm:pt modelId="{92D57263-0C4E-44B7-AE3B-16129FB38784}" type="sibTrans" cxnId="{C3B1FC93-0495-4222-9470-EB25375C0C6E}">
      <dgm:prSet/>
      <dgm:spPr/>
      <dgm:t>
        <a:bodyPr/>
        <a:lstStyle/>
        <a:p>
          <a:endParaRPr lang="id-ID"/>
        </a:p>
      </dgm:t>
    </dgm:pt>
    <dgm:pt modelId="{0858B6CA-B46F-4C16-8C7F-261360E60511}">
      <dgm:prSet/>
      <dgm:spPr/>
      <dgm:t>
        <a:bodyPr/>
        <a:lstStyle/>
        <a:p>
          <a:pPr algn="just"/>
          <a:r>
            <a:rPr lang="id-ID" dirty="0" smtClean="0"/>
            <a:t>Analisis kadar air metode destilasi (Sudarmadji, 2010)</a:t>
          </a:r>
          <a:endParaRPr lang="id-ID" dirty="0"/>
        </a:p>
      </dgm:t>
    </dgm:pt>
    <dgm:pt modelId="{825A959D-A396-4A3B-B6FA-28138F6EC342}" type="parTrans" cxnId="{233FE1BB-6664-4912-8283-3DB3B8A8D808}">
      <dgm:prSet/>
      <dgm:spPr/>
      <dgm:t>
        <a:bodyPr/>
        <a:lstStyle/>
        <a:p>
          <a:endParaRPr lang="id-ID"/>
        </a:p>
      </dgm:t>
    </dgm:pt>
    <dgm:pt modelId="{4CA04BAF-4600-4FED-82B8-203D646F060B}" type="sibTrans" cxnId="{233FE1BB-6664-4912-8283-3DB3B8A8D808}">
      <dgm:prSet/>
      <dgm:spPr/>
      <dgm:t>
        <a:bodyPr/>
        <a:lstStyle/>
        <a:p>
          <a:endParaRPr lang="id-ID"/>
        </a:p>
      </dgm:t>
    </dgm:pt>
    <dgm:pt modelId="{F5CE8FEA-80C2-4044-9A8F-C72DA7B91692}">
      <dgm:prSet/>
      <dgm:spPr/>
      <dgm:t>
        <a:bodyPr/>
        <a:lstStyle/>
        <a:p>
          <a:pPr algn="just"/>
          <a:r>
            <a:rPr lang="id-ID" dirty="0" smtClean="0"/>
            <a:t>Analisis kadar abu metode gravimetri (AOAC, 2005)</a:t>
          </a:r>
          <a:endParaRPr lang="id-ID" dirty="0"/>
        </a:p>
      </dgm:t>
    </dgm:pt>
    <dgm:pt modelId="{C676B051-FFC9-4EB2-BFF3-1691DCFC2011}" type="parTrans" cxnId="{39173885-6C94-4ED8-923D-2D86D129BEF8}">
      <dgm:prSet/>
      <dgm:spPr/>
      <dgm:t>
        <a:bodyPr/>
        <a:lstStyle/>
        <a:p>
          <a:endParaRPr lang="id-ID"/>
        </a:p>
      </dgm:t>
    </dgm:pt>
    <dgm:pt modelId="{D33656F9-33E2-437A-A403-065A9C815C77}" type="sibTrans" cxnId="{39173885-6C94-4ED8-923D-2D86D129BEF8}">
      <dgm:prSet/>
      <dgm:spPr/>
      <dgm:t>
        <a:bodyPr/>
        <a:lstStyle/>
        <a:p>
          <a:endParaRPr lang="id-ID"/>
        </a:p>
      </dgm:t>
    </dgm:pt>
    <dgm:pt modelId="{B265EDEB-4BA7-4E1E-92F4-1410A5ECAC6A}">
      <dgm:prSet/>
      <dgm:spPr/>
      <dgm:t>
        <a:bodyPr/>
        <a:lstStyle/>
        <a:p>
          <a:pPr algn="just"/>
          <a:r>
            <a:rPr lang="id-ID" dirty="0" smtClean="0"/>
            <a:t>Analisis kadar gula reduksi metode Luff Schoorl (</a:t>
          </a:r>
          <a:r>
            <a:rPr lang="en-US" dirty="0" smtClean="0"/>
            <a:t>SNI 01-2892-1992</a:t>
          </a:r>
          <a:r>
            <a:rPr lang="id-ID" dirty="0" smtClean="0"/>
            <a:t>)</a:t>
          </a:r>
          <a:endParaRPr lang="id-ID" dirty="0"/>
        </a:p>
      </dgm:t>
    </dgm:pt>
    <dgm:pt modelId="{C2AC8814-1160-4AA9-AAFA-3AA78C9A9825}" type="parTrans" cxnId="{58CC0EB7-8511-496A-9CDD-EDAEFD29FF56}">
      <dgm:prSet/>
      <dgm:spPr/>
      <dgm:t>
        <a:bodyPr/>
        <a:lstStyle/>
        <a:p>
          <a:endParaRPr lang="id-ID"/>
        </a:p>
      </dgm:t>
    </dgm:pt>
    <dgm:pt modelId="{43DDFAFD-5787-4FE8-830F-017E3B5E7401}" type="sibTrans" cxnId="{58CC0EB7-8511-496A-9CDD-EDAEFD29FF56}">
      <dgm:prSet/>
      <dgm:spPr/>
      <dgm:t>
        <a:bodyPr/>
        <a:lstStyle/>
        <a:p>
          <a:endParaRPr lang="id-ID"/>
        </a:p>
      </dgm:t>
    </dgm:pt>
    <dgm:pt modelId="{CA91D7F9-F256-40EF-AED8-6C7A53F1B669}">
      <dgm:prSet/>
      <dgm:spPr/>
      <dgm:t>
        <a:bodyPr/>
        <a:lstStyle/>
        <a:p>
          <a:pPr algn="just"/>
          <a:r>
            <a:rPr lang="id-ID" dirty="0" smtClean="0"/>
            <a:t>Analisis kadar gula total metode Luff Schoorl (</a:t>
          </a:r>
          <a:r>
            <a:rPr lang="en-US" dirty="0" smtClean="0"/>
            <a:t>SNI 01-2892-1992</a:t>
          </a:r>
          <a:r>
            <a:rPr lang="id-ID" dirty="0" smtClean="0"/>
            <a:t>)</a:t>
          </a:r>
          <a:endParaRPr lang="id-ID" dirty="0"/>
        </a:p>
      </dgm:t>
    </dgm:pt>
    <dgm:pt modelId="{AB70B529-291E-4C5C-8E79-1C24B0C06CE7}" type="parTrans" cxnId="{B2A38B5D-75CA-47B6-AE12-FDB1E473C9F8}">
      <dgm:prSet/>
      <dgm:spPr/>
      <dgm:t>
        <a:bodyPr/>
        <a:lstStyle/>
        <a:p>
          <a:endParaRPr lang="id-ID"/>
        </a:p>
      </dgm:t>
    </dgm:pt>
    <dgm:pt modelId="{58E04784-7AF2-41A2-9EDC-04C0551585B1}" type="sibTrans" cxnId="{B2A38B5D-75CA-47B6-AE12-FDB1E473C9F8}">
      <dgm:prSet/>
      <dgm:spPr/>
      <dgm:t>
        <a:bodyPr/>
        <a:lstStyle/>
        <a:p>
          <a:endParaRPr lang="id-ID"/>
        </a:p>
      </dgm:t>
    </dgm:pt>
    <dgm:pt modelId="{F783329B-DFE6-4DE9-9CEC-8262F5B282D1}" type="pres">
      <dgm:prSet presAssocID="{10BA92BA-E880-4EBD-8502-407C704470F2}" presName="Name0" presStyleCnt="0">
        <dgm:presLayoutVars>
          <dgm:dir/>
          <dgm:animLvl val="lvl"/>
          <dgm:resizeHandles val="exact"/>
        </dgm:presLayoutVars>
      </dgm:prSet>
      <dgm:spPr/>
      <dgm:t>
        <a:bodyPr/>
        <a:lstStyle/>
        <a:p>
          <a:endParaRPr lang="id-ID"/>
        </a:p>
      </dgm:t>
    </dgm:pt>
    <dgm:pt modelId="{0E9A21B2-DF25-40B1-9437-D72FDC052434}" type="pres">
      <dgm:prSet presAssocID="{1F507625-82C6-4B04-A2D1-9A186FAEE2D0}" presName="composite" presStyleCnt="0"/>
      <dgm:spPr/>
    </dgm:pt>
    <dgm:pt modelId="{B79377C8-74C0-472C-B6AC-FEBDCDEEC797}" type="pres">
      <dgm:prSet presAssocID="{1F507625-82C6-4B04-A2D1-9A186FAEE2D0}" presName="parTx" presStyleLbl="alignNode1" presStyleIdx="0" presStyleCnt="2">
        <dgm:presLayoutVars>
          <dgm:chMax val="0"/>
          <dgm:chPref val="0"/>
          <dgm:bulletEnabled val="1"/>
        </dgm:presLayoutVars>
      </dgm:prSet>
      <dgm:spPr/>
      <dgm:t>
        <a:bodyPr/>
        <a:lstStyle/>
        <a:p>
          <a:endParaRPr lang="id-ID"/>
        </a:p>
      </dgm:t>
    </dgm:pt>
    <dgm:pt modelId="{1016A386-260B-4AEC-9EA4-25BE00BDCB2F}" type="pres">
      <dgm:prSet presAssocID="{1F507625-82C6-4B04-A2D1-9A186FAEE2D0}" presName="desTx" presStyleLbl="alignAccFollowNode1" presStyleIdx="0" presStyleCnt="2" custLinFactNeighborX="-315">
        <dgm:presLayoutVars>
          <dgm:bulletEnabled val="1"/>
        </dgm:presLayoutVars>
      </dgm:prSet>
      <dgm:spPr/>
      <dgm:t>
        <a:bodyPr/>
        <a:lstStyle/>
        <a:p>
          <a:endParaRPr lang="id-ID"/>
        </a:p>
      </dgm:t>
    </dgm:pt>
    <dgm:pt modelId="{56E50DA8-A91C-4C6A-9098-504BD07EAE00}" type="pres">
      <dgm:prSet presAssocID="{9A0C81E1-3862-412D-93FA-1F8C7E417024}" presName="space" presStyleCnt="0"/>
      <dgm:spPr/>
    </dgm:pt>
    <dgm:pt modelId="{567BAE8D-7C88-48D9-91DF-25CF43C1ADA6}" type="pres">
      <dgm:prSet presAssocID="{1ABA4A63-FC5D-4B31-8115-BE24FDB4939C}" presName="composite" presStyleCnt="0"/>
      <dgm:spPr/>
    </dgm:pt>
    <dgm:pt modelId="{9F8C4CC6-2FFC-4639-9768-795DFBB05648}" type="pres">
      <dgm:prSet presAssocID="{1ABA4A63-FC5D-4B31-8115-BE24FDB4939C}" presName="parTx" presStyleLbl="alignNode1" presStyleIdx="1" presStyleCnt="2">
        <dgm:presLayoutVars>
          <dgm:chMax val="0"/>
          <dgm:chPref val="0"/>
          <dgm:bulletEnabled val="1"/>
        </dgm:presLayoutVars>
      </dgm:prSet>
      <dgm:spPr/>
      <dgm:t>
        <a:bodyPr/>
        <a:lstStyle/>
        <a:p>
          <a:endParaRPr lang="id-ID"/>
        </a:p>
      </dgm:t>
    </dgm:pt>
    <dgm:pt modelId="{5CBD6E8C-B827-4AF8-8523-EBC77525E312}" type="pres">
      <dgm:prSet presAssocID="{1ABA4A63-FC5D-4B31-8115-BE24FDB4939C}" presName="desTx" presStyleLbl="alignAccFollowNode1" presStyleIdx="1" presStyleCnt="2">
        <dgm:presLayoutVars>
          <dgm:bulletEnabled val="1"/>
        </dgm:presLayoutVars>
      </dgm:prSet>
      <dgm:spPr/>
      <dgm:t>
        <a:bodyPr/>
        <a:lstStyle/>
        <a:p>
          <a:endParaRPr lang="id-ID"/>
        </a:p>
      </dgm:t>
    </dgm:pt>
  </dgm:ptLst>
  <dgm:cxnLst>
    <dgm:cxn modelId="{40B2D12E-1E26-4BA6-9681-5F0BAEB9CB51}" srcId="{10BA92BA-E880-4EBD-8502-407C704470F2}" destId="{1F507625-82C6-4B04-A2D1-9A186FAEE2D0}" srcOrd="0" destOrd="0" parTransId="{AAC54F38-BA65-45D8-B59B-7853472BF497}" sibTransId="{9A0C81E1-3862-412D-93FA-1F8C7E417024}"/>
    <dgm:cxn modelId="{39173885-6C94-4ED8-923D-2D86D129BEF8}" srcId="{1F507625-82C6-4B04-A2D1-9A186FAEE2D0}" destId="{F5CE8FEA-80C2-4044-9A8F-C72DA7B91692}" srcOrd="3" destOrd="0" parTransId="{C676B051-FFC9-4EB2-BFF3-1691DCFC2011}" sibTransId="{D33656F9-33E2-437A-A403-065A9C815C77}"/>
    <dgm:cxn modelId="{6F32A5CD-90F2-427C-9BD8-EBF5D978A4AE}" type="presOf" srcId="{A5D9B675-A33C-450E-A973-AFF4A69F6DAE}" destId="{5CBD6E8C-B827-4AF8-8523-EBC77525E312}" srcOrd="0" destOrd="1" presId="urn:microsoft.com/office/officeart/2005/8/layout/hList1"/>
    <dgm:cxn modelId="{BEE07C93-A7CE-4343-8082-18BB4BE7936B}" type="presOf" srcId="{1ABA4A63-FC5D-4B31-8115-BE24FDB4939C}" destId="{9F8C4CC6-2FFC-4639-9768-795DFBB05648}" srcOrd="0" destOrd="0" presId="urn:microsoft.com/office/officeart/2005/8/layout/hList1"/>
    <dgm:cxn modelId="{6CBC6BCD-1CED-4BD8-8B0E-E1269D66B80A}" srcId="{1ABA4A63-FC5D-4B31-8115-BE24FDB4939C}" destId="{A5D9B675-A33C-450E-A973-AFF4A69F6DAE}" srcOrd="1" destOrd="0" parTransId="{01F71824-5B01-4509-B890-539124479D7F}" sibTransId="{617E9A43-E59F-4277-ADA8-01F53CDFD115}"/>
    <dgm:cxn modelId="{58CC0EB7-8511-496A-9CDD-EDAEFD29FF56}" srcId="{1F507625-82C6-4B04-A2D1-9A186FAEE2D0}" destId="{B265EDEB-4BA7-4E1E-92F4-1410A5ECAC6A}" srcOrd="4" destOrd="0" parTransId="{C2AC8814-1160-4AA9-AAFA-3AA78C9A9825}" sibTransId="{43DDFAFD-5787-4FE8-830F-017E3B5E7401}"/>
    <dgm:cxn modelId="{233FE1BB-6664-4912-8283-3DB3B8A8D808}" srcId="{1F507625-82C6-4B04-A2D1-9A186FAEE2D0}" destId="{0858B6CA-B46F-4C16-8C7F-261360E60511}" srcOrd="2" destOrd="0" parTransId="{825A959D-A396-4A3B-B6FA-28138F6EC342}" sibTransId="{4CA04BAF-4600-4FED-82B8-203D646F060B}"/>
    <dgm:cxn modelId="{BECFE506-C580-49B5-B1C6-7F87265B7895}" srcId="{10BA92BA-E880-4EBD-8502-407C704470F2}" destId="{1ABA4A63-FC5D-4B31-8115-BE24FDB4939C}" srcOrd="1" destOrd="0" parTransId="{67C649FB-F6C8-461B-AFD6-50E5FABCDD2D}" sibTransId="{D16A267D-B13A-4E2E-BD4A-0B0067611B50}"/>
    <dgm:cxn modelId="{4609CA83-51F3-4E7F-8B6E-64D6E0BCC1C5}" type="presOf" srcId="{B265EDEB-4BA7-4E1E-92F4-1410A5ECAC6A}" destId="{1016A386-260B-4AEC-9EA4-25BE00BDCB2F}" srcOrd="0" destOrd="4" presId="urn:microsoft.com/office/officeart/2005/8/layout/hList1"/>
    <dgm:cxn modelId="{DCE7FBC9-8B1F-4B8F-8A4B-48BF49C520AE}" type="presOf" srcId="{2FB88E05-8E69-4DE5-8EDF-A39EF9B4A00F}" destId="{1016A386-260B-4AEC-9EA4-25BE00BDCB2F}" srcOrd="0" destOrd="1" presId="urn:microsoft.com/office/officeart/2005/8/layout/hList1"/>
    <dgm:cxn modelId="{8E18587A-D5B2-46E0-ABEF-A6F424EA6E7F}" type="presOf" srcId="{CA91D7F9-F256-40EF-AED8-6C7A53F1B669}" destId="{1016A386-260B-4AEC-9EA4-25BE00BDCB2F}" srcOrd="0" destOrd="5" presId="urn:microsoft.com/office/officeart/2005/8/layout/hList1"/>
    <dgm:cxn modelId="{9A11E6BA-2906-40C8-9EF9-CD9E28E2903B}" srcId="{1ABA4A63-FC5D-4B31-8115-BE24FDB4939C}" destId="{42B09A16-F81D-4C6F-93A0-D59BE1EFD4B4}" srcOrd="3" destOrd="0" parTransId="{1424ACA9-F6B2-44CD-A7F4-A8C12F0944A4}" sibTransId="{F78C083D-31EE-45C2-81CB-474BB3562A1E}"/>
    <dgm:cxn modelId="{E2BD12D4-293E-40A9-A180-9902FAC95FAC}" type="presOf" srcId="{1B35B0E4-2A2B-433E-B2CE-307A0296B501}" destId="{1016A386-260B-4AEC-9EA4-25BE00BDCB2F}" srcOrd="0" destOrd="0" presId="urn:microsoft.com/office/officeart/2005/8/layout/hList1"/>
    <dgm:cxn modelId="{95FA677C-A583-4458-9BEB-06682B2BA4DD}" srcId="{1ABA4A63-FC5D-4B31-8115-BE24FDB4939C}" destId="{CFF8CDC6-0603-4E8D-A757-72CBC26F2310}" srcOrd="2" destOrd="0" parTransId="{0FD9EDF5-1FC7-404D-9BA5-7EA00C5A222F}" sibTransId="{81FAAEAA-D1F1-46E7-98DC-B5E3A3B047C0}"/>
    <dgm:cxn modelId="{670993D1-ADD7-4858-ADA3-F0597E6C35F4}" srcId="{1ABA4A63-FC5D-4B31-8115-BE24FDB4939C}" destId="{40F4BCD3-7A1F-49BD-8A0E-91CFD96F9AF8}" srcOrd="0" destOrd="0" parTransId="{55E97AB9-5811-48B5-A6FC-83F96DE5917F}" sibTransId="{43555CAE-182B-47BA-A916-44959CA11E93}"/>
    <dgm:cxn modelId="{ADB5D351-5071-4D8E-8CBC-DE57B1017CCF}" type="presOf" srcId="{40F4BCD3-7A1F-49BD-8A0E-91CFD96F9AF8}" destId="{5CBD6E8C-B827-4AF8-8523-EBC77525E312}" srcOrd="0" destOrd="0" presId="urn:microsoft.com/office/officeart/2005/8/layout/hList1"/>
    <dgm:cxn modelId="{20650E7F-D417-4FF2-9F98-4579A2DCAC38}" type="presOf" srcId="{F5CE8FEA-80C2-4044-9A8F-C72DA7B91692}" destId="{1016A386-260B-4AEC-9EA4-25BE00BDCB2F}" srcOrd="0" destOrd="3" presId="urn:microsoft.com/office/officeart/2005/8/layout/hList1"/>
    <dgm:cxn modelId="{B2A38B5D-75CA-47B6-AE12-FDB1E473C9F8}" srcId="{1F507625-82C6-4B04-A2D1-9A186FAEE2D0}" destId="{CA91D7F9-F256-40EF-AED8-6C7A53F1B669}" srcOrd="5" destOrd="0" parTransId="{AB70B529-291E-4C5C-8E79-1C24B0C06CE7}" sibTransId="{58E04784-7AF2-41A2-9EDC-04C0551585B1}"/>
    <dgm:cxn modelId="{B4875821-A127-4C82-8799-E5D5D39340D0}" type="presOf" srcId="{1F507625-82C6-4B04-A2D1-9A186FAEE2D0}" destId="{B79377C8-74C0-472C-B6AC-FEBDCDEEC797}" srcOrd="0" destOrd="0" presId="urn:microsoft.com/office/officeart/2005/8/layout/hList1"/>
    <dgm:cxn modelId="{F26BEF81-6A2F-48F7-B01C-5DE5A868E59F}" type="presOf" srcId="{CFF8CDC6-0603-4E8D-A757-72CBC26F2310}" destId="{5CBD6E8C-B827-4AF8-8523-EBC77525E312}" srcOrd="0" destOrd="2" presId="urn:microsoft.com/office/officeart/2005/8/layout/hList1"/>
    <dgm:cxn modelId="{9A971160-6850-474C-83DB-EC54A2E32869}" type="presOf" srcId="{10BA92BA-E880-4EBD-8502-407C704470F2}" destId="{F783329B-DFE6-4DE9-9CEC-8262F5B282D1}" srcOrd="0" destOrd="0" presId="urn:microsoft.com/office/officeart/2005/8/layout/hList1"/>
    <dgm:cxn modelId="{D621DC25-968A-4573-B6AB-DCFFF3A2B4C2}" srcId="{1F507625-82C6-4B04-A2D1-9A186FAEE2D0}" destId="{1B35B0E4-2A2B-433E-B2CE-307A0296B501}" srcOrd="0" destOrd="0" parTransId="{2E83C732-E155-4037-9D98-F13F0F5C98AE}" sibTransId="{0B83F1B5-3039-462E-B552-58666FB2016C}"/>
    <dgm:cxn modelId="{C3B1FC93-0495-4222-9470-EB25375C0C6E}" srcId="{1F507625-82C6-4B04-A2D1-9A186FAEE2D0}" destId="{2FB88E05-8E69-4DE5-8EDF-A39EF9B4A00F}" srcOrd="1" destOrd="0" parTransId="{DA64CC87-49F3-4AAB-840B-C9F043A70D40}" sibTransId="{92D57263-0C4E-44B7-AE3B-16129FB38784}"/>
    <dgm:cxn modelId="{AFB69E7D-C969-48DE-91DF-294B7C9ED1D5}" type="presOf" srcId="{42B09A16-F81D-4C6F-93A0-D59BE1EFD4B4}" destId="{5CBD6E8C-B827-4AF8-8523-EBC77525E312}" srcOrd="0" destOrd="3" presId="urn:microsoft.com/office/officeart/2005/8/layout/hList1"/>
    <dgm:cxn modelId="{EAF3A1E8-3ED4-4A4E-BFAA-191D2570F3EB}" type="presOf" srcId="{0858B6CA-B46F-4C16-8C7F-261360E60511}" destId="{1016A386-260B-4AEC-9EA4-25BE00BDCB2F}" srcOrd="0" destOrd="2" presId="urn:microsoft.com/office/officeart/2005/8/layout/hList1"/>
    <dgm:cxn modelId="{D85B2C3B-E657-4378-8BB7-16BDF3DC6CAA}" type="presParOf" srcId="{F783329B-DFE6-4DE9-9CEC-8262F5B282D1}" destId="{0E9A21B2-DF25-40B1-9437-D72FDC052434}" srcOrd="0" destOrd="0" presId="urn:microsoft.com/office/officeart/2005/8/layout/hList1"/>
    <dgm:cxn modelId="{59F66844-36DA-4225-9CBA-2054722FE16B}" type="presParOf" srcId="{0E9A21B2-DF25-40B1-9437-D72FDC052434}" destId="{B79377C8-74C0-472C-B6AC-FEBDCDEEC797}" srcOrd="0" destOrd="0" presId="urn:microsoft.com/office/officeart/2005/8/layout/hList1"/>
    <dgm:cxn modelId="{1530D902-5CE8-4DB2-999A-A43AB90D569E}" type="presParOf" srcId="{0E9A21B2-DF25-40B1-9437-D72FDC052434}" destId="{1016A386-260B-4AEC-9EA4-25BE00BDCB2F}" srcOrd="1" destOrd="0" presId="urn:microsoft.com/office/officeart/2005/8/layout/hList1"/>
    <dgm:cxn modelId="{CF472922-54AD-4C45-93B7-D51639F8D919}" type="presParOf" srcId="{F783329B-DFE6-4DE9-9CEC-8262F5B282D1}" destId="{56E50DA8-A91C-4C6A-9098-504BD07EAE00}" srcOrd="1" destOrd="0" presId="urn:microsoft.com/office/officeart/2005/8/layout/hList1"/>
    <dgm:cxn modelId="{41D3F051-CA3A-4C9C-BA8B-FFE592DA581C}" type="presParOf" srcId="{F783329B-DFE6-4DE9-9CEC-8262F5B282D1}" destId="{567BAE8D-7C88-48D9-91DF-25CF43C1ADA6}" srcOrd="2" destOrd="0" presId="urn:microsoft.com/office/officeart/2005/8/layout/hList1"/>
    <dgm:cxn modelId="{D2823F23-8A89-470F-A486-533914DF0258}" type="presParOf" srcId="{567BAE8D-7C88-48D9-91DF-25CF43C1ADA6}" destId="{9F8C4CC6-2FFC-4639-9768-795DFBB05648}" srcOrd="0" destOrd="0" presId="urn:microsoft.com/office/officeart/2005/8/layout/hList1"/>
    <dgm:cxn modelId="{18166778-03A6-44D7-BBEC-104583EF3E9D}" type="presParOf" srcId="{567BAE8D-7C88-48D9-91DF-25CF43C1ADA6}" destId="{5CBD6E8C-B827-4AF8-8523-EBC77525E3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15C51-2066-44C6-89C7-BE8636B7F047}">
      <dsp:nvSpPr>
        <dsp:cNvPr id="0" name=""/>
        <dsp:cNvSpPr/>
      </dsp:nvSpPr>
      <dsp:spPr>
        <a:xfrm rot="10800000">
          <a:off x="133745" y="279589"/>
          <a:ext cx="8706226" cy="593251"/>
        </a:xfrm>
        <a:prstGeom prst="homePlate">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181" tIns="91440" rIns="170688" bIns="91440" numCol="1" spcCol="1270" anchor="ctr" anchorCtr="0">
          <a:noAutofit/>
        </a:bodyPr>
        <a:lstStyle/>
        <a:p>
          <a:pPr lvl="0" algn="l" defTabSz="1066800">
            <a:lnSpc>
              <a:spcPct val="90000"/>
            </a:lnSpc>
            <a:spcBef>
              <a:spcPct val="0"/>
            </a:spcBef>
            <a:spcAft>
              <a:spcPct val="35000"/>
            </a:spcAft>
          </a:pPr>
          <a:r>
            <a:rPr lang="id-ID" sz="2400" kern="1200" dirty="0" smtClean="0"/>
            <a:t>Gula merah yang ditemui di  pasar lokal cukup bervariasi</a:t>
          </a:r>
          <a:endParaRPr lang="id-ID" sz="2400" kern="1200" dirty="0"/>
        </a:p>
      </dsp:txBody>
      <dsp:txXfrm rot="10800000">
        <a:off x="282058" y="279589"/>
        <a:ext cx="8557913" cy="593251"/>
      </dsp:txXfrm>
    </dsp:sp>
    <dsp:sp modelId="{43370CD0-3956-4D2D-A10E-CF5810CF5F40}">
      <dsp:nvSpPr>
        <dsp:cNvPr id="0" name=""/>
        <dsp:cNvSpPr/>
      </dsp:nvSpPr>
      <dsp:spPr>
        <a:xfrm>
          <a:off x="10243912" y="202782"/>
          <a:ext cx="1100162" cy="1005346"/>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9C53C7-F1E3-4586-B6A1-C5162F5A767E}">
      <dsp:nvSpPr>
        <dsp:cNvPr id="0" name=""/>
        <dsp:cNvSpPr/>
      </dsp:nvSpPr>
      <dsp:spPr>
        <a:xfrm rot="10800000">
          <a:off x="142138" y="1241817"/>
          <a:ext cx="8685136" cy="741379"/>
        </a:xfrm>
        <a:prstGeom prst="homePlate">
          <a:avLst/>
        </a:prstGeom>
        <a:solidFill>
          <a:schemeClr val="accent3">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181" tIns="91440" rIns="170688" bIns="91440" numCol="1" spcCol="1270" anchor="ctr" anchorCtr="0">
          <a:noAutofit/>
        </a:bodyPr>
        <a:lstStyle/>
        <a:p>
          <a:pPr lvl="0" algn="l" defTabSz="1066800">
            <a:lnSpc>
              <a:spcPct val="90000"/>
            </a:lnSpc>
            <a:spcBef>
              <a:spcPct val="0"/>
            </a:spcBef>
            <a:spcAft>
              <a:spcPct val="35000"/>
            </a:spcAft>
          </a:pPr>
          <a:r>
            <a:rPr lang="id-ID" sz="2400" kern="1200" dirty="0" smtClean="0"/>
            <a:t>Karakteristik gula merah yang diharapkan</a:t>
          </a:r>
          <a:endParaRPr lang="id-ID" sz="2400" kern="1200" dirty="0"/>
        </a:p>
      </dsp:txBody>
      <dsp:txXfrm rot="10800000">
        <a:off x="327483" y="1241817"/>
        <a:ext cx="8499791" cy="741379"/>
      </dsp:txXfrm>
    </dsp:sp>
    <dsp:sp modelId="{999BDB2A-912F-42B1-BDB2-87D804F16767}">
      <dsp:nvSpPr>
        <dsp:cNvPr id="0" name=""/>
        <dsp:cNvSpPr/>
      </dsp:nvSpPr>
      <dsp:spPr>
        <a:xfrm>
          <a:off x="10328856" y="2130338"/>
          <a:ext cx="1110016" cy="1110799"/>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4F2F0-BF80-4ACD-924E-47A9C89CA92A}">
      <dsp:nvSpPr>
        <dsp:cNvPr id="0" name=""/>
        <dsp:cNvSpPr/>
      </dsp:nvSpPr>
      <dsp:spPr>
        <a:xfrm rot="10800000">
          <a:off x="121937" y="2253794"/>
          <a:ext cx="8732646" cy="1133353"/>
        </a:xfrm>
        <a:prstGeom prst="homePlate">
          <a:avLst/>
        </a:prstGeom>
        <a:solidFill>
          <a:schemeClr val="accent3">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181" tIns="91440" rIns="170688" bIns="91440" numCol="1" spcCol="1270" anchor="ctr" anchorCtr="0">
          <a:noAutofit/>
        </a:bodyPr>
        <a:lstStyle/>
        <a:p>
          <a:pPr lvl="0" algn="l" defTabSz="1066800">
            <a:lnSpc>
              <a:spcPct val="90000"/>
            </a:lnSpc>
            <a:spcBef>
              <a:spcPct val="0"/>
            </a:spcBef>
            <a:spcAft>
              <a:spcPts val="0"/>
            </a:spcAft>
          </a:pPr>
          <a:r>
            <a:rPr lang="id-ID" sz="2400" kern="1200" dirty="0" smtClean="0"/>
            <a:t>Faktor penyebab beragam dan rendahnya kualitas gula merah (Teknologi proses yang digunakan dan Variasi dan kualitas bahan baku) </a:t>
          </a:r>
          <a:endParaRPr lang="id-ID" sz="2400" kern="1200" dirty="0"/>
        </a:p>
      </dsp:txBody>
      <dsp:txXfrm rot="10800000">
        <a:off x="405275" y="2253794"/>
        <a:ext cx="8449308" cy="1133353"/>
      </dsp:txXfrm>
    </dsp:sp>
    <dsp:sp modelId="{5CBEA3E4-BA17-4A73-9D59-A5FB8B7DA412}">
      <dsp:nvSpPr>
        <dsp:cNvPr id="0" name=""/>
        <dsp:cNvSpPr/>
      </dsp:nvSpPr>
      <dsp:spPr>
        <a:xfrm>
          <a:off x="9190488" y="1305547"/>
          <a:ext cx="1138369" cy="1025530"/>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7ADB0-9D04-418C-96F4-FE5F11C77D0B}">
      <dsp:nvSpPr>
        <dsp:cNvPr id="0" name=""/>
        <dsp:cNvSpPr/>
      </dsp:nvSpPr>
      <dsp:spPr>
        <a:xfrm rot="10800000">
          <a:off x="154760" y="3714795"/>
          <a:ext cx="8649523" cy="867909"/>
        </a:xfrm>
        <a:prstGeom prst="homePlate">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181" tIns="91440" rIns="170688" bIns="91440" numCol="1" spcCol="1270" anchor="ctr" anchorCtr="0">
          <a:noAutofit/>
        </a:bodyPr>
        <a:lstStyle/>
        <a:p>
          <a:pPr lvl="0" algn="l" defTabSz="1066800">
            <a:lnSpc>
              <a:spcPct val="90000"/>
            </a:lnSpc>
            <a:spcBef>
              <a:spcPct val="0"/>
            </a:spcBef>
            <a:spcAft>
              <a:spcPct val="35000"/>
            </a:spcAft>
          </a:pPr>
          <a:r>
            <a:rPr lang="id-ID" sz="2400" kern="1200" dirty="0" smtClean="0"/>
            <a:t>Penambahan bahan pengawet alami untuk pengawetan nira dan penambahan STPP</a:t>
          </a:r>
          <a:endParaRPr lang="id-ID" sz="2400" kern="1200" dirty="0"/>
        </a:p>
      </dsp:txBody>
      <dsp:txXfrm rot="10800000">
        <a:off x="371737" y="3714795"/>
        <a:ext cx="8432546" cy="867909"/>
      </dsp:txXfrm>
    </dsp:sp>
    <dsp:sp modelId="{0D9A4324-DFB1-4E0F-90C6-5C95A3FD969A}">
      <dsp:nvSpPr>
        <dsp:cNvPr id="0" name=""/>
        <dsp:cNvSpPr/>
      </dsp:nvSpPr>
      <dsp:spPr>
        <a:xfrm>
          <a:off x="10392929" y="3930768"/>
          <a:ext cx="1123193" cy="1157113"/>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D8271-8CCD-40B3-BD57-1D50A0D3B231}">
      <dsp:nvSpPr>
        <dsp:cNvPr id="0" name=""/>
        <dsp:cNvSpPr/>
      </dsp:nvSpPr>
      <dsp:spPr>
        <a:xfrm rot="5400000">
          <a:off x="5805308" y="-4082549"/>
          <a:ext cx="1655732" cy="9909393"/>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Dari segi keadaan gula merah yang baik adalah gula merah yang memiliki bentuk, rasa, dan aroma yang normal serta warna kuning kecoklatan sampai coklat. Dalam SNI disyaratkan gula merah memiliki kadar air sebesar 10,0% b/b, kadar abu sebesar 2,0% b/b, kadar gula pereduksi sebesar 10,0% b/b, jumlah gula sebagai sakarosa sebesar 77% b/b, serta bagian yang tak larut dalam air sebesar 1,0% b/b. Selain itu, gula merah juga diharapkan memiliki sifat yang tidak mudah meleleh pada penyimpanan dalam suhu ruang dan tidak terlalu keras sehingga mudah untuk dipatahkan.</a:t>
          </a:r>
          <a:endParaRPr lang="id-ID" sz="1600" kern="1200" dirty="0">
            <a:latin typeface="Corbel (Heading)"/>
          </a:endParaRPr>
        </a:p>
      </dsp:txBody>
      <dsp:txXfrm rot="-5400000">
        <a:off x="1678478" y="125107"/>
        <a:ext cx="9828567" cy="1494080"/>
      </dsp:txXfrm>
    </dsp:sp>
    <dsp:sp modelId="{1F048D0C-BC1F-4D18-AC87-7B06BE105BAD}">
      <dsp:nvSpPr>
        <dsp:cNvPr id="0" name=""/>
        <dsp:cNvSpPr/>
      </dsp:nvSpPr>
      <dsp:spPr>
        <a:xfrm>
          <a:off x="717" y="2634"/>
          <a:ext cx="1677761" cy="173902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t>SNI 01-3743-1995</a:t>
          </a:r>
          <a:endParaRPr lang="id-ID" sz="2400" kern="1200" dirty="0"/>
        </a:p>
      </dsp:txBody>
      <dsp:txXfrm>
        <a:off x="82619" y="84536"/>
        <a:ext cx="1513957" cy="1575221"/>
      </dsp:txXfrm>
    </dsp:sp>
    <dsp:sp modelId="{45C66995-D3FA-4610-B3AF-72C2460AFEF6}">
      <dsp:nvSpPr>
        <dsp:cNvPr id="0" name=""/>
        <dsp:cNvSpPr/>
      </dsp:nvSpPr>
      <dsp:spPr>
        <a:xfrm rot="5400000">
          <a:off x="5818584" y="-2277434"/>
          <a:ext cx="1584112" cy="9951116"/>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Salah satu penentu kualitas gula kelapa adalah warnanya. Warna gula kelapa ditentukan oleh pH awal nira. Gula kelapa yang dibuat dari nira dengan pH 6 atau kurang akan menghasilkan gula kelapa dengan warna coklat muda kekuning-kuningan. Nira dengan pH sekitar 7 akan menghasilkan gula kelapa dengan warna coklat tua yang semakin gelap dengan semakin tingginya pH nira. </a:t>
          </a:r>
          <a:endParaRPr lang="id-ID" sz="1600" kern="1200" dirty="0">
            <a:latin typeface="Corbel (Heading)"/>
          </a:endParaRPr>
        </a:p>
        <a:p>
          <a:pPr marL="171450" lvl="1" indent="-171450" algn="just" defTabSz="711200">
            <a:lnSpc>
              <a:spcPct val="90000"/>
            </a:lnSpc>
            <a:spcBef>
              <a:spcPct val="0"/>
            </a:spcBef>
            <a:spcAft>
              <a:spcPct val="15000"/>
            </a:spcAft>
            <a:buChar char="••"/>
          </a:pPr>
          <a:r>
            <a:rPr lang="id-ID" sz="1600" kern="1200" dirty="0" smtClean="0">
              <a:latin typeface="Corbel (Heading)"/>
            </a:rPr>
            <a:t>Semakin banyak pemberian pengawet alami pada nira akan menyebabkan warna gula kelapa menjadi semakin coklat karena pH nira semakin tinggi.</a:t>
          </a:r>
          <a:endParaRPr lang="id-ID" sz="1600" kern="1200" dirty="0">
            <a:latin typeface="Corbel (Heading)"/>
          </a:endParaRPr>
        </a:p>
      </dsp:txBody>
      <dsp:txXfrm rot="-5400000">
        <a:off x="1635082" y="1983398"/>
        <a:ext cx="9873786" cy="1429452"/>
      </dsp:txXfrm>
    </dsp:sp>
    <dsp:sp modelId="{72385120-771B-4F16-945A-1193A8418BE4}">
      <dsp:nvSpPr>
        <dsp:cNvPr id="0" name=""/>
        <dsp:cNvSpPr/>
      </dsp:nvSpPr>
      <dsp:spPr>
        <a:xfrm>
          <a:off x="717" y="1828611"/>
          <a:ext cx="1634365" cy="173902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d-ID" sz="1600" kern="1200" dirty="0" smtClean="0"/>
            <a:t>- Manap (1995) dalam Naufalin dkk (2012) </a:t>
          </a:r>
        </a:p>
        <a:p>
          <a:pPr lvl="0" algn="ctr" defTabSz="711200">
            <a:lnSpc>
              <a:spcPct val="90000"/>
            </a:lnSpc>
            <a:spcBef>
              <a:spcPct val="0"/>
            </a:spcBef>
            <a:spcAft>
              <a:spcPct val="35000"/>
            </a:spcAft>
          </a:pPr>
          <a:r>
            <a:rPr lang="id-ID" sz="1600" kern="1200" dirty="0" smtClean="0"/>
            <a:t>- Naufalin dkk (2013)</a:t>
          </a:r>
          <a:endParaRPr lang="id-ID" sz="1600" kern="1200" dirty="0"/>
        </a:p>
      </dsp:txBody>
      <dsp:txXfrm>
        <a:off x="80500" y="1908394"/>
        <a:ext cx="1474799" cy="1579459"/>
      </dsp:txXfrm>
    </dsp:sp>
    <dsp:sp modelId="{6614A7F5-1746-4E79-BF1C-9598221858F7}">
      <dsp:nvSpPr>
        <dsp:cNvPr id="0" name=""/>
        <dsp:cNvSpPr/>
      </dsp:nvSpPr>
      <dsp:spPr>
        <a:xfrm rot="5400000">
          <a:off x="5786360" y="-419090"/>
          <a:ext cx="1604215" cy="9886382"/>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Gula kelapa memiliki rasa manis yang khas karena mengandung beberapa jenis senyawa karbohidrat seperti sukrosa, fruktosa, dan maltosa. Gula kelapa juga memiliki rasa sedikit asam karena kandungan asam organik, serta memiliki rasa karamel karena adanya reaksi karamelisasi pada karbohidrat selama pemasakan. </a:t>
          </a:r>
          <a:endParaRPr lang="id-ID" sz="1300" kern="1200" dirty="0"/>
        </a:p>
        <a:p>
          <a:pPr marL="171450" lvl="1" indent="-171450" algn="just" defTabSz="711200">
            <a:lnSpc>
              <a:spcPct val="90000"/>
            </a:lnSpc>
            <a:spcBef>
              <a:spcPct val="0"/>
            </a:spcBef>
            <a:spcAft>
              <a:spcPct val="15000"/>
            </a:spcAft>
            <a:buChar char="••"/>
          </a:pPr>
          <a:r>
            <a:rPr lang="id-ID" sz="1600" kern="1200" dirty="0" smtClean="0">
              <a:latin typeface="Corbel (Heading)"/>
            </a:rPr>
            <a:t>Penggunaan bahan pengawet alami dapat mempertahankan kualitas nira sehingga gula yang dihasilkan tidak berasa asam. Hal tersebut disebabkan pengawet alami mengandung senyawa bioaktif yang dapat menghambat fermentasi nira yang diakibatkan aktivitas enzimatis dan mikroba.</a:t>
          </a:r>
          <a:endParaRPr lang="id-ID" sz="1300" kern="1200" dirty="0"/>
        </a:p>
      </dsp:txBody>
      <dsp:txXfrm rot="-5400000">
        <a:off x="1645277" y="3800304"/>
        <a:ext cx="9808071" cy="1447593"/>
      </dsp:txXfrm>
    </dsp:sp>
    <dsp:sp modelId="{FC8F922B-C4B2-484E-AD7E-23BE7CFB2168}">
      <dsp:nvSpPr>
        <dsp:cNvPr id="0" name=""/>
        <dsp:cNvSpPr/>
      </dsp:nvSpPr>
      <dsp:spPr>
        <a:xfrm>
          <a:off x="0" y="3654587"/>
          <a:ext cx="1644559" cy="173902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d-ID" sz="1600" kern="1200" smtClean="0"/>
            <a:t>Sukardi (2010) dan Naufalin dkk (2013)</a:t>
          </a:r>
          <a:endParaRPr lang="id-ID" sz="1600" kern="1200" dirty="0"/>
        </a:p>
      </dsp:txBody>
      <dsp:txXfrm>
        <a:off x="80281" y="3734868"/>
        <a:ext cx="1483997" cy="1578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D8271-8CCD-40B3-BD57-1D50A0D3B231}">
      <dsp:nvSpPr>
        <dsp:cNvPr id="0" name=""/>
        <dsp:cNvSpPr/>
      </dsp:nvSpPr>
      <dsp:spPr>
        <a:xfrm rot="5400000">
          <a:off x="5665025" y="-3934762"/>
          <a:ext cx="1936298" cy="9909393"/>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Gula merah yang baik memiliki tekstur dan struktur yang kompak, serta tidak terlalu keras sehingga mudah dipatahkan dan memberi kesan lunak. </a:t>
          </a:r>
          <a:endParaRPr lang="id-ID" sz="1600" kern="1200" dirty="0">
            <a:latin typeface="Corbel (Heading)"/>
          </a:endParaRPr>
        </a:p>
        <a:p>
          <a:pPr marL="171450" lvl="1" indent="-171450" algn="just" defTabSz="711200">
            <a:lnSpc>
              <a:spcPct val="90000"/>
            </a:lnSpc>
            <a:spcBef>
              <a:spcPct val="0"/>
            </a:spcBef>
            <a:spcAft>
              <a:spcPct val="15000"/>
            </a:spcAft>
            <a:buChar char="••"/>
          </a:pPr>
          <a:r>
            <a:rPr lang="id-ID" sz="1600" kern="1200" dirty="0" smtClean="0">
              <a:latin typeface="Corbel (Heading)"/>
            </a:rPr>
            <a:t>Perlakuan kulit manggis dengan konsentrasi 4,5% menghasilkan gula yang mendekati sangat keras. Hal tersebut dikarenakan semakin tinggi penggunaan konsentrasi pengawet alami maka akan dapat mempertahankan pH nira sehingga gula yang dihasilkan memilki tekstur yang keras.</a:t>
          </a:r>
          <a:endParaRPr lang="id-ID" sz="1600" kern="1200" dirty="0">
            <a:latin typeface="Corbel (Heading)"/>
          </a:endParaRPr>
        </a:p>
      </dsp:txBody>
      <dsp:txXfrm rot="-5400000">
        <a:off x="1678478" y="146307"/>
        <a:ext cx="9814871" cy="1747254"/>
      </dsp:txXfrm>
    </dsp:sp>
    <dsp:sp modelId="{1F048D0C-BC1F-4D18-AC87-7B06BE105BAD}">
      <dsp:nvSpPr>
        <dsp:cNvPr id="0" name=""/>
        <dsp:cNvSpPr/>
      </dsp:nvSpPr>
      <dsp:spPr>
        <a:xfrm>
          <a:off x="717" y="3081"/>
          <a:ext cx="1677761" cy="203370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t>- Sukardi (2010)</a:t>
          </a:r>
        </a:p>
        <a:p>
          <a:pPr lvl="0" algn="ctr" defTabSz="1066800">
            <a:lnSpc>
              <a:spcPct val="90000"/>
            </a:lnSpc>
            <a:spcBef>
              <a:spcPct val="0"/>
            </a:spcBef>
            <a:spcAft>
              <a:spcPct val="35000"/>
            </a:spcAft>
          </a:pPr>
          <a:r>
            <a:rPr lang="id-ID" sz="2400" kern="1200" dirty="0" smtClean="0"/>
            <a:t>- Naufalin dkk (2013)</a:t>
          </a:r>
          <a:endParaRPr lang="id-ID" sz="2400" kern="1200" dirty="0"/>
        </a:p>
      </dsp:txBody>
      <dsp:txXfrm>
        <a:off x="82619" y="84983"/>
        <a:ext cx="1513957" cy="1869900"/>
      </dsp:txXfrm>
    </dsp:sp>
    <dsp:sp modelId="{45C66995-D3FA-4610-B3AF-72C2460AFEF6}">
      <dsp:nvSpPr>
        <dsp:cNvPr id="0" name=""/>
        <dsp:cNvSpPr/>
      </dsp:nvSpPr>
      <dsp:spPr>
        <a:xfrm rot="5400000">
          <a:off x="5684369" y="-1820234"/>
          <a:ext cx="1852542" cy="9951116"/>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Kadar abu dalam gula sangat dipengaruhi oleh kandungan mineral dalam nira serta pada proses pembuatannya. </a:t>
          </a:r>
          <a:endParaRPr lang="id-ID" sz="1600" kern="1200" dirty="0">
            <a:latin typeface="Corbel (Heading)"/>
          </a:endParaRPr>
        </a:p>
        <a:p>
          <a:pPr marL="171450" lvl="1" indent="-171450" algn="just" defTabSz="711200">
            <a:lnSpc>
              <a:spcPct val="90000"/>
            </a:lnSpc>
            <a:spcBef>
              <a:spcPct val="0"/>
            </a:spcBef>
            <a:spcAft>
              <a:spcPct val="15000"/>
            </a:spcAft>
            <a:buChar char="••"/>
          </a:pPr>
          <a:r>
            <a:rPr lang="id-ID" sz="1600" kern="1200" dirty="0" smtClean="0">
              <a:latin typeface="Corbel (Heading)"/>
            </a:rPr>
            <a:t>Penggunaan pengawet alami kulit manggis dan daun cengkeh dengan konsentrasi 4,5% menghasilkan kadar abu masing-masing sebesar 2,0% dan 1,92% sehingga masih dalam batas standar SNI. Kadar abu pada gula kelapa dengan penambahan pengawet alami masih lebih rendah bila dibandingkan dengan gula kelapa hasil olahan nira kelapa yang ditambah pengawet natrium metabisulfit yakni sebesar 3,21%.</a:t>
          </a:r>
          <a:endParaRPr lang="id-ID" sz="1600" kern="1200" dirty="0">
            <a:latin typeface="Corbel (Heading)"/>
          </a:endParaRPr>
        </a:p>
      </dsp:txBody>
      <dsp:txXfrm rot="-5400000">
        <a:off x="1635082" y="2319487"/>
        <a:ext cx="9860682" cy="1671674"/>
      </dsp:txXfrm>
    </dsp:sp>
    <dsp:sp modelId="{72385120-771B-4F16-945A-1193A8418BE4}">
      <dsp:nvSpPr>
        <dsp:cNvPr id="0" name=""/>
        <dsp:cNvSpPr/>
      </dsp:nvSpPr>
      <dsp:spPr>
        <a:xfrm>
          <a:off x="717" y="2138471"/>
          <a:ext cx="1634365" cy="203370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id-ID" sz="2100" kern="1200" dirty="0" smtClean="0"/>
            <a:t>- Baharudin </a:t>
          </a:r>
          <a:r>
            <a:rPr lang="id-ID" sz="2100" i="1" kern="1200" dirty="0" smtClean="0"/>
            <a:t>et al.</a:t>
          </a:r>
          <a:r>
            <a:rPr lang="id-ID" sz="2100" kern="1200" dirty="0" smtClean="0"/>
            <a:t> (2007)</a:t>
          </a:r>
        </a:p>
        <a:p>
          <a:pPr lvl="0" algn="ctr" defTabSz="933450">
            <a:lnSpc>
              <a:spcPct val="90000"/>
            </a:lnSpc>
            <a:spcBef>
              <a:spcPct val="0"/>
            </a:spcBef>
            <a:spcAft>
              <a:spcPct val="35000"/>
            </a:spcAft>
          </a:pPr>
          <a:r>
            <a:rPr lang="id-ID" sz="2100" kern="1200" dirty="0" smtClean="0"/>
            <a:t>- Naufalin dkk (2013)</a:t>
          </a:r>
          <a:endParaRPr lang="id-ID" sz="2100" kern="1200" dirty="0"/>
        </a:p>
      </dsp:txBody>
      <dsp:txXfrm>
        <a:off x="80500" y="2218254"/>
        <a:ext cx="1474799" cy="1874138"/>
      </dsp:txXfrm>
    </dsp:sp>
    <dsp:sp modelId="{6614A7F5-1746-4E79-BF1C-9598221858F7}">
      <dsp:nvSpPr>
        <dsp:cNvPr id="0" name=""/>
        <dsp:cNvSpPr/>
      </dsp:nvSpPr>
      <dsp:spPr>
        <a:xfrm rot="5400000">
          <a:off x="5650442" y="347522"/>
          <a:ext cx="1876052" cy="9886382"/>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Semakin tinggi konsentrasi bahan pengawet alami yang ditambahkan pada nira aren, maka total gula semakin meningkat. Hal ini disebabkan tingginya konsentrasi pengawet alami dapat mempertahankan kadar gula dalam nira aren. Semakin tinggi konsentrasi bahan pengawet alami, total padatan terlarut juga semakin meningkat. Hal ini disebabkan senyawa antimikroba di dalam bahan pengawet dapat mencegah hidrolisis glukosa dan degradasi sukrosa dalam nira aren menjadi senyawa sederhana, karena gula merupakan sumber energi bagi pertumbuhan mikroorganisme.</a:t>
          </a:r>
          <a:endParaRPr lang="id-ID" sz="1600" kern="1200" dirty="0">
            <a:latin typeface="Corbel (Heading)"/>
          </a:endParaRPr>
        </a:p>
      </dsp:txBody>
      <dsp:txXfrm rot="-5400000">
        <a:off x="1645278" y="4444268"/>
        <a:ext cx="9794801" cy="1692890"/>
      </dsp:txXfrm>
    </dsp:sp>
    <dsp:sp modelId="{FC8F922B-C4B2-484E-AD7E-23BE7CFB2168}">
      <dsp:nvSpPr>
        <dsp:cNvPr id="0" name=""/>
        <dsp:cNvSpPr/>
      </dsp:nvSpPr>
      <dsp:spPr>
        <a:xfrm>
          <a:off x="0" y="4273861"/>
          <a:ext cx="1644559" cy="203370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id-ID" sz="2100" kern="1200" dirty="0" smtClean="0">
              <a:latin typeface="Corbel (Heading)"/>
            </a:rPr>
            <a:t>Cowan (1999) dalam Soritua (2015)</a:t>
          </a:r>
          <a:endParaRPr lang="id-ID" sz="2100" kern="1200" dirty="0"/>
        </a:p>
      </dsp:txBody>
      <dsp:txXfrm>
        <a:off x="80281" y="4354142"/>
        <a:ext cx="1483997" cy="1873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D8271-8CCD-40B3-BD57-1D50A0D3B231}">
      <dsp:nvSpPr>
        <dsp:cNvPr id="0" name=""/>
        <dsp:cNvSpPr/>
      </dsp:nvSpPr>
      <dsp:spPr>
        <a:xfrm rot="5400000">
          <a:off x="5407002" y="-3666776"/>
          <a:ext cx="2452345" cy="9909393"/>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Penambahan STPP dalam pembuatan gula kelapa bertujuan untuk meningkatkan kualitas warna dan tekstur dari gula kelapa. Semakin tinggi penambahan STPP akan menyebabkan semakin tingginya nilai kecerahan gula kelapa yang dihasilkan. STPP memiliki sifat sebagai </a:t>
          </a:r>
          <a:r>
            <a:rPr lang="id-ID" sz="1600" i="1" kern="1200" dirty="0" smtClean="0">
              <a:latin typeface="Corbel (Heading)"/>
            </a:rPr>
            <a:t>buffer</a:t>
          </a:r>
          <a:r>
            <a:rPr lang="id-ID" sz="1600" kern="1200" dirty="0" smtClean="0">
              <a:latin typeface="Corbel (Heading)"/>
            </a:rPr>
            <a:t> sehingga mampu mempertahankan pH dari nira. pH nira akan sangat mempengaruhi warna dari gula merah yang dihasilkan. Kapur dan STPP yang ditambahkan pada pembuatan gula kelapa akan saling berikatan, dimana kapur akan bereaksi dengan fosfat yang berasal dari STPP dan membentuk endapan kalsium fosfat. Senyawa tersebut berbentuk kristal dan lebih stabil terhadap gangguan dari luar seperti pemanasan. Hal tersebut menyebabkan interaksi antara keduanya akan mempengaruhi tekstur dari gula kelapa.</a:t>
          </a:r>
          <a:endParaRPr lang="id-ID" sz="1600" kern="1200" dirty="0">
            <a:latin typeface="Corbel (Heading)"/>
          </a:endParaRPr>
        </a:p>
      </dsp:txBody>
      <dsp:txXfrm rot="-5400000">
        <a:off x="1678478" y="181462"/>
        <a:ext cx="9789679" cy="2212917"/>
      </dsp:txXfrm>
    </dsp:sp>
    <dsp:sp modelId="{1F048D0C-BC1F-4D18-AC87-7B06BE105BAD}">
      <dsp:nvSpPr>
        <dsp:cNvPr id="0" name=""/>
        <dsp:cNvSpPr/>
      </dsp:nvSpPr>
      <dsp:spPr>
        <a:xfrm>
          <a:off x="717" y="64"/>
          <a:ext cx="1677761" cy="257571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latin typeface="Corbel (Heading)"/>
            </a:rPr>
            <a:t>Haloho dkk (2015)</a:t>
          </a:r>
          <a:endParaRPr lang="id-ID" sz="2400" kern="1200" dirty="0"/>
        </a:p>
      </dsp:txBody>
      <dsp:txXfrm>
        <a:off x="82619" y="81966"/>
        <a:ext cx="1513957" cy="2411907"/>
      </dsp:txXfrm>
    </dsp:sp>
    <dsp:sp modelId="{6614A7F5-1746-4E79-BF1C-9598221858F7}">
      <dsp:nvSpPr>
        <dsp:cNvPr id="0" name=""/>
        <dsp:cNvSpPr/>
      </dsp:nvSpPr>
      <dsp:spPr>
        <a:xfrm rot="5400000">
          <a:off x="5400447" y="-950773"/>
          <a:ext cx="2376042" cy="9886382"/>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Corbel (Heading)"/>
            </a:rPr>
            <a:t>Nira dengan penambahan pengawet alami kulit manggis menghasilkan pH nira yang lebih tinggi dibanding nira tanpa penambahan bahan pengawet alami setelah disimpan selama 4 jam maupun 8 jam. Hal ini diduga karena kulit manggis memiliki aktivitas antimikroba yang tinggi terhadap mikroba perusak nira. Nira dengan penambahan bahan pengawet alami kulit manggis menghasilkan pH sebesar 6,3.</a:t>
          </a:r>
          <a:endParaRPr lang="id-ID" sz="1600" kern="1200" dirty="0">
            <a:latin typeface="Corbel (Heading)"/>
          </a:endParaRPr>
        </a:p>
        <a:p>
          <a:pPr marL="171450" lvl="1" indent="-171450" algn="just" defTabSz="711200">
            <a:lnSpc>
              <a:spcPct val="90000"/>
            </a:lnSpc>
            <a:spcBef>
              <a:spcPct val="0"/>
            </a:spcBef>
            <a:spcAft>
              <a:spcPct val="15000"/>
            </a:spcAft>
            <a:buChar char="••"/>
          </a:pPr>
          <a:r>
            <a:rPr lang="id-ID" sz="1600" kern="1200" dirty="0" smtClean="0">
              <a:latin typeface="Corbel (Heading)"/>
            </a:rPr>
            <a:t>Penambahan STPP mampu mempertahankan pH nira yang sudah terbentuk. Penambahan STPP juga bertujuan untuk meningkatkan warna, menangkap kotoran, dan menurunkan kadar air bebas sehingga air yang mungkin dapat dimanfaatkan oleh mikroba untuk pertumbuhannya sedikit. Apabila pertumbuhan mikroba dapat dihambat, kadar gula pereduksi yang terbentuk juga akan menurun (Haloho dkk, 2015). </a:t>
          </a:r>
          <a:endParaRPr lang="id-ID" sz="1600" kern="1200" dirty="0">
            <a:latin typeface="Corbel (Heading)"/>
          </a:endParaRPr>
        </a:p>
      </dsp:txBody>
      <dsp:txXfrm rot="-5400000">
        <a:off x="1645278" y="2920385"/>
        <a:ext cx="9770393" cy="2144064"/>
      </dsp:txXfrm>
    </dsp:sp>
    <dsp:sp modelId="{FC8F922B-C4B2-484E-AD7E-23BE7CFB2168}">
      <dsp:nvSpPr>
        <dsp:cNvPr id="0" name=""/>
        <dsp:cNvSpPr/>
      </dsp:nvSpPr>
      <dsp:spPr>
        <a:xfrm>
          <a:off x="0" y="2704561"/>
          <a:ext cx="1644559" cy="257571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d-ID" sz="2300" kern="1200" dirty="0" smtClean="0">
              <a:latin typeface="Corbel (Heading)"/>
            </a:rPr>
            <a:t>- Naufalin dkk (2012)</a:t>
          </a:r>
        </a:p>
        <a:p>
          <a:pPr lvl="0" algn="ctr" defTabSz="1022350">
            <a:lnSpc>
              <a:spcPct val="90000"/>
            </a:lnSpc>
            <a:spcBef>
              <a:spcPct val="0"/>
            </a:spcBef>
            <a:spcAft>
              <a:spcPct val="35000"/>
            </a:spcAft>
          </a:pPr>
          <a:r>
            <a:rPr lang="id-ID" sz="2300" kern="1200" dirty="0" smtClean="0">
              <a:latin typeface="Corbel (Heading)"/>
            </a:rPr>
            <a:t>- Haloho dkk (2015)</a:t>
          </a:r>
          <a:endParaRPr lang="id-ID" sz="2300" kern="1200" dirty="0"/>
        </a:p>
      </dsp:txBody>
      <dsp:txXfrm>
        <a:off x="80281" y="2784842"/>
        <a:ext cx="1483997" cy="2415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48A0C-601D-417F-A4FD-DAAF0B02D702}">
      <dsp:nvSpPr>
        <dsp:cNvPr id="0" name=""/>
        <dsp:cNvSpPr/>
      </dsp:nvSpPr>
      <dsp:spPr>
        <a:xfrm>
          <a:off x="85937" y="1789"/>
          <a:ext cx="5234721" cy="509263"/>
        </a:xfrm>
        <a:prstGeom prst="roundRect">
          <a:avLst>
            <a:gd name="adj" fmla="val 10000"/>
          </a:avLst>
        </a:prstGeom>
        <a:solidFill>
          <a:schemeClr val="accent2">
            <a:alpha val="9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d-ID" sz="2000" kern="1200" dirty="0" smtClean="0"/>
            <a:t>Bahan-bahan yang digunakan :</a:t>
          </a:r>
          <a:endParaRPr lang="id-ID" sz="2000" kern="1200" dirty="0"/>
        </a:p>
      </dsp:txBody>
      <dsp:txXfrm>
        <a:off x="100853" y="16705"/>
        <a:ext cx="5204889" cy="479431"/>
      </dsp:txXfrm>
    </dsp:sp>
    <dsp:sp modelId="{D0A139D4-9F9C-4BF2-AF11-1ED85F84C90C}">
      <dsp:nvSpPr>
        <dsp:cNvPr id="0" name=""/>
        <dsp:cNvSpPr/>
      </dsp:nvSpPr>
      <dsp:spPr>
        <a:xfrm>
          <a:off x="609409" y="511053"/>
          <a:ext cx="173568" cy="1003518"/>
        </a:xfrm>
        <a:custGeom>
          <a:avLst/>
          <a:gdLst/>
          <a:ahLst/>
          <a:cxnLst/>
          <a:rect l="0" t="0" r="0" b="0"/>
          <a:pathLst>
            <a:path>
              <a:moveTo>
                <a:pt x="0" y="0"/>
              </a:moveTo>
              <a:lnTo>
                <a:pt x="0" y="1003518"/>
              </a:lnTo>
              <a:lnTo>
                <a:pt x="173568" y="1003518"/>
              </a:lnTo>
            </a:path>
          </a:pathLst>
        </a:custGeom>
        <a:noFill/>
        <a:ln w="1905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9BCFB-D7E3-4146-BF88-C65E47E984FF}">
      <dsp:nvSpPr>
        <dsp:cNvPr id="0" name=""/>
        <dsp:cNvSpPr/>
      </dsp:nvSpPr>
      <dsp:spPr>
        <a:xfrm>
          <a:off x="782978" y="672235"/>
          <a:ext cx="4485003" cy="1684672"/>
        </a:xfrm>
        <a:prstGeom prst="roundRect">
          <a:avLst>
            <a:gd name="adj" fmla="val 10000"/>
          </a:avLst>
        </a:prstGeom>
        <a:solidFill>
          <a:schemeClr val="accent2">
            <a:tint val="55000"/>
            <a:satMod val="130000"/>
          </a:schemeClr>
        </a:solidFill>
        <a:ln w="100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2385" tIns="21590" rIns="32385" bIns="21590" numCol="1" spcCol="1270" anchor="ctr" anchorCtr="0">
          <a:noAutofit/>
        </a:bodyPr>
        <a:lstStyle/>
        <a:p>
          <a:pPr lvl="0" algn="just" defTabSz="755650">
            <a:lnSpc>
              <a:spcPct val="90000"/>
            </a:lnSpc>
            <a:spcBef>
              <a:spcPct val="0"/>
            </a:spcBef>
            <a:spcAft>
              <a:spcPct val="35000"/>
            </a:spcAft>
          </a:pPr>
          <a:r>
            <a:rPr lang="en-US" sz="1700" kern="1200" dirty="0" err="1" smtClean="0"/>
            <a:t>Bahan-bahan</a:t>
          </a:r>
          <a:r>
            <a:rPr lang="en-US" sz="1700" kern="1200" dirty="0" smtClean="0"/>
            <a:t> yang </a:t>
          </a:r>
          <a:r>
            <a:rPr lang="en-US" sz="1700" kern="1200" dirty="0" err="1" smtClean="0"/>
            <a:t>digunakan</a:t>
          </a:r>
          <a:r>
            <a:rPr lang="en-US" sz="1700" kern="1200" dirty="0" smtClean="0"/>
            <a:t> </a:t>
          </a:r>
          <a:r>
            <a:rPr lang="en-US" sz="1700" kern="1200" dirty="0" err="1" smtClean="0"/>
            <a:t>pada</a:t>
          </a:r>
          <a:r>
            <a:rPr lang="en-US" sz="1700" kern="1200" dirty="0" smtClean="0"/>
            <a:t> proses </a:t>
          </a:r>
          <a:r>
            <a:rPr lang="en-US" sz="1700" kern="1200" dirty="0" err="1" smtClean="0"/>
            <a:t>pembuatan</a:t>
          </a:r>
          <a:r>
            <a:rPr lang="en-US" sz="1700" kern="1200" dirty="0" smtClean="0"/>
            <a:t> </a:t>
          </a:r>
          <a:r>
            <a:rPr lang="en-US" sz="1700" kern="1200" dirty="0" err="1" smtClean="0"/>
            <a:t>gula</a:t>
          </a:r>
          <a:r>
            <a:rPr lang="en-US" sz="1700" kern="1200" dirty="0" smtClean="0"/>
            <a:t> </a:t>
          </a:r>
          <a:r>
            <a:rPr lang="en-US" sz="1700" kern="1200" dirty="0" err="1" smtClean="0"/>
            <a:t>merah</a:t>
          </a:r>
          <a:r>
            <a:rPr lang="en-US" sz="1700" kern="1200" dirty="0" smtClean="0"/>
            <a:t> </a:t>
          </a:r>
          <a:r>
            <a:rPr lang="en-US" sz="1700" kern="1200" dirty="0" err="1" smtClean="0"/>
            <a:t>ini</a:t>
          </a:r>
          <a:r>
            <a:rPr lang="en-US" sz="1700" kern="1200" dirty="0" smtClean="0"/>
            <a:t> </a:t>
          </a:r>
          <a:r>
            <a:rPr lang="en-US" sz="1700" kern="1200" dirty="0" err="1" smtClean="0"/>
            <a:t>adalah</a:t>
          </a:r>
          <a:r>
            <a:rPr lang="en-US" sz="1700" kern="1200" dirty="0" smtClean="0"/>
            <a:t> </a:t>
          </a:r>
          <a:r>
            <a:rPr lang="en-US" sz="1700" kern="1200" dirty="0" err="1" smtClean="0"/>
            <a:t>nira</a:t>
          </a:r>
          <a:r>
            <a:rPr lang="en-US" sz="1700" kern="1200" dirty="0" smtClean="0"/>
            <a:t> </a:t>
          </a:r>
          <a:r>
            <a:rPr lang="en-US" sz="1700" kern="1200" dirty="0" err="1" smtClean="0"/>
            <a:t>aren</a:t>
          </a:r>
          <a:r>
            <a:rPr lang="en-US" sz="1700" kern="1200" dirty="0" smtClean="0"/>
            <a:t> yang </a:t>
          </a:r>
          <a:r>
            <a:rPr lang="en-US" sz="1700" kern="1200" dirty="0" err="1" smtClean="0"/>
            <a:t>diperoleh</a:t>
          </a:r>
          <a:r>
            <a:rPr lang="en-US" sz="1700" kern="1200" dirty="0" smtClean="0"/>
            <a:t> </a:t>
          </a:r>
          <a:r>
            <a:rPr lang="en-US" sz="1700" kern="1200" dirty="0" err="1" smtClean="0"/>
            <a:t>dari</a:t>
          </a:r>
          <a:r>
            <a:rPr lang="en-US" sz="1700" kern="1200" dirty="0" smtClean="0"/>
            <a:t> </a:t>
          </a:r>
          <a:r>
            <a:rPr lang="en-US" sz="1700" kern="1200" dirty="0" err="1" smtClean="0"/>
            <a:t>Desa</a:t>
          </a:r>
          <a:r>
            <a:rPr lang="en-US" sz="1700" kern="1200" dirty="0" smtClean="0"/>
            <a:t> </a:t>
          </a:r>
          <a:r>
            <a:rPr lang="en-US" sz="1700" kern="1200" dirty="0" err="1" smtClean="0"/>
            <a:t>Wargasaluyu</a:t>
          </a:r>
          <a:r>
            <a:rPr lang="en-US" sz="1700" kern="1200" dirty="0" smtClean="0"/>
            <a:t> </a:t>
          </a:r>
          <a:r>
            <a:rPr lang="en-US" sz="1700" kern="1200" dirty="0" err="1" smtClean="0"/>
            <a:t>Kecamatan</a:t>
          </a:r>
          <a:r>
            <a:rPr lang="en-US" sz="1700" kern="1200" dirty="0" smtClean="0"/>
            <a:t> </a:t>
          </a:r>
          <a:r>
            <a:rPr lang="en-US" sz="1700" kern="1200" dirty="0" err="1" smtClean="0"/>
            <a:t>Gununghalu</a:t>
          </a:r>
          <a:r>
            <a:rPr lang="en-US" sz="1700" kern="1200" dirty="0" smtClean="0"/>
            <a:t> </a:t>
          </a:r>
          <a:r>
            <a:rPr lang="en-US" sz="1700" kern="1200" dirty="0" err="1" smtClean="0"/>
            <a:t>Kabupaten</a:t>
          </a:r>
          <a:r>
            <a:rPr lang="en-US" sz="1700" kern="1200" dirty="0" smtClean="0"/>
            <a:t> Bandung Barat, sodium </a:t>
          </a:r>
          <a:r>
            <a:rPr lang="en-US" sz="1700" kern="1200" dirty="0" err="1" smtClean="0"/>
            <a:t>tripoliphosphat</a:t>
          </a:r>
          <a:r>
            <a:rPr lang="en-US" sz="1700" kern="1200" dirty="0" smtClean="0"/>
            <a:t> (Na</a:t>
          </a:r>
          <a:r>
            <a:rPr lang="en-US" sz="1700" kern="1200" baseline="-25000" dirty="0" smtClean="0"/>
            <a:t>5</a:t>
          </a:r>
          <a:r>
            <a:rPr lang="en-US" sz="1700" kern="1200" dirty="0" smtClean="0"/>
            <a:t>P3O</a:t>
          </a:r>
          <a:r>
            <a:rPr lang="en-US" sz="1700" kern="1200" baseline="-25000" dirty="0" smtClean="0"/>
            <a:t>10</a:t>
          </a:r>
          <a:r>
            <a:rPr lang="en-US" sz="1700" kern="1200" dirty="0" smtClean="0"/>
            <a:t>), </a:t>
          </a:r>
          <a:r>
            <a:rPr lang="en-US" sz="1700" kern="1200" dirty="0" err="1" smtClean="0"/>
            <a:t>kulit</a:t>
          </a:r>
          <a:r>
            <a:rPr lang="en-US" sz="1700" kern="1200" dirty="0" smtClean="0"/>
            <a:t> </a:t>
          </a:r>
          <a:r>
            <a:rPr lang="en-US" sz="1700" kern="1200" dirty="0" err="1" smtClean="0"/>
            <a:t>buah</a:t>
          </a:r>
          <a:r>
            <a:rPr lang="en-US" sz="1700" kern="1200" dirty="0" smtClean="0"/>
            <a:t> </a:t>
          </a:r>
          <a:r>
            <a:rPr lang="en-US" sz="1700" kern="1200" dirty="0" err="1" smtClean="0"/>
            <a:t>manggis</a:t>
          </a:r>
          <a:r>
            <a:rPr lang="en-US" sz="1700" kern="1200" dirty="0" smtClean="0"/>
            <a:t>, </a:t>
          </a:r>
          <a:r>
            <a:rPr lang="en-US" sz="1700" kern="1200" dirty="0" err="1" smtClean="0"/>
            <a:t>daun</a:t>
          </a:r>
          <a:r>
            <a:rPr lang="en-US" sz="1700" kern="1200" dirty="0" smtClean="0"/>
            <a:t> </a:t>
          </a:r>
          <a:r>
            <a:rPr lang="en-US" sz="1700" kern="1200" dirty="0" err="1" smtClean="0"/>
            <a:t>jambu</a:t>
          </a:r>
          <a:r>
            <a:rPr lang="en-US" sz="1700" kern="1200" dirty="0" smtClean="0"/>
            <a:t> </a:t>
          </a:r>
          <a:r>
            <a:rPr lang="en-US" sz="1700" kern="1200" dirty="0" err="1" smtClean="0"/>
            <a:t>biji</a:t>
          </a:r>
          <a:r>
            <a:rPr lang="en-US" sz="1700" kern="1200" dirty="0" smtClean="0"/>
            <a:t>, </a:t>
          </a:r>
          <a:r>
            <a:rPr lang="id-ID" sz="1700" kern="1200" dirty="0" smtClean="0"/>
            <a:t>dan </a:t>
          </a:r>
          <a:r>
            <a:rPr lang="en-US" sz="1700" kern="1200" dirty="0" err="1" smtClean="0"/>
            <a:t>daun</a:t>
          </a:r>
          <a:r>
            <a:rPr lang="en-US" sz="1700" kern="1200" dirty="0" smtClean="0"/>
            <a:t> </a:t>
          </a:r>
          <a:r>
            <a:rPr lang="en-US" sz="1700" kern="1200" dirty="0" err="1" smtClean="0"/>
            <a:t>cengkeh</a:t>
          </a:r>
          <a:r>
            <a:rPr lang="en-US" sz="1700" kern="1200" dirty="0" smtClean="0"/>
            <a:t>. </a:t>
          </a:r>
          <a:endParaRPr lang="id-ID" sz="1700" kern="1200" dirty="0"/>
        </a:p>
      </dsp:txBody>
      <dsp:txXfrm>
        <a:off x="832320" y="721577"/>
        <a:ext cx="4386319" cy="1585988"/>
      </dsp:txXfrm>
    </dsp:sp>
    <dsp:sp modelId="{F7B70050-5B85-4CC8-993C-E0C1646E8260}">
      <dsp:nvSpPr>
        <dsp:cNvPr id="0" name=""/>
        <dsp:cNvSpPr/>
      </dsp:nvSpPr>
      <dsp:spPr>
        <a:xfrm>
          <a:off x="609409" y="511053"/>
          <a:ext cx="236252" cy="3051980"/>
        </a:xfrm>
        <a:custGeom>
          <a:avLst/>
          <a:gdLst/>
          <a:ahLst/>
          <a:cxnLst/>
          <a:rect l="0" t="0" r="0" b="0"/>
          <a:pathLst>
            <a:path>
              <a:moveTo>
                <a:pt x="0" y="0"/>
              </a:moveTo>
              <a:lnTo>
                <a:pt x="0" y="3051980"/>
              </a:lnTo>
              <a:lnTo>
                <a:pt x="236252" y="3051980"/>
              </a:lnTo>
            </a:path>
          </a:pathLst>
        </a:custGeom>
        <a:noFill/>
        <a:ln w="1905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6BC24-6728-4F0B-BD05-A5E135953DA5}">
      <dsp:nvSpPr>
        <dsp:cNvPr id="0" name=""/>
        <dsp:cNvSpPr/>
      </dsp:nvSpPr>
      <dsp:spPr>
        <a:xfrm>
          <a:off x="845662" y="2607749"/>
          <a:ext cx="4781612" cy="1910568"/>
        </a:xfrm>
        <a:prstGeom prst="roundRect">
          <a:avLst>
            <a:gd name="adj" fmla="val 10000"/>
          </a:avLst>
        </a:prstGeom>
        <a:solidFill>
          <a:schemeClr val="accent2">
            <a:tint val="55000"/>
            <a:satMod val="130000"/>
          </a:schemeClr>
        </a:solidFill>
        <a:ln w="100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2385" tIns="21590" rIns="32385" bIns="21590" numCol="1" spcCol="1270" anchor="ctr" anchorCtr="0">
          <a:noAutofit/>
        </a:bodyPr>
        <a:lstStyle/>
        <a:p>
          <a:pPr lvl="0" algn="just" defTabSz="755650">
            <a:lnSpc>
              <a:spcPct val="90000"/>
            </a:lnSpc>
            <a:spcBef>
              <a:spcPct val="0"/>
            </a:spcBef>
            <a:spcAft>
              <a:spcPct val="35000"/>
            </a:spcAft>
          </a:pPr>
          <a:r>
            <a:rPr lang="en-US" sz="1700" kern="1200" dirty="0" err="1" smtClean="0"/>
            <a:t>Bahan</a:t>
          </a:r>
          <a:r>
            <a:rPr lang="en-US" sz="1700" kern="1200" dirty="0" smtClean="0"/>
            <a:t> yang </a:t>
          </a:r>
          <a:r>
            <a:rPr lang="en-US" sz="1700" kern="1200" dirty="0" err="1" smtClean="0"/>
            <a:t>digunakan</a:t>
          </a:r>
          <a:r>
            <a:rPr lang="en-US" sz="1700" kern="1200" dirty="0" smtClean="0"/>
            <a:t> </a:t>
          </a:r>
          <a:r>
            <a:rPr lang="en-US" sz="1700" kern="1200" dirty="0" err="1" smtClean="0"/>
            <a:t>untuk</a:t>
          </a:r>
          <a:r>
            <a:rPr lang="en-US" sz="1700" kern="1200" dirty="0" smtClean="0"/>
            <a:t> </a:t>
          </a:r>
          <a:r>
            <a:rPr lang="en-US" sz="1700" kern="1200" dirty="0" err="1" smtClean="0"/>
            <a:t>analisis</a:t>
          </a:r>
          <a:r>
            <a:rPr lang="en-US" sz="1700" kern="1200" dirty="0" smtClean="0"/>
            <a:t> </a:t>
          </a:r>
          <a:r>
            <a:rPr lang="en-US" sz="1700" kern="1200" dirty="0" err="1" smtClean="0"/>
            <a:t>adalah</a:t>
          </a:r>
          <a:r>
            <a:rPr lang="en-US" sz="1700" kern="1200" dirty="0" smtClean="0"/>
            <a:t> </a:t>
          </a:r>
          <a:r>
            <a:rPr lang="en-US" sz="1700" kern="1200" dirty="0" err="1" smtClean="0"/>
            <a:t>sampel</a:t>
          </a:r>
          <a:r>
            <a:rPr lang="en-US" sz="1700" kern="1200" dirty="0" smtClean="0"/>
            <a:t> </a:t>
          </a:r>
          <a:r>
            <a:rPr lang="en-US" sz="1700" kern="1200" dirty="0" err="1" smtClean="0"/>
            <a:t>nira</a:t>
          </a:r>
          <a:r>
            <a:rPr lang="en-US" sz="1700" kern="1200" dirty="0" smtClean="0"/>
            <a:t>, </a:t>
          </a:r>
          <a:r>
            <a:rPr lang="en-US" sz="1700" kern="1200" dirty="0" err="1" smtClean="0"/>
            <a:t>serbuk</a:t>
          </a:r>
          <a:r>
            <a:rPr lang="en-US" sz="1700" kern="1200" dirty="0" smtClean="0"/>
            <a:t> </a:t>
          </a:r>
          <a:r>
            <a:rPr lang="en-US" sz="1700" kern="1200" dirty="0" err="1" smtClean="0"/>
            <a:t>kulit</a:t>
          </a:r>
          <a:r>
            <a:rPr lang="en-US" sz="1700" kern="1200" dirty="0" smtClean="0"/>
            <a:t> </a:t>
          </a:r>
          <a:r>
            <a:rPr lang="en-US" sz="1700" kern="1200" dirty="0" err="1" smtClean="0"/>
            <a:t>manggis</a:t>
          </a:r>
          <a:r>
            <a:rPr lang="en-US" sz="1700" kern="1200" dirty="0" smtClean="0"/>
            <a:t>, </a:t>
          </a:r>
          <a:r>
            <a:rPr lang="en-US" sz="1700" kern="1200" dirty="0" err="1" smtClean="0"/>
            <a:t>serbuk</a:t>
          </a:r>
          <a:r>
            <a:rPr lang="en-US" sz="1700" kern="1200" dirty="0" smtClean="0"/>
            <a:t> </a:t>
          </a:r>
          <a:r>
            <a:rPr lang="en-US" sz="1700" kern="1200" dirty="0" err="1" smtClean="0"/>
            <a:t>daun</a:t>
          </a:r>
          <a:r>
            <a:rPr lang="en-US" sz="1700" kern="1200" dirty="0" smtClean="0"/>
            <a:t> </a:t>
          </a:r>
          <a:r>
            <a:rPr lang="en-US" sz="1700" kern="1200" dirty="0" err="1" smtClean="0"/>
            <a:t>jambu</a:t>
          </a:r>
          <a:r>
            <a:rPr lang="en-US" sz="1700" kern="1200" dirty="0" smtClean="0"/>
            <a:t> </a:t>
          </a:r>
          <a:r>
            <a:rPr lang="en-US" sz="1700" kern="1200" dirty="0" err="1" smtClean="0"/>
            <a:t>biji</a:t>
          </a:r>
          <a:r>
            <a:rPr lang="en-US" sz="1700" kern="1200" dirty="0" smtClean="0"/>
            <a:t>, </a:t>
          </a:r>
          <a:r>
            <a:rPr lang="en-US" sz="1700" kern="1200" dirty="0" err="1" smtClean="0"/>
            <a:t>serbuk</a:t>
          </a:r>
          <a:r>
            <a:rPr lang="en-US" sz="1700" kern="1200" dirty="0" smtClean="0"/>
            <a:t> </a:t>
          </a:r>
          <a:r>
            <a:rPr lang="en-US" sz="1700" kern="1200" dirty="0" err="1" smtClean="0"/>
            <a:t>daun</a:t>
          </a:r>
          <a:r>
            <a:rPr lang="en-US" sz="1700" kern="1200" dirty="0" smtClean="0"/>
            <a:t> </a:t>
          </a:r>
          <a:r>
            <a:rPr lang="en-US" sz="1700" kern="1200" dirty="0" err="1" smtClean="0"/>
            <a:t>cengkeh</a:t>
          </a:r>
          <a:r>
            <a:rPr lang="en-US" sz="1700" kern="1200" dirty="0" smtClean="0"/>
            <a:t>,</a:t>
          </a:r>
          <a:r>
            <a:rPr lang="id-ID" sz="1700" kern="1200" dirty="0" smtClean="0"/>
            <a:t> air steril,</a:t>
          </a:r>
          <a:r>
            <a:rPr lang="en-US" sz="1700" kern="1200" dirty="0" smtClean="0"/>
            <a:t> media </a:t>
          </a:r>
          <a:r>
            <a:rPr lang="en-US" sz="1700" i="1" kern="1200" dirty="0" smtClean="0"/>
            <a:t>yeast glucose agar</a:t>
          </a:r>
          <a:r>
            <a:rPr lang="en-US" sz="1700" kern="1200" dirty="0" smtClean="0"/>
            <a:t>,</a:t>
          </a:r>
          <a:r>
            <a:rPr lang="id-ID" sz="1700" kern="1200" dirty="0" smtClean="0"/>
            <a:t> </a:t>
          </a:r>
          <a:r>
            <a:rPr lang="en-US" sz="1700" i="1" kern="1200" dirty="0" smtClean="0"/>
            <a:t>nutrient agar</a:t>
          </a:r>
          <a:r>
            <a:rPr lang="id-ID" sz="1700" i="1" kern="1200" dirty="0" smtClean="0"/>
            <a:t>, </a:t>
          </a:r>
          <a:r>
            <a:rPr lang="en-US" sz="1700" kern="1200" dirty="0" err="1" smtClean="0"/>
            <a:t>sampel</a:t>
          </a:r>
          <a:r>
            <a:rPr lang="en-US" sz="1700" kern="1200" dirty="0" smtClean="0"/>
            <a:t> </a:t>
          </a:r>
          <a:r>
            <a:rPr lang="id-ID" sz="1700" kern="1200" dirty="0" smtClean="0"/>
            <a:t>gula merah aren, batu didih, dan larutan toluen, </a:t>
          </a:r>
          <a:r>
            <a:rPr lang="en-US" sz="1700" kern="1200" dirty="0" err="1" smtClean="0"/>
            <a:t>etanol</a:t>
          </a:r>
          <a:r>
            <a:rPr lang="id-ID" sz="1700" kern="1200" dirty="0" smtClean="0"/>
            <a:t> 70%, aquadest, Na-tiosulfat 1 N, larutan Luff Schoorl, H</a:t>
          </a:r>
          <a:r>
            <a:rPr lang="id-ID" sz="1700" kern="1200" baseline="-25000" dirty="0" smtClean="0"/>
            <a:t>2</a:t>
          </a:r>
          <a:r>
            <a:rPr lang="id-ID" sz="1700" kern="1200" dirty="0" smtClean="0"/>
            <a:t>SO</a:t>
          </a:r>
          <a:r>
            <a:rPr lang="id-ID" sz="1700" kern="1200" baseline="-25000" dirty="0" smtClean="0"/>
            <a:t>4 </a:t>
          </a:r>
          <a:r>
            <a:rPr lang="id-ID" sz="1700" kern="1200" dirty="0" smtClean="0"/>
            <a:t>6 N, KI, HCL 9,5 N, indikator PP, NaOH 30%, dan amilum. </a:t>
          </a:r>
          <a:endParaRPr lang="id-ID" sz="1700" kern="1200" dirty="0">
            <a:latin typeface="Corbel (body)"/>
          </a:endParaRPr>
        </a:p>
      </dsp:txBody>
      <dsp:txXfrm>
        <a:off x="901621" y="2663708"/>
        <a:ext cx="4669694" cy="1798650"/>
      </dsp:txXfrm>
    </dsp:sp>
    <dsp:sp modelId="{B9F106CC-B5C0-4512-91F9-DC7386C3B38C}">
      <dsp:nvSpPr>
        <dsp:cNvPr id="0" name=""/>
        <dsp:cNvSpPr/>
      </dsp:nvSpPr>
      <dsp:spPr>
        <a:xfrm>
          <a:off x="5923209" y="1789"/>
          <a:ext cx="5421367" cy="526075"/>
        </a:xfrm>
        <a:prstGeom prst="roundRect">
          <a:avLst>
            <a:gd name="adj" fmla="val 10000"/>
          </a:avLst>
        </a:prstGeom>
        <a:solidFill>
          <a:schemeClr val="accent2"/>
        </a:solidFill>
        <a:ln w="53975" cap="flat" cmpd="dbl"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d-ID" sz="2000" kern="1200" dirty="0" smtClean="0"/>
            <a:t>Alat-alat yang digunakan :</a:t>
          </a:r>
          <a:endParaRPr lang="id-ID" sz="2000" kern="1200" dirty="0"/>
        </a:p>
      </dsp:txBody>
      <dsp:txXfrm>
        <a:off x="5938617" y="17197"/>
        <a:ext cx="5390551" cy="495259"/>
      </dsp:txXfrm>
    </dsp:sp>
    <dsp:sp modelId="{6E1D89B6-3C7C-47B2-A195-079E2828E8BF}">
      <dsp:nvSpPr>
        <dsp:cNvPr id="0" name=""/>
        <dsp:cNvSpPr/>
      </dsp:nvSpPr>
      <dsp:spPr>
        <a:xfrm>
          <a:off x="6465346" y="527864"/>
          <a:ext cx="185831" cy="1060796"/>
        </a:xfrm>
        <a:custGeom>
          <a:avLst/>
          <a:gdLst/>
          <a:ahLst/>
          <a:cxnLst/>
          <a:rect l="0" t="0" r="0" b="0"/>
          <a:pathLst>
            <a:path>
              <a:moveTo>
                <a:pt x="0" y="0"/>
              </a:moveTo>
              <a:lnTo>
                <a:pt x="0" y="1060796"/>
              </a:lnTo>
              <a:lnTo>
                <a:pt x="185831" y="1060796"/>
              </a:lnTo>
            </a:path>
          </a:pathLst>
        </a:custGeom>
        <a:noFill/>
        <a:ln w="1905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58937-7D07-41B2-A86B-3CAE50150081}">
      <dsp:nvSpPr>
        <dsp:cNvPr id="0" name=""/>
        <dsp:cNvSpPr/>
      </dsp:nvSpPr>
      <dsp:spPr>
        <a:xfrm>
          <a:off x="6651178" y="702134"/>
          <a:ext cx="4520925" cy="1773054"/>
        </a:xfrm>
        <a:prstGeom prst="roundRect">
          <a:avLst>
            <a:gd name="adj" fmla="val 10000"/>
          </a:avLst>
        </a:prstGeom>
        <a:solidFill>
          <a:schemeClr val="accent2">
            <a:tint val="55000"/>
            <a:satMod val="130000"/>
          </a:schemeClr>
        </a:solidFill>
        <a:ln w="100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2385" tIns="21590" rIns="32385" bIns="21590" numCol="1" spcCol="1270" anchor="ctr" anchorCtr="0">
          <a:noAutofit/>
        </a:bodyPr>
        <a:lstStyle/>
        <a:p>
          <a:pPr lvl="0" algn="just" defTabSz="755650">
            <a:lnSpc>
              <a:spcPct val="90000"/>
            </a:lnSpc>
            <a:spcBef>
              <a:spcPct val="0"/>
            </a:spcBef>
            <a:spcAft>
              <a:spcPts val="0"/>
            </a:spcAft>
          </a:pPr>
          <a:r>
            <a:rPr lang="en-US" sz="1700" kern="1200" dirty="0" err="1" smtClean="0"/>
            <a:t>Alat</a:t>
          </a:r>
          <a:r>
            <a:rPr lang="en-US" sz="1700" kern="1200" dirty="0" smtClean="0"/>
            <a:t> yang </a:t>
          </a:r>
          <a:r>
            <a:rPr lang="en-US" sz="1700" kern="1200" dirty="0" err="1" smtClean="0"/>
            <a:t>digunakan</a:t>
          </a:r>
          <a:r>
            <a:rPr lang="en-US" sz="1700" kern="1200" dirty="0" smtClean="0"/>
            <a:t> </a:t>
          </a:r>
          <a:r>
            <a:rPr lang="en-US" sz="1700" kern="1200" dirty="0" err="1" smtClean="0"/>
            <a:t>dalam</a:t>
          </a:r>
          <a:r>
            <a:rPr lang="en-US" sz="1700" kern="1200" dirty="0" smtClean="0"/>
            <a:t> p</a:t>
          </a:r>
          <a:r>
            <a:rPr lang="id-ID" sz="1700" kern="1200" dirty="0" smtClean="0"/>
            <a:t>roses pembuatan gula merah aren adalah bumbung, ember kecil, wadah plastik, jerigen, saringan, kompor, wajan, termometer, alumunium foil, dan cetakan gula merah. Alat yang digunakan dalam proses pembuatan pengawet alami adalah </a:t>
          </a:r>
          <a:r>
            <a:rPr lang="id-ID" sz="1700" i="1" kern="1200" dirty="0" smtClean="0"/>
            <a:t>tunnel dryer, </a:t>
          </a:r>
          <a:r>
            <a:rPr lang="id-ID" sz="1700" kern="1200" dirty="0" smtClean="0"/>
            <a:t>tray, blender, mesin pengayak, dan pH meter</a:t>
          </a:r>
          <a:r>
            <a:rPr lang="id-ID" sz="1700" i="1" kern="1200" dirty="0" smtClean="0"/>
            <a:t>.</a:t>
          </a:r>
          <a:endParaRPr lang="id-ID" sz="1700" kern="1200" dirty="0" smtClean="0"/>
        </a:p>
      </dsp:txBody>
      <dsp:txXfrm>
        <a:off x="6703109" y="754065"/>
        <a:ext cx="4417063" cy="1669192"/>
      </dsp:txXfrm>
    </dsp:sp>
    <dsp:sp modelId="{7F7F4F10-9581-48BD-91BA-C025ADA528E7}">
      <dsp:nvSpPr>
        <dsp:cNvPr id="0" name=""/>
        <dsp:cNvSpPr/>
      </dsp:nvSpPr>
      <dsp:spPr>
        <a:xfrm>
          <a:off x="6465346" y="527864"/>
          <a:ext cx="241381" cy="3302834"/>
        </a:xfrm>
        <a:custGeom>
          <a:avLst/>
          <a:gdLst/>
          <a:ahLst/>
          <a:cxnLst/>
          <a:rect l="0" t="0" r="0" b="0"/>
          <a:pathLst>
            <a:path>
              <a:moveTo>
                <a:pt x="0" y="0"/>
              </a:moveTo>
              <a:lnTo>
                <a:pt x="0" y="3302834"/>
              </a:lnTo>
              <a:lnTo>
                <a:pt x="241381" y="3302834"/>
              </a:lnTo>
            </a:path>
          </a:pathLst>
        </a:custGeom>
        <a:noFill/>
        <a:ln w="1905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A7E1A-1F5C-4F81-9C31-DEC741181274}">
      <dsp:nvSpPr>
        <dsp:cNvPr id="0" name=""/>
        <dsp:cNvSpPr/>
      </dsp:nvSpPr>
      <dsp:spPr>
        <a:xfrm>
          <a:off x="6706728" y="2864545"/>
          <a:ext cx="4457758" cy="1932308"/>
        </a:xfrm>
        <a:prstGeom prst="roundRect">
          <a:avLst>
            <a:gd name="adj" fmla="val 10000"/>
          </a:avLst>
        </a:prstGeom>
        <a:solidFill>
          <a:schemeClr val="accent2">
            <a:tint val="55000"/>
            <a:satMod val="130000"/>
          </a:schemeClr>
        </a:solidFill>
        <a:ln w="100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2385" tIns="21590" rIns="32385" bIns="21590" numCol="1" spcCol="1270" anchor="ctr" anchorCtr="0">
          <a:noAutofit/>
        </a:bodyPr>
        <a:lstStyle/>
        <a:p>
          <a:pPr lvl="0" algn="just" defTabSz="755650">
            <a:lnSpc>
              <a:spcPct val="90000"/>
            </a:lnSpc>
            <a:spcBef>
              <a:spcPct val="0"/>
            </a:spcBef>
            <a:spcAft>
              <a:spcPct val="35000"/>
            </a:spcAft>
          </a:pPr>
          <a:r>
            <a:rPr lang="en-US" sz="1700" kern="1200" dirty="0" err="1" smtClean="0"/>
            <a:t>Alat</a:t>
          </a:r>
          <a:r>
            <a:rPr lang="en-US" sz="1700" kern="1200" dirty="0" smtClean="0"/>
            <a:t> yang </a:t>
          </a:r>
          <a:r>
            <a:rPr lang="en-US" sz="1700" kern="1200" dirty="0" err="1" smtClean="0"/>
            <a:t>digunakan</a:t>
          </a:r>
          <a:r>
            <a:rPr lang="en-US" sz="1700" kern="1200" dirty="0" smtClean="0"/>
            <a:t> </a:t>
          </a:r>
          <a:r>
            <a:rPr lang="id-ID" sz="1700" kern="1200" dirty="0" smtClean="0"/>
            <a:t>untuk analisis adalah wadah plastik, erlenmeyer, tabung reaksi, cawan, pipet tetes, gelas kimia,                                                                                                                                                                                                                                                                                                                                     neraca digital, labu destilat, kondensor, eksikator, tanur, dan cawan, gelas ukur, labu takar, pipet ukur, botol semprot, corong, erlenmeyer, buret, klem, dan statif.</a:t>
          </a:r>
          <a:endParaRPr lang="id-ID" sz="1700" kern="1200" dirty="0"/>
        </a:p>
      </dsp:txBody>
      <dsp:txXfrm>
        <a:off x="6763323" y="2921140"/>
        <a:ext cx="4344568" cy="1819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377C8-74C0-472C-B6AC-FEBDCDEEC797}">
      <dsp:nvSpPr>
        <dsp:cNvPr id="0" name=""/>
        <dsp:cNvSpPr/>
      </dsp:nvSpPr>
      <dsp:spPr>
        <a:xfrm>
          <a:off x="43" y="136212"/>
          <a:ext cx="4188602" cy="547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id-ID" sz="1900" kern="1200" dirty="0" smtClean="0"/>
            <a:t>Respon Kimia</a:t>
          </a:r>
          <a:endParaRPr lang="id-ID" sz="1900" kern="1200" dirty="0"/>
        </a:p>
      </dsp:txBody>
      <dsp:txXfrm>
        <a:off x="43" y="136212"/>
        <a:ext cx="4188602" cy="547200"/>
      </dsp:txXfrm>
    </dsp:sp>
    <dsp:sp modelId="{1016A386-260B-4AEC-9EA4-25BE00BDCB2F}">
      <dsp:nvSpPr>
        <dsp:cNvPr id="0" name=""/>
        <dsp:cNvSpPr/>
      </dsp:nvSpPr>
      <dsp:spPr>
        <a:xfrm>
          <a:off x="0" y="683412"/>
          <a:ext cx="4188602" cy="3129300"/>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id-ID" sz="1900" kern="1200" dirty="0" smtClean="0"/>
            <a:t>Analisis total mikroba (Fardiaz, 1992)</a:t>
          </a:r>
          <a:endParaRPr lang="id-ID" sz="1900" kern="1200" dirty="0"/>
        </a:p>
        <a:p>
          <a:pPr marL="171450" lvl="1" indent="-171450" algn="just" defTabSz="844550">
            <a:lnSpc>
              <a:spcPct val="90000"/>
            </a:lnSpc>
            <a:spcBef>
              <a:spcPct val="0"/>
            </a:spcBef>
            <a:spcAft>
              <a:spcPct val="15000"/>
            </a:spcAft>
            <a:buChar char="••"/>
          </a:pPr>
          <a:r>
            <a:rPr lang="id-ID" sz="1900" kern="1200" dirty="0" smtClean="0"/>
            <a:t>Pengukuran pH (</a:t>
          </a:r>
          <a:r>
            <a:rPr lang="en-US" sz="1900" kern="1200" dirty="0" smtClean="0"/>
            <a:t>SNI 01-2323-2000</a:t>
          </a:r>
          <a:r>
            <a:rPr lang="id-ID" sz="1900" kern="1200" dirty="0" smtClean="0"/>
            <a:t>)</a:t>
          </a:r>
          <a:endParaRPr lang="id-ID" sz="1900" kern="1200" dirty="0"/>
        </a:p>
        <a:p>
          <a:pPr marL="171450" lvl="1" indent="-171450" algn="just" defTabSz="844550">
            <a:lnSpc>
              <a:spcPct val="90000"/>
            </a:lnSpc>
            <a:spcBef>
              <a:spcPct val="0"/>
            </a:spcBef>
            <a:spcAft>
              <a:spcPct val="15000"/>
            </a:spcAft>
            <a:buChar char="••"/>
          </a:pPr>
          <a:r>
            <a:rPr lang="id-ID" sz="1900" kern="1200" dirty="0" smtClean="0"/>
            <a:t>Analisis kadar air metode destilasi (Sudarmadji, 2010)</a:t>
          </a:r>
          <a:endParaRPr lang="id-ID" sz="1900" kern="1200" dirty="0"/>
        </a:p>
        <a:p>
          <a:pPr marL="171450" lvl="1" indent="-171450" algn="just" defTabSz="844550">
            <a:lnSpc>
              <a:spcPct val="90000"/>
            </a:lnSpc>
            <a:spcBef>
              <a:spcPct val="0"/>
            </a:spcBef>
            <a:spcAft>
              <a:spcPct val="15000"/>
            </a:spcAft>
            <a:buChar char="••"/>
          </a:pPr>
          <a:r>
            <a:rPr lang="id-ID" sz="1900" kern="1200" dirty="0" smtClean="0"/>
            <a:t>Analisis kadar abu metode gravimetri (AOAC, 2005)</a:t>
          </a:r>
          <a:endParaRPr lang="id-ID" sz="1900" kern="1200" dirty="0"/>
        </a:p>
        <a:p>
          <a:pPr marL="171450" lvl="1" indent="-171450" algn="just" defTabSz="844550">
            <a:lnSpc>
              <a:spcPct val="90000"/>
            </a:lnSpc>
            <a:spcBef>
              <a:spcPct val="0"/>
            </a:spcBef>
            <a:spcAft>
              <a:spcPct val="15000"/>
            </a:spcAft>
            <a:buChar char="••"/>
          </a:pPr>
          <a:r>
            <a:rPr lang="id-ID" sz="1900" kern="1200" dirty="0" smtClean="0"/>
            <a:t>Analisis kadar gula reduksi metode Luff Schoorl (</a:t>
          </a:r>
          <a:r>
            <a:rPr lang="en-US" sz="1900" kern="1200" dirty="0" smtClean="0"/>
            <a:t>SNI 01-2892-1992</a:t>
          </a:r>
          <a:r>
            <a:rPr lang="id-ID" sz="1900" kern="1200" dirty="0" smtClean="0"/>
            <a:t>)</a:t>
          </a:r>
          <a:endParaRPr lang="id-ID" sz="1900" kern="1200" dirty="0"/>
        </a:p>
        <a:p>
          <a:pPr marL="171450" lvl="1" indent="-171450" algn="just" defTabSz="844550">
            <a:lnSpc>
              <a:spcPct val="90000"/>
            </a:lnSpc>
            <a:spcBef>
              <a:spcPct val="0"/>
            </a:spcBef>
            <a:spcAft>
              <a:spcPct val="15000"/>
            </a:spcAft>
            <a:buChar char="••"/>
          </a:pPr>
          <a:r>
            <a:rPr lang="id-ID" sz="1900" kern="1200" dirty="0" smtClean="0"/>
            <a:t>Analisis kadar gula total metode Luff Schoorl (</a:t>
          </a:r>
          <a:r>
            <a:rPr lang="en-US" sz="1900" kern="1200" dirty="0" smtClean="0"/>
            <a:t>SNI 01-2892-1992</a:t>
          </a:r>
          <a:r>
            <a:rPr lang="id-ID" sz="1900" kern="1200" dirty="0" smtClean="0"/>
            <a:t>)</a:t>
          </a:r>
          <a:endParaRPr lang="id-ID" sz="1900" kern="1200" dirty="0"/>
        </a:p>
      </dsp:txBody>
      <dsp:txXfrm>
        <a:off x="0" y="683412"/>
        <a:ext cx="4188602" cy="3129300"/>
      </dsp:txXfrm>
    </dsp:sp>
    <dsp:sp modelId="{9F8C4CC6-2FFC-4639-9768-795DFBB05648}">
      <dsp:nvSpPr>
        <dsp:cNvPr id="0" name=""/>
        <dsp:cNvSpPr/>
      </dsp:nvSpPr>
      <dsp:spPr>
        <a:xfrm>
          <a:off x="4775050" y="136212"/>
          <a:ext cx="4188602" cy="547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id-ID" sz="1900" kern="1200" smtClean="0"/>
            <a:t>Respon Organoleptik</a:t>
          </a:r>
          <a:endParaRPr lang="id-ID" sz="1900" kern="1200" dirty="0"/>
        </a:p>
      </dsp:txBody>
      <dsp:txXfrm>
        <a:off x="4775050" y="136212"/>
        <a:ext cx="4188602" cy="547200"/>
      </dsp:txXfrm>
    </dsp:sp>
    <dsp:sp modelId="{5CBD6E8C-B827-4AF8-8523-EBC77525E312}">
      <dsp:nvSpPr>
        <dsp:cNvPr id="0" name=""/>
        <dsp:cNvSpPr/>
      </dsp:nvSpPr>
      <dsp:spPr>
        <a:xfrm>
          <a:off x="4775050" y="683412"/>
          <a:ext cx="4188602" cy="3129300"/>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smtClean="0"/>
            <a:t>Warna</a:t>
          </a:r>
          <a:endParaRPr lang="id-ID" sz="1900" kern="1200" dirty="0"/>
        </a:p>
        <a:p>
          <a:pPr marL="171450" lvl="1" indent="-171450" algn="l" defTabSz="844550">
            <a:lnSpc>
              <a:spcPct val="90000"/>
            </a:lnSpc>
            <a:spcBef>
              <a:spcPct val="0"/>
            </a:spcBef>
            <a:spcAft>
              <a:spcPct val="15000"/>
            </a:spcAft>
            <a:buChar char="••"/>
          </a:pPr>
          <a:r>
            <a:rPr lang="id-ID" sz="1900" kern="1200" dirty="0" smtClean="0"/>
            <a:t>Aroma</a:t>
          </a:r>
          <a:endParaRPr lang="id-ID" sz="1900" kern="1200" dirty="0"/>
        </a:p>
        <a:p>
          <a:pPr marL="171450" lvl="1" indent="-171450" algn="l" defTabSz="844550">
            <a:lnSpc>
              <a:spcPct val="90000"/>
            </a:lnSpc>
            <a:spcBef>
              <a:spcPct val="0"/>
            </a:spcBef>
            <a:spcAft>
              <a:spcPct val="15000"/>
            </a:spcAft>
            <a:buChar char="••"/>
          </a:pPr>
          <a:r>
            <a:rPr lang="id-ID" sz="1900" kern="1200" dirty="0" smtClean="0"/>
            <a:t>Rasa</a:t>
          </a:r>
          <a:endParaRPr lang="id-ID" sz="1900" kern="1200" dirty="0"/>
        </a:p>
        <a:p>
          <a:pPr marL="171450" lvl="1" indent="-171450" algn="l" defTabSz="844550">
            <a:lnSpc>
              <a:spcPct val="90000"/>
            </a:lnSpc>
            <a:spcBef>
              <a:spcPct val="0"/>
            </a:spcBef>
            <a:spcAft>
              <a:spcPct val="15000"/>
            </a:spcAft>
            <a:buChar char="••"/>
          </a:pPr>
          <a:r>
            <a:rPr lang="id-ID" sz="1900" kern="1200" dirty="0" smtClean="0"/>
            <a:t>Tekstur</a:t>
          </a:r>
          <a:endParaRPr lang="id-ID" sz="1900" kern="1200" dirty="0"/>
        </a:p>
      </dsp:txBody>
      <dsp:txXfrm>
        <a:off x="4775050" y="683412"/>
        <a:ext cx="4188602" cy="31293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36D54-5325-45EA-9BE6-452AEE09DED1}" type="datetimeFigureOut">
              <a:rPr lang="id-ID" smtClean="0"/>
              <a:t>21/02/2017</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D6961-94F4-43F4-89FB-2705699F1D40}" type="slidenum">
              <a:rPr lang="id-ID" smtClean="0"/>
              <a:t>‹#›</a:t>
            </a:fld>
            <a:endParaRPr lang="id-ID"/>
          </a:p>
        </p:txBody>
      </p:sp>
    </p:spTree>
    <p:extLst>
      <p:ext uri="{BB962C8B-B14F-4D97-AF65-F5344CB8AC3E}">
        <p14:creationId xmlns:p14="http://schemas.microsoft.com/office/powerpoint/2010/main" val="6081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37D6961-94F4-43F4-89FB-2705699F1D40}" type="slidenum">
              <a:rPr lang="id-ID" smtClean="0"/>
              <a:t>2</a:t>
            </a:fld>
            <a:endParaRPr lang="id-ID"/>
          </a:p>
        </p:txBody>
      </p:sp>
    </p:spTree>
    <p:extLst>
      <p:ext uri="{BB962C8B-B14F-4D97-AF65-F5344CB8AC3E}">
        <p14:creationId xmlns:p14="http://schemas.microsoft.com/office/powerpoint/2010/main" val="84647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37D6961-94F4-43F4-89FB-2705699F1D40}" type="slidenum">
              <a:rPr lang="id-ID" smtClean="0"/>
              <a:t>17</a:t>
            </a:fld>
            <a:endParaRPr lang="id-ID"/>
          </a:p>
        </p:txBody>
      </p:sp>
    </p:spTree>
    <p:extLst>
      <p:ext uri="{BB962C8B-B14F-4D97-AF65-F5344CB8AC3E}">
        <p14:creationId xmlns:p14="http://schemas.microsoft.com/office/powerpoint/2010/main" val="415919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37D6961-94F4-43F4-89FB-2705699F1D40}" type="slidenum">
              <a:rPr lang="id-ID" smtClean="0"/>
              <a:t>22</a:t>
            </a:fld>
            <a:endParaRPr lang="id-ID"/>
          </a:p>
        </p:txBody>
      </p:sp>
    </p:spTree>
    <p:extLst>
      <p:ext uri="{BB962C8B-B14F-4D97-AF65-F5344CB8AC3E}">
        <p14:creationId xmlns:p14="http://schemas.microsoft.com/office/powerpoint/2010/main" val="154253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37D6961-94F4-43F4-89FB-2705699F1D40}" type="slidenum">
              <a:rPr lang="id-ID" smtClean="0"/>
              <a:t>32</a:t>
            </a:fld>
            <a:endParaRPr lang="id-ID"/>
          </a:p>
        </p:txBody>
      </p:sp>
    </p:spTree>
    <p:extLst>
      <p:ext uri="{BB962C8B-B14F-4D97-AF65-F5344CB8AC3E}">
        <p14:creationId xmlns:p14="http://schemas.microsoft.com/office/powerpoint/2010/main" val="355014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64FC022-2F55-4811-BB2F-1961AEE906FF}" type="datetimeFigureOut">
              <a:rPr lang="id-ID" smtClean="0"/>
              <a:t>21/02/2017</a:t>
            </a:fld>
            <a:endParaRPr lang="id-ID"/>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1FD7E4-64AF-474C-B574-F2CE227A1716}" type="slidenum">
              <a:rPr lang="id-ID" smtClean="0"/>
              <a:t>‹#›</a:t>
            </a:fld>
            <a:endParaRPr lang="id-ID"/>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FC022-2F55-4811-BB2F-1961AEE906FF}" type="datetimeFigureOut">
              <a:rPr lang="id-ID" smtClean="0"/>
              <a:t>21/02/2017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102407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FC022-2F55-4811-BB2F-1961AEE906FF}" type="datetimeFigureOut">
              <a:rPr lang="id-ID" smtClean="0"/>
              <a:t>21/02/2017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121672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FC022-2F55-4811-BB2F-1961AEE906FF}" type="datetimeFigureOut">
              <a:rPr lang="id-ID" smtClean="0"/>
              <a:t>21/02/2017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33453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FC022-2F55-4811-BB2F-1961AEE906FF}" type="datetimeFigureOut">
              <a:rPr lang="id-ID" smtClean="0"/>
              <a:t>21/02/2017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31FD7E4-64AF-474C-B574-F2CE227A1716}" type="slidenum">
              <a:rPr lang="id-ID" smtClean="0"/>
              <a:t>‹#›</a:t>
            </a:fld>
            <a:endParaRPr lang="id-ID"/>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14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4FC022-2F55-4811-BB2F-1961AEE906FF}" type="datetimeFigureOut">
              <a:rPr lang="id-ID" smtClean="0"/>
              <a:t>21/02/2017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37348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4FC022-2F55-4811-BB2F-1961AEE906FF}" type="datetimeFigureOut">
              <a:rPr lang="id-ID" smtClean="0"/>
              <a:t>21/02/2017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15866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4FC022-2F55-4811-BB2F-1961AEE906FF}" type="datetimeFigureOut">
              <a:rPr lang="id-ID" smtClean="0"/>
              <a:t>21/02/2017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146792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FC022-2F55-4811-BB2F-1961AEE906FF}" type="datetimeFigureOut">
              <a:rPr lang="id-ID" smtClean="0"/>
              <a:t>21/02/2017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386065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FC022-2F55-4811-BB2F-1961AEE906FF}" type="datetimeFigureOut">
              <a:rPr lang="id-ID" smtClean="0"/>
              <a:t>21/02/2017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219637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FC022-2F55-4811-BB2F-1961AEE906FF}" type="datetimeFigureOut">
              <a:rPr lang="id-ID" smtClean="0"/>
              <a:t>21/02/2017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31FD7E4-64AF-474C-B574-F2CE227A1716}" type="slidenum">
              <a:rPr lang="id-ID" smtClean="0"/>
              <a:t>‹#›</a:t>
            </a:fld>
            <a:endParaRPr lang="id-ID"/>
          </a:p>
        </p:txBody>
      </p:sp>
    </p:spTree>
    <p:extLst>
      <p:ext uri="{BB962C8B-B14F-4D97-AF65-F5344CB8AC3E}">
        <p14:creationId xmlns:p14="http://schemas.microsoft.com/office/powerpoint/2010/main" val="137250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64FC022-2F55-4811-BB2F-1961AEE906FF}" type="datetimeFigureOut">
              <a:rPr lang="id-ID" smtClean="0"/>
              <a:t>21/02/2017</a:t>
            </a:fld>
            <a:endParaRPr lang="id-ID"/>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31FD7E4-64AF-474C-B574-F2CE227A1716}" type="slidenum">
              <a:rPr lang="id-ID" smtClean="0"/>
              <a:t>‹#›</a:t>
            </a:fld>
            <a:endParaRPr lang="id-ID"/>
          </a:p>
        </p:txBody>
      </p:sp>
    </p:spTree>
    <p:extLst>
      <p:ext uri="{BB962C8B-B14F-4D97-AF65-F5344CB8AC3E}">
        <p14:creationId xmlns:p14="http://schemas.microsoft.com/office/powerpoint/2010/main" val="273159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7731" y="334852"/>
            <a:ext cx="11552348" cy="1365160"/>
          </a:xfrm>
        </p:spPr>
        <p:txBody>
          <a:bodyPr>
            <a:noAutofit/>
          </a:bodyPr>
          <a:lstStyle/>
          <a:p>
            <a:r>
              <a:rPr lang="id-ID" sz="2800" dirty="0"/>
              <a:t>PENGARUH </a:t>
            </a:r>
            <a:r>
              <a:rPr lang="id-ID" sz="2800" dirty="0" smtClean="0"/>
              <a:t>JENIS PENGAWET </a:t>
            </a:r>
            <a:r>
              <a:rPr lang="id-ID" sz="2800" dirty="0"/>
              <a:t>ALAMI PADA NIRA DAN </a:t>
            </a:r>
            <a:r>
              <a:rPr lang="id-ID" sz="2800" dirty="0" smtClean="0"/>
              <a:t>KONSENTRASI STPP </a:t>
            </a:r>
            <a:r>
              <a:rPr lang="id-ID" sz="2800" dirty="0"/>
              <a:t>TERHADAP KUALITAS GULA MERAH AREN (</a:t>
            </a:r>
            <a:r>
              <a:rPr lang="id-ID" sz="2800" i="1" dirty="0"/>
              <a:t>Arenga pinnata Merr</a:t>
            </a:r>
            <a:r>
              <a:rPr lang="id-ID" sz="2800" dirty="0"/>
              <a:t>) </a:t>
            </a:r>
          </a:p>
        </p:txBody>
      </p:sp>
      <p:sp>
        <p:nvSpPr>
          <p:cNvPr id="5" name="Subtitle 4"/>
          <p:cNvSpPr>
            <a:spLocks noGrp="1"/>
          </p:cNvSpPr>
          <p:nvPr>
            <p:ph type="subTitle" idx="1"/>
          </p:nvPr>
        </p:nvSpPr>
        <p:spPr>
          <a:xfrm>
            <a:off x="347731" y="2768958"/>
            <a:ext cx="11552348" cy="3812145"/>
          </a:xfrm>
        </p:spPr>
        <p:txBody>
          <a:bodyPr>
            <a:normAutofit/>
          </a:bodyPr>
          <a:lstStyle/>
          <a:p>
            <a:r>
              <a:rPr lang="id-ID" sz="2400" dirty="0" smtClean="0"/>
              <a:t>Widiastuti Rustandi Putri</a:t>
            </a:r>
          </a:p>
          <a:p>
            <a:r>
              <a:rPr lang="id-ID" sz="2400" dirty="0" smtClean="0"/>
              <a:t>123020187</a:t>
            </a:r>
          </a:p>
          <a:p>
            <a:pPr algn="l"/>
            <a:endParaRPr lang="id-ID" dirty="0" smtClean="0"/>
          </a:p>
          <a:p>
            <a:pPr algn="l"/>
            <a:endParaRPr lang="id-ID" dirty="0"/>
          </a:p>
          <a:p>
            <a:pPr algn="l"/>
            <a:r>
              <a:rPr lang="id-ID" dirty="0" smtClean="0"/>
              <a:t>     Dosen Pembimbing I	</a:t>
            </a:r>
            <a:r>
              <a:rPr lang="id-ID" dirty="0"/>
              <a:t> </a:t>
            </a:r>
            <a:r>
              <a:rPr lang="id-ID" dirty="0" smtClean="0"/>
              <a:t>                             Dosen Pembimbing II	</a:t>
            </a:r>
            <a:r>
              <a:rPr lang="id-ID" dirty="0"/>
              <a:t>	 </a:t>
            </a:r>
            <a:r>
              <a:rPr lang="id-ID" dirty="0" smtClean="0"/>
              <a:t>             Dosen Penguji</a:t>
            </a:r>
          </a:p>
          <a:p>
            <a:pPr algn="l"/>
            <a:r>
              <a:rPr lang="id-ID" dirty="0" smtClean="0"/>
              <a:t> </a:t>
            </a:r>
            <a:endParaRPr lang="id-ID" dirty="0"/>
          </a:p>
          <a:p>
            <a:pPr algn="l"/>
            <a:endParaRPr lang="id-ID" dirty="0"/>
          </a:p>
          <a:p>
            <a:pPr algn="l"/>
            <a:r>
              <a:rPr lang="id-ID" dirty="0" smtClean="0"/>
              <a:t>    Dr. Ir. Yudi Garnida, MS.	    Dr. Ir. H. Dede Zainal Arief, M.Sc.	    Istiyati Inayah, S.Si., M.Si</a:t>
            </a:r>
          </a:p>
        </p:txBody>
      </p:sp>
    </p:spTree>
    <p:extLst>
      <p:ext uri="{BB962C8B-B14F-4D97-AF65-F5344CB8AC3E}">
        <p14:creationId xmlns:p14="http://schemas.microsoft.com/office/powerpoint/2010/main" val="1781712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id-ID"/>
          </a:p>
        </p:txBody>
      </p:sp>
      <p:sp>
        <p:nvSpPr>
          <p:cNvPr id="6" name="Subtitle 5"/>
          <p:cNvSpPr txBox="1">
            <a:spLocks/>
          </p:cNvSpPr>
          <p:nvPr/>
        </p:nvSpPr>
        <p:spPr>
          <a:xfrm>
            <a:off x="1161344" y="2124837"/>
            <a:ext cx="10585450" cy="3489593"/>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r>
              <a:rPr lang="id-ID" sz="2000" dirty="0">
                <a:solidFill>
                  <a:schemeClr val="tx1"/>
                </a:solidFill>
                <a:latin typeface="Corbel (Heading)"/>
              </a:rPr>
              <a:t>Penelitian </a:t>
            </a:r>
            <a:r>
              <a:rPr lang="id-ID" sz="2000" dirty="0" smtClean="0">
                <a:solidFill>
                  <a:schemeClr val="tx1"/>
                </a:solidFill>
                <a:latin typeface="Corbel (Heading)"/>
              </a:rPr>
              <a:t>dilakukan </a:t>
            </a:r>
            <a:r>
              <a:rPr lang="id-ID" sz="2000" dirty="0">
                <a:solidFill>
                  <a:schemeClr val="tx1"/>
                </a:solidFill>
                <a:latin typeface="Corbel (Heading)"/>
              </a:rPr>
              <a:t>pada bulan Juli</a:t>
            </a:r>
            <a:r>
              <a:rPr lang="en-US" sz="2000" dirty="0">
                <a:solidFill>
                  <a:schemeClr val="tx1"/>
                </a:solidFill>
                <a:latin typeface="Corbel (Heading)"/>
              </a:rPr>
              <a:t> 2016 </a:t>
            </a:r>
            <a:r>
              <a:rPr lang="id-ID" sz="2000" dirty="0">
                <a:solidFill>
                  <a:schemeClr val="tx1"/>
                </a:solidFill>
                <a:latin typeface="Corbel (Heading)"/>
              </a:rPr>
              <a:t>hingga </a:t>
            </a:r>
            <a:r>
              <a:rPr lang="id-ID" sz="2000" dirty="0" smtClean="0">
                <a:solidFill>
                  <a:schemeClr val="tx1"/>
                </a:solidFill>
                <a:latin typeface="Corbel (Heading)"/>
              </a:rPr>
              <a:t>Oktober </a:t>
            </a:r>
            <a:r>
              <a:rPr lang="id-ID" sz="2000" dirty="0">
                <a:solidFill>
                  <a:schemeClr val="tx1"/>
                </a:solidFill>
                <a:latin typeface="Corbel (Heading)"/>
              </a:rPr>
              <a:t>2016. Penelitian ini dilakukan di Desa Wargasaluyu Kecamatan Gununghalu Kabupaten Bandung Barat dan Laboratorium Penelitian Jurusan Teknologi Pangan, Universitas Pasundan, Jalan Setiabudhi No. 193, Bandung. </a:t>
            </a:r>
          </a:p>
          <a:p>
            <a:r>
              <a:rPr lang="en-US" sz="2000" dirty="0"/>
              <a:t/>
            </a:r>
            <a:br>
              <a:rPr lang="en-US" sz="2000" dirty="0"/>
            </a:br>
            <a:endParaRPr lang="id-ID" sz="2000" dirty="0">
              <a:latin typeface="Corbel (Heading)"/>
            </a:endParaRPr>
          </a:p>
        </p:txBody>
      </p:sp>
      <p:sp>
        <p:nvSpPr>
          <p:cNvPr id="8" name="Subtitle 5"/>
          <p:cNvSpPr txBox="1">
            <a:spLocks/>
          </p:cNvSpPr>
          <p:nvPr/>
        </p:nvSpPr>
        <p:spPr>
          <a:xfrm>
            <a:off x="440277" y="866072"/>
            <a:ext cx="8536297" cy="7727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WAKTU DAN TEMPAT PENELITIAN</a:t>
            </a:r>
            <a:endParaRPr lang="id-ID" sz="4400" dirty="0">
              <a:solidFill>
                <a:schemeClr val="tx1"/>
              </a:solidFill>
              <a:latin typeface="Corbel (Heading)"/>
            </a:endParaRPr>
          </a:p>
        </p:txBody>
      </p:sp>
    </p:spTree>
    <p:extLst>
      <p:ext uri="{BB962C8B-B14F-4D97-AF65-F5344CB8AC3E}">
        <p14:creationId xmlns:p14="http://schemas.microsoft.com/office/powerpoint/2010/main" val="369428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id-ID" dirty="0"/>
          </a:p>
        </p:txBody>
      </p:sp>
      <p:graphicFrame>
        <p:nvGraphicFramePr>
          <p:cNvPr id="7" name="Diagram 6"/>
          <p:cNvGraphicFramePr/>
          <p:nvPr>
            <p:extLst>
              <p:ext uri="{D42A27DB-BD31-4B8C-83A1-F6EECF244321}">
                <p14:modId xmlns:p14="http://schemas.microsoft.com/office/powerpoint/2010/main" val="2907134346"/>
              </p:ext>
            </p:extLst>
          </p:nvPr>
        </p:nvGraphicFramePr>
        <p:xfrm>
          <a:off x="285733" y="1300766"/>
          <a:ext cx="11614346" cy="4837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5"/>
          <p:cNvSpPr txBox="1">
            <a:spLocks/>
          </p:cNvSpPr>
          <p:nvPr/>
        </p:nvSpPr>
        <p:spPr>
          <a:xfrm>
            <a:off x="285731" y="309093"/>
            <a:ext cx="10191659" cy="7598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latin typeface="Corbel (Heading)"/>
              </a:rPr>
              <a:t>BAHAN DAN ALAT YANG DIGUNAKAN</a:t>
            </a:r>
            <a:endParaRPr lang="id-ID" sz="4400" dirty="0">
              <a:solidFill>
                <a:schemeClr val="tx1"/>
              </a:solidFill>
              <a:latin typeface="Corbel (Heading)"/>
            </a:endParaRPr>
          </a:p>
        </p:txBody>
      </p:sp>
    </p:spTree>
    <p:extLst>
      <p:ext uri="{BB962C8B-B14F-4D97-AF65-F5344CB8AC3E}">
        <p14:creationId xmlns:p14="http://schemas.microsoft.com/office/powerpoint/2010/main" val="348351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79158143"/>
              </p:ext>
            </p:extLst>
          </p:nvPr>
        </p:nvGraphicFramePr>
        <p:xfrm>
          <a:off x="2588655" y="1043189"/>
          <a:ext cx="7018984" cy="5640946"/>
        </p:xfrm>
        <a:graphic>
          <a:graphicData uri="http://schemas.openxmlformats.org/drawingml/2006/table">
            <a:tbl>
              <a:tblPr firstRow="1" firstCol="1" bandRow="1"/>
              <a:tblGrid>
                <a:gridCol w="7018984">
                  <a:extLst>
                    <a:ext uri="{9D8B030D-6E8A-4147-A177-3AD203B41FA5}">
                      <a16:colId xmlns:a16="http://schemas.microsoft.com/office/drawing/2014/main" val="20000"/>
                    </a:ext>
                  </a:extLst>
                </a:gridCol>
              </a:tblGrid>
              <a:tr h="5640946">
                <a:tc>
                  <a:txBody>
                    <a:bodyPr/>
                    <a:lstStyle/>
                    <a:p>
                      <a:pPr algn="just">
                        <a:lnSpc>
                          <a:spcPct val="115000"/>
                        </a:lnSpc>
                        <a:spcAft>
                          <a:spcPts val="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Subtitle 5"/>
          <p:cNvSpPr txBox="1">
            <a:spLocks/>
          </p:cNvSpPr>
          <p:nvPr/>
        </p:nvSpPr>
        <p:spPr>
          <a:xfrm>
            <a:off x="285731" y="283335"/>
            <a:ext cx="5496883" cy="6181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METODE PENELITIAN</a:t>
            </a:r>
            <a:endParaRPr lang="id-ID" sz="4400" dirty="0">
              <a:solidFill>
                <a:schemeClr val="tx1"/>
              </a:solidFill>
              <a:latin typeface="Corbel (Heading)"/>
            </a:endParaRPr>
          </a:p>
        </p:txBody>
      </p:sp>
      <p:pic>
        <p:nvPicPr>
          <p:cNvPr id="2" name="Picture 1"/>
          <p:cNvPicPr>
            <a:picLocks noChangeAspect="1"/>
          </p:cNvPicPr>
          <p:nvPr/>
        </p:nvPicPr>
        <p:blipFill rotWithShape="1">
          <a:blip r:embed="rId2"/>
          <a:srcRect l="45810" t="17386" r="23603" b="27684"/>
          <a:stretch/>
        </p:blipFill>
        <p:spPr>
          <a:xfrm>
            <a:off x="3412899" y="1081824"/>
            <a:ext cx="5447765" cy="5500657"/>
          </a:xfrm>
          <a:prstGeom prst="rect">
            <a:avLst/>
          </a:prstGeom>
        </p:spPr>
      </p:pic>
    </p:spTree>
    <p:extLst>
      <p:ext uri="{BB962C8B-B14F-4D97-AF65-F5344CB8AC3E}">
        <p14:creationId xmlns:p14="http://schemas.microsoft.com/office/powerpoint/2010/main" val="482814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noGrp="1"/>
          </p:cNvSpPr>
          <p:nvPr>
            <p:ph type="subTitle" idx="1"/>
          </p:nvPr>
        </p:nvSpPr>
        <p:spPr>
          <a:xfrm>
            <a:off x="1148617" y="1687132"/>
            <a:ext cx="10635553" cy="4430311"/>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en-US" sz="2000" dirty="0" err="1">
                <a:solidFill>
                  <a:schemeClr val="tx1"/>
                </a:solidFill>
                <a:latin typeface="Corbel (Heading)"/>
              </a:rPr>
              <a:t>Rancangan</a:t>
            </a:r>
            <a:r>
              <a:rPr lang="en-US" sz="2000" dirty="0">
                <a:solidFill>
                  <a:schemeClr val="tx1"/>
                </a:solidFill>
                <a:latin typeface="Corbel (Heading)"/>
              </a:rPr>
              <a:t> </a:t>
            </a:r>
            <a:r>
              <a:rPr lang="en-US" sz="2000" dirty="0" err="1">
                <a:solidFill>
                  <a:schemeClr val="tx1"/>
                </a:solidFill>
                <a:latin typeface="Corbel (Heading)"/>
              </a:rPr>
              <a:t>perlakuan</a:t>
            </a:r>
            <a:r>
              <a:rPr lang="en-US" sz="2000" dirty="0">
                <a:solidFill>
                  <a:schemeClr val="tx1"/>
                </a:solidFill>
                <a:latin typeface="Corbel (Heading)"/>
              </a:rPr>
              <a:t> </a:t>
            </a:r>
            <a:r>
              <a:rPr lang="en-US" sz="2000" dirty="0" err="1">
                <a:solidFill>
                  <a:schemeClr val="tx1"/>
                </a:solidFill>
                <a:latin typeface="Corbel (Heading)"/>
              </a:rPr>
              <a:t>pada</a:t>
            </a:r>
            <a:r>
              <a:rPr lang="en-US" sz="2000" dirty="0">
                <a:solidFill>
                  <a:schemeClr val="tx1"/>
                </a:solidFill>
                <a:latin typeface="Corbel (Heading)"/>
              </a:rPr>
              <a:t> </a:t>
            </a:r>
            <a:r>
              <a:rPr lang="en-US" sz="2000" dirty="0" err="1">
                <a:solidFill>
                  <a:schemeClr val="tx1"/>
                </a:solidFill>
                <a:latin typeface="Corbel (Heading)"/>
              </a:rPr>
              <a:t>penelitian</a:t>
            </a:r>
            <a:r>
              <a:rPr lang="en-US" sz="2000" dirty="0">
                <a:solidFill>
                  <a:schemeClr val="tx1"/>
                </a:solidFill>
                <a:latin typeface="Corbel (Heading)"/>
              </a:rPr>
              <a:t> </a:t>
            </a:r>
            <a:r>
              <a:rPr lang="en-US" sz="2000" dirty="0" err="1">
                <a:solidFill>
                  <a:schemeClr val="tx1"/>
                </a:solidFill>
                <a:latin typeface="Corbel (Heading)"/>
              </a:rPr>
              <a:t>ini</a:t>
            </a:r>
            <a:r>
              <a:rPr lang="en-US" sz="2000" dirty="0">
                <a:solidFill>
                  <a:schemeClr val="tx1"/>
                </a:solidFill>
                <a:latin typeface="Corbel (Heading)"/>
              </a:rPr>
              <a:t> </a:t>
            </a:r>
            <a:r>
              <a:rPr lang="en-US" sz="2000" dirty="0" err="1">
                <a:solidFill>
                  <a:schemeClr val="tx1"/>
                </a:solidFill>
                <a:latin typeface="Corbel (Heading)"/>
              </a:rPr>
              <a:t>terdiri</a:t>
            </a:r>
            <a:r>
              <a:rPr lang="en-US" sz="2000" dirty="0">
                <a:solidFill>
                  <a:schemeClr val="tx1"/>
                </a:solidFill>
                <a:latin typeface="Corbel (Heading)"/>
              </a:rPr>
              <a:t> </a:t>
            </a:r>
            <a:r>
              <a:rPr lang="en-US" sz="2000" dirty="0" err="1">
                <a:solidFill>
                  <a:schemeClr val="tx1"/>
                </a:solidFill>
                <a:latin typeface="Corbel (Heading)"/>
              </a:rPr>
              <a:t>dari</a:t>
            </a:r>
            <a:r>
              <a:rPr lang="en-US" sz="2000" dirty="0">
                <a:solidFill>
                  <a:schemeClr val="tx1"/>
                </a:solidFill>
                <a:latin typeface="Corbel (Heading)"/>
              </a:rPr>
              <a:t> </a:t>
            </a:r>
            <a:r>
              <a:rPr lang="en-US" sz="2000" dirty="0" err="1">
                <a:solidFill>
                  <a:schemeClr val="tx1"/>
                </a:solidFill>
                <a:latin typeface="Corbel (Heading)"/>
              </a:rPr>
              <a:t>atas</a:t>
            </a:r>
            <a:r>
              <a:rPr lang="en-US" sz="2000" dirty="0">
                <a:solidFill>
                  <a:schemeClr val="tx1"/>
                </a:solidFill>
                <a:latin typeface="Corbel (Heading)"/>
              </a:rPr>
              <a:t> </a:t>
            </a:r>
            <a:r>
              <a:rPr lang="en-US" sz="2000" dirty="0" err="1">
                <a:solidFill>
                  <a:schemeClr val="tx1"/>
                </a:solidFill>
                <a:latin typeface="Corbel (Heading)"/>
              </a:rPr>
              <a:t>dua</a:t>
            </a:r>
            <a:r>
              <a:rPr lang="en-US" sz="2000" dirty="0">
                <a:solidFill>
                  <a:schemeClr val="tx1"/>
                </a:solidFill>
                <a:latin typeface="Corbel (Heading)"/>
              </a:rPr>
              <a:t> </a:t>
            </a:r>
            <a:r>
              <a:rPr lang="en-US" sz="2000" dirty="0" err="1" smtClean="0">
                <a:solidFill>
                  <a:schemeClr val="tx1"/>
                </a:solidFill>
                <a:latin typeface="Corbel (Heading)"/>
              </a:rPr>
              <a:t>faktor</a:t>
            </a:r>
            <a:r>
              <a:rPr lang="id-ID" sz="2000" dirty="0" smtClean="0">
                <a:solidFill>
                  <a:schemeClr val="tx1"/>
                </a:solidFill>
                <a:latin typeface="Corbel (Heading)"/>
              </a:rPr>
              <a:t>,</a:t>
            </a:r>
            <a:r>
              <a:rPr lang="en-US" sz="2000" dirty="0" smtClean="0">
                <a:solidFill>
                  <a:schemeClr val="tx1"/>
                </a:solidFill>
                <a:latin typeface="Corbel (Heading)"/>
              </a:rPr>
              <a:t> </a:t>
            </a:r>
            <a:r>
              <a:rPr lang="en-US" sz="2000" dirty="0" err="1" smtClean="0">
                <a:solidFill>
                  <a:schemeClr val="tx1"/>
                </a:solidFill>
                <a:latin typeface="Corbel (Heading)"/>
              </a:rPr>
              <a:t>yaitu</a:t>
            </a:r>
            <a:r>
              <a:rPr lang="id-ID" sz="2000" dirty="0" smtClean="0">
                <a:solidFill>
                  <a:schemeClr val="tx1"/>
                </a:solidFill>
                <a:latin typeface="Corbel (Heading)"/>
              </a:rPr>
              <a:t> :</a:t>
            </a:r>
          </a:p>
          <a:p>
            <a:pPr algn="just">
              <a:spcBef>
                <a:spcPts val="0"/>
              </a:spcBef>
            </a:pPr>
            <a:endParaRPr lang="id-ID" sz="2000" dirty="0">
              <a:solidFill>
                <a:schemeClr val="tx1"/>
              </a:solidFill>
              <a:latin typeface="Corbel (Heading)"/>
            </a:endParaRPr>
          </a:p>
          <a:p>
            <a:pPr lvl="0" algn="just">
              <a:spcBef>
                <a:spcPts val="0"/>
              </a:spcBef>
            </a:pPr>
            <a:r>
              <a:rPr lang="id-ID" sz="2000" dirty="0" smtClean="0">
                <a:solidFill>
                  <a:schemeClr val="tx1"/>
                </a:solidFill>
                <a:latin typeface="Corbel (Heading)"/>
              </a:rPr>
              <a:t>1. </a:t>
            </a:r>
            <a:r>
              <a:rPr lang="en-US" sz="2000" dirty="0" err="1" smtClean="0">
                <a:solidFill>
                  <a:schemeClr val="tx1"/>
                </a:solidFill>
                <a:latin typeface="Corbel (Heading)"/>
              </a:rPr>
              <a:t>Faktor</a:t>
            </a:r>
            <a:r>
              <a:rPr lang="en-US" sz="2000" dirty="0" smtClean="0">
                <a:solidFill>
                  <a:schemeClr val="tx1"/>
                </a:solidFill>
                <a:latin typeface="Corbel (Heading)"/>
              </a:rPr>
              <a:t> </a:t>
            </a:r>
            <a:r>
              <a:rPr lang="en-US" sz="2000" dirty="0" err="1">
                <a:solidFill>
                  <a:schemeClr val="tx1"/>
                </a:solidFill>
                <a:latin typeface="Corbel (Heading)"/>
              </a:rPr>
              <a:t>pertama</a:t>
            </a:r>
            <a:r>
              <a:rPr lang="en-US" sz="2000" dirty="0">
                <a:solidFill>
                  <a:schemeClr val="tx1"/>
                </a:solidFill>
                <a:latin typeface="Corbel (Heading)"/>
              </a:rPr>
              <a:t> </a:t>
            </a:r>
            <a:r>
              <a:rPr lang="id-ID" sz="2000" dirty="0">
                <a:solidFill>
                  <a:schemeClr val="tx1"/>
                </a:solidFill>
                <a:latin typeface="Corbel (Heading)"/>
              </a:rPr>
              <a:t>penggunaan berbagai jenis bahan pengawet alami (P) pada nira terdiri atas </a:t>
            </a:r>
            <a:r>
              <a:rPr lang="id-ID" sz="2000" dirty="0" smtClean="0">
                <a:solidFill>
                  <a:schemeClr val="tx1"/>
                </a:solidFill>
                <a:latin typeface="Corbel (Heading)"/>
              </a:rPr>
              <a:t>3 taraf</a:t>
            </a:r>
            <a:r>
              <a:rPr lang="id-ID" sz="2000" dirty="0">
                <a:solidFill>
                  <a:schemeClr val="tx1"/>
                </a:solidFill>
                <a:latin typeface="Corbel (Heading)"/>
              </a:rPr>
              <a:t>, yaitu:</a:t>
            </a:r>
          </a:p>
          <a:p>
            <a:pPr algn="just">
              <a:spcBef>
                <a:spcPts val="0"/>
              </a:spcBef>
            </a:pPr>
            <a:r>
              <a:rPr lang="id-ID" sz="2000" dirty="0" smtClean="0">
                <a:solidFill>
                  <a:schemeClr val="tx1"/>
                </a:solidFill>
                <a:latin typeface="Corbel (Heading)"/>
              </a:rPr>
              <a:t>	</a:t>
            </a:r>
            <a:r>
              <a:rPr lang="en-US" sz="2000" dirty="0" smtClean="0">
                <a:solidFill>
                  <a:schemeClr val="tx1"/>
                </a:solidFill>
                <a:latin typeface="Corbel (Heading)"/>
              </a:rPr>
              <a:t>p1 </a:t>
            </a:r>
            <a:r>
              <a:rPr lang="en-US" sz="2000" dirty="0">
                <a:solidFill>
                  <a:schemeClr val="tx1"/>
                </a:solidFill>
                <a:latin typeface="Corbel (Heading)"/>
              </a:rPr>
              <a:t>= </a:t>
            </a:r>
            <a:r>
              <a:rPr lang="en-US" sz="2000" dirty="0" err="1">
                <a:solidFill>
                  <a:schemeClr val="tx1"/>
                </a:solidFill>
                <a:latin typeface="Corbel (Heading)"/>
              </a:rPr>
              <a:t>kulit</a:t>
            </a:r>
            <a:r>
              <a:rPr lang="en-US" sz="2000" dirty="0">
                <a:solidFill>
                  <a:schemeClr val="tx1"/>
                </a:solidFill>
                <a:latin typeface="Corbel (Heading)"/>
              </a:rPr>
              <a:t> </a:t>
            </a:r>
            <a:r>
              <a:rPr lang="en-US" sz="2000" dirty="0" err="1">
                <a:solidFill>
                  <a:schemeClr val="tx1"/>
                </a:solidFill>
                <a:latin typeface="Corbel (Heading)"/>
              </a:rPr>
              <a:t>manggis</a:t>
            </a:r>
            <a:endParaRPr lang="id-ID" sz="2000" dirty="0">
              <a:solidFill>
                <a:schemeClr val="tx1"/>
              </a:solidFill>
              <a:latin typeface="Corbel (Heading)"/>
            </a:endParaRPr>
          </a:p>
          <a:p>
            <a:pPr algn="just">
              <a:spcBef>
                <a:spcPts val="0"/>
              </a:spcBef>
            </a:pPr>
            <a:r>
              <a:rPr lang="id-ID" sz="2000" dirty="0" smtClean="0">
                <a:solidFill>
                  <a:schemeClr val="tx1"/>
                </a:solidFill>
                <a:latin typeface="Corbel (Heading)"/>
              </a:rPr>
              <a:t>	</a:t>
            </a:r>
            <a:r>
              <a:rPr lang="en-US" sz="2000" dirty="0" smtClean="0">
                <a:solidFill>
                  <a:schemeClr val="tx1"/>
                </a:solidFill>
                <a:latin typeface="Corbel (Heading)"/>
              </a:rPr>
              <a:t>p2 </a:t>
            </a:r>
            <a:r>
              <a:rPr lang="en-US" sz="2000" dirty="0">
                <a:solidFill>
                  <a:schemeClr val="tx1"/>
                </a:solidFill>
                <a:latin typeface="Corbel (Heading)"/>
              </a:rPr>
              <a:t>= </a:t>
            </a:r>
            <a:r>
              <a:rPr lang="en-US" sz="2000" dirty="0" err="1">
                <a:solidFill>
                  <a:schemeClr val="tx1"/>
                </a:solidFill>
                <a:latin typeface="Corbel (Heading)"/>
              </a:rPr>
              <a:t>daun</a:t>
            </a:r>
            <a:r>
              <a:rPr lang="en-US" sz="2000" dirty="0">
                <a:solidFill>
                  <a:schemeClr val="tx1"/>
                </a:solidFill>
                <a:latin typeface="Corbel (Heading)"/>
              </a:rPr>
              <a:t> </a:t>
            </a:r>
            <a:r>
              <a:rPr lang="en-US" sz="2000" dirty="0" err="1">
                <a:solidFill>
                  <a:schemeClr val="tx1"/>
                </a:solidFill>
                <a:latin typeface="Corbel (Heading)"/>
              </a:rPr>
              <a:t>jambu</a:t>
            </a:r>
            <a:r>
              <a:rPr lang="en-US" sz="2000" dirty="0">
                <a:solidFill>
                  <a:schemeClr val="tx1"/>
                </a:solidFill>
                <a:latin typeface="Corbel (Heading)"/>
              </a:rPr>
              <a:t> </a:t>
            </a:r>
            <a:r>
              <a:rPr lang="en-US" sz="2000" dirty="0" err="1">
                <a:solidFill>
                  <a:schemeClr val="tx1"/>
                </a:solidFill>
                <a:latin typeface="Corbel (Heading)"/>
              </a:rPr>
              <a:t>biji</a:t>
            </a:r>
            <a:endParaRPr lang="id-ID" sz="2000" dirty="0">
              <a:solidFill>
                <a:schemeClr val="tx1"/>
              </a:solidFill>
              <a:latin typeface="Corbel (Heading)"/>
            </a:endParaRPr>
          </a:p>
          <a:p>
            <a:pPr algn="just">
              <a:spcBef>
                <a:spcPts val="0"/>
              </a:spcBef>
            </a:pPr>
            <a:r>
              <a:rPr lang="id-ID" sz="2000" dirty="0" smtClean="0">
                <a:solidFill>
                  <a:schemeClr val="tx1"/>
                </a:solidFill>
                <a:latin typeface="Corbel (Heading)"/>
              </a:rPr>
              <a:t>	</a:t>
            </a:r>
            <a:r>
              <a:rPr lang="en-US" sz="2000" dirty="0" smtClean="0">
                <a:solidFill>
                  <a:schemeClr val="tx1"/>
                </a:solidFill>
                <a:latin typeface="Corbel (Heading)"/>
              </a:rPr>
              <a:t>p3 </a:t>
            </a:r>
            <a:r>
              <a:rPr lang="en-US" sz="2000" dirty="0">
                <a:solidFill>
                  <a:schemeClr val="tx1"/>
                </a:solidFill>
                <a:latin typeface="Corbel (Heading)"/>
              </a:rPr>
              <a:t>= </a:t>
            </a:r>
            <a:r>
              <a:rPr lang="en-US" sz="2000" dirty="0" err="1">
                <a:solidFill>
                  <a:schemeClr val="tx1"/>
                </a:solidFill>
                <a:latin typeface="Corbel (Heading)"/>
              </a:rPr>
              <a:t>daun</a:t>
            </a:r>
            <a:r>
              <a:rPr lang="en-US" sz="2000" dirty="0">
                <a:solidFill>
                  <a:schemeClr val="tx1"/>
                </a:solidFill>
                <a:latin typeface="Corbel (Heading)"/>
              </a:rPr>
              <a:t> </a:t>
            </a:r>
            <a:r>
              <a:rPr lang="en-US" sz="2000" dirty="0" err="1" smtClean="0">
                <a:solidFill>
                  <a:schemeClr val="tx1"/>
                </a:solidFill>
                <a:latin typeface="Corbel (Heading)"/>
              </a:rPr>
              <a:t>cengkeh</a:t>
            </a:r>
            <a:endParaRPr lang="id-ID" sz="2000" dirty="0" smtClean="0">
              <a:solidFill>
                <a:schemeClr val="tx1"/>
              </a:solidFill>
              <a:latin typeface="Corbel (Heading)"/>
            </a:endParaRPr>
          </a:p>
          <a:p>
            <a:pPr algn="just">
              <a:spcBef>
                <a:spcPts val="0"/>
              </a:spcBef>
            </a:pPr>
            <a:endParaRPr lang="id-ID" sz="2000" dirty="0">
              <a:solidFill>
                <a:schemeClr val="tx1"/>
              </a:solidFill>
              <a:latin typeface="Corbel (Heading)"/>
            </a:endParaRPr>
          </a:p>
          <a:p>
            <a:pPr lvl="0" algn="just">
              <a:spcBef>
                <a:spcPts val="0"/>
              </a:spcBef>
            </a:pPr>
            <a:r>
              <a:rPr lang="id-ID" sz="2000" dirty="0" smtClean="0">
                <a:solidFill>
                  <a:schemeClr val="tx1"/>
                </a:solidFill>
                <a:latin typeface="Corbel (Heading)"/>
              </a:rPr>
              <a:t>2. Faktor </a:t>
            </a:r>
            <a:r>
              <a:rPr lang="id-ID" sz="2000" dirty="0">
                <a:solidFill>
                  <a:schemeClr val="tx1"/>
                </a:solidFill>
                <a:latin typeface="Corbel (Heading)"/>
              </a:rPr>
              <a:t>kedua konsentrasi </a:t>
            </a:r>
            <a:r>
              <a:rPr lang="en-US" sz="2000" dirty="0" err="1">
                <a:solidFill>
                  <a:schemeClr val="tx1"/>
                </a:solidFill>
                <a:latin typeface="Corbel (Heading)"/>
              </a:rPr>
              <a:t>penambahan</a:t>
            </a:r>
            <a:r>
              <a:rPr lang="en-US" sz="2000" dirty="0">
                <a:solidFill>
                  <a:schemeClr val="tx1"/>
                </a:solidFill>
                <a:latin typeface="Corbel (Heading)"/>
              </a:rPr>
              <a:t> STPP </a:t>
            </a:r>
            <a:r>
              <a:rPr lang="id-ID" sz="2000" dirty="0">
                <a:solidFill>
                  <a:schemeClr val="tx1"/>
                </a:solidFill>
                <a:latin typeface="Corbel (Heading)"/>
              </a:rPr>
              <a:t>(S) </a:t>
            </a:r>
            <a:r>
              <a:rPr lang="en-US" sz="2000" dirty="0" err="1">
                <a:solidFill>
                  <a:schemeClr val="tx1"/>
                </a:solidFill>
                <a:latin typeface="Corbel (Heading)"/>
              </a:rPr>
              <a:t>terdiri</a:t>
            </a:r>
            <a:r>
              <a:rPr lang="en-US" sz="2000" dirty="0">
                <a:solidFill>
                  <a:schemeClr val="tx1"/>
                </a:solidFill>
                <a:latin typeface="Corbel (Heading)"/>
              </a:rPr>
              <a:t> </a:t>
            </a:r>
            <a:r>
              <a:rPr lang="en-US" sz="2000" dirty="0" err="1">
                <a:solidFill>
                  <a:schemeClr val="tx1"/>
                </a:solidFill>
                <a:latin typeface="Corbel (Heading)"/>
              </a:rPr>
              <a:t>dari</a:t>
            </a:r>
            <a:r>
              <a:rPr lang="en-US" sz="2000" dirty="0">
                <a:solidFill>
                  <a:schemeClr val="tx1"/>
                </a:solidFill>
                <a:latin typeface="Corbel (Heading)"/>
              </a:rPr>
              <a:t> 3 </a:t>
            </a:r>
            <a:r>
              <a:rPr lang="en-US" sz="2000" dirty="0" err="1">
                <a:solidFill>
                  <a:schemeClr val="tx1"/>
                </a:solidFill>
                <a:latin typeface="Corbel (Heading)"/>
              </a:rPr>
              <a:t>taraf</a:t>
            </a:r>
            <a:r>
              <a:rPr lang="id-ID" sz="2000" dirty="0">
                <a:solidFill>
                  <a:schemeClr val="tx1"/>
                </a:solidFill>
                <a:latin typeface="Corbel (Heading)"/>
              </a:rPr>
              <a:t>,</a:t>
            </a:r>
            <a:r>
              <a:rPr lang="en-US" sz="2000" dirty="0">
                <a:solidFill>
                  <a:schemeClr val="tx1"/>
                </a:solidFill>
                <a:latin typeface="Corbel (Heading)"/>
              </a:rPr>
              <a:t> </a:t>
            </a:r>
            <a:r>
              <a:rPr lang="en-US" sz="2000" dirty="0" err="1">
                <a:solidFill>
                  <a:schemeClr val="tx1"/>
                </a:solidFill>
                <a:latin typeface="Corbel (Heading)"/>
              </a:rPr>
              <a:t>yaitu</a:t>
            </a:r>
            <a:r>
              <a:rPr lang="en-US" sz="2000" dirty="0">
                <a:solidFill>
                  <a:schemeClr val="tx1"/>
                </a:solidFill>
                <a:latin typeface="Corbel (Heading)"/>
              </a:rPr>
              <a:t>:</a:t>
            </a:r>
            <a:endParaRPr lang="id-ID" sz="2000" dirty="0">
              <a:solidFill>
                <a:schemeClr val="tx1"/>
              </a:solidFill>
              <a:latin typeface="Corbel (Heading)"/>
            </a:endParaRPr>
          </a:p>
          <a:p>
            <a:pPr algn="just">
              <a:spcBef>
                <a:spcPts val="0"/>
              </a:spcBef>
            </a:pPr>
            <a:r>
              <a:rPr lang="id-ID" sz="2000" dirty="0" smtClean="0">
                <a:solidFill>
                  <a:schemeClr val="tx1"/>
                </a:solidFill>
                <a:latin typeface="Corbel (Heading)"/>
              </a:rPr>
              <a:t>	s1 </a:t>
            </a:r>
            <a:r>
              <a:rPr lang="id-ID" sz="2000" dirty="0">
                <a:solidFill>
                  <a:schemeClr val="tx1"/>
                </a:solidFill>
                <a:latin typeface="Corbel (Heading)"/>
              </a:rPr>
              <a:t>= 0,02 %</a:t>
            </a:r>
          </a:p>
          <a:p>
            <a:pPr algn="just">
              <a:spcBef>
                <a:spcPts val="0"/>
              </a:spcBef>
            </a:pPr>
            <a:r>
              <a:rPr lang="id-ID" sz="2000" dirty="0" smtClean="0">
                <a:solidFill>
                  <a:schemeClr val="tx1"/>
                </a:solidFill>
                <a:latin typeface="Corbel (Heading)"/>
              </a:rPr>
              <a:t>	s2 </a:t>
            </a:r>
            <a:r>
              <a:rPr lang="id-ID" sz="2000" dirty="0">
                <a:solidFill>
                  <a:schemeClr val="tx1"/>
                </a:solidFill>
                <a:latin typeface="Corbel (Heading)"/>
              </a:rPr>
              <a:t>= 0,05 %</a:t>
            </a:r>
          </a:p>
          <a:p>
            <a:pPr algn="just">
              <a:spcBef>
                <a:spcPts val="0"/>
              </a:spcBef>
            </a:pPr>
            <a:r>
              <a:rPr lang="id-ID" sz="2000" dirty="0" smtClean="0">
                <a:solidFill>
                  <a:schemeClr val="tx1"/>
                </a:solidFill>
                <a:latin typeface="Corbel (Heading)"/>
              </a:rPr>
              <a:t>	s3 </a:t>
            </a:r>
            <a:r>
              <a:rPr lang="id-ID" sz="2000" dirty="0">
                <a:solidFill>
                  <a:schemeClr val="tx1"/>
                </a:solidFill>
                <a:latin typeface="Corbel (Heading)"/>
              </a:rPr>
              <a:t>= 0,08 % </a:t>
            </a:r>
          </a:p>
        </p:txBody>
      </p:sp>
      <p:sp>
        <p:nvSpPr>
          <p:cNvPr id="9" name="Subtitle 5"/>
          <p:cNvSpPr txBox="1">
            <a:spLocks/>
          </p:cNvSpPr>
          <p:nvPr/>
        </p:nvSpPr>
        <p:spPr>
          <a:xfrm>
            <a:off x="272853" y="528034"/>
            <a:ext cx="6810528" cy="7469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RANCANGAN PERLAKUAN</a:t>
            </a:r>
            <a:endParaRPr lang="id-ID" sz="4400" dirty="0">
              <a:solidFill>
                <a:schemeClr val="tx1"/>
              </a:solidFill>
              <a:latin typeface="Corbel (Heading)"/>
            </a:endParaRPr>
          </a:p>
        </p:txBody>
      </p:sp>
    </p:spTree>
    <p:extLst>
      <p:ext uri="{BB962C8B-B14F-4D97-AF65-F5344CB8AC3E}">
        <p14:creationId xmlns:p14="http://schemas.microsoft.com/office/powerpoint/2010/main" val="3718062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noGrp="1"/>
          </p:cNvSpPr>
          <p:nvPr>
            <p:ph type="subTitle" idx="1"/>
          </p:nvPr>
        </p:nvSpPr>
        <p:spPr>
          <a:xfrm>
            <a:off x="285732" y="1635616"/>
            <a:ext cx="4453693" cy="2871989"/>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2000" dirty="0" smtClean="0">
                <a:solidFill>
                  <a:schemeClr val="tx1"/>
                </a:solidFill>
                <a:latin typeface="Corbel (Heading)"/>
              </a:rPr>
              <a:t>Rancangan percobaan yang digunakan pada penelitian ini adalah pola faktorial 3 x 3 dalam Rancangan Acak Kelompok (RAK) dengan 3 kali ulangan sehingga diperoleh plot percobaan sebanyak 27 plot percobaan. Model rancangan percobaan dapat dilihat pada tabel.</a:t>
            </a:r>
            <a:endParaRPr lang="id-ID" sz="2000" dirty="0">
              <a:solidFill>
                <a:schemeClr val="tx1"/>
              </a:solidFill>
              <a:latin typeface="Corbel (Heading)"/>
            </a:endParaRPr>
          </a:p>
        </p:txBody>
      </p:sp>
      <p:graphicFrame>
        <p:nvGraphicFramePr>
          <p:cNvPr id="7" name="Table 6"/>
          <p:cNvGraphicFramePr>
            <a:graphicFrameLocks noGrp="1"/>
          </p:cNvGraphicFramePr>
          <p:nvPr>
            <p:extLst>
              <p:ext uri="{D42A27DB-BD31-4B8C-83A1-F6EECF244321}">
                <p14:modId xmlns:p14="http://schemas.microsoft.com/office/powerpoint/2010/main" val="423908741"/>
              </p:ext>
            </p:extLst>
          </p:nvPr>
        </p:nvGraphicFramePr>
        <p:xfrm>
          <a:off x="4893972" y="1635615"/>
          <a:ext cx="6928834" cy="4906847"/>
        </p:xfrm>
        <a:graphic>
          <a:graphicData uri="http://schemas.openxmlformats.org/drawingml/2006/table">
            <a:tbl>
              <a:tblPr firstRow="1" firstCol="1" bandRow="1">
                <a:tableStyleId>{69C7853C-536D-4A76-A0AE-DD22124D55A5}</a:tableStyleId>
              </a:tblPr>
              <a:tblGrid>
                <a:gridCol w="2199301">
                  <a:extLst>
                    <a:ext uri="{9D8B030D-6E8A-4147-A177-3AD203B41FA5}">
                      <a16:colId xmlns:a16="http://schemas.microsoft.com/office/drawing/2014/main" val="20000"/>
                    </a:ext>
                  </a:extLst>
                </a:gridCol>
                <a:gridCol w="1460743">
                  <a:extLst>
                    <a:ext uri="{9D8B030D-6E8A-4147-A177-3AD203B41FA5}">
                      <a16:colId xmlns:a16="http://schemas.microsoft.com/office/drawing/2014/main" val="20001"/>
                    </a:ext>
                  </a:extLst>
                </a:gridCol>
                <a:gridCol w="1099651">
                  <a:extLst>
                    <a:ext uri="{9D8B030D-6E8A-4147-A177-3AD203B41FA5}">
                      <a16:colId xmlns:a16="http://schemas.microsoft.com/office/drawing/2014/main" val="20002"/>
                    </a:ext>
                  </a:extLst>
                </a:gridCol>
                <a:gridCol w="1098790">
                  <a:extLst>
                    <a:ext uri="{9D8B030D-6E8A-4147-A177-3AD203B41FA5}">
                      <a16:colId xmlns:a16="http://schemas.microsoft.com/office/drawing/2014/main" val="20003"/>
                    </a:ext>
                  </a:extLst>
                </a:gridCol>
                <a:gridCol w="1070349">
                  <a:extLst>
                    <a:ext uri="{9D8B030D-6E8A-4147-A177-3AD203B41FA5}">
                      <a16:colId xmlns:a16="http://schemas.microsoft.com/office/drawing/2014/main" val="20004"/>
                    </a:ext>
                  </a:extLst>
                </a:gridCol>
              </a:tblGrid>
              <a:tr h="446077">
                <a:tc rowSpan="2">
                  <a:txBody>
                    <a:bodyPr/>
                    <a:lstStyle/>
                    <a:p>
                      <a:pPr algn="ctr">
                        <a:lnSpc>
                          <a:spcPct val="150000"/>
                        </a:lnSpc>
                        <a:spcAft>
                          <a:spcPts val="0"/>
                        </a:spcAft>
                      </a:pPr>
                      <a:r>
                        <a:rPr lang="en-US" sz="1800" dirty="0" err="1">
                          <a:effectLst/>
                        </a:rPr>
                        <a:t>Jenis</a:t>
                      </a:r>
                      <a:r>
                        <a:rPr lang="en-US" sz="1800" dirty="0">
                          <a:effectLst/>
                        </a:rPr>
                        <a:t> </a:t>
                      </a:r>
                      <a:r>
                        <a:rPr lang="en-US" sz="1800" dirty="0" err="1">
                          <a:effectLst/>
                        </a:rPr>
                        <a:t>Pengawet</a:t>
                      </a:r>
                      <a:r>
                        <a:rPr lang="en-US" sz="1800" dirty="0">
                          <a:effectLst/>
                        </a:rPr>
                        <a:t> </a:t>
                      </a:r>
                      <a:r>
                        <a:rPr lang="en-US" sz="1800" dirty="0" err="1">
                          <a:effectLst/>
                        </a:rPr>
                        <a:t>Alami</a:t>
                      </a:r>
                      <a:r>
                        <a:rPr lang="en-US" sz="1800" dirty="0">
                          <a:effectLst/>
                        </a:rPr>
                        <a:t> (p)</a:t>
                      </a:r>
                      <a:endParaRPr lang="id-ID" sz="1800" dirty="0">
                        <a:effectLst/>
                        <a:latin typeface="Corbel (Heading)"/>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en-US" sz="1800" dirty="0" err="1">
                          <a:effectLst/>
                        </a:rPr>
                        <a:t>Konsentrasi</a:t>
                      </a:r>
                      <a:r>
                        <a:rPr lang="en-US" sz="1800" dirty="0">
                          <a:effectLst/>
                        </a:rPr>
                        <a:t> STPP (s)</a:t>
                      </a:r>
                      <a:endParaRPr lang="id-ID" sz="1800" dirty="0">
                        <a:effectLst/>
                        <a:latin typeface="Corbel (Heading)"/>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50000"/>
                        </a:lnSpc>
                        <a:spcAft>
                          <a:spcPts val="0"/>
                        </a:spcAft>
                      </a:pPr>
                      <a:r>
                        <a:rPr lang="en-US" sz="1800" dirty="0" err="1">
                          <a:effectLst/>
                        </a:rPr>
                        <a:t>Kelompok</a:t>
                      </a:r>
                      <a:r>
                        <a:rPr lang="en-US" sz="1800" dirty="0">
                          <a:effectLst/>
                        </a:rPr>
                        <a:t> </a:t>
                      </a:r>
                      <a:r>
                        <a:rPr lang="en-US" sz="1800" dirty="0" err="1">
                          <a:effectLst/>
                        </a:rPr>
                        <a:t>Ulangan</a:t>
                      </a:r>
                      <a:endParaRPr lang="id-ID" sz="1800" dirty="0">
                        <a:effectLst/>
                        <a:latin typeface="Corbel (Heading)"/>
                        <a:ea typeface="Calibri" panose="020F0502020204030204" pitchFamily="34" charset="0"/>
                        <a:cs typeface="Times New Roman" panose="02020603050405020304" pitchFamily="18" charset="0"/>
                      </a:endParaRPr>
                    </a:p>
                  </a:txBody>
                  <a:tcPr marL="68580" marR="68580" marT="0" marB="0"/>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446077">
                <a:tc vMerge="1">
                  <a:txBody>
                    <a:bodyPr/>
                    <a:lstStyle/>
                    <a:p>
                      <a:endParaRPr lang="id-ID"/>
                    </a:p>
                  </a:txBody>
                  <a:tcPr/>
                </a:tc>
                <a:tc vMerge="1">
                  <a:txBody>
                    <a:bodyPr/>
                    <a:lstStyle/>
                    <a:p>
                      <a:endParaRPr lang="id-ID"/>
                    </a:p>
                  </a:txBody>
                  <a:tcPr/>
                </a:tc>
                <a:tc>
                  <a:txBody>
                    <a:bodyPr/>
                    <a:lstStyle/>
                    <a:p>
                      <a:pPr algn="ctr">
                        <a:lnSpc>
                          <a:spcPct val="150000"/>
                        </a:lnSpc>
                        <a:spcAft>
                          <a:spcPts val="0"/>
                        </a:spcAft>
                      </a:pPr>
                      <a:r>
                        <a:rPr lang="en-US" sz="1800" dirty="0">
                          <a:effectLst/>
                        </a:rPr>
                        <a:t>I</a:t>
                      </a:r>
                      <a:endParaRPr lang="id-ID" sz="180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II</a:t>
                      </a:r>
                      <a:endParaRPr lang="id-ID" sz="180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III</a:t>
                      </a:r>
                      <a:endParaRPr lang="id-ID" sz="180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46077">
                <a:tc rowSpan="3">
                  <a:txBody>
                    <a:bodyPr/>
                    <a:lstStyle/>
                    <a:p>
                      <a:pPr>
                        <a:lnSpc>
                          <a:spcPct val="150000"/>
                        </a:lnSpc>
                        <a:spcAft>
                          <a:spcPts val="0"/>
                        </a:spcAft>
                      </a:pPr>
                      <a:r>
                        <a:rPr lang="en-US" sz="1800" dirty="0">
                          <a:effectLst/>
                        </a:rPr>
                        <a:t>p1</a:t>
                      </a:r>
                      <a:endParaRPr lang="id-ID" sz="1800" dirty="0">
                        <a:effectLst/>
                      </a:endParaRPr>
                    </a:p>
                    <a:p>
                      <a:pPr>
                        <a:lnSpc>
                          <a:spcPct val="150000"/>
                        </a:lnSpc>
                        <a:spcAft>
                          <a:spcPts val="0"/>
                        </a:spcAft>
                      </a:pPr>
                      <a:r>
                        <a:rPr lang="en-US" sz="1800" dirty="0" smtClean="0">
                          <a:effectLst/>
                        </a:rPr>
                        <a:t>(</a:t>
                      </a:r>
                      <a:r>
                        <a:rPr lang="id-ID" sz="1800" dirty="0" smtClean="0">
                          <a:effectLst/>
                        </a:rPr>
                        <a:t>serbuk </a:t>
                      </a:r>
                      <a:r>
                        <a:rPr lang="en-US" sz="1800" dirty="0" err="1" smtClean="0">
                          <a:effectLst/>
                        </a:rPr>
                        <a:t>kulit</a:t>
                      </a:r>
                      <a:r>
                        <a:rPr lang="en-US" sz="1800" dirty="0" smtClean="0">
                          <a:effectLst/>
                        </a:rPr>
                        <a:t> </a:t>
                      </a:r>
                      <a:r>
                        <a:rPr lang="en-US" sz="1800" dirty="0" err="1">
                          <a:effectLst/>
                        </a:rPr>
                        <a:t>manggis</a:t>
                      </a:r>
                      <a:r>
                        <a:rPr lang="en-US" sz="1800" dirty="0">
                          <a:effectLst/>
                        </a:rPr>
                        <a:t>)</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800" dirty="0">
                          <a:effectLst/>
                        </a:rPr>
                        <a:t>s1 (0,02 %)</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p1s1</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p1s1</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p1s1</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46077">
                <a:tc vMerge="1">
                  <a:txBody>
                    <a:bodyPr/>
                    <a:lstStyle/>
                    <a:p>
                      <a:endParaRPr lang="id-ID"/>
                    </a:p>
                  </a:txBody>
                  <a:tcPr/>
                </a:tc>
                <a:tc>
                  <a:txBody>
                    <a:bodyPr/>
                    <a:lstStyle/>
                    <a:p>
                      <a:pPr>
                        <a:lnSpc>
                          <a:spcPct val="150000"/>
                        </a:lnSpc>
                        <a:spcAft>
                          <a:spcPts val="0"/>
                        </a:spcAft>
                      </a:pPr>
                      <a:r>
                        <a:rPr lang="en-US" sz="1800" dirty="0">
                          <a:effectLst/>
                        </a:rPr>
                        <a:t>s2 (0,05 %)</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p1s2</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p1s2</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p1s2</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6077">
                <a:tc vMerge="1">
                  <a:txBody>
                    <a:bodyPr/>
                    <a:lstStyle/>
                    <a:p>
                      <a:endParaRPr lang="id-ID"/>
                    </a:p>
                  </a:txBody>
                  <a:tcPr/>
                </a:tc>
                <a:tc>
                  <a:txBody>
                    <a:bodyPr/>
                    <a:lstStyle/>
                    <a:p>
                      <a:pPr>
                        <a:lnSpc>
                          <a:spcPct val="150000"/>
                        </a:lnSpc>
                        <a:spcAft>
                          <a:spcPts val="0"/>
                        </a:spcAft>
                      </a:pPr>
                      <a:r>
                        <a:rPr lang="en-US" sz="1800">
                          <a:effectLst/>
                        </a:rPr>
                        <a:t>s3 (0,08 %)</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p1s3</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p1s3</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p1s3</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46077">
                <a:tc rowSpan="3">
                  <a:txBody>
                    <a:bodyPr/>
                    <a:lstStyle/>
                    <a:p>
                      <a:pPr>
                        <a:lnSpc>
                          <a:spcPct val="150000"/>
                        </a:lnSpc>
                        <a:spcAft>
                          <a:spcPts val="0"/>
                        </a:spcAft>
                      </a:pPr>
                      <a:r>
                        <a:rPr lang="en-US" sz="1800" dirty="0">
                          <a:effectLst/>
                        </a:rPr>
                        <a:t>p2</a:t>
                      </a:r>
                      <a:endParaRPr lang="id-ID" sz="1800" dirty="0">
                        <a:effectLst/>
                      </a:endParaRPr>
                    </a:p>
                    <a:p>
                      <a:pPr>
                        <a:lnSpc>
                          <a:spcPct val="150000"/>
                        </a:lnSpc>
                        <a:spcAft>
                          <a:spcPts val="0"/>
                        </a:spcAft>
                      </a:pPr>
                      <a:r>
                        <a:rPr lang="en-US" sz="1800" dirty="0" smtClean="0">
                          <a:effectLst/>
                        </a:rPr>
                        <a:t>(</a:t>
                      </a:r>
                      <a:r>
                        <a:rPr lang="id-ID" sz="1800" dirty="0" smtClean="0">
                          <a:effectLst/>
                        </a:rPr>
                        <a:t>serbuk </a:t>
                      </a:r>
                      <a:r>
                        <a:rPr lang="en-US" sz="1800" dirty="0" err="1" smtClean="0">
                          <a:effectLst/>
                        </a:rPr>
                        <a:t>daun</a:t>
                      </a:r>
                      <a:r>
                        <a:rPr lang="en-US" sz="1800" dirty="0" smtClean="0">
                          <a:effectLst/>
                        </a:rPr>
                        <a:t> </a:t>
                      </a:r>
                      <a:r>
                        <a:rPr lang="en-US" sz="1800" dirty="0" err="1">
                          <a:effectLst/>
                        </a:rPr>
                        <a:t>jambu</a:t>
                      </a:r>
                      <a:r>
                        <a:rPr lang="en-US" sz="1800" dirty="0">
                          <a:effectLst/>
                        </a:rPr>
                        <a:t> </a:t>
                      </a:r>
                      <a:r>
                        <a:rPr lang="en-US" sz="1800" dirty="0" err="1">
                          <a:effectLst/>
                        </a:rPr>
                        <a:t>biji</a:t>
                      </a:r>
                      <a:r>
                        <a:rPr lang="en-US" sz="1800" dirty="0">
                          <a:effectLst/>
                        </a:rPr>
                        <a:t>)</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rPr>
                        <a:t>s1 (0,</a:t>
                      </a:r>
                      <a:r>
                        <a:rPr lang="id-ID" sz="1800">
                          <a:effectLst/>
                        </a:rPr>
                        <a:t>02 %</a:t>
                      </a:r>
                      <a:r>
                        <a:rPr lang="en-US" sz="1800">
                          <a:effectLst/>
                        </a:rPr>
                        <a:t>)</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p2s1</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p2s1</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p2s1</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46077">
                <a:tc vMerge="1">
                  <a:txBody>
                    <a:bodyPr/>
                    <a:lstStyle/>
                    <a:p>
                      <a:endParaRPr lang="id-ID"/>
                    </a:p>
                  </a:txBody>
                  <a:tcPr/>
                </a:tc>
                <a:tc>
                  <a:txBody>
                    <a:bodyPr/>
                    <a:lstStyle/>
                    <a:p>
                      <a:pPr>
                        <a:lnSpc>
                          <a:spcPct val="150000"/>
                        </a:lnSpc>
                        <a:spcAft>
                          <a:spcPts val="0"/>
                        </a:spcAft>
                      </a:pPr>
                      <a:r>
                        <a:rPr lang="en-US" sz="1800">
                          <a:effectLst/>
                        </a:rPr>
                        <a:t>s2 (0,05 %)</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p2s2</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p2s2</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p2s2</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46077">
                <a:tc vMerge="1">
                  <a:txBody>
                    <a:bodyPr/>
                    <a:lstStyle/>
                    <a:p>
                      <a:endParaRPr lang="id-ID"/>
                    </a:p>
                  </a:txBody>
                  <a:tcPr/>
                </a:tc>
                <a:tc>
                  <a:txBody>
                    <a:bodyPr/>
                    <a:lstStyle/>
                    <a:p>
                      <a:pPr>
                        <a:lnSpc>
                          <a:spcPct val="150000"/>
                        </a:lnSpc>
                        <a:spcAft>
                          <a:spcPts val="0"/>
                        </a:spcAft>
                      </a:pPr>
                      <a:r>
                        <a:rPr lang="en-US" sz="1800">
                          <a:effectLst/>
                        </a:rPr>
                        <a:t>s3 (0,08 %)</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p2s3</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p2s3</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p2s3</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46077">
                <a:tc rowSpan="3">
                  <a:txBody>
                    <a:bodyPr/>
                    <a:lstStyle/>
                    <a:p>
                      <a:pPr>
                        <a:lnSpc>
                          <a:spcPct val="150000"/>
                        </a:lnSpc>
                        <a:spcAft>
                          <a:spcPts val="0"/>
                        </a:spcAft>
                      </a:pPr>
                      <a:r>
                        <a:rPr lang="en-US" sz="1800" dirty="0">
                          <a:effectLst/>
                        </a:rPr>
                        <a:t>p3</a:t>
                      </a:r>
                      <a:endParaRPr lang="id-ID" sz="1800" dirty="0">
                        <a:effectLst/>
                      </a:endParaRPr>
                    </a:p>
                    <a:p>
                      <a:pPr>
                        <a:lnSpc>
                          <a:spcPct val="150000"/>
                        </a:lnSpc>
                        <a:spcAft>
                          <a:spcPts val="0"/>
                        </a:spcAft>
                      </a:pPr>
                      <a:r>
                        <a:rPr lang="en-US" sz="1800" dirty="0" smtClean="0">
                          <a:effectLst/>
                        </a:rPr>
                        <a:t>(</a:t>
                      </a:r>
                      <a:r>
                        <a:rPr lang="id-ID" sz="1800" dirty="0" smtClean="0">
                          <a:effectLst/>
                        </a:rPr>
                        <a:t>serbuk </a:t>
                      </a:r>
                      <a:r>
                        <a:rPr lang="en-US" sz="1800" dirty="0" err="1" smtClean="0">
                          <a:effectLst/>
                        </a:rPr>
                        <a:t>daun</a:t>
                      </a:r>
                      <a:r>
                        <a:rPr lang="en-US" sz="1800" dirty="0" smtClean="0">
                          <a:effectLst/>
                        </a:rPr>
                        <a:t> </a:t>
                      </a:r>
                      <a:r>
                        <a:rPr lang="en-US" sz="1800" dirty="0" err="1">
                          <a:effectLst/>
                        </a:rPr>
                        <a:t>cengkeh</a:t>
                      </a:r>
                      <a:r>
                        <a:rPr lang="en-US" sz="1800" dirty="0">
                          <a:effectLst/>
                        </a:rPr>
                        <a:t>)</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rPr>
                        <a:t>s1 (0,02 %)</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p3s1</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p3s1</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p3s1</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46077">
                <a:tc vMerge="1">
                  <a:txBody>
                    <a:bodyPr/>
                    <a:lstStyle/>
                    <a:p>
                      <a:endParaRPr lang="id-ID"/>
                    </a:p>
                  </a:txBody>
                  <a:tcPr/>
                </a:tc>
                <a:tc>
                  <a:txBody>
                    <a:bodyPr/>
                    <a:lstStyle/>
                    <a:p>
                      <a:pPr>
                        <a:lnSpc>
                          <a:spcPct val="150000"/>
                        </a:lnSpc>
                        <a:spcAft>
                          <a:spcPts val="0"/>
                        </a:spcAft>
                      </a:pPr>
                      <a:r>
                        <a:rPr lang="en-US" sz="1800">
                          <a:effectLst/>
                        </a:rPr>
                        <a:t>s2 (0,05 %)</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p3s2</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p3s2</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p3s2</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46077">
                <a:tc vMerge="1">
                  <a:txBody>
                    <a:bodyPr/>
                    <a:lstStyle/>
                    <a:p>
                      <a:endParaRPr lang="id-ID"/>
                    </a:p>
                  </a:txBody>
                  <a:tcPr/>
                </a:tc>
                <a:tc>
                  <a:txBody>
                    <a:bodyPr/>
                    <a:lstStyle/>
                    <a:p>
                      <a:pPr>
                        <a:lnSpc>
                          <a:spcPct val="150000"/>
                        </a:lnSpc>
                        <a:spcAft>
                          <a:spcPts val="0"/>
                        </a:spcAft>
                      </a:pPr>
                      <a:r>
                        <a:rPr lang="en-US" sz="1800" dirty="0">
                          <a:effectLst/>
                        </a:rPr>
                        <a:t>s3 (0,08 %)</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p3s3</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p3s3</a:t>
                      </a:r>
                      <a:endParaRPr lang="id-ID" sz="1800" b="0">
                        <a:effectLst/>
                        <a:latin typeface="Corbel (Heading)"/>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p3s3</a:t>
                      </a:r>
                      <a:endParaRPr lang="id-ID" sz="1800" b="0" dirty="0">
                        <a:effectLst/>
                        <a:latin typeface="Corbel (Headin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
        <p:nvSpPr>
          <p:cNvPr id="9" name="Subtitle 5"/>
          <p:cNvSpPr txBox="1">
            <a:spLocks/>
          </p:cNvSpPr>
          <p:nvPr/>
        </p:nvSpPr>
        <p:spPr>
          <a:xfrm>
            <a:off x="401641" y="476519"/>
            <a:ext cx="6823407" cy="7083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RANCANGAN PERCOBAAN</a:t>
            </a:r>
            <a:endParaRPr lang="id-ID" sz="4400" dirty="0">
              <a:solidFill>
                <a:schemeClr val="tx1"/>
              </a:solidFill>
              <a:latin typeface="Corbel (Heading)"/>
            </a:endParaRPr>
          </a:p>
        </p:txBody>
      </p:sp>
    </p:spTree>
    <p:extLst>
      <p:ext uri="{BB962C8B-B14F-4D97-AF65-F5344CB8AC3E}">
        <p14:creationId xmlns:p14="http://schemas.microsoft.com/office/powerpoint/2010/main" val="873917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89397" y="798490"/>
            <a:ext cx="11217499" cy="5370490"/>
          </a:xfrm>
        </p:spPr>
        <p:txBody>
          <a:bodyPr/>
          <a:lstStyle/>
          <a:p>
            <a:pPr algn="l">
              <a:spcBef>
                <a:spcPts val="0"/>
              </a:spcBef>
            </a:pPr>
            <a:r>
              <a:rPr lang="en-US" b="1" i="1" dirty="0">
                <a:solidFill>
                  <a:schemeClr val="tx1"/>
                </a:solidFill>
              </a:rPr>
              <a:t>Lay Out </a:t>
            </a:r>
            <a:r>
              <a:rPr lang="id-ID" b="1" dirty="0" smtClean="0">
                <a:solidFill>
                  <a:schemeClr val="tx1"/>
                </a:solidFill>
              </a:rPr>
              <a:t>Rancangan Percobaan Faktorial 3 x 3 dengan 3 kali ulangan dalam Rancangan Acak Kelompok (RAK) adalah sebagai berikut :</a:t>
            </a:r>
          </a:p>
          <a:p>
            <a:pPr algn="l">
              <a:spcBef>
                <a:spcPts val="0"/>
              </a:spcBef>
            </a:pPr>
            <a:endParaRPr lang="id-ID" b="1" dirty="0" smtClean="0">
              <a:solidFill>
                <a:schemeClr val="tx1"/>
              </a:solidFill>
            </a:endParaRPr>
          </a:p>
          <a:p>
            <a:r>
              <a:rPr lang="id-ID" b="1" dirty="0" smtClean="0">
                <a:solidFill>
                  <a:schemeClr val="tx1"/>
                </a:solidFill>
              </a:rPr>
              <a:t>Kelompok Ulangan I</a:t>
            </a:r>
          </a:p>
          <a:p>
            <a:endParaRPr lang="id-ID" b="1" dirty="0">
              <a:solidFill>
                <a:schemeClr val="tx1"/>
              </a:solidFill>
            </a:endParaRPr>
          </a:p>
          <a:p>
            <a:endParaRPr lang="id-ID" b="1" dirty="0" smtClean="0">
              <a:solidFill>
                <a:schemeClr val="tx1"/>
              </a:solidFill>
            </a:endParaRPr>
          </a:p>
          <a:p>
            <a:r>
              <a:rPr lang="id-ID" b="1" dirty="0" smtClean="0">
                <a:solidFill>
                  <a:schemeClr val="tx1"/>
                </a:solidFill>
              </a:rPr>
              <a:t>Kelompok Ulangan II</a:t>
            </a:r>
          </a:p>
          <a:p>
            <a:endParaRPr lang="id-ID" b="1" dirty="0">
              <a:solidFill>
                <a:schemeClr val="tx1"/>
              </a:solidFill>
            </a:endParaRPr>
          </a:p>
          <a:p>
            <a:endParaRPr lang="id-ID" b="1" dirty="0" smtClean="0">
              <a:solidFill>
                <a:schemeClr val="tx1"/>
              </a:solidFill>
            </a:endParaRPr>
          </a:p>
          <a:p>
            <a:r>
              <a:rPr lang="id-ID" b="1" dirty="0" smtClean="0">
                <a:solidFill>
                  <a:schemeClr val="tx1"/>
                </a:solidFill>
              </a:rPr>
              <a:t>Kelompok Ulangan III</a:t>
            </a:r>
          </a:p>
          <a:p>
            <a:endParaRPr lang="id-ID" b="1" dirty="0" smtClean="0">
              <a:solidFill>
                <a:schemeClr val="tx1"/>
              </a:solidFill>
            </a:endParaRPr>
          </a:p>
          <a:p>
            <a:endParaRPr lang="id-ID" b="1" dirty="0" smtClean="0">
              <a:solidFill>
                <a:schemeClr val="tx1"/>
              </a:solidFill>
            </a:endParaRPr>
          </a:p>
          <a:p>
            <a:pPr algn="l"/>
            <a:endParaRPr lang="id-ID"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583308238"/>
              </p:ext>
            </p:extLst>
          </p:nvPr>
        </p:nvGraphicFramePr>
        <p:xfrm>
          <a:off x="1378038" y="2508537"/>
          <a:ext cx="9453087" cy="440727"/>
        </p:xfrm>
        <a:graphic>
          <a:graphicData uri="http://schemas.openxmlformats.org/drawingml/2006/table">
            <a:tbl>
              <a:tblPr firstRow="1" firstCol="1" bandRow="1">
                <a:tableStyleId>{5940675A-B579-460E-94D1-54222C63F5DA}</a:tableStyleId>
              </a:tblPr>
              <a:tblGrid>
                <a:gridCol w="1050343">
                  <a:extLst>
                    <a:ext uri="{9D8B030D-6E8A-4147-A177-3AD203B41FA5}">
                      <a16:colId xmlns:a16="http://schemas.microsoft.com/office/drawing/2014/main" val="20000"/>
                    </a:ext>
                  </a:extLst>
                </a:gridCol>
                <a:gridCol w="1050343">
                  <a:extLst>
                    <a:ext uri="{9D8B030D-6E8A-4147-A177-3AD203B41FA5}">
                      <a16:colId xmlns:a16="http://schemas.microsoft.com/office/drawing/2014/main" val="20001"/>
                    </a:ext>
                  </a:extLst>
                </a:gridCol>
                <a:gridCol w="1050343">
                  <a:extLst>
                    <a:ext uri="{9D8B030D-6E8A-4147-A177-3AD203B41FA5}">
                      <a16:colId xmlns:a16="http://schemas.microsoft.com/office/drawing/2014/main" val="20002"/>
                    </a:ext>
                  </a:extLst>
                </a:gridCol>
                <a:gridCol w="1050343">
                  <a:extLst>
                    <a:ext uri="{9D8B030D-6E8A-4147-A177-3AD203B41FA5}">
                      <a16:colId xmlns:a16="http://schemas.microsoft.com/office/drawing/2014/main" val="20003"/>
                    </a:ext>
                  </a:extLst>
                </a:gridCol>
                <a:gridCol w="1050343">
                  <a:extLst>
                    <a:ext uri="{9D8B030D-6E8A-4147-A177-3AD203B41FA5}">
                      <a16:colId xmlns:a16="http://schemas.microsoft.com/office/drawing/2014/main" val="20004"/>
                    </a:ext>
                  </a:extLst>
                </a:gridCol>
                <a:gridCol w="1050343">
                  <a:extLst>
                    <a:ext uri="{9D8B030D-6E8A-4147-A177-3AD203B41FA5}">
                      <a16:colId xmlns:a16="http://schemas.microsoft.com/office/drawing/2014/main" val="20005"/>
                    </a:ext>
                  </a:extLst>
                </a:gridCol>
                <a:gridCol w="1050343">
                  <a:extLst>
                    <a:ext uri="{9D8B030D-6E8A-4147-A177-3AD203B41FA5}">
                      <a16:colId xmlns:a16="http://schemas.microsoft.com/office/drawing/2014/main" val="20006"/>
                    </a:ext>
                  </a:extLst>
                </a:gridCol>
                <a:gridCol w="1050343">
                  <a:extLst>
                    <a:ext uri="{9D8B030D-6E8A-4147-A177-3AD203B41FA5}">
                      <a16:colId xmlns:a16="http://schemas.microsoft.com/office/drawing/2014/main" val="20007"/>
                    </a:ext>
                  </a:extLst>
                </a:gridCol>
                <a:gridCol w="1050343">
                  <a:extLst>
                    <a:ext uri="{9D8B030D-6E8A-4147-A177-3AD203B41FA5}">
                      <a16:colId xmlns:a16="http://schemas.microsoft.com/office/drawing/2014/main" val="20008"/>
                    </a:ext>
                  </a:extLst>
                </a:gridCol>
              </a:tblGrid>
              <a:tr h="440727">
                <a:tc>
                  <a:txBody>
                    <a:bodyPr/>
                    <a:lstStyle/>
                    <a:p>
                      <a:pPr algn="ctr">
                        <a:lnSpc>
                          <a:spcPct val="150000"/>
                        </a:lnSpc>
                        <a:spcAft>
                          <a:spcPts val="0"/>
                        </a:spcAft>
                      </a:pPr>
                      <a:r>
                        <a:rPr lang="id-ID" sz="1600" dirty="0">
                          <a:effectLst/>
                          <a:latin typeface="Corbel (Heading)"/>
                        </a:rPr>
                        <a:t>p1s3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p2s3</a:t>
                      </a:r>
                      <a:endParaRPr lang="id-ID" sz="1600" dirty="0">
                        <a:effectLst/>
                        <a:latin typeface="Corbel (Heading)"/>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7834476"/>
              </p:ext>
            </p:extLst>
          </p:nvPr>
        </p:nvGraphicFramePr>
        <p:xfrm>
          <a:off x="1352277" y="3950970"/>
          <a:ext cx="9530370" cy="427847"/>
        </p:xfrm>
        <a:graphic>
          <a:graphicData uri="http://schemas.openxmlformats.org/drawingml/2006/table">
            <a:tbl>
              <a:tblPr firstRow="1" firstCol="1" bandRow="1">
                <a:tableStyleId>{5940675A-B579-460E-94D1-54222C63F5DA}</a:tableStyleId>
              </a:tblPr>
              <a:tblGrid>
                <a:gridCol w="1058930">
                  <a:extLst>
                    <a:ext uri="{9D8B030D-6E8A-4147-A177-3AD203B41FA5}">
                      <a16:colId xmlns:a16="http://schemas.microsoft.com/office/drawing/2014/main" val="20000"/>
                    </a:ext>
                  </a:extLst>
                </a:gridCol>
                <a:gridCol w="1058930">
                  <a:extLst>
                    <a:ext uri="{9D8B030D-6E8A-4147-A177-3AD203B41FA5}">
                      <a16:colId xmlns:a16="http://schemas.microsoft.com/office/drawing/2014/main" val="20001"/>
                    </a:ext>
                  </a:extLst>
                </a:gridCol>
                <a:gridCol w="1058930">
                  <a:extLst>
                    <a:ext uri="{9D8B030D-6E8A-4147-A177-3AD203B41FA5}">
                      <a16:colId xmlns:a16="http://schemas.microsoft.com/office/drawing/2014/main" val="20002"/>
                    </a:ext>
                  </a:extLst>
                </a:gridCol>
                <a:gridCol w="1058930">
                  <a:extLst>
                    <a:ext uri="{9D8B030D-6E8A-4147-A177-3AD203B41FA5}">
                      <a16:colId xmlns:a16="http://schemas.microsoft.com/office/drawing/2014/main" val="20003"/>
                    </a:ext>
                  </a:extLst>
                </a:gridCol>
                <a:gridCol w="1058930">
                  <a:extLst>
                    <a:ext uri="{9D8B030D-6E8A-4147-A177-3AD203B41FA5}">
                      <a16:colId xmlns:a16="http://schemas.microsoft.com/office/drawing/2014/main" val="20004"/>
                    </a:ext>
                  </a:extLst>
                </a:gridCol>
                <a:gridCol w="1058930">
                  <a:extLst>
                    <a:ext uri="{9D8B030D-6E8A-4147-A177-3AD203B41FA5}">
                      <a16:colId xmlns:a16="http://schemas.microsoft.com/office/drawing/2014/main" val="20005"/>
                    </a:ext>
                  </a:extLst>
                </a:gridCol>
                <a:gridCol w="1058930">
                  <a:extLst>
                    <a:ext uri="{9D8B030D-6E8A-4147-A177-3AD203B41FA5}">
                      <a16:colId xmlns:a16="http://schemas.microsoft.com/office/drawing/2014/main" val="20006"/>
                    </a:ext>
                  </a:extLst>
                </a:gridCol>
                <a:gridCol w="1058930">
                  <a:extLst>
                    <a:ext uri="{9D8B030D-6E8A-4147-A177-3AD203B41FA5}">
                      <a16:colId xmlns:a16="http://schemas.microsoft.com/office/drawing/2014/main" val="20007"/>
                    </a:ext>
                  </a:extLst>
                </a:gridCol>
                <a:gridCol w="1058930">
                  <a:extLst>
                    <a:ext uri="{9D8B030D-6E8A-4147-A177-3AD203B41FA5}">
                      <a16:colId xmlns:a16="http://schemas.microsoft.com/office/drawing/2014/main" val="20008"/>
                    </a:ext>
                  </a:extLst>
                </a:gridCol>
              </a:tblGrid>
              <a:tr h="427847">
                <a:tc>
                  <a:txBody>
                    <a:bodyPr/>
                    <a:lstStyle/>
                    <a:p>
                      <a:pPr algn="ctr">
                        <a:lnSpc>
                          <a:spcPct val="150000"/>
                        </a:lnSpc>
                        <a:spcAft>
                          <a:spcPts val="0"/>
                        </a:spcAft>
                      </a:pPr>
                      <a:r>
                        <a:rPr lang="id-ID" sz="1600" dirty="0">
                          <a:effectLst/>
                          <a:latin typeface="Corbel (Heading)"/>
                        </a:rPr>
                        <a:t>p2s1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p2s2</a:t>
                      </a:r>
                      <a:endParaRPr lang="id-ID" sz="1600" dirty="0">
                        <a:effectLst/>
                        <a:latin typeface="Corbel (Heading)"/>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92265124"/>
              </p:ext>
            </p:extLst>
          </p:nvPr>
        </p:nvGraphicFramePr>
        <p:xfrm>
          <a:off x="1339406" y="5341889"/>
          <a:ext cx="9594756" cy="479362"/>
        </p:xfrm>
        <a:graphic>
          <a:graphicData uri="http://schemas.openxmlformats.org/drawingml/2006/table">
            <a:tbl>
              <a:tblPr firstRow="1" firstCol="1" bandRow="1">
                <a:tableStyleId>{5940675A-B579-460E-94D1-54222C63F5DA}</a:tableStyleId>
              </a:tblPr>
              <a:tblGrid>
                <a:gridCol w="1066084">
                  <a:extLst>
                    <a:ext uri="{9D8B030D-6E8A-4147-A177-3AD203B41FA5}">
                      <a16:colId xmlns:a16="http://schemas.microsoft.com/office/drawing/2014/main" val="20000"/>
                    </a:ext>
                  </a:extLst>
                </a:gridCol>
                <a:gridCol w="1066084">
                  <a:extLst>
                    <a:ext uri="{9D8B030D-6E8A-4147-A177-3AD203B41FA5}">
                      <a16:colId xmlns:a16="http://schemas.microsoft.com/office/drawing/2014/main" val="20001"/>
                    </a:ext>
                  </a:extLst>
                </a:gridCol>
                <a:gridCol w="1066084">
                  <a:extLst>
                    <a:ext uri="{9D8B030D-6E8A-4147-A177-3AD203B41FA5}">
                      <a16:colId xmlns:a16="http://schemas.microsoft.com/office/drawing/2014/main" val="20002"/>
                    </a:ext>
                  </a:extLst>
                </a:gridCol>
                <a:gridCol w="1066084">
                  <a:extLst>
                    <a:ext uri="{9D8B030D-6E8A-4147-A177-3AD203B41FA5}">
                      <a16:colId xmlns:a16="http://schemas.microsoft.com/office/drawing/2014/main" val="20003"/>
                    </a:ext>
                  </a:extLst>
                </a:gridCol>
                <a:gridCol w="1066084">
                  <a:extLst>
                    <a:ext uri="{9D8B030D-6E8A-4147-A177-3AD203B41FA5}">
                      <a16:colId xmlns:a16="http://schemas.microsoft.com/office/drawing/2014/main" val="20004"/>
                    </a:ext>
                  </a:extLst>
                </a:gridCol>
                <a:gridCol w="1066084">
                  <a:extLst>
                    <a:ext uri="{9D8B030D-6E8A-4147-A177-3AD203B41FA5}">
                      <a16:colId xmlns:a16="http://schemas.microsoft.com/office/drawing/2014/main" val="20005"/>
                    </a:ext>
                  </a:extLst>
                </a:gridCol>
                <a:gridCol w="1066084">
                  <a:extLst>
                    <a:ext uri="{9D8B030D-6E8A-4147-A177-3AD203B41FA5}">
                      <a16:colId xmlns:a16="http://schemas.microsoft.com/office/drawing/2014/main" val="20006"/>
                    </a:ext>
                  </a:extLst>
                </a:gridCol>
                <a:gridCol w="1066084">
                  <a:extLst>
                    <a:ext uri="{9D8B030D-6E8A-4147-A177-3AD203B41FA5}">
                      <a16:colId xmlns:a16="http://schemas.microsoft.com/office/drawing/2014/main" val="20007"/>
                    </a:ext>
                  </a:extLst>
                </a:gridCol>
                <a:gridCol w="1066084">
                  <a:extLst>
                    <a:ext uri="{9D8B030D-6E8A-4147-A177-3AD203B41FA5}">
                      <a16:colId xmlns:a16="http://schemas.microsoft.com/office/drawing/2014/main" val="20008"/>
                    </a:ext>
                  </a:extLst>
                </a:gridCol>
              </a:tblGrid>
              <a:tr h="479362">
                <a:tc>
                  <a:txBody>
                    <a:bodyPr/>
                    <a:lstStyle/>
                    <a:p>
                      <a:pPr algn="ctr">
                        <a:lnSpc>
                          <a:spcPct val="150000"/>
                        </a:lnSpc>
                        <a:spcAft>
                          <a:spcPts val="0"/>
                        </a:spcAft>
                      </a:pPr>
                      <a:r>
                        <a:rPr lang="id-ID" sz="1600" dirty="0">
                          <a:effectLst/>
                          <a:latin typeface="Corbel (Heading)"/>
                        </a:rPr>
                        <a:t>p3s2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p1s1</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p3s3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p2s2</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p1s3</a:t>
                      </a:r>
                      <a:endParaRPr lang="id-ID" sz="1600" dirty="0">
                        <a:effectLst/>
                        <a:latin typeface="Corbel (Heading)"/>
                        <a:ea typeface="Times New Roman" panose="02020603050405020304" pitchFamily="18" charset="0"/>
                      </a:endParaRPr>
                    </a:p>
                  </a:txBody>
                  <a:tcPr marL="68580" marR="68580" marT="0" marB="0"/>
                </a:tc>
                <a:tc>
                  <a:txBody>
                    <a:bodyPr/>
                    <a:lstStyle/>
                    <a:p>
                      <a:pPr algn="ctr">
                        <a:lnSpc>
                          <a:spcPct val="150000"/>
                        </a:lnSpc>
                        <a:spcAft>
                          <a:spcPts val="0"/>
                        </a:spcAft>
                      </a:pPr>
                      <a:r>
                        <a:rPr lang="id-ID" sz="1600" dirty="0">
                          <a:effectLst/>
                          <a:latin typeface="Corbel (Heading)"/>
                        </a:rPr>
                        <a:t>p2s1</a:t>
                      </a:r>
                      <a:endParaRPr lang="id-ID" sz="1600" dirty="0">
                        <a:effectLst/>
                        <a:latin typeface="Corbel (Heading)"/>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9493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noGrp="1"/>
          </p:cNvSpPr>
          <p:nvPr>
            <p:ph type="subTitle" idx="1"/>
          </p:nvPr>
        </p:nvSpPr>
        <p:spPr>
          <a:xfrm>
            <a:off x="298611" y="1043190"/>
            <a:ext cx="11562831" cy="785142"/>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2000" dirty="0" smtClean="0">
                <a:solidFill>
                  <a:schemeClr val="tx1"/>
                </a:solidFill>
                <a:latin typeface="Corbel (Heading)"/>
              </a:rPr>
              <a:t>Berdasarkan rancangan percobaan tersebut, maka data yang didapat dibuat analisis variansi (ANAVA).</a:t>
            </a:r>
            <a:endParaRPr lang="id-ID" sz="2000" dirty="0">
              <a:solidFill>
                <a:schemeClr val="tx1"/>
              </a:solidFill>
              <a:latin typeface="Corbel (Heading)"/>
            </a:endParaRPr>
          </a:p>
        </p:txBody>
      </p:sp>
      <p:sp>
        <p:nvSpPr>
          <p:cNvPr id="11" name="Subtitle 5"/>
          <p:cNvSpPr txBox="1">
            <a:spLocks/>
          </p:cNvSpPr>
          <p:nvPr/>
        </p:nvSpPr>
        <p:spPr>
          <a:xfrm>
            <a:off x="285731" y="321972"/>
            <a:ext cx="5883249" cy="5537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RANCANGAN ANALISIS</a:t>
            </a:r>
            <a:endParaRPr lang="id-ID" sz="4400" dirty="0">
              <a:solidFill>
                <a:schemeClr val="tx1"/>
              </a:solidFill>
              <a:latin typeface="Corbel (Heading)"/>
            </a:endParaRPr>
          </a:p>
        </p:txBody>
      </p:sp>
      <p:sp>
        <p:nvSpPr>
          <p:cNvPr id="5" name="Rounded Rectangle 4"/>
          <p:cNvSpPr/>
          <p:nvPr/>
        </p:nvSpPr>
        <p:spPr>
          <a:xfrm>
            <a:off x="1504334" y="1884254"/>
            <a:ext cx="10427107" cy="4723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id-ID" sz="2000" b="1" dirty="0"/>
          </a:p>
        </p:txBody>
      </p:sp>
      <p:graphicFrame>
        <p:nvGraphicFramePr>
          <p:cNvPr id="6" name="Table 5"/>
          <p:cNvGraphicFramePr>
            <a:graphicFrameLocks noGrp="1"/>
          </p:cNvGraphicFramePr>
          <p:nvPr>
            <p:extLst>
              <p:ext uri="{D42A27DB-BD31-4B8C-83A1-F6EECF244321}">
                <p14:modId xmlns:p14="http://schemas.microsoft.com/office/powerpoint/2010/main" val="2604256174"/>
              </p:ext>
            </p:extLst>
          </p:nvPr>
        </p:nvGraphicFramePr>
        <p:xfrm>
          <a:off x="2279560" y="2044207"/>
          <a:ext cx="8929213" cy="4356593"/>
        </p:xfrm>
        <a:graphic>
          <a:graphicData uri="http://schemas.openxmlformats.org/drawingml/2006/table">
            <a:tbl>
              <a:tblPr firstRow="1" firstCol="1" bandRow="1">
                <a:tableStyleId>{5C22544A-7EE6-4342-B048-85BDC9FD1C3A}</a:tableStyleId>
              </a:tblPr>
              <a:tblGrid>
                <a:gridCol w="1826580">
                  <a:extLst>
                    <a:ext uri="{9D8B030D-6E8A-4147-A177-3AD203B41FA5}">
                      <a16:colId xmlns:a16="http://schemas.microsoft.com/office/drawing/2014/main" val="20000"/>
                    </a:ext>
                  </a:extLst>
                </a:gridCol>
                <a:gridCol w="1551716">
                  <a:extLst>
                    <a:ext uri="{9D8B030D-6E8A-4147-A177-3AD203B41FA5}">
                      <a16:colId xmlns:a16="http://schemas.microsoft.com/office/drawing/2014/main" val="20001"/>
                    </a:ext>
                  </a:extLst>
                </a:gridCol>
                <a:gridCol w="1397311">
                  <a:extLst>
                    <a:ext uri="{9D8B030D-6E8A-4147-A177-3AD203B41FA5}">
                      <a16:colId xmlns:a16="http://schemas.microsoft.com/office/drawing/2014/main" val="20002"/>
                    </a:ext>
                  </a:extLst>
                </a:gridCol>
                <a:gridCol w="1397311">
                  <a:extLst>
                    <a:ext uri="{9D8B030D-6E8A-4147-A177-3AD203B41FA5}">
                      <a16:colId xmlns:a16="http://schemas.microsoft.com/office/drawing/2014/main" val="20003"/>
                    </a:ext>
                  </a:extLst>
                </a:gridCol>
                <a:gridCol w="1368733">
                  <a:extLst>
                    <a:ext uri="{9D8B030D-6E8A-4147-A177-3AD203B41FA5}">
                      <a16:colId xmlns:a16="http://schemas.microsoft.com/office/drawing/2014/main" val="20004"/>
                    </a:ext>
                  </a:extLst>
                </a:gridCol>
                <a:gridCol w="1387562">
                  <a:extLst>
                    <a:ext uri="{9D8B030D-6E8A-4147-A177-3AD203B41FA5}">
                      <a16:colId xmlns:a16="http://schemas.microsoft.com/office/drawing/2014/main" val="20005"/>
                    </a:ext>
                  </a:extLst>
                </a:gridCol>
              </a:tblGrid>
              <a:tr h="968131">
                <a:tc>
                  <a:txBody>
                    <a:bodyPr/>
                    <a:lstStyle/>
                    <a:p>
                      <a:pPr algn="just">
                        <a:lnSpc>
                          <a:spcPct val="150000"/>
                        </a:lnSpc>
                        <a:spcAft>
                          <a:spcPts val="0"/>
                        </a:spcAft>
                      </a:pPr>
                      <a:r>
                        <a:rPr lang="id-ID" sz="1800" dirty="0">
                          <a:effectLst/>
                        </a:rPr>
                        <a:t>Sumber Variasi</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dB</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JK</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KT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F hitung</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F tabel 5%</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84066">
                <a:tc>
                  <a:txBody>
                    <a:bodyPr/>
                    <a:lstStyle/>
                    <a:p>
                      <a:pPr algn="just">
                        <a:lnSpc>
                          <a:spcPct val="150000"/>
                        </a:lnSpc>
                        <a:spcAft>
                          <a:spcPts val="0"/>
                        </a:spcAft>
                      </a:pPr>
                      <a:r>
                        <a:rPr lang="id-ID" sz="1800">
                          <a:effectLst/>
                        </a:rPr>
                        <a:t>Kelompok </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r -1</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JKK</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 </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84066">
                <a:tc>
                  <a:txBody>
                    <a:bodyPr/>
                    <a:lstStyle/>
                    <a:p>
                      <a:pPr algn="just">
                        <a:lnSpc>
                          <a:spcPct val="150000"/>
                        </a:lnSpc>
                        <a:spcAft>
                          <a:spcPts val="0"/>
                        </a:spcAft>
                      </a:pPr>
                      <a:r>
                        <a:rPr lang="id-ID" sz="1800">
                          <a:effectLst/>
                        </a:rPr>
                        <a:t>Perlakuan</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sp – 1</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JKP</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 </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84066">
                <a:tc>
                  <a:txBody>
                    <a:bodyPr/>
                    <a:lstStyle/>
                    <a:p>
                      <a:pPr algn="just">
                        <a:lnSpc>
                          <a:spcPct val="150000"/>
                        </a:lnSpc>
                        <a:spcAft>
                          <a:spcPts val="0"/>
                        </a:spcAft>
                      </a:pPr>
                      <a:r>
                        <a:rPr lang="id-ID" sz="1800">
                          <a:effectLst/>
                        </a:rPr>
                        <a:t>Faktor S</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s – 1</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JK (s)</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KT (s)</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smtClean="0">
                          <a:effectLst/>
                        </a:rPr>
                        <a:t>KT(s</a:t>
                      </a:r>
                      <a:r>
                        <a:rPr lang="id-ID" sz="1800" dirty="0">
                          <a:effectLst/>
                        </a:rPr>
                        <a:t>)/KTG </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 </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84066">
                <a:tc>
                  <a:txBody>
                    <a:bodyPr/>
                    <a:lstStyle/>
                    <a:p>
                      <a:pPr algn="just">
                        <a:lnSpc>
                          <a:spcPct val="150000"/>
                        </a:lnSpc>
                        <a:spcAft>
                          <a:spcPts val="0"/>
                        </a:spcAft>
                      </a:pPr>
                      <a:r>
                        <a:rPr lang="id-ID" sz="1800">
                          <a:effectLst/>
                        </a:rPr>
                        <a:t>Faktor P</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p -1</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JK (p)</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KT (p)</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KT(p)/KTG</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 </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84066">
                <a:tc>
                  <a:txBody>
                    <a:bodyPr/>
                    <a:lstStyle/>
                    <a:p>
                      <a:pPr algn="just">
                        <a:lnSpc>
                          <a:spcPct val="150000"/>
                        </a:lnSpc>
                        <a:spcAft>
                          <a:spcPts val="0"/>
                        </a:spcAft>
                      </a:pPr>
                      <a:r>
                        <a:rPr lang="id-ID" sz="1800">
                          <a:effectLst/>
                        </a:rPr>
                        <a:t>Interaksi SP</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(s-1) (p-1)</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JK (sp)</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KT (sp)</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KT(sp)/KTG</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 </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84066">
                <a:tc>
                  <a:txBody>
                    <a:bodyPr/>
                    <a:lstStyle/>
                    <a:p>
                      <a:pPr algn="just">
                        <a:lnSpc>
                          <a:spcPct val="150000"/>
                        </a:lnSpc>
                        <a:spcAft>
                          <a:spcPts val="0"/>
                        </a:spcAft>
                      </a:pPr>
                      <a:r>
                        <a:rPr lang="id-ID" sz="1800">
                          <a:effectLst/>
                        </a:rPr>
                        <a:t>Galat </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(r-1) (sp-1)</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a:effectLst/>
                        </a:rPr>
                        <a:t>JKG</a:t>
                      </a:r>
                      <a:endParaRPr lang="id-ID" sz="11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84066">
                <a:tc>
                  <a:txBody>
                    <a:bodyPr/>
                    <a:lstStyle/>
                    <a:p>
                      <a:pPr algn="just">
                        <a:lnSpc>
                          <a:spcPct val="150000"/>
                        </a:lnSpc>
                        <a:spcAft>
                          <a:spcPts val="0"/>
                        </a:spcAft>
                      </a:pPr>
                      <a:r>
                        <a:rPr lang="id-ID" sz="1800" dirty="0">
                          <a:effectLst/>
                        </a:rPr>
                        <a:t>Total </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rsp-1</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JKT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1800" dirty="0">
                          <a:effectLst/>
                        </a:rPr>
                        <a:t>-</a:t>
                      </a:r>
                      <a:endParaRPr lang="id-ID"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044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92710398"/>
              </p:ext>
            </p:extLst>
          </p:nvPr>
        </p:nvGraphicFramePr>
        <p:xfrm>
          <a:off x="1622738" y="2086375"/>
          <a:ext cx="8963696" cy="394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ubtitle 5"/>
          <p:cNvSpPr txBox="1">
            <a:spLocks/>
          </p:cNvSpPr>
          <p:nvPr/>
        </p:nvSpPr>
        <p:spPr>
          <a:xfrm>
            <a:off x="3196356" y="631063"/>
            <a:ext cx="5831734" cy="7469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RANCANGAN RESPON</a:t>
            </a:r>
            <a:endParaRPr lang="id-ID" sz="4400" dirty="0">
              <a:solidFill>
                <a:schemeClr val="tx1"/>
              </a:solidFill>
              <a:latin typeface="Corbel (Heading)"/>
            </a:endParaRPr>
          </a:p>
        </p:txBody>
      </p:sp>
    </p:spTree>
    <p:extLst>
      <p:ext uri="{BB962C8B-B14F-4D97-AF65-F5344CB8AC3E}">
        <p14:creationId xmlns:p14="http://schemas.microsoft.com/office/powerpoint/2010/main" val="6627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285732" y="283335"/>
            <a:ext cx="3307474" cy="18545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a:solidFill>
                  <a:schemeClr val="tx1"/>
                </a:solidFill>
              </a:rPr>
              <a:t>Diagram </a:t>
            </a:r>
            <a:r>
              <a:rPr lang="id-ID" sz="4400" dirty="0" smtClean="0">
                <a:solidFill>
                  <a:schemeClr val="tx1"/>
                </a:solidFill>
              </a:rPr>
              <a:t>Alir Penelitian Tahap I</a:t>
            </a:r>
            <a:endParaRPr lang="id-ID" sz="4400" dirty="0">
              <a:solidFill>
                <a:schemeClr val="tx1"/>
              </a:solidFill>
              <a:latin typeface="Corbel (Heading)"/>
            </a:endParaRPr>
          </a:p>
        </p:txBody>
      </p:sp>
      <p:graphicFrame>
        <p:nvGraphicFramePr>
          <p:cNvPr id="9" name="Table 8"/>
          <p:cNvGraphicFramePr>
            <a:graphicFrameLocks noGrp="1"/>
          </p:cNvGraphicFramePr>
          <p:nvPr>
            <p:extLst>
              <p:ext uri="{D42A27DB-BD31-4B8C-83A1-F6EECF244321}">
                <p14:modId xmlns:p14="http://schemas.microsoft.com/office/powerpoint/2010/main" val="2672531185"/>
              </p:ext>
            </p:extLst>
          </p:nvPr>
        </p:nvGraphicFramePr>
        <p:xfrm>
          <a:off x="4667552" y="283335"/>
          <a:ext cx="5970397" cy="6310648"/>
        </p:xfrm>
        <a:graphic>
          <a:graphicData uri="http://schemas.openxmlformats.org/drawingml/2006/table">
            <a:tbl>
              <a:tblPr firstRow="1" firstCol="1" bandRow="1">
                <a:tableStyleId>{616DA210-FB5B-4158-B5E0-FEB733F419BA}</a:tableStyleId>
              </a:tblPr>
              <a:tblGrid>
                <a:gridCol w="5970397">
                  <a:extLst>
                    <a:ext uri="{9D8B030D-6E8A-4147-A177-3AD203B41FA5}">
                      <a16:colId xmlns:a16="http://schemas.microsoft.com/office/drawing/2014/main" val="20000"/>
                    </a:ext>
                  </a:extLst>
                </a:gridCol>
              </a:tblGrid>
              <a:tr h="6310648">
                <a:tc>
                  <a:txBody>
                    <a:bodyPr/>
                    <a:lstStyle/>
                    <a:p>
                      <a:pPr algn="ctr">
                        <a:lnSpc>
                          <a:spcPct val="200000"/>
                        </a:lnSpc>
                        <a:spcAft>
                          <a:spcPts val="1000"/>
                        </a:spcAft>
                      </a:pPr>
                      <a:r>
                        <a:rPr lang="id-ID" sz="1100" dirty="0">
                          <a:effectLst/>
                        </a:rPr>
                        <a:t> </a:t>
                      </a:r>
                      <a:r>
                        <a:rPr lang="en-US"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rotWithShape="1">
          <a:blip r:embed="rId2"/>
          <a:srcRect l="49083" t="15444" r="26065" b="15897"/>
          <a:stretch/>
        </p:blipFill>
        <p:spPr>
          <a:xfrm>
            <a:off x="5693394" y="283335"/>
            <a:ext cx="4055912" cy="629996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73" y="2639953"/>
            <a:ext cx="1376516" cy="10323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37233" y="3808387"/>
            <a:ext cx="1032386" cy="137651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06831" y="5320950"/>
            <a:ext cx="1372935" cy="98689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411657" y="3073331"/>
            <a:ext cx="1406011" cy="119801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flipH="1">
            <a:off x="3072392" y="4527246"/>
            <a:ext cx="1240481" cy="1298481"/>
          </a:xfrm>
          <a:prstGeom prst="rect">
            <a:avLst/>
          </a:prstGeom>
        </p:spPr>
      </p:pic>
    </p:spTree>
    <p:extLst>
      <p:ext uri="{BB962C8B-B14F-4D97-AF65-F5344CB8AC3E}">
        <p14:creationId xmlns:p14="http://schemas.microsoft.com/office/powerpoint/2010/main" val="3862228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285732" y="283335"/>
            <a:ext cx="3307474" cy="18545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a:solidFill>
                  <a:schemeClr val="tx1"/>
                </a:solidFill>
              </a:rPr>
              <a:t>Diagram </a:t>
            </a:r>
            <a:r>
              <a:rPr lang="id-ID" sz="4400" dirty="0" smtClean="0">
                <a:solidFill>
                  <a:schemeClr val="tx1"/>
                </a:solidFill>
              </a:rPr>
              <a:t>Alir Penelitian Tahap II</a:t>
            </a:r>
            <a:endParaRPr lang="id-ID" sz="4400" dirty="0">
              <a:solidFill>
                <a:schemeClr val="tx1"/>
              </a:solidFill>
              <a:latin typeface="Corbel (Heading)"/>
            </a:endParaRPr>
          </a:p>
        </p:txBody>
      </p:sp>
      <p:graphicFrame>
        <p:nvGraphicFramePr>
          <p:cNvPr id="7" name="Table 6"/>
          <p:cNvGraphicFramePr>
            <a:graphicFrameLocks noGrp="1"/>
          </p:cNvGraphicFramePr>
          <p:nvPr>
            <p:extLst>
              <p:ext uri="{D42A27DB-BD31-4B8C-83A1-F6EECF244321}">
                <p14:modId xmlns:p14="http://schemas.microsoft.com/office/powerpoint/2010/main" val="1910365100"/>
              </p:ext>
            </p:extLst>
          </p:nvPr>
        </p:nvGraphicFramePr>
        <p:xfrm>
          <a:off x="5138670" y="579549"/>
          <a:ext cx="5718220" cy="5859888"/>
        </p:xfrm>
        <a:graphic>
          <a:graphicData uri="http://schemas.openxmlformats.org/drawingml/2006/table">
            <a:tbl>
              <a:tblPr firstRow="1" firstCol="1" bandRow="1"/>
              <a:tblGrid>
                <a:gridCol w="5718220">
                  <a:extLst>
                    <a:ext uri="{9D8B030D-6E8A-4147-A177-3AD203B41FA5}">
                      <a16:colId xmlns:a16="http://schemas.microsoft.com/office/drawing/2014/main" val="20000"/>
                    </a:ext>
                  </a:extLst>
                </a:gridCol>
              </a:tblGrid>
              <a:tr h="5859888">
                <a:tc>
                  <a:txBody>
                    <a:bodyPr/>
                    <a:lstStyle/>
                    <a:p>
                      <a:pPr algn="ctr">
                        <a:lnSpc>
                          <a:spcPct val="200000"/>
                        </a:lnSpc>
                        <a:spcAft>
                          <a:spcPts val="10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rotWithShape="1">
          <a:blip r:embed="rId2"/>
          <a:srcRect l="48262" t="38407" r="25894" b="17439"/>
          <a:stretch/>
        </p:blipFill>
        <p:spPr>
          <a:xfrm>
            <a:off x="5161935" y="758916"/>
            <a:ext cx="5678129" cy="5453994"/>
          </a:xfrm>
          <a:prstGeom prst="rect">
            <a:avLst/>
          </a:prstGeom>
        </p:spPr>
      </p:pic>
    </p:spTree>
    <p:extLst>
      <p:ext uri="{BB962C8B-B14F-4D97-AF65-F5344CB8AC3E}">
        <p14:creationId xmlns:p14="http://schemas.microsoft.com/office/powerpoint/2010/main" val="1919456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83335" y="1777285"/>
            <a:ext cx="11616744" cy="4790940"/>
          </a:xfrm>
        </p:spPr>
        <p:txBody>
          <a:bodyPr/>
          <a:lstStyle/>
          <a:p>
            <a:endParaRPr lang="id-ID" dirty="0"/>
          </a:p>
        </p:txBody>
      </p:sp>
      <p:sp>
        <p:nvSpPr>
          <p:cNvPr id="6" name="Subtitle 5"/>
          <p:cNvSpPr txBox="1">
            <a:spLocks/>
          </p:cNvSpPr>
          <p:nvPr/>
        </p:nvSpPr>
        <p:spPr>
          <a:xfrm>
            <a:off x="283335" y="399246"/>
            <a:ext cx="4724151" cy="73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LATAR BELAKANG</a:t>
            </a:r>
            <a:endParaRPr lang="id-ID" sz="4400" dirty="0">
              <a:solidFill>
                <a:schemeClr val="tx1"/>
              </a:solidFill>
              <a:latin typeface="Corbel (Heading)"/>
            </a:endParaRPr>
          </a:p>
        </p:txBody>
      </p:sp>
      <p:graphicFrame>
        <p:nvGraphicFramePr>
          <p:cNvPr id="3" name="Diagram 2"/>
          <p:cNvGraphicFramePr/>
          <p:nvPr>
            <p:extLst>
              <p:ext uri="{D42A27DB-BD31-4B8C-83A1-F6EECF244321}">
                <p14:modId xmlns:p14="http://schemas.microsoft.com/office/powerpoint/2010/main" val="2362209610"/>
              </p:ext>
            </p:extLst>
          </p:nvPr>
        </p:nvGraphicFramePr>
        <p:xfrm>
          <a:off x="283335" y="1352282"/>
          <a:ext cx="11616743" cy="521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5161" y="4438874"/>
            <a:ext cx="1115447" cy="929539"/>
          </a:xfrm>
          <a:prstGeom prst="rect">
            <a:avLst/>
          </a:prstGeom>
        </p:spPr>
      </p:pic>
    </p:spTree>
    <p:extLst>
      <p:ext uri="{BB962C8B-B14F-4D97-AF65-F5344CB8AC3E}">
        <p14:creationId xmlns:p14="http://schemas.microsoft.com/office/powerpoint/2010/main" val="3128359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285732" y="283335"/>
            <a:ext cx="3307474" cy="18545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a:solidFill>
                  <a:schemeClr val="tx1"/>
                </a:solidFill>
              </a:rPr>
              <a:t>Diagram </a:t>
            </a:r>
            <a:r>
              <a:rPr lang="id-ID" sz="4400" dirty="0" smtClean="0">
                <a:solidFill>
                  <a:schemeClr val="tx1"/>
                </a:solidFill>
              </a:rPr>
              <a:t>Alir Penelitian Tahap III</a:t>
            </a:r>
            <a:endParaRPr lang="id-ID" sz="4400" dirty="0">
              <a:solidFill>
                <a:schemeClr val="tx1"/>
              </a:solidFill>
              <a:latin typeface="Corbel (Heading)"/>
            </a:endParaRPr>
          </a:p>
        </p:txBody>
      </p:sp>
      <p:graphicFrame>
        <p:nvGraphicFramePr>
          <p:cNvPr id="8" name="Table 7"/>
          <p:cNvGraphicFramePr>
            <a:graphicFrameLocks noGrp="1"/>
          </p:cNvGraphicFramePr>
          <p:nvPr>
            <p:extLst>
              <p:ext uri="{D42A27DB-BD31-4B8C-83A1-F6EECF244321}">
                <p14:modId xmlns:p14="http://schemas.microsoft.com/office/powerpoint/2010/main" val="1134505869"/>
              </p:ext>
            </p:extLst>
          </p:nvPr>
        </p:nvGraphicFramePr>
        <p:xfrm>
          <a:off x="5203065" y="164205"/>
          <a:ext cx="6168980" cy="6404020"/>
        </p:xfrm>
        <a:graphic>
          <a:graphicData uri="http://schemas.openxmlformats.org/drawingml/2006/table">
            <a:tbl>
              <a:tblPr firstRow="1" firstCol="1" bandRow="1"/>
              <a:tblGrid>
                <a:gridCol w="6168980">
                  <a:extLst>
                    <a:ext uri="{9D8B030D-6E8A-4147-A177-3AD203B41FA5}">
                      <a16:colId xmlns:a16="http://schemas.microsoft.com/office/drawing/2014/main" val="20000"/>
                    </a:ext>
                  </a:extLst>
                </a:gridCol>
              </a:tblGrid>
              <a:tr h="6404020">
                <a:tc>
                  <a:txBody>
                    <a:bodyPr/>
                    <a:lstStyle/>
                    <a:p>
                      <a:pPr algn="ctr">
                        <a:lnSpc>
                          <a:spcPct val="200000"/>
                        </a:lnSpc>
                        <a:spcAft>
                          <a:spcPts val="1000"/>
                        </a:spcAft>
                      </a:pPr>
                      <a:endParaRPr lang="en-US"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070" marR="3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rotWithShape="1">
          <a:blip r:embed="rId2"/>
          <a:srcRect l="48375" t="16230" r="24534" b="14618"/>
          <a:stretch/>
        </p:blipFill>
        <p:spPr>
          <a:xfrm>
            <a:off x="6002593" y="147483"/>
            <a:ext cx="4468762" cy="641332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9581" y="2340078"/>
            <a:ext cx="1351935" cy="11208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4704" y="3835819"/>
            <a:ext cx="1381432" cy="103607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1950845" y="2808455"/>
            <a:ext cx="1455175" cy="109138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flipH="1">
            <a:off x="1439568" y="4427961"/>
            <a:ext cx="1415845" cy="106188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524" y="4570399"/>
            <a:ext cx="2163098" cy="1622323"/>
          </a:xfrm>
          <a:prstGeom prst="rect">
            <a:avLst/>
          </a:prstGeom>
        </p:spPr>
      </p:pic>
    </p:spTree>
    <p:extLst>
      <p:ext uri="{BB962C8B-B14F-4D97-AF65-F5344CB8AC3E}">
        <p14:creationId xmlns:p14="http://schemas.microsoft.com/office/powerpoint/2010/main" val="2691588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4798531" y="334435"/>
            <a:ext cx="6985639" cy="86288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a:t>
            </a:r>
            <a:endParaRPr lang="id-ID" sz="4400" dirty="0">
              <a:solidFill>
                <a:schemeClr val="tx1"/>
              </a:solidFill>
              <a:latin typeface="Corbel (Heading)"/>
            </a:endParaRPr>
          </a:p>
        </p:txBody>
      </p:sp>
      <p:sp>
        <p:nvSpPr>
          <p:cNvPr id="11" name="Subtitle 10"/>
          <p:cNvSpPr>
            <a:spLocks noGrp="1"/>
          </p:cNvSpPr>
          <p:nvPr>
            <p:ph type="subTitle" idx="1"/>
          </p:nvPr>
        </p:nvSpPr>
        <p:spPr>
          <a:xfrm>
            <a:off x="1591538" y="1967088"/>
            <a:ext cx="8767860" cy="436895"/>
          </a:xfrm>
        </p:spPr>
        <p:txBody>
          <a:bodyPr/>
          <a:lstStyle/>
          <a:p>
            <a:endParaRPr lang="id-ID" dirty="0"/>
          </a:p>
        </p:txBody>
      </p:sp>
      <p:sp>
        <p:nvSpPr>
          <p:cNvPr id="14" name="Subtitle 5"/>
          <p:cNvSpPr txBox="1">
            <a:spLocks/>
          </p:cNvSpPr>
          <p:nvPr/>
        </p:nvSpPr>
        <p:spPr>
          <a:xfrm>
            <a:off x="235975" y="1397738"/>
            <a:ext cx="11695470" cy="5227646"/>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15" name="Subtitle 5"/>
          <p:cNvSpPr txBox="1">
            <a:spLocks/>
          </p:cNvSpPr>
          <p:nvPr/>
        </p:nvSpPr>
        <p:spPr>
          <a:xfrm>
            <a:off x="3685337" y="1937849"/>
            <a:ext cx="4367280" cy="451384"/>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r>
              <a:rPr lang="id-ID" sz="1800" dirty="0">
                <a:solidFill>
                  <a:schemeClr val="tx1"/>
                </a:solidFill>
                <a:latin typeface="Corbel (Heading)"/>
              </a:rPr>
              <a:t>Tabel Hasil Analisis Total Mikroba</a:t>
            </a:r>
          </a:p>
        </p:txBody>
      </p:sp>
      <p:graphicFrame>
        <p:nvGraphicFramePr>
          <p:cNvPr id="16" name="Table 15"/>
          <p:cNvGraphicFramePr>
            <a:graphicFrameLocks noGrp="1"/>
          </p:cNvGraphicFramePr>
          <p:nvPr>
            <p:extLst>
              <p:ext uri="{D42A27DB-BD31-4B8C-83A1-F6EECF244321}">
                <p14:modId xmlns:p14="http://schemas.microsoft.com/office/powerpoint/2010/main" val="1370506008"/>
              </p:ext>
            </p:extLst>
          </p:nvPr>
        </p:nvGraphicFramePr>
        <p:xfrm>
          <a:off x="2005781" y="2433477"/>
          <a:ext cx="7654413" cy="3592656"/>
        </p:xfrm>
        <a:graphic>
          <a:graphicData uri="http://schemas.openxmlformats.org/drawingml/2006/table">
            <a:tbl>
              <a:tblPr firstRow="1" firstCol="1" bandRow="1">
                <a:tableStyleId>{D113A9D2-9D6B-4929-AA2D-F23B5EE8CBE7}</a:tableStyleId>
              </a:tblPr>
              <a:tblGrid>
                <a:gridCol w="3688745">
                  <a:extLst>
                    <a:ext uri="{9D8B030D-6E8A-4147-A177-3AD203B41FA5}">
                      <a16:colId xmlns:a16="http://schemas.microsoft.com/office/drawing/2014/main" val="20000"/>
                    </a:ext>
                  </a:extLst>
                </a:gridCol>
                <a:gridCol w="3965668">
                  <a:extLst>
                    <a:ext uri="{9D8B030D-6E8A-4147-A177-3AD203B41FA5}">
                      <a16:colId xmlns:a16="http://schemas.microsoft.com/office/drawing/2014/main" val="20001"/>
                    </a:ext>
                  </a:extLst>
                </a:gridCol>
              </a:tblGrid>
              <a:tr h="681375">
                <a:tc>
                  <a:txBody>
                    <a:bodyPr/>
                    <a:lstStyle/>
                    <a:p>
                      <a:pPr algn="ctr">
                        <a:lnSpc>
                          <a:spcPct val="150000"/>
                        </a:lnSpc>
                        <a:spcAft>
                          <a:spcPts val="0"/>
                        </a:spcAft>
                      </a:pPr>
                      <a:r>
                        <a:rPr lang="id-ID" sz="2800" dirty="0">
                          <a:solidFill>
                            <a:schemeClr val="tx1"/>
                          </a:solidFill>
                          <a:effectLst/>
                        </a:rPr>
                        <a:t>Sampel</a:t>
                      </a:r>
                      <a:endParaRPr lang="id-ID"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800" dirty="0">
                          <a:solidFill>
                            <a:schemeClr val="tx1"/>
                          </a:solidFill>
                          <a:effectLst/>
                        </a:rPr>
                        <a:t>Total Mikroba</a:t>
                      </a:r>
                      <a:endParaRPr lang="id-ID"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81375">
                <a:tc>
                  <a:txBody>
                    <a:bodyPr/>
                    <a:lstStyle/>
                    <a:p>
                      <a:pPr>
                        <a:lnSpc>
                          <a:spcPct val="150000"/>
                        </a:lnSpc>
                        <a:spcAft>
                          <a:spcPts val="0"/>
                        </a:spcAft>
                      </a:pPr>
                      <a:r>
                        <a:rPr lang="id-ID" sz="2000" b="0" dirty="0">
                          <a:solidFill>
                            <a:schemeClr val="tx1"/>
                          </a:solidFill>
                          <a:effectLst/>
                        </a:rPr>
                        <a:t>Nira aren</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000" b="0" dirty="0" smtClean="0">
                          <a:solidFill>
                            <a:schemeClr val="tx1"/>
                          </a:solidFill>
                          <a:effectLst/>
                        </a:rPr>
                        <a:t>197 </a:t>
                      </a:r>
                      <a:r>
                        <a:rPr lang="id-ID" sz="2000" b="0" dirty="0">
                          <a:solidFill>
                            <a:schemeClr val="tx1"/>
                          </a:solidFill>
                          <a:effectLst/>
                        </a:rPr>
                        <a:t>x </a:t>
                      </a:r>
                      <a:r>
                        <a:rPr lang="id-ID" sz="2000" b="0" dirty="0" smtClean="0">
                          <a:solidFill>
                            <a:schemeClr val="tx1"/>
                          </a:solidFill>
                          <a:effectLst/>
                        </a:rPr>
                        <a:t>10</a:t>
                      </a:r>
                      <a:r>
                        <a:rPr lang="id-ID" sz="2000" b="0" baseline="30000" dirty="0">
                          <a:solidFill>
                            <a:schemeClr val="tx1"/>
                          </a:solidFill>
                          <a:effectLst/>
                        </a:rPr>
                        <a:t>2</a:t>
                      </a:r>
                      <a:r>
                        <a:rPr lang="id-ID" sz="2000" b="0" baseline="30000" dirty="0" smtClean="0">
                          <a:solidFill>
                            <a:schemeClr val="tx1"/>
                          </a:solidFill>
                          <a:effectLst/>
                        </a:rPr>
                        <a:t> </a:t>
                      </a:r>
                      <a:r>
                        <a:rPr lang="id-ID" sz="2000" b="0" dirty="0">
                          <a:solidFill>
                            <a:schemeClr val="tx1"/>
                          </a:solidFill>
                          <a:effectLst/>
                        </a:rPr>
                        <a:t>CFU/ml</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81375">
                <a:tc>
                  <a:txBody>
                    <a:bodyPr/>
                    <a:lstStyle/>
                    <a:p>
                      <a:pPr>
                        <a:lnSpc>
                          <a:spcPct val="150000"/>
                        </a:lnSpc>
                        <a:spcAft>
                          <a:spcPts val="0"/>
                        </a:spcAft>
                      </a:pPr>
                      <a:r>
                        <a:rPr lang="id-ID" sz="2000" b="0" dirty="0">
                          <a:solidFill>
                            <a:schemeClr val="tx1"/>
                          </a:solidFill>
                          <a:effectLst/>
                        </a:rPr>
                        <a:t>Nira aren + serbuk kulit manggis</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000" b="0" dirty="0" smtClean="0">
                          <a:solidFill>
                            <a:schemeClr val="tx1"/>
                          </a:solidFill>
                          <a:effectLst/>
                        </a:rPr>
                        <a:t>40 </a:t>
                      </a:r>
                      <a:r>
                        <a:rPr lang="id-ID" sz="2000" b="0" dirty="0">
                          <a:solidFill>
                            <a:schemeClr val="tx1"/>
                          </a:solidFill>
                          <a:effectLst/>
                        </a:rPr>
                        <a:t>x </a:t>
                      </a:r>
                      <a:r>
                        <a:rPr lang="id-ID" sz="2000" b="0" dirty="0" smtClean="0">
                          <a:solidFill>
                            <a:schemeClr val="tx1"/>
                          </a:solidFill>
                          <a:effectLst/>
                        </a:rPr>
                        <a:t>10</a:t>
                      </a:r>
                      <a:r>
                        <a:rPr lang="id-ID" sz="2000" b="0" baseline="30000" dirty="0" smtClean="0">
                          <a:solidFill>
                            <a:schemeClr val="tx1"/>
                          </a:solidFill>
                          <a:effectLst/>
                        </a:rPr>
                        <a:t>2 </a:t>
                      </a:r>
                      <a:r>
                        <a:rPr lang="id-ID" sz="2000" b="0" dirty="0" smtClean="0">
                          <a:solidFill>
                            <a:schemeClr val="tx1"/>
                          </a:solidFill>
                          <a:effectLst/>
                        </a:rPr>
                        <a:t>CFU/ml</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81375">
                <a:tc>
                  <a:txBody>
                    <a:bodyPr/>
                    <a:lstStyle/>
                    <a:p>
                      <a:pPr>
                        <a:lnSpc>
                          <a:spcPct val="150000"/>
                        </a:lnSpc>
                        <a:spcAft>
                          <a:spcPts val="0"/>
                        </a:spcAft>
                      </a:pPr>
                      <a:r>
                        <a:rPr lang="id-ID" sz="2000" b="0" dirty="0">
                          <a:solidFill>
                            <a:schemeClr val="tx1"/>
                          </a:solidFill>
                          <a:effectLst/>
                        </a:rPr>
                        <a:t>Nira aren + serbuk daun jambu biji</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000" b="0" dirty="0" smtClean="0">
                          <a:solidFill>
                            <a:schemeClr val="tx1"/>
                          </a:solidFill>
                          <a:effectLst/>
                        </a:rPr>
                        <a:t>43 </a:t>
                      </a:r>
                      <a:r>
                        <a:rPr lang="id-ID" sz="2000" b="0" dirty="0">
                          <a:solidFill>
                            <a:schemeClr val="tx1"/>
                          </a:solidFill>
                          <a:effectLst/>
                        </a:rPr>
                        <a:t>x </a:t>
                      </a:r>
                      <a:r>
                        <a:rPr lang="id-ID" sz="2000" b="0" dirty="0" smtClean="0">
                          <a:solidFill>
                            <a:schemeClr val="tx1"/>
                          </a:solidFill>
                          <a:effectLst/>
                        </a:rPr>
                        <a:t>10</a:t>
                      </a:r>
                      <a:r>
                        <a:rPr lang="id-ID" sz="2000" b="0" baseline="30000" dirty="0">
                          <a:solidFill>
                            <a:schemeClr val="tx1"/>
                          </a:solidFill>
                          <a:effectLst/>
                        </a:rPr>
                        <a:t>2</a:t>
                      </a:r>
                      <a:r>
                        <a:rPr lang="id-ID" sz="2000" b="0" dirty="0" smtClean="0">
                          <a:solidFill>
                            <a:schemeClr val="tx1"/>
                          </a:solidFill>
                          <a:effectLst/>
                        </a:rPr>
                        <a:t> </a:t>
                      </a:r>
                      <a:r>
                        <a:rPr lang="id-ID" sz="2000" b="0" dirty="0">
                          <a:solidFill>
                            <a:schemeClr val="tx1"/>
                          </a:solidFill>
                          <a:effectLst/>
                        </a:rPr>
                        <a:t>CFU/ml</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81375">
                <a:tc>
                  <a:txBody>
                    <a:bodyPr/>
                    <a:lstStyle/>
                    <a:p>
                      <a:pPr>
                        <a:lnSpc>
                          <a:spcPct val="150000"/>
                        </a:lnSpc>
                        <a:spcAft>
                          <a:spcPts val="0"/>
                        </a:spcAft>
                      </a:pPr>
                      <a:r>
                        <a:rPr lang="id-ID" sz="2000" b="0" dirty="0">
                          <a:solidFill>
                            <a:schemeClr val="tx1"/>
                          </a:solidFill>
                          <a:effectLst/>
                        </a:rPr>
                        <a:t>Nira aren + serbuk daun cengkeh</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000" b="0" smtClean="0">
                          <a:solidFill>
                            <a:schemeClr val="tx1"/>
                          </a:solidFill>
                          <a:effectLst/>
                        </a:rPr>
                        <a:t>100 </a:t>
                      </a:r>
                      <a:r>
                        <a:rPr lang="id-ID" sz="2000" b="0" dirty="0">
                          <a:solidFill>
                            <a:schemeClr val="tx1"/>
                          </a:solidFill>
                          <a:effectLst/>
                        </a:rPr>
                        <a:t>x </a:t>
                      </a:r>
                      <a:r>
                        <a:rPr lang="id-ID" sz="2000" b="0" dirty="0" smtClean="0">
                          <a:solidFill>
                            <a:schemeClr val="tx1"/>
                          </a:solidFill>
                          <a:effectLst/>
                        </a:rPr>
                        <a:t>10</a:t>
                      </a:r>
                      <a:r>
                        <a:rPr lang="id-ID" sz="2000" b="0" baseline="30000" dirty="0">
                          <a:solidFill>
                            <a:schemeClr val="tx1"/>
                          </a:solidFill>
                          <a:effectLst/>
                        </a:rPr>
                        <a:t>2</a:t>
                      </a:r>
                      <a:r>
                        <a:rPr lang="id-ID" sz="2000" b="0" dirty="0" smtClean="0">
                          <a:solidFill>
                            <a:schemeClr val="tx1"/>
                          </a:solidFill>
                          <a:effectLst/>
                        </a:rPr>
                        <a:t> </a:t>
                      </a:r>
                      <a:r>
                        <a:rPr lang="id-ID" sz="2000" b="0" dirty="0">
                          <a:solidFill>
                            <a:schemeClr val="tx1"/>
                          </a:solidFill>
                          <a:effectLst/>
                        </a:rPr>
                        <a:t>CFU/ml</a:t>
                      </a:r>
                      <a:endParaRPr lang="id-ID"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0063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4798531" y="334435"/>
            <a:ext cx="6985639" cy="86288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a:t>
            </a:r>
            <a:endParaRPr lang="id-ID" sz="4400" dirty="0">
              <a:solidFill>
                <a:schemeClr val="tx1"/>
              </a:solidFill>
              <a:latin typeface="Corbel (Heading)"/>
            </a:endParaRPr>
          </a:p>
        </p:txBody>
      </p:sp>
      <p:sp>
        <p:nvSpPr>
          <p:cNvPr id="8" name="Subtitle 5"/>
          <p:cNvSpPr txBox="1">
            <a:spLocks noGrp="1"/>
          </p:cNvSpPr>
          <p:nvPr>
            <p:ph type="subTitle" idx="1"/>
          </p:nvPr>
        </p:nvSpPr>
        <p:spPr>
          <a:xfrm>
            <a:off x="309717" y="1297859"/>
            <a:ext cx="11651225" cy="5279921"/>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endParaRPr lang="id-ID" sz="2000" dirty="0">
              <a:solidFill>
                <a:schemeClr val="tx1"/>
              </a:solidFill>
              <a:latin typeface="Corbel (Heading)"/>
            </a:endParaRPr>
          </a:p>
        </p:txBody>
      </p:sp>
      <p:graphicFrame>
        <p:nvGraphicFramePr>
          <p:cNvPr id="10" name="Chart 9"/>
          <p:cNvGraphicFramePr/>
          <p:nvPr>
            <p:extLst>
              <p:ext uri="{D42A27DB-BD31-4B8C-83A1-F6EECF244321}">
                <p14:modId xmlns:p14="http://schemas.microsoft.com/office/powerpoint/2010/main" val="4242073712"/>
              </p:ext>
            </p:extLst>
          </p:nvPr>
        </p:nvGraphicFramePr>
        <p:xfrm>
          <a:off x="3074239" y="1297859"/>
          <a:ext cx="6792431" cy="5279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2022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
        <p:nvSpPr>
          <p:cNvPr id="22"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23" name="Subtitle 19"/>
          <p:cNvSpPr>
            <a:spLocks noGrp="1"/>
          </p:cNvSpPr>
          <p:nvPr>
            <p:ph type="subTitle" idx="1"/>
          </p:nvPr>
        </p:nvSpPr>
        <p:spPr>
          <a:xfrm>
            <a:off x="750885" y="1191267"/>
            <a:ext cx="4809257" cy="372068"/>
          </a:xfrm>
        </p:spPr>
        <p:txBody>
          <a:bodyPr>
            <a:noAutofit/>
          </a:bodyPr>
          <a:lstStyle/>
          <a:p>
            <a:pPr marL="342900" indent="-342900" algn="l">
              <a:buFont typeface="Wingdings" panose="05000000000000000000" pitchFamily="2" charset="2"/>
              <a:buChar char="§"/>
            </a:pPr>
            <a:r>
              <a:rPr lang="id-ID" sz="2400" dirty="0" smtClean="0">
                <a:solidFill>
                  <a:schemeClr val="tx1"/>
                </a:solidFill>
              </a:rPr>
              <a:t>Respon Kimia (Analisis Kadar Air)</a:t>
            </a:r>
            <a:endParaRPr lang="id-ID" sz="24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253305398"/>
              </p:ext>
            </p:extLst>
          </p:nvPr>
        </p:nvGraphicFramePr>
        <p:xfrm>
          <a:off x="2286001" y="2171374"/>
          <a:ext cx="7388940" cy="1677955"/>
        </p:xfrm>
        <a:graphic>
          <a:graphicData uri="http://schemas.openxmlformats.org/drawingml/2006/table">
            <a:tbl>
              <a:tblPr firstRow="1" firstCol="1" bandRow="1">
                <a:tableStyleId>{3C2FFA5D-87B4-456A-9821-1D502468CF0F}</a:tableStyleId>
              </a:tblPr>
              <a:tblGrid>
                <a:gridCol w="2898738">
                  <a:extLst>
                    <a:ext uri="{9D8B030D-6E8A-4147-A177-3AD203B41FA5}">
                      <a16:colId xmlns:a16="http://schemas.microsoft.com/office/drawing/2014/main" val="20000"/>
                    </a:ext>
                  </a:extLst>
                </a:gridCol>
                <a:gridCol w="2773881">
                  <a:extLst>
                    <a:ext uri="{9D8B030D-6E8A-4147-A177-3AD203B41FA5}">
                      <a16:colId xmlns:a16="http://schemas.microsoft.com/office/drawing/2014/main" val="20001"/>
                    </a:ext>
                  </a:extLst>
                </a:gridCol>
                <a:gridCol w="1716321">
                  <a:extLst>
                    <a:ext uri="{9D8B030D-6E8A-4147-A177-3AD203B41FA5}">
                      <a16:colId xmlns:a16="http://schemas.microsoft.com/office/drawing/2014/main" val="20002"/>
                    </a:ext>
                  </a:extLst>
                </a:gridCol>
              </a:tblGrid>
              <a:tr h="661501">
                <a:tc>
                  <a:txBody>
                    <a:bodyPr/>
                    <a:lstStyle/>
                    <a:p>
                      <a:pPr algn="ctr">
                        <a:lnSpc>
                          <a:spcPct val="107000"/>
                        </a:lnSpc>
                        <a:spcAft>
                          <a:spcPts val="0"/>
                        </a:spcAft>
                      </a:pPr>
                      <a:r>
                        <a:rPr lang="en-US" sz="1600" dirty="0" err="1">
                          <a:solidFill>
                            <a:schemeClr val="tx1"/>
                          </a:solidFill>
                          <a:effectLst/>
                        </a:rPr>
                        <a:t>Jenis</a:t>
                      </a:r>
                      <a:r>
                        <a:rPr lang="en-US" sz="1600" dirty="0">
                          <a:solidFill>
                            <a:schemeClr val="tx1"/>
                          </a:solidFill>
                          <a:effectLst/>
                        </a:rPr>
                        <a:t> </a:t>
                      </a:r>
                      <a:r>
                        <a:rPr lang="en-US" sz="1600" dirty="0" err="1">
                          <a:solidFill>
                            <a:schemeClr val="tx1"/>
                          </a:solidFill>
                          <a:effectLst/>
                        </a:rPr>
                        <a:t>Pengawet</a:t>
                      </a:r>
                      <a:r>
                        <a:rPr lang="en-US" sz="1600" dirty="0">
                          <a:solidFill>
                            <a:schemeClr val="tx1"/>
                          </a:solidFill>
                          <a:effectLst/>
                        </a:rPr>
                        <a:t> </a:t>
                      </a:r>
                      <a:r>
                        <a:rPr lang="en-US" sz="1600" dirty="0" err="1">
                          <a:solidFill>
                            <a:schemeClr val="tx1"/>
                          </a:solidFill>
                          <a:effectLst/>
                        </a:rPr>
                        <a:t>Alami</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Rata-Rata Kadar Air (%)</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Taraf Nyata 5%</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338818">
                <a:tc>
                  <a:txBody>
                    <a:bodyPr/>
                    <a:lstStyle/>
                    <a:p>
                      <a:pPr algn="ctr">
                        <a:lnSpc>
                          <a:spcPct val="107000"/>
                        </a:lnSpc>
                        <a:spcAft>
                          <a:spcPts val="0"/>
                        </a:spcAft>
                      </a:pPr>
                      <a:r>
                        <a:rPr lang="en-US" sz="1600">
                          <a:effectLst/>
                        </a:rPr>
                        <a:t>p1 (</a:t>
                      </a:r>
                      <a:r>
                        <a:rPr lang="id-ID" sz="1600">
                          <a:effectLst/>
                        </a:rPr>
                        <a:t>serbuk kulit manggis</a:t>
                      </a:r>
                      <a:r>
                        <a:rPr lang="en-US" sz="1600">
                          <a:effectLst/>
                        </a:rPr>
                        <a:t>)</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effectLst/>
                        </a:rPr>
                        <a:t>5,977 </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effectLst/>
                        </a:rPr>
                        <a:t>a</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1"/>
                  </a:ext>
                </a:extLst>
              </a:tr>
              <a:tr h="338818">
                <a:tc>
                  <a:txBody>
                    <a:bodyPr/>
                    <a:lstStyle/>
                    <a:p>
                      <a:pPr algn="ctr">
                        <a:lnSpc>
                          <a:spcPct val="107000"/>
                        </a:lnSpc>
                        <a:spcAft>
                          <a:spcPts val="0"/>
                        </a:spcAft>
                      </a:pPr>
                      <a:r>
                        <a:rPr lang="en-US" sz="1600" dirty="0">
                          <a:effectLst/>
                        </a:rPr>
                        <a:t>p3 (</a:t>
                      </a:r>
                      <a:r>
                        <a:rPr lang="id-ID" sz="1600" dirty="0">
                          <a:effectLst/>
                        </a:rPr>
                        <a:t>serbuk daun cengkeh</a:t>
                      </a:r>
                      <a:r>
                        <a:rPr lang="en-US" sz="1600" dirty="0">
                          <a:effectLst/>
                        </a:rPr>
                        <a:t>)</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effectLst/>
                        </a:rPr>
                        <a:t>6,463 </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effectLst/>
                        </a:rPr>
                        <a:t>a</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2"/>
                  </a:ext>
                </a:extLst>
              </a:tr>
              <a:tr h="338818">
                <a:tc>
                  <a:txBody>
                    <a:bodyPr/>
                    <a:lstStyle/>
                    <a:p>
                      <a:pPr algn="ctr">
                        <a:lnSpc>
                          <a:spcPct val="107000"/>
                        </a:lnSpc>
                        <a:spcAft>
                          <a:spcPts val="0"/>
                        </a:spcAft>
                      </a:pPr>
                      <a:r>
                        <a:rPr lang="en-US" sz="1600">
                          <a:effectLst/>
                        </a:rPr>
                        <a:t>p2 (</a:t>
                      </a:r>
                      <a:r>
                        <a:rPr lang="id-ID" sz="1600">
                          <a:effectLst/>
                        </a:rPr>
                        <a:t>serbuk daun jambu biji</a:t>
                      </a:r>
                      <a:r>
                        <a:rPr lang="en-US" sz="1600">
                          <a:effectLst/>
                        </a:rPr>
                        <a:t>)</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effectLst/>
                        </a:rPr>
                        <a:t>6,577 </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effectLst/>
                        </a:rPr>
                        <a:t>b</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3"/>
                  </a:ext>
                </a:extLst>
              </a:tr>
            </a:tbl>
          </a:graphicData>
        </a:graphic>
      </p:graphicFrame>
      <p:sp>
        <p:nvSpPr>
          <p:cNvPr id="25" name="Subtitle 19"/>
          <p:cNvSpPr txBox="1">
            <a:spLocks/>
          </p:cNvSpPr>
          <p:nvPr/>
        </p:nvSpPr>
        <p:spPr>
          <a:xfrm>
            <a:off x="1873048" y="1784558"/>
            <a:ext cx="8244349" cy="3720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smtClean="0">
                <a:solidFill>
                  <a:schemeClr val="tx1"/>
                </a:solidFill>
              </a:rPr>
              <a:t>Tabel Pengaruh Jenis Pengawet Alami pada Nira terhadap Kadar Air (%)  Gula Merah</a:t>
            </a:r>
            <a:endParaRPr lang="id-ID" sz="1800" dirty="0">
              <a:solidFill>
                <a:schemeClr val="tx1"/>
              </a:solidFill>
            </a:endParaRPr>
          </a:p>
        </p:txBody>
      </p:sp>
      <p:sp>
        <p:nvSpPr>
          <p:cNvPr id="26" name="Subtitle 19"/>
          <p:cNvSpPr txBox="1">
            <a:spLocks/>
          </p:cNvSpPr>
          <p:nvPr/>
        </p:nvSpPr>
        <p:spPr>
          <a:xfrm>
            <a:off x="2069695" y="4149213"/>
            <a:ext cx="7742903" cy="3720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smtClean="0">
                <a:solidFill>
                  <a:schemeClr val="tx1"/>
                </a:solidFill>
              </a:rPr>
              <a:t>Tabel Pengaruh Konsentrasi STPP terhadap Kadar Air (%) Gula Merah</a:t>
            </a:r>
            <a:endParaRPr lang="id-ID" sz="1800" dirty="0">
              <a:solidFill>
                <a:schemeClr val="tx1"/>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2101504819"/>
              </p:ext>
            </p:extLst>
          </p:nvPr>
        </p:nvGraphicFramePr>
        <p:xfrm>
          <a:off x="2278446" y="4516365"/>
          <a:ext cx="7396495" cy="1692703"/>
        </p:xfrm>
        <a:graphic>
          <a:graphicData uri="http://schemas.openxmlformats.org/drawingml/2006/table">
            <a:tbl>
              <a:tblPr firstRow="1" firstCol="1" bandRow="1">
                <a:tableStyleId>{3C2FFA5D-87B4-456A-9821-1D502468CF0F}</a:tableStyleId>
              </a:tblPr>
              <a:tblGrid>
                <a:gridCol w="2901702">
                  <a:extLst>
                    <a:ext uri="{9D8B030D-6E8A-4147-A177-3AD203B41FA5}">
                      <a16:colId xmlns:a16="http://schemas.microsoft.com/office/drawing/2014/main" val="20000"/>
                    </a:ext>
                  </a:extLst>
                </a:gridCol>
                <a:gridCol w="2776717">
                  <a:extLst>
                    <a:ext uri="{9D8B030D-6E8A-4147-A177-3AD203B41FA5}">
                      <a16:colId xmlns:a16="http://schemas.microsoft.com/office/drawing/2014/main" val="20001"/>
                    </a:ext>
                  </a:extLst>
                </a:gridCol>
                <a:gridCol w="1718076">
                  <a:extLst>
                    <a:ext uri="{9D8B030D-6E8A-4147-A177-3AD203B41FA5}">
                      <a16:colId xmlns:a16="http://schemas.microsoft.com/office/drawing/2014/main" val="20002"/>
                    </a:ext>
                  </a:extLst>
                </a:gridCol>
              </a:tblGrid>
              <a:tr h="667315">
                <a:tc>
                  <a:txBody>
                    <a:bodyPr/>
                    <a:lstStyle/>
                    <a:p>
                      <a:pPr algn="ctr">
                        <a:lnSpc>
                          <a:spcPct val="107000"/>
                        </a:lnSpc>
                        <a:spcAft>
                          <a:spcPts val="0"/>
                        </a:spcAft>
                      </a:pPr>
                      <a:r>
                        <a:rPr lang="en-US" sz="1600" dirty="0" err="1">
                          <a:solidFill>
                            <a:schemeClr val="tx1"/>
                          </a:solidFill>
                          <a:effectLst/>
                        </a:rPr>
                        <a:t>Konsentrasi</a:t>
                      </a:r>
                      <a:r>
                        <a:rPr lang="en-US" sz="1600" dirty="0">
                          <a:solidFill>
                            <a:schemeClr val="tx1"/>
                          </a:solidFill>
                          <a:effectLst/>
                        </a:rPr>
                        <a:t> STPP</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Rata-Rata Kadar Air (%)</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Taraf Nyata 5%</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341796">
                <a:tc>
                  <a:txBody>
                    <a:bodyPr/>
                    <a:lstStyle/>
                    <a:p>
                      <a:pPr algn="ctr">
                        <a:lnSpc>
                          <a:spcPct val="107000"/>
                        </a:lnSpc>
                        <a:spcAft>
                          <a:spcPts val="0"/>
                        </a:spcAft>
                      </a:pPr>
                      <a:r>
                        <a:rPr lang="en-US" sz="1600">
                          <a:solidFill>
                            <a:schemeClr val="tx1"/>
                          </a:solidFill>
                          <a:effectLst/>
                        </a:rPr>
                        <a:t>s3 (0,08%)</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4,642 </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a</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1"/>
                  </a:ext>
                </a:extLst>
              </a:tr>
              <a:tr h="341796">
                <a:tc>
                  <a:txBody>
                    <a:bodyPr/>
                    <a:lstStyle/>
                    <a:p>
                      <a:pPr algn="ctr">
                        <a:lnSpc>
                          <a:spcPct val="107000"/>
                        </a:lnSpc>
                        <a:spcAft>
                          <a:spcPts val="0"/>
                        </a:spcAft>
                      </a:pPr>
                      <a:r>
                        <a:rPr lang="en-US" sz="1600" dirty="0">
                          <a:solidFill>
                            <a:schemeClr val="tx1"/>
                          </a:solidFill>
                          <a:effectLst/>
                        </a:rPr>
                        <a:t>s2 (0,05%)</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6,337 </a:t>
                      </a:r>
                      <a:endParaRPr lang="id-ID" sz="1600" b="1"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b</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2"/>
                  </a:ext>
                </a:extLst>
              </a:tr>
              <a:tr h="341796">
                <a:tc>
                  <a:txBody>
                    <a:bodyPr/>
                    <a:lstStyle/>
                    <a:p>
                      <a:pPr algn="ctr">
                        <a:lnSpc>
                          <a:spcPct val="107000"/>
                        </a:lnSpc>
                        <a:spcAft>
                          <a:spcPts val="0"/>
                        </a:spcAft>
                      </a:pPr>
                      <a:r>
                        <a:rPr lang="en-US" sz="1600">
                          <a:effectLst/>
                        </a:rPr>
                        <a:t>s1 (</a:t>
                      </a:r>
                      <a:r>
                        <a:rPr lang="id-ID" sz="1600">
                          <a:effectLst/>
                        </a:rPr>
                        <a:t>0,02</a:t>
                      </a:r>
                      <a:r>
                        <a:rPr lang="en-US" sz="1600">
                          <a:effectLst/>
                        </a:rPr>
                        <a:t>%)</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effectLst/>
                        </a:rPr>
                        <a:t>7,842 </a:t>
                      </a:r>
                      <a:endParaRPr lang="id-ID" sz="1600" b="1">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effectLst/>
                        </a:rPr>
                        <a:t>c</a:t>
                      </a:r>
                      <a:endParaRPr lang="id-ID" sz="1600" b="1"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6003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8" name="Subtitle 19"/>
          <p:cNvSpPr>
            <a:spLocks noGrp="1"/>
          </p:cNvSpPr>
          <p:nvPr>
            <p:ph type="subTitle" idx="1"/>
          </p:nvPr>
        </p:nvSpPr>
        <p:spPr>
          <a:xfrm>
            <a:off x="750885" y="1191267"/>
            <a:ext cx="4809257" cy="372068"/>
          </a:xfrm>
        </p:spPr>
        <p:txBody>
          <a:bodyPr>
            <a:noAutofit/>
          </a:bodyPr>
          <a:lstStyle/>
          <a:p>
            <a:pPr marL="342900" indent="-342900" algn="l">
              <a:buFont typeface="Wingdings" panose="05000000000000000000" pitchFamily="2" charset="2"/>
              <a:buChar char="§"/>
            </a:pPr>
            <a:r>
              <a:rPr lang="id-ID" sz="2400" dirty="0" smtClean="0">
                <a:solidFill>
                  <a:schemeClr val="tx1"/>
                </a:solidFill>
              </a:rPr>
              <a:t>Respon Kimia (Analisis Kadar Abu)</a:t>
            </a:r>
            <a:endParaRPr lang="id-ID" sz="2400" dirty="0">
              <a:solidFill>
                <a:schemeClr val="tx1"/>
              </a:solidFill>
            </a:endParaRPr>
          </a:p>
        </p:txBody>
      </p:sp>
      <p:sp>
        <p:nvSpPr>
          <p:cNvPr id="9" name="Subtitle 19"/>
          <p:cNvSpPr txBox="1">
            <a:spLocks/>
          </p:cNvSpPr>
          <p:nvPr/>
        </p:nvSpPr>
        <p:spPr>
          <a:xfrm>
            <a:off x="2109019" y="1991030"/>
            <a:ext cx="7742903" cy="6636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a:solidFill>
                  <a:schemeClr val="tx1"/>
                </a:solidFill>
              </a:rPr>
              <a:t>Tabel </a:t>
            </a:r>
            <a:r>
              <a:rPr lang="id-ID" sz="1800" dirty="0" smtClean="0">
                <a:solidFill>
                  <a:schemeClr val="tx1"/>
                </a:solidFill>
              </a:rPr>
              <a:t>Pengaruh </a:t>
            </a:r>
            <a:r>
              <a:rPr lang="id-ID" sz="1800" dirty="0">
                <a:solidFill>
                  <a:schemeClr val="tx1"/>
                </a:solidFill>
              </a:rPr>
              <a:t>Interaksi Jenis Pengawet Alami dan Konsentrasi STPP terhadap Kadar Abu (%) Gula Merah Aren</a:t>
            </a:r>
            <a:endParaRPr lang="id-ID" sz="1800" b="1" dirty="0">
              <a:solidFill>
                <a:schemeClr val="tx1"/>
              </a:solidFill>
            </a:endParaRPr>
          </a:p>
          <a:p>
            <a:endParaRPr lang="id-ID" sz="18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576514"/>
              </p:ext>
            </p:extLst>
          </p:nvPr>
        </p:nvGraphicFramePr>
        <p:xfrm>
          <a:off x="2109018" y="2654704"/>
          <a:ext cx="7978880" cy="3583859"/>
        </p:xfrm>
        <a:graphic>
          <a:graphicData uri="http://schemas.openxmlformats.org/drawingml/2006/table">
            <a:tbl>
              <a:tblPr firstRow="1" firstCol="1" bandRow="1">
                <a:tableStyleId>{5C22544A-7EE6-4342-B048-85BDC9FD1C3A}</a:tableStyleId>
              </a:tblPr>
              <a:tblGrid>
                <a:gridCol w="3414920">
                  <a:extLst>
                    <a:ext uri="{9D8B030D-6E8A-4147-A177-3AD203B41FA5}">
                      <a16:colId xmlns:a16="http://schemas.microsoft.com/office/drawing/2014/main" val="20000"/>
                    </a:ext>
                  </a:extLst>
                </a:gridCol>
                <a:gridCol w="1569616">
                  <a:extLst>
                    <a:ext uri="{9D8B030D-6E8A-4147-A177-3AD203B41FA5}">
                      <a16:colId xmlns:a16="http://schemas.microsoft.com/office/drawing/2014/main" val="20001"/>
                    </a:ext>
                  </a:extLst>
                </a:gridCol>
                <a:gridCol w="1568610">
                  <a:extLst>
                    <a:ext uri="{9D8B030D-6E8A-4147-A177-3AD203B41FA5}">
                      <a16:colId xmlns:a16="http://schemas.microsoft.com/office/drawing/2014/main" val="20002"/>
                    </a:ext>
                  </a:extLst>
                </a:gridCol>
                <a:gridCol w="1425734">
                  <a:extLst>
                    <a:ext uri="{9D8B030D-6E8A-4147-A177-3AD203B41FA5}">
                      <a16:colId xmlns:a16="http://schemas.microsoft.com/office/drawing/2014/main" val="20003"/>
                    </a:ext>
                  </a:extLst>
                </a:gridCol>
              </a:tblGrid>
              <a:tr h="313449">
                <a:tc rowSpan="2">
                  <a:txBody>
                    <a:bodyPr/>
                    <a:lstStyle/>
                    <a:p>
                      <a:pPr algn="ctr">
                        <a:lnSpc>
                          <a:spcPct val="107000"/>
                        </a:lnSpc>
                        <a:spcAft>
                          <a:spcPts val="0"/>
                        </a:spcAft>
                      </a:pPr>
                      <a:r>
                        <a:rPr lang="en-US" sz="1600" dirty="0" err="1">
                          <a:solidFill>
                            <a:schemeClr val="tx1"/>
                          </a:solidFill>
                          <a:effectLst/>
                        </a:rPr>
                        <a:t>Jenis</a:t>
                      </a:r>
                      <a:r>
                        <a:rPr lang="en-US" sz="1600" dirty="0">
                          <a:solidFill>
                            <a:schemeClr val="tx1"/>
                          </a:solidFill>
                          <a:effectLst/>
                        </a:rPr>
                        <a:t> </a:t>
                      </a:r>
                      <a:r>
                        <a:rPr lang="en-US" sz="1600" dirty="0" err="1">
                          <a:solidFill>
                            <a:schemeClr val="tx1"/>
                          </a:solidFill>
                          <a:effectLst/>
                        </a:rPr>
                        <a:t>Pengawet</a:t>
                      </a:r>
                      <a:r>
                        <a:rPr lang="en-US" sz="1600" dirty="0">
                          <a:solidFill>
                            <a:schemeClr val="tx1"/>
                          </a:solidFill>
                          <a:effectLst/>
                        </a:rPr>
                        <a:t> </a:t>
                      </a:r>
                      <a:r>
                        <a:rPr lang="en-US" sz="1600" dirty="0" err="1">
                          <a:solidFill>
                            <a:schemeClr val="tx1"/>
                          </a:solidFill>
                          <a:effectLst/>
                        </a:rPr>
                        <a:t>Alami</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gridSpan="3">
                  <a:txBody>
                    <a:bodyPr/>
                    <a:lstStyle/>
                    <a:p>
                      <a:pPr algn="ctr">
                        <a:lnSpc>
                          <a:spcPct val="107000"/>
                        </a:lnSpc>
                        <a:spcAft>
                          <a:spcPts val="0"/>
                        </a:spcAft>
                      </a:pPr>
                      <a:r>
                        <a:rPr lang="en-US" sz="1600" dirty="0" err="1">
                          <a:solidFill>
                            <a:schemeClr val="tx1"/>
                          </a:solidFill>
                          <a:effectLst/>
                        </a:rPr>
                        <a:t>Konsentrasi</a:t>
                      </a:r>
                      <a:r>
                        <a:rPr lang="en-US" sz="1600" dirty="0">
                          <a:solidFill>
                            <a:schemeClr val="tx1"/>
                          </a:solidFill>
                          <a:effectLst/>
                        </a:rPr>
                        <a:t> STPP</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449369">
                <a:tc vMerge="1">
                  <a:txBody>
                    <a:bodyPr/>
                    <a:lstStyle/>
                    <a:p>
                      <a:endParaRPr lang="id-ID"/>
                    </a:p>
                  </a:txBody>
                  <a:tcPr/>
                </a:tc>
                <a:tc>
                  <a:txBody>
                    <a:bodyPr/>
                    <a:lstStyle/>
                    <a:p>
                      <a:pPr algn="ctr">
                        <a:lnSpc>
                          <a:spcPct val="107000"/>
                        </a:lnSpc>
                        <a:spcAft>
                          <a:spcPts val="0"/>
                        </a:spcAft>
                      </a:pPr>
                      <a:r>
                        <a:rPr lang="en-US" sz="1600" dirty="0">
                          <a:solidFill>
                            <a:schemeClr val="tx1"/>
                          </a:solidFill>
                          <a:effectLst/>
                        </a:rPr>
                        <a:t>s1 (0,02%)</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tc>
                  <a:txBody>
                    <a:bodyPr/>
                    <a:lstStyle/>
                    <a:p>
                      <a:pPr algn="ctr">
                        <a:lnSpc>
                          <a:spcPct val="107000"/>
                        </a:lnSpc>
                        <a:spcAft>
                          <a:spcPts val="0"/>
                        </a:spcAft>
                      </a:pPr>
                      <a:r>
                        <a:rPr lang="en-US" sz="1600" dirty="0">
                          <a:solidFill>
                            <a:schemeClr val="tx1"/>
                          </a:solidFill>
                          <a:effectLst/>
                        </a:rPr>
                        <a:t>s2 (0,05%)</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tc>
                  <a:txBody>
                    <a:bodyPr/>
                    <a:lstStyle/>
                    <a:p>
                      <a:pPr algn="ctr">
                        <a:lnSpc>
                          <a:spcPct val="107000"/>
                        </a:lnSpc>
                        <a:spcAft>
                          <a:spcPts val="0"/>
                        </a:spcAft>
                      </a:pPr>
                      <a:r>
                        <a:rPr lang="en-US" sz="1600" dirty="0">
                          <a:solidFill>
                            <a:schemeClr val="tx1"/>
                          </a:solidFill>
                          <a:effectLst/>
                        </a:rPr>
                        <a:t>s3 (0,08%)</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extLst>
                  <a:ext uri="{0D108BD9-81ED-4DB2-BD59-A6C34878D82A}">
                    <a16:rowId xmlns:a16="http://schemas.microsoft.com/office/drawing/2014/main" val="10001"/>
                  </a:ext>
                </a:extLst>
              </a:tr>
              <a:tr h="313449">
                <a:tc rowSpan="3">
                  <a:txBody>
                    <a:bodyPr/>
                    <a:lstStyle/>
                    <a:p>
                      <a:pPr algn="ctr">
                        <a:lnSpc>
                          <a:spcPct val="107000"/>
                        </a:lnSpc>
                        <a:spcAft>
                          <a:spcPts val="0"/>
                        </a:spcAft>
                      </a:pPr>
                      <a:r>
                        <a:rPr lang="en-US" sz="1600">
                          <a:solidFill>
                            <a:schemeClr val="tx1"/>
                          </a:solidFill>
                          <a:effectLst/>
                        </a:rPr>
                        <a:t>p1</a:t>
                      </a:r>
                      <a:r>
                        <a:rPr lang="id-ID" sz="1600">
                          <a:solidFill>
                            <a:schemeClr val="tx1"/>
                          </a:solidFill>
                          <a:effectLst/>
                        </a:rPr>
                        <a:t> (serbuk kulit manggis)</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2"/>
                  </a:ext>
                </a:extLst>
              </a:tr>
              <a:tr h="313449">
                <a:tc vMerge="1">
                  <a:txBody>
                    <a:bodyPr/>
                    <a:lstStyle/>
                    <a:p>
                      <a:endParaRPr lang="id-ID"/>
                    </a:p>
                  </a:txBody>
                  <a:tcPr/>
                </a:tc>
                <a:tc>
                  <a:txBody>
                    <a:bodyPr/>
                    <a:lstStyle/>
                    <a:p>
                      <a:pPr algn="ctr">
                        <a:lnSpc>
                          <a:spcPct val="107000"/>
                        </a:lnSpc>
                        <a:spcAft>
                          <a:spcPts val="0"/>
                        </a:spcAft>
                      </a:pPr>
                      <a:r>
                        <a:rPr lang="en-US" sz="1600">
                          <a:solidFill>
                            <a:schemeClr val="tx1"/>
                          </a:solidFill>
                          <a:effectLst/>
                        </a:rPr>
                        <a:t>0,941</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0,868</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0,892</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3"/>
                  </a:ext>
                </a:extLst>
              </a:tr>
              <a:tr h="313449">
                <a:tc vMerge="1">
                  <a:txBody>
                    <a:bodyPr/>
                    <a:lstStyle/>
                    <a:p>
                      <a:endParaRPr lang="id-ID"/>
                    </a:p>
                  </a:txBody>
                  <a:tcPr/>
                </a:tc>
                <a:tc>
                  <a:txBody>
                    <a:bodyPr/>
                    <a:lstStyle/>
                    <a:p>
                      <a:pPr>
                        <a:lnSpc>
                          <a:spcPct val="107000"/>
                        </a:lnSpc>
                        <a:spcAft>
                          <a:spcPts val="0"/>
                        </a:spcAft>
                      </a:pPr>
                      <a:r>
                        <a:rPr lang="id-ID" sz="1600" dirty="0">
                          <a:solidFill>
                            <a:schemeClr val="tx1"/>
                          </a:solidFill>
                          <a:effectLst/>
                          <a:latin typeface="+mn-lt"/>
                          <a:ea typeface="+mn-ea"/>
                        </a:rPr>
                        <a:t>c</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4"/>
                  </a:ext>
                </a:extLst>
              </a:tr>
              <a:tr h="313449">
                <a:tc rowSpan="3">
                  <a:txBody>
                    <a:bodyPr/>
                    <a:lstStyle/>
                    <a:p>
                      <a:pPr algn="ctr">
                        <a:lnSpc>
                          <a:spcPct val="107000"/>
                        </a:lnSpc>
                        <a:spcAft>
                          <a:spcPts val="0"/>
                        </a:spcAft>
                      </a:pPr>
                      <a:r>
                        <a:rPr lang="en-US" sz="1600">
                          <a:solidFill>
                            <a:schemeClr val="tx1"/>
                          </a:solidFill>
                          <a:effectLst/>
                        </a:rPr>
                        <a:t>p2</a:t>
                      </a:r>
                      <a:r>
                        <a:rPr lang="id-ID" sz="1600">
                          <a:solidFill>
                            <a:schemeClr val="tx1"/>
                          </a:solidFill>
                          <a:effectLst/>
                        </a:rPr>
                        <a:t> (serbuk daun jambu biji)</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5"/>
                  </a:ext>
                </a:extLst>
              </a:tr>
              <a:tr h="313449">
                <a:tc vMerge="1">
                  <a:txBody>
                    <a:bodyPr/>
                    <a:lstStyle/>
                    <a:p>
                      <a:endParaRPr lang="id-ID"/>
                    </a:p>
                  </a:txBody>
                  <a:tcPr/>
                </a:tc>
                <a:tc>
                  <a:txBody>
                    <a:bodyPr/>
                    <a:lstStyle/>
                    <a:p>
                      <a:pPr algn="ctr">
                        <a:lnSpc>
                          <a:spcPct val="107000"/>
                        </a:lnSpc>
                        <a:spcAft>
                          <a:spcPts val="0"/>
                        </a:spcAft>
                      </a:pPr>
                      <a:r>
                        <a:rPr lang="en-US" sz="1600">
                          <a:solidFill>
                            <a:schemeClr val="tx1"/>
                          </a:solidFill>
                          <a:effectLst/>
                        </a:rPr>
                        <a:t>0,907</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0,909</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0,919</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6"/>
                  </a:ext>
                </a:extLst>
              </a:tr>
              <a:tr h="313449">
                <a:tc vMerge="1">
                  <a:txBody>
                    <a:bodyPr/>
                    <a:lstStyle/>
                    <a:p>
                      <a:endParaRPr lang="id-ID"/>
                    </a:p>
                  </a:txBody>
                  <a:tcPr/>
                </a:tc>
                <a:tc>
                  <a:txBody>
                    <a:bodyPr/>
                    <a:lstStyle/>
                    <a:p>
                      <a:pP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7"/>
                  </a:ext>
                </a:extLst>
              </a:tr>
              <a:tr h="313449">
                <a:tc rowSpan="3">
                  <a:txBody>
                    <a:bodyPr/>
                    <a:lstStyle/>
                    <a:p>
                      <a:pPr algn="ctr">
                        <a:lnSpc>
                          <a:spcPct val="107000"/>
                        </a:lnSpc>
                        <a:spcAft>
                          <a:spcPts val="0"/>
                        </a:spcAft>
                      </a:pPr>
                      <a:r>
                        <a:rPr lang="en-US" sz="1600" dirty="0">
                          <a:solidFill>
                            <a:schemeClr val="tx1"/>
                          </a:solidFill>
                          <a:effectLst/>
                        </a:rPr>
                        <a:t>p3</a:t>
                      </a:r>
                      <a:r>
                        <a:rPr lang="id-ID" sz="1600" dirty="0">
                          <a:solidFill>
                            <a:schemeClr val="tx1"/>
                          </a:solidFill>
                          <a:effectLst/>
                        </a:rPr>
                        <a:t> (serbuk </a:t>
                      </a:r>
                      <a:r>
                        <a:rPr lang="id-ID" sz="1600" dirty="0" smtClean="0">
                          <a:solidFill>
                            <a:schemeClr val="tx1"/>
                          </a:solidFill>
                          <a:effectLst/>
                        </a:rPr>
                        <a:t>daun </a:t>
                      </a:r>
                      <a:r>
                        <a:rPr lang="id-ID" sz="1600" dirty="0">
                          <a:solidFill>
                            <a:schemeClr val="tx1"/>
                          </a:solidFill>
                          <a:effectLst/>
                        </a:rPr>
                        <a:t>cengkeh)</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8"/>
                  </a:ext>
                </a:extLst>
              </a:tr>
              <a:tr h="313449">
                <a:tc vMerge="1">
                  <a:txBody>
                    <a:bodyPr/>
                    <a:lstStyle/>
                    <a:p>
                      <a:endParaRPr lang="id-ID"/>
                    </a:p>
                  </a:txBody>
                  <a:tcPr/>
                </a:tc>
                <a:tc>
                  <a:txBody>
                    <a:bodyPr/>
                    <a:lstStyle/>
                    <a:p>
                      <a:pPr algn="ctr">
                        <a:lnSpc>
                          <a:spcPct val="107000"/>
                        </a:lnSpc>
                        <a:spcAft>
                          <a:spcPts val="0"/>
                        </a:spcAft>
                      </a:pPr>
                      <a:r>
                        <a:rPr lang="en-US" sz="1600">
                          <a:solidFill>
                            <a:schemeClr val="tx1"/>
                          </a:solidFill>
                          <a:effectLst/>
                        </a:rPr>
                        <a:t>0,914</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0,902</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0,932</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9"/>
                  </a:ext>
                </a:extLst>
              </a:tr>
              <a:tr h="313449">
                <a:tc vMerge="1">
                  <a:txBody>
                    <a:bodyPr/>
                    <a:lstStyle/>
                    <a:p>
                      <a:endParaRPr lang="id-ID"/>
                    </a:p>
                  </a:txBody>
                  <a:tcPr/>
                </a:tc>
                <a:tc>
                  <a:txBody>
                    <a:bodyPr/>
                    <a:lstStyle/>
                    <a:p>
                      <a:pP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10"/>
                  </a:ext>
                </a:extLst>
              </a:tr>
            </a:tbl>
          </a:graphicData>
        </a:graphic>
      </p:graphicFrame>
      <p:sp>
        <p:nvSpPr>
          <p:cNvPr id="11"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Tree>
    <p:extLst>
      <p:ext uri="{BB962C8B-B14F-4D97-AF65-F5344CB8AC3E}">
        <p14:creationId xmlns:p14="http://schemas.microsoft.com/office/powerpoint/2010/main" val="518992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
        <p:nvSpPr>
          <p:cNvPr id="7"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8" name="Subtitle 19"/>
          <p:cNvSpPr>
            <a:spLocks noGrp="1"/>
          </p:cNvSpPr>
          <p:nvPr>
            <p:ph type="subTitle" idx="1"/>
          </p:nvPr>
        </p:nvSpPr>
        <p:spPr>
          <a:xfrm>
            <a:off x="750886" y="1191267"/>
            <a:ext cx="5989128" cy="372068"/>
          </a:xfrm>
        </p:spPr>
        <p:txBody>
          <a:bodyPr>
            <a:noAutofit/>
          </a:bodyPr>
          <a:lstStyle/>
          <a:p>
            <a:pPr marL="342900" indent="-342900" algn="l">
              <a:buFont typeface="Wingdings" panose="05000000000000000000" pitchFamily="2" charset="2"/>
              <a:buChar char="§"/>
            </a:pPr>
            <a:r>
              <a:rPr lang="id-ID" sz="2400" dirty="0" smtClean="0">
                <a:solidFill>
                  <a:schemeClr val="tx1"/>
                </a:solidFill>
              </a:rPr>
              <a:t>Respon Kimia (Analisis Kadar Gula Reduksi)</a:t>
            </a:r>
            <a:endParaRPr lang="id-ID" sz="2400" dirty="0">
              <a:solidFill>
                <a:schemeClr val="tx1"/>
              </a:solidFill>
            </a:endParaRPr>
          </a:p>
        </p:txBody>
      </p:sp>
      <p:sp>
        <p:nvSpPr>
          <p:cNvPr id="5" name="Subtitle 19"/>
          <p:cNvSpPr txBox="1">
            <a:spLocks/>
          </p:cNvSpPr>
          <p:nvPr/>
        </p:nvSpPr>
        <p:spPr>
          <a:xfrm>
            <a:off x="2109019" y="2005778"/>
            <a:ext cx="7742903" cy="6636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a:solidFill>
                  <a:schemeClr val="tx1"/>
                </a:solidFill>
              </a:rPr>
              <a:t>Tabel </a:t>
            </a:r>
            <a:r>
              <a:rPr lang="id-ID" sz="1800" dirty="0" smtClean="0">
                <a:solidFill>
                  <a:schemeClr val="tx1"/>
                </a:solidFill>
              </a:rPr>
              <a:t>Pengaruh </a:t>
            </a:r>
            <a:r>
              <a:rPr lang="id-ID" sz="1800" dirty="0">
                <a:solidFill>
                  <a:schemeClr val="tx1"/>
                </a:solidFill>
              </a:rPr>
              <a:t>Interaksi Jenis Pengawet Alami dan Konsentrasi STPP terhadap Kadar </a:t>
            </a:r>
            <a:r>
              <a:rPr lang="id-ID" sz="1800" dirty="0" smtClean="0">
                <a:solidFill>
                  <a:schemeClr val="tx1"/>
                </a:solidFill>
              </a:rPr>
              <a:t>Gula Reduksi </a:t>
            </a:r>
            <a:r>
              <a:rPr lang="id-ID" sz="1800" dirty="0">
                <a:solidFill>
                  <a:schemeClr val="tx1"/>
                </a:solidFill>
              </a:rPr>
              <a:t>(%) Gula Merah Aren</a:t>
            </a:r>
            <a:endParaRPr lang="id-ID" sz="1800" b="1" dirty="0">
              <a:solidFill>
                <a:schemeClr val="tx1"/>
              </a:solidFill>
            </a:endParaRPr>
          </a:p>
          <a:p>
            <a:endParaRPr lang="id-ID" sz="180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48102720"/>
              </p:ext>
            </p:extLst>
          </p:nvPr>
        </p:nvGraphicFramePr>
        <p:xfrm>
          <a:off x="2109018" y="2654703"/>
          <a:ext cx="7978879" cy="3554365"/>
        </p:xfrm>
        <a:graphic>
          <a:graphicData uri="http://schemas.openxmlformats.org/drawingml/2006/table">
            <a:tbl>
              <a:tblPr firstRow="1" firstCol="1" bandRow="1">
                <a:tableStyleId>{5C22544A-7EE6-4342-B048-85BDC9FD1C3A}</a:tableStyleId>
              </a:tblPr>
              <a:tblGrid>
                <a:gridCol w="3400049">
                  <a:extLst>
                    <a:ext uri="{9D8B030D-6E8A-4147-A177-3AD203B41FA5}">
                      <a16:colId xmlns:a16="http://schemas.microsoft.com/office/drawing/2014/main" val="20000"/>
                    </a:ext>
                  </a:extLst>
                </a:gridCol>
                <a:gridCol w="1524950">
                  <a:extLst>
                    <a:ext uri="{9D8B030D-6E8A-4147-A177-3AD203B41FA5}">
                      <a16:colId xmlns:a16="http://schemas.microsoft.com/office/drawing/2014/main" val="20001"/>
                    </a:ext>
                  </a:extLst>
                </a:gridCol>
                <a:gridCol w="1526940">
                  <a:extLst>
                    <a:ext uri="{9D8B030D-6E8A-4147-A177-3AD203B41FA5}">
                      <a16:colId xmlns:a16="http://schemas.microsoft.com/office/drawing/2014/main" val="20002"/>
                    </a:ext>
                  </a:extLst>
                </a:gridCol>
                <a:gridCol w="1526940">
                  <a:extLst>
                    <a:ext uri="{9D8B030D-6E8A-4147-A177-3AD203B41FA5}">
                      <a16:colId xmlns:a16="http://schemas.microsoft.com/office/drawing/2014/main" val="20003"/>
                    </a:ext>
                  </a:extLst>
                </a:gridCol>
              </a:tblGrid>
              <a:tr h="319719">
                <a:tc rowSpan="2">
                  <a:txBody>
                    <a:bodyPr/>
                    <a:lstStyle/>
                    <a:p>
                      <a:pPr algn="ctr">
                        <a:lnSpc>
                          <a:spcPct val="115000"/>
                        </a:lnSpc>
                        <a:spcAft>
                          <a:spcPts val="0"/>
                        </a:spcAft>
                      </a:pPr>
                      <a:r>
                        <a:rPr lang="en-US" sz="1600" dirty="0" err="1">
                          <a:solidFill>
                            <a:schemeClr val="tx1"/>
                          </a:solidFill>
                          <a:effectLst/>
                        </a:rPr>
                        <a:t>Jenis</a:t>
                      </a:r>
                      <a:r>
                        <a:rPr lang="en-US" sz="1600" dirty="0">
                          <a:solidFill>
                            <a:schemeClr val="tx1"/>
                          </a:solidFill>
                          <a:effectLst/>
                        </a:rPr>
                        <a:t> </a:t>
                      </a:r>
                      <a:r>
                        <a:rPr lang="en-US" sz="1600" dirty="0" err="1" smtClean="0">
                          <a:solidFill>
                            <a:schemeClr val="tx1"/>
                          </a:solidFill>
                          <a:effectLst/>
                        </a:rPr>
                        <a:t>Pengawet</a:t>
                      </a:r>
                      <a:r>
                        <a:rPr lang="id-ID" sz="1600" dirty="0" smtClean="0">
                          <a:solidFill>
                            <a:schemeClr val="tx1"/>
                          </a:solidFill>
                          <a:effectLst/>
                        </a:rPr>
                        <a:t> Alami</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en-US" sz="1600" dirty="0" err="1">
                          <a:solidFill>
                            <a:schemeClr val="tx1"/>
                          </a:solidFill>
                          <a:effectLst/>
                        </a:rPr>
                        <a:t>Konsentrasi</a:t>
                      </a:r>
                      <a:r>
                        <a:rPr lang="en-US" sz="1600" dirty="0">
                          <a:solidFill>
                            <a:schemeClr val="tx1"/>
                          </a:solidFill>
                          <a:effectLst/>
                        </a:rPr>
                        <a:t> STPP</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57175">
                <a:tc vMerge="1">
                  <a:txBody>
                    <a:bodyPr/>
                    <a:lstStyle/>
                    <a:p>
                      <a:endParaRPr lang="id-ID"/>
                    </a:p>
                  </a:txBody>
                  <a:tcPr/>
                </a:tc>
                <a:tc>
                  <a:txBody>
                    <a:bodyPr/>
                    <a:lstStyle/>
                    <a:p>
                      <a:pPr algn="ctr">
                        <a:lnSpc>
                          <a:spcPct val="115000"/>
                        </a:lnSpc>
                        <a:spcAft>
                          <a:spcPts val="0"/>
                        </a:spcAft>
                      </a:pPr>
                      <a:r>
                        <a:rPr lang="en-US" sz="1600" dirty="0">
                          <a:solidFill>
                            <a:schemeClr val="tx1"/>
                          </a:solidFill>
                          <a:effectLst/>
                        </a:rPr>
                        <a:t>s1 (0,02%)</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Aft>
                          <a:spcPts val="0"/>
                        </a:spcAft>
                      </a:pPr>
                      <a:r>
                        <a:rPr lang="en-US" sz="1600" dirty="0">
                          <a:solidFill>
                            <a:schemeClr val="tx1"/>
                          </a:solidFill>
                          <a:effectLst/>
                        </a:rPr>
                        <a:t>s2 (0,005%)</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Aft>
                          <a:spcPts val="0"/>
                        </a:spcAft>
                      </a:pPr>
                      <a:r>
                        <a:rPr lang="en-US" sz="1600" dirty="0">
                          <a:solidFill>
                            <a:schemeClr val="tx1"/>
                          </a:solidFill>
                          <a:effectLst/>
                        </a:rPr>
                        <a:t>s3 (0,08%)</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0001"/>
                  </a:ext>
                </a:extLst>
              </a:tr>
              <a:tr h="319719">
                <a:tc rowSpan="3">
                  <a:txBody>
                    <a:bodyPr/>
                    <a:lstStyle/>
                    <a:p>
                      <a:pPr algn="ctr">
                        <a:lnSpc>
                          <a:spcPct val="115000"/>
                        </a:lnSpc>
                        <a:spcAft>
                          <a:spcPts val="0"/>
                        </a:spcAft>
                      </a:pPr>
                      <a:r>
                        <a:rPr lang="en-US" sz="1600">
                          <a:solidFill>
                            <a:schemeClr val="tx1"/>
                          </a:solidFill>
                          <a:effectLst/>
                        </a:rPr>
                        <a:t>p1 (serbuk kulit manggis)</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a:solidFill>
                            <a:schemeClr val="tx1"/>
                          </a:solidFill>
                          <a:effectLst/>
                        </a:rPr>
                        <a:t>A</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dirty="0">
                          <a:solidFill>
                            <a:schemeClr val="tx1"/>
                          </a:solidFill>
                          <a:effectLst/>
                        </a:rPr>
                        <a:t>A</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dirty="0">
                          <a:solidFill>
                            <a:schemeClr val="tx1"/>
                          </a:solidFill>
                          <a:effectLst/>
                        </a:rPr>
                        <a:t>A</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9719">
                <a:tc vMerge="1">
                  <a:txBody>
                    <a:bodyPr/>
                    <a:lstStyle/>
                    <a:p>
                      <a:endParaRPr lang="id-ID"/>
                    </a:p>
                  </a:txBody>
                  <a:tcPr/>
                </a:tc>
                <a:tc>
                  <a:txBody>
                    <a:bodyPr/>
                    <a:lstStyle/>
                    <a:p>
                      <a:pPr algn="ctr">
                        <a:lnSpc>
                          <a:spcPct val="115000"/>
                        </a:lnSpc>
                        <a:spcAft>
                          <a:spcPts val="0"/>
                        </a:spcAft>
                      </a:pPr>
                      <a:r>
                        <a:rPr lang="en-US" sz="1600">
                          <a:solidFill>
                            <a:schemeClr val="tx1"/>
                          </a:solidFill>
                          <a:effectLst/>
                        </a:rPr>
                        <a:t>4,284</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4,308</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3,901</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9719">
                <a:tc vMerge="1">
                  <a:txBody>
                    <a:bodyPr/>
                    <a:lstStyle/>
                    <a:p>
                      <a:endParaRPr lang="id-ID"/>
                    </a:p>
                  </a:txBody>
                  <a:tcPr/>
                </a:tc>
                <a:tc>
                  <a:txBody>
                    <a:bodyPr/>
                    <a:lstStyle/>
                    <a:p>
                      <a:pPr>
                        <a:lnSpc>
                          <a:spcPct val="115000"/>
                        </a:lnSpc>
                        <a:spcAft>
                          <a:spcPts val="0"/>
                        </a:spcAft>
                      </a:pPr>
                      <a:r>
                        <a:rPr lang="en-US" sz="1600">
                          <a:solidFill>
                            <a:schemeClr val="tx1"/>
                          </a:solidFill>
                          <a:effectLst/>
                        </a:rPr>
                        <a:t>b</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1600">
                          <a:solidFill>
                            <a:schemeClr val="tx1"/>
                          </a:solidFill>
                          <a:effectLst/>
                        </a:rPr>
                        <a:t>b</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1600" dirty="0">
                          <a:solidFill>
                            <a:schemeClr val="tx1"/>
                          </a:solidFill>
                          <a:effectLst/>
                        </a:rPr>
                        <a:t>a</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9719">
                <a:tc rowSpan="3">
                  <a:txBody>
                    <a:bodyPr/>
                    <a:lstStyle/>
                    <a:p>
                      <a:pPr algn="ctr">
                        <a:lnSpc>
                          <a:spcPct val="115000"/>
                        </a:lnSpc>
                        <a:spcAft>
                          <a:spcPts val="0"/>
                        </a:spcAft>
                      </a:pPr>
                      <a:r>
                        <a:rPr lang="en-US" sz="1600">
                          <a:solidFill>
                            <a:schemeClr val="tx1"/>
                          </a:solidFill>
                          <a:effectLst/>
                        </a:rPr>
                        <a:t>p2 (serbuk daun jambu biji)</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a:solidFill>
                            <a:schemeClr val="tx1"/>
                          </a:solidFill>
                          <a:effectLst/>
                        </a:rPr>
                        <a:t>C</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a:solidFill>
                            <a:schemeClr val="tx1"/>
                          </a:solidFill>
                          <a:effectLst/>
                        </a:rPr>
                        <a:t>C</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dirty="0">
                          <a:solidFill>
                            <a:schemeClr val="tx1"/>
                          </a:solidFill>
                          <a:effectLst/>
                        </a:rPr>
                        <a:t>C</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19719">
                <a:tc vMerge="1">
                  <a:txBody>
                    <a:bodyPr/>
                    <a:lstStyle/>
                    <a:p>
                      <a:endParaRPr lang="id-ID"/>
                    </a:p>
                  </a:txBody>
                  <a:tcPr/>
                </a:tc>
                <a:tc>
                  <a:txBody>
                    <a:bodyPr/>
                    <a:lstStyle/>
                    <a:p>
                      <a:pPr algn="ctr">
                        <a:lnSpc>
                          <a:spcPct val="115000"/>
                        </a:lnSpc>
                        <a:spcAft>
                          <a:spcPts val="0"/>
                        </a:spcAft>
                      </a:pPr>
                      <a:r>
                        <a:rPr lang="en-US" sz="1600">
                          <a:solidFill>
                            <a:schemeClr val="tx1"/>
                          </a:solidFill>
                          <a:effectLst/>
                        </a:rPr>
                        <a:t>7,044</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7,250</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7,658</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19719">
                <a:tc vMerge="1">
                  <a:txBody>
                    <a:bodyPr/>
                    <a:lstStyle/>
                    <a:p>
                      <a:endParaRPr lang="id-ID"/>
                    </a:p>
                  </a:txBody>
                  <a:tcPr/>
                </a:tc>
                <a:tc>
                  <a:txBody>
                    <a:bodyPr/>
                    <a:lstStyle/>
                    <a:p>
                      <a:pPr>
                        <a:lnSpc>
                          <a:spcPct val="115000"/>
                        </a:lnSpc>
                        <a:spcAft>
                          <a:spcPts val="0"/>
                        </a:spcAft>
                      </a:pPr>
                      <a:r>
                        <a:rPr lang="en-US" sz="1600">
                          <a:solidFill>
                            <a:schemeClr val="tx1"/>
                          </a:solidFill>
                          <a:effectLst/>
                        </a:rPr>
                        <a:t>a</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1600">
                          <a:solidFill>
                            <a:schemeClr val="tx1"/>
                          </a:solidFill>
                          <a:effectLst/>
                        </a:rPr>
                        <a:t>b</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1600" dirty="0">
                          <a:solidFill>
                            <a:schemeClr val="tx1"/>
                          </a:solidFill>
                          <a:effectLst/>
                        </a:rPr>
                        <a:t>c</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19719">
                <a:tc rowSpan="3">
                  <a:txBody>
                    <a:bodyPr/>
                    <a:lstStyle/>
                    <a:p>
                      <a:pPr algn="ctr">
                        <a:lnSpc>
                          <a:spcPct val="115000"/>
                        </a:lnSpc>
                        <a:spcAft>
                          <a:spcPts val="0"/>
                        </a:spcAft>
                      </a:pPr>
                      <a:r>
                        <a:rPr lang="en-US" sz="1600">
                          <a:solidFill>
                            <a:schemeClr val="tx1"/>
                          </a:solidFill>
                          <a:effectLst/>
                        </a:rPr>
                        <a:t>p3 (serbuk daun cengkeh)</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a:solidFill>
                            <a:schemeClr val="tx1"/>
                          </a:solidFill>
                          <a:effectLst/>
                        </a:rPr>
                        <a:t>B</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a:solidFill>
                            <a:schemeClr val="tx1"/>
                          </a:solidFill>
                          <a:effectLst/>
                        </a:rPr>
                        <a:t>B</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600" dirty="0">
                          <a:solidFill>
                            <a:schemeClr val="tx1"/>
                          </a:solidFill>
                          <a:effectLst/>
                        </a:rPr>
                        <a:t>B</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19719">
                <a:tc vMerge="1">
                  <a:txBody>
                    <a:bodyPr/>
                    <a:lstStyle/>
                    <a:p>
                      <a:endParaRPr lang="id-ID"/>
                    </a:p>
                  </a:txBody>
                  <a:tcPr/>
                </a:tc>
                <a:tc>
                  <a:txBody>
                    <a:bodyPr/>
                    <a:lstStyle/>
                    <a:p>
                      <a:pPr algn="ctr">
                        <a:lnSpc>
                          <a:spcPct val="115000"/>
                        </a:lnSpc>
                        <a:spcAft>
                          <a:spcPts val="0"/>
                        </a:spcAft>
                      </a:pPr>
                      <a:r>
                        <a:rPr lang="en-US" sz="1600">
                          <a:solidFill>
                            <a:schemeClr val="tx1"/>
                          </a:solidFill>
                          <a:effectLst/>
                        </a:rPr>
                        <a:t>6,733</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6,482</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6,192</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19719">
                <a:tc vMerge="1">
                  <a:txBody>
                    <a:bodyPr/>
                    <a:lstStyle/>
                    <a:p>
                      <a:endParaRPr lang="id-ID"/>
                    </a:p>
                  </a:txBody>
                  <a:tcPr/>
                </a:tc>
                <a:tc>
                  <a:txBody>
                    <a:bodyPr/>
                    <a:lstStyle/>
                    <a:p>
                      <a:pPr>
                        <a:lnSpc>
                          <a:spcPct val="115000"/>
                        </a:lnSpc>
                        <a:spcAft>
                          <a:spcPts val="0"/>
                        </a:spcAft>
                      </a:pPr>
                      <a:r>
                        <a:rPr lang="en-US" sz="1600">
                          <a:solidFill>
                            <a:schemeClr val="tx1"/>
                          </a:solidFill>
                          <a:effectLst/>
                        </a:rPr>
                        <a:t>c</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1600">
                          <a:solidFill>
                            <a:schemeClr val="tx1"/>
                          </a:solidFill>
                          <a:effectLst/>
                        </a:rPr>
                        <a:t>b</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1600" dirty="0">
                          <a:solidFill>
                            <a:schemeClr val="tx1"/>
                          </a:solidFill>
                          <a:effectLst/>
                        </a:rPr>
                        <a:t>a</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898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
        <p:nvSpPr>
          <p:cNvPr id="3"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4" name="Subtitle 19"/>
          <p:cNvSpPr>
            <a:spLocks noGrp="1"/>
          </p:cNvSpPr>
          <p:nvPr>
            <p:ph type="subTitle" idx="1"/>
          </p:nvPr>
        </p:nvSpPr>
        <p:spPr>
          <a:xfrm>
            <a:off x="750886" y="1191267"/>
            <a:ext cx="5989128" cy="372068"/>
          </a:xfrm>
        </p:spPr>
        <p:txBody>
          <a:bodyPr>
            <a:noAutofit/>
          </a:bodyPr>
          <a:lstStyle/>
          <a:p>
            <a:pPr marL="342900" indent="-342900" algn="l">
              <a:buFont typeface="Wingdings" panose="05000000000000000000" pitchFamily="2" charset="2"/>
              <a:buChar char="§"/>
            </a:pPr>
            <a:r>
              <a:rPr lang="id-ID" sz="2400" dirty="0" smtClean="0">
                <a:solidFill>
                  <a:schemeClr val="tx1"/>
                </a:solidFill>
              </a:rPr>
              <a:t>Respon Kimia (Analisis Kadar Gula Total)</a:t>
            </a:r>
            <a:endParaRPr lang="id-ID" sz="2400" dirty="0">
              <a:solidFill>
                <a:schemeClr val="tx1"/>
              </a:solidFill>
            </a:endParaRPr>
          </a:p>
        </p:txBody>
      </p:sp>
      <p:sp>
        <p:nvSpPr>
          <p:cNvPr id="5" name="Subtitle 19"/>
          <p:cNvSpPr txBox="1">
            <a:spLocks/>
          </p:cNvSpPr>
          <p:nvPr/>
        </p:nvSpPr>
        <p:spPr>
          <a:xfrm>
            <a:off x="2109019" y="2330244"/>
            <a:ext cx="7742903" cy="530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smtClean="0">
                <a:solidFill>
                  <a:schemeClr val="tx1"/>
                </a:solidFill>
              </a:rPr>
              <a:t>Tabel Pengaruh Jenis Pengawet Alami pada Nira terhadap Kadar Gula Total (%) Gula Merah</a:t>
            </a:r>
            <a:endParaRPr lang="id-ID" sz="18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29636787"/>
              </p:ext>
            </p:extLst>
          </p:nvPr>
        </p:nvGraphicFramePr>
        <p:xfrm>
          <a:off x="2295734" y="2923541"/>
          <a:ext cx="7379208" cy="1722200"/>
        </p:xfrm>
        <a:graphic>
          <a:graphicData uri="http://schemas.openxmlformats.org/drawingml/2006/table">
            <a:tbl>
              <a:tblPr firstRow="1" firstCol="1" bandRow="1">
                <a:tableStyleId>{3C2FFA5D-87B4-456A-9821-1D502468CF0F}</a:tableStyleId>
              </a:tblPr>
              <a:tblGrid>
                <a:gridCol w="3030114">
                  <a:extLst>
                    <a:ext uri="{9D8B030D-6E8A-4147-A177-3AD203B41FA5}">
                      <a16:colId xmlns:a16="http://schemas.microsoft.com/office/drawing/2014/main" val="20000"/>
                    </a:ext>
                  </a:extLst>
                </a:gridCol>
                <a:gridCol w="2832640">
                  <a:extLst>
                    <a:ext uri="{9D8B030D-6E8A-4147-A177-3AD203B41FA5}">
                      <a16:colId xmlns:a16="http://schemas.microsoft.com/office/drawing/2014/main" val="20001"/>
                    </a:ext>
                  </a:extLst>
                </a:gridCol>
                <a:gridCol w="1516454">
                  <a:extLst>
                    <a:ext uri="{9D8B030D-6E8A-4147-A177-3AD203B41FA5}">
                      <a16:colId xmlns:a16="http://schemas.microsoft.com/office/drawing/2014/main" val="20002"/>
                    </a:ext>
                  </a:extLst>
                </a:gridCol>
              </a:tblGrid>
              <a:tr h="678944">
                <a:tc>
                  <a:txBody>
                    <a:bodyPr/>
                    <a:lstStyle/>
                    <a:p>
                      <a:pPr algn="ctr">
                        <a:lnSpc>
                          <a:spcPct val="107000"/>
                        </a:lnSpc>
                        <a:spcAft>
                          <a:spcPts val="0"/>
                        </a:spcAft>
                      </a:pPr>
                      <a:r>
                        <a:rPr lang="en-US" sz="1600" dirty="0" err="1">
                          <a:solidFill>
                            <a:schemeClr val="tx1"/>
                          </a:solidFill>
                          <a:effectLst/>
                        </a:rPr>
                        <a:t>Jenis</a:t>
                      </a:r>
                      <a:r>
                        <a:rPr lang="en-US" sz="1600" dirty="0">
                          <a:solidFill>
                            <a:schemeClr val="tx1"/>
                          </a:solidFill>
                          <a:effectLst/>
                        </a:rPr>
                        <a:t> </a:t>
                      </a:r>
                      <a:r>
                        <a:rPr lang="en-US" sz="1600" dirty="0" err="1">
                          <a:solidFill>
                            <a:schemeClr val="tx1"/>
                          </a:solidFill>
                          <a:effectLst/>
                        </a:rPr>
                        <a:t>Pengawet</a:t>
                      </a:r>
                      <a:r>
                        <a:rPr lang="en-US" sz="1600" dirty="0">
                          <a:solidFill>
                            <a:schemeClr val="tx1"/>
                          </a:solidFill>
                          <a:effectLst/>
                        </a:rPr>
                        <a:t> </a:t>
                      </a:r>
                      <a:r>
                        <a:rPr lang="en-US" sz="1600" dirty="0" err="1">
                          <a:solidFill>
                            <a:schemeClr val="tx1"/>
                          </a:solidFill>
                          <a:effectLst/>
                        </a:rPr>
                        <a:t>Alami</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Rata-Rata Kadar </a:t>
                      </a:r>
                      <a:r>
                        <a:rPr lang="en-US" sz="1600" dirty="0" err="1">
                          <a:solidFill>
                            <a:schemeClr val="tx1"/>
                          </a:solidFill>
                          <a:effectLst/>
                        </a:rPr>
                        <a:t>Gula</a:t>
                      </a:r>
                      <a:r>
                        <a:rPr lang="en-US" sz="1600" dirty="0">
                          <a:solidFill>
                            <a:schemeClr val="tx1"/>
                          </a:solidFill>
                          <a:effectLst/>
                        </a:rPr>
                        <a:t> Total (%)</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Taraf Nyata 5%</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347752">
                <a:tc>
                  <a:txBody>
                    <a:bodyPr/>
                    <a:lstStyle/>
                    <a:p>
                      <a:pPr algn="ctr">
                        <a:lnSpc>
                          <a:spcPct val="107000"/>
                        </a:lnSpc>
                        <a:spcAft>
                          <a:spcPts val="0"/>
                        </a:spcAft>
                      </a:pPr>
                      <a:r>
                        <a:rPr lang="en-US" sz="1600">
                          <a:solidFill>
                            <a:schemeClr val="tx1"/>
                          </a:solidFill>
                          <a:effectLst/>
                        </a:rPr>
                        <a:t>p1 (</a:t>
                      </a:r>
                      <a:r>
                        <a:rPr lang="id-ID" sz="1600">
                          <a:solidFill>
                            <a:schemeClr val="tx1"/>
                          </a:solidFill>
                          <a:effectLst/>
                        </a:rPr>
                        <a:t>serbuk kulit manggis</a:t>
                      </a:r>
                      <a:r>
                        <a:rPr lang="en-US" sz="1600">
                          <a:solidFill>
                            <a:schemeClr val="tx1"/>
                          </a:solidFill>
                          <a:effectLst/>
                        </a:rPr>
                        <a:t>)</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82,814 </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1"/>
                  </a:ext>
                </a:extLst>
              </a:tr>
              <a:tr h="347752">
                <a:tc>
                  <a:txBody>
                    <a:bodyPr/>
                    <a:lstStyle/>
                    <a:p>
                      <a:pPr algn="ctr">
                        <a:lnSpc>
                          <a:spcPct val="107000"/>
                        </a:lnSpc>
                        <a:spcAft>
                          <a:spcPts val="0"/>
                        </a:spcAft>
                      </a:pPr>
                      <a:r>
                        <a:rPr lang="en-US" sz="1600">
                          <a:solidFill>
                            <a:schemeClr val="tx1"/>
                          </a:solidFill>
                          <a:effectLst/>
                        </a:rPr>
                        <a:t>p3 (</a:t>
                      </a:r>
                      <a:r>
                        <a:rPr lang="id-ID" sz="1600">
                          <a:solidFill>
                            <a:schemeClr val="tx1"/>
                          </a:solidFill>
                          <a:effectLst/>
                        </a:rPr>
                        <a:t>serbuk daun cengkeh</a:t>
                      </a:r>
                      <a:r>
                        <a:rPr lang="en-US" sz="1600">
                          <a:solidFill>
                            <a:schemeClr val="tx1"/>
                          </a:solidFill>
                          <a:effectLst/>
                        </a:rPr>
                        <a:t>)</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93,368 </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2"/>
                  </a:ext>
                </a:extLst>
              </a:tr>
              <a:tr h="347752">
                <a:tc>
                  <a:txBody>
                    <a:bodyPr/>
                    <a:lstStyle/>
                    <a:p>
                      <a:pPr algn="ctr">
                        <a:lnSpc>
                          <a:spcPct val="107000"/>
                        </a:lnSpc>
                        <a:spcAft>
                          <a:spcPts val="0"/>
                        </a:spcAft>
                      </a:pPr>
                      <a:r>
                        <a:rPr lang="en-US" sz="1600">
                          <a:solidFill>
                            <a:schemeClr val="tx1"/>
                          </a:solidFill>
                          <a:effectLst/>
                        </a:rPr>
                        <a:t>p2 (</a:t>
                      </a:r>
                      <a:r>
                        <a:rPr lang="id-ID" sz="1600">
                          <a:solidFill>
                            <a:schemeClr val="tx1"/>
                          </a:solidFill>
                          <a:effectLst/>
                        </a:rPr>
                        <a:t>serbuk daun jambu biji</a:t>
                      </a:r>
                      <a:r>
                        <a:rPr lang="en-US" sz="1600">
                          <a:solidFill>
                            <a:schemeClr val="tx1"/>
                          </a:solidFill>
                          <a:effectLst/>
                        </a:rPr>
                        <a:t>)</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93,543 </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294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
        <p:nvSpPr>
          <p:cNvPr id="3"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4" name="Subtitle 19"/>
          <p:cNvSpPr>
            <a:spLocks noGrp="1"/>
          </p:cNvSpPr>
          <p:nvPr>
            <p:ph type="subTitle" idx="1"/>
          </p:nvPr>
        </p:nvSpPr>
        <p:spPr>
          <a:xfrm>
            <a:off x="750886" y="1191267"/>
            <a:ext cx="5207462" cy="372068"/>
          </a:xfrm>
        </p:spPr>
        <p:txBody>
          <a:bodyPr>
            <a:noAutofit/>
          </a:bodyPr>
          <a:lstStyle/>
          <a:p>
            <a:pPr marL="342900" indent="-342900" algn="l">
              <a:buFont typeface="Wingdings" panose="05000000000000000000" pitchFamily="2" charset="2"/>
              <a:buChar char="§"/>
            </a:pPr>
            <a:r>
              <a:rPr lang="id-ID" sz="2400" dirty="0" smtClean="0">
                <a:solidFill>
                  <a:schemeClr val="tx1"/>
                </a:solidFill>
              </a:rPr>
              <a:t>Respon Organoleptik Atribut Warna</a:t>
            </a:r>
            <a:endParaRPr lang="id-ID" sz="24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6851903"/>
              </p:ext>
            </p:extLst>
          </p:nvPr>
        </p:nvGraphicFramePr>
        <p:xfrm>
          <a:off x="2109019" y="2654700"/>
          <a:ext cx="7993626" cy="3554370"/>
        </p:xfrm>
        <a:graphic>
          <a:graphicData uri="http://schemas.openxmlformats.org/drawingml/2006/table">
            <a:tbl>
              <a:tblPr firstRow="1" firstCol="1" bandRow="1">
                <a:tableStyleId>{5C22544A-7EE6-4342-B048-85BDC9FD1C3A}</a:tableStyleId>
              </a:tblPr>
              <a:tblGrid>
                <a:gridCol w="3564371">
                  <a:extLst>
                    <a:ext uri="{9D8B030D-6E8A-4147-A177-3AD203B41FA5}">
                      <a16:colId xmlns:a16="http://schemas.microsoft.com/office/drawing/2014/main" val="20000"/>
                    </a:ext>
                  </a:extLst>
                </a:gridCol>
                <a:gridCol w="1571509">
                  <a:extLst>
                    <a:ext uri="{9D8B030D-6E8A-4147-A177-3AD203B41FA5}">
                      <a16:colId xmlns:a16="http://schemas.microsoft.com/office/drawing/2014/main" val="20001"/>
                    </a:ext>
                  </a:extLst>
                </a:gridCol>
                <a:gridCol w="1429377">
                  <a:extLst>
                    <a:ext uri="{9D8B030D-6E8A-4147-A177-3AD203B41FA5}">
                      <a16:colId xmlns:a16="http://schemas.microsoft.com/office/drawing/2014/main" val="20002"/>
                    </a:ext>
                  </a:extLst>
                </a:gridCol>
                <a:gridCol w="1428369">
                  <a:extLst>
                    <a:ext uri="{9D8B030D-6E8A-4147-A177-3AD203B41FA5}">
                      <a16:colId xmlns:a16="http://schemas.microsoft.com/office/drawing/2014/main" val="20003"/>
                    </a:ext>
                  </a:extLst>
                </a:gridCol>
              </a:tblGrid>
              <a:tr h="310870">
                <a:tc rowSpan="2">
                  <a:txBody>
                    <a:bodyPr/>
                    <a:lstStyle/>
                    <a:p>
                      <a:pPr algn="ctr">
                        <a:lnSpc>
                          <a:spcPct val="107000"/>
                        </a:lnSpc>
                        <a:spcAft>
                          <a:spcPts val="0"/>
                        </a:spcAft>
                      </a:pPr>
                      <a:r>
                        <a:rPr lang="en-US" sz="1600" dirty="0" err="1">
                          <a:solidFill>
                            <a:schemeClr val="tx1"/>
                          </a:solidFill>
                          <a:effectLst/>
                        </a:rPr>
                        <a:t>Jenis</a:t>
                      </a:r>
                      <a:r>
                        <a:rPr lang="en-US" sz="1600" dirty="0">
                          <a:solidFill>
                            <a:schemeClr val="tx1"/>
                          </a:solidFill>
                          <a:effectLst/>
                        </a:rPr>
                        <a:t> </a:t>
                      </a:r>
                      <a:r>
                        <a:rPr lang="en-US" sz="1600" dirty="0" err="1">
                          <a:solidFill>
                            <a:schemeClr val="tx1"/>
                          </a:solidFill>
                          <a:effectLst/>
                        </a:rPr>
                        <a:t>Pengawet</a:t>
                      </a:r>
                      <a:r>
                        <a:rPr lang="en-US" sz="1600" dirty="0">
                          <a:solidFill>
                            <a:schemeClr val="tx1"/>
                          </a:solidFill>
                          <a:effectLst/>
                        </a:rPr>
                        <a:t> </a:t>
                      </a:r>
                      <a:r>
                        <a:rPr lang="en-US" sz="1600" dirty="0" err="1">
                          <a:solidFill>
                            <a:schemeClr val="tx1"/>
                          </a:solidFill>
                          <a:effectLst/>
                        </a:rPr>
                        <a:t>Alami</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gridSpan="3">
                  <a:txBody>
                    <a:bodyPr/>
                    <a:lstStyle/>
                    <a:p>
                      <a:pPr algn="ctr">
                        <a:lnSpc>
                          <a:spcPct val="107000"/>
                        </a:lnSpc>
                        <a:spcAft>
                          <a:spcPts val="0"/>
                        </a:spcAft>
                      </a:pPr>
                      <a:r>
                        <a:rPr lang="en-US" sz="1600" dirty="0" err="1">
                          <a:solidFill>
                            <a:schemeClr val="tx1"/>
                          </a:solidFill>
                          <a:effectLst/>
                        </a:rPr>
                        <a:t>Konsentrasi</a:t>
                      </a:r>
                      <a:r>
                        <a:rPr lang="en-US" sz="1600" dirty="0">
                          <a:solidFill>
                            <a:schemeClr val="tx1"/>
                          </a:solidFill>
                          <a:effectLst/>
                        </a:rPr>
                        <a:t> STPP</a:t>
                      </a:r>
                      <a:endParaRPr lang="id-ID" sz="11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445670">
                <a:tc vMerge="1">
                  <a:txBody>
                    <a:bodyPr/>
                    <a:lstStyle/>
                    <a:p>
                      <a:endParaRPr lang="id-ID"/>
                    </a:p>
                  </a:txBody>
                  <a:tcPr/>
                </a:tc>
                <a:tc>
                  <a:txBody>
                    <a:bodyPr/>
                    <a:lstStyle/>
                    <a:p>
                      <a:pPr algn="ctr">
                        <a:lnSpc>
                          <a:spcPct val="107000"/>
                        </a:lnSpc>
                        <a:spcAft>
                          <a:spcPts val="0"/>
                        </a:spcAft>
                      </a:pPr>
                      <a:r>
                        <a:rPr lang="en-US" sz="1600" dirty="0">
                          <a:solidFill>
                            <a:schemeClr val="tx1"/>
                          </a:solidFill>
                          <a:effectLst/>
                        </a:rPr>
                        <a:t>s1 (0,02%)</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tc>
                  <a:txBody>
                    <a:bodyPr/>
                    <a:lstStyle/>
                    <a:p>
                      <a:pPr algn="ctr">
                        <a:lnSpc>
                          <a:spcPct val="107000"/>
                        </a:lnSpc>
                        <a:spcAft>
                          <a:spcPts val="0"/>
                        </a:spcAft>
                      </a:pPr>
                      <a:r>
                        <a:rPr lang="en-US" sz="1600" dirty="0">
                          <a:solidFill>
                            <a:schemeClr val="tx1"/>
                          </a:solidFill>
                          <a:effectLst/>
                        </a:rPr>
                        <a:t>s2 (0,05%)</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tc>
                  <a:txBody>
                    <a:bodyPr/>
                    <a:lstStyle/>
                    <a:p>
                      <a:pPr algn="ctr">
                        <a:lnSpc>
                          <a:spcPct val="107000"/>
                        </a:lnSpc>
                        <a:spcAft>
                          <a:spcPts val="0"/>
                        </a:spcAft>
                      </a:pPr>
                      <a:r>
                        <a:rPr lang="en-US" sz="1600" dirty="0">
                          <a:solidFill>
                            <a:schemeClr val="tx1"/>
                          </a:solidFill>
                          <a:effectLst/>
                        </a:rPr>
                        <a:t>s3 (0,08%)</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extLst>
                  <a:ext uri="{0D108BD9-81ED-4DB2-BD59-A6C34878D82A}">
                    <a16:rowId xmlns:a16="http://schemas.microsoft.com/office/drawing/2014/main" val="10001"/>
                  </a:ext>
                </a:extLst>
              </a:tr>
              <a:tr h="310870">
                <a:tc rowSpan="3">
                  <a:txBody>
                    <a:bodyPr/>
                    <a:lstStyle/>
                    <a:p>
                      <a:pPr algn="ctr">
                        <a:lnSpc>
                          <a:spcPct val="107000"/>
                        </a:lnSpc>
                        <a:spcAft>
                          <a:spcPts val="0"/>
                        </a:spcAft>
                      </a:pPr>
                      <a:r>
                        <a:rPr lang="en-US" sz="1600">
                          <a:solidFill>
                            <a:schemeClr val="tx1"/>
                          </a:solidFill>
                          <a:effectLst/>
                        </a:rPr>
                        <a:t>p1</a:t>
                      </a:r>
                      <a:r>
                        <a:rPr lang="id-ID" sz="1600">
                          <a:solidFill>
                            <a:schemeClr val="tx1"/>
                          </a:solidFill>
                          <a:effectLst/>
                        </a:rPr>
                        <a:t> (serbuk kulit manggis)</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2"/>
                  </a:ext>
                </a:extLst>
              </a:tr>
              <a:tr h="310870">
                <a:tc vMerge="1">
                  <a:txBody>
                    <a:bodyPr/>
                    <a:lstStyle/>
                    <a:p>
                      <a:endParaRPr lang="id-ID"/>
                    </a:p>
                  </a:txBody>
                  <a:tcPr/>
                </a:tc>
                <a:tc>
                  <a:txBody>
                    <a:bodyPr/>
                    <a:lstStyle/>
                    <a:p>
                      <a:pPr algn="ctr">
                        <a:lnSpc>
                          <a:spcPct val="107000"/>
                        </a:lnSpc>
                        <a:spcAft>
                          <a:spcPts val="0"/>
                        </a:spcAft>
                      </a:pPr>
                      <a:r>
                        <a:rPr lang="en-US" sz="1600">
                          <a:solidFill>
                            <a:schemeClr val="tx1"/>
                          </a:solidFill>
                          <a:effectLst/>
                        </a:rPr>
                        <a:t>4,622</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4,311</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4,422</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3"/>
                  </a:ext>
                </a:extLst>
              </a:tr>
              <a:tr h="310870">
                <a:tc vMerge="1">
                  <a:txBody>
                    <a:bodyPr/>
                    <a:lstStyle/>
                    <a:p>
                      <a:endParaRPr lang="id-ID"/>
                    </a:p>
                  </a:txBody>
                  <a:tcPr/>
                </a:tc>
                <a:tc>
                  <a:txBody>
                    <a:bodyPr/>
                    <a:lstStyle/>
                    <a:p>
                      <a:pP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4"/>
                  </a:ext>
                </a:extLst>
              </a:tr>
              <a:tr h="310870">
                <a:tc rowSpan="3">
                  <a:txBody>
                    <a:bodyPr/>
                    <a:lstStyle/>
                    <a:p>
                      <a:pPr algn="ctr">
                        <a:lnSpc>
                          <a:spcPct val="107000"/>
                        </a:lnSpc>
                        <a:spcAft>
                          <a:spcPts val="0"/>
                        </a:spcAft>
                      </a:pPr>
                      <a:r>
                        <a:rPr lang="en-US" sz="1600">
                          <a:solidFill>
                            <a:schemeClr val="tx1"/>
                          </a:solidFill>
                          <a:effectLst/>
                        </a:rPr>
                        <a:t>p2</a:t>
                      </a:r>
                      <a:r>
                        <a:rPr lang="id-ID" sz="1600">
                          <a:solidFill>
                            <a:schemeClr val="tx1"/>
                          </a:solidFill>
                          <a:effectLst/>
                        </a:rPr>
                        <a:t> (serbuk daun jambu biji)</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5"/>
                  </a:ext>
                </a:extLst>
              </a:tr>
              <a:tr h="310870">
                <a:tc vMerge="1">
                  <a:txBody>
                    <a:bodyPr/>
                    <a:lstStyle/>
                    <a:p>
                      <a:endParaRPr lang="id-ID"/>
                    </a:p>
                  </a:txBody>
                  <a:tcPr/>
                </a:tc>
                <a:tc>
                  <a:txBody>
                    <a:bodyPr/>
                    <a:lstStyle/>
                    <a:p>
                      <a:pPr algn="ctr">
                        <a:lnSpc>
                          <a:spcPct val="107000"/>
                        </a:lnSpc>
                        <a:spcAft>
                          <a:spcPts val="0"/>
                        </a:spcAft>
                      </a:pPr>
                      <a:r>
                        <a:rPr lang="en-US" sz="1600">
                          <a:solidFill>
                            <a:schemeClr val="tx1"/>
                          </a:solidFill>
                          <a:effectLst/>
                        </a:rPr>
                        <a:t>4,900</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4,722</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4,244</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6"/>
                  </a:ext>
                </a:extLst>
              </a:tr>
              <a:tr h="310870">
                <a:tc vMerge="1">
                  <a:txBody>
                    <a:bodyPr/>
                    <a:lstStyle/>
                    <a:p>
                      <a:endParaRPr lang="id-ID"/>
                    </a:p>
                  </a:txBody>
                  <a:tcPr/>
                </a:tc>
                <a:tc>
                  <a:txBody>
                    <a:bodyPr/>
                    <a:lstStyle/>
                    <a:p>
                      <a:pP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7"/>
                  </a:ext>
                </a:extLst>
              </a:tr>
              <a:tr h="310870">
                <a:tc rowSpan="3">
                  <a:txBody>
                    <a:bodyPr/>
                    <a:lstStyle/>
                    <a:p>
                      <a:pPr algn="ctr">
                        <a:lnSpc>
                          <a:spcPct val="107000"/>
                        </a:lnSpc>
                        <a:spcAft>
                          <a:spcPts val="0"/>
                        </a:spcAft>
                      </a:pPr>
                      <a:r>
                        <a:rPr lang="en-US" sz="1600" dirty="0">
                          <a:solidFill>
                            <a:schemeClr val="tx1"/>
                          </a:solidFill>
                          <a:effectLst/>
                        </a:rPr>
                        <a:t>p3</a:t>
                      </a:r>
                      <a:r>
                        <a:rPr lang="id-ID" sz="1600" dirty="0">
                          <a:solidFill>
                            <a:schemeClr val="tx1"/>
                          </a:solidFill>
                          <a:effectLst/>
                        </a:rPr>
                        <a:t> (serbuk daun cengkeh)</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8"/>
                  </a:ext>
                </a:extLst>
              </a:tr>
              <a:tr h="310870">
                <a:tc vMerge="1">
                  <a:txBody>
                    <a:bodyPr/>
                    <a:lstStyle/>
                    <a:p>
                      <a:endParaRPr lang="id-ID"/>
                    </a:p>
                  </a:txBody>
                  <a:tcPr/>
                </a:tc>
                <a:tc>
                  <a:txBody>
                    <a:bodyPr/>
                    <a:lstStyle/>
                    <a:p>
                      <a:pPr algn="ctr">
                        <a:lnSpc>
                          <a:spcPct val="107000"/>
                        </a:lnSpc>
                        <a:spcAft>
                          <a:spcPts val="0"/>
                        </a:spcAft>
                      </a:pPr>
                      <a:r>
                        <a:rPr lang="en-US" sz="1600">
                          <a:solidFill>
                            <a:schemeClr val="tx1"/>
                          </a:solidFill>
                          <a:effectLst/>
                        </a:rPr>
                        <a:t>5,156</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4,867</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4,289</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9"/>
                  </a:ext>
                </a:extLst>
              </a:tr>
              <a:tr h="310870">
                <a:tc vMerge="1">
                  <a:txBody>
                    <a:bodyPr/>
                    <a:lstStyle/>
                    <a:p>
                      <a:endParaRPr lang="id-ID"/>
                    </a:p>
                  </a:txBody>
                  <a:tcPr/>
                </a:tc>
                <a:tc>
                  <a:txBody>
                    <a:bodyPr/>
                    <a:lstStyle/>
                    <a:p>
                      <a:pP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10"/>
                  </a:ext>
                </a:extLst>
              </a:tr>
            </a:tbl>
          </a:graphicData>
        </a:graphic>
      </p:graphicFrame>
      <p:sp>
        <p:nvSpPr>
          <p:cNvPr id="7" name="Subtitle 19"/>
          <p:cNvSpPr txBox="1">
            <a:spLocks/>
          </p:cNvSpPr>
          <p:nvPr/>
        </p:nvSpPr>
        <p:spPr>
          <a:xfrm>
            <a:off x="2109019" y="2005778"/>
            <a:ext cx="7742903" cy="6636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a:solidFill>
                  <a:schemeClr val="tx1"/>
                </a:solidFill>
              </a:rPr>
              <a:t>Tabel </a:t>
            </a:r>
            <a:r>
              <a:rPr lang="id-ID" sz="1800" dirty="0" smtClean="0">
                <a:solidFill>
                  <a:schemeClr val="tx1"/>
                </a:solidFill>
              </a:rPr>
              <a:t>Pengaruh </a:t>
            </a:r>
            <a:r>
              <a:rPr lang="id-ID" sz="1800" dirty="0">
                <a:solidFill>
                  <a:schemeClr val="tx1"/>
                </a:solidFill>
              </a:rPr>
              <a:t>Interaksi Jenis Pengawet Alami dan Konsentrasi STPP </a:t>
            </a:r>
            <a:r>
              <a:rPr lang="id-ID" sz="1800" dirty="0" smtClean="0">
                <a:solidFill>
                  <a:schemeClr val="tx1"/>
                </a:solidFill>
              </a:rPr>
              <a:t>terhadap Karakteristik Warna Gula </a:t>
            </a:r>
            <a:r>
              <a:rPr lang="id-ID" sz="1800" dirty="0">
                <a:solidFill>
                  <a:schemeClr val="tx1"/>
                </a:solidFill>
              </a:rPr>
              <a:t>Merah </a:t>
            </a:r>
            <a:r>
              <a:rPr lang="id-ID" sz="1800" dirty="0" smtClean="0">
                <a:solidFill>
                  <a:schemeClr val="tx1"/>
                </a:solidFill>
              </a:rPr>
              <a:t>Aren</a:t>
            </a:r>
            <a:endParaRPr lang="id-ID" sz="1800" b="1" dirty="0">
              <a:solidFill>
                <a:schemeClr val="tx1"/>
              </a:solidFill>
            </a:endParaRPr>
          </a:p>
        </p:txBody>
      </p:sp>
    </p:spTree>
    <p:extLst>
      <p:ext uri="{BB962C8B-B14F-4D97-AF65-F5344CB8AC3E}">
        <p14:creationId xmlns:p14="http://schemas.microsoft.com/office/powerpoint/2010/main" val="283958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
        <p:nvSpPr>
          <p:cNvPr id="3"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4" name="Subtitle 19"/>
          <p:cNvSpPr>
            <a:spLocks noGrp="1"/>
          </p:cNvSpPr>
          <p:nvPr>
            <p:ph type="subTitle" idx="1"/>
          </p:nvPr>
        </p:nvSpPr>
        <p:spPr>
          <a:xfrm>
            <a:off x="750886" y="1191267"/>
            <a:ext cx="5207462" cy="372068"/>
          </a:xfrm>
        </p:spPr>
        <p:txBody>
          <a:bodyPr>
            <a:noAutofit/>
          </a:bodyPr>
          <a:lstStyle/>
          <a:p>
            <a:pPr marL="342900" indent="-342900" algn="l">
              <a:buFont typeface="Wingdings" panose="05000000000000000000" pitchFamily="2" charset="2"/>
              <a:buChar char="§"/>
            </a:pPr>
            <a:r>
              <a:rPr lang="id-ID" sz="2400" dirty="0" smtClean="0">
                <a:solidFill>
                  <a:schemeClr val="tx1"/>
                </a:solidFill>
              </a:rPr>
              <a:t>Respon Organoleptik Atribut Aroma</a:t>
            </a:r>
            <a:endParaRPr lang="id-ID" sz="2400" dirty="0">
              <a:solidFill>
                <a:schemeClr val="tx1"/>
              </a:solidFill>
            </a:endParaRPr>
          </a:p>
        </p:txBody>
      </p:sp>
      <p:sp>
        <p:nvSpPr>
          <p:cNvPr id="5" name="Subtitle 19"/>
          <p:cNvSpPr txBox="1">
            <a:spLocks/>
          </p:cNvSpPr>
          <p:nvPr/>
        </p:nvSpPr>
        <p:spPr>
          <a:xfrm>
            <a:off x="2109019" y="2330244"/>
            <a:ext cx="7742903" cy="530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n-US" sz="1800" dirty="0" err="1">
                <a:solidFill>
                  <a:schemeClr val="tx1"/>
                </a:solidFill>
              </a:rPr>
              <a:t>Tabel</a:t>
            </a:r>
            <a:r>
              <a:rPr lang="en-US" sz="1800" dirty="0">
                <a:solidFill>
                  <a:schemeClr val="tx1"/>
                </a:solidFill>
              </a:rPr>
              <a:t> </a:t>
            </a:r>
            <a:r>
              <a:rPr lang="en-US" sz="1800" dirty="0" smtClean="0">
                <a:solidFill>
                  <a:schemeClr val="tx1"/>
                </a:solidFill>
              </a:rPr>
              <a:t> </a:t>
            </a:r>
            <a:r>
              <a:rPr lang="en-US" sz="1800" dirty="0" err="1">
                <a:solidFill>
                  <a:schemeClr val="tx1"/>
                </a:solidFill>
              </a:rPr>
              <a:t>Perhitungan</a:t>
            </a:r>
            <a:r>
              <a:rPr lang="en-US" sz="1800" dirty="0">
                <a:solidFill>
                  <a:schemeClr val="tx1"/>
                </a:solidFill>
              </a:rPr>
              <a:t> </a:t>
            </a:r>
            <a:r>
              <a:rPr lang="en-US" sz="1800" dirty="0" err="1">
                <a:solidFill>
                  <a:schemeClr val="tx1"/>
                </a:solidFill>
              </a:rPr>
              <a:t>Analisis</a:t>
            </a:r>
            <a:r>
              <a:rPr lang="en-US" sz="1800" dirty="0">
                <a:solidFill>
                  <a:schemeClr val="tx1"/>
                </a:solidFill>
              </a:rPr>
              <a:t> </a:t>
            </a:r>
            <a:r>
              <a:rPr lang="en-US" sz="1800" dirty="0" err="1">
                <a:solidFill>
                  <a:schemeClr val="tx1"/>
                </a:solidFill>
              </a:rPr>
              <a:t>Variansi</a:t>
            </a:r>
            <a:r>
              <a:rPr lang="en-US" sz="1800" dirty="0">
                <a:solidFill>
                  <a:schemeClr val="tx1"/>
                </a:solidFill>
              </a:rPr>
              <a:t> (ANAVA) </a:t>
            </a:r>
            <a:r>
              <a:rPr lang="en-US" sz="1800" dirty="0" err="1">
                <a:solidFill>
                  <a:schemeClr val="tx1"/>
                </a:solidFill>
              </a:rPr>
              <a:t>Uji</a:t>
            </a:r>
            <a:r>
              <a:rPr lang="en-US" sz="1800" dirty="0">
                <a:solidFill>
                  <a:schemeClr val="tx1"/>
                </a:solidFill>
              </a:rPr>
              <a:t> </a:t>
            </a:r>
            <a:r>
              <a:rPr lang="en-US" sz="1800" dirty="0" err="1">
                <a:solidFill>
                  <a:schemeClr val="tx1"/>
                </a:solidFill>
              </a:rPr>
              <a:t>Organoleptik</a:t>
            </a:r>
            <a:r>
              <a:rPr lang="en-US" sz="1800" dirty="0">
                <a:solidFill>
                  <a:schemeClr val="tx1"/>
                </a:solidFill>
              </a:rPr>
              <a:t> </a:t>
            </a:r>
            <a:r>
              <a:rPr lang="en-US" sz="1800" dirty="0" err="1">
                <a:solidFill>
                  <a:schemeClr val="tx1"/>
                </a:solidFill>
              </a:rPr>
              <a:t>Terhadap</a:t>
            </a:r>
            <a:r>
              <a:rPr lang="en-US" sz="1800" dirty="0">
                <a:solidFill>
                  <a:schemeClr val="tx1"/>
                </a:solidFill>
              </a:rPr>
              <a:t> </a:t>
            </a:r>
            <a:r>
              <a:rPr lang="en-US" sz="1800" dirty="0" err="1">
                <a:solidFill>
                  <a:schemeClr val="tx1"/>
                </a:solidFill>
              </a:rPr>
              <a:t>Atribut</a:t>
            </a:r>
            <a:r>
              <a:rPr lang="en-US" sz="1800" dirty="0">
                <a:solidFill>
                  <a:schemeClr val="tx1"/>
                </a:solidFill>
              </a:rPr>
              <a:t> Aroma </a:t>
            </a:r>
            <a:r>
              <a:rPr lang="en-US" sz="1800" dirty="0" err="1">
                <a:solidFill>
                  <a:schemeClr val="tx1"/>
                </a:solidFill>
              </a:rPr>
              <a:t>Gula</a:t>
            </a:r>
            <a:r>
              <a:rPr lang="en-US" sz="1800" dirty="0">
                <a:solidFill>
                  <a:schemeClr val="tx1"/>
                </a:solidFill>
              </a:rPr>
              <a:t> </a:t>
            </a:r>
            <a:r>
              <a:rPr lang="en-US" sz="1800" dirty="0" err="1">
                <a:solidFill>
                  <a:schemeClr val="tx1"/>
                </a:solidFill>
              </a:rPr>
              <a:t>Merah</a:t>
            </a:r>
            <a:r>
              <a:rPr lang="en-US" sz="1800" dirty="0">
                <a:solidFill>
                  <a:schemeClr val="tx1"/>
                </a:solidFill>
              </a:rPr>
              <a:t> </a:t>
            </a:r>
            <a:r>
              <a:rPr lang="en-US" sz="1800" dirty="0" err="1">
                <a:solidFill>
                  <a:schemeClr val="tx1"/>
                </a:solidFill>
              </a:rPr>
              <a:t>Aren</a:t>
            </a:r>
            <a:endParaRPr lang="id-ID" sz="1800" dirty="0">
              <a:solidFill>
                <a:schemeClr val="tx1"/>
              </a:solidFill>
            </a:endParaRPr>
          </a:p>
          <a:p>
            <a:endParaRPr lang="id-ID" sz="18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59814867"/>
              </p:ext>
            </p:extLst>
          </p:nvPr>
        </p:nvGraphicFramePr>
        <p:xfrm>
          <a:off x="1932036" y="2861183"/>
          <a:ext cx="8111614" cy="2816946"/>
        </p:xfrm>
        <a:graphic>
          <a:graphicData uri="http://schemas.openxmlformats.org/drawingml/2006/table">
            <a:tbl>
              <a:tblPr firstRow="1" firstCol="1" bandRow="1">
                <a:tableStyleId>{5C22544A-7EE6-4342-B048-85BDC9FD1C3A}</a:tableStyleId>
              </a:tblPr>
              <a:tblGrid>
                <a:gridCol w="2023825">
                  <a:extLst>
                    <a:ext uri="{9D8B030D-6E8A-4147-A177-3AD203B41FA5}">
                      <a16:colId xmlns:a16="http://schemas.microsoft.com/office/drawing/2014/main" val="20000"/>
                    </a:ext>
                  </a:extLst>
                </a:gridCol>
                <a:gridCol w="1162298">
                  <a:extLst>
                    <a:ext uri="{9D8B030D-6E8A-4147-A177-3AD203B41FA5}">
                      <a16:colId xmlns:a16="http://schemas.microsoft.com/office/drawing/2014/main" val="20001"/>
                    </a:ext>
                  </a:extLst>
                </a:gridCol>
                <a:gridCol w="1300957">
                  <a:extLst>
                    <a:ext uri="{9D8B030D-6E8A-4147-A177-3AD203B41FA5}">
                      <a16:colId xmlns:a16="http://schemas.microsoft.com/office/drawing/2014/main" val="20002"/>
                    </a:ext>
                  </a:extLst>
                </a:gridCol>
                <a:gridCol w="1299938">
                  <a:extLst>
                    <a:ext uri="{9D8B030D-6E8A-4147-A177-3AD203B41FA5}">
                      <a16:colId xmlns:a16="http://schemas.microsoft.com/office/drawing/2014/main" val="20003"/>
                    </a:ext>
                  </a:extLst>
                </a:gridCol>
                <a:gridCol w="1162298">
                  <a:extLst>
                    <a:ext uri="{9D8B030D-6E8A-4147-A177-3AD203B41FA5}">
                      <a16:colId xmlns:a16="http://schemas.microsoft.com/office/drawing/2014/main" val="20004"/>
                    </a:ext>
                  </a:extLst>
                </a:gridCol>
                <a:gridCol w="1162298">
                  <a:extLst>
                    <a:ext uri="{9D8B030D-6E8A-4147-A177-3AD203B41FA5}">
                      <a16:colId xmlns:a16="http://schemas.microsoft.com/office/drawing/2014/main" val="20005"/>
                    </a:ext>
                  </a:extLst>
                </a:gridCol>
              </a:tblGrid>
              <a:tr h="625988">
                <a:tc>
                  <a:txBody>
                    <a:bodyPr/>
                    <a:lstStyle/>
                    <a:p>
                      <a:pPr algn="ctr">
                        <a:lnSpc>
                          <a:spcPct val="115000"/>
                        </a:lnSpc>
                        <a:spcAft>
                          <a:spcPts val="0"/>
                        </a:spcAft>
                      </a:pPr>
                      <a:r>
                        <a:rPr lang="en-US" sz="1600" dirty="0" err="1">
                          <a:solidFill>
                            <a:schemeClr val="tx1"/>
                          </a:solidFill>
                          <a:effectLst/>
                        </a:rPr>
                        <a:t>Sumber</a:t>
                      </a:r>
                      <a:r>
                        <a:rPr lang="en-US" sz="1600" dirty="0">
                          <a:solidFill>
                            <a:schemeClr val="tx1"/>
                          </a:solidFill>
                          <a:effectLst/>
                        </a:rPr>
                        <a:t> </a:t>
                      </a:r>
                      <a:r>
                        <a:rPr lang="en-US" sz="1600" dirty="0" err="1">
                          <a:solidFill>
                            <a:schemeClr val="tx1"/>
                          </a:solidFill>
                          <a:effectLst/>
                        </a:rPr>
                        <a:t>Variansi</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dB</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JK</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KT</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F Hitung</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F Tabel 5%</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12994">
                <a:tc>
                  <a:txBody>
                    <a:bodyPr/>
                    <a:lstStyle/>
                    <a:p>
                      <a:pPr algn="ctr">
                        <a:lnSpc>
                          <a:spcPct val="115000"/>
                        </a:lnSpc>
                        <a:spcAft>
                          <a:spcPts val="0"/>
                        </a:spcAft>
                      </a:pPr>
                      <a:r>
                        <a:rPr lang="en-US" sz="1600" dirty="0" err="1">
                          <a:solidFill>
                            <a:schemeClr val="tx1"/>
                          </a:solidFill>
                          <a:effectLst/>
                        </a:rPr>
                        <a:t>Kelompok</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2</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0,07</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0,037</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 </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2994">
                <a:tc>
                  <a:txBody>
                    <a:bodyPr/>
                    <a:lstStyle/>
                    <a:p>
                      <a:pPr algn="ctr">
                        <a:lnSpc>
                          <a:spcPct val="115000"/>
                        </a:lnSpc>
                        <a:spcAft>
                          <a:spcPts val="0"/>
                        </a:spcAft>
                      </a:pPr>
                      <a:r>
                        <a:rPr lang="en-US" sz="1600" dirty="0">
                          <a:solidFill>
                            <a:schemeClr val="tx1"/>
                          </a:solidFill>
                          <a:effectLst/>
                        </a:rPr>
                        <a:t>A</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8</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0,02</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0,00</a:t>
                      </a:r>
                      <a:r>
                        <a:rPr lang="id-ID" sz="1600">
                          <a:solidFill>
                            <a:schemeClr val="tx1"/>
                          </a:solidFill>
                          <a:effectLst/>
                        </a:rPr>
                        <a:t>2</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 </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2994">
                <a:tc>
                  <a:txBody>
                    <a:bodyPr/>
                    <a:lstStyle/>
                    <a:p>
                      <a:pPr algn="ctr">
                        <a:lnSpc>
                          <a:spcPct val="115000"/>
                        </a:lnSpc>
                        <a:spcAft>
                          <a:spcPts val="0"/>
                        </a:spcAft>
                      </a:pPr>
                      <a:r>
                        <a:rPr lang="en-US" sz="1600" dirty="0" err="1">
                          <a:solidFill>
                            <a:schemeClr val="tx1"/>
                          </a:solidFill>
                          <a:effectLst/>
                        </a:rPr>
                        <a:t>Faktor</a:t>
                      </a:r>
                      <a:r>
                        <a:rPr lang="en-US" sz="1600" dirty="0">
                          <a:solidFill>
                            <a:schemeClr val="tx1"/>
                          </a:solidFill>
                          <a:effectLst/>
                        </a:rPr>
                        <a:t> P</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2</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0,00</a:t>
                      </a:r>
                      <a:r>
                        <a:rPr lang="id-ID" sz="1600" dirty="0">
                          <a:solidFill>
                            <a:schemeClr val="tx1"/>
                          </a:solidFill>
                          <a:effectLst/>
                        </a:rPr>
                        <a:t>1</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0,001</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0,59</a:t>
                      </a:r>
                      <a:r>
                        <a:rPr lang="id-ID" sz="1600" baseline="30000">
                          <a:solidFill>
                            <a:schemeClr val="tx1"/>
                          </a:solidFill>
                          <a:effectLst/>
                        </a:rPr>
                        <a:t>tn</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3,63</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2994">
                <a:tc>
                  <a:txBody>
                    <a:bodyPr/>
                    <a:lstStyle/>
                    <a:p>
                      <a:pPr algn="ctr">
                        <a:lnSpc>
                          <a:spcPct val="115000"/>
                        </a:lnSpc>
                        <a:spcAft>
                          <a:spcPts val="0"/>
                        </a:spcAft>
                      </a:pPr>
                      <a:r>
                        <a:rPr lang="en-US" sz="1600" dirty="0" err="1">
                          <a:solidFill>
                            <a:schemeClr val="tx1"/>
                          </a:solidFill>
                          <a:effectLst/>
                        </a:rPr>
                        <a:t>Faktor</a:t>
                      </a:r>
                      <a:r>
                        <a:rPr lang="en-US" sz="1600" dirty="0">
                          <a:solidFill>
                            <a:schemeClr val="tx1"/>
                          </a:solidFill>
                          <a:effectLst/>
                        </a:rPr>
                        <a:t> S</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2</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0,00</a:t>
                      </a:r>
                      <a:r>
                        <a:rPr lang="id-ID" sz="1600" dirty="0">
                          <a:solidFill>
                            <a:schemeClr val="tx1"/>
                          </a:solidFill>
                          <a:effectLst/>
                        </a:rPr>
                        <a:t>5</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0,002</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2,59</a:t>
                      </a:r>
                      <a:r>
                        <a:rPr lang="id-ID" sz="1600" baseline="30000">
                          <a:solidFill>
                            <a:schemeClr val="tx1"/>
                          </a:solidFill>
                          <a:effectLst/>
                        </a:rPr>
                        <a:t>tn</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3,63</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2994">
                <a:tc>
                  <a:txBody>
                    <a:bodyPr/>
                    <a:lstStyle/>
                    <a:p>
                      <a:pPr algn="ctr">
                        <a:lnSpc>
                          <a:spcPct val="115000"/>
                        </a:lnSpc>
                        <a:spcAft>
                          <a:spcPts val="0"/>
                        </a:spcAft>
                      </a:pPr>
                      <a:r>
                        <a:rPr lang="en-US" sz="1600" dirty="0" err="1">
                          <a:solidFill>
                            <a:schemeClr val="tx1"/>
                          </a:solidFill>
                          <a:effectLst/>
                        </a:rPr>
                        <a:t>Interaksi</a:t>
                      </a:r>
                      <a:r>
                        <a:rPr lang="en-US" sz="1600" dirty="0">
                          <a:solidFill>
                            <a:schemeClr val="tx1"/>
                          </a:solidFill>
                          <a:effectLst/>
                        </a:rPr>
                        <a:t> (PS)</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4</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0,01</a:t>
                      </a:r>
                      <a:r>
                        <a:rPr lang="id-ID" sz="1600" dirty="0">
                          <a:solidFill>
                            <a:schemeClr val="tx1"/>
                          </a:solidFill>
                          <a:effectLst/>
                        </a:rPr>
                        <a:t>0</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0,003</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2,70</a:t>
                      </a:r>
                      <a:r>
                        <a:rPr lang="id-ID" sz="1600" baseline="30000">
                          <a:solidFill>
                            <a:schemeClr val="tx1"/>
                          </a:solidFill>
                          <a:effectLst/>
                        </a:rPr>
                        <a:t>tn</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3,01</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12994">
                <a:tc>
                  <a:txBody>
                    <a:bodyPr/>
                    <a:lstStyle/>
                    <a:p>
                      <a:pPr algn="ctr">
                        <a:lnSpc>
                          <a:spcPct val="115000"/>
                        </a:lnSpc>
                        <a:spcAft>
                          <a:spcPts val="0"/>
                        </a:spcAft>
                      </a:pPr>
                      <a:r>
                        <a:rPr lang="en-US" sz="1600" dirty="0" err="1">
                          <a:solidFill>
                            <a:schemeClr val="tx1"/>
                          </a:solidFill>
                          <a:effectLst/>
                        </a:rPr>
                        <a:t>Galat</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16</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0,01</a:t>
                      </a:r>
                      <a:r>
                        <a:rPr lang="id-ID" sz="1600" dirty="0">
                          <a:solidFill>
                            <a:schemeClr val="tx1"/>
                          </a:solidFill>
                          <a:effectLst/>
                        </a:rPr>
                        <a:t>5</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0,001</a:t>
                      </a:r>
                      <a:endParaRPr lang="id-ID"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id-ID" sz="1400">
                        <a:solidFill>
                          <a:schemeClr val="tx1"/>
                        </a:solidFill>
                        <a:effectLst/>
                        <a:latin typeface="+mn-lt"/>
                      </a:endParaRPr>
                    </a:p>
                  </a:txBody>
                  <a:tcPr marL="68580" marR="68580" marT="0" marB="0" anchor="b"/>
                </a:tc>
                <a:tc>
                  <a:txBody>
                    <a:bodyPr/>
                    <a:lstStyle/>
                    <a:p>
                      <a:pPr>
                        <a:lnSpc>
                          <a:spcPct val="107000"/>
                        </a:lnSpc>
                      </a:pPr>
                      <a:endParaRPr lang="id-ID" sz="1400">
                        <a:solidFill>
                          <a:schemeClr val="tx1"/>
                        </a:solidFill>
                        <a:effectLst/>
                        <a:latin typeface="+mn-lt"/>
                      </a:endParaRPr>
                    </a:p>
                  </a:txBody>
                  <a:tcPr marL="68580" marR="68580" marT="0" marB="0" anchor="b"/>
                </a:tc>
                <a:extLst>
                  <a:ext uri="{0D108BD9-81ED-4DB2-BD59-A6C34878D82A}">
                    <a16:rowId xmlns:a16="http://schemas.microsoft.com/office/drawing/2014/main" val="10006"/>
                  </a:ext>
                </a:extLst>
              </a:tr>
              <a:tr h="312994">
                <a:tc>
                  <a:txBody>
                    <a:bodyPr/>
                    <a:lstStyle/>
                    <a:p>
                      <a:pPr algn="ctr">
                        <a:lnSpc>
                          <a:spcPct val="115000"/>
                        </a:lnSpc>
                        <a:spcAft>
                          <a:spcPts val="0"/>
                        </a:spcAft>
                      </a:pPr>
                      <a:r>
                        <a:rPr lang="en-US" sz="1600" dirty="0">
                          <a:solidFill>
                            <a:schemeClr val="tx1"/>
                          </a:solidFill>
                          <a:effectLst/>
                        </a:rPr>
                        <a:t>Total</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26</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0,10</a:t>
                      </a:r>
                      <a:endParaRPr lang="id-ID"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id-ID" sz="1400" dirty="0">
                        <a:solidFill>
                          <a:schemeClr val="tx1"/>
                        </a:solidFill>
                        <a:effectLst/>
                        <a:latin typeface="+mn-lt"/>
                      </a:endParaRPr>
                    </a:p>
                  </a:txBody>
                  <a:tcPr marL="68580" marR="68580" marT="0" marB="0" anchor="b"/>
                </a:tc>
                <a:tc>
                  <a:txBody>
                    <a:bodyPr/>
                    <a:lstStyle/>
                    <a:p>
                      <a:pPr>
                        <a:lnSpc>
                          <a:spcPct val="107000"/>
                        </a:lnSpc>
                      </a:pPr>
                      <a:endParaRPr lang="id-ID" sz="1400" dirty="0">
                        <a:solidFill>
                          <a:schemeClr val="tx1"/>
                        </a:solidFill>
                        <a:effectLst/>
                        <a:latin typeface="+mn-lt"/>
                      </a:endParaRPr>
                    </a:p>
                  </a:txBody>
                  <a:tcPr marL="68580" marR="68580" marT="0" marB="0" anchor="b"/>
                </a:tc>
                <a:tc>
                  <a:txBody>
                    <a:bodyPr/>
                    <a:lstStyle/>
                    <a:p>
                      <a:pPr>
                        <a:lnSpc>
                          <a:spcPct val="107000"/>
                        </a:lnSpc>
                      </a:pPr>
                      <a:endParaRPr lang="id-ID" sz="1400" dirty="0">
                        <a:solidFill>
                          <a:schemeClr val="tx1"/>
                        </a:solidFill>
                        <a:effectLst/>
                        <a:latin typeface="+mn-lt"/>
                      </a:endParaRPr>
                    </a:p>
                  </a:txBody>
                  <a:tcPr marL="68580" marR="6858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79777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3"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
        <p:nvSpPr>
          <p:cNvPr id="4" name="Subtitle 19"/>
          <p:cNvSpPr>
            <a:spLocks noGrp="1"/>
          </p:cNvSpPr>
          <p:nvPr>
            <p:ph type="subTitle" idx="1"/>
          </p:nvPr>
        </p:nvSpPr>
        <p:spPr>
          <a:xfrm>
            <a:off x="750885" y="1191267"/>
            <a:ext cx="5767901" cy="372068"/>
          </a:xfrm>
        </p:spPr>
        <p:txBody>
          <a:bodyPr>
            <a:noAutofit/>
          </a:bodyPr>
          <a:lstStyle/>
          <a:p>
            <a:pPr marL="342900" indent="-342900" algn="l">
              <a:buFont typeface="Wingdings" panose="05000000000000000000" pitchFamily="2" charset="2"/>
              <a:buChar char="§"/>
            </a:pPr>
            <a:r>
              <a:rPr lang="id-ID" sz="2400" dirty="0" smtClean="0">
                <a:solidFill>
                  <a:schemeClr val="tx1"/>
                </a:solidFill>
              </a:rPr>
              <a:t>Respon Organoleptik Atribut Rasa Manis</a:t>
            </a:r>
            <a:endParaRPr lang="id-ID" sz="2400" dirty="0">
              <a:solidFill>
                <a:schemeClr val="tx1"/>
              </a:solidFill>
            </a:endParaRPr>
          </a:p>
        </p:txBody>
      </p:sp>
      <p:sp>
        <p:nvSpPr>
          <p:cNvPr id="6" name="Subtitle 19"/>
          <p:cNvSpPr txBox="1">
            <a:spLocks/>
          </p:cNvSpPr>
          <p:nvPr/>
        </p:nvSpPr>
        <p:spPr>
          <a:xfrm>
            <a:off x="2109019" y="2005778"/>
            <a:ext cx="7742903" cy="6636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a:solidFill>
                  <a:schemeClr val="tx1"/>
                </a:solidFill>
              </a:rPr>
              <a:t>Tabel </a:t>
            </a:r>
            <a:r>
              <a:rPr lang="id-ID" sz="1800" dirty="0" smtClean="0">
                <a:solidFill>
                  <a:schemeClr val="tx1"/>
                </a:solidFill>
              </a:rPr>
              <a:t>Pengaruh </a:t>
            </a:r>
            <a:r>
              <a:rPr lang="id-ID" sz="1800" dirty="0">
                <a:solidFill>
                  <a:schemeClr val="tx1"/>
                </a:solidFill>
              </a:rPr>
              <a:t>Interaksi Jenis Pengawet Alami dan Konsentrasi STPP </a:t>
            </a:r>
            <a:r>
              <a:rPr lang="id-ID" sz="1800" dirty="0" smtClean="0">
                <a:solidFill>
                  <a:schemeClr val="tx1"/>
                </a:solidFill>
              </a:rPr>
              <a:t>terhadap Karakteristik Rasa Manis Gula </a:t>
            </a:r>
            <a:r>
              <a:rPr lang="id-ID" sz="1800" dirty="0">
                <a:solidFill>
                  <a:schemeClr val="tx1"/>
                </a:solidFill>
              </a:rPr>
              <a:t>Merah </a:t>
            </a:r>
            <a:r>
              <a:rPr lang="id-ID" sz="1800" dirty="0" smtClean="0">
                <a:solidFill>
                  <a:schemeClr val="tx1"/>
                </a:solidFill>
              </a:rPr>
              <a:t>Aren</a:t>
            </a:r>
            <a:endParaRPr lang="id-ID" sz="1800"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24009585"/>
              </p:ext>
            </p:extLst>
          </p:nvPr>
        </p:nvGraphicFramePr>
        <p:xfrm>
          <a:off x="2109020" y="2610456"/>
          <a:ext cx="7993624" cy="3583866"/>
        </p:xfrm>
        <a:graphic>
          <a:graphicData uri="http://schemas.openxmlformats.org/drawingml/2006/table">
            <a:tbl>
              <a:tblPr firstRow="1" firstCol="1" bandRow="1">
                <a:tableStyleId>{5C22544A-7EE6-4342-B048-85BDC9FD1C3A}</a:tableStyleId>
              </a:tblPr>
              <a:tblGrid>
                <a:gridCol w="3707043">
                  <a:extLst>
                    <a:ext uri="{9D8B030D-6E8A-4147-A177-3AD203B41FA5}">
                      <a16:colId xmlns:a16="http://schemas.microsoft.com/office/drawing/2014/main" val="20000"/>
                    </a:ext>
                  </a:extLst>
                </a:gridCol>
                <a:gridCol w="1429196">
                  <a:extLst>
                    <a:ext uri="{9D8B030D-6E8A-4147-A177-3AD203B41FA5}">
                      <a16:colId xmlns:a16="http://schemas.microsoft.com/office/drawing/2014/main" val="20001"/>
                    </a:ext>
                  </a:extLst>
                </a:gridCol>
                <a:gridCol w="1429196">
                  <a:extLst>
                    <a:ext uri="{9D8B030D-6E8A-4147-A177-3AD203B41FA5}">
                      <a16:colId xmlns:a16="http://schemas.microsoft.com/office/drawing/2014/main" val="20002"/>
                    </a:ext>
                  </a:extLst>
                </a:gridCol>
                <a:gridCol w="1428189">
                  <a:extLst>
                    <a:ext uri="{9D8B030D-6E8A-4147-A177-3AD203B41FA5}">
                      <a16:colId xmlns:a16="http://schemas.microsoft.com/office/drawing/2014/main" val="20003"/>
                    </a:ext>
                  </a:extLst>
                </a:gridCol>
              </a:tblGrid>
              <a:tr h="325806">
                <a:tc rowSpan="2">
                  <a:txBody>
                    <a:bodyPr/>
                    <a:lstStyle/>
                    <a:p>
                      <a:pPr algn="ctr">
                        <a:lnSpc>
                          <a:spcPct val="107000"/>
                        </a:lnSpc>
                        <a:spcAft>
                          <a:spcPts val="0"/>
                        </a:spcAft>
                      </a:pPr>
                      <a:r>
                        <a:rPr lang="en-US" sz="1600" dirty="0" err="1">
                          <a:solidFill>
                            <a:schemeClr val="tx1"/>
                          </a:solidFill>
                          <a:effectLst/>
                        </a:rPr>
                        <a:t>Jenis</a:t>
                      </a:r>
                      <a:r>
                        <a:rPr lang="en-US" sz="1600" dirty="0">
                          <a:solidFill>
                            <a:schemeClr val="tx1"/>
                          </a:solidFill>
                          <a:effectLst/>
                        </a:rPr>
                        <a:t> </a:t>
                      </a:r>
                      <a:r>
                        <a:rPr lang="en-US" sz="1600" dirty="0" err="1">
                          <a:solidFill>
                            <a:schemeClr val="tx1"/>
                          </a:solidFill>
                          <a:effectLst/>
                        </a:rPr>
                        <a:t>Pengawet</a:t>
                      </a:r>
                      <a:r>
                        <a:rPr lang="en-US" sz="1600" dirty="0">
                          <a:solidFill>
                            <a:schemeClr val="tx1"/>
                          </a:solidFill>
                          <a:effectLst/>
                        </a:rPr>
                        <a:t> </a:t>
                      </a:r>
                      <a:r>
                        <a:rPr lang="en-US" sz="1600" dirty="0" err="1">
                          <a:solidFill>
                            <a:schemeClr val="tx1"/>
                          </a:solidFill>
                          <a:effectLst/>
                        </a:rPr>
                        <a:t>Alami</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gridSpan="3">
                  <a:txBody>
                    <a:bodyPr/>
                    <a:lstStyle/>
                    <a:p>
                      <a:pPr algn="ctr">
                        <a:lnSpc>
                          <a:spcPct val="107000"/>
                        </a:lnSpc>
                        <a:spcAft>
                          <a:spcPts val="0"/>
                        </a:spcAft>
                      </a:pPr>
                      <a:r>
                        <a:rPr lang="en-US" sz="1600">
                          <a:solidFill>
                            <a:schemeClr val="tx1"/>
                          </a:solidFill>
                          <a:effectLst/>
                        </a:rPr>
                        <a:t>Konsentrasi STPP</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25806">
                <a:tc vMerge="1">
                  <a:txBody>
                    <a:bodyPr/>
                    <a:lstStyle/>
                    <a:p>
                      <a:endParaRPr lang="id-ID"/>
                    </a:p>
                  </a:txBody>
                  <a:tcPr/>
                </a:tc>
                <a:tc>
                  <a:txBody>
                    <a:bodyPr/>
                    <a:lstStyle/>
                    <a:p>
                      <a:pPr algn="ctr">
                        <a:lnSpc>
                          <a:spcPct val="107000"/>
                        </a:lnSpc>
                        <a:spcAft>
                          <a:spcPts val="0"/>
                        </a:spcAft>
                      </a:pPr>
                      <a:r>
                        <a:rPr lang="en-US" sz="1600" dirty="0">
                          <a:solidFill>
                            <a:schemeClr val="tx1"/>
                          </a:solidFill>
                          <a:effectLst/>
                        </a:rPr>
                        <a:t>s1 (0,02%)</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tc>
                  <a:txBody>
                    <a:bodyPr/>
                    <a:lstStyle/>
                    <a:p>
                      <a:pPr algn="ctr">
                        <a:lnSpc>
                          <a:spcPct val="107000"/>
                        </a:lnSpc>
                        <a:spcAft>
                          <a:spcPts val="0"/>
                        </a:spcAft>
                      </a:pPr>
                      <a:r>
                        <a:rPr lang="en-US" sz="1600" dirty="0">
                          <a:solidFill>
                            <a:schemeClr val="tx1"/>
                          </a:solidFill>
                          <a:effectLst/>
                        </a:rPr>
                        <a:t>s2 (0,05%)</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tc>
                  <a:txBody>
                    <a:bodyPr/>
                    <a:lstStyle/>
                    <a:p>
                      <a:pPr algn="ctr">
                        <a:lnSpc>
                          <a:spcPct val="107000"/>
                        </a:lnSpc>
                        <a:spcAft>
                          <a:spcPts val="0"/>
                        </a:spcAft>
                      </a:pPr>
                      <a:r>
                        <a:rPr lang="en-US" sz="1600" dirty="0">
                          <a:solidFill>
                            <a:schemeClr val="tx1"/>
                          </a:solidFill>
                          <a:effectLst/>
                        </a:rPr>
                        <a:t>s3 (0,08%)</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solidFill>
                      <a:schemeClr val="accent1"/>
                    </a:solidFill>
                  </a:tcPr>
                </a:tc>
                <a:extLst>
                  <a:ext uri="{0D108BD9-81ED-4DB2-BD59-A6C34878D82A}">
                    <a16:rowId xmlns:a16="http://schemas.microsoft.com/office/drawing/2014/main" val="10001"/>
                  </a:ext>
                </a:extLst>
              </a:tr>
              <a:tr h="325806">
                <a:tc rowSpan="3">
                  <a:txBody>
                    <a:bodyPr/>
                    <a:lstStyle/>
                    <a:p>
                      <a:pPr algn="ctr">
                        <a:lnSpc>
                          <a:spcPct val="107000"/>
                        </a:lnSpc>
                        <a:spcAft>
                          <a:spcPts val="0"/>
                        </a:spcAft>
                      </a:pPr>
                      <a:r>
                        <a:rPr lang="en-US" sz="1600" dirty="0">
                          <a:solidFill>
                            <a:schemeClr val="tx1"/>
                          </a:solidFill>
                          <a:effectLst/>
                        </a:rPr>
                        <a:t>p1</a:t>
                      </a:r>
                      <a:r>
                        <a:rPr lang="id-ID" sz="1600" dirty="0">
                          <a:solidFill>
                            <a:schemeClr val="tx1"/>
                          </a:solidFill>
                          <a:effectLst/>
                        </a:rPr>
                        <a:t> (serbuk kulit manggis)</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2"/>
                  </a:ext>
                </a:extLst>
              </a:tr>
              <a:tr h="325806">
                <a:tc vMerge="1">
                  <a:txBody>
                    <a:bodyPr/>
                    <a:lstStyle/>
                    <a:p>
                      <a:endParaRPr lang="id-ID"/>
                    </a:p>
                  </a:txBody>
                  <a:tcPr/>
                </a:tc>
                <a:tc>
                  <a:txBody>
                    <a:bodyPr/>
                    <a:lstStyle/>
                    <a:p>
                      <a:pPr algn="ctr">
                        <a:lnSpc>
                          <a:spcPct val="107000"/>
                        </a:lnSpc>
                        <a:spcAft>
                          <a:spcPts val="0"/>
                        </a:spcAft>
                      </a:pPr>
                      <a:r>
                        <a:rPr lang="en-US" sz="1600">
                          <a:solidFill>
                            <a:schemeClr val="tx1"/>
                          </a:solidFill>
                          <a:effectLst/>
                        </a:rPr>
                        <a:t>4,522</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4,589</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4,256</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3"/>
                  </a:ext>
                </a:extLst>
              </a:tr>
              <a:tr h="325806">
                <a:tc vMerge="1">
                  <a:txBody>
                    <a:bodyPr/>
                    <a:lstStyle/>
                    <a:p>
                      <a:endParaRPr lang="id-ID"/>
                    </a:p>
                  </a:txBody>
                  <a:tcPr/>
                </a:tc>
                <a:tc>
                  <a:txBody>
                    <a:bodyPr/>
                    <a:lstStyle/>
                    <a:p>
                      <a:pP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a</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4"/>
                  </a:ext>
                </a:extLst>
              </a:tr>
              <a:tr h="325806">
                <a:tc rowSpan="3">
                  <a:txBody>
                    <a:bodyPr/>
                    <a:lstStyle/>
                    <a:p>
                      <a:pPr algn="ctr">
                        <a:lnSpc>
                          <a:spcPct val="107000"/>
                        </a:lnSpc>
                        <a:spcAft>
                          <a:spcPts val="0"/>
                        </a:spcAft>
                      </a:pPr>
                      <a:r>
                        <a:rPr lang="en-US" sz="1600" dirty="0">
                          <a:solidFill>
                            <a:schemeClr val="tx1"/>
                          </a:solidFill>
                          <a:effectLst/>
                        </a:rPr>
                        <a:t>p2</a:t>
                      </a:r>
                      <a:r>
                        <a:rPr lang="id-ID" sz="1600" dirty="0">
                          <a:solidFill>
                            <a:schemeClr val="tx1"/>
                          </a:solidFill>
                          <a:effectLst/>
                        </a:rPr>
                        <a:t> (serbuk daun jambu biji)</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5"/>
                  </a:ext>
                </a:extLst>
              </a:tr>
              <a:tr h="325806">
                <a:tc vMerge="1">
                  <a:txBody>
                    <a:bodyPr/>
                    <a:lstStyle/>
                    <a:p>
                      <a:endParaRPr lang="id-ID"/>
                    </a:p>
                  </a:txBody>
                  <a:tcPr/>
                </a:tc>
                <a:tc>
                  <a:txBody>
                    <a:bodyPr/>
                    <a:lstStyle/>
                    <a:p>
                      <a:pPr algn="ctr">
                        <a:lnSpc>
                          <a:spcPct val="107000"/>
                        </a:lnSpc>
                        <a:spcAft>
                          <a:spcPts val="0"/>
                        </a:spcAft>
                      </a:pPr>
                      <a:r>
                        <a:rPr lang="en-US" sz="1600">
                          <a:solidFill>
                            <a:schemeClr val="tx1"/>
                          </a:solidFill>
                          <a:effectLst/>
                        </a:rPr>
                        <a:t>4,967</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4,667</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4,067</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6"/>
                  </a:ext>
                </a:extLst>
              </a:tr>
              <a:tr h="325806">
                <a:tc vMerge="1">
                  <a:txBody>
                    <a:bodyPr/>
                    <a:lstStyle/>
                    <a:p>
                      <a:endParaRPr lang="id-ID"/>
                    </a:p>
                  </a:txBody>
                  <a:tcPr/>
                </a:tc>
                <a:tc>
                  <a:txBody>
                    <a:bodyPr/>
                    <a:lstStyle/>
                    <a:p>
                      <a:pP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7"/>
                  </a:ext>
                </a:extLst>
              </a:tr>
              <a:tr h="325806">
                <a:tc rowSpan="3">
                  <a:txBody>
                    <a:bodyPr/>
                    <a:lstStyle/>
                    <a:p>
                      <a:pPr algn="ctr">
                        <a:lnSpc>
                          <a:spcPct val="107000"/>
                        </a:lnSpc>
                        <a:spcAft>
                          <a:spcPts val="0"/>
                        </a:spcAft>
                      </a:pPr>
                      <a:r>
                        <a:rPr lang="en-US" sz="1600">
                          <a:solidFill>
                            <a:schemeClr val="tx1"/>
                          </a:solidFill>
                          <a:effectLst/>
                        </a:rPr>
                        <a:t>p3</a:t>
                      </a:r>
                      <a:r>
                        <a:rPr lang="id-ID" sz="1600">
                          <a:solidFill>
                            <a:schemeClr val="tx1"/>
                          </a:solidFill>
                          <a:effectLst/>
                        </a:rPr>
                        <a:t> (serbuk daun cengkeh)</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r">
                        <a:lnSpc>
                          <a:spcPct val="107000"/>
                        </a:lnSpc>
                        <a:spcAft>
                          <a:spcPts val="0"/>
                        </a:spcAft>
                      </a:pPr>
                      <a:r>
                        <a:rPr lang="en-US" sz="1600" dirty="0">
                          <a:solidFill>
                            <a:schemeClr val="tx1"/>
                          </a:solidFill>
                          <a:effectLst/>
                        </a:rPr>
                        <a:t>C</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8"/>
                  </a:ext>
                </a:extLst>
              </a:tr>
              <a:tr h="325806">
                <a:tc vMerge="1">
                  <a:txBody>
                    <a:bodyPr/>
                    <a:lstStyle/>
                    <a:p>
                      <a:endParaRPr lang="id-ID"/>
                    </a:p>
                  </a:txBody>
                  <a:tcPr/>
                </a:tc>
                <a:tc>
                  <a:txBody>
                    <a:bodyPr/>
                    <a:lstStyle/>
                    <a:p>
                      <a:pPr algn="ctr">
                        <a:lnSpc>
                          <a:spcPct val="107000"/>
                        </a:lnSpc>
                        <a:spcAft>
                          <a:spcPts val="0"/>
                        </a:spcAft>
                      </a:pPr>
                      <a:r>
                        <a:rPr lang="en-US" sz="1600">
                          <a:solidFill>
                            <a:schemeClr val="tx1"/>
                          </a:solidFill>
                          <a:effectLst/>
                        </a:rPr>
                        <a:t>5,100</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4,744</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4,611</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09"/>
                  </a:ext>
                </a:extLst>
              </a:tr>
              <a:tr h="325806">
                <a:tc vMerge="1">
                  <a:txBody>
                    <a:bodyPr/>
                    <a:lstStyle/>
                    <a:p>
                      <a:endParaRPr lang="id-ID"/>
                    </a:p>
                  </a:txBody>
                  <a:tcPr/>
                </a:tc>
                <a:tc>
                  <a:txBody>
                    <a:bodyPr/>
                    <a:lstStyle/>
                    <a:p>
                      <a:pPr>
                        <a:lnSpc>
                          <a:spcPct val="107000"/>
                        </a:lnSpc>
                        <a:spcAft>
                          <a:spcPts val="0"/>
                        </a:spcAft>
                      </a:pPr>
                      <a:r>
                        <a:rPr lang="en-US" sz="1600">
                          <a:solidFill>
                            <a:schemeClr val="tx1"/>
                          </a:solidFill>
                          <a:effectLst/>
                        </a:rPr>
                        <a:t>c</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a:solidFill>
                            <a:schemeClr val="tx1"/>
                          </a:solidFill>
                          <a:effectLst/>
                        </a:rPr>
                        <a:t>b</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nSpc>
                          <a:spcPct val="107000"/>
                        </a:lnSpc>
                        <a:spcAft>
                          <a:spcPts val="0"/>
                        </a:spcAft>
                      </a:pPr>
                      <a:r>
                        <a:rPr lang="en-US"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73338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2124" y="1803042"/>
            <a:ext cx="11410682" cy="4095482"/>
          </a:xfrm>
        </p:spPr>
        <p:txBody>
          <a:bodyPr/>
          <a:lstStyle/>
          <a:p>
            <a:endParaRPr lang="id-ID" dirty="0"/>
          </a:p>
        </p:txBody>
      </p:sp>
      <p:sp>
        <p:nvSpPr>
          <p:cNvPr id="3" name="Rounded Rectangle 2"/>
          <p:cNvSpPr/>
          <p:nvPr/>
        </p:nvSpPr>
        <p:spPr>
          <a:xfrm>
            <a:off x="991673" y="1751526"/>
            <a:ext cx="10045521" cy="39933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id-ID" sz="2400" dirty="0" smtClean="0">
                <a:latin typeface="Corbel (Heading)"/>
              </a:rPr>
              <a:t>Identifikasi masalah dalam penelitian ini adalah :</a:t>
            </a:r>
          </a:p>
          <a:p>
            <a:pPr marL="342900" lvl="0" indent="-342900" algn="just">
              <a:buFont typeface="Arial" panose="020B0604020202020204" pitchFamily="34" charset="0"/>
              <a:buChar char="•"/>
            </a:pPr>
            <a:r>
              <a:rPr lang="en-US" sz="2400" dirty="0" err="1" smtClean="0">
                <a:latin typeface="Corbel (Heading)"/>
              </a:rPr>
              <a:t>Bagaimana</a:t>
            </a:r>
            <a:r>
              <a:rPr lang="en-US" sz="2400" dirty="0" smtClean="0">
                <a:latin typeface="Corbel (Heading)"/>
              </a:rPr>
              <a:t> </a:t>
            </a:r>
            <a:r>
              <a:rPr lang="en-US" sz="2400" dirty="0" err="1">
                <a:latin typeface="Corbel (Heading)"/>
              </a:rPr>
              <a:t>pengaruh</a:t>
            </a:r>
            <a:r>
              <a:rPr lang="en-US" sz="2400" dirty="0">
                <a:latin typeface="Corbel (Heading)"/>
              </a:rPr>
              <a:t> </a:t>
            </a:r>
            <a:r>
              <a:rPr lang="id-ID" sz="2400" dirty="0" smtClean="0">
                <a:latin typeface="Corbel (Heading)"/>
              </a:rPr>
              <a:t>jenis pengawet </a:t>
            </a:r>
            <a:r>
              <a:rPr lang="id-ID" sz="2400" dirty="0">
                <a:latin typeface="Corbel (Heading)"/>
              </a:rPr>
              <a:t>alami pada </a:t>
            </a:r>
            <a:r>
              <a:rPr lang="id-ID" sz="2400" dirty="0" smtClean="0">
                <a:latin typeface="Corbel (Heading)"/>
              </a:rPr>
              <a:t> nira </a:t>
            </a:r>
            <a:r>
              <a:rPr lang="id-ID" sz="2400" dirty="0">
                <a:latin typeface="Corbel (Heading)"/>
              </a:rPr>
              <a:t>terhadap kualitas gula merah aren?</a:t>
            </a:r>
          </a:p>
          <a:p>
            <a:pPr marL="342900" lvl="0" indent="-342900" algn="just">
              <a:buFont typeface="Arial" panose="020B0604020202020204" pitchFamily="34" charset="0"/>
              <a:buChar char="•"/>
            </a:pPr>
            <a:r>
              <a:rPr lang="en-US" sz="2400" dirty="0" err="1" smtClean="0">
                <a:latin typeface="Corbel (Heading)"/>
              </a:rPr>
              <a:t>Bagaimana</a:t>
            </a:r>
            <a:r>
              <a:rPr lang="id-ID" sz="2400" dirty="0" smtClean="0">
                <a:latin typeface="Corbel (Heading)"/>
              </a:rPr>
              <a:t> </a:t>
            </a:r>
            <a:r>
              <a:rPr lang="id-ID" sz="2400" dirty="0">
                <a:latin typeface="Corbel (Heading)"/>
              </a:rPr>
              <a:t>pengaruh konsentrasi </a:t>
            </a:r>
            <a:r>
              <a:rPr lang="id-ID" sz="2400" dirty="0" smtClean="0">
                <a:latin typeface="Corbel (Heading)"/>
              </a:rPr>
              <a:t>STPP </a:t>
            </a:r>
            <a:r>
              <a:rPr lang="id-ID" sz="2400" dirty="0">
                <a:latin typeface="Corbel (Heading)"/>
              </a:rPr>
              <a:t>terhadap kualitas gula merah aren?</a:t>
            </a:r>
          </a:p>
          <a:p>
            <a:pPr marL="342900" lvl="0" indent="-342900" algn="just">
              <a:buFont typeface="Arial" panose="020B0604020202020204" pitchFamily="34" charset="0"/>
              <a:buChar char="•"/>
            </a:pPr>
            <a:r>
              <a:rPr lang="id-ID" sz="2400" dirty="0" smtClean="0">
                <a:latin typeface="Corbel (Heading)"/>
              </a:rPr>
              <a:t>Bagaimana </a:t>
            </a:r>
            <a:r>
              <a:rPr lang="id-ID" sz="2400" dirty="0">
                <a:latin typeface="Corbel (Heading)"/>
              </a:rPr>
              <a:t>pengaruh interaksi </a:t>
            </a:r>
            <a:r>
              <a:rPr lang="id-ID" sz="2400" dirty="0" smtClean="0">
                <a:latin typeface="Corbel (Heading)"/>
              </a:rPr>
              <a:t>jenis pengawet </a:t>
            </a:r>
            <a:r>
              <a:rPr lang="id-ID" sz="2400" dirty="0">
                <a:latin typeface="Corbel (Heading)"/>
              </a:rPr>
              <a:t>alami pada nira dan </a:t>
            </a:r>
            <a:r>
              <a:rPr lang="id-ID" sz="2400" dirty="0" smtClean="0">
                <a:latin typeface="Corbel (Heading)"/>
              </a:rPr>
              <a:t>konsentrasi STPP </a:t>
            </a:r>
            <a:r>
              <a:rPr lang="id-ID" sz="2400" dirty="0">
                <a:latin typeface="Corbel (Heading)"/>
              </a:rPr>
              <a:t>terhadap kualitas gula merah aren? </a:t>
            </a:r>
          </a:p>
        </p:txBody>
      </p:sp>
      <p:sp>
        <p:nvSpPr>
          <p:cNvPr id="6" name="Subtitle 5"/>
          <p:cNvSpPr txBox="1">
            <a:spLocks/>
          </p:cNvSpPr>
          <p:nvPr/>
        </p:nvSpPr>
        <p:spPr>
          <a:xfrm>
            <a:off x="285731" y="283336"/>
            <a:ext cx="6334010" cy="7598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IDENTIFIKASI MASALAH</a:t>
            </a:r>
            <a:endParaRPr lang="id-ID" sz="4400" dirty="0">
              <a:solidFill>
                <a:schemeClr val="tx1"/>
              </a:solidFill>
              <a:latin typeface="Corbel (Heading)"/>
            </a:endParaRPr>
          </a:p>
        </p:txBody>
      </p:sp>
    </p:spTree>
    <p:extLst>
      <p:ext uri="{BB962C8B-B14F-4D97-AF65-F5344CB8AC3E}">
        <p14:creationId xmlns:p14="http://schemas.microsoft.com/office/powerpoint/2010/main" val="4031822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id-ID"/>
          </a:p>
        </p:txBody>
      </p:sp>
      <p:sp>
        <p:nvSpPr>
          <p:cNvPr id="4" name="Subtitle 5"/>
          <p:cNvSpPr txBox="1">
            <a:spLocks/>
          </p:cNvSpPr>
          <p:nvPr/>
        </p:nvSpPr>
        <p:spPr>
          <a:xfrm>
            <a:off x="235975" y="1120877"/>
            <a:ext cx="11695470" cy="550450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endParaRPr lang="id-ID" sz="2000" dirty="0">
              <a:solidFill>
                <a:schemeClr val="tx1"/>
              </a:solidFill>
              <a:latin typeface="Corbel (Heading)"/>
            </a:endParaRPr>
          </a:p>
        </p:txBody>
      </p:sp>
      <p:sp>
        <p:nvSpPr>
          <p:cNvPr id="5" name="Subtitle 5"/>
          <p:cNvSpPr txBox="1">
            <a:spLocks/>
          </p:cNvSpPr>
          <p:nvPr/>
        </p:nvSpPr>
        <p:spPr>
          <a:xfrm>
            <a:off x="4542503" y="334435"/>
            <a:ext cx="7241667"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HASIL PENELITIAN TAHAP III</a:t>
            </a:r>
            <a:endParaRPr lang="id-ID" sz="4400" dirty="0">
              <a:solidFill>
                <a:schemeClr val="tx1"/>
              </a:solidFill>
              <a:latin typeface="Corbel (Heading)"/>
            </a:endParaRPr>
          </a:p>
        </p:txBody>
      </p:sp>
      <p:sp>
        <p:nvSpPr>
          <p:cNvPr id="7" name="Subtitle 19"/>
          <p:cNvSpPr txBox="1">
            <a:spLocks/>
          </p:cNvSpPr>
          <p:nvPr/>
        </p:nvSpPr>
        <p:spPr>
          <a:xfrm>
            <a:off x="750886" y="1191267"/>
            <a:ext cx="5207462" cy="3720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342900" indent="-342900" algn="l">
              <a:buFont typeface="Wingdings" panose="05000000000000000000" pitchFamily="2" charset="2"/>
              <a:buChar char="§"/>
            </a:pPr>
            <a:r>
              <a:rPr lang="id-ID" sz="2400" dirty="0" smtClean="0">
                <a:solidFill>
                  <a:schemeClr val="tx1"/>
                </a:solidFill>
              </a:rPr>
              <a:t>Respon Organoleptik Atribut Tekstur</a:t>
            </a:r>
            <a:endParaRPr lang="id-ID" sz="2400" dirty="0">
              <a:solidFill>
                <a:schemeClr val="tx1"/>
              </a:solidFill>
            </a:endParaRPr>
          </a:p>
        </p:txBody>
      </p:sp>
      <p:sp>
        <p:nvSpPr>
          <p:cNvPr id="8" name="Subtitle 19"/>
          <p:cNvSpPr txBox="1">
            <a:spLocks/>
          </p:cNvSpPr>
          <p:nvPr/>
        </p:nvSpPr>
        <p:spPr>
          <a:xfrm>
            <a:off x="2109019" y="2330244"/>
            <a:ext cx="7742903" cy="530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id-ID" sz="1800" dirty="0" smtClean="0">
                <a:solidFill>
                  <a:schemeClr val="tx1"/>
                </a:solidFill>
              </a:rPr>
              <a:t>Tabel Pengaruh Jenis Pengawet Alami pada Nira terhadap Karakteristik Tekstur Gula Merah</a:t>
            </a:r>
            <a:endParaRPr lang="id-ID" sz="180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594088287"/>
              </p:ext>
            </p:extLst>
          </p:nvPr>
        </p:nvGraphicFramePr>
        <p:xfrm>
          <a:off x="2271252" y="2934925"/>
          <a:ext cx="7418437" cy="1769808"/>
        </p:xfrm>
        <a:graphic>
          <a:graphicData uri="http://schemas.openxmlformats.org/drawingml/2006/table">
            <a:tbl>
              <a:tblPr firstRow="1" firstCol="1" bandRow="1">
                <a:tableStyleId>{3C2FFA5D-87B4-456A-9821-1D502468CF0F}</a:tableStyleId>
              </a:tblPr>
              <a:tblGrid>
                <a:gridCol w="2246198">
                  <a:extLst>
                    <a:ext uri="{9D8B030D-6E8A-4147-A177-3AD203B41FA5}">
                      <a16:colId xmlns:a16="http://schemas.microsoft.com/office/drawing/2014/main" val="20000"/>
                    </a:ext>
                  </a:extLst>
                </a:gridCol>
                <a:gridCol w="3184139">
                  <a:extLst>
                    <a:ext uri="{9D8B030D-6E8A-4147-A177-3AD203B41FA5}">
                      <a16:colId xmlns:a16="http://schemas.microsoft.com/office/drawing/2014/main" val="20001"/>
                    </a:ext>
                  </a:extLst>
                </a:gridCol>
                <a:gridCol w="1988100">
                  <a:extLst>
                    <a:ext uri="{9D8B030D-6E8A-4147-A177-3AD203B41FA5}">
                      <a16:colId xmlns:a16="http://schemas.microsoft.com/office/drawing/2014/main" val="20002"/>
                    </a:ext>
                  </a:extLst>
                </a:gridCol>
              </a:tblGrid>
              <a:tr h="697713">
                <a:tc>
                  <a:txBody>
                    <a:bodyPr/>
                    <a:lstStyle/>
                    <a:p>
                      <a:pPr algn="ctr">
                        <a:lnSpc>
                          <a:spcPct val="107000"/>
                        </a:lnSpc>
                        <a:spcAft>
                          <a:spcPts val="0"/>
                        </a:spcAft>
                      </a:pPr>
                      <a:r>
                        <a:rPr lang="en-US" sz="1600" dirty="0" err="1">
                          <a:solidFill>
                            <a:schemeClr val="tx1"/>
                          </a:solidFill>
                          <a:effectLst/>
                        </a:rPr>
                        <a:t>Konsentrasi</a:t>
                      </a:r>
                      <a:r>
                        <a:rPr lang="en-US" sz="1600" dirty="0">
                          <a:solidFill>
                            <a:schemeClr val="tx1"/>
                          </a:solidFill>
                          <a:effectLst/>
                        </a:rPr>
                        <a:t> STPP</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dirty="0">
                          <a:solidFill>
                            <a:schemeClr val="tx1"/>
                          </a:solidFill>
                          <a:effectLst/>
                        </a:rPr>
                        <a:t>Rata-Rata </a:t>
                      </a:r>
                      <a:r>
                        <a:rPr lang="en-US" sz="1600" dirty="0" err="1">
                          <a:solidFill>
                            <a:schemeClr val="tx1"/>
                          </a:solidFill>
                          <a:effectLst/>
                        </a:rPr>
                        <a:t>Penilaian</a:t>
                      </a:r>
                      <a:endParaRPr lang="id-ID" sz="1600" dirty="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Taraf Nyata 5%</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357365">
                <a:tc>
                  <a:txBody>
                    <a:bodyPr/>
                    <a:lstStyle/>
                    <a:p>
                      <a:pPr algn="ctr">
                        <a:lnSpc>
                          <a:spcPct val="107000"/>
                        </a:lnSpc>
                        <a:spcAft>
                          <a:spcPts val="0"/>
                        </a:spcAft>
                      </a:pPr>
                      <a:r>
                        <a:rPr lang="en-US" sz="1600">
                          <a:solidFill>
                            <a:schemeClr val="tx1"/>
                          </a:solidFill>
                          <a:effectLst/>
                        </a:rPr>
                        <a:t>s1 (0,02%)</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4,519 </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a</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1"/>
                  </a:ext>
                </a:extLst>
              </a:tr>
              <a:tr h="357365">
                <a:tc>
                  <a:txBody>
                    <a:bodyPr/>
                    <a:lstStyle/>
                    <a:p>
                      <a:pPr algn="ctr">
                        <a:lnSpc>
                          <a:spcPct val="107000"/>
                        </a:lnSpc>
                        <a:spcAft>
                          <a:spcPts val="0"/>
                        </a:spcAft>
                      </a:pPr>
                      <a:r>
                        <a:rPr lang="en-US" sz="1600">
                          <a:solidFill>
                            <a:schemeClr val="tx1"/>
                          </a:solidFill>
                          <a:effectLst/>
                        </a:rPr>
                        <a:t>s3 (0,08%)</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4,670 </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2"/>
                  </a:ext>
                </a:extLst>
              </a:tr>
              <a:tr h="357365">
                <a:tc>
                  <a:txBody>
                    <a:bodyPr/>
                    <a:lstStyle/>
                    <a:p>
                      <a:pPr algn="ctr">
                        <a:lnSpc>
                          <a:spcPct val="107000"/>
                        </a:lnSpc>
                        <a:spcAft>
                          <a:spcPts val="0"/>
                        </a:spcAft>
                      </a:pPr>
                      <a:r>
                        <a:rPr lang="en-US" sz="1600">
                          <a:solidFill>
                            <a:schemeClr val="tx1"/>
                          </a:solidFill>
                          <a:effectLst/>
                        </a:rPr>
                        <a:t>s2 (0,05%)</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en-US" sz="1600">
                          <a:solidFill>
                            <a:schemeClr val="tx1"/>
                          </a:solidFill>
                          <a:effectLst/>
                        </a:rPr>
                        <a:t>4,696 </a:t>
                      </a:r>
                      <a:endParaRPr lang="id-ID" sz="1600">
                        <a:solidFill>
                          <a:schemeClr val="tx1"/>
                        </a:solidFill>
                        <a:effectLst/>
                        <a:latin typeface="Calibri" panose="020F0502020204030204" pitchFamily="34" charset="0"/>
                        <a:ea typeface="Times New Roman" panose="02020603050405020304" pitchFamily="18" charset="0"/>
                      </a:endParaRPr>
                    </a:p>
                  </a:txBody>
                  <a:tcPr marL="76200" marR="76200" marT="0" marB="0" anchor="ctr"/>
                </a:tc>
                <a:tc>
                  <a:txBody>
                    <a:bodyPr/>
                    <a:lstStyle/>
                    <a:p>
                      <a:pPr algn="ctr">
                        <a:lnSpc>
                          <a:spcPct val="107000"/>
                        </a:lnSpc>
                        <a:spcAft>
                          <a:spcPts val="0"/>
                        </a:spcAft>
                      </a:pPr>
                      <a:r>
                        <a:rPr lang="id-ID" sz="1600" dirty="0">
                          <a:solidFill>
                            <a:schemeClr val="tx1"/>
                          </a:solidFill>
                          <a:effectLst/>
                        </a:rPr>
                        <a:t>b</a:t>
                      </a:r>
                      <a:endParaRPr lang="id-ID" sz="1600" dirty="0">
                        <a:solidFill>
                          <a:schemeClr val="tx1"/>
                        </a:solidFill>
                        <a:effectLst/>
                        <a:latin typeface="Calibri" panose="020F0502020204030204" pitchFamily="34" charset="0"/>
                        <a:ea typeface="Times New Roman" panose="02020603050405020304" pitchFamily="18" charset="0"/>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2790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txBox="1">
            <a:spLocks/>
          </p:cNvSpPr>
          <p:nvPr/>
        </p:nvSpPr>
        <p:spPr>
          <a:xfrm>
            <a:off x="442451" y="393428"/>
            <a:ext cx="4439265" cy="6537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r>
              <a:rPr lang="id-ID" sz="4400" dirty="0" smtClean="0">
                <a:solidFill>
                  <a:schemeClr val="tx1"/>
                </a:solidFill>
              </a:rPr>
              <a:t>KESIMPULAN</a:t>
            </a:r>
            <a:endParaRPr lang="id-ID" sz="4400" dirty="0">
              <a:solidFill>
                <a:schemeClr val="tx1"/>
              </a:solidFill>
              <a:latin typeface="Corbel (Heading)"/>
            </a:endParaRPr>
          </a:p>
        </p:txBody>
      </p:sp>
      <p:sp>
        <p:nvSpPr>
          <p:cNvPr id="7" name="Rounded Rectangle 6"/>
          <p:cNvSpPr/>
          <p:nvPr/>
        </p:nvSpPr>
        <p:spPr>
          <a:xfrm>
            <a:off x="873680" y="1371599"/>
            <a:ext cx="11072512" cy="49259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t>Berdasarkan hasil penelitian, maka dapat diambil kesimpulan sebagai berikut:</a:t>
            </a:r>
          </a:p>
          <a:p>
            <a:pPr marL="342900" lvl="0" indent="-342900" algn="just">
              <a:buFont typeface="Arial" panose="020B0604020202020204" pitchFamily="34" charset="0"/>
              <a:buChar char="•"/>
            </a:pPr>
            <a:r>
              <a:rPr lang="id-ID" sz="2400" dirty="0"/>
              <a:t>Berdasarkan hasil penelitian tahap I diketahui bahwa serbuk kulit manggis, serbuk daun jambu biji, dan serbuk daun cengkeh sebagai pengawet alami memiliki kemampuan untuk menghambat pertumbuhan mikroorganisme yang biasa merusak kesegaran nira (</a:t>
            </a:r>
            <a:r>
              <a:rPr lang="id-ID" sz="2400" i="1" dirty="0"/>
              <a:t>Saccharomyces cereviceae</a:t>
            </a:r>
            <a:r>
              <a:rPr lang="id-ID" sz="2400" dirty="0"/>
              <a:t>).</a:t>
            </a:r>
          </a:p>
          <a:p>
            <a:pPr marL="342900" lvl="0" indent="-342900" algn="just">
              <a:buFont typeface="Arial" panose="020B0604020202020204" pitchFamily="34" charset="0"/>
              <a:buChar char="•"/>
            </a:pPr>
            <a:r>
              <a:rPr lang="id-ID" sz="2400" dirty="0"/>
              <a:t>Berdasarkan hasil penelitian tahap II dipilih konsentrasi 4,5% b/v untuk setiap jenis serbuk pengawet karena memberikan kecenderungan penurunan pH yang lebih kecil.</a:t>
            </a:r>
          </a:p>
          <a:p>
            <a:pPr marL="342900" lvl="0" indent="-342900" algn="just">
              <a:buFont typeface="Arial" panose="020B0604020202020204" pitchFamily="34" charset="0"/>
              <a:buChar char="•"/>
            </a:pPr>
            <a:r>
              <a:rPr lang="id-ID" sz="2400" dirty="0"/>
              <a:t>Jenis pengawet alami pada nira (P) berpengaruh terhadap kadar air, kadar gula reduksi, kadar gula total, dan respon organoleptik (warna dan rasa manis), namun tidak berpengaruh terhadap kadar abu dan respon organoleptik (aroma dan tekstur</a:t>
            </a:r>
            <a:r>
              <a:rPr lang="id-ID" sz="2400" dirty="0" smtClean="0"/>
              <a:t>).</a:t>
            </a:r>
          </a:p>
          <a:p>
            <a:pPr marL="457200" lvl="0" indent="-457200">
              <a:buFont typeface="+mj-lt"/>
              <a:buAutoNum type="arabicPeriod"/>
            </a:pPr>
            <a:endParaRPr lang="id-ID" sz="2000" dirty="0"/>
          </a:p>
        </p:txBody>
      </p:sp>
    </p:spTree>
    <p:extLst>
      <p:ext uri="{BB962C8B-B14F-4D97-AF65-F5344CB8AC3E}">
        <p14:creationId xmlns:p14="http://schemas.microsoft.com/office/powerpoint/2010/main" val="3104750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68998" y="1028847"/>
            <a:ext cx="11161002" cy="49589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a:buFont typeface="Arial" panose="020B0604020202020204" pitchFamily="34" charset="0"/>
              <a:buChar char="•"/>
            </a:pPr>
            <a:r>
              <a:rPr lang="id-ID" sz="2400" dirty="0"/>
              <a:t>Konsentrasi STPP (S) berpengaruh terhadap kadar air, kadar abu, dan respon organoleptik (warna, rasa manis, dan tekstur), namun tidak berpengaruh terhadap kadar gula reduksi, kadar gula total, dan respon organoleptik aroma.</a:t>
            </a:r>
          </a:p>
          <a:p>
            <a:pPr marL="342900" lvl="0" indent="-342900" algn="just">
              <a:buFont typeface="Arial" panose="020B0604020202020204" pitchFamily="34" charset="0"/>
              <a:buChar char="•"/>
            </a:pPr>
            <a:r>
              <a:rPr lang="id-ID" sz="2400" dirty="0"/>
              <a:t>Interaksi antara jenis bahan pengawet alami pada nira (P) dan konsentrasi STPP (S) berpengaruh terhadap kadar abu, kadar gula reduksi, dan respon organoleptik (warna dan rasa manis), namun tidak berpengaruh terhadap kadar air, kadar gula total, dan respon organoleptik (aroma dan tekstur).</a:t>
            </a:r>
          </a:p>
          <a:p>
            <a:pPr marL="342900" lvl="0" indent="-342900" algn="just">
              <a:buFont typeface="Arial" panose="020B0604020202020204" pitchFamily="34" charset="0"/>
              <a:buChar char="•"/>
            </a:pPr>
            <a:r>
              <a:rPr lang="id-ID" sz="2400" dirty="0"/>
              <a:t>Perlakuan terpilih berdasarkan respon kimia dan organoleptik adalah p1s3 (pengawet alami serbuk kulit manggis dan konsentrasi STPP 0,08%) dengan kadar air sebesar 4,294%, kadar abu sebesar 0,892%, kadar gula reduksi sebesar 3,901%, dan kadar gula total sebesar 82,890%.</a:t>
            </a:r>
          </a:p>
          <a:p>
            <a:endParaRPr lang="id-ID" sz="2000" b="1" dirty="0"/>
          </a:p>
        </p:txBody>
      </p:sp>
    </p:spTree>
    <p:extLst>
      <p:ext uri="{BB962C8B-B14F-4D97-AF65-F5344CB8AC3E}">
        <p14:creationId xmlns:p14="http://schemas.microsoft.com/office/powerpoint/2010/main" val="256574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3677437" y="400906"/>
            <a:ext cx="4673992" cy="12066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spcBef>
                <a:spcPts val="0"/>
              </a:spcBef>
            </a:pPr>
            <a:r>
              <a:rPr lang="id-ID" sz="5400" dirty="0" smtClean="0">
                <a:solidFill>
                  <a:schemeClr val="tx1"/>
                </a:solidFill>
              </a:rPr>
              <a:t>SARAN </a:t>
            </a:r>
            <a:endParaRPr lang="id-ID" sz="5400" dirty="0">
              <a:solidFill>
                <a:schemeClr val="tx1"/>
              </a:solidFill>
              <a:latin typeface="Corbel (Heading)"/>
            </a:endParaRPr>
          </a:p>
        </p:txBody>
      </p:sp>
      <p:sp>
        <p:nvSpPr>
          <p:cNvPr id="7" name="Rounded Rectangle 6"/>
          <p:cNvSpPr/>
          <p:nvPr/>
        </p:nvSpPr>
        <p:spPr>
          <a:xfrm>
            <a:off x="1153901" y="1972746"/>
            <a:ext cx="10045521" cy="39933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t>Berdasarkan hasil penelitian, saran yang dapat disampaikan adalah sebagai berikut:</a:t>
            </a:r>
          </a:p>
          <a:p>
            <a:pPr marL="342900" lvl="0" indent="-342900" algn="just">
              <a:buFont typeface="Arial" panose="020B0604020202020204" pitchFamily="34" charset="0"/>
              <a:buChar char="•"/>
            </a:pPr>
            <a:r>
              <a:rPr lang="id-ID" sz="2400" dirty="0"/>
              <a:t>Perlu dilakukannya penelitian mengenai metode penyimpanan yang tepat untuk produk gula merah aren.</a:t>
            </a:r>
          </a:p>
          <a:p>
            <a:pPr marL="342900" lvl="0" indent="-342900" algn="just">
              <a:buFont typeface="Arial" panose="020B0604020202020204" pitchFamily="34" charset="0"/>
              <a:buChar char="•"/>
            </a:pPr>
            <a:r>
              <a:rPr lang="id-ID" sz="2400" dirty="0"/>
              <a:t>Perlu dilakukannya penelitian mengenai jenis kemasan yang tepat untuk produk gula merah aren.</a:t>
            </a:r>
          </a:p>
          <a:p>
            <a:pPr lvl="0"/>
            <a:endParaRPr lang="id-ID" sz="2000" dirty="0">
              <a:latin typeface="Corbel (Heading)"/>
            </a:endParaRPr>
          </a:p>
        </p:txBody>
      </p:sp>
    </p:spTree>
    <p:extLst>
      <p:ext uri="{BB962C8B-B14F-4D97-AF65-F5344CB8AC3E}">
        <p14:creationId xmlns:p14="http://schemas.microsoft.com/office/powerpoint/2010/main" val="4190066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asil gambar untuk terimakas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751" y="1420665"/>
            <a:ext cx="6693760" cy="441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6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970469" y="1958327"/>
            <a:ext cx="9569002" cy="39530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000" b="1" dirty="0">
                <a:solidFill>
                  <a:schemeClr val="tx1"/>
                </a:solidFill>
                <a:latin typeface="Corbel (Heading)"/>
              </a:rPr>
              <a:t>Maksud</a:t>
            </a:r>
            <a:r>
              <a:rPr lang="id-ID" sz="2000" dirty="0">
                <a:solidFill>
                  <a:schemeClr val="tx1"/>
                </a:solidFill>
                <a:latin typeface="Corbel (Heading)"/>
              </a:rPr>
              <a:t> dari </a:t>
            </a:r>
            <a:r>
              <a:rPr lang="id-ID" sz="2000" dirty="0" smtClean="0">
                <a:solidFill>
                  <a:schemeClr val="tx1"/>
                </a:solidFill>
                <a:latin typeface="Corbel (Heading)"/>
              </a:rPr>
              <a:t>penelitian yang dilakukan adalah </a:t>
            </a:r>
            <a:r>
              <a:rPr lang="id-ID" sz="2000" dirty="0">
                <a:solidFill>
                  <a:schemeClr val="tx1"/>
                </a:solidFill>
                <a:latin typeface="Corbel (Heading)"/>
              </a:rPr>
              <a:t>untuk melakukan upaya perbaikan kualitas dari gula merah yang selama ini diproduksi secara tradisional.</a:t>
            </a:r>
          </a:p>
          <a:p>
            <a:pPr algn="just"/>
            <a:r>
              <a:rPr lang="id-ID" sz="2000" b="1" dirty="0">
                <a:solidFill>
                  <a:schemeClr val="tx1"/>
                </a:solidFill>
                <a:latin typeface="Corbel (Heading)"/>
              </a:rPr>
              <a:t>Tujuan</a:t>
            </a:r>
            <a:r>
              <a:rPr lang="id-ID" sz="2000" dirty="0">
                <a:solidFill>
                  <a:schemeClr val="tx1"/>
                </a:solidFill>
                <a:latin typeface="Corbel (Heading)"/>
              </a:rPr>
              <a:t> dari penelitian yang dilakukan adalah untuk mengetahui </a:t>
            </a:r>
            <a:r>
              <a:rPr lang="en-US" sz="2000" dirty="0" err="1">
                <a:solidFill>
                  <a:schemeClr val="tx1"/>
                </a:solidFill>
                <a:latin typeface="Corbel (Heading)"/>
              </a:rPr>
              <a:t>pengaruh</a:t>
            </a:r>
            <a:r>
              <a:rPr lang="id-ID" sz="2000" dirty="0">
                <a:solidFill>
                  <a:schemeClr val="tx1"/>
                </a:solidFill>
                <a:latin typeface="Corbel (Heading)"/>
              </a:rPr>
              <a:t> penggunaan </a:t>
            </a:r>
            <a:r>
              <a:rPr lang="id-ID" sz="2000">
                <a:solidFill>
                  <a:schemeClr val="tx1"/>
                </a:solidFill>
                <a:latin typeface="Corbel (Heading)"/>
              </a:rPr>
              <a:t>berbagai </a:t>
            </a:r>
            <a:r>
              <a:rPr lang="id-ID" sz="2000" smtClean="0">
                <a:solidFill>
                  <a:schemeClr val="tx1"/>
                </a:solidFill>
                <a:latin typeface="Corbel (Heading)"/>
              </a:rPr>
              <a:t>jenis </a:t>
            </a:r>
            <a:r>
              <a:rPr lang="id-ID" sz="2000" dirty="0">
                <a:solidFill>
                  <a:schemeClr val="tx1"/>
                </a:solidFill>
                <a:latin typeface="Corbel (Heading)"/>
              </a:rPr>
              <a:t>pengawet alami pada nira </a:t>
            </a:r>
            <a:r>
              <a:rPr lang="id-ID" sz="2000">
                <a:solidFill>
                  <a:schemeClr val="tx1"/>
                </a:solidFill>
                <a:latin typeface="Corbel (Heading)"/>
              </a:rPr>
              <a:t>dan </a:t>
            </a:r>
            <a:r>
              <a:rPr lang="id-ID" sz="2000" smtClean="0">
                <a:solidFill>
                  <a:schemeClr val="tx1"/>
                </a:solidFill>
                <a:latin typeface="Corbel (Heading)"/>
              </a:rPr>
              <a:t>konsentrasi STPP </a:t>
            </a:r>
            <a:r>
              <a:rPr lang="id-ID" sz="2000" dirty="0">
                <a:solidFill>
                  <a:schemeClr val="tx1"/>
                </a:solidFill>
                <a:latin typeface="Corbel (Heading)"/>
              </a:rPr>
              <a:t>terhadap kualitas gula merah aren sehingga dapat menghasilkan gula merah dengan kualitas yang optimum</a:t>
            </a:r>
            <a:r>
              <a:rPr lang="en-US" sz="2000" dirty="0">
                <a:solidFill>
                  <a:schemeClr val="tx1"/>
                </a:solidFill>
                <a:latin typeface="Corbel (Heading)"/>
              </a:rPr>
              <a:t>.</a:t>
            </a:r>
            <a:endParaRPr lang="id-ID" sz="2000" dirty="0">
              <a:solidFill>
                <a:schemeClr val="tx1"/>
              </a:solidFill>
              <a:latin typeface="Corbel (Heading)"/>
            </a:endParaRPr>
          </a:p>
          <a:p>
            <a:pPr lvl="0" algn="just"/>
            <a:endParaRPr lang="id-ID" sz="2000" dirty="0">
              <a:latin typeface="Corbel (Heading)"/>
            </a:endParaRPr>
          </a:p>
        </p:txBody>
      </p:sp>
      <p:sp>
        <p:nvSpPr>
          <p:cNvPr id="7" name="Subtitle 5"/>
          <p:cNvSpPr txBox="1">
            <a:spLocks/>
          </p:cNvSpPr>
          <p:nvPr/>
        </p:nvSpPr>
        <p:spPr>
          <a:xfrm>
            <a:off x="296214" y="489397"/>
            <a:ext cx="9015211" cy="8500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MAKSUD DAN TUJUAN PENELITIAN</a:t>
            </a:r>
            <a:endParaRPr lang="id-ID" sz="4400" dirty="0">
              <a:solidFill>
                <a:schemeClr val="tx1"/>
              </a:solidFill>
              <a:latin typeface="Corbel (Heading)"/>
            </a:endParaRPr>
          </a:p>
        </p:txBody>
      </p:sp>
    </p:spTree>
    <p:extLst>
      <p:ext uri="{BB962C8B-B14F-4D97-AF65-F5344CB8AC3E}">
        <p14:creationId xmlns:p14="http://schemas.microsoft.com/office/powerpoint/2010/main" val="2544554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05229" y="1790565"/>
            <a:ext cx="11075987" cy="418523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000" dirty="0">
                <a:solidFill>
                  <a:schemeClr val="tx1"/>
                </a:solidFill>
                <a:latin typeface="Corbel (Heading)"/>
              </a:rPr>
              <a:t>Manfaat yang diharapkan dari penelitian ini </a:t>
            </a:r>
            <a:r>
              <a:rPr lang="id-ID" sz="2000" dirty="0" smtClean="0">
                <a:solidFill>
                  <a:schemeClr val="tx1"/>
                </a:solidFill>
                <a:latin typeface="Corbel (Heading)"/>
              </a:rPr>
              <a:t>antara lain </a:t>
            </a:r>
            <a:r>
              <a:rPr lang="en-US" sz="2000" dirty="0" smtClean="0">
                <a:solidFill>
                  <a:schemeClr val="tx1"/>
                </a:solidFill>
                <a:latin typeface="Corbel (Heading)"/>
              </a:rPr>
              <a:t>: </a:t>
            </a:r>
            <a:endParaRPr lang="id-ID" sz="2000" dirty="0">
              <a:solidFill>
                <a:schemeClr val="tx1"/>
              </a:solidFill>
              <a:latin typeface="Corbel (Heading)"/>
            </a:endParaRPr>
          </a:p>
          <a:p>
            <a:pPr marL="342900" indent="-342900" algn="just">
              <a:buFont typeface="Arial" panose="020B0604020202020204" pitchFamily="34" charset="0"/>
              <a:buChar char="•"/>
            </a:pPr>
            <a:r>
              <a:rPr lang="id-ID" sz="2000" dirty="0">
                <a:solidFill>
                  <a:schemeClr val="tx1"/>
                </a:solidFill>
                <a:latin typeface="Corbel (Heading)"/>
              </a:rPr>
              <a:t>M</a:t>
            </a:r>
            <a:r>
              <a:rPr lang="id-ID" sz="2000" dirty="0" smtClean="0">
                <a:solidFill>
                  <a:schemeClr val="tx1"/>
                </a:solidFill>
                <a:latin typeface="Corbel (Heading)"/>
              </a:rPr>
              <a:t>enambah </a:t>
            </a:r>
            <a:r>
              <a:rPr lang="id-ID" sz="2000" dirty="0">
                <a:solidFill>
                  <a:schemeClr val="tx1"/>
                </a:solidFill>
                <a:latin typeface="Corbel (Heading)"/>
              </a:rPr>
              <a:t>wawasan dan khasanah ilmu pengetahuan dari </a:t>
            </a:r>
            <a:r>
              <a:rPr lang="id-ID" sz="2000" dirty="0" smtClean="0">
                <a:solidFill>
                  <a:schemeClr val="tx1"/>
                </a:solidFill>
                <a:latin typeface="Corbel (Heading)"/>
              </a:rPr>
              <a:t>peneliti.</a:t>
            </a:r>
          </a:p>
          <a:p>
            <a:pPr marL="342900" indent="-342900" algn="just">
              <a:buFont typeface="Arial" panose="020B0604020202020204" pitchFamily="34" charset="0"/>
              <a:buChar char="•"/>
            </a:pPr>
            <a:r>
              <a:rPr lang="id-ID" sz="2000" dirty="0">
                <a:solidFill>
                  <a:schemeClr val="tx1"/>
                </a:solidFill>
                <a:latin typeface="Corbel (Heading)"/>
              </a:rPr>
              <a:t>M</a:t>
            </a:r>
            <a:r>
              <a:rPr lang="id-ID" sz="2000" dirty="0" smtClean="0">
                <a:solidFill>
                  <a:schemeClr val="tx1"/>
                </a:solidFill>
                <a:latin typeface="Corbel (Heading)"/>
              </a:rPr>
              <a:t>emberikan </a:t>
            </a:r>
            <a:r>
              <a:rPr lang="id-ID" sz="2000" dirty="0">
                <a:solidFill>
                  <a:schemeClr val="tx1"/>
                </a:solidFill>
                <a:latin typeface="Corbel (Heading)"/>
              </a:rPr>
              <a:t>informasi kepada para produsen gula merah tentang cara penanganan atau pengawetan </a:t>
            </a:r>
            <a:r>
              <a:rPr lang="en-US" sz="2000" dirty="0" err="1">
                <a:solidFill>
                  <a:schemeClr val="tx1"/>
                </a:solidFill>
                <a:latin typeface="Corbel (Heading)"/>
              </a:rPr>
              <a:t>nira</a:t>
            </a:r>
            <a:r>
              <a:rPr lang="en-US" sz="2000" dirty="0">
                <a:solidFill>
                  <a:schemeClr val="tx1"/>
                </a:solidFill>
                <a:latin typeface="Corbel (Heading)"/>
              </a:rPr>
              <a:t> </a:t>
            </a:r>
            <a:r>
              <a:rPr lang="en-US" sz="2000" dirty="0" err="1">
                <a:solidFill>
                  <a:schemeClr val="tx1"/>
                </a:solidFill>
                <a:latin typeface="Corbel (Heading)"/>
              </a:rPr>
              <a:t>aren</a:t>
            </a:r>
            <a:r>
              <a:rPr lang="en-US" sz="2000" dirty="0">
                <a:solidFill>
                  <a:schemeClr val="tx1"/>
                </a:solidFill>
                <a:latin typeface="Corbel (Heading)"/>
              </a:rPr>
              <a:t> </a:t>
            </a:r>
            <a:r>
              <a:rPr lang="en-US" sz="2000" dirty="0" err="1">
                <a:solidFill>
                  <a:schemeClr val="tx1"/>
                </a:solidFill>
                <a:latin typeface="Corbel (Heading)"/>
              </a:rPr>
              <a:t>sebel</a:t>
            </a:r>
            <a:r>
              <a:rPr lang="id-ID" sz="2000" dirty="0">
                <a:solidFill>
                  <a:schemeClr val="tx1"/>
                </a:solidFill>
                <a:latin typeface="Corbel (Heading)"/>
              </a:rPr>
              <a:t>um diolah menjadi gula </a:t>
            </a:r>
            <a:r>
              <a:rPr lang="id-ID" sz="2000" dirty="0" smtClean="0">
                <a:solidFill>
                  <a:schemeClr val="tx1"/>
                </a:solidFill>
                <a:latin typeface="Corbel (Heading)"/>
              </a:rPr>
              <a:t>merah.</a:t>
            </a:r>
          </a:p>
          <a:p>
            <a:pPr marL="342900" indent="-342900" algn="just">
              <a:buFont typeface="Arial" panose="020B0604020202020204" pitchFamily="34" charset="0"/>
              <a:buChar char="•"/>
            </a:pPr>
            <a:r>
              <a:rPr lang="id-ID" sz="2000" dirty="0">
                <a:solidFill>
                  <a:schemeClr val="tx1"/>
                </a:solidFill>
                <a:latin typeface="Corbel (Heading)"/>
              </a:rPr>
              <a:t>M</a:t>
            </a:r>
            <a:r>
              <a:rPr lang="id-ID" sz="2000" dirty="0" smtClean="0">
                <a:solidFill>
                  <a:schemeClr val="tx1"/>
                </a:solidFill>
                <a:latin typeface="Corbel (Heading)"/>
              </a:rPr>
              <a:t>emperoleh </a:t>
            </a:r>
            <a:r>
              <a:rPr lang="id-ID" sz="2000" dirty="0">
                <a:solidFill>
                  <a:schemeClr val="tx1"/>
                </a:solidFill>
                <a:latin typeface="Corbel (Heading)"/>
              </a:rPr>
              <a:t>informasi mengenai efektifitas penggunaan bahan pengawet alami dalam mempertahankan kualitas </a:t>
            </a:r>
            <a:r>
              <a:rPr lang="id-ID" sz="2000" dirty="0" smtClean="0">
                <a:solidFill>
                  <a:schemeClr val="tx1"/>
                </a:solidFill>
                <a:latin typeface="Corbel (Heading)"/>
              </a:rPr>
              <a:t>nira.</a:t>
            </a:r>
          </a:p>
          <a:p>
            <a:pPr marL="342900" indent="-342900" algn="just">
              <a:buFont typeface="Arial" panose="020B0604020202020204" pitchFamily="34" charset="0"/>
              <a:buChar char="•"/>
            </a:pPr>
            <a:r>
              <a:rPr lang="id-ID" sz="2000" dirty="0">
                <a:solidFill>
                  <a:schemeClr val="tx1"/>
                </a:solidFill>
                <a:latin typeface="Corbel (Heading)"/>
              </a:rPr>
              <a:t>M</a:t>
            </a:r>
            <a:r>
              <a:rPr lang="id-ID" sz="2000" dirty="0" smtClean="0">
                <a:solidFill>
                  <a:schemeClr val="tx1"/>
                </a:solidFill>
                <a:latin typeface="Corbel (Heading)"/>
              </a:rPr>
              <a:t>emperoleh </a:t>
            </a:r>
            <a:r>
              <a:rPr lang="id-ID" sz="2000" dirty="0">
                <a:solidFill>
                  <a:schemeClr val="tx1"/>
                </a:solidFill>
                <a:latin typeface="Corbel (Heading)"/>
              </a:rPr>
              <a:t>informasi mengenai efektifitas penambahan STPP terhadap kualitas gula merah aren.  </a:t>
            </a:r>
          </a:p>
          <a:p>
            <a:pPr lvl="0" algn="just"/>
            <a:endParaRPr lang="id-ID" sz="2000" dirty="0">
              <a:latin typeface="Corbel (Heading)"/>
            </a:endParaRPr>
          </a:p>
        </p:txBody>
      </p:sp>
      <p:sp>
        <p:nvSpPr>
          <p:cNvPr id="7" name="Subtitle 5"/>
          <p:cNvSpPr txBox="1">
            <a:spLocks/>
          </p:cNvSpPr>
          <p:nvPr/>
        </p:nvSpPr>
        <p:spPr>
          <a:xfrm>
            <a:off x="491793" y="540913"/>
            <a:ext cx="5857492" cy="86288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MANFAAT PENELITIAN</a:t>
            </a:r>
            <a:endParaRPr lang="id-ID" sz="4400" dirty="0">
              <a:solidFill>
                <a:schemeClr val="tx1"/>
              </a:solidFill>
              <a:latin typeface="Corbel (Heading)"/>
            </a:endParaRPr>
          </a:p>
        </p:txBody>
      </p:sp>
    </p:spTree>
    <p:extLst>
      <p:ext uri="{BB962C8B-B14F-4D97-AF65-F5344CB8AC3E}">
        <p14:creationId xmlns:p14="http://schemas.microsoft.com/office/powerpoint/2010/main" val="74831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09530" y="1854558"/>
            <a:ext cx="8767860" cy="3403241"/>
          </a:xfrm>
        </p:spPr>
        <p:txBody>
          <a:bodyPr/>
          <a:lstStyle/>
          <a:p>
            <a:endParaRPr lang="id-ID" dirty="0"/>
          </a:p>
        </p:txBody>
      </p:sp>
      <p:graphicFrame>
        <p:nvGraphicFramePr>
          <p:cNvPr id="9" name="Diagram 8"/>
          <p:cNvGraphicFramePr/>
          <p:nvPr>
            <p:extLst>
              <p:ext uri="{D42A27DB-BD31-4B8C-83A1-F6EECF244321}">
                <p14:modId xmlns:p14="http://schemas.microsoft.com/office/powerpoint/2010/main" val="2941731941"/>
              </p:ext>
            </p:extLst>
          </p:nvPr>
        </p:nvGraphicFramePr>
        <p:xfrm>
          <a:off x="311490" y="1210614"/>
          <a:ext cx="11588589" cy="539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ubtitle 5"/>
          <p:cNvSpPr txBox="1">
            <a:spLocks/>
          </p:cNvSpPr>
          <p:nvPr/>
        </p:nvSpPr>
        <p:spPr>
          <a:xfrm>
            <a:off x="311489" y="309093"/>
            <a:ext cx="6115069" cy="7856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KERANGKA PEMIKIRAN</a:t>
            </a:r>
            <a:endParaRPr lang="id-ID" sz="4400" dirty="0">
              <a:solidFill>
                <a:schemeClr val="tx1"/>
              </a:solidFill>
              <a:latin typeface="Corbel (Heading)"/>
            </a:endParaRPr>
          </a:p>
        </p:txBody>
      </p:sp>
    </p:spTree>
    <p:extLst>
      <p:ext uri="{BB962C8B-B14F-4D97-AF65-F5344CB8AC3E}">
        <p14:creationId xmlns:p14="http://schemas.microsoft.com/office/powerpoint/2010/main" val="2720089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id-ID"/>
          </a:p>
        </p:txBody>
      </p:sp>
      <p:graphicFrame>
        <p:nvGraphicFramePr>
          <p:cNvPr id="6" name="Diagram 5"/>
          <p:cNvGraphicFramePr/>
          <p:nvPr>
            <p:extLst>
              <p:ext uri="{D42A27DB-BD31-4B8C-83A1-F6EECF244321}">
                <p14:modId xmlns:p14="http://schemas.microsoft.com/office/powerpoint/2010/main" val="3101904403"/>
              </p:ext>
            </p:extLst>
          </p:nvPr>
        </p:nvGraphicFramePr>
        <p:xfrm>
          <a:off x="311490" y="296214"/>
          <a:ext cx="11588589" cy="6310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750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dirty="0"/>
          </a:p>
        </p:txBody>
      </p:sp>
      <p:graphicFrame>
        <p:nvGraphicFramePr>
          <p:cNvPr id="4" name="Diagram 3"/>
          <p:cNvGraphicFramePr/>
          <p:nvPr>
            <p:extLst>
              <p:ext uri="{D42A27DB-BD31-4B8C-83A1-F6EECF244321}">
                <p14:modId xmlns:p14="http://schemas.microsoft.com/office/powerpoint/2010/main" val="1271189060"/>
              </p:ext>
            </p:extLst>
          </p:nvPr>
        </p:nvGraphicFramePr>
        <p:xfrm>
          <a:off x="311490" y="850006"/>
          <a:ext cx="11588589" cy="528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791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ph type="subTitle" idx="1"/>
          </p:nvPr>
        </p:nvSpPr>
        <p:spPr>
          <a:xfrm>
            <a:off x="927838" y="1931830"/>
            <a:ext cx="10585450" cy="41729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000" dirty="0">
                <a:solidFill>
                  <a:schemeClr val="tx1"/>
                </a:solidFill>
                <a:latin typeface="Corbel (Heading)"/>
              </a:rPr>
              <a:t>Berdasarkan kerangka pemikiran di atas, maka dapat disusun hipotesis sebagai berikut:</a:t>
            </a:r>
          </a:p>
          <a:p>
            <a:pPr marL="342900" lvl="0" indent="-342900" algn="just">
              <a:buFont typeface="Arial" panose="020B0604020202020204" pitchFamily="34" charset="0"/>
              <a:buChar char="•"/>
            </a:pPr>
            <a:r>
              <a:rPr lang="id-ID" sz="2000" dirty="0">
                <a:solidFill>
                  <a:schemeClr val="tx1"/>
                </a:solidFill>
                <a:latin typeface="Corbel (Heading)"/>
              </a:rPr>
              <a:t>Diduga </a:t>
            </a:r>
            <a:r>
              <a:rPr lang="id-ID" sz="2000" dirty="0" smtClean="0">
                <a:solidFill>
                  <a:schemeClr val="tx1"/>
                </a:solidFill>
                <a:latin typeface="Corbel (Heading)"/>
              </a:rPr>
              <a:t>jenis pengawet </a:t>
            </a:r>
            <a:r>
              <a:rPr lang="id-ID" sz="2000" dirty="0">
                <a:solidFill>
                  <a:schemeClr val="tx1"/>
                </a:solidFill>
                <a:latin typeface="Corbel (Heading)"/>
              </a:rPr>
              <a:t>alami pada nira berpengaruh terhadap kualitas gula merah aren.</a:t>
            </a:r>
          </a:p>
          <a:p>
            <a:pPr marL="342900" lvl="0" indent="-342900" algn="just">
              <a:buFont typeface="Arial" panose="020B0604020202020204" pitchFamily="34" charset="0"/>
              <a:buChar char="•"/>
            </a:pPr>
            <a:r>
              <a:rPr lang="id-ID" sz="2000" dirty="0">
                <a:solidFill>
                  <a:schemeClr val="tx1"/>
                </a:solidFill>
                <a:latin typeface="Corbel (Heading)"/>
              </a:rPr>
              <a:t>Diduga konsentrasi </a:t>
            </a:r>
            <a:r>
              <a:rPr lang="id-ID" sz="2000" dirty="0" smtClean="0">
                <a:solidFill>
                  <a:schemeClr val="tx1"/>
                </a:solidFill>
                <a:latin typeface="Corbel (Heading)"/>
              </a:rPr>
              <a:t>STPP </a:t>
            </a:r>
            <a:r>
              <a:rPr lang="id-ID" sz="2000" dirty="0">
                <a:solidFill>
                  <a:schemeClr val="tx1"/>
                </a:solidFill>
                <a:latin typeface="Corbel (Heading)"/>
              </a:rPr>
              <a:t>berpengaruh terhadap kualitas gula merah aren.</a:t>
            </a:r>
            <a:r>
              <a:rPr lang="id-ID" sz="2000" i="1" dirty="0">
                <a:solidFill>
                  <a:schemeClr val="tx1"/>
                </a:solidFill>
                <a:latin typeface="Corbel (Heading)"/>
              </a:rPr>
              <a:t>  </a:t>
            </a:r>
            <a:endParaRPr lang="id-ID" sz="2000" dirty="0">
              <a:solidFill>
                <a:schemeClr val="tx1"/>
              </a:solidFill>
              <a:latin typeface="Corbel (Heading)"/>
            </a:endParaRPr>
          </a:p>
          <a:p>
            <a:pPr marL="342900" lvl="0" indent="-342900" algn="just">
              <a:buFont typeface="Arial" panose="020B0604020202020204" pitchFamily="34" charset="0"/>
              <a:buChar char="•"/>
            </a:pPr>
            <a:r>
              <a:rPr lang="id-ID" sz="2000" dirty="0">
                <a:solidFill>
                  <a:schemeClr val="tx1"/>
                </a:solidFill>
                <a:latin typeface="Corbel (Heading)"/>
              </a:rPr>
              <a:t>Diduga interaksi antara </a:t>
            </a:r>
            <a:r>
              <a:rPr lang="id-ID" sz="2000" dirty="0" smtClean="0">
                <a:solidFill>
                  <a:schemeClr val="tx1"/>
                </a:solidFill>
                <a:latin typeface="Corbel (Heading)"/>
              </a:rPr>
              <a:t>jenis pengawet </a:t>
            </a:r>
            <a:r>
              <a:rPr lang="id-ID" sz="2000" dirty="0">
                <a:solidFill>
                  <a:schemeClr val="tx1"/>
                </a:solidFill>
                <a:latin typeface="Corbel (Heading)"/>
              </a:rPr>
              <a:t>alami pada nira dan </a:t>
            </a:r>
            <a:r>
              <a:rPr lang="id-ID" sz="2000" dirty="0" smtClean="0">
                <a:solidFill>
                  <a:schemeClr val="tx1"/>
                </a:solidFill>
                <a:latin typeface="Corbel (Heading)"/>
              </a:rPr>
              <a:t>konsentrasi STPP </a:t>
            </a:r>
            <a:r>
              <a:rPr lang="id-ID" sz="2000" dirty="0">
                <a:solidFill>
                  <a:schemeClr val="tx1"/>
                </a:solidFill>
                <a:latin typeface="Corbel (Heading)"/>
              </a:rPr>
              <a:t>berpengaruh terhadap kualitas gula merah aren.</a:t>
            </a:r>
          </a:p>
          <a:p>
            <a:pPr lvl="0" algn="just"/>
            <a:endParaRPr lang="id-ID" sz="2000" dirty="0">
              <a:latin typeface="Corbel (Heading)"/>
            </a:endParaRPr>
          </a:p>
        </p:txBody>
      </p:sp>
      <p:sp>
        <p:nvSpPr>
          <p:cNvPr id="9" name="Subtitle 5"/>
          <p:cNvSpPr txBox="1">
            <a:spLocks/>
          </p:cNvSpPr>
          <p:nvPr/>
        </p:nvSpPr>
        <p:spPr>
          <a:xfrm>
            <a:off x="453156" y="631066"/>
            <a:ext cx="6012038" cy="8371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dk1"/>
                </a:solidFill>
                <a:latin typeface="+mn-lt"/>
                <a:ea typeface="+mn-ea"/>
                <a:cs typeface="+mn-cs"/>
              </a:defRPr>
            </a:lvl9pPr>
          </a:lstStyle>
          <a:p>
            <a:pPr algn="just">
              <a:spcBef>
                <a:spcPts val="0"/>
              </a:spcBef>
            </a:pPr>
            <a:r>
              <a:rPr lang="id-ID" sz="4400" dirty="0" smtClean="0">
                <a:solidFill>
                  <a:schemeClr val="tx1"/>
                </a:solidFill>
              </a:rPr>
              <a:t>HIPOTESIS PENELITIAN</a:t>
            </a:r>
            <a:endParaRPr lang="id-ID" sz="4400" dirty="0">
              <a:solidFill>
                <a:schemeClr val="tx1"/>
              </a:solidFill>
              <a:latin typeface="Corbel (Heading)"/>
            </a:endParaRPr>
          </a:p>
        </p:txBody>
      </p:sp>
    </p:spTree>
    <p:extLst>
      <p:ext uri="{BB962C8B-B14F-4D97-AF65-F5344CB8AC3E}">
        <p14:creationId xmlns:p14="http://schemas.microsoft.com/office/powerpoint/2010/main" val="21842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852</TotalTime>
  <Words>2824</Words>
  <Application>Microsoft Office PowerPoint</Application>
  <PresentationFormat>Widescreen</PresentationFormat>
  <Paragraphs>523</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Corbel</vt:lpstr>
      <vt:lpstr>Corbel (body)</vt:lpstr>
      <vt:lpstr>Corbel (Heading)</vt:lpstr>
      <vt:lpstr>Times New Roman</vt:lpstr>
      <vt:lpstr>Wingdings</vt:lpstr>
      <vt:lpstr>Basis</vt:lpstr>
      <vt:lpstr>PENGARUH JENIS PENGAWET ALAMI PADA NIRA DAN KONSENTRASI STPP TERHADAP KUALITAS GULA MERAH AREN (Arenga pinnata Merr)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Laporan kerja praktek cv. Mustika flamboyant divisi sirup jeruk nipis peras</dc:title>
  <dc:creator>HP Core i3</dc:creator>
  <cp:lastModifiedBy>HP</cp:lastModifiedBy>
  <cp:revision>169</cp:revision>
  <dcterms:created xsi:type="dcterms:W3CDTF">2016-02-08T01:23:54Z</dcterms:created>
  <dcterms:modified xsi:type="dcterms:W3CDTF">2017-02-21T10:10:27Z</dcterms:modified>
</cp:coreProperties>
</file>