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9" r:id="rId10"/>
    <p:sldId id="271" r:id="rId11"/>
    <p:sldId id="272" r:id="rId12"/>
    <p:sldId id="277" r:id="rId13"/>
    <p:sldId id="289" r:id="rId14"/>
    <p:sldId id="279" r:id="rId15"/>
    <p:sldId id="280" r:id="rId16"/>
    <p:sldId id="281" r:id="rId17"/>
    <p:sldId id="282" r:id="rId18"/>
    <p:sldId id="283" r:id="rId19"/>
    <p:sldId id="284" r:id="rId20"/>
    <p:sldId id="285" r:id="rId21"/>
    <p:sldId id="286" r:id="rId22"/>
    <p:sldId id="290" r:id="rId23"/>
    <p:sldId id="287" r:id="rId24"/>
    <p:sldId id="294" r:id="rId25"/>
    <p:sldId id="291" r:id="rId26"/>
    <p:sldId id="293" r:id="rId27"/>
    <p:sldId id="295" r:id="rId28"/>
    <p:sldId id="296" r:id="rId29"/>
    <p:sldId id="297" r:id="rId30"/>
    <p:sldId id="298" r:id="rId31"/>
    <p:sldId id="292"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288" r:id="rId4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F415"/>
    <a:srgbClr val="FFCC00"/>
    <a:srgbClr val="0000FF"/>
    <a:srgbClr val="003300"/>
    <a:srgbClr val="FF6699"/>
    <a:srgbClr val="CC6600"/>
    <a:srgbClr val="CC0000"/>
    <a:srgbClr val="66FFCC"/>
    <a:srgbClr val="0066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31" autoAdjust="0"/>
  </p:normalViewPr>
  <p:slideViewPr>
    <p:cSldViewPr snapToGrid="0">
      <p:cViewPr varScale="1">
        <p:scale>
          <a:sx n="72" d="100"/>
          <a:sy n="72" d="100"/>
        </p:scale>
        <p:origin x="576" y="54"/>
      </p:cViewPr>
      <p:guideLst/>
    </p:cSldViewPr>
  </p:slideViewPr>
  <p:notesTextViewPr>
    <p:cViewPr>
      <p:scale>
        <a:sx n="1" d="1"/>
        <a:sy n="1" d="1"/>
      </p:scale>
      <p:origin x="0" y="0"/>
    </p:cViewPr>
  </p:notesTextViewPr>
  <p:sorterViewPr>
    <p:cViewPr>
      <p:scale>
        <a:sx n="100" d="100"/>
        <a:sy n="100" d="100"/>
      </p:scale>
      <p:origin x="0" y="-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BBFFC-E24E-4992-97B9-9E2EC3C9269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id-ID"/>
        </a:p>
      </dgm:t>
    </dgm:pt>
    <dgm:pt modelId="{5A644558-4FFC-4C79-BA41-8E69F309CFD8}">
      <dgm:prSet phldrT="[Text]" custT="1"/>
      <dgm:spPr/>
      <dgm:t>
        <a:bodyPr/>
        <a:lstStyle/>
        <a:p>
          <a:pPr algn="just"/>
          <a:r>
            <a:rPr lang="id-ID" sz="1800" i="0" dirty="0" smtClean="0">
              <a:latin typeface="Times New Roman" panose="02020603050405020304" pitchFamily="18" charset="0"/>
              <a:cs typeface="Times New Roman" panose="02020603050405020304" pitchFamily="18" charset="0"/>
            </a:rPr>
            <a:t>Indonesia memiliki potensi besar dalam produk bahari dengan beragamnya jenis rumput laut tropis, salah satunya </a:t>
          </a:r>
          <a:r>
            <a:rPr lang="id-ID" sz="1800" i="1" dirty="0" smtClean="0">
              <a:latin typeface="Times New Roman" panose="02020603050405020304" pitchFamily="18" charset="0"/>
              <a:cs typeface="Times New Roman" panose="02020603050405020304" pitchFamily="18" charset="0"/>
            </a:rPr>
            <a:t>Eucheuma cottonii</a:t>
          </a:r>
          <a:endParaRPr lang="id-ID" sz="1800" i="1" dirty="0">
            <a:latin typeface="Times New Roman" panose="02020603050405020304" pitchFamily="18" charset="0"/>
            <a:cs typeface="Times New Roman" panose="02020603050405020304" pitchFamily="18" charset="0"/>
          </a:endParaRPr>
        </a:p>
      </dgm:t>
    </dgm:pt>
    <dgm:pt modelId="{72C8487B-EC46-470E-AE63-B920E18A543B}" type="parTrans" cxnId="{5CA75816-E5FF-4C18-8C67-20CBEFC40D7D}">
      <dgm:prSet/>
      <dgm:spPr/>
      <dgm:t>
        <a:bodyPr/>
        <a:lstStyle/>
        <a:p>
          <a:endParaRPr lang="id-ID"/>
        </a:p>
      </dgm:t>
    </dgm:pt>
    <dgm:pt modelId="{FD93B251-639B-4360-BA64-D52E8DA6D4F6}" type="sibTrans" cxnId="{5CA75816-E5FF-4C18-8C67-20CBEFC40D7D}">
      <dgm:prSet/>
      <dgm:spPr/>
      <dgm:t>
        <a:bodyPr/>
        <a:lstStyle/>
        <a:p>
          <a:endParaRPr lang="id-ID"/>
        </a:p>
      </dgm:t>
    </dgm:pt>
    <dgm:pt modelId="{35FABB65-1253-43AC-887C-7BC363BB7E4D}">
      <dgm:prSet phldrT="[Text]" custT="1"/>
      <dgm:spPr/>
      <dgm:t>
        <a:bodyPr/>
        <a:lstStyle/>
        <a:p>
          <a:pPr algn="ctr"/>
          <a:r>
            <a:rPr lang="id-ID" sz="1800" dirty="0" smtClean="0">
              <a:latin typeface="Times New Roman" panose="02020603050405020304" pitchFamily="18" charset="0"/>
              <a:cs typeface="Times New Roman" panose="02020603050405020304" pitchFamily="18" charset="0"/>
            </a:rPr>
            <a:t>Dewasa ini, masyarakat Indonesia tertarik dengan beragam masakan Jepang, salah satunya produk </a:t>
          </a:r>
          <a:r>
            <a:rPr lang="id-ID" sz="1800" i="1" dirty="0" smtClean="0">
              <a:latin typeface="Times New Roman" panose="02020603050405020304" pitchFamily="18" charset="0"/>
              <a:cs typeface="Times New Roman" panose="02020603050405020304" pitchFamily="18" charset="0"/>
            </a:rPr>
            <a:t>nori</a:t>
          </a:r>
          <a:r>
            <a:rPr lang="id-ID" sz="1800" dirty="0" smtClean="0">
              <a:latin typeface="Times New Roman" panose="02020603050405020304" pitchFamily="18" charset="0"/>
              <a:cs typeface="Times New Roman" panose="02020603050405020304" pitchFamily="18" charset="0"/>
            </a:rPr>
            <a:t> atau </a:t>
          </a:r>
          <a:r>
            <a:rPr lang="id-ID" sz="1800" i="1" dirty="0" smtClean="0">
              <a:latin typeface="Times New Roman" panose="02020603050405020304" pitchFamily="18" charset="0"/>
              <a:cs typeface="Times New Roman" panose="02020603050405020304" pitchFamily="18" charset="0"/>
            </a:rPr>
            <a:t>Seaweed Leather</a:t>
          </a:r>
          <a:r>
            <a:rPr lang="id-ID" sz="1800" i="0" dirty="0" smtClean="0">
              <a:latin typeface="Times New Roman" panose="02020603050405020304" pitchFamily="18" charset="0"/>
              <a:cs typeface="Times New Roman" panose="02020603050405020304" pitchFamily="18" charset="0"/>
            </a:rPr>
            <a:t>   </a:t>
          </a:r>
          <a:r>
            <a:rPr lang="id-ID" sz="1800" dirty="0" smtClean="0">
              <a:latin typeface="Times New Roman" panose="02020603050405020304" pitchFamily="18" charset="0"/>
              <a:cs typeface="Times New Roman" panose="02020603050405020304" pitchFamily="18" charset="0"/>
            </a:rPr>
            <a:t> </a:t>
          </a:r>
          <a:endParaRPr lang="id-ID" sz="1800" dirty="0">
            <a:latin typeface="Times New Roman" panose="02020603050405020304" pitchFamily="18" charset="0"/>
            <a:cs typeface="Times New Roman" panose="02020603050405020304" pitchFamily="18" charset="0"/>
          </a:endParaRPr>
        </a:p>
      </dgm:t>
    </dgm:pt>
    <dgm:pt modelId="{05A4D2FB-116D-42A8-9FC6-00D66713D428}" type="parTrans" cxnId="{EE46D119-3EC6-4497-9E58-8EE494780D5C}">
      <dgm:prSet/>
      <dgm:spPr/>
      <dgm:t>
        <a:bodyPr/>
        <a:lstStyle/>
        <a:p>
          <a:endParaRPr lang="id-ID"/>
        </a:p>
      </dgm:t>
    </dgm:pt>
    <dgm:pt modelId="{30181CFC-49E6-47B2-8EEC-85A7AFA62CB5}" type="sibTrans" cxnId="{EE46D119-3EC6-4497-9E58-8EE494780D5C}">
      <dgm:prSet/>
      <dgm:spPr/>
      <dgm:t>
        <a:bodyPr/>
        <a:lstStyle/>
        <a:p>
          <a:endParaRPr lang="id-ID"/>
        </a:p>
      </dgm:t>
    </dgm:pt>
    <dgm:pt modelId="{6309F06C-3611-4EBE-B1A3-870BB6226C5D}">
      <dgm:prSet phldrT="[Text]" custT="1"/>
      <dgm:spPr/>
      <dgm:t>
        <a:bodyPr/>
        <a:lstStyle/>
        <a:p>
          <a:pPr algn="ctr"/>
          <a:r>
            <a:rPr lang="id-ID" sz="1800" i="1" dirty="0" smtClean="0">
              <a:latin typeface="Times New Roman" panose="02020603050405020304" pitchFamily="18" charset="0"/>
              <a:cs typeface="Times New Roman" panose="02020603050405020304" pitchFamily="18" charset="0"/>
            </a:rPr>
            <a:t>Mix Vegetable Leather </a:t>
          </a:r>
          <a:r>
            <a:rPr lang="id-ID" sz="1800" i="0" dirty="0" smtClean="0">
              <a:latin typeface="Times New Roman" panose="02020603050405020304" pitchFamily="18" charset="0"/>
              <a:cs typeface="Times New Roman" panose="02020603050405020304" pitchFamily="18" charset="0"/>
            </a:rPr>
            <a:t>adalah lembaran tipis sayuran yang dibuat dari campuran sayuran laut dan darat serta ditambah dengan ekstrak daun suji sebagai pewarna untuk mendekati produk </a:t>
          </a:r>
          <a:r>
            <a:rPr lang="id-ID" sz="1800" i="1" dirty="0" smtClean="0">
              <a:latin typeface="Times New Roman" panose="02020603050405020304" pitchFamily="18" charset="0"/>
              <a:cs typeface="Times New Roman" panose="02020603050405020304" pitchFamily="18" charset="0"/>
            </a:rPr>
            <a:t>seaweed leather </a:t>
          </a:r>
          <a:r>
            <a:rPr lang="id-ID" sz="1800" i="0" dirty="0" smtClean="0">
              <a:latin typeface="Times New Roman" panose="02020603050405020304" pitchFamily="18" charset="0"/>
              <a:cs typeface="Times New Roman" panose="02020603050405020304" pitchFamily="18" charset="0"/>
            </a:rPr>
            <a:t>komersil.</a:t>
          </a:r>
          <a:endParaRPr lang="id-ID" sz="1800" i="1" dirty="0">
            <a:latin typeface="Times New Roman" panose="02020603050405020304" pitchFamily="18" charset="0"/>
            <a:cs typeface="Times New Roman" panose="02020603050405020304" pitchFamily="18" charset="0"/>
          </a:endParaRPr>
        </a:p>
      </dgm:t>
    </dgm:pt>
    <dgm:pt modelId="{A3D0F7FC-AC21-4FB4-8147-EF6C04ADE830}" type="parTrans" cxnId="{8F6C3651-1230-4B1A-A033-88F150E21F2D}">
      <dgm:prSet/>
      <dgm:spPr/>
      <dgm:t>
        <a:bodyPr/>
        <a:lstStyle/>
        <a:p>
          <a:endParaRPr lang="id-ID"/>
        </a:p>
      </dgm:t>
    </dgm:pt>
    <dgm:pt modelId="{9215ACFE-F722-42F1-A1DD-407D1117702F}" type="sibTrans" cxnId="{8F6C3651-1230-4B1A-A033-88F150E21F2D}">
      <dgm:prSet/>
      <dgm:spPr/>
      <dgm:t>
        <a:bodyPr/>
        <a:lstStyle/>
        <a:p>
          <a:endParaRPr lang="id-ID"/>
        </a:p>
      </dgm:t>
    </dgm:pt>
    <dgm:pt modelId="{84F29508-8310-4AF3-BDDB-3C524428E0BC}">
      <dgm:prSet phldrT="[Text]" custT="1"/>
      <dgm:spPr/>
      <dgm:t>
        <a:bodyPr/>
        <a:lstStyle/>
        <a:p>
          <a:pPr algn="ctr"/>
          <a:r>
            <a:rPr lang="id-ID" sz="1800" i="0" dirty="0" smtClean="0">
              <a:latin typeface="Times New Roman" panose="02020603050405020304" pitchFamily="18" charset="0"/>
              <a:cs typeface="Times New Roman" panose="02020603050405020304" pitchFamily="18" charset="0"/>
            </a:rPr>
            <a:t>Dimana kualitas utamanya adalah berbentuk lembaran tipis, berwarna hijau kehitaman, tekstur dapat elastis atau renyah (sesuai tujuannya) </a:t>
          </a:r>
          <a:endParaRPr lang="id-ID" sz="1800" dirty="0">
            <a:latin typeface="Times New Roman" panose="02020603050405020304" pitchFamily="18" charset="0"/>
            <a:cs typeface="Times New Roman" panose="02020603050405020304" pitchFamily="18" charset="0"/>
          </a:endParaRPr>
        </a:p>
      </dgm:t>
    </dgm:pt>
    <dgm:pt modelId="{F1ADA36F-5708-44C2-AFBF-ECCF8A12C942}" type="parTrans" cxnId="{9070EE2E-D568-4F06-8F62-BC54CD3351D8}">
      <dgm:prSet/>
      <dgm:spPr/>
      <dgm:t>
        <a:bodyPr/>
        <a:lstStyle/>
        <a:p>
          <a:endParaRPr lang="id-ID"/>
        </a:p>
      </dgm:t>
    </dgm:pt>
    <dgm:pt modelId="{E2CFA66C-7E9F-4131-B891-36B20E43FB2E}" type="sibTrans" cxnId="{9070EE2E-D568-4F06-8F62-BC54CD3351D8}">
      <dgm:prSet/>
      <dgm:spPr/>
      <dgm:t>
        <a:bodyPr/>
        <a:lstStyle/>
        <a:p>
          <a:endParaRPr lang="id-ID"/>
        </a:p>
      </dgm:t>
    </dgm:pt>
    <dgm:pt modelId="{CB000285-18CF-4B20-BE14-7EB5690F4FD3}">
      <dgm:prSet phldrT="[Text]" custT="1"/>
      <dgm:spPr/>
      <dgm:t>
        <a:bodyPr/>
        <a:lstStyle/>
        <a:p>
          <a:pPr algn="ctr"/>
          <a:r>
            <a:rPr lang="id-ID" sz="1800" i="1" dirty="0" smtClean="0">
              <a:latin typeface="Times New Roman" panose="02020603050405020304" pitchFamily="18" charset="0"/>
              <a:cs typeface="Times New Roman" panose="02020603050405020304" pitchFamily="18" charset="0"/>
            </a:rPr>
            <a:t>Nori</a:t>
          </a:r>
          <a:r>
            <a:rPr lang="id-ID" sz="1800" dirty="0" smtClean="0">
              <a:latin typeface="Times New Roman" panose="02020603050405020304" pitchFamily="18" charset="0"/>
              <a:cs typeface="Times New Roman" panose="02020603050405020304" pitchFamily="18" charset="0"/>
            </a:rPr>
            <a:t> adalah sediaan lembaran rumput laut merah jenis </a:t>
          </a:r>
          <a:r>
            <a:rPr lang="id-ID" sz="1800" i="1" dirty="0" smtClean="0">
              <a:latin typeface="Times New Roman" panose="02020603050405020304" pitchFamily="18" charset="0"/>
              <a:cs typeface="Times New Roman" panose="02020603050405020304" pitchFamily="18" charset="0"/>
            </a:rPr>
            <a:t>Porphyra</a:t>
          </a:r>
          <a:r>
            <a:rPr lang="id-ID" sz="1800" i="0" dirty="0" smtClean="0">
              <a:latin typeface="Times New Roman" panose="02020603050405020304" pitchFamily="18" charset="0"/>
              <a:cs typeface="Times New Roman" panose="02020603050405020304" pitchFamily="18" charset="0"/>
            </a:rPr>
            <a:t> </a:t>
          </a:r>
          <a:r>
            <a:rPr lang="id-ID" sz="1800" dirty="0" smtClean="0">
              <a:latin typeface="Times New Roman" panose="02020603050405020304" pitchFamily="18" charset="0"/>
              <a:cs typeface="Times New Roman" panose="02020603050405020304" pitchFamily="18" charset="0"/>
            </a:rPr>
            <a:t>yang dikeringkan, akan tetapi </a:t>
          </a:r>
          <a:r>
            <a:rPr lang="id-ID" sz="1800" i="1" dirty="0" smtClean="0">
              <a:latin typeface="Times New Roman" panose="02020603050405020304" pitchFamily="18" charset="0"/>
              <a:cs typeface="Times New Roman" panose="02020603050405020304" pitchFamily="18" charset="0"/>
            </a:rPr>
            <a:t>Porphyra </a:t>
          </a:r>
          <a:r>
            <a:rPr lang="id-ID" sz="1800" i="0" dirty="0" smtClean="0">
              <a:latin typeface="Times New Roman" panose="02020603050405020304" pitchFamily="18" charset="0"/>
              <a:cs typeface="Times New Roman" panose="02020603050405020304" pitchFamily="18" charset="0"/>
            </a:rPr>
            <a:t>hanya tumbuh di iklim subtropis</a:t>
          </a:r>
          <a:endParaRPr lang="id-ID" sz="1800" dirty="0">
            <a:latin typeface="Times New Roman" panose="02020603050405020304" pitchFamily="18" charset="0"/>
            <a:cs typeface="Times New Roman" panose="02020603050405020304" pitchFamily="18" charset="0"/>
          </a:endParaRPr>
        </a:p>
      </dgm:t>
    </dgm:pt>
    <dgm:pt modelId="{F6F874A3-4910-44DC-8083-7105194B156A}" type="sibTrans" cxnId="{C9D5FCB7-BFD2-4D9D-9996-BEF9CEB86935}">
      <dgm:prSet/>
      <dgm:spPr/>
      <dgm:t>
        <a:bodyPr/>
        <a:lstStyle/>
        <a:p>
          <a:endParaRPr lang="id-ID"/>
        </a:p>
      </dgm:t>
    </dgm:pt>
    <dgm:pt modelId="{5CA08ED3-CFF4-4B50-8CF1-B3B03EA2B37B}" type="parTrans" cxnId="{C9D5FCB7-BFD2-4D9D-9996-BEF9CEB86935}">
      <dgm:prSet/>
      <dgm:spPr/>
      <dgm:t>
        <a:bodyPr/>
        <a:lstStyle/>
        <a:p>
          <a:endParaRPr lang="id-ID"/>
        </a:p>
      </dgm:t>
    </dgm:pt>
    <dgm:pt modelId="{E7CB4C8C-F3BA-4B50-96E7-DC7617CD47C6}">
      <dgm:prSet phldrT="[Text]" custT="1"/>
      <dgm:spPr/>
      <dgm:t>
        <a:bodyPr/>
        <a:lstStyle/>
        <a:p>
          <a:r>
            <a:rPr lang="id-ID" sz="1800" i="0" dirty="0" smtClean="0">
              <a:latin typeface="Times New Roman" panose="02020603050405020304" pitchFamily="18" charset="0"/>
              <a:cs typeface="Times New Roman" panose="02020603050405020304" pitchFamily="18" charset="0"/>
            </a:rPr>
            <a:t>Selain bahari, Indonesia kaya akan produk tanaman darat, salah satunya sawi hijau yang kaya nutrisi tetapi jarang dikembangkan dalam pengolahannya</a:t>
          </a:r>
          <a:endParaRPr lang="id-ID" sz="1800" i="1" dirty="0">
            <a:latin typeface="Times New Roman" panose="02020603050405020304" pitchFamily="18" charset="0"/>
            <a:cs typeface="Times New Roman" panose="02020603050405020304" pitchFamily="18" charset="0"/>
          </a:endParaRPr>
        </a:p>
      </dgm:t>
    </dgm:pt>
    <dgm:pt modelId="{AEA48843-ADC4-4087-894F-9EC364FDA300}" type="parTrans" cxnId="{9FCD5AE4-3AD2-4D09-841E-49A76465D132}">
      <dgm:prSet/>
      <dgm:spPr/>
      <dgm:t>
        <a:bodyPr/>
        <a:lstStyle/>
        <a:p>
          <a:endParaRPr lang="id-ID"/>
        </a:p>
      </dgm:t>
    </dgm:pt>
    <dgm:pt modelId="{1846CBD3-3440-432A-8998-703319F416F0}" type="sibTrans" cxnId="{9FCD5AE4-3AD2-4D09-841E-49A76465D132}">
      <dgm:prSet/>
      <dgm:spPr/>
      <dgm:t>
        <a:bodyPr/>
        <a:lstStyle/>
        <a:p>
          <a:endParaRPr lang="id-ID"/>
        </a:p>
      </dgm:t>
    </dgm:pt>
    <dgm:pt modelId="{81D25518-17BA-47AB-A386-392F81400E98}" type="pres">
      <dgm:prSet presAssocID="{272BBFFC-E24E-4992-97B9-9E2EC3C9269C}" presName="diagram" presStyleCnt="0">
        <dgm:presLayoutVars>
          <dgm:dir/>
          <dgm:resizeHandles val="exact"/>
        </dgm:presLayoutVars>
      </dgm:prSet>
      <dgm:spPr/>
      <dgm:t>
        <a:bodyPr/>
        <a:lstStyle/>
        <a:p>
          <a:endParaRPr lang="id-ID"/>
        </a:p>
      </dgm:t>
    </dgm:pt>
    <dgm:pt modelId="{A69DA0F0-E8E7-4BBB-BCF9-4C723F903960}" type="pres">
      <dgm:prSet presAssocID="{5A644558-4FFC-4C79-BA41-8E69F309CFD8}" presName="node" presStyleLbl="node1" presStyleIdx="0" presStyleCnt="6" custScaleX="103689" custScaleY="91977" custLinFactX="100000" custLinFactNeighborX="126953" custLinFactNeighborY="-33007">
        <dgm:presLayoutVars>
          <dgm:bulletEnabled val="1"/>
        </dgm:presLayoutVars>
      </dgm:prSet>
      <dgm:spPr/>
      <dgm:t>
        <a:bodyPr/>
        <a:lstStyle/>
        <a:p>
          <a:endParaRPr lang="id-ID"/>
        </a:p>
      </dgm:t>
    </dgm:pt>
    <dgm:pt modelId="{DCFA63F4-4D33-4E38-B315-6A2D40B37036}" type="pres">
      <dgm:prSet presAssocID="{FD93B251-639B-4360-BA64-D52E8DA6D4F6}" presName="sibTrans" presStyleCnt="0"/>
      <dgm:spPr/>
    </dgm:pt>
    <dgm:pt modelId="{D14A3405-77B2-4F6C-9055-446E027CBD37}" type="pres">
      <dgm:prSet presAssocID="{E7CB4C8C-F3BA-4B50-96E7-DC7617CD47C6}" presName="node" presStyleLbl="node1" presStyleIdx="1" presStyleCnt="6" custScaleX="107740" custScaleY="86960" custLinFactX="-12888" custLinFactNeighborX="-100000" custLinFactNeighborY="99070">
        <dgm:presLayoutVars>
          <dgm:bulletEnabled val="1"/>
        </dgm:presLayoutVars>
      </dgm:prSet>
      <dgm:spPr/>
      <dgm:t>
        <a:bodyPr/>
        <a:lstStyle/>
        <a:p>
          <a:endParaRPr lang="id-ID"/>
        </a:p>
      </dgm:t>
    </dgm:pt>
    <dgm:pt modelId="{75A19579-0E04-4DB7-A628-0ADFAE180755}" type="pres">
      <dgm:prSet presAssocID="{1846CBD3-3440-432A-8998-703319F416F0}" presName="sibTrans" presStyleCnt="0"/>
      <dgm:spPr/>
    </dgm:pt>
    <dgm:pt modelId="{F2D9FCFA-1F58-42B5-89D5-E32BB3AC4D9B}" type="pres">
      <dgm:prSet presAssocID="{CB000285-18CF-4B20-BE14-7EB5690F4FD3}" presName="node" presStyleLbl="node1" presStyleIdx="2" presStyleCnt="6" custScaleX="107019" custScaleY="91604" custLinFactX="-14930" custLinFactNeighborX="-100000" custLinFactNeighborY="-2400">
        <dgm:presLayoutVars>
          <dgm:bulletEnabled val="1"/>
        </dgm:presLayoutVars>
      </dgm:prSet>
      <dgm:spPr/>
      <dgm:t>
        <a:bodyPr/>
        <a:lstStyle/>
        <a:p>
          <a:endParaRPr lang="id-ID"/>
        </a:p>
      </dgm:t>
    </dgm:pt>
    <dgm:pt modelId="{E8EAE301-E52E-4ABE-8396-1681915D4AE8}" type="pres">
      <dgm:prSet presAssocID="{F6F874A3-4910-44DC-8083-7105194B156A}" presName="sibTrans" presStyleCnt="0"/>
      <dgm:spPr/>
    </dgm:pt>
    <dgm:pt modelId="{CD7E9298-CE4E-4DFD-B1F6-337C28F809AC}" type="pres">
      <dgm:prSet presAssocID="{35FABB65-1253-43AC-887C-7BC363BB7E4D}" presName="node" presStyleLbl="node1" presStyleIdx="3" presStyleCnt="6" custScaleX="99701" custScaleY="93539" custLinFactY="-53566" custLinFactNeighborX="-4784" custLinFactNeighborY="-100000">
        <dgm:presLayoutVars>
          <dgm:bulletEnabled val="1"/>
        </dgm:presLayoutVars>
      </dgm:prSet>
      <dgm:spPr/>
      <dgm:t>
        <a:bodyPr/>
        <a:lstStyle/>
        <a:p>
          <a:endParaRPr lang="id-ID"/>
        </a:p>
      </dgm:t>
    </dgm:pt>
    <dgm:pt modelId="{A09FFCD5-0D0A-4B1B-8CAD-19445BBDE71A}" type="pres">
      <dgm:prSet presAssocID="{30181CFC-49E6-47B2-8EEC-85A7AFA62CB5}" presName="sibTrans" presStyleCnt="0"/>
      <dgm:spPr/>
    </dgm:pt>
    <dgm:pt modelId="{2161FE38-A920-4EB9-BD03-B1EB95099EB3}" type="pres">
      <dgm:prSet presAssocID="{6309F06C-3611-4EBE-B1A3-870BB6226C5D}" presName="node" presStyleLbl="node1" presStyleIdx="4" presStyleCnt="6" custScaleX="102382" custScaleY="106341" custLinFactNeighborX="-5839" custLinFactNeighborY="33650">
        <dgm:presLayoutVars>
          <dgm:bulletEnabled val="1"/>
        </dgm:presLayoutVars>
      </dgm:prSet>
      <dgm:spPr/>
      <dgm:t>
        <a:bodyPr/>
        <a:lstStyle/>
        <a:p>
          <a:endParaRPr lang="id-ID"/>
        </a:p>
      </dgm:t>
    </dgm:pt>
    <dgm:pt modelId="{78D8A12C-6FF5-4334-BABB-AF6CB894DE93}" type="pres">
      <dgm:prSet presAssocID="{9215ACFE-F722-42F1-A1DD-407D1117702F}" presName="sibTrans" presStyleCnt="0"/>
      <dgm:spPr/>
    </dgm:pt>
    <dgm:pt modelId="{3EC5F22C-6F48-4CE4-B1A4-AFAD3B2A1916}" type="pres">
      <dgm:prSet presAssocID="{84F29508-8310-4AF3-BDDB-3C524428E0BC}" presName="node" presStyleLbl="node1" presStyleIdx="5" presStyleCnt="6" custScaleX="83292" custScaleY="100016" custLinFactNeighborX="12376" custLinFactNeighborY="-24611">
        <dgm:presLayoutVars>
          <dgm:bulletEnabled val="1"/>
        </dgm:presLayoutVars>
      </dgm:prSet>
      <dgm:spPr/>
      <dgm:t>
        <a:bodyPr/>
        <a:lstStyle/>
        <a:p>
          <a:endParaRPr lang="id-ID"/>
        </a:p>
      </dgm:t>
    </dgm:pt>
  </dgm:ptLst>
  <dgm:cxnLst>
    <dgm:cxn modelId="{64B4A517-C5B9-40AC-90EC-7E5575895E13}" type="presOf" srcId="{84F29508-8310-4AF3-BDDB-3C524428E0BC}" destId="{3EC5F22C-6F48-4CE4-B1A4-AFAD3B2A1916}" srcOrd="0" destOrd="0" presId="urn:microsoft.com/office/officeart/2005/8/layout/default"/>
    <dgm:cxn modelId="{27FA595D-1075-4497-AF81-2D6641765CF3}" type="presOf" srcId="{E7CB4C8C-F3BA-4B50-96E7-DC7617CD47C6}" destId="{D14A3405-77B2-4F6C-9055-446E027CBD37}" srcOrd="0" destOrd="0" presId="urn:microsoft.com/office/officeart/2005/8/layout/default"/>
    <dgm:cxn modelId="{17A9918F-B320-4B23-9BC6-3DB58ABF043E}" type="presOf" srcId="{6309F06C-3611-4EBE-B1A3-870BB6226C5D}" destId="{2161FE38-A920-4EB9-BD03-B1EB95099EB3}" srcOrd="0" destOrd="0" presId="urn:microsoft.com/office/officeart/2005/8/layout/default"/>
    <dgm:cxn modelId="{EE46D119-3EC6-4497-9E58-8EE494780D5C}" srcId="{272BBFFC-E24E-4992-97B9-9E2EC3C9269C}" destId="{35FABB65-1253-43AC-887C-7BC363BB7E4D}" srcOrd="3" destOrd="0" parTransId="{05A4D2FB-116D-42A8-9FC6-00D66713D428}" sibTransId="{30181CFC-49E6-47B2-8EEC-85A7AFA62CB5}"/>
    <dgm:cxn modelId="{4E8553DC-68FD-4D4B-9471-E957374AA971}" type="presOf" srcId="{5A644558-4FFC-4C79-BA41-8E69F309CFD8}" destId="{A69DA0F0-E8E7-4BBB-BCF9-4C723F903960}" srcOrd="0" destOrd="0" presId="urn:microsoft.com/office/officeart/2005/8/layout/default"/>
    <dgm:cxn modelId="{F3A9664B-35BF-45DE-AFE0-A078E95D5193}" type="presOf" srcId="{35FABB65-1253-43AC-887C-7BC363BB7E4D}" destId="{CD7E9298-CE4E-4DFD-B1F6-337C28F809AC}" srcOrd="0" destOrd="0" presId="urn:microsoft.com/office/officeart/2005/8/layout/default"/>
    <dgm:cxn modelId="{9FCD5AE4-3AD2-4D09-841E-49A76465D132}" srcId="{272BBFFC-E24E-4992-97B9-9E2EC3C9269C}" destId="{E7CB4C8C-F3BA-4B50-96E7-DC7617CD47C6}" srcOrd="1" destOrd="0" parTransId="{AEA48843-ADC4-4087-894F-9EC364FDA300}" sibTransId="{1846CBD3-3440-432A-8998-703319F416F0}"/>
    <dgm:cxn modelId="{9070EE2E-D568-4F06-8F62-BC54CD3351D8}" srcId="{272BBFFC-E24E-4992-97B9-9E2EC3C9269C}" destId="{84F29508-8310-4AF3-BDDB-3C524428E0BC}" srcOrd="5" destOrd="0" parTransId="{F1ADA36F-5708-44C2-AFBF-ECCF8A12C942}" sibTransId="{E2CFA66C-7E9F-4131-B891-36B20E43FB2E}"/>
    <dgm:cxn modelId="{116DCE0F-D8E6-42A7-A2E9-03D39DCBBE5E}" type="presOf" srcId="{CB000285-18CF-4B20-BE14-7EB5690F4FD3}" destId="{F2D9FCFA-1F58-42B5-89D5-E32BB3AC4D9B}" srcOrd="0" destOrd="0" presId="urn:microsoft.com/office/officeart/2005/8/layout/default"/>
    <dgm:cxn modelId="{E397AE59-3BCA-4DB9-986B-C8B3099D819E}" type="presOf" srcId="{272BBFFC-E24E-4992-97B9-9E2EC3C9269C}" destId="{81D25518-17BA-47AB-A386-392F81400E98}" srcOrd="0" destOrd="0" presId="urn:microsoft.com/office/officeart/2005/8/layout/default"/>
    <dgm:cxn modelId="{8F6C3651-1230-4B1A-A033-88F150E21F2D}" srcId="{272BBFFC-E24E-4992-97B9-9E2EC3C9269C}" destId="{6309F06C-3611-4EBE-B1A3-870BB6226C5D}" srcOrd="4" destOrd="0" parTransId="{A3D0F7FC-AC21-4FB4-8147-EF6C04ADE830}" sibTransId="{9215ACFE-F722-42F1-A1DD-407D1117702F}"/>
    <dgm:cxn modelId="{5CA75816-E5FF-4C18-8C67-20CBEFC40D7D}" srcId="{272BBFFC-E24E-4992-97B9-9E2EC3C9269C}" destId="{5A644558-4FFC-4C79-BA41-8E69F309CFD8}" srcOrd="0" destOrd="0" parTransId="{72C8487B-EC46-470E-AE63-B920E18A543B}" sibTransId="{FD93B251-639B-4360-BA64-D52E8DA6D4F6}"/>
    <dgm:cxn modelId="{C9D5FCB7-BFD2-4D9D-9996-BEF9CEB86935}" srcId="{272BBFFC-E24E-4992-97B9-9E2EC3C9269C}" destId="{CB000285-18CF-4B20-BE14-7EB5690F4FD3}" srcOrd="2" destOrd="0" parTransId="{5CA08ED3-CFF4-4B50-8CF1-B3B03EA2B37B}" sibTransId="{F6F874A3-4910-44DC-8083-7105194B156A}"/>
    <dgm:cxn modelId="{67B0D84C-E7E9-4FC8-B229-DCB3847976BF}" type="presParOf" srcId="{81D25518-17BA-47AB-A386-392F81400E98}" destId="{A69DA0F0-E8E7-4BBB-BCF9-4C723F903960}" srcOrd="0" destOrd="0" presId="urn:microsoft.com/office/officeart/2005/8/layout/default"/>
    <dgm:cxn modelId="{D83D2DD4-2CB6-4E4A-AD30-F83A2BBC03CA}" type="presParOf" srcId="{81D25518-17BA-47AB-A386-392F81400E98}" destId="{DCFA63F4-4D33-4E38-B315-6A2D40B37036}" srcOrd="1" destOrd="0" presId="urn:microsoft.com/office/officeart/2005/8/layout/default"/>
    <dgm:cxn modelId="{776840AB-DE09-4E1A-96D1-C45ADB4576A0}" type="presParOf" srcId="{81D25518-17BA-47AB-A386-392F81400E98}" destId="{D14A3405-77B2-4F6C-9055-446E027CBD37}" srcOrd="2" destOrd="0" presId="urn:microsoft.com/office/officeart/2005/8/layout/default"/>
    <dgm:cxn modelId="{D9949D54-558D-4236-8DD1-597861159477}" type="presParOf" srcId="{81D25518-17BA-47AB-A386-392F81400E98}" destId="{75A19579-0E04-4DB7-A628-0ADFAE180755}" srcOrd="3" destOrd="0" presId="urn:microsoft.com/office/officeart/2005/8/layout/default"/>
    <dgm:cxn modelId="{CFC05C1B-BB3C-438E-A5D0-9DD02D42C4B8}" type="presParOf" srcId="{81D25518-17BA-47AB-A386-392F81400E98}" destId="{F2D9FCFA-1F58-42B5-89D5-E32BB3AC4D9B}" srcOrd="4" destOrd="0" presId="urn:microsoft.com/office/officeart/2005/8/layout/default"/>
    <dgm:cxn modelId="{600A6879-A844-4AB4-8E42-F5C6173C4355}" type="presParOf" srcId="{81D25518-17BA-47AB-A386-392F81400E98}" destId="{E8EAE301-E52E-4ABE-8396-1681915D4AE8}" srcOrd="5" destOrd="0" presId="urn:microsoft.com/office/officeart/2005/8/layout/default"/>
    <dgm:cxn modelId="{8FCB9E3E-AB67-47FF-ABD6-0468BAB1267D}" type="presParOf" srcId="{81D25518-17BA-47AB-A386-392F81400E98}" destId="{CD7E9298-CE4E-4DFD-B1F6-337C28F809AC}" srcOrd="6" destOrd="0" presId="urn:microsoft.com/office/officeart/2005/8/layout/default"/>
    <dgm:cxn modelId="{E82FD702-E24B-4BF7-ABB5-377B954B85C9}" type="presParOf" srcId="{81D25518-17BA-47AB-A386-392F81400E98}" destId="{A09FFCD5-0D0A-4B1B-8CAD-19445BBDE71A}" srcOrd="7" destOrd="0" presId="urn:microsoft.com/office/officeart/2005/8/layout/default"/>
    <dgm:cxn modelId="{02FA9FDF-8BB9-4154-B1EA-44E347F153BE}" type="presParOf" srcId="{81D25518-17BA-47AB-A386-392F81400E98}" destId="{2161FE38-A920-4EB9-BD03-B1EB95099EB3}" srcOrd="8" destOrd="0" presId="urn:microsoft.com/office/officeart/2005/8/layout/default"/>
    <dgm:cxn modelId="{2E6DE36B-A781-4EB1-BBEB-703CD4F79D4B}" type="presParOf" srcId="{81D25518-17BA-47AB-A386-392F81400E98}" destId="{78D8A12C-6FF5-4334-BABB-AF6CB894DE93}" srcOrd="9" destOrd="0" presId="urn:microsoft.com/office/officeart/2005/8/layout/default"/>
    <dgm:cxn modelId="{727F7DDB-BC57-4D20-B71A-C22F4AE3ED22}" type="presParOf" srcId="{81D25518-17BA-47AB-A386-392F81400E98}" destId="{3EC5F22C-6F48-4CE4-B1A4-AFAD3B2A191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66D84-17AA-47B3-9070-F4E6E096D3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01B87C36-C667-4EAF-9E7A-15E2F8D8BE32}">
      <dgm:prSet phldrT="[Text]" custT="1"/>
      <dgm:spPr/>
      <dgm:t>
        <a:bodyPr/>
        <a:lstStyle/>
        <a:p>
          <a:r>
            <a:rPr lang="id-ID" sz="2400" dirty="0" smtClean="0">
              <a:latin typeface="Times New Roman" panose="02020603050405020304" pitchFamily="18" charset="0"/>
              <a:cs typeface="Times New Roman" panose="02020603050405020304" pitchFamily="18" charset="0"/>
            </a:rPr>
            <a:t>Giury </a:t>
          </a:r>
        </a:p>
        <a:p>
          <a:r>
            <a:rPr lang="id-ID" sz="2400" dirty="0" smtClean="0">
              <a:latin typeface="Times New Roman" panose="02020603050405020304" pitchFamily="18" charset="0"/>
              <a:cs typeface="Times New Roman" panose="02020603050405020304" pitchFamily="18" charset="0"/>
            </a:rPr>
            <a:t>(2006)</a:t>
          </a:r>
          <a:endParaRPr lang="id-ID" sz="2400" dirty="0">
            <a:latin typeface="Times New Roman" panose="02020603050405020304" pitchFamily="18" charset="0"/>
            <a:cs typeface="Times New Roman" panose="02020603050405020304" pitchFamily="18" charset="0"/>
          </a:endParaRPr>
        </a:p>
      </dgm:t>
    </dgm:pt>
    <dgm:pt modelId="{FF7092DB-26F3-485D-B6B4-B407200215F6}" type="parTrans" cxnId="{357F7AB6-F704-48B8-9543-F305CE168A71}">
      <dgm:prSet/>
      <dgm:spPr/>
      <dgm:t>
        <a:bodyPr/>
        <a:lstStyle/>
        <a:p>
          <a:endParaRPr lang="id-ID"/>
        </a:p>
      </dgm:t>
    </dgm:pt>
    <dgm:pt modelId="{CE85D547-F82C-4A11-8847-6DCB97DBEBA4}" type="sibTrans" cxnId="{357F7AB6-F704-48B8-9543-F305CE168A71}">
      <dgm:prSet/>
      <dgm:spPr/>
      <dgm:t>
        <a:bodyPr/>
        <a:lstStyle/>
        <a:p>
          <a:endParaRPr lang="id-ID"/>
        </a:p>
      </dgm:t>
    </dgm:pt>
    <dgm:pt modelId="{B0DEA12D-2DD6-4AAF-88A6-65276C83C7DF}">
      <dgm:prSet phldrT="[Text]" custT="1"/>
      <dgm:spPr/>
      <dgm:t>
        <a:bodyPr/>
        <a:lstStyle/>
        <a:p>
          <a:pPr algn="just"/>
          <a:r>
            <a:rPr lang="id-ID" sz="2400" i="1" dirty="0" smtClean="0">
              <a:latin typeface="Times New Roman" panose="02020603050405020304" pitchFamily="18" charset="0"/>
              <a:cs typeface="Times New Roman" panose="02020603050405020304" pitchFamily="18" charset="0"/>
            </a:rPr>
            <a:t>Nori </a:t>
          </a:r>
          <a:r>
            <a:rPr lang="id-ID" sz="2400" i="0" dirty="0" smtClean="0">
              <a:latin typeface="Times New Roman" panose="02020603050405020304" pitchFamily="18" charset="0"/>
              <a:cs typeface="Times New Roman" panose="02020603050405020304" pitchFamily="18" charset="0"/>
            </a:rPr>
            <a:t>atau </a:t>
          </a:r>
          <a:r>
            <a:rPr lang="id-ID" sz="2400" i="1" dirty="0" smtClean="0">
              <a:latin typeface="Times New Roman" panose="02020603050405020304" pitchFamily="18" charset="0"/>
              <a:cs typeface="Times New Roman" panose="02020603050405020304" pitchFamily="18" charset="0"/>
            </a:rPr>
            <a:t>Seaweed Leather </a:t>
          </a:r>
          <a:r>
            <a:rPr lang="id-ID" sz="2400" i="0" dirty="0" smtClean="0">
              <a:latin typeface="Times New Roman" panose="02020603050405020304" pitchFamily="18" charset="0"/>
              <a:cs typeface="Times New Roman" panose="02020603050405020304" pitchFamily="18" charset="0"/>
            </a:rPr>
            <a:t>adalah produk olahan rumput laut merah (</a:t>
          </a:r>
          <a:r>
            <a:rPr lang="id-ID" sz="2400" i="1" dirty="0" smtClean="0">
              <a:latin typeface="Times New Roman" panose="02020603050405020304" pitchFamily="18" charset="0"/>
              <a:cs typeface="Times New Roman" panose="02020603050405020304" pitchFamily="18" charset="0"/>
            </a:rPr>
            <a:t>Rhodophyta)</a:t>
          </a:r>
          <a:r>
            <a:rPr lang="id-ID" sz="2400" i="0" dirty="0" smtClean="0">
              <a:latin typeface="Times New Roman" panose="02020603050405020304" pitchFamily="18" charset="0"/>
              <a:cs typeface="Times New Roman" panose="02020603050405020304" pitchFamily="18" charset="0"/>
            </a:rPr>
            <a:t> jenis </a:t>
          </a:r>
          <a:r>
            <a:rPr lang="id-ID" sz="2400" i="1" dirty="0" smtClean="0">
              <a:latin typeface="Times New Roman" panose="02020603050405020304" pitchFamily="18" charset="0"/>
              <a:cs typeface="Times New Roman" panose="02020603050405020304" pitchFamily="18" charset="0"/>
            </a:rPr>
            <a:t>Porphyra </a:t>
          </a:r>
          <a:r>
            <a:rPr lang="id-ID" sz="2400" i="0" dirty="0" smtClean="0">
              <a:latin typeface="Times New Roman" panose="02020603050405020304" pitchFamily="18" charset="0"/>
              <a:cs typeface="Times New Roman" panose="02020603050405020304" pitchFamily="18" charset="0"/>
            </a:rPr>
            <a:t>yang dikeringkan yang hanya tumbuh di iklim subtropis</a:t>
          </a:r>
          <a:endParaRPr lang="id-ID" sz="2400" i="1" dirty="0">
            <a:latin typeface="Times New Roman" panose="02020603050405020304" pitchFamily="18" charset="0"/>
            <a:cs typeface="Times New Roman" panose="02020603050405020304" pitchFamily="18" charset="0"/>
          </a:endParaRPr>
        </a:p>
      </dgm:t>
    </dgm:pt>
    <dgm:pt modelId="{CFF56C2E-CEB8-498C-B80B-1A461653DA02}" type="parTrans" cxnId="{CFD9C80B-946A-4930-A4A2-F3B3E28C49F2}">
      <dgm:prSet/>
      <dgm:spPr/>
      <dgm:t>
        <a:bodyPr/>
        <a:lstStyle/>
        <a:p>
          <a:endParaRPr lang="id-ID"/>
        </a:p>
      </dgm:t>
    </dgm:pt>
    <dgm:pt modelId="{C0D751B5-72C2-4F5C-8894-DC3505F3599F}" type="sibTrans" cxnId="{CFD9C80B-946A-4930-A4A2-F3B3E28C49F2}">
      <dgm:prSet/>
      <dgm:spPr/>
      <dgm:t>
        <a:bodyPr/>
        <a:lstStyle/>
        <a:p>
          <a:endParaRPr lang="id-ID"/>
        </a:p>
      </dgm:t>
    </dgm:pt>
    <dgm:pt modelId="{E695E5BE-554B-4ABD-9418-D454A480163C}">
      <dgm:prSet phldrT="[Text]" custT="1"/>
      <dgm:spPr/>
      <dgm:t>
        <a:bodyPr/>
        <a:lstStyle/>
        <a:p>
          <a:pPr algn="just"/>
          <a:r>
            <a:rPr lang="id-ID" sz="2400" dirty="0" smtClean="0">
              <a:latin typeface="Times New Roman" panose="02020603050405020304" pitchFamily="18" charset="0"/>
              <a:cs typeface="Times New Roman" panose="02020603050405020304" pitchFamily="18" charset="0"/>
            </a:rPr>
            <a:t>Di Indonesia, telah banyak penelitian </a:t>
          </a:r>
          <a:r>
            <a:rPr lang="id-ID" sz="2400" i="1" dirty="0" smtClean="0">
              <a:latin typeface="Times New Roman" panose="02020603050405020304" pitchFamily="18" charset="0"/>
              <a:cs typeface="Times New Roman" panose="02020603050405020304" pitchFamily="18" charset="0"/>
            </a:rPr>
            <a:t>seaweed leather </a:t>
          </a:r>
          <a:r>
            <a:rPr lang="id-ID" sz="2400" i="0" dirty="0" smtClean="0">
              <a:latin typeface="Times New Roman" panose="02020603050405020304" pitchFamily="18" charset="0"/>
              <a:cs typeface="Times New Roman" panose="02020603050405020304" pitchFamily="18" charset="0"/>
            </a:rPr>
            <a:t>berbahan lokal seperti </a:t>
          </a:r>
          <a:r>
            <a:rPr lang="id-ID" sz="2400" i="1" dirty="0" smtClean="0">
              <a:latin typeface="Times New Roman" panose="02020603050405020304" pitchFamily="18" charset="0"/>
              <a:cs typeface="Times New Roman" panose="02020603050405020304" pitchFamily="18" charset="0"/>
            </a:rPr>
            <a:t>Porphyra marcossi</a:t>
          </a:r>
          <a:r>
            <a:rPr lang="id-ID" sz="2400" i="0" dirty="0" smtClean="0">
              <a:latin typeface="Times New Roman" panose="02020603050405020304" pitchFamily="18" charset="0"/>
              <a:cs typeface="Times New Roman" panose="02020603050405020304" pitchFamily="18" charset="0"/>
            </a:rPr>
            <a:t>, </a:t>
          </a:r>
          <a:r>
            <a:rPr lang="id-ID" sz="2400" i="1" dirty="0" smtClean="0">
              <a:latin typeface="Times New Roman" panose="02020603050405020304" pitchFamily="18" charset="0"/>
              <a:cs typeface="Times New Roman" panose="02020603050405020304" pitchFamily="18" charset="0"/>
            </a:rPr>
            <a:t>Gelidium sp, Porphyra tenera kjell</a:t>
          </a:r>
          <a:r>
            <a:rPr lang="id-ID" sz="2400" i="0" dirty="0" smtClean="0">
              <a:latin typeface="Times New Roman" panose="02020603050405020304" pitchFamily="18" charset="0"/>
              <a:cs typeface="Times New Roman" panose="02020603050405020304" pitchFamily="18" charset="0"/>
            </a:rPr>
            <a:t>, </a:t>
          </a:r>
          <a:r>
            <a:rPr lang="id-ID" sz="2400" i="1" dirty="0" smtClean="0">
              <a:latin typeface="Times New Roman" panose="02020603050405020304" pitchFamily="18" charset="0"/>
              <a:cs typeface="Times New Roman" panose="02020603050405020304" pitchFamily="18" charset="0"/>
            </a:rPr>
            <a:t>Glacilaria sp, Eucheuma cottonii</a:t>
          </a:r>
          <a:endParaRPr lang="id-ID" sz="2400" i="1" dirty="0">
            <a:latin typeface="Times New Roman" panose="02020603050405020304" pitchFamily="18" charset="0"/>
            <a:cs typeface="Times New Roman" panose="02020603050405020304" pitchFamily="18" charset="0"/>
          </a:endParaRPr>
        </a:p>
      </dgm:t>
    </dgm:pt>
    <dgm:pt modelId="{E2A2B52B-8D52-4F68-BE70-579E3938B57B}" type="sibTrans" cxnId="{CCAF2A94-D2E5-4C84-BE92-04C6AAF6B6F5}">
      <dgm:prSet/>
      <dgm:spPr/>
      <dgm:t>
        <a:bodyPr/>
        <a:lstStyle/>
        <a:p>
          <a:endParaRPr lang="id-ID"/>
        </a:p>
      </dgm:t>
    </dgm:pt>
    <dgm:pt modelId="{64669D38-F4B2-4BC0-8C64-162ED8EEDAE5}" type="parTrans" cxnId="{CCAF2A94-D2E5-4C84-BE92-04C6AAF6B6F5}">
      <dgm:prSet/>
      <dgm:spPr/>
      <dgm:t>
        <a:bodyPr/>
        <a:lstStyle/>
        <a:p>
          <a:endParaRPr lang="id-ID"/>
        </a:p>
      </dgm:t>
    </dgm:pt>
    <dgm:pt modelId="{F6D90645-2C51-470D-BE67-764AC8551E10}">
      <dgm:prSet phldrT="[Text]" custT="1"/>
      <dgm:spPr/>
      <dgm:t>
        <a:bodyPr/>
        <a:lstStyle/>
        <a:p>
          <a:pPr>
            <a:lnSpc>
              <a:spcPct val="100000"/>
            </a:lnSpc>
            <a:spcAft>
              <a:spcPts val="0"/>
            </a:spcAft>
          </a:pPr>
          <a:r>
            <a:rPr lang="id-ID" sz="2000" dirty="0" smtClean="0">
              <a:latin typeface="Times New Roman" panose="02020603050405020304" pitchFamily="18" charset="0"/>
              <a:cs typeface="Times New Roman" panose="02020603050405020304" pitchFamily="18" charset="0"/>
            </a:rPr>
            <a:t>Voulda (1976),</a:t>
          </a:r>
        </a:p>
        <a:p>
          <a:pPr>
            <a:lnSpc>
              <a:spcPct val="100000"/>
            </a:lnSpc>
            <a:spcAft>
              <a:spcPts val="0"/>
            </a:spcAft>
          </a:pPr>
          <a:r>
            <a:rPr lang="id-ID" sz="2000" dirty="0" smtClean="0">
              <a:latin typeface="Times New Roman" panose="02020603050405020304" pitchFamily="18" charset="0"/>
              <a:cs typeface="Times New Roman" panose="02020603050405020304" pitchFamily="18" charset="0"/>
            </a:rPr>
            <a:t>Hasanah (2007), Tridiyani(2011),  </a:t>
          </a:r>
        </a:p>
        <a:p>
          <a:pPr>
            <a:lnSpc>
              <a:spcPct val="100000"/>
            </a:lnSpc>
            <a:spcAft>
              <a:spcPts val="0"/>
            </a:spcAft>
          </a:pPr>
          <a:r>
            <a:rPr lang="id-ID" sz="2000" dirty="0" smtClean="0">
              <a:latin typeface="Times New Roman" panose="02020603050405020304" pitchFamily="18" charset="0"/>
              <a:cs typeface="Times New Roman" panose="02020603050405020304" pitchFamily="18" charset="0"/>
            </a:rPr>
            <a:t>Teddy (2009)</a:t>
          </a:r>
        </a:p>
        <a:p>
          <a:pPr>
            <a:lnSpc>
              <a:spcPct val="100000"/>
            </a:lnSpc>
            <a:spcAft>
              <a:spcPts val="0"/>
            </a:spcAft>
          </a:pPr>
          <a:r>
            <a:rPr lang="id-ID" sz="2000" dirty="0" smtClean="0">
              <a:latin typeface="Times New Roman" panose="02020603050405020304" pitchFamily="18" charset="0"/>
              <a:cs typeface="Times New Roman" panose="02020603050405020304" pitchFamily="18" charset="0"/>
            </a:rPr>
            <a:t>Fadhila (2014)</a:t>
          </a:r>
          <a:endParaRPr lang="id-ID" sz="2000" dirty="0">
            <a:latin typeface="Times New Roman" panose="02020603050405020304" pitchFamily="18" charset="0"/>
            <a:cs typeface="Times New Roman" panose="02020603050405020304" pitchFamily="18" charset="0"/>
          </a:endParaRPr>
        </a:p>
      </dgm:t>
    </dgm:pt>
    <dgm:pt modelId="{7C0F3FF9-2D26-495B-9B38-FEC55DF87C30}" type="sibTrans" cxnId="{528B581E-F0A4-42E4-AA50-0DA866A5D2E4}">
      <dgm:prSet/>
      <dgm:spPr/>
      <dgm:t>
        <a:bodyPr/>
        <a:lstStyle/>
        <a:p>
          <a:endParaRPr lang="id-ID"/>
        </a:p>
      </dgm:t>
    </dgm:pt>
    <dgm:pt modelId="{E80C9F56-FA79-4D4A-82A0-2CA7752941C3}" type="parTrans" cxnId="{528B581E-F0A4-42E4-AA50-0DA866A5D2E4}">
      <dgm:prSet/>
      <dgm:spPr/>
      <dgm:t>
        <a:bodyPr/>
        <a:lstStyle/>
        <a:p>
          <a:endParaRPr lang="id-ID"/>
        </a:p>
      </dgm:t>
    </dgm:pt>
    <dgm:pt modelId="{A5926CB2-5E76-45C4-9D47-2403BBF43BF1}">
      <dgm:prSet phldrT="[Text]" custT="1"/>
      <dgm:spPr/>
      <dgm:t>
        <a:bodyPr/>
        <a:lstStyle/>
        <a:p>
          <a:pPr algn="just"/>
          <a:r>
            <a:rPr lang="id-ID" sz="2400" i="0" dirty="0" smtClean="0">
              <a:latin typeface="Times New Roman" panose="02020603050405020304" pitchFamily="18" charset="0"/>
              <a:cs typeface="Times New Roman" panose="02020603050405020304" pitchFamily="18" charset="0"/>
            </a:rPr>
            <a:t>Budidaya rumput laut telah mengalami peningkatan lahan seluas 25.700 Ha namun tingkat konsumsi relatif rendah</a:t>
          </a:r>
          <a:endParaRPr lang="id-ID" sz="2400" i="0" dirty="0">
            <a:latin typeface="Times New Roman" panose="02020603050405020304" pitchFamily="18" charset="0"/>
            <a:cs typeface="Times New Roman" panose="02020603050405020304" pitchFamily="18" charset="0"/>
          </a:endParaRPr>
        </a:p>
      </dgm:t>
    </dgm:pt>
    <dgm:pt modelId="{0403567F-ADB8-4A1C-8122-150090F5C02E}" type="sibTrans" cxnId="{1B0BE5EE-2FD9-433A-9C98-BFC5B4C371C2}">
      <dgm:prSet/>
      <dgm:spPr/>
      <dgm:t>
        <a:bodyPr/>
        <a:lstStyle/>
        <a:p>
          <a:endParaRPr lang="id-ID"/>
        </a:p>
      </dgm:t>
    </dgm:pt>
    <dgm:pt modelId="{539EC784-E788-41C8-A689-E50BFC2F3186}" type="parTrans" cxnId="{1B0BE5EE-2FD9-433A-9C98-BFC5B4C371C2}">
      <dgm:prSet/>
      <dgm:spPr/>
      <dgm:t>
        <a:bodyPr/>
        <a:lstStyle/>
        <a:p>
          <a:endParaRPr lang="id-ID"/>
        </a:p>
      </dgm:t>
    </dgm:pt>
    <dgm:pt modelId="{9D44C397-B7A7-4697-98D4-78E27D0BB07A}">
      <dgm:prSet phldrT="[Text]" custT="1"/>
      <dgm:spPr/>
      <dgm:t>
        <a:bodyPr/>
        <a:lstStyle/>
        <a:p>
          <a:r>
            <a:rPr lang="id-ID" sz="2400" dirty="0" smtClean="0">
              <a:latin typeface="Times New Roman" panose="02020603050405020304" pitchFamily="18" charset="0"/>
              <a:cs typeface="Times New Roman" panose="02020603050405020304" pitchFamily="18" charset="0"/>
            </a:rPr>
            <a:t>Wirjatmadi</a:t>
          </a:r>
        </a:p>
        <a:p>
          <a:r>
            <a:rPr lang="id-ID" sz="2400" dirty="0" smtClean="0">
              <a:latin typeface="Times New Roman" panose="02020603050405020304" pitchFamily="18" charset="0"/>
              <a:cs typeface="Times New Roman" panose="02020603050405020304" pitchFamily="18" charset="0"/>
            </a:rPr>
            <a:t> (2002)</a:t>
          </a:r>
          <a:endParaRPr lang="id-ID" sz="2400" dirty="0">
            <a:latin typeface="Times New Roman" panose="02020603050405020304" pitchFamily="18" charset="0"/>
            <a:cs typeface="Times New Roman" panose="02020603050405020304" pitchFamily="18" charset="0"/>
          </a:endParaRPr>
        </a:p>
      </dgm:t>
    </dgm:pt>
    <dgm:pt modelId="{01C13168-66C9-4E58-A33A-69B8482452A8}" type="sibTrans" cxnId="{AD464F84-0F5A-4E18-BA0C-20BDF6AD3D69}">
      <dgm:prSet/>
      <dgm:spPr/>
      <dgm:t>
        <a:bodyPr/>
        <a:lstStyle/>
        <a:p>
          <a:endParaRPr lang="id-ID"/>
        </a:p>
      </dgm:t>
    </dgm:pt>
    <dgm:pt modelId="{BEB11A9B-618D-4BF8-8F69-B7FB2B15E891}" type="parTrans" cxnId="{AD464F84-0F5A-4E18-BA0C-20BDF6AD3D69}">
      <dgm:prSet/>
      <dgm:spPr/>
      <dgm:t>
        <a:bodyPr/>
        <a:lstStyle/>
        <a:p>
          <a:endParaRPr lang="id-ID"/>
        </a:p>
      </dgm:t>
    </dgm:pt>
    <dgm:pt modelId="{C920B970-5F62-4342-95BE-FF34FD3D4DE9}" type="pres">
      <dgm:prSet presAssocID="{71166D84-17AA-47B3-9070-F4E6E096D3E1}" presName="Name0" presStyleCnt="0">
        <dgm:presLayoutVars>
          <dgm:dir/>
          <dgm:animLvl val="lvl"/>
          <dgm:resizeHandles val="exact"/>
        </dgm:presLayoutVars>
      </dgm:prSet>
      <dgm:spPr/>
      <dgm:t>
        <a:bodyPr/>
        <a:lstStyle/>
        <a:p>
          <a:endParaRPr lang="id-ID"/>
        </a:p>
      </dgm:t>
    </dgm:pt>
    <dgm:pt modelId="{78B97BEE-2690-4482-9CAE-746681453D6E}" type="pres">
      <dgm:prSet presAssocID="{9D44C397-B7A7-4697-98D4-78E27D0BB07A}" presName="linNode" presStyleCnt="0"/>
      <dgm:spPr/>
    </dgm:pt>
    <dgm:pt modelId="{EF60EE99-27B0-4EA7-951C-DD8C1DCC049B}" type="pres">
      <dgm:prSet presAssocID="{9D44C397-B7A7-4697-98D4-78E27D0BB07A}" presName="parentText" presStyleLbl="node1" presStyleIdx="0" presStyleCnt="3" custScaleX="74640" custScaleY="61538">
        <dgm:presLayoutVars>
          <dgm:chMax val="1"/>
          <dgm:bulletEnabled val="1"/>
        </dgm:presLayoutVars>
      </dgm:prSet>
      <dgm:spPr/>
      <dgm:t>
        <a:bodyPr/>
        <a:lstStyle/>
        <a:p>
          <a:endParaRPr lang="id-ID"/>
        </a:p>
      </dgm:t>
    </dgm:pt>
    <dgm:pt modelId="{A0C30958-090C-42A1-8D4F-4CE0213CA5B6}" type="pres">
      <dgm:prSet presAssocID="{9D44C397-B7A7-4697-98D4-78E27D0BB07A}" presName="descendantText" presStyleLbl="alignAccFollowNode1" presStyleIdx="0" presStyleCnt="3" custScaleX="113928" custScaleY="64305">
        <dgm:presLayoutVars>
          <dgm:bulletEnabled val="1"/>
        </dgm:presLayoutVars>
      </dgm:prSet>
      <dgm:spPr/>
      <dgm:t>
        <a:bodyPr/>
        <a:lstStyle/>
        <a:p>
          <a:endParaRPr lang="id-ID"/>
        </a:p>
      </dgm:t>
    </dgm:pt>
    <dgm:pt modelId="{2B311EF9-092D-4D58-8E1D-80E4B31B562C}" type="pres">
      <dgm:prSet presAssocID="{01C13168-66C9-4E58-A33A-69B8482452A8}" presName="sp" presStyleCnt="0"/>
      <dgm:spPr/>
    </dgm:pt>
    <dgm:pt modelId="{EFCCDA09-4E52-4C20-A39D-52F5BD0E5A16}" type="pres">
      <dgm:prSet presAssocID="{01B87C36-C667-4EAF-9E7A-15E2F8D8BE32}" presName="linNode" presStyleCnt="0"/>
      <dgm:spPr/>
    </dgm:pt>
    <dgm:pt modelId="{246F3237-839F-4FB4-9686-9689CA4CCAA5}" type="pres">
      <dgm:prSet presAssocID="{01B87C36-C667-4EAF-9E7A-15E2F8D8BE32}" presName="parentText" presStyleLbl="node1" presStyleIdx="1" presStyleCnt="3" custScaleX="73116" custScaleY="63623">
        <dgm:presLayoutVars>
          <dgm:chMax val="1"/>
          <dgm:bulletEnabled val="1"/>
        </dgm:presLayoutVars>
      </dgm:prSet>
      <dgm:spPr/>
      <dgm:t>
        <a:bodyPr/>
        <a:lstStyle/>
        <a:p>
          <a:endParaRPr lang="id-ID"/>
        </a:p>
      </dgm:t>
    </dgm:pt>
    <dgm:pt modelId="{4CDA7A57-F9E2-4D60-B0F8-688258799B5C}" type="pres">
      <dgm:prSet presAssocID="{01B87C36-C667-4EAF-9E7A-15E2F8D8BE32}" presName="descendantText" presStyleLbl="alignAccFollowNode1" presStyleIdx="1" presStyleCnt="3" custScaleX="126051">
        <dgm:presLayoutVars>
          <dgm:bulletEnabled val="1"/>
        </dgm:presLayoutVars>
      </dgm:prSet>
      <dgm:spPr/>
      <dgm:t>
        <a:bodyPr/>
        <a:lstStyle/>
        <a:p>
          <a:endParaRPr lang="id-ID"/>
        </a:p>
      </dgm:t>
    </dgm:pt>
    <dgm:pt modelId="{93FE7968-F01B-4751-B5A5-F0927EA7271E}" type="pres">
      <dgm:prSet presAssocID="{CE85D547-F82C-4A11-8847-6DCB97DBEBA4}" presName="sp" presStyleCnt="0"/>
      <dgm:spPr/>
    </dgm:pt>
    <dgm:pt modelId="{12D0423A-380A-4660-BE76-549757B1995D}" type="pres">
      <dgm:prSet presAssocID="{F6D90645-2C51-470D-BE67-764AC8551E10}" presName="linNode" presStyleCnt="0"/>
      <dgm:spPr/>
    </dgm:pt>
    <dgm:pt modelId="{DD325081-5D2F-4679-8E22-3E83C5B99212}" type="pres">
      <dgm:prSet presAssocID="{F6D90645-2C51-470D-BE67-764AC8551E10}" presName="parentText" presStyleLbl="node1" presStyleIdx="2" presStyleCnt="3" custScaleX="74531" custScaleY="93697" custLinFactNeighborX="421" custLinFactNeighborY="13189">
        <dgm:presLayoutVars>
          <dgm:chMax val="1"/>
          <dgm:bulletEnabled val="1"/>
        </dgm:presLayoutVars>
      </dgm:prSet>
      <dgm:spPr/>
      <dgm:t>
        <a:bodyPr/>
        <a:lstStyle/>
        <a:p>
          <a:endParaRPr lang="id-ID"/>
        </a:p>
      </dgm:t>
    </dgm:pt>
    <dgm:pt modelId="{8CF05D03-BDBA-4FF5-9AC1-9FEF09059A01}" type="pres">
      <dgm:prSet presAssocID="{F6D90645-2C51-470D-BE67-764AC8551E10}" presName="descendantText" presStyleLbl="alignAccFollowNode1" presStyleIdx="2" presStyleCnt="3" custScaleX="123154">
        <dgm:presLayoutVars>
          <dgm:bulletEnabled val="1"/>
        </dgm:presLayoutVars>
      </dgm:prSet>
      <dgm:spPr/>
      <dgm:t>
        <a:bodyPr/>
        <a:lstStyle/>
        <a:p>
          <a:endParaRPr lang="id-ID"/>
        </a:p>
      </dgm:t>
    </dgm:pt>
  </dgm:ptLst>
  <dgm:cxnLst>
    <dgm:cxn modelId="{026CA785-02B2-4AFB-AC8C-48C9C3C1F6D3}" type="presOf" srcId="{E695E5BE-554B-4ABD-9418-D454A480163C}" destId="{8CF05D03-BDBA-4FF5-9AC1-9FEF09059A01}" srcOrd="0" destOrd="0" presId="urn:microsoft.com/office/officeart/2005/8/layout/vList5"/>
    <dgm:cxn modelId="{528B581E-F0A4-42E4-AA50-0DA866A5D2E4}" srcId="{71166D84-17AA-47B3-9070-F4E6E096D3E1}" destId="{F6D90645-2C51-470D-BE67-764AC8551E10}" srcOrd="2" destOrd="0" parTransId="{E80C9F56-FA79-4D4A-82A0-2CA7752941C3}" sibTransId="{7C0F3FF9-2D26-495B-9B38-FEC55DF87C30}"/>
    <dgm:cxn modelId="{26D7094E-A8E7-4040-9751-244BFB94E967}" type="presOf" srcId="{F6D90645-2C51-470D-BE67-764AC8551E10}" destId="{DD325081-5D2F-4679-8E22-3E83C5B99212}" srcOrd="0" destOrd="0" presId="urn:microsoft.com/office/officeart/2005/8/layout/vList5"/>
    <dgm:cxn modelId="{023F6DA8-3341-445A-BA4A-A98F2A69DF91}" type="presOf" srcId="{9D44C397-B7A7-4697-98D4-78E27D0BB07A}" destId="{EF60EE99-27B0-4EA7-951C-DD8C1DCC049B}" srcOrd="0" destOrd="0" presId="urn:microsoft.com/office/officeart/2005/8/layout/vList5"/>
    <dgm:cxn modelId="{1BFED31A-8FB2-4D8A-AFE3-CB426B84642B}" type="presOf" srcId="{71166D84-17AA-47B3-9070-F4E6E096D3E1}" destId="{C920B970-5F62-4342-95BE-FF34FD3D4DE9}" srcOrd="0" destOrd="0" presId="urn:microsoft.com/office/officeart/2005/8/layout/vList5"/>
    <dgm:cxn modelId="{46C83208-F8C6-4DC3-96D7-90005C4D84F6}" type="presOf" srcId="{01B87C36-C667-4EAF-9E7A-15E2F8D8BE32}" destId="{246F3237-839F-4FB4-9686-9689CA4CCAA5}" srcOrd="0" destOrd="0" presId="urn:microsoft.com/office/officeart/2005/8/layout/vList5"/>
    <dgm:cxn modelId="{357F7AB6-F704-48B8-9543-F305CE168A71}" srcId="{71166D84-17AA-47B3-9070-F4E6E096D3E1}" destId="{01B87C36-C667-4EAF-9E7A-15E2F8D8BE32}" srcOrd="1" destOrd="0" parTransId="{FF7092DB-26F3-485D-B6B4-B407200215F6}" sibTransId="{CE85D547-F82C-4A11-8847-6DCB97DBEBA4}"/>
    <dgm:cxn modelId="{CFD9C80B-946A-4930-A4A2-F3B3E28C49F2}" srcId="{01B87C36-C667-4EAF-9E7A-15E2F8D8BE32}" destId="{B0DEA12D-2DD6-4AAF-88A6-65276C83C7DF}" srcOrd="0" destOrd="0" parTransId="{CFF56C2E-CEB8-498C-B80B-1A461653DA02}" sibTransId="{C0D751B5-72C2-4F5C-8894-DC3505F3599F}"/>
    <dgm:cxn modelId="{AD464F84-0F5A-4E18-BA0C-20BDF6AD3D69}" srcId="{71166D84-17AA-47B3-9070-F4E6E096D3E1}" destId="{9D44C397-B7A7-4697-98D4-78E27D0BB07A}" srcOrd="0" destOrd="0" parTransId="{BEB11A9B-618D-4BF8-8F69-B7FB2B15E891}" sibTransId="{01C13168-66C9-4E58-A33A-69B8482452A8}"/>
    <dgm:cxn modelId="{CCAF2A94-D2E5-4C84-BE92-04C6AAF6B6F5}" srcId="{F6D90645-2C51-470D-BE67-764AC8551E10}" destId="{E695E5BE-554B-4ABD-9418-D454A480163C}" srcOrd="0" destOrd="0" parTransId="{64669D38-F4B2-4BC0-8C64-162ED8EEDAE5}" sibTransId="{E2A2B52B-8D52-4F68-BE70-579E3938B57B}"/>
    <dgm:cxn modelId="{A297728C-A48C-4854-A965-4B10093B161B}" type="presOf" srcId="{A5926CB2-5E76-45C4-9D47-2403BBF43BF1}" destId="{A0C30958-090C-42A1-8D4F-4CE0213CA5B6}" srcOrd="0" destOrd="0" presId="urn:microsoft.com/office/officeart/2005/8/layout/vList5"/>
    <dgm:cxn modelId="{1B0BE5EE-2FD9-433A-9C98-BFC5B4C371C2}" srcId="{9D44C397-B7A7-4697-98D4-78E27D0BB07A}" destId="{A5926CB2-5E76-45C4-9D47-2403BBF43BF1}" srcOrd="0" destOrd="0" parTransId="{539EC784-E788-41C8-A689-E50BFC2F3186}" sibTransId="{0403567F-ADB8-4A1C-8122-150090F5C02E}"/>
    <dgm:cxn modelId="{4D1343C5-6B9D-4B11-9433-C2D132F0DACB}" type="presOf" srcId="{B0DEA12D-2DD6-4AAF-88A6-65276C83C7DF}" destId="{4CDA7A57-F9E2-4D60-B0F8-688258799B5C}" srcOrd="0" destOrd="0" presId="urn:microsoft.com/office/officeart/2005/8/layout/vList5"/>
    <dgm:cxn modelId="{5F3291C9-09A5-4E48-A159-0BC1B1ADFCEE}" type="presParOf" srcId="{C920B970-5F62-4342-95BE-FF34FD3D4DE9}" destId="{78B97BEE-2690-4482-9CAE-746681453D6E}" srcOrd="0" destOrd="0" presId="urn:microsoft.com/office/officeart/2005/8/layout/vList5"/>
    <dgm:cxn modelId="{906FC19C-83DA-4CC1-9774-E8F657939DBE}" type="presParOf" srcId="{78B97BEE-2690-4482-9CAE-746681453D6E}" destId="{EF60EE99-27B0-4EA7-951C-DD8C1DCC049B}" srcOrd="0" destOrd="0" presId="urn:microsoft.com/office/officeart/2005/8/layout/vList5"/>
    <dgm:cxn modelId="{3D78C1F9-6509-4E95-AEEC-332C1AE997B4}" type="presParOf" srcId="{78B97BEE-2690-4482-9CAE-746681453D6E}" destId="{A0C30958-090C-42A1-8D4F-4CE0213CA5B6}" srcOrd="1" destOrd="0" presId="urn:microsoft.com/office/officeart/2005/8/layout/vList5"/>
    <dgm:cxn modelId="{B70A072F-E55F-4510-930C-8932A5A91AA6}" type="presParOf" srcId="{C920B970-5F62-4342-95BE-FF34FD3D4DE9}" destId="{2B311EF9-092D-4D58-8E1D-80E4B31B562C}" srcOrd="1" destOrd="0" presId="urn:microsoft.com/office/officeart/2005/8/layout/vList5"/>
    <dgm:cxn modelId="{46F8F115-BE99-4D55-BE8F-7C856EB97D9B}" type="presParOf" srcId="{C920B970-5F62-4342-95BE-FF34FD3D4DE9}" destId="{EFCCDA09-4E52-4C20-A39D-52F5BD0E5A16}" srcOrd="2" destOrd="0" presId="urn:microsoft.com/office/officeart/2005/8/layout/vList5"/>
    <dgm:cxn modelId="{71228A62-C61E-4403-B5FE-BFA628E8348D}" type="presParOf" srcId="{EFCCDA09-4E52-4C20-A39D-52F5BD0E5A16}" destId="{246F3237-839F-4FB4-9686-9689CA4CCAA5}" srcOrd="0" destOrd="0" presId="urn:microsoft.com/office/officeart/2005/8/layout/vList5"/>
    <dgm:cxn modelId="{E4FAC843-DB5C-4CE1-BAE5-9C54C93198EC}" type="presParOf" srcId="{EFCCDA09-4E52-4C20-A39D-52F5BD0E5A16}" destId="{4CDA7A57-F9E2-4D60-B0F8-688258799B5C}" srcOrd="1" destOrd="0" presId="urn:microsoft.com/office/officeart/2005/8/layout/vList5"/>
    <dgm:cxn modelId="{8F9CE7A9-C358-472B-82B9-B27B0CC1E4B4}" type="presParOf" srcId="{C920B970-5F62-4342-95BE-FF34FD3D4DE9}" destId="{93FE7968-F01B-4751-B5A5-F0927EA7271E}" srcOrd="3" destOrd="0" presId="urn:microsoft.com/office/officeart/2005/8/layout/vList5"/>
    <dgm:cxn modelId="{C675D24B-5B36-40B3-BE11-7804E8F16F7F}" type="presParOf" srcId="{C920B970-5F62-4342-95BE-FF34FD3D4DE9}" destId="{12D0423A-380A-4660-BE76-549757B1995D}" srcOrd="4" destOrd="0" presId="urn:microsoft.com/office/officeart/2005/8/layout/vList5"/>
    <dgm:cxn modelId="{02FCE7BC-D6D6-4F5E-972A-0BF3B0A933DF}" type="presParOf" srcId="{12D0423A-380A-4660-BE76-549757B1995D}" destId="{DD325081-5D2F-4679-8E22-3E83C5B99212}" srcOrd="0" destOrd="0" presId="urn:microsoft.com/office/officeart/2005/8/layout/vList5"/>
    <dgm:cxn modelId="{F7B76574-92A0-4E85-909E-03A8D79AB936}" type="presParOf" srcId="{12D0423A-380A-4660-BE76-549757B1995D}" destId="{8CF05D03-BDBA-4FF5-9AC1-9FEF09059A0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85558-7E5C-4ECB-B98D-C68C0C9B6D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F9277A13-202D-4EE3-9E76-9EEB2CF409E7}">
      <dgm:prSet phldrT="[Text]" custT="1"/>
      <dgm:spPr/>
      <dgm:t>
        <a:bodyPr/>
        <a:lstStyle/>
        <a:p>
          <a:r>
            <a:rPr lang="id-ID" sz="2800" dirty="0" smtClean="0">
              <a:latin typeface="Times New Roman" panose="02020603050405020304" pitchFamily="18" charset="0"/>
              <a:cs typeface="Times New Roman" panose="02020603050405020304" pitchFamily="18" charset="0"/>
            </a:rPr>
            <a:t>Nisizawa (2002)</a:t>
          </a:r>
          <a:endParaRPr lang="id-ID" sz="2800" dirty="0">
            <a:latin typeface="Times New Roman" panose="02020603050405020304" pitchFamily="18" charset="0"/>
            <a:cs typeface="Times New Roman" panose="02020603050405020304" pitchFamily="18" charset="0"/>
          </a:endParaRPr>
        </a:p>
      </dgm:t>
    </dgm:pt>
    <dgm:pt modelId="{0B776511-1C16-45E3-AD51-5BCB0DEAEEEC}" type="parTrans" cxnId="{C03046D3-90BF-4F43-9E74-FF5969DE353C}">
      <dgm:prSet/>
      <dgm:spPr/>
      <dgm:t>
        <a:bodyPr/>
        <a:lstStyle/>
        <a:p>
          <a:endParaRPr lang="id-ID"/>
        </a:p>
      </dgm:t>
    </dgm:pt>
    <dgm:pt modelId="{85B4F06F-4FE3-4AC1-A536-89B4C674B762}" type="sibTrans" cxnId="{C03046D3-90BF-4F43-9E74-FF5969DE353C}">
      <dgm:prSet/>
      <dgm:spPr/>
      <dgm:t>
        <a:bodyPr/>
        <a:lstStyle/>
        <a:p>
          <a:endParaRPr lang="id-ID"/>
        </a:p>
      </dgm:t>
    </dgm:pt>
    <dgm:pt modelId="{269F5B59-DE30-4687-B73B-4EC84C017F41}">
      <dgm:prSet phldrT="[Text]" custT="1"/>
      <dgm:spPr/>
      <dgm:t>
        <a:bodyPr/>
        <a:lstStyle/>
        <a:p>
          <a:pPr algn="just"/>
          <a:r>
            <a:rPr lang="id-ID" sz="2000" i="1" dirty="0" smtClean="0">
              <a:latin typeface="Times New Roman" panose="02020603050405020304" pitchFamily="18" charset="0"/>
              <a:cs typeface="Times New Roman" panose="02020603050405020304" pitchFamily="18" charset="0"/>
            </a:rPr>
            <a:t>Nori </a:t>
          </a:r>
          <a:r>
            <a:rPr lang="id-ID" sz="2000" i="0" dirty="0" smtClean="0">
              <a:latin typeface="Times New Roman" panose="02020603050405020304" pitchFamily="18" charset="0"/>
              <a:cs typeface="Times New Roman" panose="02020603050405020304" pitchFamily="18" charset="0"/>
            </a:rPr>
            <a:t>yang berkualitas tinggi berwarna hitam kehijauan karena mengandung klorofil a dan </a:t>
          </a:r>
          <a:r>
            <a:rPr lang="id-ID" sz="2000" i="1" dirty="0" smtClean="0">
              <a:latin typeface="Times New Roman" panose="02020603050405020304" pitchFamily="18" charset="0"/>
              <a:cs typeface="Times New Roman" panose="02020603050405020304" pitchFamily="18" charset="0"/>
            </a:rPr>
            <a:t>phycobilin </a:t>
          </a:r>
          <a:r>
            <a:rPr lang="id-ID" sz="2000" i="0" dirty="0" smtClean="0">
              <a:latin typeface="Times New Roman" panose="02020603050405020304" pitchFamily="18" charset="0"/>
              <a:cs typeface="Times New Roman" panose="02020603050405020304" pitchFamily="18" charset="0"/>
            </a:rPr>
            <a:t>sedangkan </a:t>
          </a:r>
          <a:r>
            <a:rPr lang="id-ID" sz="2000" i="1" dirty="0" smtClean="0">
              <a:latin typeface="Times New Roman" panose="02020603050405020304" pitchFamily="18" charset="0"/>
              <a:cs typeface="Times New Roman" panose="02020603050405020304" pitchFamily="18" charset="0"/>
            </a:rPr>
            <a:t>nori </a:t>
          </a:r>
          <a:r>
            <a:rPr lang="id-ID" sz="2000" i="0" dirty="0" smtClean="0">
              <a:latin typeface="Times New Roman" panose="02020603050405020304" pitchFamily="18" charset="0"/>
              <a:cs typeface="Times New Roman" panose="02020603050405020304" pitchFamily="18" charset="0"/>
            </a:rPr>
            <a:t>berkualitas rendah memiliki warna dari hijau hingga hijau muda</a:t>
          </a:r>
          <a:endParaRPr lang="id-ID" sz="2000" baseline="30000" dirty="0">
            <a:latin typeface="Times New Roman" panose="02020603050405020304" pitchFamily="18" charset="0"/>
            <a:cs typeface="Times New Roman" panose="02020603050405020304" pitchFamily="18" charset="0"/>
          </a:endParaRPr>
        </a:p>
      </dgm:t>
    </dgm:pt>
    <dgm:pt modelId="{796035EF-35EC-4689-8999-87F8FAF9556E}" type="parTrans" cxnId="{724B11B4-BD70-4105-A4F6-C66EB592EDAA}">
      <dgm:prSet/>
      <dgm:spPr/>
      <dgm:t>
        <a:bodyPr/>
        <a:lstStyle/>
        <a:p>
          <a:endParaRPr lang="id-ID"/>
        </a:p>
      </dgm:t>
    </dgm:pt>
    <dgm:pt modelId="{62D4ADF0-A9B6-42AB-BA25-08148BE529E5}" type="sibTrans" cxnId="{724B11B4-BD70-4105-A4F6-C66EB592EDAA}">
      <dgm:prSet/>
      <dgm:spPr/>
      <dgm:t>
        <a:bodyPr/>
        <a:lstStyle/>
        <a:p>
          <a:endParaRPr lang="id-ID"/>
        </a:p>
      </dgm:t>
    </dgm:pt>
    <dgm:pt modelId="{6BE67CA1-CA27-45DC-B088-36581F504CA8}">
      <dgm:prSet phldrT="[Text]" custT="1"/>
      <dgm:spPr/>
      <dgm:t>
        <a:bodyPr/>
        <a:lstStyle/>
        <a:p>
          <a:r>
            <a:rPr lang="id-ID" sz="2000" dirty="0" smtClean="0">
              <a:latin typeface="Times New Roman" panose="02020603050405020304" pitchFamily="18" charset="0"/>
              <a:cs typeface="Times New Roman" panose="02020603050405020304" pitchFamily="18" charset="0"/>
            </a:rPr>
            <a:t>Urbano dan Goni (2002) </a:t>
          </a:r>
          <a:endParaRPr lang="id-ID" sz="2000" dirty="0">
            <a:latin typeface="Times New Roman" panose="02020603050405020304" pitchFamily="18" charset="0"/>
            <a:cs typeface="Times New Roman" panose="02020603050405020304" pitchFamily="18" charset="0"/>
          </a:endParaRPr>
        </a:p>
      </dgm:t>
    </dgm:pt>
    <dgm:pt modelId="{8FEB56DD-BED5-4C3D-987D-C57E73FF9CA8}" type="parTrans" cxnId="{2CC783A5-8AD9-464C-8D75-94C71D4141D6}">
      <dgm:prSet/>
      <dgm:spPr/>
      <dgm:t>
        <a:bodyPr/>
        <a:lstStyle/>
        <a:p>
          <a:endParaRPr lang="id-ID"/>
        </a:p>
      </dgm:t>
    </dgm:pt>
    <dgm:pt modelId="{694941A5-C90E-4194-A584-F4EA3B02196C}" type="sibTrans" cxnId="{2CC783A5-8AD9-464C-8D75-94C71D4141D6}">
      <dgm:prSet/>
      <dgm:spPr/>
      <dgm:t>
        <a:bodyPr/>
        <a:lstStyle/>
        <a:p>
          <a:endParaRPr lang="id-ID"/>
        </a:p>
      </dgm:t>
    </dgm:pt>
    <dgm:pt modelId="{B88AD6AA-2FB0-4BE1-B959-625A5070A626}">
      <dgm:prSet phldrT="[Text]" custT="1"/>
      <dgm:spPr/>
      <dgm:t>
        <a:bodyPr/>
        <a:lstStyle/>
        <a:p>
          <a:pPr algn="just"/>
          <a:r>
            <a:rPr lang="id-ID" sz="2000" i="0" dirty="0" smtClean="0">
              <a:latin typeface="Times New Roman" panose="02020603050405020304" pitchFamily="18" charset="0"/>
              <a:cs typeface="Times New Roman" panose="02020603050405020304" pitchFamily="18" charset="0"/>
            </a:rPr>
            <a:t>Kandungan serat makanan (</a:t>
          </a:r>
          <a:r>
            <a:rPr lang="id-ID" sz="2000" i="1" dirty="0" smtClean="0">
              <a:latin typeface="Times New Roman" panose="02020603050405020304" pitchFamily="18" charset="0"/>
              <a:cs typeface="Times New Roman" panose="02020603050405020304" pitchFamily="18" charset="0"/>
            </a:rPr>
            <a:t>Dietary Fiber</a:t>
          </a:r>
          <a:r>
            <a:rPr lang="id-ID" sz="2000" i="0" dirty="0" smtClean="0">
              <a:latin typeface="Times New Roman" panose="02020603050405020304" pitchFamily="18" charset="0"/>
              <a:cs typeface="Times New Roman" panose="02020603050405020304" pitchFamily="18" charset="0"/>
            </a:rPr>
            <a:t>) dalam </a:t>
          </a:r>
          <a:r>
            <a:rPr lang="id-ID" sz="2000" i="1" dirty="0" smtClean="0">
              <a:latin typeface="Times New Roman" panose="02020603050405020304" pitchFamily="18" charset="0"/>
              <a:cs typeface="Times New Roman" panose="02020603050405020304" pitchFamily="18" charset="0"/>
            </a:rPr>
            <a:t>nori </a:t>
          </a:r>
          <a:r>
            <a:rPr lang="id-ID" sz="2000" i="0" dirty="0" smtClean="0">
              <a:latin typeface="Times New Roman" panose="02020603050405020304" pitchFamily="18" charset="0"/>
              <a:cs typeface="Times New Roman" panose="02020603050405020304" pitchFamily="18" charset="0"/>
            </a:rPr>
            <a:t>sekitar 34% dari berat kering </a:t>
          </a:r>
          <a:endParaRPr lang="id-ID" sz="2000" baseline="30000" dirty="0">
            <a:latin typeface="Times New Roman" panose="02020603050405020304" pitchFamily="18" charset="0"/>
            <a:cs typeface="Times New Roman" panose="02020603050405020304" pitchFamily="18" charset="0"/>
          </a:endParaRPr>
        </a:p>
      </dgm:t>
    </dgm:pt>
    <dgm:pt modelId="{615A8579-3528-46EB-93F9-AAD8C95C4E3B}" type="parTrans" cxnId="{AD942550-1AD6-4E02-801F-B18BBACBA9A9}">
      <dgm:prSet/>
      <dgm:spPr/>
      <dgm:t>
        <a:bodyPr/>
        <a:lstStyle/>
        <a:p>
          <a:endParaRPr lang="id-ID"/>
        </a:p>
      </dgm:t>
    </dgm:pt>
    <dgm:pt modelId="{5F51CA2B-EA34-4BB8-B8F6-40980EC20F1A}" type="sibTrans" cxnId="{AD942550-1AD6-4E02-801F-B18BBACBA9A9}">
      <dgm:prSet/>
      <dgm:spPr/>
      <dgm:t>
        <a:bodyPr/>
        <a:lstStyle/>
        <a:p>
          <a:endParaRPr lang="id-ID"/>
        </a:p>
      </dgm:t>
    </dgm:pt>
    <dgm:pt modelId="{F5034702-7FD3-4850-9B54-8C6F7D3456DF}">
      <dgm:prSet phldrT="[Text]" custT="1"/>
      <dgm:spPr/>
      <dgm:t>
        <a:bodyPr/>
        <a:lstStyle/>
        <a:p>
          <a:r>
            <a:rPr lang="id-ID" sz="2000" dirty="0" smtClean="0">
              <a:latin typeface="Times New Roman" panose="02020603050405020304" pitchFamily="18" charset="0"/>
              <a:cs typeface="Times New Roman" panose="02020603050405020304" pitchFamily="18" charset="0"/>
            </a:rPr>
            <a:t>Korringa (1976),</a:t>
          </a:r>
        </a:p>
        <a:p>
          <a:r>
            <a:rPr lang="id-ID" sz="2000" dirty="0" smtClean="0">
              <a:latin typeface="Times New Roman" panose="02020603050405020304" pitchFamily="18" charset="0"/>
              <a:cs typeface="Times New Roman" panose="02020603050405020304" pitchFamily="18" charset="0"/>
            </a:rPr>
            <a:t>FAO (2008)</a:t>
          </a:r>
          <a:endParaRPr lang="id-ID" sz="2000" dirty="0">
            <a:latin typeface="Times New Roman" panose="02020603050405020304" pitchFamily="18" charset="0"/>
            <a:cs typeface="Times New Roman" panose="02020603050405020304" pitchFamily="18" charset="0"/>
          </a:endParaRPr>
        </a:p>
      </dgm:t>
    </dgm:pt>
    <dgm:pt modelId="{1F919FF5-DBFF-42ED-AB9B-E5AE254E4B8B}" type="parTrans" cxnId="{2FFA971F-2BF9-44AD-8455-79CDF08B879B}">
      <dgm:prSet/>
      <dgm:spPr/>
      <dgm:t>
        <a:bodyPr/>
        <a:lstStyle/>
        <a:p>
          <a:endParaRPr lang="id-ID"/>
        </a:p>
      </dgm:t>
    </dgm:pt>
    <dgm:pt modelId="{8F44C311-091B-42F4-864F-9CE541A94BAC}" type="sibTrans" cxnId="{2FFA971F-2BF9-44AD-8455-79CDF08B879B}">
      <dgm:prSet/>
      <dgm:spPr/>
      <dgm:t>
        <a:bodyPr/>
        <a:lstStyle/>
        <a:p>
          <a:endParaRPr lang="id-ID"/>
        </a:p>
      </dgm:t>
    </dgm:pt>
    <dgm:pt modelId="{E86484D2-5FBD-4411-ADBA-2E22EFC7A3EF}">
      <dgm:prSet phldrT="[Text]" custT="1"/>
      <dgm:spPr/>
      <dgm:t>
        <a:bodyPr/>
        <a:lstStyle/>
        <a:p>
          <a:pPr algn="just"/>
          <a:r>
            <a:rPr lang="id-ID" sz="2000" dirty="0" smtClean="0">
              <a:latin typeface="Times New Roman" panose="02020603050405020304" pitchFamily="18" charset="0"/>
              <a:cs typeface="Times New Roman" panose="02020603050405020304" pitchFamily="18" charset="0"/>
            </a:rPr>
            <a:t>Ukuran </a:t>
          </a:r>
          <a:r>
            <a:rPr lang="id-ID" sz="2000" i="1" dirty="0" smtClean="0">
              <a:latin typeface="Times New Roman" panose="02020603050405020304" pitchFamily="18" charset="0"/>
              <a:cs typeface="Times New Roman" panose="02020603050405020304" pitchFamily="18" charset="0"/>
            </a:rPr>
            <a:t>nori </a:t>
          </a:r>
          <a:r>
            <a:rPr lang="id-ID" sz="2000" i="0" dirty="0" smtClean="0">
              <a:latin typeface="Times New Roman" panose="02020603050405020304" pitchFamily="18" charset="0"/>
              <a:cs typeface="Times New Roman" panose="02020603050405020304" pitchFamily="18" charset="0"/>
            </a:rPr>
            <a:t>sebagai pembungkus </a:t>
          </a:r>
          <a:r>
            <a:rPr lang="id-ID" sz="2000" i="1" dirty="0" smtClean="0">
              <a:latin typeface="Times New Roman" panose="02020603050405020304" pitchFamily="18" charset="0"/>
              <a:cs typeface="Times New Roman" panose="02020603050405020304" pitchFamily="18" charset="0"/>
            </a:rPr>
            <a:t>sushi</a:t>
          </a:r>
          <a:r>
            <a:rPr lang="id-ID" sz="2000" i="0" dirty="0" smtClean="0">
              <a:latin typeface="Times New Roman" panose="02020603050405020304" pitchFamily="18" charset="0"/>
              <a:cs typeface="Times New Roman" panose="02020603050405020304" pitchFamily="18" charset="0"/>
            </a:rPr>
            <a:t> adalah </a:t>
          </a:r>
          <a:r>
            <a:rPr lang="nl-NL" sz="2000" i="0" dirty="0" smtClean="0">
              <a:latin typeface="Times New Roman" panose="02020603050405020304" pitchFamily="18" charset="0"/>
              <a:cs typeface="Times New Roman" panose="02020603050405020304" pitchFamily="18" charset="0"/>
            </a:rPr>
            <a:t>20x18 cm</a:t>
          </a:r>
          <a:r>
            <a:rPr lang="nl-NL" sz="2000" i="0" baseline="30000" dirty="0" smtClean="0">
              <a:latin typeface="Times New Roman" panose="02020603050405020304" pitchFamily="18" charset="0"/>
              <a:cs typeface="Times New Roman" panose="02020603050405020304" pitchFamily="18" charset="0"/>
            </a:rPr>
            <a:t>2</a:t>
          </a:r>
          <a:r>
            <a:rPr lang="nl-NL" sz="2000" i="0" dirty="0" smtClean="0">
              <a:latin typeface="Times New Roman" panose="02020603050405020304" pitchFamily="18" charset="0"/>
              <a:cs typeface="Times New Roman" panose="02020603050405020304" pitchFamily="18" charset="0"/>
            </a:rPr>
            <a:t> dan 21x19 cm</a:t>
          </a:r>
          <a:r>
            <a:rPr lang="nl-NL" sz="2000" i="0" baseline="30000" dirty="0" smtClean="0">
              <a:latin typeface="Times New Roman" panose="02020603050405020304" pitchFamily="18" charset="0"/>
              <a:cs typeface="Times New Roman" panose="02020603050405020304" pitchFamily="18" charset="0"/>
            </a:rPr>
            <a:t>2</a:t>
          </a:r>
          <a:r>
            <a:rPr lang="id-ID" sz="2000" i="0" baseline="30000" dirty="0" smtClean="0">
              <a:latin typeface="Times New Roman" panose="02020603050405020304" pitchFamily="18" charset="0"/>
              <a:cs typeface="Times New Roman" panose="02020603050405020304" pitchFamily="18" charset="0"/>
            </a:rPr>
            <a:t> </a:t>
          </a:r>
          <a:r>
            <a:rPr lang="id-ID" sz="2000" i="0" baseline="0" dirty="0" smtClean="0">
              <a:latin typeface="Times New Roman" panose="02020603050405020304" pitchFamily="18" charset="0"/>
              <a:cs typeface="Times New Roman" panose="02020603050405020304" pitchFamily="18" charset="0"/>
            </a:rPr>
            <a:t>sedangkan berat satu lembar </a:t>
          </a:r>
          <a:r>
            <a:rPr lang="id-ID" sz="2000" i="1" baseline="0" dirty="0" smtClean="0">
              <a:latin typeface="Times New Roman" panose="02020603050405020304" pitchFamily="18" charset="0"/>
              <a:cs typeface="Times New Roman" panose="02020603050405020304" pitchFamily="18" charset="0"/>
            </a:rPr>
            <a:t>nori </a:t>
          </a:r>
          <a:r>
            <a:rPr lang="id-ID" sz="2000" i="0" baseline="0" dirty="0" smtClean="0">
              <a:latin typeface="Times New Roman" panose="02020603050405020304" pitchFamily="18" charset="0"/>
              <a:cs typeface="Times New Roman" panose="02020603050405020304" pitchFamily="18" charset="0"/>
            </a:rPr>
            <a:t>sekitar 2,5-3 gram</a:t>
          </a:r>
          <a:endParaRPr lang="id-ID" sz="2000" dirty="0">
            <a:latin typeface="Times New Roman" panose="02020603050405020304" pitchFamily="18" charset="0"/>
            <a:cs typeface="Times New Roman" panose="02020603050405020304" pitchFamily="18" charset="0"/>
          </a:endParaRPr>
        </a:p>
      </dgm:t>
    </dgm:pt>
    <dgm:pt modelId="{92412BA3-23CE-4F3B-A669-66D03C3948FD}" type="parTrans" cxnId="{66F14447-8627-4D8D-AB02-C6AB84A7E877}">
      <dgm:prSet/>
      <dgm:spPr/>
      <dgm:t>
        <a:bodyPr/>
        <a:lstStyle/>
        <a:p>
          <a:endParaRPr lang="id-ID"/>
        </a:p>
      </dgm:t>
    </dgm:pt>
    <dgm:pt modelId="{970E2BB2-3A48-4F88-AD9A-1F2D098B6C80}" type="sibTrans" cxnId="{66F14447-8627-4D8D-AB02-C6AB84A7E877}">
      <dgm:prSet/>
      <dgm:spPr/>
      <dgm:t>
        <a:bodyPr/>
        <a:lstStyle/>
        <a:p>
          <a:endParaRPr lang="id-ID"/>
        </a:p>
      </dgm:t>
    </dgm:pt>
    <dgm:pt modelId="{00B4BF16-F471-4186-9869-A6762E7F620D}">
      <dgm:prSet custT="1"/>
      <dgm:spPr/>
      <dgm:t>
        <a:bodyPr/>
        <a:lstStyle/>
        <a:p>
          <a:r>
            <a:rPr lang="id-ID" sz="2000" dirty="0" smtClean="0">
              <a:latin typeface="Times New Roman" panose="02020603050405020304" pitchFamily="18" charset="0"/>
              <a:cs typeface="Times New Roman" panose="02020603050405020304" pitchFamily="18" charset="0"/>
            </a:rPr>
            <a:t>Berat satu lembar </a:t>
          </a:r>
          <a:r>
            <a:rPr lang="id-ID" sz="2000" i="1" dirty="0" smtClean="0">
              <a:latin typeface="Times New Roman" panose="02020603050405020304" pitchFamily="18" charset="0"/>
              <a:cs typeface="Times New Roman" panose="02020603050405020304" pitchFamily="18" charset="0"/>
            </a:rPr>
            <a:t>nori </a:t>
          </a:r>
          <a:r>
            <a:rPr lang="id-ID" sz="2000" i="0" dirty="0" smtClean="0">
              <a:latin typeface="Times New Roman" panose="02020603050405020304" pitchFamily="18" charset="0"/>
              <a:cs typeface="Times New Roman" panose="02020603050405020304" pitchFamily="18" charset="0"/>
            </a:rPr>
            <a:t>kering sekitar 3,5 – 4 gram</a:t>
          </a:r>
          <a:endParaRPr lang="id-ID" sz="2000" dirty="0">
            <a:latin typeface="Times New Roman" panose="02020603050405020304" pitchFamily="18" charset="0"/>
            <a:cs typeface="Times New Roman" panose="02020603050405020304" pitchFamily="18" charset="0"/>
          </a:endParaRPr>
        </a:p>
      </dgm:t>
    </dgm:pt>
    <dgm:pt modelId="{9B348B38-C680-47D6-9B37-F5DED959CC31}" type="parTrans" cxnId="{C159C411-0DD3-495F-BC7E-132E1645B67E}">
      <dgm:prSet/>
      <dgm:spPr/>
      <dgm:t>
        <a:bodyPr/>
        <a:lstStyle/>
        <a:p>
          <a:endParaRPr lang="id-ID"/>
        </a:p>
      </dgm:t>
    </dgm:pt>
    <dgm:pt modelId="{C07C0D08-FD67-4B4E-8F52-57514D23DE88}" type="sibTrans" cxnId="{C159C411-0DD3-495F-BC7E-132E1645B67E}">
      <dgm:prSet/>
      <dgm:spPr/>
      <dgm:t>
        <a:bodyPr/>
        <a:lstStyle/>
        <a:p>
          <a:endParaRPr lang="id-ID"/>
        </a:p>
      </dgm:t>
    </dgm:pt>
    <dgm:pt modelId="{5C640F4F-2859-4C2A-BCE4-1C6B4356AC19}" type="pres">
      <dgm:prSet presAssocID="{8AC85558-7E5C-4ECB-B98D-C68C0C9B6D84}" presName="Name0" presStyleCnt="0">
        <dgm:presLayoutVars>
          <dgm:dir/>
          <dgm:animLvl val="lvl"/>
          <dgm:resizeHandles val="exact"/>
        </dgm:presLayoutVars>
      </dgm:prSet>
      <dgm:spPr/>
      <dgm:t>
        <a:bodyPr/>
        <a:lstStyle/>
        <a:p>
          <a:endParaRPr lang="id-ID"/>
        </a:p>
      </dgm:t>
    </dgm:pt>
    <dgm:pt modelId="{E1EA25E1-A507-493A-9D8A-E8FD40CF7A76}" type="pres">
      <dgm:prSet presAssocID="{F9277A13-202D-4EE3-9E76-9EEB2CF409E7}" presName="linNode" presStyleCnt="0"/>
      <dgm:spPr/>
    </dgm:pt>
    <dgm:pt modelId="{F22A07E7-753D-4C7D-9740-D4046656FE61}" type="pres">
      <dgm:prSet presAssocID="{F9277A13-202D-4EE3-9E76-9EEB2CF409E7}" presName="parentText" presStyleLbl="node1" presStyleIdx="0" presStyleCnt="3" custScaleX="68311" custScaleY="16179">
        <dgm:presLayoutVars>
          <dgm:chMax val="1"/>
          <dgm:bulletEnabled val="1"/>
        </dgm:presLayoutVars>
      </dgm:prSet>
      <dgm:spPr/>
      <dgm:t>
        <a:bodyPr/>
        <a:lstStyle/>
        <a:p>
          <a:endParaRPr lang="id-ID"/>
        </a:p>
      </dgm:t>
    </dgm:pt>
    <dgm:pt modelId="{0A7227A2-2D26-409A-864B-4CAE32CC05CD}" type="pres">
      <dgm:prSet presAssocID="{F9277A13-202D-4EE3-9E76-9EEB2CF409E7}" presName="descendantText" presStyleLbl="alignAccFollowNode1" presStyleIdx="0" presStyleCnt="3" custScaleX="123351" custScaleY="32110">
        <dgm:presLayoutVars>
          <dgm:bulletEnabled val="1"/>
        </dgm:presLayoutVars>
      </dgm:prSet>
      <dgm:spPr/>
      <dgm:t>
        <a:bodyPr/>
        <a:lstStyle/>
        <a:p>
          <a:endParaRPr lang="id-ID"/>
        </a:p>
      </dgm:t>
    </dgm:pt>
    <dgm:pt modelId="{1DE115C8-0A3C-45D2-BE06-5686DA47109C}" type="pres">
      <dgm:prSet presAssocID="{85B4F06F-4FE3-4AC1-A536-89B4C674B762}" presName="sp" presStyleCnt="0"/>
      <dgm:spPr/>
    </dgm:pt>
    <dgm:pt modelId="{FDC89EA9-B4C5-4BFF-8017-13121672B085}" type="pres">
      <dgm:prSet presAssocID="{6BE67CA1-CA27-45DC-B088-36581F504CA8}" presName="linNode" presStyleCnt="0"/>
      <dgm:spPr/>
    </dgm:pt>
    <dgm:pt modelId="{FC668AB4-023F-40A7-B2B7-3AE20262812B}" type="pres">
      <dgm:prSet presAssocID="{6BE67CA1-CA27-45DC-B088-36581F504CA8}" presName="parentText" presStyleLbl="node1" presStyleIdx="1" presStyleCnt="3" custScaleX="68311" custScaleY="17048">
        <dgm:presLayoutVars>
          <dgm:chMax val="1"/>
          <dgm:bulletEnabled val="1"/>
        </dgm:presLayoutVars>
      </dgm:prSet>
      <dgm:spPr/>
      <dgm:t>
        <a:bodyPr/>
        <a:lstStyle/>
        <a:p>
          <a:endParaRPr lang="id-ID"/>
        </a:p>
      </dgm:t>
    </dgm:pt>
    <dgm:pt modelId="{469CADD3-6DC0-4DAB-B321-A2517ED2C88B}" type="pres">
      <dgm:prSet presAssocID="{6BE67CA1-CA27-45DC-B088-36581F504CA8}" presName="descendantText" presStyleLbl="alignAccFollowNode1" presStyleIdx="1" presStyleCnt="3" custScaleX="71234" custScaleY="31497" custLinFactNeighborX="-325" custLinFactNeighborY="-1737">
        <dgm:presLayoutVars>
          <dgm:bulletEnabled val="1"/>
        </dgm:presLayoutVars>
      </dgm:prSet>
      <dgm:spPr/>
      <dgm:t>
        <a:bodyPr/>
        <a:lstStyle/>
        <a:p>
          <a:endParaRPr lang="id-ID"/>
        </a:p>
      </dgm:t>
    </dgm:pt>
    <dgm:pt modelId="{A4867275-5F91-43E3-804C-B62F905F012D}" type="pres">
      <dgm:prSet presAssocID="{694941A5-C90E-4194-A584-F4EA3B02196C}" presName="sp" presStyleCnt="0"/>
      <dgm:spPr/>
    </dgm:pt>
    <dgm:pt modelId="{A8522742-C085-49BD-937B-6882A6C1DDBF}" type="pres">
      <dgm:prSet presAssocID="{F5034702-7FD3-4850-9B54-8C6F7D3456DF}" presName="linNode" presStyleCnt="0"/>
      <dgm:spPr/>
    </dgm:pt>
    <dgm:pt modelId="{4F927618-BF40-465E-855D-6196B15B8AE4}" type="pres">
      <dgm:prSet presAssocID="{F5034702-7FD3-4850-9B54-8C6F7D3456DF}" presName="parentText" presStyleLbl="node1" presStyleIdx="2" presStyleCnt="3" custScaleX="67661" custScaleY="18627">
        <dgm:presLayoutVars>
          <dgm:chMax val="1"/>
          <dgm:bulletEnabled val="1"/>
        </dgm:presLayoutVars>
      </dgm:prSet>
      <dgm:spPr/>
      <dgm:t>
        <a:bodyPr/>
        <a:lstStyle/>
        <a:p>
          <a:endParaRPr lang="id-ID"/>
        </a:p>
      </dgm:t>
    </dgm:pt>
    <dgm:pt modelId="{C6378729-F595-4435-8716-EDF86B898945}" type="pres">
      <dgm:prSet presAssocID="{F5034702-7FD3-4850-9B54-8C6F7D3456DF}" presName="descendantText" presStyleLbl="alignAccFollowNode1" presStyleIdx="2" presStyleCnt="3" custScaleX="77821" custScaleY="35344">
        <dgm:presLayoutVars>
          <dgm:bulletEnabled val="1"/>
        </dgm:presLayoutVars>
      </dgm:prSet>
      <dgm:spPr/>
      <dgm:t>
        <a:bodyPr/>
        <a:lstStyle/>
        <a:p>
          <a:endParaRPr lang="id-ID"/>
        </a:p>
      </dgm:t>
    </dgm:pt>
  </dgm:ptLst>
  <dgm:cxnLst>
    <dgm:cxn modelId="{5C34BE79-02A1-4CA6-ACBA-5C5D4A7CDD79}" type="presOf" srcId="{269F5B59-DE30-4687-B73B-4EC84C017F41}" destId="{0A7227A2-2D26-409A-864B-4CAE32CC05CD}" srcOrd="0" destOrd="0" presId="urn:microsoft.com/office/officeart/2005/8/layout/vList5"/>
    <dgm:cxn modelId="{8E03A209-1AF8-4432-88C0-E0E055907246}" type="presOf" srcId="{B88AD6AA-2FB0-4BE1-B959-625A5070A626}" destId="{469CADD3-6DC0-4DAB-B321-A2517ED2C88B}" srcOrd="0" destOrd="0" presId="urn:microsoft.com/office/officeart/2005/8/layout/vList5"/>
    <dgm:cxn modelId="{F4DAFC97-C57B-4F5B-95EF-E03F4B00C459}" type="presOf" srcId="{E86484D2-5FBD-4411-ADBA-2E22EFC7A3EF}" destId="{C6378729-F595-4435-8716-EDF86B898945}" srcOrd="0" destOrd="0" presId="urn:microsoft.com/office/officeart/2005/8/layout/vList5"/>
    <dgm:cxn modelId="{724B11B4-BD70-4105-A4F6-C66EB592EDAA}" srcId="{F9277A13-202D-4EE3-9E76-9EEB2CF409E7}" destId="{269F5B59-DE30-4687-B73B-4EC84C017F41}" srcOrd="0" destOrd="0" parTransId="{796035EF-35EC-4689-8999-87F8FAF9556E}" sibTransId="{62D4ADF0-A9B6-42AB-BA25-08148BE529E5}"/>
    <dgm:cxn modelId="{66F14447-8627-4D8D-AB02-C6AB84A7E877}" srcId="{F5034702-7FD3-4850-9B54-8C6F7D3456DF}" destId="{E86484D2-5FBD-4411-ADBA-2E22EFC7A3EF}" srcOrd="0" destOrd="0" parTransId="{92412BA3-23CE-4F3B-A669-66D03C3948FD}" sibTransId="{970E2BB2-3A48-4F88-AD9A-1F2D098B6C80}"/>
    <dgm:cxn modelId="{AE7C7C72-3181-4F91-AC7C-F27662647FF4}" type="presOf" srcId="{F5034702-7FD3-4850-9B54-8C6F7D3456DF}" destId="{4F927618-BF40-465E-855D-6196B15B8AE4}" srcOrd="0" destOrd="0" presId="urn:microsoft.com/office/officeart/2005/8/layout/vList5"/>
    <dgm:cxn modelId="{214B18C3-7C58-4858-9CEF-6A646AAE1A54}" type="presOf" srcId="{F9277A13-202D-4EE3-9E76-9EEB2CF409E7}" destId="{F22A07E7-753D-4C7D-9740-D4046656FE61}" srcOrd="0" destOrd="0" presId="urn:microsoft.com/office/officeart/2005/8/layout/vList5"/>
    <dgm:cxn modelId="{C159C411-0DD3-495F-BC7E-132E1645B67E}" srcId="{F5034702-7FD3-4850-9B54-8C6F7D3456DF}" destId="{00B4BF16-F471-4186-9869-A6762E7F620D}" srcOrd="1" destOrd="0" parTransId="{9B348B38-C680-47D6-9B37-F5DED959CC31}" sibTransId="{C07C0D08-FD67-4B4E-8F52-57514D23DE88}"/>
    <dgm:cxn modelId="{C03046D3-90BF-4F43-9E74-FF5969DE353C}" srcId="{8AC85558-7E5C-4ECB-B98D-C68C0C9B6D84}" destId="{F9277A13-202D-4EE3-9E76-9EEB2CF409E7}" srcOrd="0" destOrd="0" parTransId="{0B776511-1C16-45E3-AD51-5BCB0DEAEEEC}" sibTransId="{85B4F06F-4FE3-4AC1-A536-89B4C674B762}"/>
    <dgm:cxn modelId="{2FFA971F-2BF9-44AD-8455-79CDF08B879B}" srcId="{8AC85558-7E5C-4ECB-B98D-C68C0C9B6D84}" destId="{F5034702-7FD3-4850-9B54-8C6F7D3456DF}" srcOrd="2" destOrd="0" parTransId="{1F919FF5-DBFF-42ED-AB9B-E5AE254E4B8B}" sibTransId="{8F44C311-091B-42F4-864F-9CE541A94BAC}"/>
    <dgm:cxn modelId="{3994B9CC-3338-4C4D-BDAE-6789F254E7CC}" type="presOf" srcId="{8AC85558-7E5C-4ECB-B98D-C68C0C9B6D84}" destId="{5C640F4F-2859-4C2A-BCE4-1C6B4356AC19}" srcOrd="0" destOrd="0" presId="urn:microsoft.com/office/officeart/2005/8/layout/vList5"/>
    <dgm:cxn modelId="{5114F593-31FA-4CDF-8FEF-E0066C38D732}" type="presOf" srcId="{00B4BF16-F471-4186-9869-A6762E7F620D}" destId="{C6378729-F595-4435-8716-EDF86B898945}" srcOrd="0" destOrd="1" presId="urn:microsoft.com/office/officeart/2005/8/layout/vList5"/>
    <dgm:cxn modelId="{5AD23A4E-88C6-4297-B346-9ADB0AEBB6A3}" type="presOf" srcId="{6BE67CA1-CA27-45DC-B088-36581F504CA8}" destId="{FC668AB4-023F-40A7-B2B7-3AE20262812B}" srcOrd="0" destOrd="0" presId="urn:microsoft.com/office/officeart/2005/8/layout/vList5"/>
    <dgm:cxn modelId="{2CC783A5-8AD9-464C-8D75-94C71D4141D6}" srcId="{8AC85558-7E5C-4ECB-B98D-C68C0C9B6D84}" destId="{6BE67CA1-CA27-45DC-B088-36581F504CA8}" srcOrd="1" destOrd="0" parTransId="{8FEB56DD-BED5-4C3D-987D-C57E73FF9CA8}" sibTransId="{694941A5-C90E-4194-A584-F4EA3B02196C}"/>
    <dgm:cxn modelId="{AD942550-1AD6-4E02-801F-B18BBACBA9A9}" srcId="{6BE67CA1-CA27-45DC-B088-36581F504CA8}" destId="{B88AD6AA-2FB0-4BE1-B959-625A5070A626}" srcOrd="0" destOrd="0" parTransId="{615A8579-3528-46EB-93F9-AAD8C95C4E3B}" sibTransId="{5F51CA2B-EA34-4BB8-B8F6-40980EC20F1A}"/>
    <dgm:cxn modelId="{9A8FD977-A249-4D5A-AC57-D5389DA0BA3D}" type="presParOf" srcId="{5C640F4F-2859-4C2A-BCE4-1C6B4356AC19}" destId="{E1EA25E1-A507-493A-9D8A-E8FD40CF7A76}" srcOrd="0" destOrd="0" presId="urn:microsoft.com/office/officeart/2005/8/layout/vList5"/>
    <dgm:cxn modelId="{6DF28738-EE1C-4929-84CE-4BDB3F3AED86}" type="presParOf" srcId="{E1EA25E1-A507-493A-9D8A-E8FD40CF7A76}" destId="{F22A07E7-753D-4C7D-9740-D4046656FE61}" srcOrd="0" destOrd="0" presId="urn:microsoft.com/office/officeart/2005/8/layout/vList5"/>
    <dgm:cxn modelId="{C3E2B33C-677D-49EE-A042-7B5F95DE83C9}" type="presParOf" srcId="{E1EA25E1-A507-493A-9D8A-E8FD40CF7A76}" destId="{0A7227A2-2D26-409A-864B-4CAE32CC05CD}" srcOrd="1" destOrd="0" presId="urn:microsoft.com/office/officeart/2005/8/layout/vList5"/>
    <dgm:cxn modelId="{23749015-C8E2-4754-A192-3A133ECB9A98}" type="presParOf" srcId="{5C640F4F-2859-4C2A-BCE4-1C6B4356AC19}" destId="{1DE115C8-0A3C-45D2-BE06-5686DA47109C}" srcOrd="1" destOrd="0" presId="urn:microsoft.com/office/officeart/2005/8/layout/vList5"/>
    <dgm:cxn modelId="{64E3E259-4329-4F03-B400-DC54313FA26A}" type="presParOf" srcId="{5C640F4F-2859-4C2A-BCE4-1C6B4356AC19}" destId="{FDC89EA9-B4C5-4BFF-8017-13121672B085}" srcOrd="2" destOrd="0" presId="urn:microsoft.com/office/officeart/2005/8/layout/vList5"/>
    <dgm:cxn modelId="{2C7614E5-7E60-4421-9715-18D36C15FF61}" type="presParOf" srcId="{FDC89EA9-B4C5-4BFF-8017-13121672B085}" destId="{FC668AB4-023F-40A7-B2B7-3AE20262812B}" srcOrd="0" destOrd="0" presId="urn:microsoft.com/office/officeart/2005/8/layout/vList5"/>
    <dgm:cxn modelId="{1FC01DB1-6524-4145-97B7-F409DC8475AF}" type="presParOf" srcId="{FDC89EA9-B4C5-4BFF-8017-13121672B085}" destId="{469CADD3-6DC0-4DAB-B321-A2517ED2C88B}" srcOrd="1" destOrd="0" presId="urn:microsoft.com/office/officeart/2005/8/layout/vList5"/>
    <dgm:cxn modelId="{550E86B2-D069-4480-95C1-CFDD4365F46E}" type="presParOf" srcId="{5C640F4F-2859-4C2A-BCE4-1C6B4356AC19}" destId="{A4867275-5F91-43E3-804C-B62F905F012D}" srcOrd="3" destOrd="0" presId="urn:microsoft.com/office/officeart/2005/8/layout/vList5"/>
    <dgm:cxn modelId="{B8D5916D-1746-40DB-B8AB-BEEB72D6238C}" type="presParOf" srcId="{5C640F4F-2859-4C2A-BCE4-1C6B4356AC19}" destId="{A8522742-C085-49BD-937B-6882A6C1DDBF}" srcOrd="4" destOrd="0" presId="urn:microsoft.com/office/officeart/2005/8/layout/vList5"/>
    <dgm:cxn modelId="{B9127BF8-93ED-449D-A573-ACE928A75314}" type="presParOf" srcId="{A8522742-C085-49BD-937B-6882A6C1DDBF}" destId="{4F927618-BF40-465E-855D-6196B15B8AE4}" srcOrd="0" destOrd="0" presId="urn:microsoft.com/office/officeart/2005/8/layout/vList5"/>
    <dgm:cxn modelId="{CEB5BFCB-79AF-41D3-81D6-5E8A085C8131}" type="presParOf" srcId="{A8522742-C085-49BD-937B-6882A6C1DDBF}" destId="{C6378729-F595-4435-8716-EDF86B89894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8AD27-D556-448E-806D-6FE26A753A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d-ID"/>
        </a:p>
      </dgm:t>
    </dgm:pt>
    <dgm:pt modelId="{DE2783E0-22BC-4C71-BD54-7A62DCF62367}">
      <dgm:prSet phldrT="[Text]"/>
      <dgm:spPr/>
      <dgm:t>
        <a:bodyPr/>
        <a:lstStyle/>
        <a:p>
          <a:r>
            <a:rPr lang="id-ID" dirty="0" smtClean="0">
              <a:latin typeface="Times New Roman" panose="02020603050405020304" pitchFamily="18" charset="0"/>
              <a:cs typeface="Times New Roman" panose="02020603050405020304" pitchFamily="18" charset="0"/>
            </a:rPr>
            <a:t>Fadhila (2014)</a:t>
          </a:r>
          <a:endParaRPr lang="id-ID" dirty="0"/>
        </a:p>
      </dgm:t>
    </dgm:pt>
    <dgm:pt modelId="{DF83C912-D1FE-4A8D-A533-B24F68C127AB}" type="parTrans" cxnId="{BF7021DB-CB77-43CE-9815-527B7A05253F}">
      <dgm:prSet/>
      <dgm:spPr/>
      <dgm:t>
        <a:bodyPr/>
        <a:lstStyle/>
        <a:p>
          <a:endParaRPr lang="id-ID"/>
        </a:p>
      </dgm:t>
    </dgm:pt>
    <dgm:pt modelId="{2C18A8AA-6DED-4D6B-BBE9-CBD2B472E8B6}" type="sibTrans" cxnId="{BF7021DB-CB77-43CE-9815-527B7A05253F}">
      <dgm:prSet/>
      <dgm:spPr/>
      <dgm:t>
        <a:bodyPr/>
        <a:lstStyle/>
        <a:p>
          <a:endParaRPr lang="id-ID"/>
        </a:p>
      </dgm:t>
    </dgm:pt>
    <dgm:pt modelId="{E9B9F7C8-06AB-411B-AB9E-A6A05F18BF3C}">
      <dgm:prSet phldrT="[Text]" custT="1"/>
      <dgm:spPr/>
      <dgm:t>
        <a:bodyPr/>
        <a:lstStyle/>
        <a:p>
          <a:r>
            <a:rPr lang="id-ID" sz="2400" dirty="0" smtClean="0">
              <a:latin typeface="Times New Roman" panose="02020603050405020304" pitchFamily="18" charset="0"/>
              <a:cs typeface="Times New Roman" panose="02020603050405020304" pitchFamily="18" charset="0"/>
            </a:rPr>
            <a:t>Penggunaan 15 ml ekstrak daun suji menghasilkan warna yang disukai oleh panelis dalam pengolahan </a:t>
          </a:r>
          <a:r>
            <a:rPr lang="id-ID" sz="2400" i="1" dirty="0" smtClean="0">
              <a:latin typeface="Times New Roman" panose="02020603050405020304" pitchFamily="18" charset="0"/>
              <a:cs typeface="Times New Roman" panose="02020603050405020304" pitchFamily="18" charset="0"/>
            </a:rPr>
            <a:t>seaweed leather </a:t>
          </a:r>
          <a:r>
            <a:rPr lang="id-ID" sz="2400" i="0" dirty="0" smtClean="0">
              <a:latin typeface="Times New Roman" panose="02020603050405020304" pitchFamily="18" charset="0"/>
              <a:cs typeface="Times New Roman" panose="02020603050405020304" pitchFamily="18" charset="0"/>
            </a:rPr>
            <a:t>pedas</a:t>
          </a:r>
          <a:endParaRPr lang="id-ID" sz="2400" dirty="0"/>
        </a:p>
      </dgm:t>
    </dgm:pt>
    <dgm:pt modelId="{53664470-4FA8-44CC-B9AB-03A4EAF56F8A}" type="parTrans" cxnId="{A7A61E51-7983-492C-A3FE-4D41193BB86A}">
      <dgm:prSet/>
      <dgm:spPr/>
      <dgm:t>
        <a:bodyPr/>
        <a:lstStyle/>
        <a:p>
          <a:endParaRPr lang="id-ID"/>
        </a:p>
      </dgm:t>
    </dgm:pt>
    <dgm:pt modelId="{1892ECCF-5048-4589-B3E9-F49D33479C27}" type="sibTrans" cxnId="{A7A61E51-7983-492C-A3FE-4D41193BB86A}">
      <dgm:prSet/>
      <dgm:spPr/>
      <dgm:t>
        <a:bodyPr/>
        <a:lstStyle/>
        <a:p>
          <a:endParaRPr lang="id-ID"/>
        </a:p>
      </dgm:t>
    </dgm:pt>
    <dgm:pt modelId="{DEE99C21-B8FC-40CA-92C7-4B7C36F1F344}">
      <dgm:prSet phldrT="[Text]" custT="1"/>
      <dgm:spPr/>
      <dgm:t>
        <a:bodyPr/>
        <a:lstStyle/>
        <a:p>
          <a:endParaRPr lang="id-ID" sz="2000" dirty="0" smtClean="0">
            <a:latin typeface="Times New Roman" panose="02020603050405020304" pitchFamily="18" charset="0"/>
            <a:cs typeface="Times New Roman" panose="02020603050405020304" pitchFamily="18" charset="0"/>
          </a:endParaRPr>
        </a:p>
        <a:p>
          <a:r>
            <a:rPr lang="id-ID" sz="2000" dirty="0" smtClean="0">
              <a:latin typeface="Times New Roman" panose="02020603050405020304" pitchFamily="18" charset="0"/>
              <a:cs typeface="Times New Roman" panose="02020603050405020304" pitchFamily="18" charset="0"/>
            </a:rPr>
            <a:t>Apriyanve (2014) </a:t>
          </a:r>
          <a:endParaRPr lang="id-ID" sz="2000" dirty="0">
            <a:latin typeface="Times New Roman" panose="02020603050405020304" pitchFamily="18" charset="0"/>
            <a:cs typeface="Times New Roman" panose="02020603050405020304" pitchFamily="18" charset="0"/>
          </a:endParaRPr>
        </a:p>
      </dgm:t>
    </dgm:pt>
    <dgm:pt modelId="{CB95A321-386E-4FF3-BB5C-E0AB36C136B5}" type="parTrans" cxnId="{C1F3BF97-C0D1-4022-83D2-3425B50CD62F}">
      <dgm:prSet/>
      <dgm:spPr/>
      <dgm:t>
        <a:bodyPr/>
        <a:lstStyle/>
        <a:p>
          <a:endParaRPr lang="id-ID"/>
        </a:p>
      </dgm:t>
    </dgm:pt>
    <dgm:pt modelId="{9EFC29B0-7E42-4AE7-9F40-5DA1184F9F9C}" type="sibTrans" cxnId="{C1F3BF97-C0D1-4022-83D2-3425B50CD62F}">
      <dgm:prSet/>
      <dgm:spPr/>
      <dgm:t>
        <a:bodyPr/>
        <a:lstStyle/>
        <a:p>
          <a:endParaRPr lang="id-ID"/>
        </a:p>
      </dgm:t>
    </dgm:pt>
    <dgm:pt modelId="{1CE9342C-D240-47A5-A909-DB2180EBED15}">
      <dgm:prSet phldrT="[Text]"/>
      <dgm:spPr/>
      <dgm:t>
        <a:bodyPr/>
        <a:lstStyle/>
        <a:p>
          <a:pPr algn="just"/>
          <a:r>
            <a:rPr lang="id-ID" dirty="0" smtClean="0">
              <a:latin typeface="Times New Roman" panose="02020603050405020304" pitchFamily="18" charset="0"/>
              <a:cs typeface="Times New Roman" panose="02020603050405020304" pitchFamily="18" charset="0"/>
            </a:rPr>
            <a:t>Proses </a:t>
          </a:r>
          <a:r>
            <a:rPr lang="id-ID" i="1" dirty="0" smtClean="0">
              <a:latin typeface="Times New Roman" panose="02020603050405020304" pitchFamily="18" charset="0"/>
              <a:cs typeface="Times New Roman" panose="02020603050405020304" pitchFamily="18" charset="0"/>
            </a:rPr>
            <a:t>blanching </a:t>
          </a:r>
          <a:r>
            <a:rPr lang="id-ID" i="0" dirty="0" smtClean="0">
              <a:latin typeface="Times New Roman" panose="02020603050405020304" pitchFamily="18" charset="0"/>
              <a:cs typeface="Times New Roman" panose="02020603050405020304" pitchFamily="18" charset="0"/>
            </a:rPr>
            <a:t>dalam mengolah </a:t>
          </a:r>
          <a:r>
            <a:rPr lang="id-ID" i="1" dirty="0" smtClean="0">
              <a:latin typeface="Times New Roman" panose="02020603050405020304" pitchFamily="18" charset="0"/>
              <a:cs typeface="Times New Roman" panose="02020603050405020304" pitchFamily="18" charset="0"/>
            </a:rPr>
            <a:t>vegetable leather </a:t>
          </a:r>
          <a:r>
            <a:rPr lang="id-ID" i="0" dirty="0" smtClean="0">
              <a:latin typeface="Times New Roman" panose="02020603050405020304" pitchFamily="18" charset="0"/>
              <a:cs typeface="Times New Roman" panose="02020603050405020304" pitchFamily="18" charset="0"/>
            </a:rPr>
            <a:t>bertujuan untuk inaktivasi enzim, melunakkan jaringan, menurunkan jumlah mikroba awal dan mempermudah dalam penghancuran dan pengeringan</a:t>
          </a:r>
          <a:endParaRPr lang="id-ID" dirty="0"/>
        </a:p>
      </dgm:t>
    </dgm:pt>
    <dgm:pt modelId="{EC83333A-25AF-4755-B608-EEC19AEAFDC7}" type="parTrans" cxnId="{2CC54C3A-8D28-4099-8A36-5EA087028B59}">
      <dgm:prSet/>
      <dgm:spPr/>
      <dgm:t>
        <a:bodyPr/>
        <a:lstStyle/>
        <a:p>
          <a:endParaRPr lang="id-ID"/>
        </a:p>
      </dgm:t>
    </dgm:pt>
    <dgm:pt modelId="{7636CD9F-1965-4D53-89DA-6EF7D91D033D}" type="sibTrans" cxnId="{2CC54C3A-8D28-4099-8A36-5EA087028B59}">
      <dgm:prSet/>
      <dgm:spPr/>
      <dgm:t>
        <a:bodyPr/>
        <a:lstStyle/>
        <a:p>
          <a:endParaRPr lang="id-ID"/>
        </a:p>
      </dgm:t>
    </dgm:pt>
    <dgm:pt modelId="{E1684E2D-F1B6-4A80-B3B6-6FB85D4241A2}">
      <dgm:prSet custT="1"/>
      <dgm:spPr/>
      <dgm:t>
        <a:bodyPr/>
        <a:lstStyle/>
        <a:p>
          <a:r>
            <a:rPr lang="id-ID" sz="2400" dirty="0" smtClean="0">
              <a:latin typeface="Times New Roman" panose="02020603050405020304" pitchFamily="18" charset="0"/>
              <a:cs typeface="Times New Roman" panose="02020603050405020304" pitchFamily="18" charset="0"/>
            </a:rPr>
            <a:t>Brennan (2006)</a:t>
          </a:r>
          <a:endParaRPr lang="id-ID" sz="2400" dirty="0">
            <a:latin typeface="Times New Roman" panose="02020603050405020304" pitchFamily="18" charset="0"/>
            <a:cs typeface="Times New Roman" panose="02020603050405020304" pitchFamily="18" charset="0"/>
          </a:endParaRPr>
        </a:p>
      </dgm:t>
    </dgm:pt>
    <dgm:pt modelId="{047F8C99-C1C3-4757-A23C-3E8230B0D19A}" type="parTrans" cxnId="{72766CAF-9B4E-469C-929F-2398F41714DC}">
      <dgm:prSet/>
      <dgm:spPr/>
      <dgm:t>
        <a:bodyPr/>
        <a:lstStyle/>
        <a:p>
          <a:endParaRPr lang="id-ID"/>
        </a:p>
      </dgm:t>
    </dgm:pt>
    <dgm:pt modelId="{85586FFB-8B9A-413E-B45B-97E5EFF698B0}" type="sibTrans" cxnId="{72766CAF-9B4E-469C-929F-2398F41714DC}">
      <dgm:prSet/>
      <dgm:spPr/>
      <dgm:t>
        <a:bodyPr/>
        <a:lstStyle/>
        <a:p>
          <a:endParaRPr lang="id-ID"/>
        </a:p>
      </dgm:t>
    </dgm:pt>
    <dgm:pt modelId="{4A2F563B-9FC4-435D-8899-93DE612DF1F3}">
      <dgm:prSet custT="1"/>
      <dgm:spPr/>
      <dgm:t>
        <a:bodyPr/>
        <a:lstStyle/>
        <a:p>
          <a:pPr algn="just"/>
          <a:r>
            <a:rPr lang="id-ID" sz="2400" dirty="0" smtClean="0">
              <a:latin typeface="Times New Roman" panose="02020603050405020304" pitchFamily="18" charset="0"/>
              <a:cs typeface="Times New Roman" panose="02020603050405020304" pitchFamily="18" charset="0"/>
            </a:rPr>
            <a:t>Sasaran pengeringan adalah menurunkan kadar air sehingga menghambat kerusakan, pertumbuhan bakteri, menurunkan aktivitas enzim dan perubahan kimia yang tidak diinginkan </a:t>
          </a:r>
          <a:endParaRPr lang="id-ID" sz="2400" dirty="0">
            <a:latin typeface="Times New Roman" panose="02020603050405020304" pitchFamily="18" charset="0"/>
            <a:cs typeface="Times New Roman" panose="02020603050405020304" pitchFamily="18" charset="0"/>
          </a:endParaRPr>
        </a:p>
      </dgm:t>
    </dgm:pt>
    <dgm:pt modelId="{47202D37-1962-4B2B-B0DE-C280DFBD5B84}" type="parTrans" cxnId="{128FDBB1-4554-45A3-87CF-8187E0E8B4F8}">
      <dgm:prSet/>
      <dgm:spPr/>
      <dgm:t>
        <a:bodyPr/>
        <a:lstStyle/>
        <a:p>
          <a:endParaRPr lang="id-ID"/>
        </a:p>
      </dgm:t>
    </dgm:pt>
    <dgm:pt modelId="{673D47F3-A6E3-4019-858F-FDCFC5572EE2}" type="sibTrans" cxnId="{128FDBB1-4554-45A3-87CF-8187E0E8B4F8}">
      <dgm:prSet/>
      <dgm:spPr/>
      <dgm:t>
        <a:bodyPr/>
        <a:lstStyle/>
        <a:p>
          <a:endParaRPr lang="id-ID"/>
        </a:p>
      </dgm:t>
    </dgm:pt>
    <dgm:pt modelId="{C68D8093-1E71-4918-90BA-043B00519BE6}">
      <dgm:prSet/>
      <dgm:spPr/>
      <dgm:t>
        <a:bodyPr/>
        <a:lstStyle/>
        <a:p>
          <a:pPr algn="just"/>
          <a:r>
            <a:rPr lang="id-ID" dirty="0" smtClean="0">
              <a:latin typeface="Times New Roman" panose="02020603050405020304" pitchFamily="18" charset="0"/>
              <a:cs typeface="Times New Roman" panose="02020603050405020304" pitchFamily="18" charset="0"/>
            </a:rPr>
            <a:t>Suhu blansir berkisar antara 75-95</a:t>
          </a:r>
          <a:r>
            <a:rPr lang="id-ID" baseline="30000" dirty="0" smtClean="0">
              <a:latin typeface="Times New Roman" panose="02020603050405020304" pitchFamily="18" charset="0"/>
              <a:cs typeface="Times New Roman" panose="02020603050405020304" pitchFamily="18" charset="0"/>
            </a:rPr>
            <a:t>o</a:t>
          </a:r>
          <a:r>
            <a:rPr lang="id-ID" baseline="0" dirty="0" smtClean="0">
              <a:latin typeface="Times New Roman" panose="02020603050405020304" pitchFamily="18" charset="0"/>
              <a:cs typeface="Times New Roman" panose="02020603050405020304" pitchFamily="18" charset="0"/>
            </a:rPr>
            <a:t>C selama 1-10 menit pada </a:t>
          </a:r>
          <a:r>
            <a:rPr lang="id-ID" i="1" baseline="0" dirty="0" smtClean="0">
              <a:latin typeface="Times New Roman" panose="02020603050405020304" pitchFamily="18" charset="0"/>
              <a:cs typeface="Times New Roman" panose="02020603050405020304" pitchFamily="18" charset="0"/>
            </a:rPr>
            <a:t>fruit leather </a:t>
          </a:r>
          <a:r>
            <a:rPr lang="id-ID" i="0" baseline="0" dirty="0" smtClean="0">
              <a:latin typeface="Times New Roman" panose="02020603050405020304" pitchFamily="18" charset="0"/>
              <a:cs typeface="Times New Roman" panose="02020603050405020304" pitchFamily="18" charset="0"/>
            </a:rPr>
            <a:t>sirsak</a:t>
          </a:r>
          <a:endParaRPr lang="id-ID" baseline="0" dirty="0">
            <a:latin typeface="Times New Roman" panose="02020603050405020304" pitchFamily="18" charset="0"/>
            <a:cs typeface="Times New Roman" panose="02020603050405020304" pitchFamily="18" charset="0"/>
          </a:endParaRPr>
        </a:p>
      </dgm:t>
    </dgm:pt>
    <dgm:pt modelId="{60A5FC55-F3F7-4C3B-824B-9ABC3859CEFA}" type="parTrans" cxnId="{F5743AAE-54DE-414A-88CC-EA62B52D19E4}">
      <dgm:prSet/>
      <dgm:spPr/>
      <dgm:t>
        <a:bodyPr/>
        <a:lstStyle/>
        <a:p>
          <a:endParaRPr lang="id-ID"/>
        </a:p>
      </dgm:t>
    </dgm:pt>
    <dgm:pt modelId="{A5143B25-7D61-4A15-A946-F40D929BE6E1}" type="sibTrans" cxnId="{F5743AAE-54DE-414A-88CC-EA62B52D19E4}">
      <dgm:prSet/>
      <dgm:spPr/>
      <dgm:t>
        <a:bodyPr/>
        <a:lstStyle/>
        <a:p>
          <a:endParaRPr lang="id-ID"/>
        </a:p>
      </dgm:t>
    </dgm:pt>
    <dgm:pt modelId="{5994D3A0-0F00-470D-896F-E5B1DA846728}" type="pres">
      <dgm:prSet presAssocID="{DB88AD27-D556-448E-806D-6FE26A753ABB}" presName="linearFlow" presStyleCnt="0">
        <dgm:presLayoutVars>
          <dgm:dir/>
          <dgm:animLvl val="lvl"/>
          <dgm:resizeHandles val="exact"/>
        </dgm:presLayoutVars>
      </dgm:prSet>
      <dgm:spPr/>
      <dgm:t>
        <a:bodyPr/>
        <a:lstStyle/>
        <a:p>
          <a:endParaRPr lang="id-ID"/>
        </a:p>
      </dgm:t>
    </dgm:pt>
    <dgm:pt modelId="{372B3E70-4752-4AA1-94FF-C8AA7EDE6095}" type="pres">
      <dgm:prSet presAssocID="{DE2783E0-22BC-4C71-BD54-7A62DCF62367}" presName="composite" presStyleCnt="0"/>
      <dgm:spPr/>
    </dgm:pt>
    <dgm:pt modelId="{ADF8648C-895B-4D93-AD50-5B1A8862BC29}" type="pres">
      <dgm:prSet presAssocID="{DE2783E0-22BC-4C71-BD54-7A62DCF62367}" presName="parentText" presStyleLbl="alignNode1" presStyleIdx="0" presStyleCnt="3">
        <dgm:presLayoutVars>
          <dgm:chMax val="1"/>
          <dgm:bulletEnabled val="1"/>
        </dgm:presLayoutVars>
      </dgm:prSet>
      <dgm:spPr/>
      <dgm:t>
        <a:bodyPr/>
        <a:lstStyle/>
        <a:p>
          <a:endParaRPr lang="id-ID"/>
        </a:p>
      </dgm:t>
    </dgm:pt>
    <dgm:pt modelId="{B82FAD24-D4AE-4289-A997-F9BC6947F705}" type="pres">
      <dgm:prSet presAssocID="{DE2783E0-22BC-4C71-BD54-7A62DCF62367}" presName="descendantText" presStyleLbl="alignAcc1" presStyleIdx="0" presStyleCnt="3">
        <dgm:presLayoutVars>
          <dgm:bulletEnabled val="1"/>
        </dgm:presLayoutVars>
      </dgm:prSet>
      <dgm:spPr/>
      <dgm:t>
        <a:bodyPr/>
        <a:lstStyle/>
        <a:p>
          <a:endParaRPr lang="id-ID"/>
        </a:p>
      </dgm:t>
    </dgm:pt>
    <dgm:pt modelId="{6E670D41-B377-4DD8-A74E-1DA743AFA5AE}" type="pres">
      <dgm:prSet presAssocID="{2C18A8AA-6DED-4D6B-BBE9-CBD2B472E8B6}" presName="sp" presStyleCnt="0"/>
      <dgm:spPr/>
    </dgm:pt>
    <dgm:pt modelId="{5C5CECD6-2DFA-4D16-9B0A-B15C274FEE5C}" type="pres">
      <dgm:prSet presAssocID="{DEE99C21-B8FC-40CA-92C7-4B7C36F1F344}" presName="composite" presStyleCnt="0"/>
      <dgm:spPr/>
    </dgm:pt>
    <dgm:pt modelId="{2A6A4B5B-01FB-4E24-941D-B59C512D789D}" type="pres">
      <dgm:prSet presAssocID="{DEE99C21-B8FC-40CA-92C7-4B7C36F1F344}" presName="parentText" presStyleLbl="alignNode1" presStyleIdx="1" presStyleCnt="3" custLinFactNeighborY="-3994">
        <dgm:presLayoutVars>
          <dgm:chMax val="1"/>
          <dgm:bulletEnabled val="1"/>
        </dgm:presLayoutVars>
      </dgm:prSet>
      <dgm:spPr/>
      <dgm:t>
        <a:bodyPr/>
        <a:lstStyle/>
        <a:p>
          <a:endParaRPr lang="id-ID"/>
        </a:p>
      </dgm:t>
    </dgm:pt>
    <dgm:pt modelId="{2214C2E9-46E8-496A-8FF5-AB7959B16F6D}" type="pres">
      <dgm:prSet presAssocID="{DEE99C21-B8FC-40CA-92C7-4B7C36F1F344}" presName="descendantText" presStyleLbl="alignAcc1" presStyleIdx="1" presStyleCnt="3">
        <dgm:presLayoutVars>
          <dgm:bulletEnabled val="1"/>
        </dgm:presLayoutVars>
      </dgm:prSet>
      <dgm:spPr/>
      <dgm:t>
        <a:bodyPr/>
        <a:lstStyle/>
        <a:p>
          <a:endParaRPr lang="id-ID"/>
        </a:p>
      </dgm:t>
    </dgm:pt>
    <dgm:pt modelId="{B34EAFA1-930A-490F-BDDE-9618F07E3F3D}" type="pres">
      <dgm:prSet presAssocID="{9EFC29B0-7E42-4AE7-9F40-5DA1184F9F9C}" presName="sp" presStyleCnt="0"/>
      <dgm:spPr/>
    </dgm:pt>
    <dgm:pt modelId="{769748E1-2092-41DC-963A-E9A5FA788EC2}" type="pres">
      <dgm:prSet presAssocID="{E1684E2D-F1B6-4A80-B3B6-6FB85D4241A2}" presName="composite" presStyleCnt="0"/>
      <dgm:spPr/>
    </dgm:pt>
    <dgm:pt modelId="{EA2A6D28-6687-473C-875B-511ACB458D9F}" type="pres">
      <dgm:prSet presAssocID="{E1684E2D-F1B6-4A80-B3B6-6FB85D4241A2}" presName="parentText" presStyleLbl="alignNode1" presStyleIdx="2" presStyleCnt="3" custLinFactNeighborX="-1902" custLinFactNeighborY="666">
        <dgm:presLayoutVars>
          <dgm:chMax val="1"/>
          <dgm:bulletEnabled val="1"/>
        </dgm:presLayoutVars>
      </dgm:prSet>
      <dgm:spPr/>
      <dgm:t>
        <a:bodyPr/>
        <a:lstStyle/>
        <a:p>
          <a:endParaRPr lang="id-ID"/>
        </a:p>
      </dgm:t>
    </dgm:pt>
    <dgm:pt modelId="{8075E825-7987-40BF-A309-D9D3E8FF824C}" type="pres">
      <dgm:prSet presAssocID="{E1684E2D-F1B6-4A80-B3B6-6FB85D4241A2}" presName="descendantText" presStyleLbl="alignAcc1" presStyleIdx="2" presStyleCnt="3">
        <dgm:presLayoutVars>
          <dgm:bulletEnabled val="1"/>
        </dgm:presLayoutVars>
      </dgm:prSet>
      <dgm:spPr/>
      <dgm:t>
        <a:bodyPr/>
        <a:lstStyle/>
        <a:p>
          <a:endParaRPr lang="id-ID"/>
        </a:p>
      </dgm:t>
    </dgm:pt>
  </dgm:ptLst>
  <dgm:cxnLst>
    <dgm:cxn modelId="{D6150B3C-7062-4A52-8B87-F6BDDABA5CAB}" type="presOf" srcId="{E9B9F7C8-06AB-411B-AB9E-A6A05F18BF3C}" destId="{B82FAD24-D4AE-4289-A997-F9BC6947F705}" srcOrd="0" destOrd="0" presId="urn:microsoft.com/office/officeart/2005/8/layout/chevron2"/>
    <dgm:cxn modelId="{DE06BB96-E680-4B50-B2D7-5F9B4432BEB6}" type="presOf" srcId="{4A2F563B-9FC4-435D-8899-93DE612DF1F3}" destId="{8075E825-7987-40BF-A309-D9D3E8FF824C}" srcOrd="0" destOrd="0" presId="urn:microsoft.com/office/officeart/2005/8/layout/chevron2"/>
    <dgm:cxn modelId="{F79256BF-2AC3-4F83-9BE3-02E71A4F8CF8}" type="presOf" srcId="{DB88AD27-D556-448E-806D-6FE26A753ABB}" destId="{5994D3A0-0F00-470D-896F-E5B1DA846728}" srcOrd="0" destOrd="0" presId="urn:microsoft.com/office/officeart/2005/8/layout/chevron2"/>
    <dgm:cxn modelId="{CF30076C-3A5D-4DB6-8497-E0E6CA31EFDD}" type="presOf" srcId="{1CE9342C-D240-47A5-A909-DB2180EBED15}" destId="{2214C2E9-46E8-496A-8FF5-AB7959B16F6D}" srcOrd="0" destOrd="0" presId="urn:microsoft.com/office/officeart/2005/8/layout/chevron2"/>
    <dgm:cxn modelId="{C1F3BF97-C0D1-4022-83D2-3425B50CD62F}" srcId="{DB88AD27-D556-448E-806D-6FE26A753ABB}" destId="{DEE99C21-B8FC-40CA-92C7-4B7C36F1F344}" srcOrd="1" destOrd="0" parTransId="{CB95A321-386E-4FF3-BB5C-E0AB36C136B5}" sibTransId="{9EFC29B0-7E42-4AE7-9F40-5DA1184F9F9C}"/>
    <dgm:cxn modelId="{BF7021DB-CB77-43CE-9815-527B7A05253F}" srcId="{DB88AD27-D556-448E-806D-6FE26A753ABB}" destId="{DE2783E0-22BC-4C71-BD54-7A62DCF62367}" srcOrd="0" destOrd="0" parTransId="{DF83C912-D1FE-4A8D-A533-B24F68C127AB}" sibTransId="{2C18A8AA-6DED-4D6B-BBE9-CBD2B472E8B6}"/>
    <dgm:cxn modelId="{3100E812-20B8-471F-A458-A6D0AF8A57E8}" type="presOf" srcId="{E1684E2D-F1B6-4A80-B3B6-6FB85D4241A2}" destId="{EA2A6D28-6687-473C-875B-511ACB458D9F}" srcOrd="0" destOrd="0" presId="urn:microsoft.com/office/officeart/2005/8/layout/chevron2"/>
    <dgm:cxn modelId="{F5743AAE-54DE-414A-88CC-EA62B52D19E4}" srcId="{DEE99C21-B8FC-40CA-92C7-4B7C36F1F344}" destId="{C68D8093-1E71-4918-90BA-043B00519BE6}" srcOrd="1" destOrd="0" parTransId="{60A5FC55-F3F7-4C3B-824B-9ABC3859CEFA}" sibTransId="{A5143B25-7D61-4A15-A946-F40D929BE6E1}"/>
    <dgm:cxn modelId="{B479FC9F-C4F7-4778-82E2-B503626E74D1}" type="presOf" srcId="{C68D8093-1E71-4918-90BA-043B00519BE6}" destId="{2214C2E9-46E8-496A-8FF5-AB7959B16F6D}" srcOrd="0" destOrd="1" presId="urn:microsoft.com/office/officeart/2005/8/layout/chevron2"/>
    <dgm:cxn modelId="{D7D9352C-4BC0-4E4C-9841-3112A2F8FAF0}" type="presOf" srcId="{DE2783E0-22BC-4C71-BD54-7A62DCF62367}" destId="{ADF8648C-895B-4D93-AD50-5B1A8862BC29}" srcOrd="0" destOrd="0" presId="urn:microsoft.com/office/officeart/2005/8/layout/chevron2"/>
    <dgm:cxn modelId="{A01A142D-79BA-4251-93EB-1458DD22E11D}" type="presOf" srcId="{DEE99C21-B8FC-40CA-92C7-4B7C36F1F344}" destId="{2A6A4B5B-01FB-4E24-941D-B59C512D789D}" srcOrd="0" destOrd="0" presId="urn:microsoft.com/office/officeart/2005/8/layout/chevron2"/>
    <dgm:cxn modelId="{72766CAF-9B4E-469C-929F-2398F41714DC}" srcId="{DB88AD27-D556-448E-806D-6FE26A753ABB}" destId="{E1684E2D-F1B6-4A80-B3B6-6FB85D4241A2}" srcOrd="2" destOrd="0" parTransId="{047F8C99-C1C3-4757-A23C-3E8230B0D19A}" sibTransId="{85586FFB-8B9A-413E-B45B-97E5EFF698B0}"/>
    <dgm:cxn modelId="{A7A61E51-7983-492C-A3FE-4D41193BB86A}" srcId="{DE2783E0-22BC-4C71-BD54-7A62DCF62367}" destId="{E9B9F7C8-06AB-411B-AB9E-A6A05F18BF3C}" srcOrd="0" destOrd="0" parTransId="{53664470-4FA8-44CC-B9AB-03A4EAF56F8A}" sibTransId="{1892ECCF-5048-4589-B3E9-F49D33479C27}"/>
    <dgm:cxn modelId="{128FDBB1-4554-45A3-87CF-8187E0E8B4F8}" srcId="{E1684E2D-F1B6-4A80-B3B6-6FB85D4241A2}" destId="{4A2F563B-9FC4-435D-8899-93DE612DF1F3}" srcOrd="0" destOrd="0" parTransId="{47202D37-1962-4B2B-B0DE-C280DFBD5B84}" sibTransId="{673D47F3-A6E3-4019-858F-FDCFC5572EE2}"/>
    <dgm:cxn modelId="{2CC54C3A-8D28-4099-8A36-5EA087028B59}" srcId="{DEE99C21-B8FC-40CA-92C7-4B7C36F1F344}" destId="{1CE9342C-D240-47A5-A909-DB2180EBED15}" srcOrd="0" destOrd="0" parTransId="{EC83333A-25AF-4755-B608-EEC19AEAFDC7}" sibTransId="{7636CD9F-1965-4D53-89DA-6EF7D91D033D}"/>
    <dgm:cxn modelId="{6285E5D6-D890-4B5F-A289-A0D5E2492D8A}" type="presParOf" srcId="{5994D3A0-0F00-470D-896F-E5B1DA846728}" destId="{372B3E70-4752-4AA1-94FF-C8AA7EDE6095}" srcOrd="0" destOrd="0" presId="urn:microsoft.com/office/officeart/2005/8/layout/chevron2"/>
    <dgm:cxn modelId="{CAAB6CA7-C957-47EA-8525-C22ADAED989C}" type="presParOf" srcId="{372B3E70-4752-4AA1-94FF-C8AA7EDE6095}" destId="{ADF8648C-895B-4D93-AD50-5B1A8862BC29}" srcOrd="0" destOrd="0" presId="urn:microsoft.com/office/officeart/2005/8/layout/chevron2"/>
    <dgm:cxn modelId="{66D3A589-AC75-4595-8822-402406003646}" type="presParOf" srcId="{372B3E70-4752-4AA1-94FF-C8AA7EDE6095}" destId="{B82FAD24-D4AE-4289-A997-F9BC6947F705}" srcOrd="1" destOrd="0" presId="urn:microsoft.com/office/officeart/2005/8/layout/chevron2"/>
    <dgm:cxn modelId="{E49C6998-77F5-416B-BE9F-050A789BD922}" type="presParOf" srcId="{5994D3A0-0F00-470D-896F-E5B1DA846728}" destId="{6E670D41-B377-4DD8-A74E-1DA743AFA5AE}" srcOrd="1" destOrd="0" presId="urn:microsoft.com/office/officeart/2005/8/layout/chevron2"/>
    <dgm:cxn modelId="{F24673AB-F7A8-4C42-819F-1C8AAF7BE280}" type="presParOf" srcId="{5994D3A0-0F00-470D-896F-E5B1DA846728}" destId="{5C5CECD6-2DFA-4D16-9B0A-B15C274FEE5C}" srcOrd="2" destOrd="0" presId="urn:microsoft.com/office/officeart/2005/8/layout/chevron2"/>
    <dgm:cxn modelId="{DD6F538A-C2C6-4D54-B679-F2029413B98C}" type="presParOf" srcId="{5C5CECD6-2DFA-4D16-9B0A-B15C274FEE5C}" destId="{2A6A4B5B-01FB-4E24-941D-B59C512D789D}" srcOrd="0" destOrd="0" presId="urn:microsoft.com/office/officeart/2005/8/layout/chevron2"/>
    <dgm:cxn modelId="{7BAAD9F3-53D1-4DD0-937C-8A9342546712}" type="presParOf" srcId="{5C5CECD6-2DFA-4D16-9B0A-B15C274FEE5C}" destId="{2214C2E9-46E8-496A-8FF5-AB7959B16F6D}" srcOrd="1" destOrd="0" presId="urn:microsoft.com/office/officeart/2005/8/layout/chevron2"/>
    <dgm:cxn modelId="{6DE6DE97-4CF6-4AA8-82B5-3D8A3008A2A5}" type="presParOf" srcId="{5994D3A0-0F00-470D-896F-E5B1DA846728}" destId="{B34EAFA1-930A-490F-BDDE-9618F07E3F3D}" srcOrd="3" destOrd="0" presId="urn:microsoft.com/office/officeart/2005/8/layout/chevron2"/>
    <dgm:cxn modelId="{5F80F82E-261E-4EFA-9CF0-56EA103419BD}" type="presParOf" srcId="{5994D3A0-0F00-470D-896F-E5B1DA846728}" destId="{769748E1-2092-41DC-963A-E9A5FA788EC2}" srcOrd="4" destOrd="0" presId="urn:microsoft.com/office/officeart/2005/8/layout/chevron2"/>
    <dgm:cxn modelId="{A340A566-5B05-4FF1-91A5-79AF850732A6}" type="presParOf" srcId="{769748E1-2092-41DC-963A-E9A5FA788EC2}" destId="{EA2A6D28-6687-473C-875B-511ACB458D9F}" srcOrd="0" destOrd="0" presId="urn:microsoft.com/office/officeart/2005/8/layout/chevron2"/>
    <dgm:cxn modelId="{8B909FB5-9039-4BFB-B117-12580B460198}" type="presParOf" srcId="{769748E1-2092-41DC-963A-E9A5FA788EC2}" destId="{8075E825-7987-40BF-A309-D9D3E8FF824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0CEC50-F289-442F-977E-57BF7B0C5B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4B5D26A2-0E4C-48A2-9008-DEA63013AF1D}">
      <dgm:prSet phldrT="[Text]" custT="1"/>
      <dgm:spPr/>
      <dgm:t>
        <a:bodyPr/>
        <a:lstStyle/>
        <a:p>
          <a:r>
            <a:rPr lang="id-ID" sz="2400" dirty="0" smtClean="0">
              <a:latin typeface="Times New Roman" panose="02020603050405020304" pitchFamily="18" charset="0"/>
              <a:cs typeface="Times New Roman" panose="02020603050405020304" pitchFamily="18" charset="0"/>
            </a:rPr>
            <a:t>Bahan Penelitian </a:t>
          </a:r>
          <a:endParaRPr lang="id-ID" sz="2400" dirty="0">
            <a:latin typeface="Times New Roman" panose="02020603050405020304" pitchFamily="18" charset="0"/>
            <a:cs typeface="Times New Roman" panose="02020603050405020304" pitchFamily="18" charset="0"/>
          </a:endParaRPr>
        </a:p>
      </dgm:t>
    </dgm:pt>
    <dgm:pt modelId="{7FD5C5EC-F76F-4DE4-B286-53A35684693A}" type="parTrans" cxnId="{50D00E88-A7C7-4C40-8CC1-1A50577F2D99}">
      <dgm:prSet/>
      <dgm:spPr/>
      <dgm:t>
        <a:bodyPr/>
        <a:lstStyle/>
        <a:p>
          <a:endParaRPr lang="id-ID"/>
        </a:p>
      </dgm:t>
    </dgm:pt>
    <dgm:pt modelId="{93E04DF2-3423-4962-B95F-847087D50EE8}" type="sibTrans" cxnId="{50D00E88-A7C7-4C40-8CC1-1A50577F2D99}">
      <dgm:prSet/>
      <dgm:spPr/>
      <dgm:t>
        <a:bodyPr/>
        <a:lstStyle/>
        <a:p>
          <a:endParaRPr lang="id-ID"/>
        </a:p>
      </dgm:t>
    </dgm:pt>
    <dgm:pt modelId="{B6273B7C-5814-4253-A144-FEA5F5A59194}">
      <dgm:prSet phldrT="[Text]" custT="1"/>
      <dgm:spPr/>
      <dgm:t>
        <a:bodyPr/>
        <a:lstStyle/>
        <a:p>
          <a:pPr algn="just"/>
          <a:r>
            <a:rPr lang="id-ID" sz="1800" dirty="0" smtClean="0">
              <a:latin typeface="Times New Roman" panose="02020603050405020304" pitchFamily="18" charset="0"/>
              <a:cs typeface="Times New Roman" panose="02020603050405020304" pitchFamily="18" charset="0"/>
            </a:rPr>
            <a:t>858 g sawi hijau varietas lokal (warna daun hijau, tidak busuk) diperoleh dari Pasar Geger Kalong Tengah, 645,5 g Rumput laut kering jenis </a:t>
          </a:r>
          <a:r>
            <a:rPr lang="id-ID" sz="1800" i="1" dirty="0" smtClean="0">
              <a:latin typeface="Times New Roman" panose="02020603050405020304" pitchFamily="18" charset="0"/>
              <a:cs typeface="Times New Roman" panose="02020603050405020304" pitchFamily="18" charset="0"/>
            </a:rPr>
            <a:t>E. cottonii </a:t>
          </a:r>
          <a:r>
            <a:rPr lang="id-ID" sz="1800" i="0" dirty="0" smtClean="0">
              <a:latin typeface="Times New Roman" panose="02020603050405020304" pitchFamily="18" charset="0"/>
              <a:cs typeface="Times New Roman" panose="02020603050405020304" pitchFamily="18" charset="0"/>
            </a:rPr>
            <a:t>dari CV. Budi Gemstone Jawa Tengah</a:t>
          </a:r>
          <a:endParaRPr lang="id-ID" sz="1800" dirty="0">
            <a:latin typeface="Times New Roman" panose="02020603050405020304" pitchFamily="18" charset="0"/>
            <a:cs typeface="Times New Roman" panose="02020603050405020304" pitchFamily="18" charset="0"/>
          </a:endParaRPr>
        </a:p>
      </dgm:t>
    </dgm:pt>
    <dgm:pt modelId="{2ACDECB4-DE07-4C3A-8F3C-1228F12B25CB}" type="parTrans" cxnId="{AD2A23A1-CD4E-4565-9D80-42FFF4825789}">
      <dgm:prSet/>
      <dgm:spPr/>
      <dgm:t>
        <a:bodyPr/>
        <a:lstStyle/>
        <a:p>
          <a:endParaRPr lang="id-ID"/>
        </a:p>
      </dgm:t>
    </dgm:pt>
    <dgm:pt modelId="{E9768DAE-8B40-44FE-A3E4-9220795856F5}" type="sibTrans" cxnId="{AD2A23A1-CD4E-4565-9D80-42FFF4825789}">
      <dgm:prSet/>
      <dgm:spPr/>
      <dgm:t>
        <a:bodyPr/>
        <a:lstStyle/>
        <a:p>
          <a:endParaRPr lang="id-ID"/>
        </a:p>
      </dgm:t>
    </dgm:pt>
    <dgm:pt modelId="{6B95586A-A669-4BB1-93E2-2A0723274D2F}">
      <dgm:prSet phldrT="[Text]" custT="1"/>
      <dgm:spPr/>
      <dgm:t>
        <a:bodyPr/>
        <a:lstStyle/>
        <a:p>
          <a:r>
            <a:rPr lang="id-ID" sz="2400" dirty="0" smtClean="0">
              <a:latin typeface="Times New Roman" panose="02020603050405020304" pitchFamily="18" charset="0"/>
              <a:cs typeface="Times New Roman" panose="02020603050405020304" pitchFamily="18" charset="0"/>
            </a:rPr>
            <a:t>Bahan analisa </a:t>
          </a:r>
          <a:endParaRPr lang="id-ID" sz="2400" dirty="0">
            <a:latin typeface="Times New Roman" panose="02020603050405020304" pitchFamily="18" charset="0"/>
            <a:cs typeface="Times New Roman" panose="02020603050405020304" pitchFamily="18" charset="0"/>
          </a:endParaRPr>
        </a:p>
      </dgm:t>
    </dgm:pt>
    <dgm:pt modelId="{3EBD40C2-02C0-4C78-A84E-E05404AA9EB9}" type="parTrans" cxnId="{18AB84B3-9860-4024-8D1F-B9F54BECFB51}">
      <dgm:prSet/>
      <dgm:spPr/>
      <dgm:t>
        <a:bodyPr/>
        <a:lstStyle/>
        <a:p>
          <a:endParaRPr lang="id-ID"/>
        </a:p>
      </dgm:t>
    </dgm:pt>
    <dgm:pt modelId="{344D47D4-0B2C-4C8E-82F4-6DDDD06359BA}" type="sibTrans" cxnId="{18AB84B3-9860-4024-8D1F-B9F54BECFB51}">
      <dgm:prSet/>
      <dgm:spPr/>
      <dgm:t>
        <a:bodyPr/>
        <a:lstStyle/>
        <a:p>
          <a:endParaRPr lang="id-ID"/>
        </a:p>
      </dgm:t>
    </dgm:pt>
    <dgm:pt modelId="{4EAEEF76-825D-40C3-89B2-58B2167F77BA}">
      <dgm:prSet phldrT="[Text]" custT="1"/>
      <dgm:spPr/>
      <dgm:t>
        <a:bodyPr/>
        <a:lstStyle/>
        <a:p>
          <a:pPr algn="just"/>
          <a:r>
            <a:rPr lang="id-ID" sz="1800" dirty="0" smtClean="0">
              <a:latin typeface="Times New Roman" panose="02020603050405020304" pitchFamily="18" charset="0"/>
              <a:cs typeface="Times New Roman" panose="02020603050405020304" pitchFamily="18" charset="0"/>
            </a:rPr>
            <a:t>H</a:t>
          </a:r>
          <a:r>
            <a:rPr lang="id-ID" sz="1800" baseline="-25000" dirty="0" smtClean="0">
              <a:latin typeface="Times New Roman" panose="02020603050405020304" pitchFamily="18" charset="0"/>
              <a:cs typeface="Times New Roman" panose="02020603050405020304" pitchFamily="18" charset="0"/>
            </a:rPr>
            <a:t>2</a:t>
          </a:r>
          <a:r>
            <a:rPr lang="id-ID" sz="1800" dirty="0" smtClean="0">
              <a:latin typeface="Times New Roman" panose="02020603050405020304" pitchFamily="18" charset="0"/>
              <a:cs typeface="Times New Roman" panose="02020603050405020304" pitchFamily="18" charset="0"/>
            </a:rPr>
            <a:t>SO</a:t>
          </a:r>
          <a:r>
            <a:rPr lang="id-ID" sz="1800" baseline="-25000" dirty="0" smtClean="0">
              <a:latin typeface="Times New Roman" panose="02020603050405020304" pitchFamily="18" charset="0"/>
              <a:cs typeface="Times New Roman" panose="02020603050405020304" pitchFamily="18" charset="0"/>
            </a:rPr>
            <a:t>4 </a:t>
          </a:r>
          <a:r>
            <a:rPr lang="id-ID" sz="1800" dirty="0" smtClean="0">
              <a:latin typeface="Times New Roman" panose="02020603050405020304" pitchFamily="18" charset="0"/>
              <a:cs typeface="Times New Roman" panose="02020603050405020304" pitchFamily="18" charset="0"/>
            </a:rPr>
            <a:t>1,25%, NaOH 3,25%, etanol 96%, aquadest (Analisis serat kasar)</a:t>
          </a:r>
          <a:endParaRPr lang="id-ID" sz="1800" dirty="0">
            <a:latin typeface="Times New Roman" panose="02020603050405020304" pitchFamily="18" charset="0"/>
            <a:cs typeface="Times New Roman" panose="02020603050405020304" pitchFamily="18" charset="0"/>
          </a:endParaRPr>
        </a:p>
      </dgm:t>
    </dgm:pt>
    <dgm:pt modelId="{973624A3-6F73-47D9-B179-B1D99CE3439E}" type="parTrans" cxnId="{FD83EA71-EBED-4D2E-8319-02B2C26D8E1F}">
      <dgm:prSet/>
      <dgm:spPr/>
      <dgm:t>
        <a:bodyPr/>
        <a:lstStyle/>
        <a:p>
          <a:endParaRPr lang="id-ID"/>
        </a:p>
      </dgm:t>
    </dgm:pt>
    <dgm:pt modelId="{C1F1AFBA-824E-4BB0-9021-105EAB78D91E}" type="sibTrans" cxnId="{FD83EA71-EBED-4D2E-8319-02B2C26D8E1F}">
      <dgm:prSet/>
      <dgm:spPr/>
      <dgm:t>
        <a:bodyPr/>
        <a:lstStyle/>
        <a:p>
          <a:endParaRPr lang="id-ID"/>
        </a:p>
      </dgm:t>
    </dgm:pt>
    <dgm:pt modelId="{9689E6DD-7356-4EFE-8403-BFE6BF8075A9}">
      <dgm:prSet phldrT="[Text]" custT="1"/>
      <dgm:spPr>
        <a:solidFill>
          <a:schemeClr val="accent3">
            <a:lumMod val="60000"/>
            <a:lumOff val="40000"/>
          </a:schemeClr>
        </a:solidFill>
      </dgm:spPr>
      <dgm:t>
        <a:bodyPr/>
        <a:lstStyle/>
        <a:p>
          <a:r>
            <a:rPr lang="id-ID" sz="2400" dirty="0" smtClean="0">
              <a:latin typeface="Times New Roman" panose="02020603050405020304" pitchFamily="18" charset="0"/>
              <a:cs typeface="Times New Roman" panose="02020603050405020304" pitchFamily="18" charset="0"/>
            </a:rPr>
            <a:t>Alat Penelitian</a:t>
          </a:r>
          <a:endParaRPr lang="id-ID" sz="2400" dirty="0">
            <a:latin typeface="Times New Roman" panose="02020603050405020304" pitchFamily="18" charset="0"/>
            <a:cs typeface="Times New Roman" panose="02020603050405020304" pitchFamily="18" charset="0"/>
          </a:endParaRPr>
        </a:p>
      </dgm:t>
    </dgm:pt>
    <dgm:pt modelId="{5E559D0E-2EF7-4D52-B31E-641EFA195DA6}" type="parTrans" cxnId="{1255FF5B-2541-4B5B-96FA-F882D2D8BB82}">
      <dgm:prSet/>
      <dgm:spPr/>
      <dgm:t>
        <a:bodyPr/>
        <a:lstStyle/>
        <a:p>
          <a:endParaRPr lang="id-ID"/>
        </a:p>
      </dgm:t>
    </dgm:pt>
    <dgm:pt modelId="{B2B5D16E-79AC-445A-9AF1-67134AC9D719}" type="sibTrans" cxnId="{1255FF5B-2541-4B5B-96FA-F882D2D8BB82}">
      <dgm:prSet/>
      <dgm:spPr/>
      <dgm:t>
        <a:bodyPr/>
        <a:lstStyle/>
        <a:p>
          <a:endParaRPr lang="id-ID"/>
        </a:p>
      </dgm:t>
    </dgm:pt>
    <dgm:pt modelId="{CBE53CD3-37D9-4580-8A1D-65DE63D16FCD}">
      <dgm:prSet phldrT="[Text]" custT="1"/>
      <dgm:spPr>
        <a:solidFill>
          <a:schemeClr val="accent4">
            <a:lumMod val="60000"/>
            <a:lumOff val="40000"/>
            <a:alpha val="90000"/>
          </a:schemeClr>
        </a:solidFill>
      </dgm:spPr>
      <dgm:t>
        <a:bodyPr/>
        <a:lstStyle/>
        <a:p>
          <a:pPr algn="just"/>
          <a:r>
            <a:rPr lang="id-ID" sz="1800" dirty="0" smtClean="0">
              <a:latin typeface="Times New Roman" panose="02020603050405020304" pitchFamily="18" charset="0"/>
              <a:cs typeface="Times New Roman" panose="02020603050405020304" pitchFamily="18" charset="0"/>
            </a:rPr>
            <a:t>Neraca analitik, </a:t>
          </a:r>
          <a:r>
            <a:rPr lang="id-ID" sz="1800" i="1" dirty="0" smtClean="0">
              <a:latin typeface="Times New Roman" panose="02020603050405020304" pitchFamily="18" charset="0"/>
              <a:cs typeface="Times New Roman" panose="02020603050405020304" pitchFamily="18" charset="0"/>
            </a:rPr>
            <a:t>blender</a:t>
          </a:r>
          <a:r>
            <a:rPr lang="id-ID" sz="1800" dirty="0" smtClean="0">
              <a:latin typeface="Times New Roman" panose="02020603050405020304" pitchFamily="18" charset="0"/>
              <a:cs typeface="Times New Roman" panose="02020603050405020304" pitchFamily="18" charset="0"/>
            </a:rPr>
            <a:t>, wadah, pisau, cetakan, panci, kompor, saringan, kain kasa, spatula, </a:t>
          </a:r>
          <a:r>
            <a:rPr lang="id-ID" sz="1800" i="1" dirty="0" smtClean="0">
              <a:latin typeface="Times New Roman" panose="02020603050405020304" pitchFamily="18" charset="0"/>
              <a:cs typeface="Times New Roman" panose="02020603050405020304" pitchFamily="18" charset="0"/>
            </a:rPr>
            <a:t>tunnel dryer</a:t>
          </a:r>
          <a:r>
            <a:rPr lang="id-ID" sz="1800" dirty="0" smtClean="0">
              <a:latin typeface="Times New Roman" panose="02020603050405020304" pitchFamily="18" charset="0"/>
              <a:cs typeface="Times New Roman" panose="02020603050405020304" pitchFamily="18" charset="0"/>
            </a:rPr>
            <a:t>. </a:t>
          </a:r>
          <a:endParaRPr lang="id-ID" sz="1800" dirty="0">
            <a:latin typeface="Times New Roman" panose="02020603050405020304" pitchFamily="18" charset="0"/>
            <a:cs typeface="Times New Roman" panose="02020603050405020304" pitchFamily="18" charset="0"/>
          </a:endParaRPr>
        </a:p>
      </dgm:t>
    </dgm:pt>
    <dgm:pt modelId="{DDF64B3A-6E73-4885-8A84-42C988FCEFDC}" type="parTrans" cxnId="{72237588-2059-48CA-8E42-821AF6BA1A22}">
      <dgm:prSet/>
      <dgm:spPr/>
      <dgm:t>
        <a:bodyPr/>
        <a:lstStyle/>
        <a:p>
          <a:endParaRPr lang="id-ID"/>
        </a:p>
      </dgm:t>
    </dgm:pt>
    <dgm:pt modelId="{C46D6AAE-C173-403A-9D77-A49ACB15BE81}" type="sibTrans" cxnId="{72237588-2059-48CA-8E42-821AF6BA1A22}">
      <dgm:prSet/>
      <dgm:spPr/>
      <dgm:t>
        <a:bodyPr/>
        <a:lstStyle/>
        <a:p>
          <a:endParaRPr lang="id-ID"/>
        </a:p>
      </dgm:t>
    </dgm:pt>
    <dgm:pt modelId="{624CEAC1-29B5-41F7-AF36-897E290A621D}">
      <dgm:prSet phldrT="[Text]" custT="1"/>
      <dgm:spPr/>
      <dgm:t>
        <a:bodyPr/>
        <a:lstStyle/>
        <a:p>
          <a:pPr algn="just"/>
          <a:r>
            <a:rPr lang="id-ID" sz="1800" dirty="0" smtClean="0">
              <a:latin typeface="Times New Roman" panose="02020603050405020304" pitchFamily="18" charset="0"/>
              <a:cs typeface="Times New Roman" panose="02020603050405020304" pitchFamily="18" charset="0"/>
            </a:rPr>
            <a:t>Ekstrak daun suji, Air, garam, Minyak wijen, Bumbu penyedap</a:t>
          </a:r>
          <a:endParaRPr lang="id-ID" sz="1800" dirty="0">
            <a:latin typeface="Times New Roman" panose="02020603050405020304" pitchFamily="18" charset="0"/>
            <a:cs typeface="Times New Roman" panose="02020603050405020304" pitchFamily="18" charset="0"/>
          </a:endParaRPr>
        </a:p>
      </dgm:t>
    </dgm:pt>
    <dgm:pt modelId="{CBA9E92F-5BC7-4599-9380-52C70D235A67}" type="parTrans" cxnId="{67CE125B-F4D9-4864-B896-E76163598330}">
      <dgm:prSet/>
      <dgm:spPr/>
      <dgm:t>
        <a:bodyPr/>
        <a:lstStyle/>
        <a:p>
          <a:endParaRPr lang="id-ID"/>
        </a:p>
      </dgm:t>
    </dgm:pt>
    <dgm:pt modelId="{D19029F2-191F-48E3-BC3F-C8069706F48F}" type="sibTrans" cxnId="{67CE125B-F4D9-4864-B896-E76163598330}">
      <dgm:prSet/>
      <dgm:spPr/>
      <dgm:t>
        <a:bodyPr/>
        <a:lstStyle/>
        <a:p>
          <a:endParaRPr lang="id-ID"/>
        </a:p>
      </dgm:t>
    </dgm:pt>
    <dgm:pt modelId="{56E4CBBF-6748-4D40-B18E-205F9731018E}">
      <dgm:prSet phldrT="[Text]" custT="1"/>
      <dgm:spPr/>
      <dgm:t>
        <a:bodyPr/>
        <a:lstStyle/>
        <a:p>
          <a:pPr algn="just"/>
          <a:r>
            <a:rPr lang="id-ID" sz="1800" dirty="0" smtClean="0">
              <a:latin typeface="Times New Roman" panose="02020603050405020304" pitchFamily="18" charset="0"/>
              <a:cs typeface="Times New Roman" panose="02020603050405020304" pitchFamily="18" charset="0"/>
            </a:rPr>
            <a:t>Sampel </a:t>
          </a:r>
          <a:r>
            <a:rPr lang="id-ID" sz="1800" i="1" dirty="0" smtClean="0">
              <a:latin typeface="Times New Roman" panose="02020603050405020304" pitchFamily="18" charset="0"/>
              <a:cs typeface="Times New Roman" panose="02020603050405020304" pitchFamily="18" charset="0"/>
            </a:rPr>
            <a:t>Mix Vegetable Leather</a:t>
          </a:r>
          <a:r>
            <a:rPr lang="id-ID" sz="1800" i="0" dirty="0" smtClean="0">
              <a:latin typeface="Times New Roman" panose="02020603050405020304" pitchFamily="18" charset="0"/>
              <a:cs typeface="Times New Roman" panose="02020603050405020304" pitchFamily="18" charset="0"/>
            </a:rPr>
            <a:t> (Analisis kadar air dan kadar abu)</a:t>
          </a:r>
          <a:endParaRPr lang="id-ID" sz="1800" dirty="0">
            <a:latin typeface="Times New Roman" panose="02020603050405020304" pitchFamily="18" charset="0"/>
            <a:cs typeface="Times New Roman" panose="02020603050405020304" pitchFamily="18" charset="0"/>
          </a:endParaRPr>
        </a:p>
      </dgm:t>
    </dgm:pt>
    <dgm:pt modelId="{03762B9A-C5C9-447B-9384-3CCD1B867EFF}" type="parTrans" cxnId="{E6174397-3F4C-4F27-9F37-1224D1E0232B}">
      <dgm:prSet/>
      <dgm:spPr/>
      <dgm:t>
        <a:bodyPr/>
        <a:lstStyle/>
        <a:p>
          <a:endParaRPr lang="id-ID"/>
        </a:p>
      </dgm:t>
    </dgm:pt>
    <dgm:pt modelId="{42F6BE39-0C36-4141-A808-4B1919DB47E0}" type="sibTrans" cxnId="{E6174397-3F4C-4F27-9F37-1224D1E0232B}">
      <dgm:prSet/>
      <dgm:spPr/>
      <dgm:t>
        <a:bodyPr/>
        <a:lstStyle/>
        <a:p>
          <a:endParaRPr lang="id-ID"/>
        </a:p>
      </dgm:t>
    </dgm:pt>
    <dgm:pt modelId="{CC2317B7-3235-44E4-8718-22A1EBF3865B}">
      <dgm:prSet custT="1"/>
      <dgm:spPr>
        <a:solidFill>
          <a:schemeClr val="accent3">
            <a:lumMod val="60000"/>
            <a:lumOff val="40000"/>
          </a:schemeClr>
        </a:solidFill>
      </dgm:spPr>
      <dgm:t>
        <a:bodyPr/>
        <a:lstStyle/>
        <a:p>
          <a:r>
            <a:rPr lang="id-ID" sz="2400" dirty="0" smtClean="0">
              <a:latin typeface="Times New Roman" panose="02020603050405020304" pitchFamily="18" charset="0"/>
              <a:cs typeface="Times New Roman" panose="02020603050405020304" pitchFamily="18" charset="0"/>
            </a:rPr>
            <a:t>Alat analisa </a:t>
          </a:r>
          <a:endParaRPr lang="id-ID" sz="2400" dirty="0">
            <a:latin typeface="Times New Roman" panose="02020603050405020304" pitchFamily="18" charset="0"/>
            <a:cs typeface="Times New Roman" panose="02020603050405020304" pitchFamily="18" charset="0"/>
          </a:endParaRPr>
        </a:p>
      </dgm:t>
    </dgm:pt>
    <dgm:pt modelId="{4978D02D-9CAD-481F-B03B-181A7EB03749}" type="parTrans" cxnId="{87865CE2-4B4A-4B00-B1A7-69B3A7CCE3EF}">
      <dgm:prSet/>
      <dgm:spPr/>
      <dgm:t>
        <a:bodyPr/>
        <a:lstStyle/>
        <a:p>
          <a:endParaRPr lang="id-ID"/>
        </a:p>
      </dgm:t>
    </dgm:pt>
    <dgm:pt modelId="{E73CDF7F-9346-4547-9164-F44F8DA6CBE0}" type="sibTrans" cxnId="{87865CE2-4B4A-4B00-B1A7-69B3A7CCE3EF}">
      <dgm:prSet/>
      <dgm:spPr/>
      <dgm:t>
        <a:bodyPr/>
        <a:lstStyle/>
        <a:p>
          <a:endParaRPr lang="id-ID"/>
        </a:p>
      </dgm:t>
    </dgm:pt>
    <dgm:pt modelId="{088FA6AD-D276-4E38-97BE-342BE36AFBDA}" type="pres">
      <dgm:prSet presAssocID="{880CEC50-F289-442F-977E-57BF7B0C5BD1}" presName="Name0" presStyleCnt="0">
        <dgm:presLayoutVars>
          <dgm:dir/>
          <dgm:animLvl val="lvl"/>
          <dgm:resizeHandles val="exact"/>
        </dgm:presLayoutVars>
      </dgm:prSet>
      <dgm:spPr/>
      <dgm:t>
        <a:bodyPr/>
        <a:lstStyle/>
        <a:p>
          <a:endParaRPr lang="id-ID"/>
        </a:p>
      </dgm:t>
    </dgm:pt>
    <dgm:pt modelId="{2609CBB8-DF43-4443-AAAF-924044057085}" type="pres">
      <dgm:prSet presAssocID="{4B5D26A2-0E4C-48A2-9008-DEA63013AF1D}" presName="linNode" presStyleCnt="0"/>
      <dgm:spPr/>
    </dgm:pt>
    <dgm:pt modelId="{7CA02433-D590-4DB6-BE5E-9FA0DB63F158}" type="pres">
      <dgm:prSet presAssocID="{4B5D26A2-0E4C-48A2-9008-DEA63013AF1D}" presName="parentText" presStyleLbl="node1" presStyleIdx="0" presStyleCnt="4" custScaleX="90544" custScaleY="28737">
        <dgm:presLayoutVars>
          <dgm:chMax val="1"/>
          <dgm:bulletEnabled val="1"/>
        </dgm:presLayoutVars>
      </dgm:prSet>
      <dgm:spPr/>
      <dgm:t>
        <a:bodyPr/>
        <a:lstStyle/>
        <a:p>
          <a:endParaRPr lang="id-ID"/>
        </a:p>
      </dgm:t>
    </dgm:pt>
    <dgm:pt modelId="{6A97A1C8-A810-4ADA-82B1-40F85DDF2827}" type="pres">
      <dgm:prSet presAssocID="{4B5D26A2-0E4C-48A2-9008-DEA63013AF1D}" presName="descendantText" presStyleLbl="alignAccFollowNode1" presStyleIdx="0" presStyleCnt="3" custScaleX="123548" custScaleY="54975" custLinFactNeighborX="3" custLinFactNeighborY="1613">
        <dgm:presLayoutVars>
          <dgm:bulletEnabled val="1"/>
        </dgm:presLayoutVars>
      </dgm:prSet>
      <dgm:spPr/>
      <dgm:t>
        <a:bodyPr/>
        <a:lstStyle/>
        <a:p>
          <a:endParaRPr lang="id-ID"/>
        </a:p>
      </dgm:t>
    </dgm:pt>
    <dgm:pt modelId="{1DB11A7F-3CD8-413F-BC12-7AA46A444E9A}" type="pres">
      <dgm:prSet presAssocID="{93E04DF2-3423-4962-B95F-847087D50EE8}" presName="sp" presStyleCnt="0"/>
      <dgm:spPr/>
    </dgm:pt>
    <dgm:pt modelId="{56898E0E-22FD-4ABC-AE5A-AA70242949F0}" type="pres">
      <dgm:prSet presAssocID="{6B95586A-A669-4BB1-93E2-2A0723274D2F}" presName="linNode" presStyleCnt="0"/>
      <dgm:spPr/>
    </dgm:pt>
    <dgm:pt modelId="{1DF1C887-FE92-4081-BB91-CA4E6DB86DC7}" type="pres">
      <dgm:prSet presAssocID="{6B95586A-A669-4BB1-93E2-2A0723274D2F}" presName="parentText" presStyleLbl="node1" presStyleIdx="1" presStyleCnt="4" custScaleX="82877" custScaleY="26556" custLinFactNeighborX="-431" custLinFactNeighborY="-2644">
        <dgm:presLayoutVars>
          <dgm:chMax val="1"/>
          <dgm:bulletEnabled val="1"/>
        </dgm:presLayoutVars>
      </dgm:prSet>
      <dgm:spPr/>
      <dgm:t>
        <a:bodyPr/>
        <a:lstStyle/>
        <a:p>
          <a:endParaRPr lang="id-ID"/>
        </a:p>
      </dgm:t>
    </dgm:pt>
    <dgm:pt modelId="{5C1C156C-36B4-4A31-9F35-EFD801B1280F}" type="pres">
      <dgm:prSet presAssocID="{6B95586A-A669-4BB1-93E2-2A0723274D2F}" presName="descendantText" presStyleLbl="alignAccFollowNode1" presStyleIdx="1" presStyleCnt="3" custScaleX="115787" custScaleY="41077" custLinFactNeighborX="53" custLinFactNeighborY="-3305">
        <dgm:presLayoutVars>
          <dgm:bulletEnabled val="1"/>
        </dgm:presLayoutVars>
      </dgm:prSet>
      <dgm:spPr/>
      <dgm:t>
        <a:bodyPr/>
        <a:lstStyle/>
        <a:p>
          <a:endParaRPr lang="id-ID"/>
        </a:p>
      </dgm:t>
    </dgm:pt>
    <dgm:pt modelId="{E54DD14F-CCD9-440C-B673-83765F9A713A}" type="pres">
      <dgm:prSet presAssocID="{344D47D4-0B2C-4C8E-82F4-6DDDD06359BA}" presName="sp" presStyleCnt="0"/>
      <dgm:spPr/>
    </dgm:pt>
    <dgm:pt modelId="{1CDB3245-473B-46FA-8694-3B6701650B4D}" type="pres">
      <dgm:prSet presAssocID="{9689E6DD-7356-4EFE-8403-BFE6BF8075A9}" presName="linNode" presStyleCnt="0"/>
      <dgm:spPr/>
    </dgm:pt>
    <dgm:pt modelId="{90649D21-9D7D-4EA4-BA17-527622B4F762}" type="pres">
      <dgm:prSet presAssocID="{9689E6DD-7356-4EFE-8403-BFE6BF8075A9}" presName="parentText" presStyleLbl="node1" presStyleIdx="2" presStyleCnt="4" custScaleX="78558" custScaleY="26460" custLinFactNeighborX="-1" custLinFactNeighborY="-9243">
        <dgm:presLayoutVars>
          <dgm:chMax val="1"/>
          <dgm:bulletEnabled val="1"/>
        </dgm:presLayoutVars>
      </dgm:prSet>
      <dgm:spPr/>
      <dgm:t>
        <a:bodyPr/>
        <a:lstStyle/>
        <a:p>
          <a:endParaRPr lang="id-ID"/>
        </a:p>
      </dgm:t>
    </dgm:pt>
    <dgm:pt modelId="{A827E558-B2CD-45EA-A155-267988104EBE}" type="pres">
      <dgm:prSet presAssocID="{9689E6DD-7356-4EFE-8403-BFE6BF8075A9}" presName="descendantText" presStyleLbl="alignAccFollowNode1" presStyleIdx="2" presStyleCnt="3" custScaleX="112022" custScaleY="28337" custLinFactNeighborX="47" custLinFactNeighborY="-11979">
        <dgm:presLayoutVars>
          <dgm:bulletEnabled val="1"/>
        </dgm:presLayoutVars>
      </dgm:prSet>
      <dgm:spPr>
        <a:prstGeom prst="roundRect">
          <a:avLst/>
        </a:prstGeom>
      </dgm:spPr>
      <dgm:t>
        <a:bodyPr/>
        <a:lstStyle/>
        <a:p>
          <a:endParaRPr lang="id-ID"/>
        </a:p>
      </dgm:t>
    </dgm:pt>
    <dgm:pt modelId="{D08EC885-A42A-4045-9023-4254C1B3A011}" type="pres">
      <dgm:prSet presAssocID="{B2B5D16E-79AC-445A-9AF1-67134AC9D719}" presName="sp" presStyleCnt="0"/>
      <dgm:spPr/>
    </dgm:pt>
    <dgm:pt modelId="{E0ADBD44-64BD-4AE1-8FCE-5668FCB708EF}" type="pres">
      <dgm:prSet presAssocID="{CC2317B7-3235-44E4-8718-22A1EBF3865B}" presName="linNode" presStyleCnt="0"/>
      <dgm:spPr/>
    </dgm:pt>
    <dgm:pt modelId="{A72614AD-9072-45DA-BCC3-8C16580F4A52}" type="pres">
      <dgm:prSet presAssocID="{CC2317B7-3235-44E4-8718-22A1EBF3865B}" presName="parentText" presStyleLbl="node1" presStyleIdx="3" presStyleCnt="4" custScaleX="78514" custScaleY="29036" custLinFactNeighborX="91" custLinFactNeighborY="-9636">
        <dgm:presLayoutVars>
          <dgm:chMax val="1"/>
          <dgm:bulletEnabled val="1"/>
        </dgm:presLayoutVars>
      </dgm:prSet>
      <dgm:spPr/>
      <dgm:t>
        <a:bodyPr/>
        <a:lstStyle/>
        <a:p>
          <a:endParaRPr lang="id-ID"/>
        </a:p>
      </dgm:t>
    </dgm:pt>
  </dgm:ptLst>
  <dgm:cxnLst>
    <dgm:cxn modelId="{EF260593-E816-4F99-8084-A6253E851F09}" type="presOf" srcId="{624CEAC1-29B5-41F7-AF36-897E290A621D}" destId="{6A97A1C8-A810-4ADA-82B1-40F85DDF2827}" srcOrd="0" destOrd="1" presId="urn:microsoft.com/office/officeart/2005/8/layout/vList5"/>
    <dgm:cxn modelId="{67CE125B-F4D9-4864-B896-E76163598330}" srcId="{4B5D26A2-0E4C-48A2-9008-DEA63013AF1D}" destId="{624CEAC1-29B5-41F7-AF36-897E290A621D}" srcOrd="1" destOrd="0" parTransId="{CBA9E92F-5BC7-4599-9380-52C70D235A67}" sibTransId="{D19029F2-191F-48E3-BC3F-C8069706F48F}"/>
    <dgm:cxn modelId="{87865CE2-4B4A-4B00-B1A7-69B3A7CCE3EF}" srcId="{880CEC50-F289-442F-977E-57BF7B0C5BD1}" destId="{CC2317B7-3235-44E4-8718-22A1EBF3865B}" srcOrd="3" destOrd="0" parTransId="{4978D02D-9CAD-481F-B03B-181A7EB03749}" sibTransId="{E73CDF7F-9346-4547-9164-F44F8DA6CBE0}"/>
    <dgm:cxn modelId="{55634C99-E9C3-4ECE-B705-324EF3D98A0F}" type="presOf" srcId="{6B95586A-A669-4BB1-93E2-2A0723274D2F}" destId="{1DF1C887-FE92-4081-BB91-CA4E6DB86DC7}" srcOrd="0" destOrd="0" presId="urn:microsoft.com/office/officeart/2005/8/layout/vList5"/>
    <dgm:cxn modelId="{18AB84B3-9860-4024-8D1F-B9F54BECFB51}" srcId="{880CEC50-F289-442F-977E-57BF7B0C5BD1}" destId="{6B95586A-A669-4BB1-93E2-2A0723274D2F}" srcOrd="1" destOrd="0" parTransId="{3EBD40C2-02C0-4C78-A84E-E05404AA9EB9}" sibTransId="{344D47D4-0B2C-4C8E-82F4-6DDDD06359BA}"/>
    <dgm:cxn modelId="{D8EC793A-4E21-4593-8B24-3863E5F5D920}" type="presOf" srcId="{4B5D26A2-0E4C-48A2-9008-DEA63013AF1D}" destId="{7CA02433-D590-4DB6-BE5E-9FA0DB63F158}" srcOrd="0" destOrd="0" presId="urn:microsoft.com/office/officeart/2005/8/layout/vList5"/>
    <dgm:cxn modelId="{FD0F72EF-B49D-434F-9955-E2A0858F49CE}" type="presOf" srcId="{CBE53CD3-37D9-4580-8A1D-65DE63D16FCD}" destId="{A827E558-B2CD-45EA-A155-267988104EBE}" srcOrd="0" destOrd="0" presId="urn:microsoft.com/office/officeart/2005/8/layout/vList5"/>
    <dgm:cxn modelId="{0E220E1D-3B3D-4BD2-B4CF-1FA05B74CE08}" type="presOf" srcId="{B6273B7C-5814-4253-A144-FEA5F5A59194}" destId="{6A97A1C8-A810-4ADA-82B1-40F85DDF2827}" srcOrd="0" destOrd="0" presId="urn:microsoft.com/office/officeart/2005/8/layout/vList5"/>
    <dgm:cxn modelId="{EE11F778-5541-46B6-B146-1BA56A21EDE8}" type="presOf" srcId="{9689E6DD-7356-4EFE-8403-BFE6BF8075A9}" destId="{90649D21-9D7D-4EA4-BA17-527622B4F762}" srcOrd="0" destOrd="0" presId="urn:microsoft.com/office/officeart/2005/8/layout/vList5"/>
    <dgm:cxn modelId="{E6174397-3F4C-4F27-9F37-1224D1E0232B}" srcId="{6B95586A-A669-4BB1-93E2-2A0723274D2F}" destId="{56E4CBBF-6748-4D40-B18E-205F9731018E}" srcOrd="1" destOrd="0" parTransId="{03762B9A-C5C9-447B-9384-3CCD1B867EFF}" sibTransId="{42F6BE39-0C36-4141-A808-4B1919DB47E0}"/>
    <dgm:cxn modelId="{72237588-2059-48CA-8E42-821AF6BA1A22}" srcId="{9689E6DD-7356-4EFE-8403-BFE6BF8075A9}" destId="{CBE53CD3-37D9-4580-8A1D-65DE63D16FCD}" srcOrd="0" destOrd="0" parTransId="{DDF64B3A-6E73-4885-8A84-42C988FCEFDC}" sibTransId="{C46D6AAE-C173-403A-9D77-A49ACB15BE81}"/>
    <dgm:cxn modelId="{B75F2BD7-3D78-4EF9-928D-452FD2F3E0C9}" type="presOf" srcId="{4EAEEF76-825D-40C3-89B2-58B2167F77BA}" destId="{5C1C156C-36B4-4A31-9F35-EFD801B1280F}" srcOrd="0" destOrd="0" presId="urn:microsoft.com/office/officeart/2005/8/layout/vList5"/>
    <dgm:cxn modelId="{5AEE0E83-4BE7-4D7C-94EB-21DC595D6364}" type="presOf" srcId="{56E4CBBF-6748-4D40-B18E-205F9731018E}" destId="{5C1C156C-36B4-4A31-9F35-EFD801B1280F}" srcOrd="0" destOrd="1" presId="urn:microsoft.com/office/officeart/2005/8/layout/vList5"/>
    <dgm:cxn modelId="{1255FF5B-2541-4B5B-96FA-F882D2D8BB82}" srcId="{880CEC50-F289-442F-977E-57BF7B0C5BD1}" destId="{9689E6DD-7356-4EFE-8403-BFE6BF8075A9}" srcOrd="2" destOrd="0" parTransId="{5E559D0E-2EF7-4D52-B31E-641EFA195DA6}" sibTransId="{B2B5D16E-79AC-445A-9AF1-67134AC9D719}"/>
    <dgm:cxn modelId="{AD2A23A1-CD4E-4565-9D80-42FFF4825789}" srcId="{4B5D26A2-0E4C-48A2-9008-DEA63013AF1D}" destId="{B6273B7C-5814-4253-A144-FEA5F5A59194}" srcOrd="0" destOrd="0" parTransId="{2ACDECB4-DE07-4C3A-8F3C-1228F12B25CB}" sibTransId="{E9768DAE-8B40-44FE-A3E4-9220795856F5}"/>
    <dgm:cxn modelId="{FD83EA71-EBED-4D2E-8319-02B2C26D8E1F}" srcId="{6B95586A-A669-4BB1-93E2-2A0723274D2F}" destId="{4EAEEF76-825D-40C3-89B2-58B2167F77BA}" srcOrd="0" destOrd="0" parTransId="{973624A3-6F73-47D9-B179-B1D99CE3439E}" sibTransId="{C1F1AFBA-824E-4BB0-9021-105EAB78D91E}"/>
    <dgm:cxn modelId="{6354C5C7-CE68-469E-8AC3-21D57F643221}" type="presOf" srcId="{CC2317B7-3235-44E4-8718-22A1EBF3865B}" destId="{A72614AD-9072-45DA-BCC3-8C16580F4A52}" srcOrd="0" destOrd="0" presId="urn:microsoft.com/office/officeart/2005/8/layout/vList5"/>
    <dgm:cxn modelId="{795BCB92-64B6-4608-A931-F714A41CBB21}" type="presOf" srcId="{880CEC50-F289-442F-977E-57BF7B0C5BD1}" destId="{088FA6AD-D276-4E38-97BE-342BE36AFBDA}" srcOrd="0" destOrd="0" presId="urn:microsoft.com/office/officeart/2005/8/layout/vList5"/>
    <dgm:cxn modelId="{50D00E88-A7C7-4C40-8CC1-1A50577F2D99}" srcId="{880CEC50-F289-442F-977E-57BF7B0C5BD1}" destId="{4B5D26A2-0E4C-48A2-9008-DEA63013AF1D}" srcOrd="0" destOrd="0" parTransId="{7FD5C5EC-F76F-4DE4-B286-53A35684693A}" sibTransId="{93E04DF2-3423-4962-B95F-847087D50EE8}"/>
    <dgm:cxn modelId="{E5C45FD3-48ED-41E2-A403-E106A76F2D3D}" type="presParOf" srcId="{088FA6AD-D276-4E38-97BE-342BE36AFBDA}" destId="{2609CBB8-DF43-4443-AAAF-924044057085}" srcOrd="0" destOrd="0" presId="urn:microsoft.com/office/officeart/2005/8/layout/vList5"/>
    <dgm:cxn modelId="{76BE1A67-27F4-46D2-BFA3-167CB09D492D}" type="presParOf" srcId="{2609CBB8-DF43-4443-AAAF-924044057085}" destId="{7CA02433-D590-4DB6-BE5E-9FA0DB63F158}" srcOrd="0" destOrd="0" presId="urn:microsoft.com/office/officeart/2005/8/layout/vList5"/>
    <dgm:cxn modelId="{270AB38D-847F-4E36-AE33-C066A9D51A92}" type="presParOf" srcId="{2609CBB8-DF43-4443-AAAF-924044057085}" destId="{6A97A1C8-A810-4ADA-82B1-40F85DDF2827}" srcOrd="1" destOrd="0" presId="urn:microsoft.com/office/officeart/2005/8/layout/vList5"/>
    <dgm:cxn modelId="{9729244D-BA2A-4048-B6FA-4CE312E16E8F}" type="presParOf" srcId="{088FA6AD-D276-4E38-97BE-342BE36AFBDA}" destId="{1DB11A7F-3CD8-413F-BC12-7AA46A444E9A}" srcOrd="1" destOrd="0" presId="urn:microsoft.com/office/officeart/2005/8/layout/vList5"/>
    <dgm:cxn modelId="{5849D797-FD9F-48D0-8E61-C11C88444C33}" type="presParOf" srcId="{088FA6AD-D276-4E38-97BE-342BE36AFBDA}" destId="{56898E0E-22FD-4ABC-AE5A-AA70242949F0}" srcOrd="2" destOrd="0" presId="urn:microsoft.com/office/officeart/2005/8/layout/vList5"/>
    <dgm:cxn modelId="{70B67969-1D08-4557-A081-06A5B0291B43}" type="presParOf" srcId="{56898E0E-22FD-4ABC-AE5A-AA70242949F0}" destId="{1DF1C887-FE92-4081-BB91-CA4E6DB86DC7}" srcOrd="0" destOrd="0" presId="urn:microsoft.com/office/officeart/2005/8/layout/vList5"/>
    <dgm:cxn modelId="{98A2861E-B074-4156-B7E3-981B0A7079CF}" type="presParOf" srcId="{56898E0E-22FD-4ABC-AE5A-AA70242949F0}" destId="{5C1C156C-36B4-4A31-9F35-EFD801B1280F}" srcOrd="1" destOrd="0" presId="urn:microsoft.com/office/officeart/2005/8/layout/vList5"/>
    <dgm:cxn modelId="{A65D6468-86BD-4085-BBBA-134D24E8338A}" type="presParOf" srcId="{088FA6AD-D276-4E38-97BE-342BE36AFBDA}" destId="{E54DD14F-CCD9-440C-B673-83765F9A713A}" srcOrd="3" destOrd="0" presId="urn:microsoft.com/office/officeart/2005/8/layout/vList5"/>
    <dgm:cxn modelId="{405DBB54-6FE4-4BF6-8D5B-BF850192C20E}" type="presParOf" srcId="{088FA6AD-D276-4E38-97BE-342BE36AFBDA}" destId="{1CDB3245-473B-46FA-8694-3B6701650B4D}" srcOrd="4" destOrd="0" presId="urn:microsoft.com/office/officeart/2005/8/layout/vList5"/>
    <dgm:cxn modelId="{19C9594F-0446-4892-807B-93216C8C379F}" type="presParOf" srcId="{1CDB3245-473B-46FA-8694-3B6701650B4D}" destId="{90649D21-9D7D-4EA4-BA17-527622B4F762}" srcOrd="0" destOrd="0" presId="urn:microsoft.com/office/officeart/2005/8/layout/vList5"/>
    <dgm:cxn modelId="{C3C93B79-2E62-4B07-ADB2-38616D3DBC9F}" type="presParOf" srcId="{1CDB3245-473B-46FA-8694-3B6701650B4D}" destId="{A827E558-B2CD-45EA-A155-267988104EBE}" srcOrd="1" destOrd="0" presId="urn:microsoft.com/office/officeart/2005/8/layout/vList5"/>
    <dgm:cxn modelId="{65A535DB-8783-4252-BC53-B55BF3E43DF9}" type="presParOf" srcId="{088FA6AD-D276-4E38-97BE-342BE36AFBDA}" destId="{D08EC885-A42A-4045-9023-4254C1B3A011}" srcOrd="5" destOrd="0" presId="urn:microsoft.com/office/officeart/2005/8/layout/vList5"/>
    <dgm:cxn modelId="{34B45298-23CF-46AC-8D2B-2EBE5B7CE225}" type="presParOf" srcId="{088FA6AD-D276-4E38-97BE-342BE36AFBDA}" destId="{E0ADBD44-64BD-4AE1-8FCE-5668FCB708EF}" srcOrd="6" destOrd="0" presId="urn:microsoft.com/office/officeart/2005/8/layout/vList5"/>
    <dgm:cxn modelId="{57F7D1DC-1BBD-4C36-A9EA-741DDC0D9565}" type="presParOf" srcId="{E0ADBD44-64BD-4AE1-8FCE-5668FCB708EF}" destId="{A72614AD-9072-45DA-BCC3-8C16580F4A5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DA0F0-E8E7-4BBB-BCF9-4C723F903960}">
      <dsp:nvSpPr>
        <dsp:cNvPr id="0" name=""/>
        <dsp:cNvSpPr/>
      </dsp:nvSpPr>
      <dsp:spPr>
        <a:xfrm>
          <a:off x="7223644" y="330587"/>
          <a:ext cx="3299829" cy="17562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id-ID" sz="1800" i="0" kern="1200" dirty="0" smtClean="0">
              <a:latin typeface="Times New Roman" panose="02020603050405020304" pitchFamily="18" charset="0"/>
              <a:cs typeface="Times New Roman" panose="02020603050405020304" pitchFamily="18" charset="0"/>
            </a:rPr>
            <a:t>Indonesia memiliki potensi besar dalam produk bahari dengan beragamnya jenis rumput laut tropis, salah satunya </a:t>
          </a:r>
          <a:r>
            <a:rPr lang="id-ID" sz="1800" i="1" kern="1200" dirty="0" smtClean="0">
              <a:latin typeface="Times New Roman" panose="02020603050405020304" pitchFamily="18" charset="0"/>
              <a:cs typeface="Times New Roman" panose="02020603050405020304" pitchFamily="18" charset="0"/>
            </a:rPr>
            <a:t>Eucheuma cottonii</a:t>
          </a:r>
          <a:endParaRPr lang="id-ID" sz="1800" i="1" kern="1200" dirty="0">
            <a:latin typeface="Times New Roman" panose="02020603050405020304" pitchFamily="18" charset="0"/>
            <a:cs typeface="Times New Roman" panose="02020603050405020304" pitchFamily="18" charset="0"/>
          </a:endParaRPr>
        </a:p>
      </dsp:txBody>
      <dsp:txXfrm>
        <a:off x="7223644" y="330587"/>
        <a:ext cx="3299829" cy="1756262"/>
      </dsp:txXfrm>
    </dsp:sp>
    <dsp:sp modelId="{D14A3405-77B2-4F6C-9055-446E027CBD37}">
      <dsp:nvSpPr>
        <dsp:cNvPr id="0" name=""/>
        <dsp:cNvSpPr/>
      </dsp:nvSpPr>
      <dsp:spPr>
        <a:xfrm>
          <a:off x="26515" y="2900440"/>
          <a:ext cx="3428749" cy="1660464"/>
        </a:xfrm>
        <a:prstGeom prst="rect">
          <a:avLst/>
        </a:prstGeom>
        <a:solidFill>
          <a:schemeClr val="accent3">
            <a:hueOff val="239195"/>
            <a:satOff val="1989"/>
            <a:lumOff val="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i="0" kern="1200" dirty="0" smtClean="0">
              <a:latin typeface="Times New Roman" panose="02020603050405020304" pitchFamily="18" charset="0"/>
              <a:cs typeface="Times New Roman" panose="02020603050405020304" pitchFamily="18" charset="0"/>
            </a:rPr>
            <a:t>Selain bahari, Indonesia kaya akan produk tanaman darat, salah satunya sawi hijau yang kaya nutrisi tetapi jarang dikembangkan dalam pengolahannya</a:t>
          </a:r>
          <a:endParaRPr lang="id-ID" sz="1800" i="1" kern="1200" dirty="0">
            <a:latin typeface="Times New Roman" panose="02020603050405020304" pitchFamily="18" charset="0"/>
            <a:cs typeface="Times New Roman" panose="02020603050405020304" pitchFamily="18" charset="0"/>
          </a:endParaRPr>
        </a:p>
      </dsp:txBody>
      <dsp:txXfrm>
        <a:off x="26515" y="2900440"/>
        <a:ext cx="3428749" cy="1660464"/>
      </dsp:txXfrm>
    </dsp:sp>
    <dsp:sp modelId="{F2D9FCFA-1F58-42B5-89D5-E32BB3AC4D9B}">
      <dsp:nvSpPr>
        <dsp:cNvPr id="0" name=""/>
        <dsp:cNvSpPr/>
      </dsp:nvSpPr>
      <dsp:spPr>
        <a:xfrm>
          <a:off x="3708523" y="918576"/>
          <a:ext cx="3405804" cy="1749139"/>
        </a:xfrm>
        <a:prstGeom prst="rect">
          <a:avLst/>
        </a:prstGeom>
        <a:solidFill>
          <a:schemeClr val="accent3">
            <a:hueOff val="478391"/>
            <a:satOff val="3977"/>
            <a:lumOff val="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i="1" kern="1200" dirty="0" smtClean="0">
              <a:latin typeface="Times New Roman" panose="02020603050405020304" pitchFamily="18" charset="0"/>
              <a:cs typeface="Times New Roman" panose="02020603050405020304" pitchFamily="18" charset="0"/>
            </a:rPr>
            <a:t>Nori</a:t>
          </a:r>
          <a:r>
            <a:rPr lang="id-ID" sz="1800" kern="1200" dirty="0" smtClean="0">
              <a:latin typeface="Times New Roman" panose="02020603050405020304" pitchFamily="18" charset="0"/>
              <a:cs typeface="Times New Roman" panose="02020603050405020304" pitchFamily="18" charset="0"/>
            </a:rPr>
            <a:t> adalah sediaan lembaran rumput laut merah jenis </a:t>
          </a:r>
          <a:r>
            <a:rPr lang="id-ID" sz="1800" i="1" kern="1200" dirty="0" smtClean="0">
              <a:latin typeface="Times New Roman" panose="02020603050405020304" pitchFamily="18" charset="0"/>
              <a:cs typeface="Times New Roman" panose="02020603050405020304" pitchFamily="18" charset="0"/>
            </a:rPr>
            <a:t>Porphyra</a:t>
          </a:r>
          <a:r>
            <a:rPr lang="id-ID" sz="1800" i="0" kern="1200" dirty="0" smtClean="0">
              <a:latin typeface="Times New Roman" panose="02020603050405020304" pitchFamily="18" charset="0"/>
              <a:cs typeface="Times New Roman" panose="02020603050405020304" pitchFamily="18" charset="0"/>
            </a:rPr>
            <a:t> </a:t>
          </a:r>
          <a:r>
            <a:rPr lang="id-ID" sz="1800" kern="1200" dirty="0" smtClean="0">
              <a:latin typeface="Times New Roman" panose="02020603050405020304" pitchFamily="18" charset="0"/>
              <a:cs typeface="Times New Roman" panose="02020603050405020304" pitchFamily="18" charset="0"/>
            </a:rPr>
            <a:t>yang dikeringkan, akan tetapi </a:t>
          </a:r>
          <a:r>
            <a:rPr lang="id-ID" sz="1800" i="1" kern="1200" dirty="0" smtClean="0">
              <a:latin typeface="Times New Roman" panose="02020603050405020304" pitchFamily="18" charset="0"/>
              <a:cs typeface="Times New Roman" panose="02020603050405020304" pitchFamily="18" charset="0"/>
            </a:rPr>
            <a:t>Porphyra </a:t>
          </a:r>
          <a:r>
            <a:rPr lang="id-ID" sz="1800" i="0" kern="1200" dirty="0" smtClean="0">
              <a:latin typeface="Times New Roman" panose="02020603050405020304" pitchFamily="18" charset="0"/>
              <a:cs typeface="Times New Roman" panose="02020603050405020304" pitchFamily="18" charset="0"/>
            </a:rPr>
            <a:t>hanya tumbuh di iklim subtropis</a:t>
          </a:r>
          <a:endParaRPr lang="id-ID" sz="1800" kern="1200" dirty="0">
            <a:latin typeface="Times New Roman" panose="02020603050405020304" pitchFamily="18" charset="0"/>
            <a:cs typeface="Times New Roman" panose="02020603050405020304" pitchFamily="18" charset="0"/>
          </a:endParaRPr>
        </a:p>
      </dsp:txBody>
      <dsp:txXfrm>
        <a:off x="3708523" y="918576"/>
        <a:ext cx="3405804" cy="1749139"/>
      </dsp:txXfrm>
    </dsp:sp>
    <dsp:sp modelId="{CD7E9298-CE4E-4DFD-B1F6-337C28F809AC}">
      <dsp:nvSpPr>
        <dsp:cNvPr id="0" name=""/>
        <dsp:cNvSpPr/>
      </dsp:nvSpPr>
      <dsp:spPr>
        <a:xfrm>
          <a:off x="375039" y="225293"/>
          <a:ext cx="3172914" cy="1786087"/>
        </a:xfrm>
        <a:prstGeom prst="rect">
          <a:avLst/>
        </a:prstGeom>
        <a:solidFill>
          <a:schemeClr val="accent3">
            <a:hueOff val="717586"/>
            <a:satOff val="5966"/>
            <a:lumOff val="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latin typeface="Times New Roman" panose="02020603050405020304" pitchFamily="18" charset="0"/>
              <a:cs typeface="Times New Roman" panose="02020603050405020304" pitchFamily="18" charset="0"/>
            </a:rPr>
            <a:t>Dewasa ini, masyarakat Indonesia tertarik dengan beragam masakan Jepang, salah satunya produk </a:t>
          </a:r>
          <a:r>
            <a:rPr lang="id-ID" sz="1800" i="1" kern="1200" dirty="0" smtClean="0">
              <a:latin typeface="Times New Roman" panose="02020603050405020304" pitchFamily="18" charset="0"/>
              <a:cs typeface="Times New Roman" panose="02020603050405020304" pitchFamily="18" charset="0"/>
            </a:rPr>
            <a:t>nori</a:t>
          </a:r>
          <a:r>
            <a:rPr lang="id-ID" sz="1800" kern="1200" dirty="0" smtClean="0">
              <a:latin typeface="Times New Roman" panose="02020603050405020304" pitchFamily="18" charset="0"/>
              <a:cs typeface="Times New Roman" panose="02020603050405020304" pitchFamily="18" charset="0"/>
            </a:rPr>
            <a:t> atau </a:t>
          </a:r>
          <a:r>
            <a:rPr lang="id-ID" sz="1800" i="1" kern="1200" dirty="0" smtClean="0">
              <a:latin typeface="Times New Roman" panose="02020603050405020304" pitchFamily="18" charset="0"/>
              <a:cs typeface="Times New Roman" panose="02020603050405020304" pitchFamily="18" charset="0"/>
            </a:rPr>
            <a:t>Seaweed Leather</a:t>
          </a:r>
          <a:r>
            <a:rPr lang="id-ID" sz="1800" i="0" kern="1200" dirty="0" smtClean="0">
              <a:latin typeface="Times New Roman" panose="02020603050405020304" pitchFamily="18" charset="0"/>
              <a:cs typeface="Times New Roman" panose="02020603050405020304" pitchFamily="18" charset="0"/>
            </a:rPr>
            <a:t>   </a:t>
          </a:r>
          <a:r>
            <a:rPr lang="id-ID" sz="1800" kern="1200" dirty="0" smtClean="0">
              <a:latin typeface="Times New Roman" panose="02020603050405020304" pitchFamily="18" charset="0"/>
              <a:cs typeface="Times New Roman" panose="02020603050405020304" pitchFamily="18" charset="0"/>
            </a:rPr>
            <a:t> </a:t>
          </a:r>
          <a:endParaRPr lang="id-ID" sz="1800" kern="1200" dirty="0">
            <a:latin typeface="Times New Roman" panose="02020603050405020304" pitchFamily="18" charset="0"/>
            <a:cs typeface="Times New Roman" panose="02020603050405020304" pitchFamily="18" charset="0"/>
          </a:endParaRPr>
        </a:p>
      </dsp:txBody>
      <dsp:txXfrm>
        <a:off x="375039" y="225293"/>
        <a:ext cx="3172914" cy="1786087"/>
      </dsp:txXfrm>
    </dsp:sp>
    <dsp:sp modelId="{2161FE38-A920-4EB9-BD03-B1EB95099EB3}">
      <dsp:nvSpPr>
        <dsp:cNvPr id="0" name=""/>
        <dsp:cNvSpPr/>
      </dsp:nvSpPr>
      <dsp:spPr>
        <a:xfrm>
          <a:off x="3832622" y="3677879"/>
          <a:ext cx="3258235" cy="2030536"/>
        </a:xfrm>
        <a:prstGeom prst="rect">
          <a:avLst/>
        </a:prstGeom>
        <a:solidFill>
          <a:schemeClr val="accent3">
            <a:hueOff val="956782"/>
            <a:satOff val="7954"/>
            <a:lumOff val="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i="1" kern="1200" dirty="0" smtClean="0">
              <a:latin typeface="Times New Roman" panose="02020603050405020304" pitchFamily="18" charset="0"/>
              <a:cs typeface="Times New Roman" panose="02020603050405020304" pitchFamily="18" charset="0"/>
            </a:rPr>
            <a:t>Mix Vegetable Leather </a:t>
          </a:r>
          <a:r>
            <a:rPr lang="id-ID" sz="1800" i="0" kern="1200" dirty="0" smtClean="0">
              <a:latin typeface="Times New Roman" panose="02020603050405020304" pitchFamily="18" charset="0"/>
              <a:cs typeface="Times New Roman" panose="02020603050405020304" pitchFamily="18" charset="0"/>
            </a:rPr>
            <a:t>adalah lembaran tipis sayuran yang dibuat dari campuran sayuran laut dan darat serta ditambah dengan ekstrak daun suji sebagai pewarna untuk mendekati produk </a:t>
          </a:r>
          <a:r>
            <a:rPr lang="id-ID" sz="1800" i="1" kern="1200" dirty="0" smtClean="0">
              <a:latin typeface="Times New Roman" panose="02020603050405020304" pitchFamily="18" charset="0"/>
              <a:cs typeface="Times New Roman" panose="02020603050405020304" pitchFamily="18" charset="0"/>
            </a:rPr>
            <a:t>seaweed leather </a:t>
          </a:r>
          <a:r>
            <a:rPr lang="id-ID" sz="1800" i="0" kern="1200" dirty="0" smtClean="0">
              <a:latin typeface="Times New Roman" panose="02020603050405020304" pitchFamily="18" charset="0"/>
              <a:cs typeface="Times New Roman" panose="02020603050405020304" pitchFamily="18" charset="0"/>
            </a:rPr>
            <a:t>komersil.</a:t>
          </a:r>
          <a:endParaRPr lang="id-ID" sz="1800" i="1" kern="1200" dirty="0">
            <a:latin typeface="Times New Roman" panose="02020603050405020304" pitchFamily="18" charset="0"/>
            <a:cs typeface="Times New Roman" panose="02020603050405020304" pitchFamily="18" charset="0"/>
          </a:endParaRPr>
        </a:p>
      </dsp:txBody>
      <dsp:txXfrm>
        <a:off x="3832622" y="3677879"/>
        <a:ext cx="3258235" cy="2030536"/>
      </dsp:txXfrm>
    </dsp:sp>
    <dsp:sp modelId="{3EC5F22C-6F48-4CE4-B1A4-AFAD3B2A1916}">
      <dsp:nvSpPr>
        <dsp:cNvPr id="0" name=""/>
        <dsp:cNvSpPr/>
      </dsp:nvSpPr>
      <dsp:spPr>
        <a:xfrm>
          <a:off x="7988779" y="2625797"/>
          <a:ext cx="2650709" cy="1909763"/>
        </a:xfrm>
        <a:prstGeom prst="rect">
          <a:avLst/>
        </a:prstGeom>
        <a:solidFill>
          <a:schemeClr val="accent3">
            <a:hueOff val="1195977"/>
            <a:satOff val="9943"/>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i="0" kern="1200" dirty="0" smtClean="0">
              <a:latin typeface="Times New Roman" panose="02020603050405020304" pitchFamily="18" charset="0"/>
              <a:cs typeface="Times New Roman" panose="02020603050405020304" pitchFamily="18" charset="0"/>
            </a:rPr>
            <a:t>Dimana kualitas utamanya adalah berbentuk lembaran tipis, berwarna hijau kehitaman, tekstur dapat elastis atau renyah (sesuai tujuannya) </a:t>
          </a:r>
          <a:endParaRPr lang="id-ID" sz="1800" kern="1200" dirty="0">
            <a:latin typeface="Times New Roman" panose="02020603050405020304" pitchFamily="18" charset="0"/>
            <a:cs typeface="Times New Roman" panose="02020603050405020304" pitchFamily="18" charset="0"/>
          </a:endParaRPr>
        </a:p>
      </dsp:txBody>
      <dsp:txXfrm>
        <a:off x="7988779" y="2625797"/>
        <a:ext cx="2650709" cy="1909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30958-090C-42A1-8D4F-4CE0213CA5B6}">
      <dsp:nvSpPr>
        <dsp:cNvPr id="0" name=""/>
        <dsp:cNvSpPr/>
      </dsp:nvSpPr>
      <dsp:spPr>
        <a:xfrm rot="5400000">
          <a:off x="6073553" y="-3175206"/>
          <a:ext cx="1033798" cy="758774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id-ID" sz="2400" i="0" kern="1200" dirty="0" smtClean="0">
              <a:latin typeface="Times New Roman" panose="02020603050405020304" pitchFamily="18" charset="0"/>
              <a:cs typeface="Times New Roman" panose="02020603050405020304" pitchFamily="18" charset="0"/>
            </a:rPr>
            <a:t>Budidaya rumput laut telah mengalami peningkatan lahan seluas 25.700 Ha namun tingkat konsumsi relatif rendah</a:t>
          </a:r>
          <a:endParaRPr lang="id-ID" sz="2400" i="0" kern="1200" dirty="0">
            <a:latin typeface="Times New Roman" panose="02020603050405020304" pitchFamily="18" charset="0"/>
            <a:cs typeface="Times New Roman" panose="02020603050405020304" pitchFamily="18" charset="0"/>
          </a:endParaRPr>
        </a:p>
      </dsp:txBody>
      <dsp:txXfrm rot="-5400000">
        <a:off x="2796578" y="152235"/>
        <a:ext cx="7537283" cy="932866"/>
      </dsp:txXfrm>
    </dsp:sp>
    <dsp:sp modelId="{EF60EE99-27B0-4EA7-951C-DD8C1DCC049B}">
      <dsp:nvSpPr>
        <dsp:cNvPr id="0" name=""/>
        <dsp:cNvSpPr/>
      </dsp:nvSpPr>
      <dsp:spPr>
        <a:xfrm>
          <a:off x="323" y="346"/>
          <a:ext cx="2796254" cy="123664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Wirjatmadi</a:t>
          </a:r>
        </a:p>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 (2002)</a:t>
          </a:r>
          <a:endParaRPr lang="id-ID" sz="2400" kern="1200" dirty="0">
            <a:latin typeface="Times New Roman" panose="02020603050405020304" pitchFamily="18" charset="0"/>
            <a:cs typeface="Times New Roman" panose="02020603050405020304" pitchFamily="18" charset="0"/>
          </a:endParaRPr>
        </a:p>
      </dsp:txBody>
      <dsp:txXfrm>
        <a:off x="60691" y="60714"/>
        <a:ext cx="2675518" cy="1115907"/>
      </dsp:txXfrm>
    </dsp:sp>
    <dsp:sp modelId="{4CDA7A57-F9E2-4D60-B0F8-688258799B5C}">
      <dsp:nvSpPr>
        <dsp:cNvPr id="0" name=""/>
        <dsp:cNvSpPr/>
      </dsp:nvSpPr>
      <dsp:spPr>
        <a:xfrm rot="5400000">
          <a:off x="5679369" y="-1781640"/>
          <a:ext cx="1607648" cy="784586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id-ID" sz="2400" i="1" kern="1200" dirty="0" smtClean="0">
              <a:latin typeface="Times New Roman" panose="02020603050405020304" pitchFamily="18" charset="0"/>
              <a:cs typeface="Times New Roman" panose="02020603050405020304" pitchFamily="18" charset="0"/>
            </a:rPr>
            <a:t>Nori </a:t>
          </a:r>
          <a:r>
            <a:rPr lang="id-ID" sz="2400" i="0" kern="1200" dirty="0" smtClean="0">
              <a:latin typeface="Times New Roman" panose="02020603050405020304" pitchFamily="18" charset="0"/>
              <a:cs typeface="Times New Roman" panose="02020603050405020304" pitchFamily="18" charset="0"/>
            </a:rPr>
            <a:t>atau </a:t>
          </a:r>
          <a:r>
            <a:rPr lang="id-ID" sz="2400" i="1" kern="1200" dirty="0" smtClean="0">
              <a:latin typeface="Times New Roman" panose="02020603050405020304" pitchFamily="18" charset="0"/>
              <a:cs typeface="Times New Roman" panose="02020603050405020304" pitchFamily="18" charset="0"/>
            </a:rPr>
            <a:t>Seaweed Leather </a:t>
          </a:r>
          <a:r>
            <a:rPr lang="id-ID" sz="2400" i="0" kern="1200" dirty="0" smtClean="0">
              <a:latin typeface="Times New Roman" panose="02020603050405020304" pitchFamily="18" charset="0"/>
              <a:cs typeface="Times New Roman" panose="02020603050405020304" pitchFamily="18" charset="0"/>
            </a:rPr>
            <a:t>adalah produk olahan rumput laut merah (</a:t>
          </a:r>
          <a:r>
            <a:rPr lang="id-ID" sz="2400" i="1" kern="1200" dirty="0" smtClean="0">
              <a:latin typeface="Times New Roman" panose="02020603050405020304" pitchFamily="18" charset="0"/>
              <a:cs typeface="Times New Roman" panose="02020603050405020304" pitchFamily="18" charset="0"/>
            </a:rPr>
            <a:t>Rhodophyta)</a:t>
          </a:r>
          <a:r>
            <a:rPr lang="id-ID" sz="2400" i="0" kern="1200" dirty="0" smtClean="0">
              <a:latin typeface="Times New Roman" panose="02020603050405020304" pitchFamily="18" charset="0"/>
              <a:cs typeface="Times New Roman" panose="02020603050405020304" pitchFamily="18" charset="0"/>
            </a:rPr>
            <a:t> jenis </a:t>
          </a:r>
          <a:r>
            <a:rPr lang="id-ID" sz="2400" i="1" kern="1200" dirty="0" smtClean="0">
              <a:latin typeface="Times New Roman" panose="02020603050405020304" pitchFamily="18" charset="0"/>
              <a:cs typeface="Times New Roman" panose="02020603050405020304" pitchFamily="18" charset="0"/>
            </a:rPr>
            <a:t>Porphyra </a:t>
          </a:r>
          <a:r>
            <a:rPr lang="id-ID" sz="2400" i="0" kern="1200" dirty="0" smtClean="0">
              <a:latin typeface="Times New Roman" panose="02020603050405020304" pitchFamily="18" charset="0"/>
              <a:cs typeface="Times New Roman" panose="02020603050405020304" pitchFamily="18" charset="0"/>
            </a:rPr>
            <a:t>yang dikeringkan yang hanya tumbuh di iklim subtropis</a:t>
          </a:r>
          <a:endParaRPr lang="id-ID" sz="2400" i="1" kern="1200" dirty="0">
            <a:latin typeface="Times New Roman" panose="02020603050405020304" pitchFamily="18" charset="0"/>
            <a:cs typeface="Times New Roman" panose="02020603050405020304" pitchFamily="18" charset="0"/>
          </a:endParaRPr>
        </a:p>
      </dsp:txBody>
      <dsp:txXfrm rot="-5400000">
        <a:off x="2560262" y="1415946"/>
        <a:ext cx="7767385" cy="1450690"/>
      </dsp:txXfrm>
    </dsp:sp>
    <dsp:sp modelId="{246F3237-839F-4FB4-9686-9689CA4CCAA5}">
      <dsp:nvSpPr>
        <dsp:cNvPr id="0" name=""/>
        <dsp:cNvSpPr/>
      </dsp:nvSpPr>
      <dsp:spPr>
        <a:xfrm>
          <a:off x="323" y="1502020"/>
          <a:ext cx="2559938" cy="12785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Giury </a:t>
          </a:r>
        </a:p>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(2006)</a:t>
          </a:r>
          <a:endParaRPr lang="id-ID" sz="2400" kern="1200" dirty="0">
            <a:latin typeface="Times New Roman" panose="02020603050405020304" pitchFamily="18" charset="0"/>
            <a:cs typeface="Times New Roman" panose="02020603050405020304" pitchFamily="18" charset="0"/>
          </a:endParaRPr>
        </a:p>
      </dsp:txBody>
      <dsp:txXfrm>
        <a:off x="62736" y="1564433"/>
        <a:ext cx="2435112" cy="1153716"/>
      </dsp:txXfrm>
    </dsp:sp>
    <dsp:sp modelId="{8CF05D03-BDBA-4FF5-9AC1-9FEF09059A01}">
      <dsp:nvSpPr>
        <dsp:cNvPr id="0" name=""/>
        <dsp:cNvSpPr/>
      </dsp:nvSpPr>
      <dsp:spPr>
        <a:xfrm rot="5400000">
          <a:off x="5719532" y="106211"/>
          <a:ext cx="1607648" cy="776166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id-ID" sz="2400" kern="1200" dirty="0" smtClean="0">
              <a:latin typeface="Times New Roman" panose="02020603050405020304" pitchFamily="18" charset="0"/>
              <a:cs typeface="Times New Roman" panose="02020603050405020304" pitchFamily="18" charset="0"/>
            </a:rPr>
            <a:t>Di Indonesia, telah banyak penelitian </a:t>
          </a:r>
          <a:r>
            <a:rPr lang="id-ID" sz="2400" i="1" kern="1200" dirty="0" smtClean="0">
              <a:latin typeface="Times New Roman" panose="02020603050405020304" pitchFamily="18" charset="0"/>
              <a:cs typeface="Times New Roman" panose="02020603050405020304" pitchFamily="18" charset="0"/>
            </a:rPr>
            <a:t>seaweed leather </a:t>
          </a:r>
          <a:r>
            <a:rPr lang="id-ID" sz="2400" i="0" kern="1200" dirty="0" smtClean="0">
              <a:latin typeface="Times New Roman" panose="02020603050405020304" pitchFamily="18" charset="0"/>
              <a:cs typeface="Times New Roman" panose="02020603050405020304" pitchFamily="18" charset="0"/>
            </a:rPr>
            <a:t>berbahan lokal seperti </a:t>
          </a:r>
          <a:r>
            <a:rPr lang="id-ID" sz="2400" i="1" kern="1200" dirty="0" smtClean="0">
              <a:latin typeface="Times New Roman" panose="02020603050405020304" pitchFamily="18" charset="0"/>
              <a:cs typeface="Times New Roman" panose="02020603050405020304" pitchFamily="18" charset="0"/>
            </a:rPr>
            <a:t>Porphyra marcossi</a:t>
          </a:r>
          <a:r>
            <a:rPr lang="id-ID" sz="2400" i="0" kern="1200" dirty="0" smtClean="0">
              <a:latin typeface="Times New Roman" panose="02020603050405020304" pitchFamily="18" charset="0"/>
              <a:cs typeface="Times New Roman" panose="02020603050405020304" pitchFamily="18" charset="0"/>
            </a:rPr>
            <a:t>, </a:t>
          </a:r>
          <a:r>
            <a:rPr lang="id-ID" sz="2400" i="1" kern="1200" dirty="0" smtClean="0">
              <a:latin typeface="Times New Roman" panose="02020603050405020304" pitchFamily="18" charset="0"/>
              <a:cs typeface="Times New Roman" panose="02020603050405020304" pitchFamily="18" charset="0"/>
            </a:rPr>
            <a:t>Gelidium sp, Porphyra tenera kjell</a:t>
          </a:r>
          <a:r>
            <a:rPr lang="id-ID" sz="2400" i="0" kern="1200" dirty="0" smtClean="0">
              <a:latin typeface="Times New Roman" panose="02020603050405020304" pitchFamily="18" charset="0"/>
              <a:cs typeface="Times New Roman" panose="02020603050405020304" pitchFamily="18" charset="0"/>
            </a:rPr>
            <a:t>, </a:t>
          </a:r>
          <a:r>
            <a:rPr lang="id-ID" sz="2400" i="1" kern="1200" dirty="0" smtClean="0">
              <a:latin typeface="Times New Roman" panose="02020603050405020304" pitchFamily="18" charset="0"/>
              <a:cs typeface="Times New Roman" panose="02020603050405020304" pitchFamily="18" charset="0"/>
            </a:rPr>
            <a:t>Glacilaria sp, Eucheuma cottonii</a:t>
          </a:r>
          <a:endParaRPr lang="id-ID" sz="2400" i="1" kern="1200" dirty="0">
            <a:latin typeface="Times New Roman" panose="02020603050405020304" pitchFamily="18" charset="0"/>
            <a:cs typeface="Times New Roman" panose="02020603050405020304" pitchFamily="18" charset="0"/>
          </a:endParaRPr>
        </a:p>
      </dsp:txBody>
      <dsp:txXfrm rot="-5400000">
        <a:off x="2642525" y="3261698"/>
        <a:ext cx="7683185" cy="1450690"/>
      </dsp:txXfrm>
    </dsp:sp>
    <dsp:sp modelId="{DD325081-5D2F-4679-8E22-3E83C5B99212}">
      <dsp:nvSpPr>
        <dsp:cNvPr id="0" name=""/>
        <dsp:cNvSpPr/>
      </dsp:nvSpPr>
      <dsp:spPr>
        <a:xfrm>
          <a:off x="26856" y="3045940"/>
          <a:ext cx="2642200" cy="18828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id-ID" sz="2000" kern="1200" dirty="0" smtClean="0">
              <a:latin typeface="Times New Roman" panose="02020603050405020304" pitchFamily="18" charset="0"/>
              <a:cs typeface="Times New Roman" panose="02020603050405020304" pitchFamily="18" charset="0"/>
            </a:rPr>
            <a:t>Voulda (1976),</a:t>
          </a:r>
        </a:p>
        <a:p>
          <a:pPr lvl="0" algn="ctr" defTabSz="889000">
            <a:lnSpc>
              <a:spcPct val="100000"/>
            </a:lnSpc>
            <a:spcBef>
              <a:spcPct val="0"/>
            </a:spcBef>
            <a:spcAft>
              <a:spcPts val="0"/>
            </a:spcAft>
          </a:pPr>
          <a:r>
            <a:rPr lang="id-ID" sz="2000" kern="1200" dirty="0" smtClean="0">
              <a:latin typeface="Times New Roman" panose="02020603050405020304" pitchFamily="18" charset="0"/>
              <a:cs typeface="Times New Roman" panose="02020603050405020304" pitchFamily="18" charset="0"/>
            </a:rPr>
            <a:t>Hasanah (2007), Tridiyani(2011),  </a:t>
          </a:r>
        </a:p>
        <a:p>
          <a:pPr lvl="0" algn="ctr" defTabSz="889000">
            <a:lnSpc>
              <a:spcPct val="100000"/>
            </a:lnSpc>
            <a:spcBef>
              <a:spcPct val="0"/>
            </a:spcBef>
            <a:spcAft>
              <a:spcPts val="0"/>
            </a:spcAft>
          </a:pPr>
          <a:r>
            <a:rPr lang="id-ID" sz="2000" kern="1200" dirty="0" smtClean="0">
              <a:latin typeface="Times New Roman" panose="02020603050405020304" pitchFamily="18" charset="0"/>
              <a:cs typeface="Times New Roman" panose="02020603050405020304" pitchFamily="18" charset="0"/>
            </a:rPr>
            <a:t>Teddy (2009)</a:t>
          </a:r>
        </a:p>
        <a:p>
          <a:pPr lvl="0" algn="ctr" defTabSz="889000">
            <a:lnSpc>
              <a:spcPct val="100000"/>
            </a:lnSpc>
            <a:spcBef>
              <a:spcPct val="0"/>
            </a:spcBef>
            <a:spcAft>
              <a:spcPts val="0"/>
            </a:spcAft>
          </a:pPr>
          <a:r>
            <a:rPr lang="id-ID" sz="2000" kern="1200" dirty="0" smtClean="0">
              <a:latin typeface="Times New Roman" panose="02020603050405020304" pitchFamily="18" charset="0"/>
              <a:cs typeface="Times New Roman" panose="02020603050405020304" pitchFamily="18" charset="0"/>
            </a:rPr>
            <a:t>Fadhila (2014)</a:t>
          </a:r>
          <a:endParaRPr lang="id-ID" sz="2000" kern="1200" dirty="0">
            <a:latin typeface="Times New Roman" panose="02020603050405020304" pitchFamily="18" charset="0"/>
            <a:cs typeface="Times New Roman" panose="02020603050405020304" pitchFamily="18" charset="0"/>
          </a:endParaRPr>
        </a:p>
      </dsp:txBody>
      <dsp:txXfrm>
        <a:off x="118772" y="3137856"/>
        <a:ext cx="2458368" cy="1699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227A2-2D26-409A-864B-4CAE32CC05CD}">
      <dsp:nvSpPr>
        <dsp:cNvPr id="0" name=""/>
        <dsp:cNvSpPr/>
      </dsp:nvSpPr>
      <dsp:spPr>
        <a:xfrm rot="5400000">
          <a:off x="6260688" y="-3254862"/>
          <a:ext cx="1488333" cy="863173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id-ID" sz="2000" i="1" kern="1200" dirty="0" smtClean="0">
              <a:latin typeface="Times New Roman" panose="02020603050405020304" pitchFamily="18" charset="0"/>
              <a:cs typeface="Times New Roman" panose="02020603050405020304" pitchFamily="18" charset="0"/>
            </a:rPr>
            <a:t>Nori </a:t>
          </a:r>
          <a:r>
            <a:rPr lang="id-ID" sz="2000" i="0" kern="1200" dirty="0" smtClean="0">
              <a:latin typeface="Times New Roman" panose="02020603050405020304" pitchFamily="18" charset="0"/>
              <a:cs typeface="Times New Roman" panose="02020603050405020304" pitchFamily="18" charset="0"/>
            </a:rPr>
            <a:t>yang berkualitas tinggi berwarna hitam kehijauan karena mengandung klorofil a dan </a:t>
          </a:r>
          <a:r>
            <a:rPr lang="id-ID" sz="2000" i="1" kern="1200" dirty="0" smtClean="0">
              <a:latin typeface="Times New Roman" panose="02020603050405020304" pitchFamily="18" charset="0"/>
              <a:cs typeface="Times New Roman" panose="02020603050405020304" pitchFamily="18" charset="0"/>
            </a:rPr>
            <a:t>phycobilin </a:t>
          </a:r>
          <a:r>
            <a:rPr lang="id-ID" sz="2000" i="0" kern="1200" dirty="0" smtClean="0">
              <a:latin typeface="Times New Roman" panose="02020603050405020304" pitchFamily="18" charset="0"/>
              <a:cs typeface="Times New Roman" panose="02020603050405020304" pitchFamily="18" charset="0"/>
            </a:rPr>
            <a:t>sedangkan </a:t>
          </a:r>
          <a:r>
            <a:rPr lang="id-ID" sz="2000" i="1" kern="1200" dirty="0" smtClean="0">
              <a:latin typeface="Times New Roman" panose="02020603050405020304" pitchFamily="18" charset="0"/>
              <a:cs typeface="Times New Roman" panose="02020603050405020304" pitchFamily="18" charset="0"/>
            </a:rPr>
            <a:t>nori </a:t>
          </a:r>
          <a:r>
            <a:rPr lang="id-ID" sz="2000" i="0" kern="1200" dirty="0" smtClean="0">
              <a:latin typeface="Times New Roman" panose="02020603050405020304" pitchFamily="18" charset="0"/>
              <a:cs typeface="Times New Roman" panose="02020603050405020304" pitchFamily="18" charset="0"/>
            </a:rPr>
            <a:t>berkualitas rendah memiliki warna dari hijau hingga hijau muda</a:t>
          </a:r>
          <a:endParaRPr lang="id-ID" sz="2000" kern="1200" baseline="30000" dirty="0">
            <a:latin typeface="Times New Roman" panose="02020603050405020304" pitchFamily="18" charset="0"/>
            <a:cs typeface="Times New Roman" panose="02020603050405020304" pitchFamily="18" charset="0"/>
          </a:endParaRPr>
        </a:p>
      </dsp:txBody>
      <dsp:txXfrm rot="-5400000">
        <a:off x="2688989" y="389491"/>
        <a:ext cx="8559078" cy="1343025"/>
      </dsp:txXfrm>
    </dsp:sp>
    <dsp:sp modelId="{F22A07E7-753D-4C7D-9740-D4046656FE61}">
      <dsp:nvSpPr>
        <dsp:cNvPr id="0" name=""/>
        <dsp:cNvSpPr/>
      </dsp:nvSpPr>
      <dsp:spPr>
        <a:xfrm>
          <a:off x="127" y="592307"/>
          <a:ext cx="2688861" cy="93739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id-ID" sz="2800" kern="1200" dirty="0" smtClean="0">
              <a:latin typeface="Times New Roman" panose="02020603050405020304" pitchFamily="18" charset="0"/>
              <a:cs typeface="Times New Roman" panose="02020603050405020304" pitchFamily="18" charset="0"/>
            </a:rPr>
            <a:t>Nisizawa (2002)</a:t>
          </a:r>
          <a:endParaRPr lang="id-ID" sz="2800" kern="1200" dirty="0">
            <a:latin typeface="Times New Roman" panose="02020603050405020304" pitchFamily="18" charset="0"/>
            <a:cs typeface="Times New Roman" panose="02020603050405020304" pitchFamily="18" charset="0"/>
          </a:endParaRPr>
        </a:p>
      </dsp:txBody>
      <dsp:txXfrm>
        <a:off x="45887" y="638067"/>
        <a:ext cx="2597341" cy="845873"/>
      </dsp:txXfrm>
    </dsp:sp>
    <dsp:sp modelId="{469CADD3-6DC0-4DAB-B321-A2517ED2C88B}">
      <dsp:nvSpPr>
        <dsp:cNvPr id="0" name=""/>
        <dsp:cNvSpPr/>
      </dsp:nvSpPr>
      <dsp:spPr>
        <a:xfrm rot="5400000">
          <a:off x="4621514" y="163739"/>
          <a:ext cx="1459920" cy="516114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id-ID" sz="2000" i="0" kern="1200" dirty="0" smtClean="0">
              <a:latin typeface="Times New Roman" panose="02020603050405020304" pitchFamily="18" charset="0"/>
              <a:cs typeface="Times New Roman" panose="02020603050405020304" pitchFamily="18" charset="0"/>
            </a:rPr>
            <a:t>Kandungan serat makanan (</a:t>
          </a:r>
          <a:r>
            <a:rPr lang="id-ID" sz="2000" i="1" kern="1200" dirty="0" smtClean="0">
              <a:latin typeface="Times New Roman" panose="02020603050405020304" pitchFamily="18" charset="0"/>
              <a:cs typeface="Times New Roman" panose="02020603050405020304" pitchFamily="18" charset="0"/>
            </a:rPr>
            <a:t>Dietary Fiber</a:t>
          </a:r>
          <a:r>
            <a:rPr lang="id-ID" sz="2000" i="0" kern="1200" dirty="0" smtClean="0">
              <a:latin typeface="Times New Roman" panose="02020603050405020304" pitchFamily="18" charset="0"/>
              <a:cs typeface="Times New Roman" panose="02020603050405020304" pitchFamily="18" charset="0"/>
            </a:rPr>
            <a:t>) dalam </a:t>
          </a:r>
          <a:r>
            <a:rPr lang="id-ID" sz="2000" i="1" kern="1200" dirty="0" smtClean="0">
              <a:latin typeface="Times New Roman" panose="02020603050405020304" pitchFamily="18" charset="0"/>
              <a:cs typeface="Times New Roman" panose="02020603050405020304" pitchFamily="18" charset="0"/>
            </a:rPr>
            <a:t>nori </a:t>
          </a:r>
          <a:r>
            <a:rPr lang="id-ID" sz="2000" i="0" kern="1200" dirty="0" smtClean="0">
              <a:latin typeface="Times New Roman" panose="02020603050405020304" pitchFamily="18" charset="0"/>
              <a:cs typeface="Times New Roman" panose="02020603050405020304" pitchFamily="18" charset="0"/>
            </a:rPr>
            <a:t>sekitar 34% dari berat kering </a:t>
          </a:r>
          <a:endParaRPr lang="id-ID" sz="2000" kern="1200" baseline="30000" dirty="0">
            <a:latin typeface="Times New Roman" panose="02020603050405020304" pitchFamily="18" charset="0"/>
            <a:cs typeface="Times New Roman" panose="02020603050405020304" pitchFamily="18" charset="0"/>
          </a:endParaRPr>
        </a:p>
      </dsp:txBody>
      <dsp:txXfrm rot="-5400000">
        <a:off x="2770901" y="2085620"/>
        <a:ext cx="5089880" cy="1317386"/>
      </dsp:txXfrm>
    </dsp:sp>
    <dsp:sp modelId="{FC668AB4-023F-40A7-B2B7-3AE20262812B}">
      <dsp:nvSpPr>
        <dsp:cNvPr id="0" name=""/>
        <dsp:cNvSpPr/>
      </dsp:nvSpPr>
      <dsp:spPr>
        <a:xfrm>
          <a:off x="127" y="2330954"/>
          <a:ext cx="2784018" cy="9877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latin typeface="Times New Roman" panose="02020603050405020304" pitchFamily="18" charset="0"/>
              <a:cs typeface="Times New Roman" panose="02020603050405020304" pitchFamily="18" charset="0"/>
            </a:rPr>
            <a:t>Urbano dan Goni (2002) </a:t>
          </a:r>
          <a:endParaRPr lang="id-ID" sz="2000" kern="1200" dirty="0">
            <a:latin typeface="Times New Roman" panose="02020603050405020304" pitchFamily="18" charset="0"/>
            <a:cs typeface="Times New Roman" panose="02020603050405020304" pitchFamily="18" charset="0"/>
          </a:endParaRPr>
        </a:p>
      </dsp:txBody>
      <dsp:txXfrm>
        <a:off x="48345" y="2379172"/>
        <a:ext cx="2687582" cy="891305"/>
      </dsp:txXfrm>
    </dsp:sp>
    <dsp:sp modelId="{C6378729-F595-4435-8716-EDF86B898945}">
      <dsp:nvSpPr>
        <dsp:cNvPr id="0" name=""/>
        <dsp:cNvSpPr/>
      </dsp:nvSpPr>
      <dsp:spPr>
        <a:xfrm rot="5400000">
          <a:off x="4757737" y="1844397"/>
          <a:ext cx="1638233" cy="563839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id-ID" sz="2000" kern="1200" dirty="0" smtClean="0">
              <a:latin typeface="Times New Roman" panose="02020603050405020304" pitchFamily="18" charset="0"/>
              <a:cs typeface="Times New Roman" panose="02020603050405020304" pitchFamily="18" charset="0"/>
            </a:rPr>
            <a:t>Ukuran </a:t>
          </a:r>
          <a:r>
            <a:rPr lang="id-ID" sz="2000" i="1" kern="1200" dirty="0" smtClean="0">
              <a:latin typeface="Times New Roman" panose="02020603050405020304" pitchFamily="18" charset="0"/>
              <a:cs typeface="Times New Roman" panose="02020603050405020304" pitchFamily="18" charset="0"/>
            </a:rPr>
            <a:t>nori </a:t>
          </a:r>
          <a:r>
            <a:rPr lang="id-ID" sz="2000" i="0" kern="1200" dirty="0" smtClean="0">
              <a:latin typeface="Times New Roman" panose="02020603050405020304" pitchFamily="18" charset="0"/>
              <a:cs typeface="Times New Roman" panose="02020603050405020304" pitchFamily="18" charset="0"/>
            </a:rPr>
            <a:t>sebagai pembungkus </a:t>
          </a:r>
          <a:r>
            <a:rPr lang="id-ID" sz="2000" i="1" kern="1200" dirty="0" smtClean="0">
              <a:latin typeface="Times New Roman" panose="02020603050405020304" pitchFamily="18" charset="0"/>
              <a:cs typeface="Times New Roman" panose="02020603050405020304" pitchFamily="18" charset="0"/>
            </a:rPr>
            <a:t>sushi</a:t>
          </a:r>
          <a:r>
            <a:rPr lang="id-ID" sz="2000" i="0" kern="1200" dirty="0" smtClean="0">
              <a:latin typeface="Times New Roman" panose="02020603050405020304" pitchFamily="18" charset="0"/>
              <a:cs typeface="Times New Roman" panose="02020603050405020304" pitchFamily="18" charset="0"/>
            </a:rPr>
            <a:t> adalah </a:t>
          </a:r>
          <a:r>
            <a:rPr lang="nl-NL" sz="2000" i="0" kern="1200" dirty="0" smtClean="0">
              <a:latin typeface="Times New Roman" panose="02020603050405020304" pitchFamily="18" charset="0"/>
              <a:cs typeface="Times New Roman" panose="02020603050405020304" pitchFamily="18" charset="0"/>
            </a:rPr>
            <a:t>20x18 cm</a:t>
          </a:r>
          <a:r>
            <a:rPr lang="nl-NL" sz="2000" i="0" kern="1200" baseline="30000" dirty="0" smtClean="0">
              <a:latin typeface="Times New Roman" panose="02020603050405020304" pitchFamily="18" charset="0"/>
              <a:cs typeface="Times New Roman" panose="02020603050405020304" pitchFamily="18" charset="0"/>
            </a:rPr>
            <a:t>2</a:t>
          </a:r>
          <a:r>
            <a:rPr lang="nl-NL" sz="2000" i="0" kern="1200" dirty="0" smtClean="0">
              <a:latin typeface="Times New Roman" panose="02020603050405020304" pitchFamily="18" charset="0"/>
              <a:cs typeface="Times New Roman" panose="02020603050405020304" pitchFamily="18" charset="0"/>
            </a:rPr>
            <a:t> dan 21x19 cm</a:t>
          </a:r>
          <a:r>
            <a:rPr lang="nl-NL" sz="2000" i="0" kern="1200" baseline="30000" dirty="0" smtClean="0">
              <a:latin typeface="Times New Roman" panose="02020603050405020304" pitchFamily="18" charset="0"/>
              <a:cs typeface="Times New Roman" panose="02020603050405020304" pitchFamily="18" charset="0"/>
            </a:rPr>
            <a:t>2</a:t>
          </a:r>
          <a:r>
            <a:rPr lang="id-ID" sz="2000" i="0" kern="1200" baseline="30000" dirty="0" smtClean="0">
              <a:latin typeface="Times New Roman" panose="02020603050405020304" pitchFamily="18" charset="0"/>
              <a:cs typeface="Times New Roman" panose="02020603050405020304" pitchFamily="18" charset="0"/>
            </a:rPr>
            <a:t> </a:t>
          </a:r>
          <a:r>
            <a:rPr lang="id-ID" sz="2000" i="0" kern="1200" baseline="0" dirty="0" smtClean="0">
              <a:latin typeface="Times New Roman" panose="02020603050405020304" pitchFamily="18" charset="0"/>
              <a:cs typeface="Times New Roman" panose="02020603050405020304" pitchFamily="18" charset="0"/>
            </a:rPr>
            <a:t>sedangkan berat satu lembar </a:t>
          </a:r>
          <a:r>
            <a:rPr lang="id-ID" sz="2000" i="1" kern="1200" baseline="0" dirty="0" smtClean="0">
              <a:latin typeface="Times New Roman" panose="02020603050405020304" pitchFamily="18" charset="0"/>
              <a:cs typeface="Times New Roman" panose="02020603050405020304" pitchFamily="18" charset="0"/>
            </a:rPr>
            <a:t>nori </a:t>
          </a:r>
          <a:r>
            <a:rPr lang="id-ID" sz="2000" i="0" kern="1200" baseline="0" dirty="0" smtClean="0">
              <a:latin typeface="Times New Roman" panose="02020603050405020304" pitchFamily="18" charset="0"/>
              <a:cs typeface="Times New Roman" panose="02020603050405020304" pitchFamily="18" charset="0"/>
            </a:rPr>
            <a:t>sekitar 2,5-3 gram</a:t>
          </a:r>
          <a:endParaRPr lang="id-ID"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id-ID" sz="2000" kern="1200" dirty="0" smtClean="0">
              <a:latin typeface="Times New Roman" panose="02020603050405020304" pitchFamily="18" charset="0"/>
              <a:cs typeface="Times New Roman" panose="02020603050405020304" pitchFamily="18" charset="0"/>
            </a:rPr>
            <a:t>Berat satu lembar </a:t>
          </a:r>
          <a:r>
            <a:rPr lang="id-ID" sz="2000" i="1" kern="1200" dirty="0" smtClean="0">
              <a:latin typeface="Times New Roman" panose="02020603050405020304" pitchFamily="18" charset="0"/>
              <a:cs typeface="Times New Roman" panose="02020603050405020304" pitchFamily="18" charset="0"/>
            </a:rPr>
            <a:t>nori </a:t>
          </a:r>
          <a:r>
            <a:rPr lang="id-ID" sz="2000" i="0" kern="1200" dirty="0" smtClean="0">
              <a:latin typeface="Times New Roman" panose="02020603050405020304" pitchFamily="18" charset="0"/>
              <a:cs typeface="Times New Roman" panose="02020603050405020304" pitchFamily="18" charset="0"/>
            </a:rPr>
            <a:t>kering sekitar 3,5 – 4 gram</a:t>
          </a:r>
          <a:endParaRPr lang="id-ID" sz="2000" kern="1200" dirty="0">
            <a:latin typeface="Times New Roman" panose="02020603050405020304" pitchFamily="18" charset="0"/>
            <a:cs typeface="Times New Roman" panose="02020603050405020304" pitchFamily="18" charset="0"/>
          </a:endParaRPr>
        </a:p>
      </dsp:txBody>
      <dsp:txXfrm rot="-5400000">
        <a:off x="2757655" y="3924451"/>
        <a:ext cx="5558426" cy="1478289"/>
      </dsp:txXfrm>
    </dsp:sp>
    <dsp:sp modelId="{4F927618-BF40-465E-855D-6196B15B8AE4}">
      <dsp:nvSpPr>
        <dsp:cNvPr id="0" name=""/>
        <dsp:cNvSpPr/>
      </dsp:nvSpPr>
      <dsp:spPr>
        <a:xfrm>
          <a:off x="127" y="4123983"/>
          <a:ext cx="2757527" cy="10792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latin typeface="Times New Roman" panose="02020603050405020304" pitchFamily="18" charset="0"/>
              <a:cs typeface="Times New Roman" panose="02020603050405020304" pitchFamily="18" charset="0"/>
            </a:rPr>
            <a:t>Korringa (1976),</a:t>
          </a:r>
        </a:p>
        <a:p>
          <a:pPr lvl="0" algn="ctr" defTabSz="889000">
            <a:lnSpc>
              <a:spcPct val="90000"/>
            </a:lnSpc>
            <a:spcBef>
              <a:spcPct val="0"/>
            </a:spcBef>
            <a:spcAft>
              <a:spcPct val="35000"/>
            </a:spcAft>
          </a:pPr>
          <a:r>
            <a:rPr lang="id-ID" sz="2000" kern="1200" dirty="0" smtClean="0">
              <a:latin typeface="Times New Roman" panose="02020603050405020304" pitchFamily="18" charset="0"/>
              <a:cs typeface="Times New Roman" panose="02020603050405020304" pitchFamily="18" charset="0"/>
            </a:rPr>
            <a:t>FAO (2008)</a:t>
          </a:r>
          <a:endParaRPr lang="id-ID" sz="2000" kern="1200" dirty="0">
            <a:latin typeface="Times New Roman" panose="02020603050405020304" pitchFamily="18" charset="0"/>
            <a:cs typeface="Times New Roman" panose="02020603050405020304" pitchFamily="18" charset="0"/>
          </a:endParaRPr>
        </a:p>
      </dsp:txBody>
      <dsp:txXfrm>
        <a:off x="52811" y="4176667"/>
        <a:ext cx="2652159" cy="973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8648C-895B-4D93-AD50-5B1A8862BC29}">
      <dsp:nvSpPr>
        <dsp:cNvPr id="0" name=""/>
        <dsp:cNvSpPr/>
      </dsp:nvSpPr>
      <dsp:spPr>
        <a:xfrm rot="5400000">
          <a:off x="-298600" y="302044"/>
          <a:ext cx="1990670" cy="139346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d-ID" sz="2100" kern="1200" dirty="0" smtClean="0">
              <a:latin typeface="Times New Roman" panose="02020603050405020304" pitchFamily="18" charset="0"/>
              <a:cs typeface="Times New Roman" panose="02020603050405020304" pitchFamily="18" charset="0"/>
            </a:rPr>
            <a:t>Fadhila (2014)</a:t>
          </a:r>
          <a:endParaRPr lang="id-ID" sz="2100" kern="1200" dirty="0"/>
        </a:p>
      </dsp:txBody>
      <dsp:txXfrm rot="-5400000">
        <a:off x="1" y="700179"/>
        <a:ext cx="1393469" cy="597201"/>
      </dsp:txXfrm>
    </dsp:sp>
    <dsp:sp modelId="{B82FAD24-D4AE-4289-A997-F9BC6947F705}">
      <dsp:nvSpPr>
        <dsp:cNvPr id="0" name=""/>
        <dsp:cNvSpPr/>
      </dsp:nvSpPr>
      <dsp:spPr>
        <a:xfrm rot="5400000">
          <a:off x="5487166" y="-4090254"/>
          <a:ext cx="1293935" cy="948133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latin typeface="Times New Roman" panose="02020603050405020304" pitchFamily="18" charset="0"/>
              <a:cs typeface="Times New Roman" panose="02020603050405020304" pitchFamily="18" charset="0"/>
            </a:rPr>
            <a:t>Penggunaan 15 ml ekstrak daun suji menghasilkan warna yang disukai oleh panelis dalam pengolahan </a:t>
          </a:r>
          <a:r>
            <a:rPr lang="id-ID" sz="2400" i="1" kern="1200" dirty="0" smtClean="0">
              <a:latin typeface="Times New Roman" panose="02020603050405020304" pitchFamily="18" charset="0"/>
              <a:cs typeface="Times New Roman" panose="02020603050405020304" pitchFamily="18" charset="0"/>
            </a:rPr>
            <a:t>seaweed leather </a:t>
          </a:r>
          <a:r>
            <a:rPr lang="id-ID" sz="2400" i="0" kern="1200" dirty="0" smtClean="0">
              <a:latin typeface="Times New Roman" panose="02020603050405020304" pitchFamily="18" charset="0"/>
              <a:cs typeface="Times New Roman" panose="02020603050405020304" pitchFamily="18" charset="0"/>
            </a:rPr>
            <a:t>pedas</a:t>
          </a:r>
          <a:endParaRPr lang="id-ID" sz="2400" kern="1200" dirty="0"/>
        </a:p>
      </dsp:txBody>
      <dsp:txXfrm rot="-5400000">
        <a:off x="1393469" y="66608"/>
        <a:ext cx="9418165" cy="1167605"/>
      </dsp:txXfrm>
    </dsp:sp>
    <dsp:sp modelId="{2A6A4B5B-01FB-4E24-941D-B59C512D789D}">
      <dsp:nvSpPr>
        <dsp:cNvPr id="0" name=""/>
        <dsp:cNvSpPr/>
      </dsp:nvSpPr>
      <dsp:spPr>
        <a:xfrm rot="5400000">
          <a:off x="-298600" y="2022714"/>
          <a:ext cx="1990670" cy="139346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id-ID" sz="20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id-ID" sz="2000" kern="1200" dirty="0" smtClean="0">
              <a:latin typeface="Times New Roman" panose="02020603050405020304" pitchFamily="18" charset="0"/>
              <a:cs typeface="Times New Roman" panose="02020603050405020304" pitchFamily="18" charset="0"/>
            </a:rPr>
            <a:t>Apriyanve (2014) </a:t>
          </a:r>
          <a:endParaRPr lang="id-ID" sz="2000" kern="1200" dirty="0">
            <a:latin typeface="Times New Roman" panose="02020603050405020304" pitchFamily="18" charset="0"/>
            <a:cs typeface="Times New Roman" panose="02020603050405020304" pitchFamily="18" charset="0"/>
          </a:endParaRPr>
        </a:p>
      </dsp:txBody>
      <dsp:txXfrm rot="-5400000">
        <a:off x="1" y="2420849"/>
        <a:ext cx="1393469" cy="597201"/>
      </dsp:txXfrm>
    </dsp:sp>
    <dsp:sp modelId="{2214C2E9-46E8-496A-8FF5-AB7959B16F6D}">
      <dsp:nvSpPr>
        <dsp:cNvPr id="0" name=""/>
        <dsp:cNvSpPr/>
      </dsp:nvSpPr>
      <dsp:spPr>
        <a:xfrm rot="5400000">
          <a:off x="5486826" y="-2289736"/>
          <a:ext cx="1294616" cy="948133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id-ID" sz="2000" kern="1200" dirty="0" smtClean="0">
              <a:latin typeface="Times New Roman" panose="02020603050405020304" pitchFamily="18" charset="0"/>
              <a:cs typeface="Times New Roman" panose="02020603050405020304" pitchFamily="18" charset="0"/>
            </a:rPr>
            <a:t>Proses </a:t>
          </a:r>
          <a:r>
            <a:rPr lang="id-ID" sz="2000" i="1" kern="1200" dirty="0" smtClean="0">
              <a:latin typeface="Times New Roman" panose="02020603050405020304" pitchFamily="18" charset="0"/>
              <a:cs typeface="Times New Roman" panose="02020603050405020304" pitchFamily="18" charset="0"/>
            </a:rPr>
            <a:t>blanching </a:t>
          </a:r>
          <a:r>
            <a:rPr lang="id-ID" sz="2000" i="0" kern="1200" dirty="0" smtClean="0">
              <a:latin typeface="Times New Roman" panose="02020603050405020304" pitchFamily="18" charset="0"/>
              <a:cs typeface="Times New Roman" panose="02020603050405020304" pitchFamily="18" charset="0"/>
            </a:rPr>
            <a:t>dalam mengolah </a:t>
          </a:r>
          <a:r>
            <a:rPr lang="id-ID" sz="2000" i="1" kern="1200" dirty="0" smtClean="0">
              <a:latin typeface="Times New Roman" panose="02020603050405020304" pitchFamily="18" charset="0"/>
              <a:cs typeface="Times New Roman" panose="02020603050405020304" pitchFamily="18" charset="0"/>
            </a:rPr>
            <a:t>vegetable leather </a:t>
          </a:r>
          <a:r>
            <a:rPr lang="id-ID" sz="2000" i="0" kern="1200" dirty="0" smtClean="0">
              <a:latin typeface="Times New Roman" panose="02020603050405020304" pitchFamily="18" charset="0"/>
              <a:cs typeface="Times New Roman" panose="02020603050405020304" pitchFamily="18" charset="0"/>
            </a:rPr>
            <a:t>bertujuan untuk inaktivasi enzim, melunakkan jaringan, menurunkan jumlah mikroba awal dan mempermudah dalam penghancuran dan pengeringan</a:t>
          </a:r>
          <a:endParaRPr lang="id-ID" sz="2000" kern="1200" dirty="0"/>
        </a:p>
        <a:p>
          <a:pPr marL="228600" lvl="1" indent="-228600" algn="just" defTabSz="889000">
            <a:lnSpc>
              <a:spcPct val="90000"/>
            </a:lnSpc>
            <a:spcBef>
              <a:spcPct val="0"/>
            </a:spcBef>
            <a:spcAft>
              <a:spcPct val="15000"/>
            </a:spcAft>
            <a:buChar char="••"/>
          </a:pPr>
          <a:r>
            <a:rPr lang="id-ID" sz="2000" kern="1200" dirty="0" smtClean="0">
              <a:latin typeface="Times New Roman" panose="02020603050405020304" pitchFamily="18" charset="0"/>
              <a:cs typeface="Times New Roman" panose="02020603050405020304" pitchFamily="18" charset="0"/>
            </a:rPr>
            <a:t>Suhu blansir berkisar antara 75-95</a:t>
          </a:r>
          <a:r>
            <a:rPr lang="id-ID" sz="2000" kern="1200" baseline="30000" dirty="0" smtClean="0">
              <a:latin typeface="Times New Roman" panose="02020603050405020304" pitchFamily="18" charset="0"/>
              <a:cs typeface="Times New Roman" panose="02020603050405020304" pitchFamily="18" charset="0"/>
            </a:rPr>
            <a:t>o</a:t>
          </a:r>
          <a:r>
            <a:rPr lang="id-ID" sz="2000" kern="1200" baseline="0" dirty="0" smtClean="0">
              <a:latin typeface="Times New Roman" panose="02020603050405020304" pitchFamily="18" charset="0"/>
              <a:cs typeface="Times New Roman" panose="02020603050405020304" pitchFamily="18" charset="0"/>
            </a:rPr>
            <a:t>C selama 1-10 menit pada </a:t>
          </a:r>
          <a:r>
            <a:rPr lang="id-ID" sz="2000" i="1" kern="1200" baseline="0" dirty="0" smtClean="0">
              <a:latin typeface="Times New Roman" panose="02020603050405020304" pitchFamily="18" charset="0"/>
              <a:cs typeface="Times New Roman" panose="02020603050405020304" pitchFamily="18" charset="0"/>
            </a:rPr>
            <a:t>fruit leather </a:t>
          </a:r>
          <a:r>
            <a:rPr lang="id-ID" sz="2000" i="0" kern="1200" baseline="0" dirty="0" smtClean="0">
              <a:latin typeface="Times New Roman" panose="02020603050405020304" pitchFamily="18" charset="0"/>
              <a:cs typeface="Times New Roman" panose="02020603050405020304" pitchFamily="18" charset="0"/>
            </a:rPr>
            <a:t>sirsak</a:t>
          </a:r>
          <a:endParaRPr lang="id-ID" sz="2000" kern="1200" baseline="0" dirty="0">
            <a:latin typeface="Times New Roman" panose="02020603050405020304" pitchFamily="18" charset="0"/>
            <a:cs typeface="Times New Roman" panose="02020603050405020304" pitchFamily="18" charset="0"/>
          </a:endParaRPr>
        </a:p>
      </dsp:txBody>
      <dsp:txXfrm rot="-5400000">
        <a:off x="1393469" y="1866819"/>
        <a:ext cx="9418132" cy="1168220"/>
      </dsp:txXfrm>
    </dsp:sp>
    <dsp:sp modelId="{EA2A6D28-6687-473C-875B-511ACB458D9F}">
      <dsp:nvSpPr>
        <dsp:cNvPr id="0" name=""/>
        <dsp:cNvSpPr/>
      </dsp:nvSpPr>
      <dsp:spPr>
        <a:xfrm rot="5400000">
          <a:off x="-298600" y="3905842"/>
          <a:ext cx="1990670" cy="139346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Brennan (2006)</a:t>
          </a:r>
          <a:endParaRPr lang="id-ID" sz="2400" kern="1200" dirty="0">
            <a:latin typeface="Times New Roman" panose="02020603050405020304" pitchFamily="18" charset="0"/>
            <a:cs typeface="Times New Roman" panose="02020603050405020304" pitchFamily="18" charset="0"/>
          </a:endParaRPr>
        </a:p>
      </dsp:txBody>
      <dsp:txXfrm rot="-5400000">
        <a:off x="1" y="4303977"/>
        <a:ext cx="1393469" cy="597201"/>
      </dsp:txXfrm>
    </dsp:sp>
    <dsp:sp modelId="{8075E825-7987-40BF-A309-D9D3E8FF824C}">
      <dsp:nvSpPr>
        <dsp:cNvPr id="0" name=""/>
        <dsp:cNvSpPr/>
      </dsp:nvSpPr>
      <dsp:spPr>
        <a:xfrm rot="5400000">
          <a:off x="5487166" y="-489899"/>
          <a:ext cx="1293935" cy="9481330"/>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id-ID" sz="2400" kern="1200" dirty="0" smtClean="0">
              <a:latin typeface="Times New Roman" panose="02020603050405020304" pitchFamily="18" charset="0"/>
              <a:cs typeface="Times New Roman" panose="02020603050405020304" pitchFamily="18" charset="0"/>
            </a:rPr>
            <a:t>Sasaran pengeringan adalah menurunkan kadar air sehingga menghambat kerusakan, pertumbuhan bakteri, menurunkan aktivitas enzim dan perubahan kimia yang tidak diinginkan </a:t>
          </a:r>
          <a:endParaRPr lang="id-ID" sz="2400" kern="1200" dirty="0">
            <a:latin typeface="Times New Roman" panose="02020603050405020304" pitchFamily="18" charset="0"/>
            <a:cs typeface="Times New Roman" panose="02020603050405020304" pitchFamily="18" charset="0"/>
          </a:endParaRPr>
        </a:p>
      </dsp:txBody>
      <dsp:txXfrm rot="-5400000">
        <a:off x="1393469" y="3666963"/>
        <a:ext cx="9418165" cy="1167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7A1C8-A810-4ADA-82B1-40F85DDF2827}">
      <dsp:nvSpPr>
        <dsp:cNvPr id="0" name=""/>
        <dsp:cNvSpPr/>
      </dsp:nvSpPr>
      <dsp:spPr>
        <a:xfrm rot="5400000">
          <a:off x="4714709" y="-2118511"/>
          <a:ext cx="1823593" cy="61676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latin typeface="Times New Roman" panose="02020603050405020304" pitchFamily="18" charset="0"/>
              <a:cs typeface="Times New Roman" panose="02020603050405020304" pitchFamily="18" charset="0"/>
            </a:rPr>
            <a:t>858 g sawi hijau varietas lokal (warna daun hijau, tidak busuk) diperoleh dari Pasar Geger Kalong Tengah, 645,5 g Rumput laut kering jenis </a:t>
          </a:r>
          <a:r>
            <a:rPr lang="id-ID" sz="1800" i="1" kern="1200" dirty="0" smtClean="0">
              <a:latin typeface="Times New Roman" panose="02020603050405020304" pitchFamily="18" charset="0"/>
              <a:cs typeface="Times New Roman" panose="02020603050405020304" pitchFamily="18" charset="0"/>
            </a:rPr>
            <a:t>E. cottonii </a:t>
          </a:r>
          <a:r>
            <a:rPr lang="id-ID" sz="1800" i="0" kern="1200" dirty="0" smtClean="0">
              <a:latin typeface="Times New Roman" panose="02020603050405020304" pitchFamily="18" charset="0"/>
              <a:cs typeface="Times New Roman" panose="02020603050405020304" pitchFamily="18" charset="0"/>
            </a:rPr>
            <a:t>dari CV. Budi Gemstone Jawa Tengah</a:t>
          </a:r>
          <a:endParaRPr lang="id-ID"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id-ID" sz="1800" kern="1200" dirty="0" smtClean="0">
              <a:latin typeface="Times New Roman" panose="02020603050405020304" pitchFamily="18" charset="0"/>
              <a:cs typeface="Times New Roman" panose="02020603050405020304" pitchFamily="18" charset="0"/>
            </a:rPr>
            <a:t>Ekstrak daun suji, Air, garam, Minyak wijen, Bumbu penyedap</a:t>
          </a:r>
          <a:endParaRPr lang="id-ID" sz="1800" kern="1200" dirty="0">
            <a:latin typeface="Times New Roman" panose="02020603050405020304" pitchFamily="18" charset="0"/>
            <a:cs typeface="Times New Roman" panose="02020603050405020304" pitchFamily="18" charset="0"/>
          </a:endParaRPr>
        </a:p>
      </dsp:txBody>
      <dsp:txXfrm rot="-5400000">
        <a:off x="2542681" y="142537"/>
        <a:ext cx="6078630" cy="1645553"/>
      </dsp:txXfrm>
    </dsp:sp>
    <dsp:sp modelId="{7CA02433-D590-4DB6-BE5E-9FA0DB63F158}">
      <dsp:nvSpPr>
        <dsp:cNvPr id="0" name=""/>
        <dsp:cNvSpPr/>
      </dsp:nvSpPr>
      <dsp:spPr>
        <a:xfrm>
          <a:off x="75" y="316030"/>
          <a:ext cx="2542530" cy="119155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Bahan Penelitian </a:t>
          </a:r>
          <a:endParaRPr lang="id-ID" sz="2400" kern="1200" dirty="0">
            <a:latin typeface="Times New Roman" panose="02020603050405020304" pitchFamily="18" charset="0"/>
            <a:cs typeface="Times New Roman" panose="02020603050405020304" pitchFamily="18" charset="0"/>
          </a:endParaRPr>
        </a:p>
      </dsp:txBody>
      <dsp:txXfrm>
        <a:off x="58242" y="374197"/>
        <a:ext cx="2426196" cy="1075221"/>
      </dsp:txXfrm>
    </dsp:sp>
    <dsp:sp modelId="{5C1C156C-36B4-4A31-9F35-EFD801B1280F}">
      <dsp:nvSpPr>
        <dsp:cNvPr id="0" name=""/>
        <dsp:cNvSpPr/>
      </dsp:nvSpPr>
      <dsp:spPr>
        <a:xfrm rot="5400000">
          <a:off x="4924618" y="-501838"/>
          <a:ext cx="1362578" cy="620884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latin typeface="Times New Roman" panose="02020603050405020304" pitchFamily="18" charset="0"/>
              <a:cs typeface="Times New Roman" panose="02020603050405020304" pitchFamily="18" charset="0"/>
            </a:rPr>
            <a:t>H</a:t>
          </a:r>
          <a:r>
            <a:rPr lang="id-ID" sz="1800" kern="1200" baseline="-25000" dirty="0" smtClean="0">
              <a:latin typeface="Times New Roman" panose="02020603050405020304" pitchFamily="18" charset="0"/>
              <a:cs typeface="Times New Roman" panose="02020603050405020304" pitchFamily="18" charset="0"/>
            </a:rPr>
            <a:t>2</a:t>
          </a:r>
          <a:r>
            <a:rPr lang="id-ID" sz="1800" kern="1200" dirty="0" smtClean="0">
              <a:latin typeface="Times New Roman" panose="02020603050405020304" pitchFamily="18" charset="0"/>
              <a:cs typeface="Times New Roman" panose="02020603050405020304" pitchFamily="18" charset="0"/>
            </a:rPr>
            <a:t>SO</a:t>
          </a:r>
          <a:r>
            <a:rPr lang="id-ID" sz="1800" kern="1200" baseline="-25000" dirty="0" smtClean="0">
              <a:latin typeface="Times New Roman" panose="02020603050405020304" pitchFamily="18" charset="0"/>
              <a:cs typeface="Times New Roman" panose="02020603050405020304" pitchFamily="18" charset="0"/>
            </a:rPr>
            <a:t>4 </a:t>
          </a:r>
          <a:r>
            <a:rPr lang="id-ID" sz="1800" kern="1200" dirty="0" smtClean="0">
              <a:latin typeface="Times New Roman" panose="02020603050405020304" pitchFamily="18" charset="0"/>
              <a:cs typeface="Times New Roman" panose="02020603050405020304" pitchFamily="18" charset="0"/>
            </a:rPr>
            <a:t>1,25%, NaOH 3,25%, etanol 96%, aquadest (Analisis serat kasar)</a:t>
          </a:r>
          <a:endParaRPr lang="id-ID"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id-ID" sz="1800" kern="1200" dirty="0" smtClean="0">
              <a:latin typeface="Times New Roman" panose="02020603050405020304" pitchFamily="18" charset="0"/>
              <a:cs typeface="Times New Roman" panose="02020603050405020304" pitchFamily="18" charset="0"/>
            </a:rPr>
            <a:t>Sampel </a:t>
          </a:r>
          <a:r>
            <a:rPr lang="id-ID" sz="1800" i="1" kern="1200" dirty="0" smtClean="0">
              <a:latin typeface="Times New Roman" panose="02020603050405020304" pitchFamily="18" charset="0"/>
              <a:cs typeface="Times New Roman" panose="02020603050405020304" pitchFamily="18" charset="0"/>
            </a:rPr>
            <a:t>Mix Vegetable Leather</a:t>
          </a:r>
          <a:r>
            <a:rPr lang="id-ID" sz="1800" i="0" kern="1200" dirty="0" smtClean="0">
              <a:latin typeface="Times New Roman" panose="02020603050405020304" pitchFamily="18" charset="0"/>
              <a:cs typeface="Times New Roman" panose="02020603050405020304" pitchFamily="18" charset="0"/>
            </a:rPr>
            <a:t> (Analisis kadar air dan kadar abu)</a:t>
          </a:r>
          <a:endParaRPr lang="id-ID" sz="1800" kern="1200" dirty="0">
            <a:latin typeface="Times New Roman" panose="02020603050405020304" pitchFamily="18" charset="0"/>
            <a:cs typeface="Times New Roman" panose="02020603050405020304" pitchFamily="18" charset="0"/>
          </a:endParaRPr>
        </a:p>
      </dsp:txBody>
      <dsp:txXfrm rot="-5400000">
        <a:off x="2501486" y="1987810"/>
        <a:ext cx="6142327" cy="1229546"/>
      </dsp:txXfrm>
    </dsp:sp>
    <dsp:sp modelId="{1DF1C887-FE92-4081-BB91-CA4E6DB86DC7}">
      <dsp:nvSpPr>
        <dsp:cNvPr id="0" name=""/>
        <dsp:cNvSpPr/>
      </dsp:nvSpPr>
      <dsp:spPr>
        <a:xfrm>
          <a:off x="0" y="2052022"/>
          <a:ext cx="2499812" cy="110112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Bahan analisa </a:t>
          </a:r>
          <a:endParaRPr lang="id-ID" sz="2400" kern="1200" dirty="0">
            <a:latin typeface="Times New Roman" panose="02020603050405020304" pitchFamily="18" charset="0"/>
            <a:cs typeface="Times New Roman" panose="02020603050405020304" pitchFamily="18" charset="0"/>
          </a:endParaRPr>
        </a:p>
      </dsp:txBody>
      <dsp:txXfrm>
        <a:off x="53752" y="2105774"/>
        <a:ext cx="2392308" cy="993618"/>
      </dsp:txXfrm>
    </dsp:sp>
    <dsp:sp modelId="{A827E558-B2CD-45EA-A155-267988104EBE}">
      <dsp:nvSpPr>
        <dsp:cNvPr id="0" name=""/>
        <dsp:cNvSpPr/>
      </dsp:nvSpPr>
      <dsp:spPr>
        <a:xfrm rot="5400000">
          <a:off x="5117314" y="629640"/>
          <a:ext cx="939975" cy="6244791"/>
        </a:xfrm>
        <a:prstGeom prst="roundRect">
          <a:avLst/>
        </a:prstGeom>
        <a:solidFill>
          <a:schemeClr val="accent4">
            <a:lumMod val="60000"/>
            <a:lumOff val="4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latin typeface="Times New Roman" panose="02020603050405020304" pitchFamily="18" charset="0"/>
              <a:cs typeface="Times New Roman" panose="02020603050405020304" pitchFamily="18" charset="0"/>
            </a:rPr>
            <a:t>Neraca analitik, </a:t>
          </a:r>
          <a:r>
            <a:rPr lang="id-ID" sz="1800" i="1" kern="1200" dirty="0" smtClean="0">
              <a:latin typeface="Times New Roman" panose="02020603050405020304" pitchFamily="18" charset="0"/>
              <a:cs typeface="Times New Roman" panose="02020603050405020304" pitchFamily="18" charset="0"/>
            </a:rPr>
            <a:t>blender</a:t>
          </a:r>
          <a:r>
            <a:rPr lang="id-ID" sz="1800" kern="1200" dirty="0" smtClean="0">
              <a:latin typeface="Times New Roman" panose="02020603050405020304" pitchFamily="18" charset="0"/>
              <a:cs typeface="Times New Roman" panose="02020603050405020304" pitchFamily="18" charset="0"/>
            </a:rPr>
            <a:t>, wadah, pisau, cetakan, panci, kompor, saringan, kain kasa, spatula, </a:t>
          </a:r>
          <a:r>
            <a:rPr lang="id-ID" sz="1800" i="1" kern="1200" dirty="0" smtClean="0">
              <a:latin typeface="Times New Roman" panose="02020603050405020304" pitchFamily="18" charset="0"/>
              <a:cs typeface="Times New Roman" panose="02020603050405020304" pitchFamily="18" charset="0"/>
            </a:rPr>
            <a:t>tunnel dryer</a:t>
          </a:r>
          <a:r>
            <a:rPr lang="id-ID" sz="1800" kern="1200" dirty="0" smtClean="0">
              <a:latin typeface="Times New Roman" panose="02020603050405020304" pitchFamily="18" charset="0"/>
              <a:cs typeface="Times New Roman" panose="02020603050405020304" pitchFamily="18" charset="0"/>
            </a:rPr>
            <a:t>. </a:t>
          </a:r>
          <a:endParaRPr lang="id-ID" sz="1800" kern="1200" dirty="0">
            <a:latin typeface="Times New Roman" panose="02020603050405020304" pitchFamily="18" charset="0"/>
            <a:cs typeface="Times New Roman" panose="02020603050405020304" pitchFamily="18" charset="0"/>
          </a:endParaRPr>
        </a:p>
      </dsp:txBody>
      <dsp:txXfrm rot="-5400000">
        <a:off x="2510792" y="3327934"/>
        <a:ext cx="6153019" cy="848203"/>
      </dsp:txXfrm>
    </dsp:sp>
    <dsp:sp modelId="{90649D21-9D7D-4EA4-BA17-527622B4F762}">
      <dsp:nvSpPr>
        <dsp:cNvPr id="0" name=""/>
        <dsp:cNvSpPr/>
      </dsp:nvSpPr>
      <dsp:spPr>
        <a:xfrm>
          <a:off x="19" y="3217571"/>
          <a:ext cx="2463358" cy="1097141"/>
        </a:xfrm>
        <a:prstGeom prst="round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Alat Penelitian</a:t>
          </a:r>
          <a:endParaRPr lang="id-ID" sz="2400" kern="1200" dirty="0">
            <a:latin typeface="Times New Roman" panose="02020603050405020304" pitchFamily="18" charset="0"/>
            <a:cs typeface="Times New Roman" panose="02020603050405020304" pitchFamily="18" charset="0"/>
          </a:endParaRPr>
        </a:p>
      </dsp:txBody>
      <dsp:txXfrm>
        <a:off x="53577" y="3271129"/>
        <a:ext cx="2356242" cy="990025"/>
      </dsp:txXfrm>
    </dsp:sp>
    <dsp:sp modelId="{A72614AD-9072-45DA-BCC3-8C16580F4A52}">
      <dsp:nvSpPr>
        <dsp:cNvPr id="0" name=""/>
        <dsp:cNvSpPr/>
      </dsp:nvSpPr>
      <dsp:spPr>
        <a:xfrm>
          <a:off x="2928" y="4505738"/>
          <a:ext cx="2461978" cy="1203953"/>
        </a:xfrm>
        <a:prstGeom prst="round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latin typeface="Times New Roman" panose="02020603050405020304" pitchFamily="18" charset="0"/>
              <a:cs typeface="Times New Roman" panose="02020603050405020304" pitchFamily="18" charset="0"/>
            </a:rPr>
            <a:t>Alat analisa </a:t>
          </a:r>
          <a:endParaRPr lang="id-ID" sz="2400" kern="1200" dirty="0">
            <a:latin typeface="Times New Roman" panose="02020603050405020304" pitchFamily="18" charset="0"/>
            <a:cs typeface="Times New Roman" panose="02020603050405020304" pitchFamily="18" charset="0"/>
          </a:endParaRPr>
        </a:p>
      </dsp:txBody>
      <dsp:txXfrm>
        <a:off x="61700" y="4564510"/>
        <a:ext cx="2344434" cy="10864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22E33-8DD4-4022-AD41-8B4E5D2222FB}" type="datetimeFigureOut">
              <a:rPr lang="id-ID" smtClean="0"/>
              <a:t>21/07/2016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3E9D7-9ED7-4FFD-9DA2-588B2B6A2547}" type="slidenum">
              <a:rPr lang="id-ID" smtClean="0"/>
              <a:t>‹#›</a:t>
            </a:fld>
            <a:endParaRPr lang="id-ID"/>
          </a:p>
        </p:txBody>
      </p:sp>
    </p:spTree>
    <p:extLst>
      <p:ext uri="{BB962C8B-B14F-4D97-AF65-F5344CB8AC3E}">
        <p14:creationId xmlns:p14="http://schemas.microsoft.com/office/powerpoint/2010/main" val="88401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7B3E9D7-9ED7-4FFD-9DA2-588B2B6A2547}" type="slidenum">
              <a:rPr lang="id-ID" smtClean="0"/>
              <a:t>1</a:t>
            </a:fld>
            <a:endParaRPr lang="id-ID"/>
          </a:p>
        </p:txBody>
      </p:sp>
    </p:spTree>
    <p:extLst>
      <p:ext uri="{BB962C8B-B14F-4D97-AF65-F5344CB8AC3E}">
        <p14:creationId xmlns:p14="http://schemas.microsoft.com/office/powerpoint/2010/main" val="119089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7B3E9D7-9ED7-4FFD-9DA2-588B2B6A2547}" type="slidenum">
              <a:rPr lang="id-ID" smtClean="0"/>
              <a:t>20</a:t>
            </a:fld>
            <a:endParaRPr lang="id-ID"/>
          </a:p>
        </p:txBody>
      </p:sp>
    </p:spTree>
    <p:extLst>
      <p:ext uri="{BB962C8B-B14F-4D97-AF65-F5344CB8AC3E}">
        <p14:creationId xmlns:p14="http://schemas.microsoft.com/office/powerpoint/2010/main" val="416790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67799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96799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33766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1040927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2244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112132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164760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35639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77500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BE4D0-AF81-4458-B28F-45A8010363CB}" type="datetimeFigureOut">
              <a:rPr lang="id-ID" smtClean="0"/>
              <a:t>21/07/2016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307796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1BE4D0-AF81-4458-B28F-45A8010363CB}" type="datetimeFigureOut">
              <a:rPr lang="id-ID" smtClean="0"/>
              <a:t>21/07/2016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159407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1BE4D0-AF81-4458-B28F-45A8010363CB}" type="datetimeFigureOut">
              <a:rPr lang="id-ID" smtClean="0"/>
              <a:t>21/07/2016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9476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1BE4D0-AF81-4458-B28F-45A8010363CB}" type="datetimeFigureOut">
              <a:rPr lang="id-ID" smtClean="0"/>
              <a:t>21/07/2016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18599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BE4D0-AF81-4458-B28F-45A8010363CB}" type="datetimeFigureOut">
              <a:rPr lang="id-ID" smtClean="0"/>
              <a:t>21/07/2016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33929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BE4D0-AF81-4458-B28F-45A8010363CB}" type="datetimeFigureOut">
              <a:rPr lang="id-ID" smtClean="0"/>
              <a:t>21/07/2016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216830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BE4D0-AF81-4458-B28F-45A8010363CB}" type="datetimeFigureOut">
              <a:rPr lang="id-ID" smtClean="0"/>
              <a:t>21/07/2016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5D5882-8D25-4787-B7B2-88946B98E2DE}" type="slidenum">
              <a:rPr lang="id-ID" smtClean="0"/>
              <a:t>‹#›</a:t>
            </a:fld>
            <a:endParaRPr lang="id-ID"/>
          </a:p>
        </p:txBody>
      </p:sp>
    </p:spTree>
    <p:extLst>
      <p:ext uri="{BB962C8B-B14F-4D97-AF65-F5344CB8AC3E}">
        <p14:creationId xmlns:p14="http://schemas.microsoft.com/office/powerpoint/2010/main" val="400824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1BE4D0-AF81-4458-B28F-45A8010363CB}" type="datetimeFigureOut">
              <a:rPr lang="id-ID" smtClean="0"/>
              <a:t>21/07/2016</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5D5882-8D25-4787-B7B2-88946B98E2DE}" type="slidenum">
              <a:rPr lang="id-ID" smtClean="0"/>
              <a:t>‹#›</a:t>
            </a:fld>
            <a:endParaRPr lang="id-ID"/>
          </a:p>
        </p:txBody>
      </p:sp>
    </p:spTree>
    <p:extLst>
      <p:ext uri="{BB962C8B-B14F-4D97-AF65-F5344CB8AC3E}">
        <p14:creationId xmlns:p14="http://schemas.microsoft.com/office/powerpoint/2010/main" val="783427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3.jpeg"/><Relationship Id="rId4" Type="http://schemas.openxmlformats.org/officeDocument/2006/relationships/diagramQuickStyle" Target="../diagrams/quickStyle5.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753" y="559475"/>
            <a:ext cx="8394402" cy="1530048"/>
          </a:xfrm>
        </p:spPr>
        <p:txBody>
          <a:bodyPr>
            <a:normAutofit fontScale="90000"/>
          </a:bodyPr>
          <a:lstStyle/>
          <a:p>
            <a:pPr algn="ctr"/>
            <a:r>
              <a:rPr lang="id-ID" sz="2400" b="1" dirty="0" smtClean="0">
                <a:solidFill>
                  <a:srgbClr val="10F415"/>
                </a:solidFill>
                <a:latin typeface="Courier New" panose="02070309020205020404" pitchFamily="49" charset="0"/>
                <a:cs typeface="Courier New" panose="02070309020205020404" pitchFamily="49" charset="0"/>
              </a:rPr>
              <a:t> </a:t>
            </a:r>
            <a:r>
              <a:rPr lang="id-ID" sz="1800" b="1" dirty="0" smtClean="0">
                <a:solidFill>
                  <a:srgbClr val="0070C0"/>
                </a:solidFill>
                <a:latin typeface="Times New Roman" panose="02020603050405020304" pitchFamily="18" charset="0"/>
                <a:cs typeface="Times New Roman" panose="02020603050405020304" pitchFamily="18" charset="0"/>
              </a:rPr>
              <a:t>Pengaruh Perbandingan Bubur Rumput Laut (E.cottonii) dengan Bubur </a:t>
            </a:r>
            <a:r>
              <a:rPr lang="id-ID" sz="1800" b="1" dirty="0">
                <a:solidFill>
                  <a:srgbClr val="0070C0"/>
                </a:solidFill>
                <a:latin typeface="Times New Roman" panose="02020603050405020304" pitchFamily="18" charset="0"/>
                <a:cs typeface="Times New Roman" panose="02020603050405020304" pitchFamily="18" charset="0"/>
              </a:rPr>
              <a:t>Sawi (</a:t>
            </a:r>
            <a:r>
              <a:rPr lang="id-ID" sz="1800" b="1" i="1" dirty="0">
                <a:solidFill>
                  <a:srgbClr val="0070C0"/>
                </a:solidFill>
                <a:latin typeface="Times New Roman" panose="02020603050405020304" pitchFamily="18" charset="0"/>
                <a:cs typeface="Times New Roman" panose="02020603050405020304" pitchFamily="18" charset="0"/>
              </a:rPr>
              <a:t>Brassica juncea</a:t>
            </a:r>
            <a:r>
              <a:rPr lang="id-ID" sz="1800" b="1" dirty="0">
                <a:solidFill>
                  <a:srgbClr val="0070C0"/>
                </a:solidFill>
                <a:latin typeface="Times New Roman" panose="02020603050405020304" pitchFamily="18" charset="0"/>
                <a:cs typeface="Times New Roman" panose="02020603050405020304" pitchFamily="18" charset="0"/>
              </a:rPr>
              <a:t>) dan </a:t>
            </a:r>
            <a:r>
              <a:rPr lang="id-ID" sz="1800" b="1" dirty="0" smtClean="0">
                <a:solidFill>
                  <a:srgbClr val="0070C0"/>
                </a:solidFill>
                <a:latin typeface="Times New Roman" panose="02020603050405020304" pitchFamily="18" charset="0"/>
                <a:cs typeface="Times New Roman" panose="02020603050405020304" pitchFamily="18" charset="0"/>
              </a:rPr>
              <a:t>Konsentrasi Ekstrak Suji Terhadap Karakteristik </a:t>
            </a:r>
            <a:br>
              <a:rPr lang="id-ID" sz="1800" b="1" dirty="0" smtClean="0">
                <a:solidFill>
                  <a:srgbClr val="0070C0"/>
                </a:solidFill>
                <a:latin typeface="Times New Roman" panose="02020603050405020304" pitchFamily="18" charset="0"/>
                <a:cs typeface="Times New Roman" panose="02020603050405020304" pitchFamily="18" charset="0"/>
              </a:rPr>
            </a:br>
            <a:r>
              <a:rPr lang="id-ID" sz="1800" b="1" i="1" dirty="0" smtClean="0">
                <a:solidFill>
                  <a:srgbClr val="0070C0"/>
                </a:solidFill>
                <a:latin typeface="Times New Roman" panose="02020603050405020304" pitchFamily="18" charset="0"/>
                <a:cs typeface="Times New Roman" panose="02020603050405020304" pitchFamily="18" charset="0"/>
              </a:rPr>
              <a:t>Mix Vegetable Leather</a:t>
            </a:r>
            <a:r>
              <a:rPr lang="id-ID" sz="1600" b="1" dirty="0" smtClean="0">
                <a:solidFill>
                  <a:srgbClr val="10F415"/>
                </a:solidFill>
                <a:latin typeface="Comic Sans MS" panose="030F0702030302020204" pitchFamily="66" charset="0"/>
                <a:cs typeface="Courier New" panose="02070309020205020404" pitchFamily="49" charset="0"/>
              </a:rPr>
              <a:t/>
            </a:r>
            <a:br>
              <a:rPr lang="id-ID" sz="1600" b="1" dirty="0" smtClean="0">
                <a:solidFill>
                  <a:srgbClr val="10F415"/>
                </a:solidFill>
                <a:latin typeface="Comic Sans MS" panose="030F0702030302020204" pitchFamily="66" charset="0"/>
                <a:cs typeface="Courier New" panose="02070309020205020404" pitchFamily="49" charset="0"/>
              </a:rPr>
            </a:br>
            <a:r>
              <a:rPr lang="id-ID" sz="1600" b="1" dirty="0" smtClean="0">
                <a:solidFill>
                  <a:srgbClr val="10F415"/>
                </a:solidFill>
                <a:latin typeface="Courier New" panose="02070309020205020404" pitchFamily="49" charset="0"/>
                <a:cs typeface="Courier New" panose="02070309020205020404" pitchFamily="49" charset="0"/>
              </a:rPr>
              <a:t/>
            </a:r>
            <a:br>
              <a:rPr lang="id-ID" sz="1600" b="1" dirty="0" smtClean="0">
                <a:solidFill>
                  <a:srgbClr val="10F415"/>
                </a:solidFill>
                <a:latin typeface="Courier New" panose="02070309020205020404" pitchFamily="49" charset="0"/>
                <a:cs typeface="Courier New" panose="02070309020205020404" pitchFamily="49" charset="0"/>
              </a:rPr>
            </a:br>
            <a:r>
              <a:rPr lang="id-ID" sz="2400" b="1" dirty="0" smtClean="0">
                <a:solidFill>
                  <a:srgbClr val="10F415"/>
                </a:solidFill>
                <a:latin typeface="Times New Roman" panose="02020603050405020304" pitchFamily="18" charset="0"/>
                <a:cs typeface="Times New Roman" panose="02020603050405020304" pitchFamily="18" charset="0"/>
              </a:rPr>
              <a:t/>
            </a:r>
            <a:br>
              <a:rPr lang="id-ID" sz="2400" b="1" dirty="0" smtClean="0">
                <a:solidFill>
                  <a:srgbClr val="10F415"/>
                </a:solidFill>
                <a:latin typeface="Times New Roman" panose="02020603050405020304" pitchFamily="18" charset="0"/>
                <a:cs typeface="Times New Roman" panose="02020603050405020304" pitchFamily="18" charset="0"/>
              </a:rPr>
            </a:br>
            <a:endParaRPr lang="id-ID" sz="1400" b="1"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2763" y="4299152"/>
            <a:ext cx="10965873" cy="2279483"/>
          </a:xfrm>
        </p:spPr>
        <p:txBody>
          <a:bodyPr>
            <a:normAutofit/>
          </a:bodyPr>
          <a:lstStyle/>
          <a:p>
            <a:pPr algn="just"/>
            <a:r>
              <a:rPr lang="id-ID" b="1" dirty="0" smtClean="0">
                <a:solidFill>
                  <a:schemeClr val="tx1"/>
                </a:solidFill>
                <a:latin typeface="Times New Roman" panose="02020603050405020304" pitchFamily="18" charset="0"/>
                <a:cs typeface="Times New Roman" panose="02020603050405020304" pitchFamily="18" charset="0"/>
              </a:rPr>
              <a:t>  Pembimbing I			      		Pembimbing II				    		Penguji</a:t>
            </a:r>
          </a:p>
          <a:p>
            <a:pPr algn="just"/>
            <a:endParaRPr lang="id-ID" b="1" dirty="0" smtClean="0">
              <a:solidFill>
                <a:schemeClr val="tx1"/>
              </a:solidFill>
              <a:latin typeface="Times New Roman" panose="02020603050405020304" pitchFamily="18" charset="0"/>
              <a:cs typeface="Times New Roman" panose="02020603050405020304" pitchFamily="18" charset="0"/>
            </a:endParaRPr>
          </a:p>
          <a:p>
            <a:pPr algn="just"/>
            <a:endParaRPr lang="id-ID" b="1" dirty="0" smtClean="0">
              <a:solidFill>
                <a:schemeClr val="tx1"/>
              </a:solidFill>
              <a:latin typeface="Times New Roman" panose="02020603050405020304" pitchFamily="18" charset="0"/>
              <a:cs typeface="Times New Roman" panose="02020603050405020304" pitchFamily="18" charset="0"/>
            </a:endParaRPr>
          </a:p>
          <a:p>
            <a:pPr algn="just"/>
            <a:endParaRPr lang="id-ID" b="1" dirty="0">
              <a:solidFill>
                <a:schemeClr val="tx1"/>
              </a:solidFill>
              <a:latin typeface="Times New Roman" panose="02020603050405020304" pitchFamily="18" charset="0"/>
              <a:cs typeface="Times New Roman" panose="02020603050405020304" pitchFamily="18" charset="0"/>
            </a:endParaRPr>
          </a:p>
          <a:p>
            <a:pPr algn="just"/>
            <a:r>
              <a:rPr lang="id-ID" b="1" dirty="0" smtClean="0">
                <a:solidFill>
                  <a:schemeClr val="tx1"/>
                </a:solidFill>
                <a:latin typeface="Times New Roman" panose="02020603050405020304" pitchFamily="18" charset="0"/>
                <a:cs typeface="Times New Roman" panose="02020603050405020304" pitchFamily="18" charset="0"/>
              </a:rPr>
              <a:t>Ir. Sumartini, MP				Ir. H. Thomas Gozali, MP			</a:t>
            </a:r>
            <a:r>
              <a:rPr lang="id-ID" b="1" dirty="0">
                <a:solidFill>
                  <a:schemeClr val="tx1"/>
                </a:solidFill>
                <a:latin typeface="Times New Roman" panose="02020603050405020304" pitchFamily="18" charset="0"/>
                <a:cs typeface="Times New Roman" panose="02020603050405020304" pitchFamily="18" charset="0"/>
              </a:rPr>
              <a:t>	</a:t>
            </a:r>
            <a:r>
              <a:rPr lang="id-ID" b="1" dirty="0" smtClean="0">
                <a:solidFill>
                  <a:schemeClr val="tx1"/>
                </a:solidFill>
                <a:latin typeface="Times New Roman" panose="02020603050405020304" pitchFamily="18" charset="0"/>
                <a:cs typeface="Times New Roman" panose="02020603050405020304" pitchFamily="18" charset="0"/>
              </a:rPr>
              <a:t>Istiyati Inayah Ssi, MSi</a:t>
            </a:r>
            <a:endParaRPr lang="id-ID"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390" y="1461228"/>
            <a:ext cx="1669071" cy="16994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5373" y="4557182"/>
            <a:ext cx="2143125" cy="2143125"/>
          </a:xfrm>
          <a:prstGeom prst="ellipse">
            <a:avLst/>
          </a:prstGeom>
          <a:ln>
            <a:noFill/>
          </a:ln>
          <a:effectLst>
            <a:softEdge rad="112500"/>
          </a:effectLst>
        </p:spPr>
      </p:pic>
      <p:sp>
        <p:nvSpPr>
          <p:cNvPr id="5" name="TextBox 4"/>
          <p:cNvSpPr txBox="1"/>
          <p:nvPr/>
        </p:nvSpPr>
        <p:spPr>
          <a:xfrm>
            <a:off x="2312855" y="3228029"/>
            <a:ext cx="5420139" cy="1077218"/>
          </a:xfrm>
          <a:prstGeom prst="rect">
            <a:avLst/>
          </a:prstGeom>
          <a:noFill/>
        </p:spPr>
        <p:txBody>
          <a:bodyPr wrap="square" rtlCol="0">
            <a:spAutoFit/>
          </a:bodyPr>
          <a:lstStyle/>
          <a:p>
            <a:pPr algn="ctr"/>
            <a:r>
              <a:rPr lang="id-ID" sz="1600" dirty="0" smtClean="0">
                <a:latin typeface="Times New Roman" panose="02020603050405020304" pitchFamily="18" charset="0"/>
                <a:cs typeface="Times New Roman" panose="02020603050405020304" pitchFamily="18" charset="0"/>
              </a:rPr>
              <a:t>Disusun Oleh : </a:t>
            </a:r>
          </a:p>
          <a:p>
            <a:pPr algn="ctr"/>
            <a:endParaRPr lang="id-ID" sz="1600" dirty="0">
              <a:latin typeface="Times New Roman" panose="02020603050405020304" pitchFamily="18" charset="0"/>
              <a:cs typeface="Times New Roman" panose="02020603050405020304" pitchFamily="18" charset="0"/>
            </a:endParaRPr>
          </a:p>
          <a:p>
            <a:pPr algn="ctr"/>
            <a:r>
              <a:rPr lang="id-ID" sz="1600" dirty="0" smtClean="0">
                <a:latin typeface="Times New Roman" panose="02020603050405020304" pitchFamily="18" charset="0"/>
                <a:cs typeface="Times New Roman" panose="02020603050405020304" pitchFamily="18" charset="0"/>
              </a:rPr>
              <a:t>Dolfina Nanggiang</a:t>
            </a:r>
          </a:p>
          <a:p>
            <a:pPr algn="ctr"/>
            <a:r>
              <a:rPr lang="id-ID" sz="1600" dirty="0" smtClean="0">
                <a:latin typeface="Times New Roman" panose="02020603050405020304" pitchFamily="18" charset="0"/>
                <a:cs typeface="Times New Roman" panose="02020603050405020304" pitchFamily="18" charset="0"/>
              </a:rPr>
              <a:t>143020446</a:t>
            </a:r>
            <a:endParaRPr lang="id-ID" sz="16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3946" t="10759"/>
          <a:stretch/>
        </p:blipFill>
        <p:spPr>
          <a:xfrm>
            <a:off x="9664764" y="2192045"/>
            <a:ext cx="2443734" cy="2107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5340" t="4345" r="15807" b="11304"/>
          <a:stretch/>
        </p:blipFill>
        <p:spPr>
          <a:xfrm>
            <a:off x="9555364" y="135458"/>
            <a:ext cx="2557671" cy="1762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81990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6" y="148780"/>
            <a:ext cx="8596668" cy="817756"/>
          </a:xfrm>
        </p:spPr>
        <p:txBody>
          <a:bodyPr/>
          <a:lstStyle/>
          <a:p>
            <a:r>
              <a:rPr lang="id-ID" dirty="0" smtClean="0"/>
              <a:t>1.6. Hipotesis Penelitian</a:t>
            </a:r>
            <a:endParaRPr lang="id-ID" dirty="0"/>
          </a:p>
        </p:txBody>
      </p:sp>
      <p:sp>
        <p:nvSpPr>
          <p:cNvPr id="3" name="Content Placeholder 2"/>
          <p:cNvSpPr>
            <a:spLocks noGrp="1"/>
          </p:cNvSpPr>
          <p:nvPr>
            <p:ph idx="1"/>
          </p:nvPr>
        </p:nvSpPr>
        <p:spPr>
          <a:xfrm>
            <a:off x="696265" y="1071907"/>
            <a:ext cx="8501227" cy="5261986"/>
          </a:xfrm>
        </p:spPr>
        <p:txBody>
          <a:bodyPr/>
          <a:lstStyle/>
          <a:p>
            <a:pPr marL="0" lvl="0" indent="0" algn="just">
              <a:buNone/>
            </a:pPr>
            <a:r>
              <a:rPr lang="id-ID" sz="2400" dirty="0" smtClean="0">
                <a:latin typeface="Times New Roman" panose="02020603050405020304" pitchFamily="18" charset="0"/>
                <a:cs typeface="Times New Roman" panose="02020603050405020304" pitchFamily="18" charset="0"/>
              </a:rPr>
              <a:t>Berdasarkan kerangka pemikiran diatas maka dapat diambil hipotesis sebagai berikut :</a:t>
            </a:r>
            <a:endParaRPr lang="id-ID" sz="2400" dirty="0">
              <a:latin typeface="Times New Roman" panose="02020603050405020304" pitchFamily="18" charset="0"/>
              <a:cs typeface="Times New Roman" panose="02020603050405020304" pitchFamily="18" charset="0"/>
            </a:endParaRPr>
          </a:p>
          <a:p>
            <a:pPr marL="0" lvl="0" indent="0" algn="just">
              <a:buNone/>
            </a:pPr>
            <a:endParaRPr lang="id-ID" sz="2400" dirty="0">
              <a:latin typeface="Times New Roman" panose="02020603050405020304" pitchFamily="18" charset="0"/>
              <a:cs typeface="Times New Roman" panose="02020603050405020304" pitchFamily="18" charset="0"/>
            </a:endParaRPr>
          </a:p>
          <a:p>
            <a:pPr lvl="0" algn="just">
              <a:buAutoNum type="arabicPeriod"/>
            </a:pPr>
            <a:r>
              <a:rPr lang="id-ID" sz="2400" dirty="0" smtClean="0">
                <a:latin typeface="Times New Roman" panose="02020603050405020304" pitchFamily="18" charset="0"/>
                <a:cs typeface="Times New Roman" panose="02020603050405020304" pitchFamily="18" charset="0"/>
              </a:rPr>
              <a:t>Diduga </a:t>
            </a:r>
            <a:r>
              <a:rPr lang="id-ID" sz="2400" dirty="0">
                <a:latin typeface="Times New Roman" panose="02020603050405020304" pitchFamily="18" charset="0"/>
                <a:cs typeface="Times New Roman" panose="02020603050405020304" pitchFamily="18" charset="0"/>
              </a:rPr>
              <a:t>bahwa </a:t>
            </a:r>
            <a:r>
              <a:rPr lang="id-ID" sz="2400" dirty="0" smtClean="0">
                <a:latin typeface="Times New Roman" panose="02020603050405020304" pitchFamily="18" charset="0"/>
                <a:cs typeface="Times New Roman" panose="02020603050405020304" pitchFamily="18" charset="0"/>
              </a:rPr>
              <a:t>perbandingan bubur rumput laut dengan bubur sawi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berpengaruh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karakteristik</a:t>
            </a:r>
            <a:r>
              <a:rPr lang="en-US" sz="2400" dirty="0">
                <a:latin typeface="Times New Roman" panose="02020603050405020304" pitchFamily="18" charset="0"/>
                <a:cs typeface="Times New Roman" panose="02020603050405020304" pitchFamily="18" charset="0"/>
              </a:rPr>
              <a:t> </a:t>
            </a:r>
            <a:r>
              <a:rPr lang="id-ID" sz="2400" i="1" dirty="0" smtClean="0">
                <a:latin typeface="Times New Roman" panose="02020603050405020304" pitchFamily="18" charset="0"/>
                <a:cs typeface="Times New Roman" panose="02020603050405020304" pitchFamily="18" charset="0"/>
              </a:rPr>
              <a:t>mix vegetable leather</a:t>
            </a:r>
            <a:r>
              <a:rPr lang="en-US" sz="2400" dirty="0" smtClean="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a:p>
            <a:pPr lvl="0" algn="just">
              <a:buAutoNum type="arabicPeriod"/>
            </a:pPr>
            <a:r>
              <a:rPr lang="id-ID" sz="2400" dirty="0" smtClean="0">
                <a:latin typeface="Times New Roman" panose="02020603050405020304" pitchFamily="18" charset="0"/>
                <a:cs typeface="Times New Roman" panose="02020603050405020304" pitchFamily="18" charset="0"/>
              </a:rPr>
              <a:t>Diduga </a:t>
            </a:r>
            <a:r>
              <a:rPr lang="id-ID" sz="2400" dirty="0">
                <a:latin typeface="Times New Roman" panose="02020603050405020304" pitchFamily="18" charset="0"/>
                <a:cs typeface="Times New Roman" panose="02020603050405020304" pitchFamily="18" charset="0"/>
              </a:rPr>
              <a:t>bahwa </a:t>
            </a:r>
            <a:r>
              <a:rPr lang="en-US" sz="2400" dirty="0" err="1">
                <a:latin typeface="Times New Roman" panose="02020603050405020304" pitchFamily="18" charset="0"/>
                <a:cs typeface="Times New Roman" panose="02020603050405020304" pitchFamily="18" charset="0"/>
              </a:rPr>
              <a:t>konsentrasi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ekstrak</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suji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berpengaruh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karakteristik</a:t>
            </a:r>
            <a:r>
              <a:rPr lang="en-US" sz="2400" dirty="0">
                <a:latin typeface="Times New Roman" panose="02020603050405020304" pitchFamily="18" charset="0"/>
                <a:cs typeface="Times New Roman" panose="02020603050405020304" pitchFamily="18" charset="0"/>
              </a:rPr>
              <a:t> </a:t>
            </a:r>
            <a:r>
              <a:rPr lang="id-ID" sz="2400" i="1" dirty="0" smtClean="0">
                <a:latin typeface="Times New Roman" panose="02020603050405020304" pitchFamily="18" charset="0"/>
                <a:cs typeface="Times New Roman" panose="02020603050405020304" pitchFamily="18" charset="0"/>
              </a:rPr>
              <a:t>mix</a:t>
            </a:r>
            <a:r>
              <a:rPr lang="id-ID" sz="2400" dirty="0" smtClean="0">
                <a:latin typeface="Times New Roman" panose="02020603050405020304" pitchFamily="18" charset="0"/>
                <a:cs typeface="Times New Roman" panose="02020603050405020304" pitchFamily="18" charset="0"/>
              </a:rPr>
              <a:t> </a:t>
            </a:r>
            <a:r>
              <a:rPr lang="id-ID" sz="2400" i="1" dirty="0" smtClean="0">
                <a:latin typeface="Times New Roman" panose="02020603050405020304" pitchFamily="18" charset="0"/>
                <a:cs typeface="Times New Roman" panose="02020603050405020304" pitchFamily="18" charset="0"/>
              </a:rPr>
              <a:t>vegetable leather</a:t>
            </a:r>
            <a:r>
              <a:rPr lang="en-US" sz="2400" dirty="0" smtClean="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a:p>
            <a:pPr lvl="0" algn="just">
              <a:buAutoNum type="arabicPeriod"/>
            </a:pPr>
            <a:r>
              <a:rPr lang="id-ID" sz="2400" dirty="0" smtClean="0">
                <a:latin typeface="Times New Roman" panose="02020603050405020304" pitchFamily="18" charset="0"/>
                <a:cs typeface="Times New Roman" panose="02020603050405020304" pitchFamily="18" charset="0"/>
              </a:rPr>
              <a:t>Diduga </a:t>
            </a:r>
            <a:r>
              <a:rPr lang="id-ID" sz="2400" dirty="0">
                <a:latin typeface="Times New Roman" panose="02020603050405020304" pitchFamily="18" charset="0"/>
                <a:cs typeface="Times New Roman" panose="02020603050405020304" pitchFamily="18" charset="0"/>
              </a:rPr>
              <a:t>bahwa </a:t>
            </a:r>
            <a:r>
              <a:rPr lang="id-ID" sz="2400" dirty="0" smtClean="0">
                <a:latin typeface="Times New Roman" panose="02020603050405020304" pitchFamily="18" charset="0"/>
                <a:cs typeface="Times New Roman" panose="02020603050405020304" pitchFamily="18" charset="0"/>
              </a:rPr>
              <a:t>interaksi perbandingan bubur rumput laut dengan bubur sawi </a:t>
            </a:r>
            <a:r>
              <a:rPr lang="en-US" sz="2400" dirty="0" err="1" smtClean="0">
                <a:latin typeface="Times New Roman" panose="02020603050405020304" pitchFamily="18" charset="0"/>
                <a:cs typeface="Times New Roman" panose="02020603050405020304" pitchFamily="18" charset="0"/>
              </a:rPr>
              <a:t>dan</a:t>
            </a:r>
            <a:r>
              <a:rPr lang="en-US" sz="2400" dirty="0" smtClean="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konsentrasi </a:t>
            </a:r>
            <a:r>
              <a:rPr lang="en-US" sz="2400" dirty="0" err="1" smtClean="0">
                <a:latin typeface="Times New Roman" panose="02020603050405020304" pitchFamily="18" charset="0"/>
                <a:cs typeface="Times New Roman" panose="02020603050405020304" pitchFamily="18" charset="0"/>
              </a:rPr>
              <a:t>ekstrak</a:t>
            </a:r>
            <a:r>
              <a:rPr lang="id-ID"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suji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berpengaruh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terhadap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karakteristik</a:t>
            </a:r>
            <a:r>
              <a:rPr lang="en-US" sz="2400" dirty="0">
                <a:latin typeface="Times New Roman" panose="02020603050405020304" pitchFamily="18" charset="0"/>
                <a:cs typeface="Times New Roman" panose="02020603050405020304" pitchFamily="18" charset="0"/>
              </a:rPr>
              <a:t> </a:t>
            </a:r>
            <a:r>
              <a:rPr lang="id-ID" sz="2400" i="1" dirty="0" smtClean="0">
                <a:latin typeface="Times New Roman" panose="02020603050405020304" pitchFamily="18" charset="0"/>
                <a:cs typeface="Times New Roman" panose="02020603050405020304" pitchFamily="18" charset="0"/>
              </a:rPr>
              <a:t>mix vegetable leather</a:t>
            </a:r>
            <a:r>
              <a:rPr lang="en-US" sz="2400" dirty="0" smtClean="0">
                <a:latin typeface="Times New Roman" panose="02020603050405020304" pitchFamily="18" charset="0"/>
                <a:cs typeface="Times New Roman" panose="02020603050405020304" pitchFamily="18" charset="0"/>
              </a:rPr>
              <a:t>. </a:t>
            </a:r>
            <a:endParaRPr lang="id-ID" sz="2400" dirty="0">
              <a:latin typeface="Times New Roman" panose="02020603050405020304" pitchFamily="18" charset="0"/>
              <a:cs typeface="Times New Roman" panose="02020603050405020304" pitchFamily="18" charset="0"/>
            </a:endParaRPr>
          </a:p>
          <a:p>
            <a:pPr marL="0" indent="0">
              <a:buNone/>
            </a:pPr>
            <a:endParaRPr lang="id-ID" sz="2400" dirty="0">
              <a:latin typeface="Times New Roman" panose="02020603050405020304" pitchFamily="18" charset="0"/>
              <a:cs typeface="Times New Roman" panose="02020603050405020304" pitchFamily="18" charset="0"/>
            </a:endParaRPr>
          </a:p>
        </p:txBody>
      </p:sp>
      <p:sp>
        <p:nvSpPr>
          <p:cNvPr id="4" name="Action Button: Home 3">
            <a:hlinkClick r:id="rId2" action="ppaction://hlinksldjump" highlightClick="1"/>
          </p:cNvPr>
          <p:cNvSpPr/>
          <p:nvPr/>
        </p:nvSpPr>
        <p:spPr>
          <a:xfrm>
            <a:off x="11463454" y="6333893"/>
            <a:ext cx="624468" cy="434897"/>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100718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47" y="819271"/>
            <a:ext cx="8596668" cy="683941"/>
          </a:xfrm>
          <a:noFill/>
        </p:spPr>
        <p:txBody>
          <a:bodyPr/>
          <a:lstStyle/>
          <a:p>
            <a:r>
              <a:rPr lang="id-ID" dirty="0" smtClean="0"/>
              <a:t>1.7. Tempat dan Waktu Penelitian</a:t>
            </a:r>
            <a:endParaRPr lang="id-ID" dirty="0"/>
          </a:p>
        </p:txBody>
      </p:sp>
      <p:sp>
        <p:nvSpPr>
          <p:cNvPr id="3" name="Content Placeholder 2"/>
          <p:cNvSpPr>
            <a:spLocks noGrp="1"/>
          </p:cNvSpPr>
          <p:nvPr>
            <p:ph idx="1"/>
          </p:nvPr>
        </p:nvSpPr>
        <p:spPr>
          <a:xfrm>
            <a:off x="1976047" y="1664824"/>
            <a:ext cx="5738191" cy="3940846"/>
          </a:xfrm>
        </p:spPr>
        <p:txBody>
          <a:bodyPr>
            <a:normAutofit/>
          </a:bodyPr>
          <a:lstStyle/>
          <a:p>
            <a:pPr marL="0" indent="0" algn="just">
              <a:buNone/>
            </a:pP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dilakukan</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Laboratorium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Teknologi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Fakultas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Teknik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Universitas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Pasundan</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terletak</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Jalan</a:t>
            </a:r>
            <a:r>
              <a:rPr lang="en-US" sz="2400" dirty="0">
                <a:latin typeface="Times New Roman" panose="02020603050405020304" pitchFamily="18" charset="0"/>
                <a:cs typeface="Times New Roman" panose="02020603050405020304" pitchFamily="18" charset="0"/>
              </a:rPr>
              <a:t> Dr. </a:t>
            </a:r>
            <a:r>
              <a:rPr lang="en-US" sz="2400" dirty="0" err="1">
                <a:latin typeface="Times New Roman" panose="02020603050405020304" pitchFamily="18" charset="0"/>
                <a:cs typeface="Times New Roman" panose="02020603050405020304" pitchFamily="18" charset="0"/>
              </a:rPr>
              <a:t>Setiabudhi</a:t>
            </a:r>
            <a:r>
              <a:rPr lang="en-US" sz="2400" dirty="0">
                <a:latin typeface="Times New Roman" panose="02020603050405020304" pitchFamily="18" charset="0"/>
                <a:cs typeface="Times New Roman" panose="02020603050405020304" pitchFamily="18" charset="0"/>
              </a:rPr>
              <a:t> No. 193 Bandung.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dimulai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pada</a:t>
            </a:r>
            <a:r>
              <a:rPr lang="id-ID"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1 April – 7 Juni 2016</a:t>
            </a:r>
            <a:r>
              <a:rPr lang="en-US" sz="2400" dirty="0" smtClean="0">
                <a:latin typeface="Times New Roman" panose="02020603050405020304" pitchFamily="18" charset="0"/>
                <a:cs typeface="Times New Roman" panose="02020603050405020304" pitchFamily="18" charset="0"/>
              </a:rPr>
              <a:t>. </a:t>
            </a:r>
            <a:endParaRPr lang="id-ID"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0" y="106078"/>
            <a:ext cx="1836717" cy="187011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409" r="25695"/>
          <a:stretch/>
        </p:blipFill>
        <p:spPr>
          <a:xfrm rot="5400000">
            <a:off x="746446" y="3913368"/>
            <a:ext cx="2688167" cy="25245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ight Arrow 5"/>
          <p:cNvSpPr/>
          <p:nvPr/>
        </p:nvSpPr>
        <p:spPr>
          <a:xfrm>
            <a:off x="3790122" y="4492487"/>
            <a:ext cx="1055020" cy="969995"/>
          </a:xfrm>
          <a:prstGeom prs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944" t="20464" r="9003" b="9072"/>
          <a:stretch/>
        </p:blipFill>
        <p:spPr>
          <a:xfrm>
            <a:off x="5189516" y="3913653"/>
            <a:ext cx="4916557" cy="2500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07147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3" y="111002"/>
            <a:ext cx="8596668" cy="617034"/>
          </a:xfrm>
          <a:solidFill>
            <a:schemeClr val="accent3">
              <a:lumMod val="40000"/>
              <a:lumOff val="60000"/>
            </a:schemeClr>
          </a:solidFill>
        </p:spPr>
        <p:txBody>
          <a:bodyPr>
            <a:normAutofit fontScale="90000"/>
          </a:bodyPr>
          <a:lstStyle/>
          <a:p>
            <a:r>
              <a:rPr lang="id-ID" dirty="0" smtClean="0"/>
              <a:t>III. Metode Penelitian</a:t>
            </a:r>
            <a:endParaRPr lang="id-ID" dirty="0"/>
          </a:p>
        </p:txBody>
      </p:sp>
      <p:graphicFrame>
        <p:nvGraphicFramePr>
          <p:cNvPr id="4" name="Diagram 3"/>
          <p:cNvGraphicFramePr/>
          <p:nvPr>
            <p:extLst>
              <p:ext uri="{D42A27DB-BD31-4B8C-83A1-F6EECF244321}">
                <p14:modId xmlns:p14="http://schemas.microsoft.com/office/powerpoint/2010/main" val="1712742480"/>
              </p:ext>
            </p:extLst>
          </p:nvPr>
        </p:nvGraphicFramePr>
        <p:xfrm>
          <a:off x="0" y="887896"/>
          <a:ext cx="8710331" cy="610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464904" y="5067822"/>
            <a:ext cx="6245427" cy="179017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id-ID" sz="1600" dirty="0" smtClean="0">
                <a:solidFill>
                  <a:schemeClr val="tx1"/>
                </a:solidFill>
                <a:latin typeface="Times New Roman" panose="02020603050405020304" pitchFamily="18" charset="0"/>
                <a:cs typeface="Times New Roman" panose="02020603050405020304" pitchFamily="18" charset="0"/>
              </a:rPr>
              <a:t>Analisis kadar air : labu kaca arloji, oven, eksikator, neraca digital</a:t>
            </a:r>
          </a:p>
          <a:p>
            <a:pPr marL="285750" indent="-285750" algn="just">
              <a:buFont typeface="Arial" panose="020B0604020202020204" pitchFamily="34" charset="0"/>
              <a:buChar char="•"/>
            </a:pPr>
            <a:r>
              <a:rPr lang="id-ID" sz="1600" dirty="0" smtClean="0">
                <a:solidFill>
                  <a:schemeClr val="tx1"/>
                </a:solidFill>
                <a:latin typeface="Times New Roman" panose="02020603050405020304" pitchFamily="18" charset="0"/>
                <a:cs typeface="Times New Roman" panose="02020603050405020304" pitchFamily="18" charset="0"/>
              </a:rPr>
              <a:t>Analisis kadar abu : cawan porselen, oven, eksikator, neraca digital, tanur, penjepit kayu</a:t>
            </a:r>
          </a:p>
          <a:p>
            <a:pPr marL="285750" indent="-285750" algn="just">
              <a:buFont typeface="Arial" panose="020B0604020202020204" pitchFamily="34" charset="0"/>
              <a:buChar char="•"/>
            </a:pPr>
            <a:r>
              <a:rPr lang="id-ID" sz="1600" dirty="0" smtClean="0">
                <a:solidFill>
                  <a:schemeClr val="tx1"/>
                </a:solidFill>
                <a:latin typeface="Times New Roman" panose="02020603050405020304" pitchFamily="18" charset="0"/>
                <a:cs typeface="Times New Roman" panose="02020603050405020304" pitchFamily="18" charset="0"/>
              </a:rPr>
              <a:t>Analisis serat kasar : neraca digital, erlenmeyer merk Pyrex, desikator, gelas kimia merek Pyrex, pemanas, lumpang dan mortar, kertas saring, corong </a:t>
            </a:r>
            <a:endParaRPr lang="id-ID" sz="16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3132" y="111002"/>
            <a:ext cx="2123982" cy="159093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0751" y="3695178"/>
            <a:ext cx="1524000" cy="24384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87498" y="1763672"/>
            <a:ext cx="2647950" cy="1724025"/>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751" y="3695178"/>
            <a:ext cx="1876425" cy="2438400"/>
          </a:xfrm>
          <a:prstGeom prst="rect">
            <a:avLst/>
          </a:prstGeom>
        </p:spPr>
      </p:pic>
    </p:spTree>
    <p:extLst>
      <p:ext uri="{BB962C8B-B14F-4D97-AF65-F5344CB8AC3E}">
        <p14:creationId xmlns:p14="http://schemas.microsoft.com/office/powerpoint/2010/main" val="40620881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3108" y="1331478"/>
            <a:ext cx="6467061" cy="808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Penyaringan Bubur Rumput Laut </a:t>
            </a:r>
          </a:p>
          <a:p>
            <a:pPr algn="ctr"/>
            <a:r>
              <a:rPr lang="id-ID" dirty="0" smtClean="0"/>
              <a:t>(</a:t>
            </a:r>
            <a:r>
              <a:rPr lang="id-ID" i="1" dirty="0" smtClean="0"/>
              <a:t>Eucheuma cottonii</a:t>
            </a:r>
            <a:r>
              <a:rPr lang="id-ID" dirty="0" smtClean="0"/>
              <a:t>)</a:t>
            </a:r>
            <a:endParaRPr lang="id-ID" dirty="0"/>
          </a:p>
        </p:txBody>
      </p:sp>
      <p:sp>
        <p:nvSpPr>
          <p:cNvPr id="6" name="Down Arrow 5"/>
          <p:cNvSpPr/>
          <p:nvPr/>
        </p:nvSpPr>
        <p:spPr>
          <a:xfrm>
            <a:off x="4904403" y="2255196"/>
            <a:ext cx="444472" cy="97845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7" name="Flowchart: Preparation 6"/>
          <p:cNvSpPr/>
          <p:nvPr/>
        </p:nvSpPr>
        <p:spPr>
          <a:xfrm>
            <a:off x="609872" y="2194457"/>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F1 (0%)</a:t>
            </a:r>
            <a:endParaRPr lang="id-ID" dirty="0"/>
          </a:p>
        </p:txBody>
      </p:sp>
      <p:sp>
        <p:nvSpPr>
          <p:cNvPr id="8" name="Flowchart: Preparation 7"/>
          <p:cNvSpPr/>
          <p:nvPr/>
        </p:nvSpPr>
        <p:spPr>
          <a:xfrm>
            <a:off x="1862071" y="2816379"/>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F2 (100%)</a:t>
            </a:r>
            <a:endParaRPr lang="id-ID" dirty="0"/>
          </a:p>
        </p:txBody>
      </p:sp>
      <p:sp>
        <p:nvSpPr>
          <p:cNvPr id="9" name="Flowchart: Preparation 8"/>
          <p:cNvSpPr/>
          <p:nvPr/>
        </p:nvSpPr>
        <p:spPr>
          <a:xfrm>
            <a:off x="3114270" y="3438301"/>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F3 (90%)</a:t>
            </a:r>
            <a:endParaRPr lang="id-ID" dirty="0"/>
          </a:p>
        </p:txBody>
      </p:sp>
      <p:sp>
        <p:nvSpPr>
          <p:cNvPr id="10" name="Flowchart: Preparation 9"/>
          <p:cNvSpPr/>
          <p:nvPr/>
        </p:nvSpPr>
        <p:spPr>
          <a:xfrm>
            <a:off x="4413656" y="3828903"/>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F4 (80%)</a:t>
            </a:r>
            <a:endParaRPr lang="id-ID" dirty="0"/>
          </a:p>
        </p:txBody>
      </p:sp>
      <p:sp>
        <p:nvSpPr>
          <p:cNvPr id="11" name="Flowchart: Preparation 10"/>
          <p:cNvSpPr/>
          <p:nvPr/>
        </p:nvSpPr>
        <p:spPr>
          <a:xfrm>
            <a:off x="5713041" y="3438301"/>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F5 (70%)</a:t>
            </a:r>
            <a:endParaRPr lang="id-ID" dirty="0"/>
          </a:p>
        </p:txBody>
      </p:sp>
      <p:sp>
        <p:nvSpPr>
          <p:cNvPr id="12" name="Flowchart: Preparation 11"/>
          <p:cNvSpPr/>
          <p:nvPr/>
        </p:nvSpPr>
        <p:spPr>
          <a:xfrm>
            <a:off x="6940724" y="2816379"/>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F6 (60%)</a:t>
            </a:r>
            <a:endParaRPr lang="id-ID" dirty="0"/>
          </a:p>
        </p:txBody>
      </p:sp>
      <p:sp>
        <p:nvSpPr>
          <p:cNvPr id="13" name="Flowchart: Preparation 12"/>
          <p:cNvSpPr/>
          <p:nvPr/>
        </p:nvSpPr>
        <p:spPr>
          <a:xfrm>
            <a:off x="8168407" y="2160589"/>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F7 (50%)</a:t>
            </a:r>
            <a:endParaRPr lang="id-ID" dirty="0"/>
          </a:p>
        </p:txBody>
      </p:sp>
      <p:sp>
        <p:nvSpPr>
          <p:cNvPr id="14" name="Title 1"/>
          <p:cNvSpPr>
            <a:spLocks noGrp="1"/>
          </p:cNvSpPr>
          <p:nvPr>
            <p:ph type="title"/>
          </p:nvPr>
        </p:nvSpPr>
        <p:spPr>
          <a:xfrm>
            <a:off x="23551" y="116054"/>
            <a:ext cx="5325324" cy="620169"/>
          </a:xfrm>
          <a:solidFill>
            <a:schemeClr val="bg2"/>
          </a:solidFill>
        </p:spPr>
        <p:txBody>
          <a:bodyPr>
            <a:normAutofit fontScale="90000"/>
          </a:bodyPr>
          <a:lstStyle/>
          <a:p>
            <a:r>
              <a:rPr lang="id-ID" dirty="0" smtClean="0"/>
              <a:t>1.Penelitian pendahuluan </a:t>
            </a:r>
            <a:endParaRPr lang="id-ID" dirty="0"/>
          </a:p>
        </p:txBody>
      </p:sp>
      <p:sp>
        <p:nvSpPr>
          <p:cNvPr id="15" name="Right Arrow 14"/>
          <p:cNvSpPr/>
          <p:nvPr/>
        </p:nvSpPr>
        <p:spPr>
          <a:xfrm rot="5400000">
            <a:off x="5010686" y="4981250"/>
            <a:ext cx="231905" cy="4444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6" name="Rounded Rectangle 15"/>
          <p:cNvSpPr/>
          <p:nvPr/>
        </p:nvSpPr>
        <p:spPr>
          <a:xfrm>
            <a:off x="1391478" y="5319439"/>
            <a:ext cx="7460974" cy="4965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Respon Organoleptik (20 Panelis Semi Terlatih) </a:t>
            </a:r>
            <a:endParaRPr lang="id-ID" dirty="0"/>
          </a:p>
        </p:txBody>
      </p:sp>
      <p:sp>
        <p:nvSpPr>
          <p:cNvPr id="18" name="TextBox 17"/>
          <p:cNvSpPr txBox="1"/>
          <p:nvPr/>
        </p:nvSpPr>
        <p:spPr>
          <a:xfrm>
            <a:off x="202596" y="6206549"/>
            <a:ext cx="2779143" cy="369332"/>
          </a:xfrm>
          <a:prstGeom prst="rect">
            <a:avLst/>
          </a:prstGeom>
          <a:noFill/>
        </p:spPr>
        <p:txBody>
          <a:bodyPr wrap="square" rtlCol="0">
            <a:spAutoFit/>
          </a:bodyPr>
          <a:lstStyle/>
          <a:p>
            <a:r>
              <a:rPr lang="id-ID" dirty="0" smtClean="0"/>
              <a:t>Sumber: Teddy (2009)</a:t>
            </a:r>
            <a:endParaRPr lang="id-ID" dirty="0"/>
          </a:p>
        </p:txBody>
      </p:sp>
    </p:spTree>
    <p:extLst>
      <p:ext uri="{BB962C8B-B14F-4D97-AF65-F5344CB8AC3E}">
        <p14:creationId xmlns:p14="http://schemas.microsoft.com/office/powerpoint/2010/main" val="2309415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93" y="40890"/>
            <a:ext cx="8596668" cy="750849"/>
          </a:xfrm>
          <a:solidFill>
            <a:schemeClr val="accent5">
              <a:lumMod val="40000"/>
              <a:lumOff val="60000"/>
            </a:schemeClr>
          </a:solidFill>
        </p:spPr>
        <p:txBody>
          <a:bodyPr/>
          <a:lstStyle/>
          <a:p>
            <a:r>
              <a:rPr lang="id-ID" dirty="0" smtClean="0"/>
              <a:t>Penelitian utama</a:t>
            </a:r>
            <a:endParaRPr lang="id-ID" dirty="0"/>
          </a:p>
        </p:txBody>
      </p:sp>
      <p:sp>
        <p:nvSpPr>
          <p:cNvPr id="3" name="Content Placeholder 2"/>
          <p:cNvSpPr>
            <a:spLocks noGrp="1"/>
          </p:cNvSpPr>
          <p:nvPr>
            <p:ph idx="1"/>
          </p:nvPr>
        </p:nvSpPr>
        <p:spPr>
          <a:xfrm>
            <a:off x="677334" y="1159728"/>
            <a:ext cx="8797970" cy="5188064"/>
          </a:xfrm>
        </p:spPr>
        <p:txBody>
          <a:bodyPr/>
          <a:lstStyle/>
          <a:p>
            <a:pPr algn="just"/>
            <a:r>
              <a:rPr lang="id-ID" sz="2000" dirty="0" smtClean="0">
                <a:latin typeface="Times New Roman" panose="02020603050405020304" pitchFamily="18" charset="0"/>
                <a:cs typeface="Times New Roman" panose="02020603050405020304" pitchFamily="18" charset="0"/>
              </a:rPr>
              <a:t>Penelitian utama ini bertujuan untuk mengetahui perbandingan bubur rumput laut dengan bubur sawi dan konsentrasi ekstrak suji yang terbaik. Penelitian utama terdiri dari rancangan perlakuan, rancangan percobaan, rancangan analisis dan rancangan respon.</a:t>
            </a:r>
          </a:p>
          <a:p>
            <a:pPr marL="0" indent="0">
              <a:buNone/>
            </a:pPr>
            <a:endParaRPr lang="id-ID" dirty="0"/>
          </a:p>
        </p:txBody>
      </p:sp>
      <p:sp>
        <p:nvSpPr>
          <p:cNvPr id="4" name="Rounded Rectangle 3"/>
          <p:cNvSpPr/>
          <p:nvPr/>
        </p:nvSpPr>
        <p:spPr>
          <a:xfrm>
            <a:off x="901885" y="2707438"/>
            <a:ext cx="8573419" cy="36403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endParaRPr lang="id-ID" sz="2000" dirty="0" smtClean="0">
              <a:latin typeface="Times New Roman" panose="02020603050405020304" pitchFamily="18" charset="0"/>
              <a:cs typeface="Times New Roman" panose="02020603050405020304" pitchFamily="18" charset="0"/>
            </a:endParaRPr>
          </a:p>
          <a:p>
            <a:pPr marL="342900" indent="-342900" algn="just">
              <a:buAutoNum type="arabicPeriod"/>
            </a:pPr>
            <a:r>
              <a:rPr lang="id-ID" sz="2000" dirty="0" smtClean="0">
                <a:latin typeface="Times New Roman" panose="02020603050405020304" pitchFamily="18" charset="0"/>
                <a:cs typeface="Times New Roman" panose="02020603050405020304" pitchFamily="18" charset="0"/>
              </a:rPr>
              <a:t>Rancangan Perlakuan : Model rancangan percobaan yang dipakai adalah Rancangan Acak Kelompok (RAK) yang terdiri dari 2 faktor dengan masing-masing 3 taraf sebagai berikut :</a:t>
            </a:r>
          </a:p>
          <a:p>
            <a:pPr algn="just"/>
            <a:r>
              <a:rPr lang="id-ID" sz="2000" dirty="0" smtClean="0">
                <a:latin typeface="Times New Roman" panose="02020603050405020304" pitchFamily="18" charset="0"/>
                <a:cs typeface="Times New Roman" panose="02020603050405020304" pitchFamily="18" charset="0"/>
              </a:rPr>
              <a:t>	Faktor </a:t>
            </a:r>
            <a:r>
              <a:rPr lang="id-ID" sz="2000" dirty="0">
                <a:latin typeface="Times New Roman" panose="02020603050405020304" pitchFamily="18" charset="0"/>
                <a:cs typeface="Times New Roman" panose="02020603050405020304" pitchFamily="18" charset="0"/>
              </a:rPr>
              <a:t>1. </a:t>
            </a:r>
            <a:r>
              <a:rPr lang="id-ID" sz="2000" dirty="0" smtClean="0">
                <a:latin typeface="Times New Roman" panose="02020603050405020304" pitchFamily="18" charset="0"/>
                <a:cs typeface="Times New Roman" panose="02020603050405020304" pitchFamily="18" charset="0"/>
              </a:rPr>
              <a:t>Bubur Rumput Laut : Bubur Sawi (A</a:t>
            </a:r>
            <a:r>
              <a:rPr lang="id-ID" sz="2000" dirty="0">
                <a:latin typeface="Times New Roman" panose="02020603050405020304" pitchFamily="18" charset="0"/>
                <a:cs typeface="Times New Roman" panose="02020603050405020304" pitchFamily="18" charset="0"/>
              </a:rPr>
              <a:t>) :</a:t>
            </a:r>
          </a:p>
          <a:p>
            <a:pPr algn="just"/>
            <a:r>
              <a:rPr lang="id-ID" sz="2000" dirty="0" smtClean="0">
                <a:latin typeface="Times New Roman" panose="02020603050405020304" pitchFamily="18" charset="0"/>
                <a:cs typeface="Times New Roman" panose="02020603050405020304" pitchFamily="18" charset="0"/>
              </a:rPr>
              <a:t>		 a1 </a:t>
            </a:r>
            <a:r>
              <a:rPr lang="id-ID" sz="2000" dirty="0">
                <a:latin typeface="Times New Roman" panose="02020603050405020304" pitchFamily="18" charset="0"/>
                <a:cs typeface="Times New Roman" panose="02020603050405020304" pitchFamily="18" charset="0"/>
              </a:rPr>
              <a:t>= </a:t>
            </a:r>
            <a:r>
              <a:rPr lang="id-ID" sz="2000" dirty="0" smtClean="0">
                <a:latin typeface="Times New Roman" panose="02020603050405020304" pitchFamily="18" charset="0"/>
                <a:cs typeface="Times New Roman" panose="02020603050405020304" pitchFamily="18" charset="0"/>
              </a:rPr>
              <a:t>1 : 1</a:t>
            </a:r>
            <a:endParaRPr lang="id-ID" sz="2000" dirty="0">
              <a:latin typeface="Times New Roman" panose="02020603050405020304" pitchFamily="18" charset="0"/>
              <a:cs typeface="Times New Roman" panose="02020603050405020304" pitchFamily="18" charset="0"/>
            </a:endParaRPr>
          </a:p>
          <a:p>
            <a:pPr algn="just"/>
            <a:r>
              <a:rPr lang="id-ID" sz="2000" dirty="0" smtClean="0">
                <a:latin typeface="Times New Roman" panose="02020603050405020304" pitchFamily="18" charset="0"/>
                <a:cs typeface="Times New Roman" panose="02020603050405020304" pitchFamily="18" charset="0"/>
              </a:rPr>
              <a:t>		 a2 </a:t>
            </a:r>
            <a:r>
              <a:rPr lang="id-ID" sz="2000" dirty="0">
                <a:latin typeface="Times New Roman" panose="02020603050405020304" pitchFamily="18" charset="0"/>
                <a:cs typeface="Times New Roman" panose="02020603050405020304" pitchFamily="18" charset="0"/>
              </a:rPr>
              <a:t>= </a:t>
            </a:r>
            <a:r>
              <a:rPr lang="id-ID" sz="2000" dirty="0" smtClean="0">
                <a:latin typeface="Times New Roman" panose="02020603050405020304" pitchFamily="18" charset="0"/>
                <a:cs typeface="Times New Roman" panose="02020603050405020304" pitchFamily="18" charset="0"/>
              </a:rPr>
              <a:t>2 : 1</a:t>
            </a:r>
            <a:endParaRPr lang="id-ID" sz="2000" dirty="0">
              <a:latin typeface="Times New Roman" panose="02020603050405020304" pitchFamily="18" charset="0"/>
              <a:cs typeface="Times New Roman" panose="02020603050405020304" pitchFamily="18" charset="0"/>
            </a:endParaRPr>
          </a:p>
          <a:p>
            <a:pPr algn="just"/>
            <a:r>
              <a:rPr lang="id-ID" sz="2000" dirty="0" smtClean="0">
                <a:latin typeface="Times New Roman" panose="02020603050405020304" pitchFamily="18" charset="0"/>
                <a:cs typeface="Times New Roman" panose="02020603050405020304" pitchFamily="18" charset="0"/>
              </a:rPr>
              <a:t>		 a3 </a:t>
            </a:r>
            <a:r>
              <a:rPr lang="id-ID" sz="2000" dirty="0">
                <a:latin typeface="Times New Roman" panose="02020603050405020304" pitchFamily="18" charset="0"/>
                <a:cs typeface="Times New Roman" panose="02020603050405020304" pitchFamily="18" charset="0"/>
              </a:rPr>
              <a:t>= </a:t>
            </a:r>
            <a:r>
              <a:rPr lang="id-ID" sz="2000" dirty="0" smtClean="0">
                <a:latin typeface="Times New Roman" panose="02020603050405020304" pitchFamily="18" charset="0"/>
                <a:cs typeface="Times New Roman" panose="02020603050405020304" pitchFamily="18" charset="0"/>
              </a:rPr>
              <a:t>3 : 1</a:t>
            </a:r>
            <a:endParaRPr lang="id-ID" sz="2000" dirty="0">
              <a:latin typeface="Times New Roman" panose="02020603050405020304" pitchFamily="18" charset="0"/>
              <a:cs typeface="Times New Roman" panose="02020603050405020304" pitchFamily="18" charset="0"/>
            </a:endParaRPr>
          </a:p>
          <a:p>
            <a:pPr algn="just"/>
            <a:r>
              <a:rPr lang="id-ID" sz="2000" dirty="0" smtClean="0">
                <a:latin typeface="Times New Roman" panose="02020603050405020304" pitchFamily="18" charset="0"/>
                <a:cs typeface="Times New Roman" panose="02020603050405020304" pitchFamily="18" charset="0"/>
              </a:rPr>
              <a:t>	Faktor </a:t>
            </a:r>
            <a:r>
              <a:rPr lang="id-ID" sz="2000" dirty="0">
                <a:latin typeface="Times New Roman" panose="02020603050405020304" pitchFamily="18" charset="0"/>
                <a:cs typeface="Times New Roman" panose="02020603050405020304" pitchFamily="18" charset="0"/>
              </a:rPr>
              <a:t>2. Konsentrasi </a:t>
            </a:r>
            <a:r>
              <a:rPr lang="id-ID" sz="2000" dirty="0" smtClean="0">
                <a:latin typeface="Times New Roman" panose="02020603050405020304" pitchFamily="18" charset="0"/>
                <a:cs typeface="Times New Roman" panose="02020603050405020304" pitchFamily="18" charset="0"/>
              </a:rPr>
              <a:t>ekstrak suji </a:t>
            </a:r>
            <a:r>
              <a:rPr lang="id-ID" sz="2000" dirty="0">
                <a:latin typeface="Times New Roman" panose="02020603050405020304" pitchFamily="18" charset="0"/>
                <a:cs typeface="Times New Roman" panose="02020603050405020304" pitchFamily="18" charset="0"/>
              </a:rPr>
              <a:t>(B) :</a:t>
            </a:r>
          </a:p>
          <a:p>
            <a:pPr algn="just"/>
            <a:r>
              <a:rPr lang="id-ID" sz="2000" dirty="0" smtClean="0">
                <a:latin typeface="Times New Roman" panose="02020603050405020304" pitchFamily="18" charset="0"/>
                <a:cs typeface="Times New Roman" panose="02020603050405020304" pitchFamily="18" charset="0"/>
              </a:rPr>
              <a:t>		 b1 </a:t>
            </a:r>
            <a:r>
              <a:rPr lang="id-ID" sz="2000" dirty="0">
                <a:latin typeface="Times New Roman" panose="02020603050405020304" pitchFamily="18" charset="0"/>
                <a:cs typeface="Times New Roman" panose="02020603050405020304" pitchFamily="18" charset="0"/>
              </a:rPr>
              <a:t>= </a:t>
            </a:r>
            <a:r>
              <a:rPr lang="id-ID" sz="2000" dirty="0" smtClean="0">
                <a:latin typeface="Times New Roman" panose="02020603050405020304" pitchFamily="18" charset="0"/>
                <a:cs typeface="Times New Roman" panose="02020603050405020304" pitchFamily="18" charset="0"/>
              </a:rPr>
              <a:t>9%</a:t>
            </a:r>
            <a:endParaRPr lang="id-ID" sz="2000" dirty="0">
              <a:latin typeface="Times New Roman" panose="02020603050405020304" pitchFamily="18" charset="0"/>
              <a:cs typeface="Times New Roman" panose="02020603050405020304" pitchFamily="18" charset="0"/>
            </a:endParaRPr>
          </a:p>
          <a:p>
            <a:pPr algn="just"/>
            <a:r>
              <a:rPr lang="id-ID" sz="2000" dirty="0" smtClean="0">
                <a:latin typeface="Times New Roman" panose="02020603050405020304" pitchFamily="18" charset="0"/>
                <a:cs typeface="Times New Roman" panose="02020603050405020304" pitchFamily="18" charset="0"/>
              </a:rPr>
              <a:t>		 b2 </a:t>
            </a:r>
            <a:r>
              <a:rPr lang="id-ID" sz="2000" dirty="0">
                <a:latin typeface="Times New Roman" panose="02020603050405020304" pitchFamily="18" charset="0"/>
                <a:cs typeface="Times New Roman" panose="02020603050405020304" pitchFamily="18" charset="0"/>
              </a:rPr>
              <a:t>= 12%</a:t>
            </a:r>
          </a:p>
          <a:p>
            <a:pPr algn="just"/>
            <a:r>
              <a:rPr lang="id-ID" sz="2000" dirty="0" smtClean="0">
                <a:latin typeface="Times New Roman" panose="02020603050405020304" pitchFamily="18" charset="0"/>
                <a:cs typeface="Times New Roman" panose="02020603050405020304" pitchFamily="18" charset="0"/>
              </a:rPr>
              <a:t>		 b3 </a:t>
            </a:r>
            <a:r>
              <a:rPr lang="id-ID" sz="2000" dirty="0">
                <a:latin typeface="Times New Roman" panose="02020603050405020304" pitchFamily="18" charset="0"/>
                <a:cs typeface="Times New Roman" panose="02020603050405020304" pitchFamily="18" charset="0"/>
              </a:rPr>
              <a:t>= 15%</a:t>
            </a:r>
          </a:p>
          <a:p>
            <a:pPr algn="ctr"/>
            <a:endParaRPr lang="id-ID" dirty="0"/>
          </a:p>
        </p:txBody>
      </p:sp>
    </p:spTree>
    <p:extLst>
      <p:ext uri="{BB962C8B-B14F-4D97-AF65-F5344CB8AC3E}">
        <p14:creationId xmlns:p14="http://schemas.microsoft.com/office/powerpoint/2010/main" val="311596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027" y="297265"/>
            <a:ext cx="9556430" cy="6021658"/>
          </a:xfrm>
        </p:spPr>
        <p:txBody>
          <a:bodyPr>
            <a:normAutofit/>
          </a:bodyPr>
          <a:lstStyle/>
          <a:p>
            <a:pPr marL="0" indent="0" algn="just">
              <a:buNone/>
            </a:pPr>
            <a:r>
              <a:rPr lang="id-ID" sz="1700" dirty="0" smtClean="0">
                <a:latin typeface="Times New Roman" panose="02020603050405020304" pitchFamily="18" charset="0"/>
                <a:cs typeface="Times New Roman" panose="02020603050405020304" pitchFamily="18" charset="0"/>
              </a:rPr>
              <a:t>2.	</a:t>
            </a:r>
            <a:r>
              <a:rPr lang="id-ID" b="1" dirty="0" smtClean="0">
                <a:latin typeface="Times New Roman" panose="02020603050405020304" pitchFamily="18" charset="0"/>
                <a:cs typeface="Times New Roman" panose="02020603050405020304" pitchFamily="18" charset="0"/>
              </a:rPr>
              <a:t>Rancangan Percobaan </a:t>
            </a:r>
            <a:r>
              <a:rPr lang="id-ID" dirty="0" smtClean="0">
                <a:latin typeface="Times New Roman" panose="02020603050405020304" pitchFamily="18" charset="0"/>
                <a:cs typeface="Times New Roman" panose="02020603050405020304" pitchFamily="18" charset="0"/>
              </a:rPr>
              <a:t>: Rancangan </a:t>
            </a:r>
            <a:r>
              <a:rPr lang="id-ID" dirty="0">
                <a:latin typeface="Times New Roman" panose="02020603050405020304" pitchFamily="18" charset="0"/>
                <a:cs typeface="Times New Roman" panose="02020603050405020304" pitchFamily="18" charset="0"/>
              </a:rPr>
              <a:t>percobaan yang digunakan dalam </a:t>
            </a:r>
            <a:r>
              <a:rPr lang="id-ID" dirty="0" smtClean="0">
                <a:latin typeface="Times New Roman" panose="02020603050405020304" pitchFamily="18" charset="0"/>
                <a:cs typeface="Times New Roman" panose="02020603050405020304" pitchFamily="18" charset="0"/>
              </a:rPr>
              <a:t>penelitian </a:t>
            </a:r>
            <a:r>
              <a:rPr lang="id-ID" dirty="0">
                <a:latin typeface="Times New Roman" panose="02020603050405020304" pitchFamily="18" charset="0"/>
                <a:cs typeface="Times New Roman" panose="02020603050405020304" pitchFamily="18" charset="0"/>
              </a:rPr>
              <a:t>ini adalah pola </a:t>
            </a:r>
            <a:r>
              <a:rPr lang="id-ID" dirty="0" smtClean="0">
                <a:latin typeface="Times New Roman" panose="02020603050405020304" pitchFamily="18" charset="0"/>
                <a:cs typeface="Times New Roman" panose="02020603050405020304" pitchFamily="18" charset="0"/>
              </a:rPr>
              <a:t>	faktorial </a:t>
            </a:r>
            <a:r>
              <a:rPr lang="id-ID" dirty="0">
                <a:latin typeface="Times New Roman" panose="02020603050405020304" pitchFamily="18" charset="0"/>
                <a:cs typeface="Times New Roman" panose="02020603050405020304" pitchFamily="18" charset="0"/>
              </a:rPr>
              <a:t>3 x 3 dengan RAK dengan 3 kali </a:t>
            </a:r>
            <a:r>
              <a:rPr lang="id-ID" dirty="0" smtClean="0">
                <a:latin typeface="Times New Roman" panose="02020603050405020304" pitchFamily="18" charset="0"/>
                <a:cs typeface="Times New Roman" panose="02020603050405020304" pitchFamily="18" charset="0"/>
              </a:rPr>
              <a:t>pengulangan </a:t>
            </a:r>
            <a:r>
              <a:rPr lang="id-ID" dirty="0">
                <a:latin typeface="Times New Roman" panose="02020603050405020304" pitchFamily="18" charset="0"/>
                <a:cs typeface="Times New Roman" panose="02020603050405020304" pitchFamily="18" charset="0"/>
              </a:rPr>
              <a:t>sehingga diperoleh 27 kombinasi</a:t>
            </a:r>
            <a:r>
              <a:rPr lang="id-ID" dirty="0" smtClean="0">
                <a:latin typeface="Times New Roman" panose="02020603050405020304" pitchFamily="18" charset="0"/>
                <a:cs typeface="Times New Roman" panose="02020603050405020304" pitchFamily="18" charset="0"/>
              </a:rPr>
              <a:t>. 	Menurut 	Gaspersz (1995) untuk membuktikan adanya perbedaan pengaruh perlakuan terhadap 	respon variabel dilakukan analisa data sebagai berikut : </a:t>
            </a:r>
          </a:p>
          <a:p>
            <a:pPr marL="457200" indent="-457200" algn="just">
              <a:buAutoNum type="arabicPeriod" startAt="2"/>
            </a:pPr>
            <a:endParaRPr lang="id-ID" sz="2000" dirty="0">
              <a:latin typeface="Times New Roman" panose="02020603050405020304" pitchFamily="18" charset="0"/>
              <a:cs typeface="Times New Roman" panose="02020603050405020304" pitchFamily="18" charset="0"/>
            </a:endParaRPr>
          </a:p>
          <a:p>
            <a:pPr marL="457200" indent="-457200" algn="just">
              <a:buAutoNum type="arabicPeriod" startAt="2"/>
            </a:pPr>
            <a:endParaRPr lang="id-ID" sz="2000" dirty="0" smtClean="0">
              <a:latin typeface="Times New Roman" panose="02020603050405020304" pitchFamily="18" charset="0"/>
              <a:cs typeface="Times New Roman" panose="02020603050405020304" pitchFamily="18" charset="0"/>
            </a:endParaRPr>
          </a:p>
          <a:p>
            <a:pPr marL="0" indent="0">
              <a:buNone/>
            </a:pPr>
            <a:r>
              <a:rPr lang="en-US" sz="1700" dirty="0" err="1" smtClean="0">
                <a:latin typeface="Times New Roman" panose="02020603050405020304" pitchFamily="18" charset="0"/>
                <a:cs typeface="Times New Roman" panose="02020603050405020304" pitchFamily="18" charset="0"/>
              </a:rPr>
              <a:t>Diman</a:t>
            </a:r>
            <a:r>
              <a:rPr lang="id-ID" sz="1700" dirty="0" smtClean="0">
                <a:latin typeface="Times New Roman" panose="02020603050405020304" pitchFamily="18" charset="0"/>
                <a:cs typeface="Times New Roman" panose="02020603050405020304" pitchFamily="18" charset="0"/>
              </a:rPr>
              <a:t>a</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a:t>
            </a:r>
            <a:endParaRPr lang="id-ID" sz="1700" dirty="0">
              <a:latin typeface="Times New Roman" panose="02020603050405020304" pitchFamily="18" charset="0"/>
              <a:cs typeface="Times New Roman" panose="02020603050405020304" pitchFamily="18" charset="0"/>
            </a:endParaRPr>
          </a:p>
          <a:p>
            <a:pPr marL="0" indent="0">
              <a:buNone/>
            </a:pPr>
            <a:r>
              <a:rPr lang="en-US" sz="1700" i="1" dirty="0" err="1">
                <a:latin typeface="Times New Roman" panose="02020603050405020304" pitchFamily="18" charset="0"/>
                <a:cs typeface="Times New Roman" panose="02020603050405020304" pitchFamily="18" charset="0"/>
              </a:rPr>
              <a:t>Y</a:t>
            </a:r>
            <a:r>
              <a:rPr lang="en-US" sz="1700" i="1" baseline="-25000" dirty="0" err="1">
                <a:latin typeface="Times New Roman" panose="02020603050405020304" pitchFamily="18" charset="0"/>
                <a:cs typeface="Times New Roman" panose="02020603050405020304" pitchFamily="18" charset="0"/>
              </a:rPr>
              <a:t>ij</a:t>
            </a:r>
            <a:r>
              <a:rPr lang="en-US" sz="1700" dirty="0">
                <a:latin typeface="Times New Roman" panose="02020603050405020304" pitchFamily="18" charset="0"/>
                <a:cs typeface="Times New Roman" panose="02020603050405020304" pitchFamily="18" charset="0"/>
              </a:rPr>
              <a:t>	</a:t>
            </a:r>
            <a:r>
              <a:rPr lang="id-ID"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Nilai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pengamatan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respon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dari</a:t>
            </a:r>
            <a:r>
              <a:rPr lang="en-US" sz="1700" dirty="0">
                <a:latin typeface="Times New Roman" panose="02020603050405020304" pitchFamily="18" charset="0"/>
                <a:cs typeface="Times New Roman" panose="02020603050405020304" pitchFamily="18" charset="0"/>
              </a:rPr>
              <a:t> </a:t>
            </a:r>
            <a:r>
              <a:rPr lang="id-ID" sz="1700" i="1" dirty="0" smtClean="0">
                <a:latin typeface="Times New Roman" panose="02020603050405020304" pitchFamily="18" charset="0"/>
                <a:cs typeface="Times New Roman" panose="02020603050405020304" pitchFamily="18" charset="0"/>
              </a:rPr>
              <a:t>mix vegetable leather </a:t>
            </a:r>
            <a:r>
              <a:rPr lang="en-US" sz="1700" dirty="0" err="1" smtClean="0">
                <a:latin typeface="Times New Roman" panose="02020603050405020304" pitchFamily="18" charset="0"/>
                <a:cs typeface="Times New Roman" panose="02020603050405020304" pitchFamily="18" charset="0"/>
              </a:rPr>
              <a:t>pada</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pengamatan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ke</a:t>
            </a:r>
            <a:r>
              <a:rPr lang="en-US" sz="1700" dirty="0">
                <a:latin typeface="Times New Roman" panose="02020603050405020304" pitchFamily="18" charset="0"/>
                <a:cs typeface="Times New Roman" panose="02020603050405020304" pitchFamily="18" charset="0"/>
              </a:rPr>
              <a:t>-</a:t>
            </a:r>
            <a:r>
              <a:rPr lang="en-US" sz="1700" i="1" dirty="0">
                <a:latin typeface="Times New Roman" panose="02020603050405020304" pitchFamily="18" charset="0"/>
                <a:cs typeface="Times New Roman" panose="02020603050405020304" pitchFamily="18" charset="0"/>
              </a:rPr>
              <a:t>j</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dengan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perlakuan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ke-</a:t>
            </a:r>
            <a:r>
              <a:rPr lang="en-US" sz="1700" i="1" dirty="0" err="1">
                <a:latin typeface="Times New Roman" panose="02020603050405020304" pitchFamily="18" charset="0"/>
                <a:cs typeface="Times New Roman" panose="02020603050405020304" pitchFamily="18" charset="0"/>
              </a:rPr>
              <a:t>i</a:t>
            </a:r>
            <a:endParaRPr lang="id-ID" sz="1700" dirty="0">
              <a:latin typeface="Times New Roman" panose="02020603050405020304" pitchFamily="18" charset="0"/>
              <a:cs typeface="Times New Roman" panose="02020603050405020304" pitchFamily="18" charset="0"/>
            </a:endParaRPr>
          </a:p>
          <a:p>
            <a:pPr marL="0" indent="0">
              <a:buNone/>
            </a:pPr>
            <a:r>
              <a:rPr lang="en-US" sz="1700" i="1" dirty="0">
                <a:latin typeface="Times New Roman" panose="02020603050405020304" pitchFamily="18" charset="0"/>
                <a:cs typeface="Times New Roman" panose="02020603050405020304" pitchFamily="18" charset="0"/>
                <a:sym typeface="Symbol" panose="05050102010706020507" pitchFamily="18" charset="2"/>
              </a:rPr>
              <a:t></a:t>
            </a:r>
            <a:r>
              <a:rPr lang="en-US" sz="1700" dirty="0">
                <a:latin typeface="Times New Roman" panose="02020603050405020304" pitchFamily="18" charset="0"/>
                <a:cs typeface="Times New Roman" panose="02020603050405020304" pitchFamily="18" charset="0"/>
              </a:rPr>
              <a:t>	</a:t>
            </a:r>
            <a:r>
              <a:rPr lang="id-ID"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Nilai</a:t>
            </a:r>
            <a:r>
              <a:rPr lang="en-US" sz="1700" dirty="0">
                <a:latin typeface="Times New Roman" panose="02020603050405020304" pitchFamily="18" charset="0"/>
                <a:cs typeface="Times New Roman" panose="02020603050405020304" pitchFamily="18" charset="0"/>
              </a:rPr>
              <a:t> rata-rata </a:t>
            </a:r>
            <a:r>
              <a:rPr lang="en-US" sz="1700" dirty="0" err="1">
                <a:latin typeface="Times New Roman" panose="02020603050405020304" pitchFamily="18" charset="0"/>
                <a:cs typeface="Times New Roman" panose="02020603050405020304" pitchFamily="18" charset="0"/>
              </a:rPr>
              <a:t>respon</a:t>
            </a:r>
            <a:r>
              <a:rPr lang="en-US" sz="1700" dirty="0">
                <a:latin typeface="Times New Roman" panose="02020603050405020304" pitchFamily="18" charset="0"/>
                <a:cs typeface="Times New Roman" panose="02020603050405020304" pitchFamily="18" charset="0"/>
              </a:rPr>
              <a:t> yang </a:t>
            </a:r>
            <a:r>
              <a:rPr lang="en-US" sz="1700" dirty="0" err="1">
                <a:latin typeface="Times New Roman" panose="02020603050405020304" pitchFamily="18" charset="0"/>
                <a:cs typeface="Times New Roman" panose="02020603050405020304" pitchFamily="18" charset="0"/>
              </a:rPr>
              <a:t>sesungguhnya</a:t>
            </a:r>
            <a:r>
              <a:rPr lang="en-US" sz="1700" dirty="0">
                <a:latin typeface="Times New Roman" panose="02020603050405020304" pitchFamily="18" charset="0"/>
                <a:cs typeface="Times New Roman" panose="02020603050405020304" pitchFamily="18" charset="0"/>
              </a:rPr>
              <a:t> / </a:t>
            </a:r>
            <a:r>
              <a:rPr lang="en-US" sz="1700" dirty="0" err="1">
                <a:latin typeface="Times New Roman" panose="02020603050405020304" pitchFamily="18" charset="0"/>
                <a:cs typeface="Times New Roman" panose="02020603050405020304" pitchFamily="18" charset="0"/>
              </a:rPr>
              <a:t>nilai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tengah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populasi</a:t>
            </a:r>
            <a:endParaRPr lang="id-ID" sz="1700" dirty="0">
              <a:latin typeface="Times New Roman" panose="02020603050405020304" pitchFamily="18" charset="0"/>
              <a:cs typeface="Times New Roman" panose="02020603050405020304" pitchFamily="18" charset="0"/>
            </a:endParaRPr>
          </a:p>
          <a:p>
            <a:pPr marL="0" indent="0">
              <a:buNone/>
            </a:pPr>
            <a:r>
              <a:rPr lang="id-ID" sz="1700" i="1" dirty="0">
                <a:latin typeface="Times New Roman" panose="02020603050405020304" pitchFamily="18" charset="0"/>
                <a:cs typeface="Times New Roman" panose="02020603050405020304" pitchFamily="18" charset="0"/>
              </a:rPr>
              <a:t>K</a:t>
            </a:r>
            <a:r>
              <a:rPr lang="id-ID" sz="1700" i="1" baseline="-25000" dirty="0">
                <a:latin typeface="Times New Roman" panose="02020603050405020304" pitchFamily="18" charset="0"/>
                <a:cs typeface="Times New Roman" panose="02020603050405020304" pitchFamily="18" charset="0"/>
              </a:rPr>
              <a:t>k</a:t>
            </a:r>
            <a:r>
              <a:rPr lang="en-US" sz="1700" i="1" dirty="0">
                <a:latin typeface="Times New Roman" panose="02020603050405020304" pitchFamily="18" charset="0"/>
                <a:cs typeface="Times New Roman" panose="02020603050405020304" pitchFamily="18" charset="0"/>
              </a:rPr>
              <a:t>	</a:t>
            </a:r>
            <a:r>
              <a:rPr lang="id-ID" sz="1700" i="1"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Pengaruh</a:t>
            </a:r>
            <a:r>
              <a:rPr lang="en-US" sz="1700" dirty="0">
                <a:latin typeface="Times New Roman" panose="02020603050405020304" pitchFamily="18" charset="0"/>
                <a:cs typeface="Times New Roman" panose="02020603050405020304" pitchFamily="18" charset="0"/>
              </a:rPr>
              <a:t> </a:t>
            </a:r>
            <a:r>
              <a:rPr lang="id-ID" sz="1700" dirty="0">
                <a:latin typeface="Times New Roman" panose="02020603050405020304" pitchFamily="18" charset="0"/>
                <a:cs typeface="Times New Roman" panose="02020603050405020304" pitchFamily="18" charset="0"/>
              </a:rPr>
              <a:t>dari taraf kelompok ke-k</a:t>
            </a:r>
          </a:p>
          <a:p>
            <a:pPr marL="0" indent="0">
              <a:buNone/>
            </a:pPr>
            <a:r>
              <a:rPr lang="id-ID" sz="1700" dirty="0">
                <a:latin typeface="Times New Roman" panose="02020603050405020304" pitchFamily="18" charset="0"/>
                <a:cs typeface="Times New Roman" panose="02020603050405020304" pitchFamily="18" charset="0"/>
              </a:rPr>
              <a:t>A</a:t>
            </a:r>
            <a:r>
              <a:rPr lang="id-ID" sz="1700" baseline="-25000" dirty="0">
                <a:latin typeface="Times New Roman" panose="02020603050405020304" pitchFamily="18" charset="0"/>
                <a:cs typeface="Times New Roman" panose="02020603050405020304" pitchFamily="18" charset="0"/>
              </a:rPr>
              <a:t>i</a:t>
            </a:r>
            <a:r>
              <a:rPr lang="en-US" sz="1700" i="1" dirty="0">
                <a:latin typeface="Times New Roman" panose="02020603050405020304" pitchFamily="18" charset="0"/>
                <a:cs typeface="Times New Roman" panose="02020603050405020304" pitchFamily="18" charset="0"/>
              </a:rPr>
              <a:t>	</a:t>
            </a:r>
            <a:r>
              <a:rPr lang="id-ID" sz="1700" i="1"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Pengaruh</a:t>
            </a:r>
            <a:r>
              <a:rPr lang="en-US" sz="1700" dirty="0">
                <a:latin typeface="Times New Roman" panose="02020603050405020304" pitchFamily="18" charset="0"/>
                <a:cs typeface="Times New Roman" panose="02020603050405020304" pitchFamily="18" charset="0"/>
              </a:rPr>
              <a:t> </a:t>
            </a:r>
            <a:r>
              <a:rPr lang="id-ID" sz="1700" dirty="0">
                <a:latin typeface="Times New Roman" panose="02020603050405020304" pitchFamily="18" charset="0"/>
                <a:cs typeface="Times New Roman" panose="02020603050405020304" pitchFamily="18" charset="0"/>
              </a:rPr>
              <a:t>dari </a:t>
            </a:r>
            <a:r>
              <a:rPr lang="id-ID" sz="1700" dirty="0" smtClean="0">
                <a:latin typeface="Times New Roman" panose="02020603050405020304" pitchFamily="18" charset="0"/>
                <a:cs typeface="Times New Roman" panose="02020603050405020304" pitchFamily="18" charset="0"/>
              </a:rPr>
              <a:t>perbandingan bubur rumput laut dengan bubur sawi (a</a:t>
            </a:r>
            <a:r>
              <a:rPr lang="id-ID" sz="1700" dirty="0">
                <a:latin typeface="Times New Roman" panose="02020603050405020304" pitchFamily="18" charset="0"/>
                <a:cs typeface="Times New Roman" panose="02020603050405020304" pitchFamily="18" charset="0"/>
              </a:rPr>
              <a:t>) pada taraf ke-i</a:t>
            </a:r>
          </a:p>
          <a:p>
            <a:pPr marL="0" indent="0">
              <a:buNone/>
            </a:pPr>
            <a:r>
              <a:rPr lang="id-ID" sz="1700" dirty="0">
                <a:latin typeface="Times New Roman" panose="02020603050405020304" pitchFamily="18" charset="0"/>
                <a:cs typeface="Times New Roman" panose="02020603050405020304" pitchFamily="18" charset="0"/>
              </a:rPr>
              <a:t>B</a:t>
            </a:r>
            <a:r>
              <a:rPr lang="id-ID" sz="1700" baseline="-25000" dirty="0">
                <a:latin typeface="Times New Roman" panose="02020603050405020304" pitchFamily="18" charset="0"/>
                <a:cs typeface="Times New Roman" panose="02020603050405020304" pitchFamily="18" charset="0"/>
              </a:rPr>
              <a:t>j          </a:t>
            </a:r>
            <a:r>
              <a:rPr lang="id-ID" sz="1700" dirty="0">
                <a:latin typeface="Times New Roman" panose="02020603050405020304" pitchFamily="18" charset="0"/>
                <a:cs typeface="Times New Roman" panose="02020603050405020304" pitchFamily="18" charset="0"/>
              </a:rPr>
              <a:t>= Pengaruh </a:t>
            </a:r>
            <a:r>
              <a:rPr lang="id-ID" sz="1700" dirty="0" smtClean="0">
                <a:latin typeface="Times New Roman" panose="02020603050405020304" pitchFamily="18" charset="0"/>
                <a:cs typeface="Times New Roman" panose="02020603050405020304" pitchFamily="18" charset="0"/>
              </a:rPr>
              <a:t>dari konsentrasi ekstrak suji </a:t>
            </a:r>
            <a:r>
              <a:rPr lang="id-ID" sz="1700" dirty="0">
                <a:latin typeface="Times New Roman" panose="02020603050405020304" pitchFamily="18" charset="0"/>
                <a:cs typeface="Times New Roman" panose="02020603050405020304" pitchFamily="18" charset="0"/>
              </a:rPr>
              <a:t>(b) pada taraf ke-j</a:t>
            </a:r>
          </a:p>
          <a:p>
            <a:pPr marL="715963" indent="-715963" defTabSz="1258888">
              <a:buNone/>
            </a:pPr>
            <a:r>
              <a:rPr lang="id-ID" sz="1700" dirty="0">
                <a:latin typeface="Times New Roman" panose="02020603050405020304" pitchFamily="18" charset="0"/>
                <a:cs typeface="Times New Roman" panose="02020603050405020304" pitchFamily="18" charset="0"/>
              </a:rPr>
              <a:t>(AB)</a:t>
            </a:r>
            <a:r>
              <a:rPr lang="id-ID" sz="1700" baseline="-25000" dirty="0">
                <a:latin typeface="Times New Roman" panose="02020603050405020304" pitchFamily="18" charset="0"/>
                <a:cs typeface="Times New Roman" panose="02020603050405020304" pitchFamily="18" charset="0"/>
              </a:rPr>
              <a:t>ij </a:t>
            </a:r>
            <a:r>
              <a:rPr lang="id-ID" sz="1700" dirty="0">
                <a:latin typeface="Times New Roman" panose="02020603050405020304" pitchFamily="18" charset="0"/>
                <a:cs typeface="Times New Roman" panose="02020603050405020304" pitchFamily="18" charset="0"/>
              </a:rPr>
              <a:t>= Pengaruh interaksi antara perlakuan ke-i dari faktor </a:t>
            </a:r>
            <a:r>
              <a:rPr lang="id-ID" sz="1700" dirty="0" smtClean="0">
                <a:latin typeface="Times New Roman" panose="02020603050405020304" pitchFamily="18" charset="0"/>
                <a:cs typeface="Times New Roman" panose="02020603050405020304" pitchFamily="18" charset="0"/>
              </a:rPr>
              <a:t>perbandingan bubur rumput laut dan bubur sawi</a:t>
            </a:r>
            <a:r>
              <a:rPr lang="id-ID" sz="1700" dirty="0">
                <a:latin typeface="Times New Roman" panose="02020603050405020304" pitchFamily="18" charset="0"/>
                <a:cs typeface="Times New Roman" panose="02020603050405020304" pitchFamily="18" charset="0"/>
              </a:rPr>
              <a:t> </a:t>
            </a:r>
            <a:r>
              <a:rPr lang="id-ID" sz="1700" dirty="0" smtClean="0">
                <a:latin typeface="Times New Roman" panose="02020603050405020304" pitchFamily="18" charset="0"/>
                <a:cs typeface="Times New Roman" panose="02020603050405020304" pitchFamily="18" charset="0"/>
              </a:rPr>
              <a:t>(a</a:t>
            </a:r>
            <a:r>
              <a:rPr lang="id-ID" sz="1700" dirty="0">
                <a:latin typeface="Times New Roman" panose="02020603050405020304" pitchFamily="18" charset="0"/>
                <a:cs typeface="Times New Roman" panose="02020603050405020304" pitchFamily="18" charset="0"/>
              </a:rPr>
              <a:t>) dengan taraf ke-j dari faktor konsentrasi </a:t>
            </a:r>
            <a:r>
              <a:rPr lang="id-ID" sz="1700" dirty="0" smtClean="0">
                <a:latin typeface="Times New Roman" panose="02020603050405020304" pitchFamily="18" charset="0"/>
                <a:cs typeface="Times New Roman" panose="02020603050405020304" pitchFamily="18" charset="0"/>
              </a:rPr>
              <a:t>ekstrak suji </a:t>
            </a:r>
            <a:r>
              <a:rPr lang="id-ID" sz="1700" dirty="0">
                <a:latin typeface="Times New Roman" panose="02020603050405020304" pitchFamily="18" charset="0"/>
                <a:cs typeface="Times New Roman" panose="02020603050405020304" pitchFamily="18" charset="0"/>
              </a:rPr>
              <a:t>(b)</a:t>
            </a:r>
          </a:p>
          <a:p>
            <a:pPr marL="0" indent="0">
              <a:buNone/>
            </a:pPr>
            <a:r>
              <a:rPr lang="en-US" sz="1700" i="1" dirty="0">
                <a:latin typeface="Times New Roman" panose="02020603050405020304" pitchFamily="18" charset="0"/>
                <a:cs typeface="Times New Roman" panose="02020603050405020304" pitchFamily="18" charset="0"/>
                <a:sym typeface="Symbol" panose="05050102010706020507" pitchFamily="18" charset="2"/>
              </a:rPr>
              <a:t></a:t>
            </a:r>
            <a:r>
              <a:rPr lang="en-US" sz="1700" i="1" baseline="-25000" dirty="0" err="1">
                <a:latin typeface="Times New Roman" panose="02020603050405020304" pitchFamily="18" charset="0"/>
                <a:cs typeface="Times New Roman" panose="02020603050405020304" pitchFamily="18" charset="0"/>
              </a:rPr>
              <a:t>ijk</a:t>
            </a:r>
            <a:r>
              <a:rPr lang="en-US" sz="1700" dirty="0">
                <a:latin typeface="Times New Roman" panose="02020603050405020304" pitchFamily="18" charset="0"/>
                <a:cs typeface="Times New Roman" panose="02020603050405020304" pitchFamily="18" charset="0"/>
              </a:rPr>
              <a:t>	</a:t>
            </a:r>
            <a:r>
              <a:rPr lang="id-ID"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Pengaruh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galat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percobaan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dari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perlakuan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ke</a:t>
            </a:r>
            <a:r>
              <a:rPr lang="en-US" sz="1700" dirty="0">
                <a:latin typeface="Times New Roman" panose="02020603050405020304" pitchFamily="18" charset="0"/>
                <a:cs typeface="Times New Roman" panose="02020603050405020304" pitchFamily="18" charset="0"/>
              </a:rPr>
              <a:t>-</a:t>
            </a:r>
            <a:r>
              <a:rPr lang="en-US" sz="1700" i="1" dirty="0">
                <a:latin typeface="Times New Roman" panose="02020603050405020304" pitchFamily="18" charset="0"/>
                <a:cs typeface="Times New Roman" panose="02020603050405020304" pitchFamily="18" charset="0"/>
              </a:rPr>
              <a:t>j</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percobaan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ke-</a:t>
            </a:r>
            <a:r>
              <a:rPr lang="en-US" sz="1700" i="1" dirty="0" err="1">
                <a:latin typeface="Times New Roman" panose="02020603050405020304" pitchFamily="18" charset="0"/>
                <a:cs typeface="Times New Roman" panose="02020603050405020304" pitchFamily="18" charset="0"/>
              </a:rPr>
              <a:t>i</a:t>
            </a:r>
            <a:endParaRPr lang="id-ID" sz="1700" dirty="0">
              <a:latin typeface="Times New Roman" panose="02020603050405020304" pitchFamily="18" charset="0"/>
              <a:cs typeface="Times New Roman" panose="02020603050405020304" pitchFamily="18" charset="0"/>
            </a:endParaRPr>
          </a:p>
          <a:p>
            <a:pPr marL="0" indent="0" algn="just">
              <a:buNone/>
            </a:pPr>
            <a:endParaRPr lang="id-ID" sz="2000" dirty="0">
              <a:latin typeface="Times New Roman" panose="02020603050405020304" pitchFamily="18" charset="0"/>
              <a:cs typeface="Times New Roman" panose="02020603050405020304" pitchFamily="18" charset="0"/>
            </a:endParaRPr>
          </a:p>
          <a:p>
            <a:pPr marL="0" indent="0">
              <a:buNone/>
            </a:pPr>
            <a:endParaRPr lang="id-ID" sz="2000" dirty="0">
              <a:latin typeface="Times New Roman" panose="02020603050405020304" pitchFamily="18" charset="0"/>
              <a:cs typeface="Times New Roman" panose="02020603050405020304" pitchFamily="18" charset="0"/>
            </a:endParaRPr>
          </a:p>
        </p:txBody>
      </p:sp>
      <p:sp>
        <p:nvSpPr>
          <p:cNvPr id="8" name="Rectangle 7"/>
          <p:cNvSpPr>
            <a:spLocks/>
          </p:cNvSpPr>
          <p:nvPr/>
        </p:nvSpPr>
        <p:spPr>
          <a:xfrm>
            <a:off x="1839020" y="1665962"/>
            <a:ext cx="5391730" cy="7152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400" i="1" dirty="0" err="1">
                <a:solidFill>
                  <a:schemeClr val="tx1"/>
                </a:solidFill>
              </a:rPr>
              <a:t>Y</a:t>
            </a:r>
            <a:r>
              <a:rPr lang="en-US" sz="2400" i="1" baseline="-25000" dirty="0" err="1">
                <a:solidFill>
                  <a:schemeClr val="tx1"/>
                </a:solidFill>
              </a:rPr>
              <a:t>ijk</a:t>
            </a:r>
            <a:r>
              <a:rPr lang="en-US" sz="2400" dirty="0">
                <a:solidFill>
                  <a:schemeClr val="tx1"/>
                </a:solidFill>
              </a:rPr>
              <a:t>  =</a:t>
            </a:r>
            <a:r>
              <a:rPr lang="en-US" sz="2800" i="1" dirty="0">
                <a:solidFill>
                  <a:schemeClr val="tx1"/>
                </a:solidFill>
                <a:sym typeface="Symbol" panose="05050102010706020507" pitchFamily="18" charset="2"/>
              </a:rPr>
              <a:t></a:t>
            </a:r>
            <a:r>
              <a:rPr lang="en-US" sz="2800" dirty="0">
                <a:solidFill>
                  <a:schemeClr val="tx1"/>
                </a:solidFill>
              </a:rPr>
              <a:t>  + </a:t>
            </a:r>
            <a:r>
              <a:rPr lang="id-ID" sz="2800" i="1" dirty="0">
                <a:solidFill>
                  <a:schemeClr val="tx1"/>
                </a:solidFill>
              </a:rPr>
              <a:t>K</a:t>
            </a:r>
            <a:r>
              <a:rPr lang="id-ID" sz="2800" i="1" baseline="-25000" dirty="0">
                <a:solidFill>
                  <a:schemeClr val="tx1"/>
                </a:solidFill>
              </a:rPr>
              <a:t>k</a:t>
            </a:r>
            <a:r>
              <a:rPr lang="en-US" sz="2800" dirty="0">
                <a:solidFill>
                  <a:schemeClr val="tx1"/>
                </a:solidFill>
              </a:rPr>
              <a:t>+ </a:t>
            </a:r>
            <a:r>
              <a:rPr lang="id-ID" sz="2800" dirty="0">
                <a:solidFill>
                  <a:schemeClr val="tx1"/>
                </a:solidFill>
              </a:rPr>
              <a:t>A</a:t>
            </a:r>
            <a:r>
              <a:rPr lang="id-ID" sz="2800" baseline="-25000" dirty="0">
                <a:solidFill>
                  <a:schemeClr val="tx1"/>
                </a:solidFill>
              </a:rPr>
              <a:t>i</a:t>
            </a:r>
            <a:r>
              <a:rPr lang="en-US" sz="2800" dirty="0">
                <a:solidFill>
                  <a:schemeClr val="tx1"/>
                </a:solidFill>
              </a:rPr>
              <a:t>+</a:t>
            </a:r>
            <a:r>
              <a:rPr lang="id-ID" sz="2800" dirty="0">
                <a:solidFill>
                  <a:schemeClr val="tx1"/>
                </a:solidFill>
              </a:rPr>
              <a:t> B</a:t>
            </a:r>
            <a:r>
              <a:rPr lang="id-ID" sz="2800" baseline="-25000" dirty="0">
                <a:solidFill>
                  <a:schemeClr val="tx1"/>
                </a:solidFill>
              </a:rPr>
              <a:t>j</a:t>
            </a:r>
            <a:r>
              <a:rPr lang="id-ID" sz="2800" dirty="0">
                <a:solidFill>
                  <a:schemeClr val="tx1"/>
                </a:solidFill>
              </a:rPr>
              <a:t>+ (AB)</a:t>
            </a:r>
            <a:r>
              <a:rPr lang="id-ID" sz="2800" baseline="-25000" dirty="0">
                <a:solidFill>
                  <a:schemeClr val="tx1"/>
                </a:solidFill>
              </a:rPr>
              <a:t>ij</a:t>
            </a:r>
            <a:r>
              <a:rPr lang="id-ID" sz="2800" dirty="0">
                <a:solidFill>
                  <a:schemeClr val="tx1"/>
                </a:solidFill>
              </a:rPr>
              <a:t> + </a:t>
            </a:r>
            <a:r>
              <a:rPr lang="en-US" sz="2800" i="1" dirty="0">
                <a:solidFill>
                  <a:schemeClr val="tx1"/>
                </a:solidFill>
                <a:sym typeface="Symbol" panose="05050102010706020507" pitchFamily="18" charset="2"/>
              </a:rPr>
              <a:t></a:t>
            </a:r>
            <a:r>
              <a:rPr lang="en-US" sz="2800" i="1" baseline="-25000" dirty="0" err="1">
                <a:solidFill>
                  <a:schemeClr val="tx1"/>
                </a:solidFill>
              </a:rPr>
              <a:t>ijk</a:t>
            </a:r>
            <a:endParaRPr lang="id-ID" sz="2800" dirty="0">
              <a:solidFill>
                <a:schemeClr val="tx1"/>
              </a:solidFill>
            </a:endParaRPr>
          </a:p>
        </p:txBody>
      </p:sp>
    </p:spTree>
    <p:extLst>
      <p:ext uri="{BB962C8B-B14F-4D97-AF65-F5344CB8AC3E}">
        <p14:creationId xmlns:p14="http://schemas.microsoft.com/office/powerpoint/2010/main" val="176528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028" y="562698"/>
            <a:ext cx="7890470" cy="5528406"/>
          </a:xfrm>
        </p:spPr>
        <p:txBody>
          <a:bodyPr/>
          <a:lstStyle/>
          <a:p>
            <a:pPr marL="0" indent="0" algn="ctr">
              <a:buNone/>
            </a:pPr>
            <a:r>
              <a:rPr lang="en-GB" dirty="0" err="1" smtClean="0">
                <a:latin typeface="Times New Roman" panose="02020603050405020304" pitchFamily="18" charset="0"/>
                <a:cs typeface="Times New Roman" panose="02020603050405020304" pitchFamily="18" charset="0"/>
              </a:rPr>
              <a:t>Tabel</a:t>
            </a:r>
            <a:r>
              <a:rPr lang="en-GB" dirty="0" smtClean="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6</a:t>
            </a:r>
            <a:r>
              <a:rPr lang="id-ID" dirty="0" smtClean="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Model Rancangan Percobaan Pola Faktorial 3 x 3 dengan Rancangan Acak Kelompok (RAK) dengan 3 kali ulangan</a:t>
            </a:r>
            <a:endParaRPr lang="id-ID" b="1" dirty="0">
              <a:latin typeface="Times New Roman" panose="02020603050405020304" pitchFamily="18" charset="0"/>
              <a:cs typeface="Times New Roman" panose="02020603050405020304" pitchFamily="18" charset="0"/>
            </a:endParaRPr>
          </a:p>
          <a:p>
            <a:pPr marL="0" indent="0">
              <a:buNone/>
            </a:pPr>
            <a:endParaRPr lang="id-ID" dirty="0" smtClean="0"/>
          </a:p>
        </p:txBody>
      </p:sp>
      <p:graphicFrame>
        <p:nvGraphicFramePr>
          <p:cNvPr id="4" name="Table 3"/>
          <p:cNvGraphicFramePr>
            <a:graphicFrameLocks noGrp="1"/>
          </p:cNvGraphicFramePr>
          <p:nvPr>
            <p:extLst>
              <p:ext uri="{D42A27DB-BD31-4B8C-83A1-F6EECF244321}">
                <p14:modId xmlns:p14="http://schemas.microsoft.com/office/powerpoint/2010/main" val="361064109"/>
              </p:ext>
            </p:extLst>
          </p:nvPr>
        </p:nvGraphicFramePr>
        <p:xfrm>
          <a:off x="1080347" y="1356080"/>
          <a:ext cx="8288938" cy="4547934"/>
        </p:xfrm>
        <a:graphic>
          <a:graphicData uri="http://schemas.openxmlformats.org/drawingml/2006/table">
            <a:tbl>
              <a:tblPr firstRow="1" firstCol="1" bandRow="1">
                <a:tableStyleId>{5C22544A-7EE6-4342-B048-85BDC9FD1C3A}</a:tableStyleId>
              </a:tblPr>
              <a:tblGrid>
                <a:gridCol w="1863113"/>
                <a:gridCol w="1754298"/>
                <a:gridCol w="1598212"/>
                <a:gridCol w="1598212"/>
                <a:gridCol w="1475103"/>
              </a:tblGrid>
              <a:tr h="658251">
                <a:tc rowSpan="2">
                  <a:txBody>
                    <a:bodyPr/>
                    <a:lstStyle/>
                    <a:p>
                      <a:pPr algn="ctr">
                        <a:lnSpc>
                          <a:spcPct val="100000"/>
                        </a:lnSpc>
                        <a:spcAft>
                          <a:spcPts val="0"/>
                        </a:spcAft>
                      </a:pPr>
                      <a:r>
                        <a:rPr lang="id-ID" sz="1800" dirty="0" smtClean="0">
                          <a:effectLst/>
                          <a:latin typeface="Times New Roman" panose="02020603050405020304" pitchFamily="18" charset="0"/>
                          <a:cs typeface="Times New Roman" panose="02020603050405020304" pitchFamily="18" charset="0"/>
                        </a:rPr>
                        <a:t>Bubur Rumput Laut : Bubur Sawi</a:t>
                      </a:r>
                      <a:endParaRPr lang="id-ID" sz="18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id-ID" sz="1800" dirty="0">
                          <a:effectLst/>
                          <a:latin typeface="Times New Roman" panose="02020603050405020304" pitchFamily="18" charset="0"/>
                          <a:cs typeface="Times New Roman" panose="02020603050405020304" pitchFamily="18" charset="0"/>
                        </a:rPr>
                        <a:t>(A) </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rowSpan="2">
                  <a:txBody>
                    <a:bodyPr/>
                    <a:lstStyle/>
                    <a:p>
                      <a:pPr algn="ctr">
                        <a:lnSpc>
                          <a:spcPct val="100000"/>
                        </a:lnSpc>
                        <a:spcAft>
                          <a:spcPts val="0"/>
                        </a:spcAft>
                      </a:pPr>
                      <a:r>
                        <a:rPr lang="id-ID" sz="1800" dirty="0">
                          <a:effectLst/>
                          <a:latin typeface="Times New Roman" panose="02020603050405020304" pitchFamily="18" charset="0"/>
                          <a:cs typeface="Times New Roman" panose="02020603050405020304" pitchFamily="18" charset="0"/>
                        </a:rPr>
                        <a:t>Konsentrasi Ekstrak Suji</a:t>
                      </a:r>
                    </a:p>
                    <a:p>
                      <a:pPr algn="ctr">
                        <a:lnSpc>
                          <a:spcPct val="100000"/>
                        </a:lnSpc>
                        <a:spcAft>
                          <a:spcPts val="0"/>
                        </a:spcAft>
                      </a:pPr>
                      <a:r>
                        <a:rPr lang="id-ID" sz="1800" dirty="0">
                          <a:effectLst/>
                          <a:latin typeface="Times New Roman" panose="02020603050405020304" pitchFamily="18" charset="0"/>
                          <a:cs typeface="Times New Roman" panose="02020603050405020304" pitchFamily="18" charset="0"/>
                        </a:rPr>
                        <a:t>(B)</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gridSpan="3">
                  <a:txBody>
                    <a:bodyPr/>
                    <a:lstStyle/>
                    <a:p>
                      <a:pPr algn="ctr">
                        <a:lnSpc>
                          <a:spcPct val="100000"/>
                        </a:lnSpc>
                        <a:spcAft>
                          <a:spcPts val="0"/>
                        </a:spcAft>
                      </a:pPr>
                      <a:r>
                        <a:rPr lang="id-ID" sz="1800" dirty="0">
                          <a:effectLst/>
                          <a:latin typeface="Times New Roman" panose="02020603050405020304" pitchFamily="18" charset="0"/>
                          <a:cs typeface="Times New Roman" panose="02020603050405020304" pitchFamily="18" charset="0"/>
                        </a:rPr>
                        <a:t>Kelompok Ulangan</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hMerge="1">
                  <a:txBody>
                    <a:bodyPr/>
                    <a:lstStyle/>
                    <a:p>
                      <a:endParaRPr lang="id-ID"/>
                    </a:p>
                  </a:txBody>
                  <a:tcPr/>
                </a:tc>
                <a:tc hMerge="1">
                  <a:txBody>
                    <a:bodyPr/>
                    <a:lstStyle/>
                    <a:p>
                      <a:endParaRPr lang="id-ID"/>
                    </a:p>
                  </a:txBody>
                  <a:tcPr/>
                </a:tc>
              </a:tr>
              <a:tr h="360732">
                <a:tc vMerge="1">
                  <a:txBody>
                    <a:bodyPr/>
                    <a:lstStyle/>
                    <a:p>
                      <a:endParaRPr lang="id-ID"/>
                    </a:p>
                  </a:txBody>
                  <a:tcPr/>
                </a:tc>
                <a:tc vMerge="1">
                  <a:txBody>
                    <a:bodyPr/>
                    <a:lstStyle/>
                    <a:p>
                      <a:endParaRPr lang="id-ID"/>
                    </a:p>
                  </a:txBody>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2</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3</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algn="ctr">
                        <a:lnSpc>
                          <a:spcPct val="100000"/>
                        </a:lnSpc>
                        <a:spcAft>
                          <a:spcPts val="0"/>
                        </a:spcAft>
                      </a:pPr>
                      <a:r>
                        <a:rPr lang="id-ID" sz="1800" dirty="0">
                          <a:effectLst/>
                          <a:latin typeface="Times New Roman" panose="02020603050405020304" pitchFamily="18" charset="0"/>
                          <a:cs typeface="Times New Roman" panose="02020603050405020304" pitchFamily="18" charset="0"/>
                        </a:rPr>
                        <a:t>(a1) </a:t>
                      </a:r>
                      <a:r>
                        <a:rPr lang="id-ID" sz="1800" dirty="0" smtClean="0">
                          <a:effectLst/>
                          <a:latin typeface="Times New Roman" panose="02020603050405020304" pitchFamily="18" charset="0"/>
                          <a:cs typeface="Times New Roman" panose="02020603050405020304" pitchFamily="18" charset="0"/>
                        </a:rPr>
                        <a:t>1 : 1</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baseline="0" dirty="0">
                          <a:solidFill>
                            <a:schemeClr val="bg1"/>
                          </a:solidFill>
                          <a:effectLst/>
                          <a:latin typeface="Times New Roman" panose="02020603050405020304" pitchFamily="18" charset="0"/>
                          <a:cs typeface="Times New Roman" panose="02020603050405020304" pitchFamily="18" charset="0"/>
                        </a:rPr>
                        <a:t> </a:t>
                      </a:r>
                      <a:r>
                        <a:rPr lang="id-ID" sz="1800" dirty="0" smtClean="0">
                          <a:solidFill>
                            <a:schemeClr val="bg1"/>
                          </a:solidFill>
                          <a:effectLst/>
                          <a:latin typeface="Times New Roman" panose="02020603050405020304" pitchFamily="18" charset="0"/>
                          <a:cs typeface="Times New Roman" panose="02020603050405020304" pitchFamily="18" charset="0"/>
                        </a:rPr>
                        <a:t>(</a:t>
                      </a:r>
                      <a:r>
                        <a:rPr lang="id-ID" sz="1800" dirty="0">
                          <a:solidFill>
                            <a:schemeClr val="bg1"/>
                          </a:solidFill>
                          <a:effectLst/>
                          <a:latin typeface="Times New Roman" panose="02020603050405020304" pitchFamily="18" charset="0"/>
                          <a:cs typeface="Times New Roman" panose="02020603050405020304" pitchFamily="18" charset="0"/>
                        </a:rPr>
                        <a:t>b1) </a:t>
                      </a:r>
                      <a:r>
                        <a:rPr lang="id-ID" sz="1800" dirty="0" smtClean="0">
                          <a:solidFill>
                            <a:schemeClr val="bg1"/>
                          </a:solidFill>
                          <a:effectLst/>
                          <a:latin typeface="Times New Roman" panose="02020603050405020304" pitchFamily="18" charset="0"/>
                          <a:cs typeface="Times New Roman" panose="02020603050405020304" pitchFamily="18" charset="0"/>
                        </a:rPr>
                        <a:t>9%</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a1b1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a1b1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a1b1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algn="ctr">
                        <a:lnSpc>
                          <a:spcPct val="100000"/>
                        </a:lnSpc>
                        <a:spcAft>
                          <a:spcPts val="0"/>
                        </a:spcAft>
                      </a:pPr>
                      <a:r>
                        <a:rPr lang="id-ID" sz="1800">
                          <a:effectLst/>
                          <a:latin typeface="Times New Roman" panose="02020603050405020304" pitchFamily="18" charset="0"/>
                          <a:cs typeface="Times New Roman" panose="02020603050405020304" pitchFamily="18" charset="0"/>
                        </a:rPr>
                        <a:t> </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smtClean="0">
                          <a:solidFill>
                            <a:schemeClr val="bg1"/>
                          </a:solidFill>
                          <a:effectLst/>
                          <a:latin typeface="Times New Roman" panose="02020603050405020304" pitchFamily="18" charset="0"/>
                          <a:cs typeface="Times New Roman" panose="02020603050405020304" pitchFamily="18" charset="0"/>
                        </a:rPr>
                        <a:t>(</a:t>
                      </a:r>
                      <a:r>
                        <a:rPr lang="id-ID" sz="1800" dirty="0">
                          <a:solidFill>
                            <a:schemeClr val="bg1"/>
                          </a:solidFill>
                          <a:effectLst/>
                          <a:latin typeface="Times New Roman" panose="02020603050405020304" pitchFamily="18" charset="0"/>
                          <a:cs typeface="Times New Roman" panose="02020603050405020304" pitchFamily="18" charset="0"/>
                        </a:rPr>
                        <a:t>b2) 12%</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a1b2</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a1b2</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a1b2</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algn="ctr">
                        <a:lnSpc>
                          <a:spcPct val="100000"/>
                        </a:lnSpc>
                        <a:spcAft>
                          <a:spcPts val="0"/>
                        </a:spcAft>
                      </a:pPr>
                      <a:r>
                        <a:rPr lang="id-ID" sz="1800">
                          <a:effectLst/>
                          <a:latin typeface="Times New Roman" panose="02020603050405020304" pitchFamily="18" charset="0"/>
                          <a:cs typeface="Times New Roman" panose="02020603050405020304" pitchFamily="18" charset="0"/>
                        </a:rPr>
                        <a:t> </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(b3) 15%</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a1b3</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a1b3</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a1b3</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indent="-158750" algn="ctr">
                        <a:lnSpc>
                          <a:spcPct val="100000"/>
                        </a:lnSpc>
                        <a:spcAft>
                          <a:spcPts val="0"/>
                        </a:spcAft>
                        <a:tabLst>
                          <a:tab pos="201930" algn="l"/>
                        </a:tabLst>
                      </a:pPr>
                      <a:r>
                        <a:rPr lang="id-ID" sz="1800" dirty="0">
                          <a:effectLst/>
                          <a:latin typeface="Times New Roman" panose="02020603050405020304" pitchFamily="18" charset="0"/>
                          <a:cs typeface="Times New Roman" panose="02020603050405020304" pitchFamily="18" charset="0"/>
                        </a:rPr>
                        <a:t>(a2) </a:t>
                      </a:r>
                      <a:r>
                        <a:rPr lang="id-ID" sz="1800" dirty="0" smtClean="0">
                          <a:effectLst/>
                          <a:latin typeface="Times New Roman" panose="02020603050405020304" pitchFamily="18" charset="0"/>
                          <a:cs typeface="Times New Roman" panose="02020603050405020304" pitchFamily="18" charset="0"/>
                        </a:rPr>
                        <a:t>2 : 1</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smtClean="0">
                          <a:solidFill>
                            <a:schemeClr val="bg1"/>
                          </a:solidFill>
                          <a:effectLst/>
                          <a:latin typeface="Times New Roman" panose="02020603050405020304" pitchFamily="18" charset="0"/>
                          <a:cs typeface="Times New Roman" panose="02020603050405020304" pitchFamily="18" charset="0"/>
                        </a:rPr>
                        <a:t>(</a:t>
                      </a:r>
                      <a:r>
                        <a:rPr lang="id-ID" sz="1800" dirty="0">
                          <a:solidFill>
                            <a:schemeClr val="bg1"/>
                          </a:solidFill>
                          <a:effectLst/>
                          <a:latin typeface="Times New Roman" panose="02020603050405020304" pitchFamily="18" charset="0"/>
                          <a:cs typeface="Times New Roman" panose="02020603050405020304" pitchFamily="18" charset="0"/>
                        </a:rPr>
                        <a:t>b1) </a:t>
                      </a:r>
                      <a:r>
                        <a:rPr lang="id-ID" sz="1800" dirty="0" smtClean="0">
                          <a:solidFill>
                            <a:schemeClr val="bg1"/>
                          </a:solidFill>
                          <a:effectLst/>
                          <a:latin typeface="Times New Roman" panose="02020603050405020304" pitchFamily="18" charset="0"/>
                          <a:cs typeface="Times New Roman" panose="02020603050405020304" pitchFamily="18" charset="0"/>
                        </a:rPr>
                        <a:t>9%</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a2b1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a2b1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a2b1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algn="ctr">
                        <a:lnSpc>
                          <a:spcPct val="100000"/>
                        </a:lnSpc>
                        <a:spcAft>
                          <a:spcPts val="0"/>
                        </a:spcAft>
                      </a:pPr>
                      <a:r>
                        <a:rPr lang="id-ID" sz="1800">
                          <a:effectLst/>
                          <a:latin typeface="Times New Roman" panose="02020603050405020304" pitchFamily="18" charset="0"/>
                          <a:cs typeface="Times New Roman" panose="02020603050405020304" pitchFamily="18" charset="0"/>
                        </a:rPr>
                        <a:t> </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(b2) 12%</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a2b2</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a2b2</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a2b2</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algn="ctr">
                        <a:lnSpc>
                          <a:spcPct val="100000"/>
                        </a:lnSpc>
                        <a:spcAft>
                          <a:spcPts val="0"/>
                        </a:spcAft>
                      </a:pPr>
                      <a:r>
                        <a:rPr lang="id-ID" sz="1800">
                          <a:effectLst/>
                          <a:latin typeface="Times New Roman" panose="02020603050405020304" pitchFamily="18" charset="0"/>
                          <a:cs typeface="Times New Roman" panose="02020603050405020304" pitchFamily="18" charset="0"/>
                        </a:rPr>
                        <a:t> </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(b3) 15%</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a2b3</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a2b3</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a2b3</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algn="ctr">
                        <a:lnSpc>
                          <a:spcPct val="100000"/>
                        </a:lnSpc>
                        <a:spcAft>
                          <a:spcPts val="0"/>
                        </a:spcAft>
                      </a:pPr>
                      <a:r>
                        <a:rPr lang="id-ID" sz="1800" dirty="0">
                          <a:effectLst/>
                          <a:latin typeface="Times New Roman" panose="02020603050405020304" pitchFamily="18" charset="0"/>
                          <a:cs typeface="Times New Roman" panose="02020603050405020304" pitchFamily="18" charset="0"/>
                        </a:rPr>
                        <a:t>(a3) </a:t>
                      </a:r>
                      <a:r>
                        <a:rPr lang="id-ID" sz="1800" dirty="0" smtClean="0">
                          <a:effectLst/>
                          <a:latin typeface="Times New Roman" panose="02020603050405020304" pitchFamily="18" charset="0"/>
                          <a:cs typeface="Times New Roman" panose="02020603050405020304" pitchFamily="18" charset="0"/>
                        </a:rPr>
                        <a:t>3 : 1</a:t>
                      </a:r>
                      <a:endParaRPr lang="id-ID"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smtClean="0">
                          <a:solidFill>
                            <a:schemeClr val="bg1"/>
                          </a:solidFill>
                          <a:effectLst/>
                          <a:latin typeface="Times New Roman" panose="02020603050405020304" pitchFamily="18" charset="0"/>
                          <a:cs typeface="Times New Roman" panose="02020603050405020304" pitchFamily="18" charset="0"/>
                        </a:rPr>
                        <a:t>(</a:t>
                      </a:r>
                      <a:r>
                        <a:rPr lang="id-ID" sz="1800" dirty="0">
                          <a:solidFill>
                            <a:schemeClr val="bg1"/>
                          </a:solidFill>
                          <a:effectLst/>
                          <a:latin typeface="Times New Roman" panose="02020603050405020304" pitchFamily="18" charset="0"/>
                          <a:cs typeface="Times New Roman" panose="02020603050405020304" pitchFamily="18" charset="0"/>
                        </a:rPr>
                        <a:t>b1) </a:t>
                      </a:r>
                      <a:r>
                        <a:rPr lang="id-ID" sz="1800" dirty="0" smtClean="0">
                          <a:solidFill>
                            <a:schemeClr val="bg1"/>
                          </a:solidFill>
                          <a:effectLst/>
                          <a:latin typeface="Times New Roman" panose="02020603050405020304" pitchFamily="18" charset="0"/>
                          <a:cs typeface="Times New Roman" panose="02020603050405020304" pitchFamily="18" charset="0"/>
                        </a:rPr>
                        <a:t>9%</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a3b1</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a3b1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a3b1</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algn="ctr">
                        <a:lnSpc>
                          <a:spcPct val="100000"/>
                        </a:lnSpc>
                        <a:spcAft>
                          <a:spcPts val="0"/>
                        </a:spcAft>
                      </a:pPr>
                      <a:r>
                        <a:rPr lang="id-ID" sz="1800">
                          <a:effectLst/>
                          <a:latin typeface="Times New Roman" panose="02020603050405020304" pitchFamily="18" charset="0"/>
                          <a:cs typeface="Times New Roman" panose="02020603050405020304" pitchFamily="18" charset="0"/>
                        </a:rPr>
                        <a:t> </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(b2) 12%</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a3b2</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a3b2</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a3b2</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r h="383406">
                <a:tc>
                  <a:txBody>
                    <a:bodyPr/>
                    <a:lstStyle/>
                    <a:p>
                      <a:pPr algn="ctr">
                        <a:lnSpc>
                          <a:spcPct val="100000"/>
                        </a:lnSpc>
                        <a:spcAft>
                          <a:spcPts val="0"/>
                        </a:spcAft>
                      </a:pPr>
                      <a:r>
                        <a:rPr lang="id-ID" sz="1800">
                          <a:effectLst/>
                          <a:latin typeface="Times New Roman" panose="02020603050405020304" pitchFamily="18" charset="0"/>
                          <a:cs typeface="Times New Roman" panose="02020603050405020304" pitchFamily="18" charset="0"/>
                        </a:rPr>
                        <a:t> </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(b3) 15%</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a3b3</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a:solidFill>
                            <a:schemeClr val="bg1"/>
                          </a:solidFill>
                          <a:effectLst/>
                          <a:latin typeface="Times New Roman" panose="02020603050405020304" pitchFamily="18" charset="0"/>
                          <a:cs typeface="Times New Roman" panose="02020603050405020304" pitchFamily="18" charset="0"/>
                        </a:rPr>
                        <a:t>a3b3</a:t>
                      </a:r>
                      <a:endParaRPr lang="id-ID"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c>
                  <a:txBody>
                    <a:bodyPr/>
                    <a:lstStyle/>
                    <a:p>
                      <a:pPr algn="ctr">
                        <a:lnSpc>
                          <a:spcPct val="100000"/>
                        </a:lnSpc>
                        <a:spcAft>
                          <a:spcPts val="0"/>
                        </a:spcAft>
                      </a:pPr>
                      <a:r>
                        <a:rPr lang="id-ID" sz="1800" dirty="0">
                          <a:solidFill>
                            <a:schemeClr val="bg1"/>
                          </a:solidFill>
                          <a:effectLst/>
                          <a:latin typeface="Times New Roman" panose="02020603050405020304" pitchFamily="18" charset="0"/>
                          <a:cs typeface="Times New Roman" panose="02020603050405020304" pitchFamily="18" charset="0"/>
                        </a:rPr>
                        <a:t>a3b3</a:t>
                      </a:r>
                      <a:endParaRPr lang="id-ID"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226"/>
                    </a:solidFill>
                  </a:tcPr>
                </a:tc>
              </a:tr>
            </a:tbl>
          </a:graphicData>
        </a:graphic>
      </p:graphicFrame>
      <p:sp>
        <p:nvSpPr>
          <p:cNvPr id="2" name="TextBox 1"/>
          <p:cNvSpPr txBox="1"/>
          <p:nvPr/>
        </p:nvSpPr>
        <p:spPr>
          <a:xfrm>
            <a:off x="1113182" y="5921827"/>
            <a:ext cx="3233530" cy="338554"/>
          </a:xfrm>
          <a:prstGeom prst="rect">
            <a:avLst/>
          </a:prstGeom>
          <a:noFill/>
        </p:spPr>
        <p:txBody>
          <a:bodyPr wrap="square" rtlCol="0">
            <a:spAutoFit/>
          </a:bodyPr>
          <a:lstStyle/>
          <a:p>
            <a:r>
              <a:rPr lang="id-ID" sz="1600" dirty="0" smtClean="0">
                <a:latin typeface="Times New Roman" panose="02020603050405020304" pitchFamily="18" charset="0"/>
                <a:cs typeface="Times New Roman" panose="02020603050405020304" pitchFamily="18" charset="0"/>
              </a:rPr>
              <a:t>Sumber: Gaspersz (1995)</a:t>
            </a:r>
            <a:endParaRPr lang="id-I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9784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3442012"/>
              </p:ext>
            </p:extLst>
          </p:nvPr>
        </p:nvGraphicFramePr>
        <p:xfrm>
          <a:off x="3624046" y="2019834"/>
          <a:ext cx="4998720" cy="731520"/>
        </p:xfrm>
        <a:graphic>
          <a:graphicData uri="http://schemas.openxmlformats.org/drawingml/2006/table">
            <a:tbl>
              <a:tblPr firstRow="1" firstCol="1" bandRow="1">
                <a:tableStyleId>{5C22544A-7EE6-4342-B048-85BDC9FD1C3A}</a:tableStyleId>
              </a:tblPr>
              <a:tblGrid>
                <a:gridCol w="1000760"/>
                <a:gridCol w="999490"/>
                <a:gridCol w="999490"/>
                <a:gridCol w="998855"/>
                <a:gridCol w="1000125"/>
              </a:tblGrid>
              <a:tr h="157480">
                <a:tc>
                  <a:txBody>
                    <a:bodyPr/>
                    <a:lstStyle/>
                    <a:p>
                      <a:pPr>
                        <a:lnSpc>
                          <a:spcPct val="200000"/>
                        </a:lnSpc>
                        <a:spcAft>
                          <a:spcPts val="0"/>
                        </a:spcAft>
                      </a:pPr>
                      <a:r>
                        <a:rPr lang="id-ID" sz="1200" baseline="30000" dirty="0" smtClean="0">
                          <a:effectLst/>
                          <a:latin typeface="Times New Roman" panose="02020603050405020304" pitchFamily="18" charset="0"/>
                          <a:cs typeface="Times New Roman" panose="02020603050405020304" pitchFamily="18" charset="0"/>
                        </a:rPr>
                        <a:t>1</a:t>
                      </a:r>
                      <a:r>
                        <a:rPr lang="id-ID" sz="1200" dirty="0" smtClean="0">
                          <a:effectLst/>
                          <a:latin typeface="Times New Roman" panose="02020603050405020304" pitchFamily="18" charset="0"/>
                          <a:cs typeface="Times New Roman" panose="02020603050405020304" pitchFamily="18" charset="0"/>
                        </a:rPr>
                        <a:t>  a3b1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latin typeface="Times New Roman" panose="02020603050405020304" pitchFamily="18" charset="0"/>
                          <a:cs typeface="Times New Roman" panose="02020603050405020304" pitchFamily="18" charset="0"/>
                        </a:rPr>
                        <a:t>2 </a:t>
                      </a:r>
                      <a:r>
                        <a:rPr lang="id-ID" sz="1200" dirty="0">
                          <a:effectLst/>
                          <a:latin typeface="Times New Roman" panose="02020603050405020304" pitchFamily="18" charset="0"/>
                          <a:cs typeface="Times New Roman" panose="02020603050405020304" pitchFamily="18" charset="0"/>
                        </a:rPr>
                        <a:t>a3b2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latin typeface="Times New Roman" panose="02020603050405020304" pitchFamily="18" charset="0"/>
                          <a:cs typeface="Times New Roman" panose="02020603050405020304" pitchFamily="18" charset="0"/>
                        </a:rPr>
                        <a:t>3 </a:t>
                      </a:r>
                      <a:r>
                        <a:rPr lang="id-ID" sz="1200" dirty="0">
                          <a:effectLst/>
                          <a:latin typeface="Times New Roman" panose="02020603050405020304" pitchFamily="18" charset="0"/>
                          <a:cs typeface="Times New Roman" panose="02020603050405020304" pitchFamily="18" charset="0"/>
                        </a:rPr>
                        <a:t>a1b2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latin typeface="Times New Roman" panose="02020603050405020304" pitchFamily="18" charset="0"/>
                          <a:cs typeface="Times New Roman" panose="02020603050405020304" pitchFamily="18" charset="0"/>
                        </a:rPr>
                        <a:t>4</a:t>
                      </a:r>
                      <a:r>
                        <a:rPr lang="id-ID" sz="1200" dirty="0">
                          <a:effectLst/>
                          <a:latin typeface="Times New Roman" panose="02020603050405020304" pitchFamily="18" charset="0"/>
                          <a:cs typeface="Times New Roman" panose="02020603050405020304" pitchFamily="18" charset="0"/>
                        </a:rPr>
                        <a:t> a3b3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latin typeface="Times New Roman" panose="02020603050405020304" pitchFamily="18" charset="0"/>
                          <a:cs typeface="Times New Roman" panose="02020603050405020304" pitchFamily="18" charset="0"/>
                        </a:rPr>
                        <a:t>5</a:t>
                      </a:r>
                      <a:r>
                        <a:rPr lang="id-ID" sz="1200" dirty="0">
                          <a:effectLst/>
                          <a:latin typeface="Times New Roman" panose="02020603050405020304" pitchFamily="18" charset="0"/>
                          <a:cs typeface="Times New Roman" panose="02020603050405020304" pitchFamily="18" charset="0"/>
                        </a:rPr>
                        <a:t> a1b1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57480">
                <a:tc>
                  <a:txBody>
                    <a:bodyPr/>
                    <a:lstStyle/>
                    <a:p>
                      <a:pPr>
                        <a:lnSpc>
                          <a:spcPct val="200000"/>
                        </a:lnSpc>
                        <a:spcAft>
                          <a:spcPts val="0"/>
                        </a:spcAft>
                      </a:pPr>
                      <a:r>
                        <a:rPr lang="id-ID" sz="1200" baseline="30000">
                          <a:effectLst/>
                          <a:latin typeface="Times New Roman" panose="02020603050405020304" pitchFamily="18" charset="0"/>
                          <a:cs typeface="Times New Roman" panose="02020603050405020304" pitchFamily="18" charset="0"/>
                        </a:rPr>
                        <a:t>6</a:t>
                      </a:r>
                      <a:r>
                        <a:rPr lang="id-ID" sz="1200">
                          <a:effectLst/>
                          <a:latin typeface="Times New Roman" panose="02020603050405020304" pitchFamily="18" charset="0"/>
                          <a:cs typeface="Times New Roman" panose="02020603050405020304" pitchFamily="18" charset="0"/>
                        </a:rPr>
                        <a:t>  a2b2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latin typeface="Times New Roman" panose="02020603050405020304" pitchFamily="18" charset="0"/>
                          <a:cs typeface="Times New Roman" panose="02020603050405020304" pitchFamily="18" charset="0"/>
                        </a:rPr>
                        <a:t>7 </a:t>
                      </a:r>
                      <a:r>
                        <a:rPr lang="id-ID" sz="1200" dirty="0">
                          <a:effectLst/>
                          <a:latin typeface="Times New Roman" panose="02020603050405020304" pitchFamily="18" charset="0"/>
                          <a:cs typeface="Times New Roman" panose="02020603050405020304" pitchFamily="18" charset="0"/>
                        </a:rPr>
                        <a:t>a2b1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latin typeface="Times New Roman" panose="02020603050405020304" pitchFamily="18" charset="0"/>
                          <a:cs typeface="Times New Roman" panose="02020603050405020304" pitchFamily="18" charset="0"/>
                        </a:rPr>
                        <a:t>8 </a:t>
                      </a:r>
                      <a:r>
                        <a:rPr lang="id-ID" sz="1200">
                          <a:effectLst/>
                          <a:latin typeface="Times New Roman" panose="02020603050405020304" pitchFamily="18" charset="0"/>
                          <a:cs typeface="Times New Roman" panose="02020603050405020304" pitchFamily="18" charset="0"/>
                        </a:rPr>
                        <a:t>a2b3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latin typeface="Times New Roman" panose="02020603050405020304" pitchFamily="18" charset="0"/>
                          <a:cs typeface="Times New Roman" panose="02020603050405020304" pitchFamily="18" charset="0"/>
                        </a:rPr>
                        <a:t>9</a:t>
                      </a:r>
                      <a:r>
                        <a:rPr lang="id-ID" sz="1200" dirty="0">
                          <a:effectLst/>
                          <a:latin typeface="Times New Roman" panose="02020603050405020304" pitchFamily="18" charset="0"/>
                          <a:cs typeface="Times New Roman" panose="02020603050405020304" pitchFamily="18" charset="0"/>
                        </a:rPr>
                        <a:t> a1b3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id-ID" sz="1200" dirty="0">
                          <a:effectLst/>
                          <a:latin typeface="Times New Roman" panose="02020603050405020304" pitchFamily="18" charset="0"/>
                          <a:cs typeface="Times New Roman" panose="02020603050405020304" pitchFamily="18" charset="0"/>
                        </a:rPr>
                        <a:t> </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7729816"/>
              </p:ext>
            </p:extLst>
          </p:nvPr>
        </p:nvGraphicFramePr>
        <p:xfrm>
          <a:off x="3580962" y="3268415"/>
          <a:ext cx="5021580" cy="731520"/>
        </p:xfrm>
        <a:graphic>
          <a:graphicData uri="http://schemas.openxmlformats.org/drawingml/2006/table">
            <a:tbl>
              <a:tblPr firstRow="1" firstCol="1" bandRow="1">
                <a:tableStyleId>{5C22544A-7EE6-4342-B048-85BDC9FD1C3A}</a:tableStyleId>
              </a:tblPr>
              <a:tblGrid>
                <a:gridCol w="938530"/>
                <a:gridCol w="1049020"/>
                <a:gridCol w="1010920"/>
                <a:gridCol w="1012190"/>
                <a:gridCol w="1010920"/>
              </a:tblGrid>
              <a:tr h="161290">
                <a:tc>
                  <a:txBody>
                    <a:bodyPr/>
                    <a:lstStyle/>
                    <a:p>
                      <a:pPr>
                        <a:lnSpc>
                          <a:spcPct val="200000"/>
                        </a:lnSpc>
                        <a:spcAft>
                          <a:spcPts val="0"/>
                        </a:spcAft>
                      </a:pPr>
                      <a:r>
                        <a:rPr lang="id-ID" sz="1200" baseline="30000" dirty="0">
                          <a:effectLst/>
                        </a:rPr>
                        <a:t>1</a:t>
                      </a:r>
                      <a:r>
                        <a:rPr lang="id-ID" sz="1200" dirty="0">
                          <a:effectLst/>
                        </a:rPr>
                        <a:t>  a3b2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2 </a:t>
                      </a:r>
                      <a:r>
                        <a:rPr lang="id-ID" sz="1200">
                          <a:effectLst/>
                        </a:rPr>
                        <a:t>a2b2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3 </a:t>
                      </a:r>
                      <a:r>
                        <a:rPr lang="id-ID" sz="1200">
                          <a:effectLst/>
                        </a:rPr>
                        <a:t>a2b1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4</a:t>
                      </a:r>
                      <a:r>
                        <a:rPr lang="id-ID" sz="1200">
                          <a:effectLst/>
                        </a:rPr>
                        <a:t> a1b1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rPr>
                        <a:t>5</a:t>
                      </a:r>
                      <a:r>
                        <a:rPr lang="id-ID" sz="1200" dirty="0">
                          <a:effectLst/>
                        </a:rPr>
                        <a:t> a3b1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1290">
                <a:tc>
                  <a:txBody>
                    <a:bodyPr/>
                    <a:lstStyle/>
                    <a:p>
                      <a:pPr>
                        <a:lnSpc>
                          <a:spcPct val="200000"/>
                        </a:lnSpc>
                        <a:spcAft>
                          <a:spcPts val="0"/>
                        </a:spcAft>
                      </a:pPr>
                      <a:r>
                        <a:rPr lang="id-ID" sz="1200" baseline="30000">
                          <a:effectLst/>
                        </a:rPr>
                        <a:t>6</a:t>
                      </a:r>
                      <a:r>
                        <a:rPr lang="id-ID" sz="1200">
                          <a:effectLst/>
                        </a:rPr>
                        <a:t>  a3b3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7 </a:t>
                      </a:r>
                      <a:r>
                        <a:rPr lang="id-ID" sz="1200">
                          <a:effectLst/>
                        </a:rPr>
                        <a:t>a1b3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8 </a:t>
                      </a:r>
                      <a:r>
                        <a:rPr lang="id-ID" sz="1200">
                          <a:effectLst/>
                        </a:rPr>
                        <a:t>a1b2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9 </a:t>
                      </a:r>
                      <a:r>
                        <a:rPr lang="id-ID" sz="1200">
                          <a:effectLst/>
                        </a:rPr>
                        <a:t>a2b3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id-ID"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34576970"/>
              </p:ext>
            </p:extLst>
          </p:nvPr>
        </p:nvGraphicFramePr>
        <p:xfrm>
          <a:off x="3568736" y="4782337"/>
          <a:ext cx="5038090" cy="731520"/>
        </p:xfrm>
        <a:graphic>
          <a:graphicData uri="http://schemas.openxmlformats.org/drawingml/2006/table">
            <a:tbl>
              <a:tblPr firstRow="1" firstCol="1" bandRow="1">
                <a:tableStyleId>{5C22544A-7EE6-4342-B048-85BDC9FD1C3A}</a:tableStyleId>
              </a:tblPr>
              <a:tblGrid>
                <a:gridCol w="941705"/>
                <a:gridCol w="1052830"/>
                <a:gridCol w="1014095"/>
                <a:gridCol w="1015365"/>
                <a:gridCol w="1014095"/>
              </a:tblGrid>
              <a:tr h="234124">
                <a:tc>
                  <a:txBody>
                    <a:bodyPr/>
                    <a:lstStyle/>
                    <a:p>
                      <a:pPr>
                        <a:lnSpc>
                          <a:spcPct val="200000"/>
                        </a:lnSpc>
                        <a:spcAft>
                          <a:spcPts val="0"/>
                        </a:spcAft>
                      </a:pPr>
                      <a:r>
                        <a:rPr lang="id-ID" sz="1200" baseline="30000" dirty="0">
                          <a:effectLst/>
                        </a:rPr>
                        <a:t>1</a:t>
                      </a:r>
                      <a:r>
                        <a:rPr lang="id-ID" sz="1200" dirty="0">
                          <a:effectLst/>
                        </a:rPr>
                        <a:t>  a1b2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2 </a:t>
                      </a:r>
                      <a:r>
                        <a:rPr lang="id-ID" sz="1200">
                          <a:effectLst/>
                        </a:rPr>
                        <a:t>a3b3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3 </a:t>
                      </a:r>
                      <a:r>
                        <a:rPr lang="id-ID" sz="1200">
                          <a:effectLst/>
                        </a:rPr>
                        <a:t>a3b2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4</a:t>
                      </a:r>
                      <a:r>
                        <a:rPr lang="id-ID" sz="1200">
                          <a:effectLst/>
                        </a:rPr>
                        <a:t> a2b1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rPr>
                        <a:t>5</a:t>
                      </a:r>
                      <a:r>
                        <a:rPr lang="id-ID" sz="1200" dirty="0">
                          <a:effectLst/>
                        </a:rPr>
                        <a:t> a2b2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0495">
                <a:tc>
                  <a:txBody>
                    <a:bodyPr/>
                    <a:lstStyle/>
                    <a:p>
                      <a:pPr>
                        <a:lnSpc>
                          <a:spcPct val="200000"/>
                        </a:lnSpc>
                        <a:spcAft>
                          <a:spcPts val="0"/>
                        </a:spcAft>
                      </a:pPr>
                      <a:r>
                        <a:rPr lang="id-ID" sz="1200" baseline="30000">
                          <a:effectLst/>
                        </a:rPr>
                        <a:t>6</a:t>
                      </a:r>
                      <a:r>
                        <a:rPr lang="id-ID" sz="1200">
                          <a:effectLst/>
                        </a:rPr>
                        <a:t>  a3b1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a:effectLst/>
                        </a:rPr>
                        <a:t>7 </a:t>
                      </a:r>
                      <a:r>
                        <a:rPr lang="id-ID" sz="1200">
                          <a:effectLst/>
                        </a:rPr>
                        <a:t>a1b1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rPr>
                        <a:t>8 </a:t>
                      </a:r>
                      <a:r>
                        <a:rPr lang="id-ID" sz="1200" dirty="0">
                          <a:effectLst/>
                        </a:rPr>
                        <a:t>a2b3</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id-ID" sz="1200" baseline="30000" dirty="0">
                          <a:effectLst/>
                        </a:rPr>
                        <a:t>9</a:t>
                      </a:r>
                      <a:r>
                        <a:rPr lang="id-ID" sz="1200" dirty="0">
                          <a:effectLst/>
                        </a:rPr>
                        <a:t> a1b3</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id-ID" sz="1100" dirty="0">
                          <a:effectLst/>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Rectangle 1"/>
          <p:cNvSpPr>
            <a:spLocks noChangeArrowheads="1"/>
          </p:cNvSpPr>
          <p:nvPr/>
        </p:nvSpPr>
        <p:spPr bwMode="auto">
          <a:xfrm>
            <a:off x="91858" y="0"/>
            <a:ext cx="1174941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Berdasarkan rancangan faktorial diatas, dapat dibuat tabel angka acak dalam denah (</a:t>
            </a:r>
            <a:r>
              <a:rPr kumimoji="0" lang="id-ID"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layout</a:t>
            </a:r>
            <a:r>
              <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percobaan faktorial 3 x 3 dengan RAK pada Tabel 5.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err="1" smtClean="0" bmk="_Toc435846987">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kumimoji="0" lang="en-GB" b="0" i="0" u="none" strike="noStrike" cap="none" normalizeH="0" baseline="0" dirty="0" err="1"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abel</a:t>
            </a:r>
            <a:r>
              <a:rPr kumimoji="0" lang="en-GB" b="0" i="0" u="none" strike="noStrike" cap="none" normalizeH="0" baseline="0" dirty="0"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dirty="0" bmk="_Toc435846987">
                <a:latin typeface="Times New Roman" panose="02020603050405020304" pitchFamily="18" charset="0"/>
                <a:ea typeface="Times New Roman" panose="02020603050405020304" pitchFamily="18" charset="0"/>
                <a:cs typeface="Times New Roman" panose="02020603050405020304" pitchFamily="18" charset="0"/>
              </a:rPr>
              <a:t>7</a:t>
            </a:r>
            <a:r>
              <a:rPr kumimoji="0" lang="id-ID" b="0" i="0" u="none" strike="noStrike" cap="none" normalizeH="0" baseline="0" dirty="0" smtClean="0" bmk="_Toc435846987">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d-ID" b="0" i="1" u="none" strike="noStrike" cap="none" normalizeH="0" baseline="0" dirty="0" smtClean="0" bmk="_Toc435846987">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Layout </a:t>
            </a:r>
            <a:r>
              <a:rPr kumimoji="0" lang="id-ID" b="0" i="0" u="none" strike="noStrike" cap="none" normalizeH="0" baseline="0" dirty="0" smtClean="0" bmk="_Toc435846987">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Rancangan </a:t>
            </a:r>
            <a:r>
              <a:rPr kumimoji="0" lang="id-ID" b="0" i="0" u="none" strike="noStrike" cap="none" normalizeH="0" baseline="0" dirty="0" smtClean="0" bmk="_Toc437802045">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Acak kelompok Pola Faktorial 3 x </a:t>
            </a:r>
            <a:r>
              <a:rPr kumimoji="0" lang="id-ID"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Kelompok Ulangan I</a:t>
            </a:r>
          </a:p>
          <a:p>
            <a:pPr marL="0" marR="0" lvl="0" indent="0" algn="l" defTabSz="914400" rtl="0" eaLnBrk="0" fontAlgn="base" latinLnBrk="0" hangingPunct="0">
              <a:lnSpc>
                <a:spcPct val="100000"/>
              </a:lnSpc>
              <a:spcBef>
                <a:spcPct val="0"/>
              </a:spcBef>
              <a:spcAft>
                <a:spcPct val="0"/>
              </a:spcAft>
              <a:buClrTx/>
              <a:buSzTx/>
              <a:buFontTx/>
              <a:buNone/>
              <a:tabLst/>
            </a:pPr>
            <a:endParaRPr lang="id-ID"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d-ID"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Kelompok Ulangan II</a:t>
            </a:r>
          </a:p>
          <a:p>
            <a:pPr marL="0" marR="0" lvl="0" indent="0" algn="l" defTabSz="914400" rtl="0" eaLnBrk="0" fontAlgn="base" latinLnBrk="0" hangingPunct="0">
              <a:lnSpc>
                <a:spcPct val="100000"/>
              </a:lnSpc>
              <a:spcBef>
                <a:spcPct val="0"/>
              </a:spcBef>
              <a:spcAft>
                <a:spcPct val="0"/>
              </a:spcAft>
              <a:buClrTx/>
              <a:buSzTx/>
              <a:buFontTx/>
              <a:buNone/>
              <a:tabLst/>
            </a:pPr>
            <a:endParaRPr lang="id-ID"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d-ID"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Kelompok Ulangan III</a:t>
            </a:r>
            <a:endPar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d-ID"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id-ID"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Sumber : Gaspersz (1995)   </a:t>
            </a:r>
            <a:r>
              <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61814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746" y="423746"/>
            <a:ext cx="9171192" cy="6088565"/>
          </a:xfrm>
        </p:spPr>
        <p:txBody>
          <a:bodyPr/>
          <a:lstStyle/>
          <a:p>
            <a:pPr marL="0" lvl="0" indent="0" algn="just">
              <a:buNone/>
            </a:pPr>
            <a:r>
              <a:rPr lang="id-ID" dirty="0" smtClean="0"/>
              <a:t>3. </a:t>
            </a:r>
            <a:r>
              <a:rPr lang="en-US" b="1" dirty="0" err="1" smtClean="0">
                <a:latin typeface="Times New Roman" panose="02020603050405020304" pitchFamily="18" charset="0"/>
                <a:cs typeface="Times New Roman" panose="02020603050405020304" pitchFamily="18" charset="0"/>
              </a:rPr>
              <a:t>Rancangan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Analisis</a:t>
            </a:r>
            <a:r>
              <a:rPr lang="id-ID" b="1" dirty="0">
                <a:latin typeface="Times New Roman" panose="02020603050405020304" pitchFamily="18" charset="0"/>
                <a:cs typeface="Times New Roman" panose="02020603050405020304" pitchFamily="18" charset="0"/>
              </a:rPr>
              <a:t> </a:t>
            </a:r>
            <a:r>
              <a:rPr lang="id-ID"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Berdasarkan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rancangan</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atas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dibuat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Varians</a:t>
            </a:r>
            <a:r>
              <a:rPr lang="id-ID"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(ANAVA) </a:t>
            </a:r>
            <a:r>
              <a:rPr lang="id-ID" dirty="0">
                <a:latin typeface="Times New Roman" panose="02020603050405020304" pitchFamily="18" charset="0"/>
                <a:cs typeface="Times New Roman" panose="02020603050405020304" pitchFamily="18" charset="0"/>
              </a:rPr>
              <a:t>untuk mendapatkan kesimpulan mengenai pengaruh perlakuan dimana analisis variansi dapat dilihat pada Tabel </a:t>
            </a:r>
            <a:r>
              <a:rPr lang="id-ID" dirty="0" smtClean="0">
                <a:latin typeface="Times New Roman" panose="02020603050405020304" pitchFamily="18" charset="0"/>
                <a:cs typeface="Times New Roman" panose="02020603050405020304" pitchFamily="18" charset="0"/>
              </a:rPr>
              <a:t>6</a:t>
            </a:r>
            <a:r>
              <a:rPr lang="id-ID" dirty="0" smtClean="0"/>
              <a:t>. </a:t>
            </a:r>
            <a:endParaRPr lang="id-ID" dirty="0"/>
          </a:p>
          <a:p>
            <a:pPr marL="0" indent="0">
              <a:buNone/>
            </a:pPr>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568657628"/>
              </p:ext>
            </p:extLst>
          </p:nvPr>
        </p:nvGraphicFramePr>
        <p:xfrm>
          <a:off x="285959" y="1830740"/>
          <a:ext cx="7678598" cy="3191733"/>
        </p:xfrm>
        <a:graphic>
          <a:graphicData uri="http://schemas.openxmlformats.org/drawingml/2006/table">
            <a:tbl>
              <a:tblPr firstRow="1" firstCol="1" bandRow="1">
                <a:tableStyleId>{5C22544A-7EE6-4342-B048-85BDC9FD1C3A}</a:tableStyleId>
              </a:tblPr>
              <a:tblGrid>
                <a:gridCol w="1617105"/>
                <a:gridCol w="1638371"/>
                <a:gridCol w="1101914"/>
                <a:gridCol w="1101914"/>
                <a:gridCol w="1092859"/>
                <a:gridCol w="1126435"/>
              </a:tblGrid>
              <a:tr h="612000">
                <a:tc>
                  <a:txBody>
                    <a:bodyPr/>
                    <a:lstStyle/>
                    <a:p>
                      <a:pPr algn="ctr">
                        <a:lnSpc>
                          <a:spcPct val="100000"/>
                        </a:lnSpc>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Sumber</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Keragaman</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b="1" dirty="0" err="1">
                          <a:solidFill>
                            <a:schemeClr val="tx1"/>
                          </a:solidFill>
                          <a:effectLst/>
                          <a:latin typeface="Times New Roman" panose="02020603050405020304" pitchFamily="18" charset="0"/>
                          <a:cs typeface="Times New Roman" panose="02020603050405020304" pitchFamily="18" charset="0"/>
                        </a:rPr>
                        <a:t>Derajat</a:t>
                      </a:r>
                      <a:r>
                        <a:rPr lang="en-US" sz="1400" b="1" dirty="0">
                          <a:solidFill>
                            <a:schemeClr val="tx1"/>
                          </a:solidFill>
                          <a:effectLst/>
                          <a:latin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cs typeface="Times New Roman" panose="02020603050405020304" pitchFamily="18" charset="0"/>
                        </a:rPr>
                        <a:t>Bebas</a:t>
                      </a:r>
                      <a:endParaRPr lang="id-ID" sz="1400" b="1"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(DB)</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b="1" dirty="0" err="1">
                          <a:solidFill>
                            <a:schemeClr val="tx1"/>
                          </a:solidFill>
                          <a:effectLst/>
                          <a:latin typeface="Times New Roman" panose="02020603050405020304" pitchFamily="18" charset="0"/>
                          <a:cs typeface="Times New Roman" panose="02020603050405020304" pitchFamily="18" charset="0"/>
                        </a:rPr>
                        <a:t>Jumlah</a:t>
                      </a:r>
                      <a:r>
                        <a:rPr lang="en-US" sz="1400" b="1" dirty="0">
                          <a:solidFill>
                            <a:schemeClr val="tx1"/>
                          </a:solidFill>
                          <a:effectLst/>
                          <a:latin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cs typeface="Times New Roman" panose="02020603050405020304" pitchFamily="18" charset="0"/>
                        </a:rPr>
                        <a:t>Kuadrat</a:t>
                      </a:r>
                      <a:r>
                        <a:rPr lang="en-US" sz="1400" b="1" dirty="0">
                          <a:solidFill>
                            <a:schemeClr val="tx1"/>
                          </a:solidFill>
                          <a:effectLst/>
                          <a:latin typeface="Times New Roman" panose="02020603050405020304" pitchFamily="18" charset="0"/>
                          <a:cs typeface="Times New Roman" panose="02020603050405020304" pitchFamily="18" charset="0"/>
                        </a:rPr>
                        <a:t> (JK)</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b="1" dirty="0" err="1">
                          <a:solidFill>
                            <a:schemeClr val="tx1"/>
                          </a:solidFill>
                          <a:effectLst/>
                          <a:latin typeface="Times New Roman" panose="02020603050405020304" pitchFamily="18" charset="0"/>
                          <a:cs typeface="Times New Roman" panose="02020603050405020304" pitchFamily="18" charset="0"/>
                        </a:rPr>
                        <a:t>Kuadrat</a:t>
                      </a:r>
                      <a:r>
                        <a:rPr lang="en-US" sz="1400" b="1" dirty="0">
                          <a:solidFill>
                            <a:schemeClr val="tx1"/>
                          </a:solidFill>
                          <a:effectLst/>
                          <a:latin typeface="Times New Roman" panose="02020603050405020304" pitchFamily="18" charset="0"/>
                          <a:cs typeface="Times New Roman" panose="02020603050405020304" pitchFamily="18" charset="0"/>
                        </a:rPr>
                        <a:t> Tengah (KT)</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F </a:t>
                      </a:r>
                      <a:r>
                        <a:rPr lang="en-US" sz="1400" b="1" baseline="-25000" dirty="0" err="1">
                          <a:solidFill>
                            <a:schemeClr val="tx1"/>
                          </a:solidFill>
                          <a:effectLst/>
                          <a:latin typeface="Times New Roman" panose="02020603050405020304" pitchFamily="18" charset="0"/>
                          <a:cs typeface="Times New Roman" panose="02020603050405020304" pitchFamily="18" charset="0"/>
                        </a:rPr>
                        <a:t>Hitung</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F </a:t>
                      </a:r>
                      <a:r>
                        <a:rPr lang="en-US" sz="1400" b="1" baseline="-25000" dirty="0" err="1">
                          <a:solidFill>
                            <a:schemeClr val="tx1"/>
                          </a:solidFill>
                          <a:effectLst/>
                          <a:latin typeface="Times New Roman" panose="02020603050405020304" pitchFamily="18" charset="0"/>
                          <a:cs typeface="Times New Roman" panose="02020603050405020304" pitchFamily="18" charset="0"/>
                        </a:rPr>
                        <a:t>Tabel</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5%</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758">
                <a:tc>
                  <a:txBody>
                    <a:bodyPr/>
                    <a:lstStyle/>
                    <a:p>
                      <a:pPr algn="ctr">
                        <a:lnSpc>
                          <a:spcPct val="100000"/>
                        </a:lnSpc>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Kelompok</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(r</a:t>
                      </a:r>
                      <a:r>
                        <a:rPr lang="en-US" sz="1400">
                          <a:effectLst/>
                          <a:latin typeface="Times New Roman" panose="02020603050405020304" pitchFamily="18" charset="0"/>
                          <a:cs typeface="Times New Roman" panose="02020603050405020304" pitchFamily="18" charset="0"/>
                        </a:rPr>
                        <a:t> – 1</a:t>
                      </a:r>
                      <a:r>
                        <a:rPr lang="id-ID"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JKK</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KTK</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758">
                <a:tc>
                  <a:txBody>
                    <a:bodyPr/>
                    <a:lstStyle/>
                    <a:p>
                      <a:pPr algn="ctr">
                        <a:lnSpc>
                          <a:spcPct val="100000"/>
                        </a:lnSpc>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Perlakuan</a:t>
                      </a:r>
                      <a:r>
                        <a:rPr lang="en-US" sz="1400" dirty="0">
                          <a:solidFill>
                            <a:schemeClr val="tx1"/>
                          </a:solidFill>
                          <a:effectLst/>
                          <a:latin typeface="Times New Roman" panose="02020603050405020304" pitchFamily="18" charset="0"/>
                          <a:cs typeface="Times New Roman" panose="02020603050405020304" pitchFamily="18" charset="0"/>
                        </a:rPr>
                        <a:t> </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a:t>
                      </a:r>
                      <a:r>
                        <a:rPr lang="en-US" sz="1400">
                          <a:effectLst/>
                          <a:latin typeface="Times New Roman" panose="02020603050405020304" pitchFamily="18" charset="0"/>
                          <a:cs typeface="Times New Roman" panose="02020603050405020304" pitchFamily="18" charset="0"/>
                        </a:rPr>
                        <a:t>ab– 1</a:t>
                      </a:r>
                      <a:r>
                        <a:rPr lang="id-ID"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JKP</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KTP</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758">
                <a:tc>
                  <a:txBody>
                    <a:bodyPr/>
                    <a:lstStyle/>
                    <a:p>
                      <a:pPr algn="ctr">
                        <a:lnSpc>
                          <a:spcPct val="100000"/>
                        </a:lnSpc>
                        <a:spcAft>
                          <a:spcPts val="0"/>
                        </a:spcAft>
                      </a:pPr>
                      <a:r>
                        <a:rPr lang="id-ID" sz="1400" dirty="0">
                          <a:solidFill>
                            <a:schemeClr val="tx1"/>
                          </a:solidFill>
                          <a:effectLst/>
                          <a:latin typeface="Times New Roman" panose="02020603050405020304" pitchFamily="18" charset="0"/>
                          <a:cs typeface="Times New Roman" panose="02020603050405020304" pitchFamily="18" charset="0"/>
                        </a:rPr>
                        <a:t>Faktor (A)</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(a-1)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JKA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KT (A)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KTA/KTG</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3,63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758">
                <a:tc>
                  <a:txBody>
                    <a:bodyPr/>
                    <a:lstStyle/>
                    <a:p>
                      <a:pPr algn="ctr">
                        <a:lnSpc>
                          <a:spcPct val="100000"/>
                        </a:lnSpc>
                        <a:spcAft>
                          <a:spcPts val="0"/>
                        </a:spcAft>
                      </a:pPr>
                      <a:r>
                        <a:rPr lang="id-ID" sz="1400" dirty="0">
                          <a:solidFill>
                            <a:schemeClr val="tx1"/>
                          </a:solidFill>
                          <a:effectLst/>
                          <a:latin typeface="Times New Roman" panose="02020603050405020304" pitchFamily="18" charset="0"/>
                          <a:cs typeface="Times New Roman" panose="02020603050405020304" pitchFamily="18" charset="0"/>
                        </a:rPr>
                        <a:t>Faktor (B)</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(b-1)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JKB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KT (B)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KTB/KTG</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3,63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5105">
                <a:tc>
                  <a:txBody>
                    <a:bodyPr/>
                    <a:lstStyle/>
                    <a:p>
                      <a:pPr algn="ctr">
                        <a:lnSpc>
                          <a:spcPct val="100000"/>
                        </a:lnSpc>
                        <a:spcAft>
                          <a:spcPts val="0"/>
                        </a:spcAft>
                      </a:pPr>
                      <a:r>
                        <a:rPr lang="id-ID" sz="1400" dirty="0">
                          <a:solidFill>
                            <a:schemeClr val="tx1"/>
                          </a:solidFill>
                          <a:effectLst/>
                          <a:latin typeface="Times New Roman" panose="02020603050405020304" pitchFamily="18" charset="0"/>
                          <a:cs typeface="Times New Roman" panose="02020603050405020304" pitchFamily="18" charset="0"/>
                        </a:rPr>
                        <a:t>Interaksi (AB)</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(a-1) (b-1)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JKAB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KT (AB)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KTAB/KTG</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3,01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758">
                <a:tc>
                  <a:txBody>
                    <a:bodyPr/>
                    <a:lstStyle/>
                    <a:p>
                      <a:pPr algn="ctr">
                        <a:lnSpc>
                          <a:spcPct val="100000"/>
                        </a:lnSpc>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Galat</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a:t>
                      </a:r>
                      <a:r>
                        <a:rPr lang="id-ID" sz="1400">
                          <a:effectLst/>
                          <a:latin typeface="Times New Roman" panose="02020603050405020304" pitchFamily="18" charset="0"/>
                          <a:cs typeface="Times New Roman" panose="02020603050405020304" pitchFamily="18" charset="0"/>
                        </a:rPr>
                        <a:t>r</a:t>
                      </a:r>
                      <a:r>
                        <a:rPr lang="en-US" sz="1400">
                          <a:effectLst/>
                          <a:latin typeface="Times New Roman" panose="02020603050405020304" pitchFamily="18" charset="0"/>
                          <a:cs typeface="Times New Roman" panose="02020603050405020304" pitchFamily="18" charset="0"/>
                        </a:rPr>
                        <a:t> – 1)(</a:t>
                      </a:r>
                      <a:r>
                        <a:rPr lang="id-ID" sz="1400">
                          <a:effectLst/>
                          <a:latin typeface="Times New Roman" panose="02020603050405020304" pitchFamily="18" charset="0"/>
                          <a:cs typeface="Times New Roman" panose="02020603050405020304" pitchFamily="18" charset="0"/>
                        </a:rPr>
                        <a:t>ab</a:t>
                      </a:r>
                      <a:r>
                        <a:rPr lang="en-US" sz="1400">
                          <a:effectLst/>
                          <a:latin typeface="Times New Roman" panose="02020603050405020304" pitchFamily="18" charset="0"/>
                          <a:cs typeface="Times New Roman" panose="02020603050405020304" pitchFamily="18" charset="0"/>
                        </a:rPr>
                        <a:t>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JKG</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KTG</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id-ID"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d-ID"/>
                    </a:p>
                  </a:txBody>
                  <a:tcPr/>
                </a:tc>
              </a:tr>
              <a:tr h="357758">
                <a:tc>
                  <a:txBody>
                    <a:bodyPr/>
                    <a:lstStyle/>
                    <a:p>
                      <a:pPr algn="ctr">
                        <a:lnSpc>
                          <a:spcPct val="100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Total</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r.ab </a:t>
                      </a:r>
                      <a:r>
                        <a:rPr lang="en-US" sz="1400">
                          <a:effectLst/>
                          <a:latin typeface="Times New Roman" panose="02020603050405020304" pitchFamily="18" charset="0"/>
                          <a:cs typeface="Times New Roman" panose="02020603050405020304" pitchFamily="18" charset="0"/>
                        </a:rPr>
                        <a:t>– 1 </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JKT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lang="id-ID"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d-ID"/>
                    </a:p>
                  </a:txBody>
                  <a:tcPr/>
                </a:tc>
                <a:tc hMerge="1">
                  <a:txBody>
                    <a:bodyPr/>
                    <a:lstStyle/>
                    <a:p>
                      <a:endParaRPr lang="id-ID"/>
                    </a:p>
                  </a:txBody>
                  <a:tcPr/>
                </a:tc>
              </a:tr>
            </a:tbl>
          </a:graphicData>
        </a:graphic>
      </p:graphicFrame>
      <p:sp>
        <p:nvSpPr>
          <p:cNvPr id="5" name="Rectangle 1"/>
          <p:cNvSpPr>
            <a:spLocks noChangeArrowheads="1"/>
          </p:cNvSpPr>
          <p:nvPr/>
        </p:nvSpPr>
        <p:spPr bwMode="auto">
          <a:xfrm>
            <a:off x="285959" y="1454509"/>
            <a:ext cx="70793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err="1" smtClean="0" bmk="_Toc437802046">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Tabel</a:t>
            </a:r>
            <a:r>
              <a:rPr kumimoji="0" lang="en-GB" sz="1600" b="0" i="0" u="none" strike="noStrike" cap="none" normalizeH="0" baseline="0" dirty="0" smtClean="0" bmk="_Toc437802046">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id-ID" sz="1600" b="0" i="0" u="none" strike="noStrike" cap="none" normalizeH="0" baseline="0" dirty="0" smtClean="0" bmk="_Toc437802046">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Analisis Variansi (ANAVA) Percobaan Faktorial dengan RAK</a:t>
            </a:r>
            <a:endParaRPr kumimoji="0" lang="id-ID"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8497322" y="2004164"/>
            <a:ext cx="2971847" cy="4277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id-ID" sz="1600" dirty="0" smtClean="0">
                <a:solidFill>
                  <a:schemeClr val="tx1"/>
                </a:solidFill>
                <a:latin typeface="Times New Roman" panose="02020603050405020304" pitchFamily="18" charset="0"/>
                <a:cs typeface="Times New Roman" panose="02020603050405020304" pitchFamily="18" charset="0"/>
              </a:rPr>
              <a:t>Keterangan :</a:t>
            </a:r>
          </a:p>
          <a:p>
            <a:pPr algn="just">
              <a:lnSpc>
                <a:spcPct val="200000"/>
              </a:lnSpc>
            </a:pPr>
            <a:r>
              <a:rPr lang="id-ID" sz="1600" dirty="0" smtClean="0">
                <a:solidFill>
                  <a:schemeClr val="tx1"/>
                </a:solidFill>
                <a:latin typeface="Times New Roman" panose="02020603050405020304" pitchFamily="18" charset="0"/>
                <a:cs typeface="Times New Roman" panose="02020603050405020304" pitchFamily="18" charset="0"/>
              </a:rPr>
              <a:t>r = replikasi (ulangan)</a:t>
            </a:r>
          </a:p>
          <a:p>
            <a:pPr algn="just">
              <a:lnSpc>
                <a:spcPct val="200000"/>
              </a:lnSpc>
            </a:pPr>
            <a:r>
              <a:rPr lang="id-ID" sz="1600" dirty="0" smtClean="0">
                <a:solidFill>
                  <a:schemeClr val="tx1"/>
                </a:solidFill>
                <a:latin typeface="Times New Roman" panose="02020603050405020304" pitchFamily="18" charset="0"/>
                <a:cs typeface="Times New Roman" panose="02020603050405020304" pitchFamily="18" charset="0"/>
              </a:rPr>
              <a:t>t = perlakuan</a:t>
            </a:r>
          </a:p>
          <a:p>
            <a:pPr algn="just">
              <a:lnSpc>
                <a:spcPct val="200000"/>
              </a:lnSpc>
            </a:pPr>
            <a:r>
              <a:rPr lang="id-ID" sz="1600" dirty="0" smtClean="0">
                <a:solidFill>
                  <a:schemeClr val="tx1"/>
                </a:solidFill>
                <a:latin typeface="Times New Roman" panose="02020603050405020304" pitchFamily="18" charset="0"/>
                <a:cs typeface="Times New Roman" panose="02020603050405020304" pitchFamily="18" charset="0"/>
              </a:rPr>
              <a:t>A = jenis penstabil </a:t>
            </a:r>
          </a:p>
          <a:p>
            <a:pPr algn="just">
              <a:lnSpc>
                <a:spcPct val="200000"/>
              </a:lnSpc>
            </a:pPr>
            <a:r>
              <a:rPr lang="id-ID" sz="1600" dirty="0" smtClean="0">
                <a:solidFill>
                  <a:schemeClr val="tx1"/>
                </a:solidFill>
                <a:latin typeface="Times New Roman" panose="02020603050405020304" pitchFamily="18" charset="0"/>
                <a:cs typeface="Times New Roman" panose="02020603050405020304" pitchFamily="18" charset="0"/>
              </a:rPr>
              <a:t>B = konsentrasi ekstrak daun suji</a:t>
            </a:r>
          </a:p>
          <a:p>
            <a:pPr algn="just">
              <a:lnSpc>
                <a:spcPct val="200000"/>
              </a:lnSpc>
            </a:pPr>
            <a:r>
              <a:rPr lang="id-ID" sz="1600" dirty="0" smtClean="0">
                <a:solidFill>
                  <a:schemeClr val="tx1"/>
                </a:solidFill>
                <a:latin typeface="Times New Roman" panose="02020603050405020304" pitchFamily="18" charset="0"/>
                <a:cs typeface="Times New Roman" panose="02020603050405020304" pitchFamily="18" charset="0"/>
              </a:rPr>
              <a:t>DB = derajat bebas</a:t>
            </a:r>
          </a:p>
          <a:p>
            <a:pPr algn="just">
              <a:lnSpc>
                <a:spcPct val="200000"/>
              </a:lnSpc>
            </a:pPr>
            <a:r>
              <a:rPr lang="id-ID" sz="1600" dirty="0" smtClean="0">
                <a:solidFill>
                  <a:schemeClr val="tx1"/>
                </a:solidFill>
                <a:latin typeface="Times New Roman" panose="02020603050405020304" pitchFamily="18" charset="0"/>
                <a:cs typeface="Times New Roman" panose="02020603050405020304" pitchFamily="18" charset="0"/>
              </a:rPr>
              <a:t>JK = jumlah kuadrat</a:t>
            </a:r>
          </a:p>
          <a:p>
            <a:pPr algn="just">
              <a:lnSpc>
                <a:spcPct val="200000"/>
              </a:lnSpc>
            </a:pPr>
            <a:r>
              <a:rPr lang="id-ID" sz="1600" dirty="0" smtClean="0">
                <a:solidFill>
                  <a:schemeClr val="tx1"/>
                </a:solidFill>
                <a:latin typeface="Times New Roman" panose="02020603050405020304" pitchFamily="18" charset="0"/>
                <a:cs typeface="Times New Roman" panose="02020603050405020304" pitchFamily="18" charset="0"/>
              </a:rPr>
              <a:t>KT = kuadrat tengah</a:t>
            </a:r>
          </a:p>
          <a:p>
            <a:pPr algn="just"/>
            <a:endParaRPr lang="id-ID"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1801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142" y="535259"/>
            <a:ext cx="9029902" cy="5388463"/>
          </a:xfrm>
        </p:spPr>
        <p:txBody>
          <a:bodyPr>
            <a:normAutofit fontScale="92500" lnSpcReduction="10000"/>
          </a:bodyPr>
          <a:lstStyle/>
          <a:p>
            <a:pPr marL="0" indent="0" algn="just">
              <a:buNone/>
            </a:pPr>
            <a:r>
              <a:rPr lang="id-ID" sz="2000" dirty="0">
                <a:latin typeface="Times New Roman" panose="02020603050405020304" pitchFamily="18" charset="0"/>
                <a:cs typeface="Times New Roman" panose="02020603050405020304" pitchFamily="18" charset="0"/>
              </a:rPr>
              <a:t>Data diatas dapat dibuat tabel analisis variansi (ANAVA), selanjutnya ditentukan daerah penolakan hipotesis, yaitu :</a:t>
            </a:r>
          </a:p>
          <a:p>
            <a:pPr lvl="0" algn="just"/>
            <a:r>
              <a:rPr lang="id-ID" sz="2000" dirty="0">
                <a:latin typeface="Times New Roman" panose="02020603050405020304" pitchFamily="18" charset="0"/>
                <a:cs typeface="Times New Roman" panose="02020603050405020304" pitchFamily="18" charset="0"/>
              </a:rPr>
              <a:t>Jika </a:t>
            </a:r>
            <a:r>
              <a:rPr lang="en-US" sz="2000" dirty="0">
                <a:latin typeface="Times New Roman" panose="02020603050405020304" pitchFamily="18" charset="0"/>
                <a:cs typeface="Times New Roman" panose="02020603050405020304" pitchFamily="18" charset="0"/>
              </a:rPr>
              <a:t>F </a:t>
            </a:r>
            <a:r>
              <a:rPr lang="en-US" sz="2000" baseline="-25000" dirty="0" err="1">
                <a:latin typeface="Times New Roman" panose="02020603050405020304" pitchFamily="18" charset="0"/>
                <a:cs typeface="Times New Roman" panose="02020603050405020304" pitchFamily="18" charset="0"/>
              </a:rPr>
              <a:t>hitung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&lt; </a:t>
            </a:r>
            <a:r>
              <a:rPr lang="en-US" sz="2000" dirty="0">
                <a:latin typeface="Times New Roman" panose="02020603050405020304" pitchFamily="18" charset="0"/>
                <a:cs typeface="Times New Roman" panose="02020603050405020304" pitchFamily="18" charset="0"/>
              </a:rPr>
              <a:t>F </a:t>
            </a:r>
            <a:r>
              <a:rPr lang="en-US" sz="2000" baseline="-25000" dirty="0" err="1">
                <a:latin typeface="Times New Roman" panose="02020603050405020304" pitchFamily="18" charset="0"/>
                <a:cs typeface="Times New Roman" panose="02020603050405020304" pitchFamily="18" charset="0"/>
              </a:rPr>
              <a:t>tabel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taraf</a:t>
            </a:r>
            <a:r>
              <a:rPr lang="en-US" sz="2000" dirty="0">
                <a:latin typeface="Times New Roman" panose="02020603050405020304" pitchFamily="18" charset="0"/>
                <a:cs typeface="Times New Roman" panose="02020603050405020304" pitchFamily="18" charset="0"/>
              </a:rPr>
              <a:t> 5%, </a:t>
            </a:r>
            <a:r>
              <a:rPr lang="en-US" sz="2000" dirty="0" err="1">
                <a:latin typeface="Times New Roman" panose="02020603050405020304" pitchFamily="18" charset="0"/>
                <a:cs typeface="Times New Roman" panose="02020603050405020304" pitchFamily="18" charset="0"/>
              </a:rPr>
              <a:t>maka</a:t>
            </a:r>
            <a:r>
              <a:rPr lang="en-US" sz="2000" dirty="0">
                <a:latin typeface="Times New Roman" panose="02020603050405020304" pitchFamily="18" charset="0"/>
                <a:cs typeface="Times New Roman" panose="02020603050405020304" pitchFamily="18" charset="0"/>
              </a:rPr>
              <a:t> </a:t>
            </a:r>
            <a:r>
              <a:rPr lang="id-ID" sz="2000" dirty="0" smtClean="0">
                <a:latin typeface="Times New Roman" panose="02020603050405020304" pitchFamily="18" charset="0"/>
                <a:cs typeface="Times New Roman" panose="02020603050405020304" pitchFamily="18" charset="0"/>
              </a:rPr>
              <a:t>perbandingan bubur rumput laut dengan bubur sawi dan </a:t>
            </a:r>
            <a:r>
              <a:rPr lang="id-ID" sz="2000" dirty="0">
                <a:latin typeface="Times New Roman" panose="02020603050405020304" pitchFamily="18" charset="0"/>
                <a:cs typeface="Times New Roman" panose="02020603050405020304" pitchFamily="18" charset="0"/>
              </a:rPr>
              <a:t>konsentrasi ekstrak </a:t>
            </a:r>
            <a:r>
              <a:rPr lang="id-ID" sz="2000" dirty="0" smtClean="0">
                <a:latin typeface="Times New Roman" panose="02020603050405020304" pitchFamily="18" charset="0"/>
                <a:cs typeface="Times New Roman" panose="02020603050405020304" pitchFamily="18" charset="0"/>
              </a:rPr>
              <a:t>suji </a:t>
            </a:r>
            <a:r>
              <a:rPr lang="id-ID" sz="2000" dirty="0">
                <a:latin typeface="Times New Roman" panose="02020603050405020304" pitchFamily="18" charset="0"/>
                <a:cs typeface="Times New Roman" panose="02020603050405020304" pitchFamily="18" charset="0"/>
              </a:rPr>
              <a:t>tidak berpengaruh terhadap karakteristik </a:t>
            </a:r>
            <a:r>
              <a:rPr lang="id-ID" sz="2000" i="1" dirty="0">
                <a:latin typeface="Times New Roman" panose="02020603050405020304" pitchFamily="18" charset="0"/>
                <a:cs typeface="Times New Roman" panose="02020603050405020304" pitchFamily="18" charset="0"/>
              </a:rPr>
              <a:t>vegetable leather </a:t>
            </a:r>
            <a:r>
              <a:rPr lang="id-ID" sz="2000" dirty="0">
                <a:latin typeface="Times New Roman" panose="02020603050405020304" pitchFamily="18" charset="0"/>
                <a:cs typeface="Times New Roman" panose="02020603050405020304" pitchFamily="18" charset="0"/>
              </a:rPr>
              <a:t>sawi. Hipotesis penelitian ditolak </a:t>
            </a:r>
          </a:p>
          <a:p>
            <a:pPr lvl="0" algn="just"/>
            <a:r>
              <a:rPr lang="en-US" sz="2000" dirty="0" err="1">
                <a:latin typeface="Times New Roman" panose="02020603050405020304" pitchFamily="18" charset="0"/>
                <a:cs typeface="Times New Roman" panose="02020603050405020304" pitchFamily="18" charset="0"/>
              </a:rPr>
              <a:t>Jika</a:t>
            </a:r>
            <a:r>
              <a:rPr lang="en-US" sz="2000" dirty="0">
                <a:latin typeface="Times New Roman" panose="02020603050405020304" pitchFamily="18" charset="0"/>
                <a:cs typeface="Times New Roman" panose="02020603050405020304" pitchFamily="18" charset="0"/>
              </a:rPr>
              <a:t> F </a:t>
            </a:r>
            <a:r>
              <a:rPr lang="en-US" sz="2000" baseline="-25000" dirty="0" err="1">
                <a:latin typeface="Times New Roman" panose="02020603050405020304" pitchFamily="18" charset="0"/>
                <a:cs typeface="Times New Roman" panose="02020603050405020304" pitchFamily="18" charset="0"/>
              </a:rPr>
              <a:t>hitung</a:t>
            </a:r>
            <a:r>
              <a:rPr lang="en-US" sz="2000" baseline="-25000" dirty="0">
                <a:latin typeface="Times New Roman" panose="02020603050405020304" pitchFamily="18" charset="0"/>
                <a:cs typeface="Times New Roman" panose="02020603050405020304" pitchFamily="18" charset="0"/>
              </a:rPr>
              <a:t> </a:t>
            </a:r>
            <a:r>
              <a:rPr lang="id-ID" sz="2000" baseline="-25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 </a:t>
            </a:r>
            <a:r>
              <a:rPr lang="en-US" sz="2000" baseline="-25000" dirty="0" err="1">
                <a:latin typeface="Times New Roman" panose="02020603050405020304" pitchFamily="18" charset="0"/>
                <a:cs typeface="Times New Roman" panose="02020603050405020304" pitchFamily="18" charset="0"/>
              </a:rPr>
              <a:t>tabel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taraf</a:t>
            </a:r>
            <a:r>
              <a:rPr lang="en-US" sz="2000" dirty="0">
                <a:latin typeface="Times New Roman" panose="02020603050405020304" pitchFamily="18" charset="0"/>
                <a:cs typeface="Times New Roman" panose="02020603050405020304" pitchFamily="18" charset="0"/>
              </a:rPr>
              <a:t> 5%</a:t>
            </a:r>
            <a:r>
              <a:rPr lang="id-ID" sz="2000" dirty="0">
                <a:latin typeface="Times New Roman" panose="02020603050405020304" pitchFamily="18" charset="0"/>
                <a:cs typeface="Times New Roman" panose="02020603050405020304" pitchFamily="18" charset="0"/>
              </a:rPr>
              <a:t>, maka perbandingan bubur rumput laut dengan bubur sawi dan konsentrasi ekstrak </a:t>
            </a:r>
            <a:r>
              <a:rPr lang="id-ID" sz="2000" dirty="0" smtClean="0">
                <a:latin typeface="Times New Roman" panose="02020603050405020304" pitchFamily="18" charset="0"/>
                <a:cs typeface="Times New Roman" panose="02020603050405020304" pitchFamily="18" charset="0"/>
              </a:rPr>
              <a:t>suji </a:t>
            </a:r>
            <a:r>
              <a:rPr lang="id-ID" sz="2000" dirty="0">
                <a:latin typeface="Times New Roman" panose="02020603050405020304" pitchFamily="18" charset="0"/>
                <a:cs typeface="Times New Roman" panose="02020603050405020304" pitchFamily="18" charset="0"/>
              </a:rPr>
              <a:t>berpengaruh terhadap karakteristik </a:t>
            </a:r>
            <a:r>
              <a:rPr lang="id-ID" sz="2000" i="1" dirty="0">
                <a:latin typeface="Times New Roman" panose="02020603050405020304" pitchFamily="18" charset="0"/>
                <a:cs typeface="Times New Roman" panose="02020603050405020304" pitchFamily="18" charset="0"/>
              </a:rPr>
              <a:t>vegetable leather  </a:t>
            </a:r>
            <a:r>
              <a:rPr lang="id-ID" sz="2000" dirty="0">
                <a:latin typeface="Times New Roman" panose="02020603050405020304" pitchFamily="18" charset="0"/>
                <a:cs typeface="Times New Roman" panose="02020603050405020304" pitchFamily="18" charset="0"/>
              </a:rPr>
              <a:t>sawi. Hipotesis diterima, kemudian akan dilanjutkan dengan uji lanjut Duncan untuk mengetahui perbedaan sampel (Gaspersz, 1995</a:t>
            </a:r>
            <a:r>
              <a:rPr lang="id-ID" sz="2000" dirty="0" smtClean="0">
                <a:latin typeface="Times New Roman" panose="02020603050405020304" pitchFamily="18" charset="0"/>
                <a:cs typeface="Times New Roman" panose="02020603050405020304" pitchFamily="18" charset="0"/>
              </a:rPr>
              <a:t>).</a:t>
            </a:r>
          </a:p>
          <a:p>
            <a:pPr marL="0" lvl="0" indent="0" algn="just">
              <a:buNone/>
            </a:pPr>
            <a:endParaRPr lang="id-ID" sz="2000" dirty="0">
              <a:latin typeface="Times New Roman" panose="02020603050405020304" pitchFamily="18" charset="0"/>
              <a:cs typeface="Times New Roman" panose="02020603050405020304" pitchFamily="18" charset="0"/>
            </a:endParaRPr>
          </a:p>
          <a:p>
            <a:pPr marL="357188" lvl="0" indent="-357188" algn="just">
              <a:buNone/>
            </a:pPr>
            <a:r>
              <a:rPr lang="id-ID" sz="2000" dirty="0" smtClean="0">
                <a:latin typeface="Times New Roman" panose="02020603050405020304" pitchFamily="18" charset="0"/>
                <a:cs typeface="Times New Roman" panose="02020603050405020304" pitchFamily="18" charset="0"/>
              </a:rPr>
              <a:t>4.	</a:t>
            </a:r>
            <a:r>
              <a:rPr lang="id-ID" sz="2000" b="1" dirty="0" smtClean="0">
                <a:latin typeface="Times New Roman" panose="02020603050405020304" pitchFamily="18" charset="0"/>
                <a:cs typeface="Times New Roman" panose="02020603050405020304" pitchFamily="18" charset="0"/>
              </a:rPr>
              <a:t>Rancangan Respon </a:t>
            </a:r>
            <a:r>
              <a:rPr lang="id-ID" sz="2000" dirty="0" smtClean="0">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Analisis produk akhir </a:t>
            </a:r>
            <a:r>
              <a:rPr lang="id-ID" sz="2000" i="1" dirty="0" smtClean="0">
                <a:latin typeface="Times New Roman" panose="02020603050405020304" pitchFamily="18" charset="0"/>
                <a:cs typeface="Times New Roman" panose="02020603050405020304" pitchFamily="18" charset="0"/>
              </a:rPr>
              <a:t>mix vegetable </a:t>
            </a:r>
            <a:r>
              <a:rPr lang="id-ID" sz="2000" i="1" dirty="0">
                <a:latin typeface="Times New Roman" panose="02020603050405020304" pitchFamily="18" charset="0"/>
                <a:cs typeface="Times New Roman" panose="02020603050405020304" pitchFamily="18" charset="0"/>
              </a:rPr>
              <a:t>leather </a:t>
            </a:r>
            <a:r>
              <a:rPr lang="id-ID" sz="2000" dirty="0" smtClean="0">
                <a:latin typeface="Times New Roman" panose="02020603050405020304" pitchFamily="18" charset="0"/>
                <a:cs typeface="Times New Roman" panose="02020603050405020304" pitchFamily="18" charset="0"/>
              </a:rPr>
              <a:t>yang </a:t>
            </a:r>
            <a:r>
              <a:rPr lang="id-ID" sz="2000" dirty="0">
                <a:latin typeface="Times New Roman" panose="02020603050405020304" pitchFamily="18" charset="0"/>
                <a:cs typeface="Times New Roman" panose="02020603050405020304" pitchFamily="18" charset="0"/>
              </a:rPr>
              <a:t>dilakukan pada penelitian ini </a:t>
            </a:r>
            <a:r>
              <a:rPr lang="id-ID" sz="2000" dirty="0" smtClean="0">
                <a:latin typeface="Times New Roman" panose="02020603050405020304" pitchFamily="18" charset="0"/>
                <a:cs typeface="Times New Roman" panose="02020603050405020304" pitchFamily="18" charset="0"/>
              </a:rPr>
              <a:t>meliputi </a:t>
            </a:r>
            <a:r>
              <a:rPr lang="id-ID" sz="2000" dirty="0">
                <a:latin typeface="Times New Roman" panose="02020603050405020304" pitchFamily="18" charset="0"/>
                <a:cs typeface="Times New Roman" panose="02020603050405020304" pitchFamily="18" charset="0"/>
              </a:rPr>
              <a:t>respon kimia dan respon organoleptik</a:t>
            </a:r>
            <a:r>
              <a:rPr lang="id-ID" sz="2000" dirty="0" smtClean="0">
                <a:latin typeface="Times New Roman" panose="02020603050405020304" pitchFamily="18" charset="0"/>
                <a:cs typeface="Times New Roman" panose="02020603050405020304" pitchFamily="18" charset="0"/>
              </a:rPr>
              <a:t>. </a:t>
            </a:r>
          </a:p>
          <a:p>
            <a:pPr lvl="0" algn="just"/>
            <a:r>
              <a:rPr lang="id-ID" sz="2000" dirty="0" smtClean="0">
                <a:latin typeface="Times New Roman" panose="02020603050405020304" pitchFamily="18" charset="0"/>
                <a:cs typeface="Times New Roman" panose="02020603050405020304" pitchFamily="18" charset="0"/>
              </a:rPr>
              <a:t>Respon </a:t>
            </a:r>
            <a:r>
              <a:rPr lang="id-ID" sz="2000" dirty="0">
                <a:latin typeface="Times New Roman" panose="02020603050405020304" pitchFamily="18" charset="0"/>
                <a:cs typeface="Times New Roman" panose="02020603050405020304" pitchFamily="18" charset="0"/>
              </a:rPr>
              <a:t>kimia yang dilakukan terhadap produk </a:t>
            </a:r>
            <a:r>
              <a:rPr lang="id-ID" sz="2000" dirty="0" smtClean="0">
                <a:latin typeface="Times New Roman" panose="02020603050405020304" pitchFamily="18" charset="0"/>
                <a:cs typeface="Times New Roman" panose="02020603050405020304" pitchFamily="18" charset="0"/>
              </a:rPr>
              <a:t>adalah </a:t>
            </a:r>
            <a:r>
              <a:rPr lang="id-ID" sz="2000" dirty="0">
                <a:latin typeface="Times New Roman" panose="02020603050405020304" pitchFamily="18" charset="0"/>
                <a:cs typeface="Times New Roman" panose="02020603050405020304" pitchFamily="18" charset="0"/>
              </a:rPr>
              <a:t>kadar serat </a:t>
            </a:r>
            <a:r>
              <a:rPr lang="id-ID" sz="2000" dirty="0" smtClean="0">
                <a:latin typeface="Times New Roman" panose="02020603050405020304" pitchFamily="18" charset="0"/>
                <a:cs typeface="Times New Roman" panose="02020603050405020304" pitchFamily="18" charset="0"/>
              </a:rPr>
              <a:t>kasar metode </a:t>
            </a:r>
            <a:r>
              <a:rPr lang="id-ID" sz="2000" dirty="0">
                <a:latin typeface="Times New Roman" panose="02020603050405020304" pitchFamily="18" charset="0"/>
                <a:cs typeface="Times New Roman" panose="02020603050405020304" pitchFamily="18" charset="0"/>
              </a:rPr>
              <a:t>Gravimetri (AOAC 2005), kadar air metode Gravimetri (AOAC, 1995) dan kadar abu </a:t>
            </a:r>
            <a:r>
              <a:rPr lang="id-ID" sz="2000" dirty="0" smtClean="0">
                <a:latin typeface="Times New Roman" panose="02020603050405020304" pitchFamily="18" charset="0"/>
                <a:cs typeface="Times New Roman" panose="02020603050405020304" pitchFamily="18" charset="0"/>
              </a:rPr>
              <a:t>metode </a:t>
            </a:r>
            <a:r>
              <a:rPr lang="id-ID" sz="2000" dirty="0">
                <a:latin typeface="Times New Roman" panose="02020603050405020304" pitchFamily="18" charset="0"/>
                <a:cs typeface="Times New Roman" panose="02020603050405020304" pitchFamily="18" charset="0"/>
              </a:rPr>
              <a:t>Gravimetri (SNI 01-2891-1992). </a:t>
            </a:r>
          </a:p>
          <a:p>
            <a:pPr lvl="0" algn="just"/>
            <a:r>
              <a:rPr lang="id-ID" sz="2000" dirty="0">
                <a:latin typeface="Times New Roman" panose="02020603050405020304" pitchFamily="18" charset="0"/>
                <a:cs typeface="Times New Roman" panose="02020603050405020304" pitchFamily="18" charset="0"/>
              </a:rPr>
              <a:t>Respon </a:t>
            </a:r>
            <a:r>
              <a:rPr lang="id-ID" sz="2000" dirty="0" smtClean="0">
                <a:latin typeface="Times New Roman" panose="02020603050405020304" pitchFamily="18" charset="0"/>
                <a:cs typeface="Times New Roman" panose="02020603050405020304" pitchFamily="18" charset="0"/>
              </a:rPr>
              <a:t>Organoleptik yang digunakan </a:t>
            </a:r>
            <a:r>
              <a:rPr lang="id-ID" sz="2000" dirty="0">
                <a:latin typeface="Times New Roman" panose="02020603050405020304" pitchFamily="18" charset="0"/>
                <a:cs typeface="Times New Roman" panose="02020603050405020304" pitchFamily="18" charset="0"/>
              </a:rPr>
              <a:t>pada produk akhir </a:t>
            </a:r>
            <a:r>
              <a:rPr lang="id-ID" sz="2000" dirty="0" smtClean="0">
                <a:latin typeface="Times New Roman" panose="02020603050405020304" pitchFamily="18" charset="0"/>
                <a:cs typeface="Times New Roman" panose="02020603050405020304" pitchFamily="18" charset="0"/>
              </a:rPr>
              <a:t>adalah </a:t>
            </a:r>
            <a:r>
              <a:rPr lang="id-ID" sz="2000" dirty="0">
                <a:latin typeface="Times New Roman" panose="02020603050405020304" pitchFamily="18" charset="0"/>
                <a:cs typeface="Times New Roman" panose="02020603050405020304" pitchFamily="18" charset="0"/>
              </a:rPr>
              <a:t>uji </a:t>
            </a:r>
            <a:r>
              <a:rPr lang="id-ID" sz="2000" dirty="0" smtClean="0">
                <a:latin typeface="Times New Roman" panose="02020603050405020304" pitchFamily="18" charset="0"/>
                <a:cs typeface="Times New Roman" panose="02020603050405020304" pitchFamily="18" charset="0"/>
              </a:rPr>
              <a:t>hedonik</a:t>
            </a:r>
            <a:r>
              <a:rPr lang="id-ID" sz="2000" dirty="0">
                <a:latin typeface="Times New Roman" panose="02020603050405020304" pitchFamily="18" charset="0"/>
                <a:cs typeface="Times New Roman" panose="02020603050405020304" pitchFamily="18" charset="0"/>
              </a:rPr>
              <a:t> </a:t>
            </a:r>
            <a:r>
              <a:rPr lang="id-ID" sz="2000" dirty="0" smtClean="0">
                <a:latin typeface="Times New Roman" panose="02020603050405020304" pitchFamily="18" charset="0"/>
                <a:cs typeface="Times New Roman" panose="02020603050405020304" pitchFamily="18" charset="0"/>
              </a:rPr>
              <a:t>dengan parameter rasa, tekstur, aroma dan warna dengan 20 panelis semi terlatih</a:t>
            </a:r>
            <a:endParaRPr lang="id-ID" sz="2000" dirty="0">
              <a:latin typeface="Times New Roman" panose="02020603050405020304" pitchFamily="18" charset="0"/>
              <a:cs typeface="Times New Roman" panose="02020603050405020304" pitchFamily="18" charset="0"/>
            </a:endParaRPr>
          </a:p>
          <a:p>
            <a:pPr marL="0" indent="0">
              <a:buNone/>
            </a:pPr>
            <a:endParaRPr lang="id-ID" dirty="0"/>
          </a:p>
        </p:txBody>
      </p:sp>
    </p:spTree>
    <p:extLst>
      <p:ext uri="{BB962C8B-B14F-4D97-AF65-F5344CB8AC3E}">
        <p14:creationId xmlns:p14="http://schemas.microsoft.com/office/powerpoint/2010/main" val="17234780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39" y="299355"/>
            <a:ext cx="8596668" cy="827080"/>
          </a:xfrm>
          <a:solidFill>
            <a:schemeClr val="accent3">
              <a:lumMod val="60000"/>
              <a:lumOff val="40000"/>
            </a:schemeClr>
          </a:solidFill>
        </p:spPr>
        <p:txBody>
          <a:bodyPr>
            <a:noAutofit/>
            <a:scene3d>
              <a:camera prst="orthographicFront"/>
              <a:lightRig rig="soft" dir="t">
                <a:rot lat="0" lon="0" rev="15600000"/>
              </a:lightRig>
            </a:scene3d>
            <a:sp3d extrusionH="57150" prstMaterial="softEdge">
              <a:bevelT w="25400" h="38100"/>
            </a:sp3d>
          </a:bodyPr>
          <a:lstStyle/>
          <a:p>
            <a:r>
              <a:rPr lang="id-ID" sz="4800" b="1" dirty="0" smtClean="0">
                <a:ln/>
                <a:solidFill>
                  <a:schemeClr val="accent4"/>
                </a:solidFill>
                <a:latin typeface="Times New Roman" panose="02020603050405020304" pitchFamily="18" charset="0"/>
                <a:cs typeface="Times New Roman" panose="02020603050405020304" pitchFamily="18" charset="0"/>
              </a:rPr>
              <a:t>I. Pendahuluan</a:t>
            </a:r>
            <a:endParaRPr lang="id-ID" sz="4800" b="1" dirty="0">
              <a:ln/>
              <a:solidFill>
                <a:schemeClr val="accent4"/>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409" r="3063"/>
          <a:stretch/>
        </p:blipFill>
        <p:spPr>
          <a:xfrm>
            <a:off x="3131824" y="1742662"/>
            <a:ext cx="5300870" cy="424069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009" r="11245"/>
          <a:stretch/>
        </p:blipFill>
        <p:spPr>
          <a:xfrm rot="16200000">
            <a:off x="-664186" y="2719749"/>
            <a:ext cx="4412974" cy="228652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4187" t="7151" r="22947" b="28115"/>
          <a:stretch/>
        </p:blipFill>
        <p:spPr>
          <a:xfrm>
            <a:off x="8878955" y="1543879"/>
            <a:ext cx="2411895" cy="4439479"/>
          </a:xfrm>
          <a:prstGeom prst="rect">
            <a:avLst/>
          </a:prstGeom>
        </p:spPr>
      </p:pic>
    </p:spTree>
    <p:extLst>
      <p:ext uri="{BB962C8B-B14F-4D97-AF65-F5344CB8AC3E}">
        <p14:creationId xmlns:p14="http://schemas.microsoft.com/office/powerpoint/2010/main" val="3259327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332555" y="3042320"/>
            <a:ext cx="6163294" cy="369332"/>
          </a:xfrm>
          <a:prstGeom prst="rect">
            <a:avLst/>
          </a:prstGeom>
          <a:noFill/>
        </p:spPr>
        <p:txBody>
          <a:bodyPr wrap="square" rtlCol="0">
            <a:spAutoFit/>
          </a:bodyPr>
          <a:lstStyle/>
          <a:p>
            <a:r>
              <a:rPr lang="id-ID" dirty="0" smtClean="0">
                <a:latin typeface="Times New Roman" panose="02020603050405020304" pitchFamily="18" charset="0"/>
                <a:cs typeface="Times New Roman" panose="02020603050405020304" pitchFamily="18" charset="0"/>
              </a:rPr>
              <a:t>Diagram Alir Proses Pembuatan Ekstrak Daun Suji</a:t>
            </a:r>
            <a:endParaRPr lang="id-ID"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32889" t="21321" r="32278" b="4402"/>
          <a:stretch/>
        </p:blipFill>
        <p:spPr>
          <a:xfrm>
            <a:off x="1252760" y="337145"/>
            <a:ext cx="7546683" cy="6127752"/>
          </a:xfrm>
          <a:prstGeom prst="rect">
            <a:avLst/>
          </a:prstGeom>
        </p:spPr>
      </p:pic>
    </p:spTree>
    <p:extLst>
      <p:ext uri="{BB962C8B-B14F-4D97-AF65-F5344CB8AC3E}">
        <p14:creationId xmlns:p14="http://schemas.microsoft.com/office/powerpoint/2010/main" val="21181716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2238323" y="2532203"/>
            <a:ext cx="7208322" cy="369332"/>
          </a:xfrm>
          <a:prstGeom prst="rect">
            <a:avLst/>
          </a:prstGeom>
          <a:noFill/>
        </p:spPr>
        <p:txBody>
          <a:bodyPr wrap="square" rtlCol="0">
            <a:spAutoFit/>
          </a:bodyPr>
          <a:lstStyle/>
          <a:p>
            <a:r>
              <a:rPr lang="id-ID" dirty="0" smtClean="0">
                <a:latin typeface="Times New Roman" panose="02020603050405020304" pitchFamily="18" charset="0"/>
                <a:cs typeface="Times New Roman" panose="02020603050405020304" pitchFamily="18" charset="0"/>
              </a:rPr>
              <a:t>Diagram Alir Pembuatan Bubur Rumput Laut (</a:t>
            </a:r>
            <a:r>
              <a:rPr lang="id-ID" i="1" dirty="0" smtClean="0">
                <a:latin typeface="Times New Roman" panose="02020603050405020304" pitchFamily="18" charset="0"/>
                <a:cs typeface="Times New Roman" panose="02020603050405020304" pitchFamily="18" charset="0"/>
              </a:rPr>
              <a:t>E. cottonii</a:t>
            </a:r>
            <a:r>
              <a:rPr lang="id-ID" dirty="0" smtClean="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35639" t="21426" r="33806" b="6454"/>
          <a:stretch/>
        </p:blipFill>
        <p:spPr>
          <a:xfrm>
            <a:off x="2054085" y="1"/>
            <a:ext cx="7726019" cy="6427304"/>
          </a:xfrm>
          <a:prstGeom prst="rect">
            <a:avLst/>
          </a:prstGeom>
        </p:spPr>
      </p:pic>
    </p:spTree>
    <p:extLst>
      <p:ext uri="{BB962C8B-B14F-4D97-AF65-F5344CB8AC3E}">
        <p14:creationId xmlns:p14="http://schemas.microsoft.com/office/powerpoint/2010/main" val="249249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2110912" y="3313909"/>
            <a:ext cx="6255029" cy="369332"/>
          </a:xfrm>
          <a:prstGeom prst="rect">
            <a:avLst/>
          </a:prstGeom>
          <a:noFill/>
        </p:spPr>
        <p:txBody>
          <a:bodyPr wrap="square" rtlCol="0">
            <a:spAutoFit/>
          </a:bodyPr>
          <a:lstStyle/>
          <a:p>
            <a:r>
              <a:rPr lang="id-ID" dirty="0" smtClean="0">
                <a:latin typeface="Times New Roman" panose="02020603050405020304" pitchFamily="18" charset="0"/>
                <a:cs typeface="Times New Roman" panose="02020603050405020304" pitchFamily="18" charset="0"/>
              </a:rPr>
              <a:t>Diagram Alir Pembuatan </a:t>
            </a:r>
            <a:r>
              <a:rPr lang="id-ID" i="1" dirty="0" smtClean="0">
                <a:latin typeface="Times New Roman" panose="02020603050405020304" pitchFamily="18" charset="0"/>
                <a:cs typeface="Times New Roman" panose="02020603050405020304" pitchFamily="18" charset="0"/>
              </a:rPr>
              <a:t>Mix Vegetable Leather </a:t>
            </a:r>
            <a:r>
              <a:rPr lang="id-ID" dirty="0" smtClean="0">
                <a:latin typeface="Times New Roman" panose="02020603050405020304" pitchFamily="18" charset="0"/>
                <a:cs typeface="Times New Roman" panose="02020603050405020304" pitchFamily="18" charset="0"/>
              </a:rPr>
              <a:t> Pendahuluan</a:t>
            </a:r>
            <a:endParaRPr lang="id-ID"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35028" t="20698" r="34722" b="6183"/>
          <a:stretch/>
        </p:blipFill>
        <p:spPr>
          <a:xfrm>
            <a:off x="1550505" y="530088"/>
            <a:ext cx="9713843" cy="6208643"/>
          </a:xfrm>
          <a:prstGeom prst="rect">
            <a:avLst/>
          </a:prstGeom>
        </p:spPr>
      </p:pic>
    </p:spTree>
    <p:extLst>
      <p:ext uri="{BB962C8B-B14F-4D97-AF65-F5344CB8AC3E}">
        <p14:creationId xmlns:p14="http://schemas.microsoft.com/office/powerpoint/2010/main" val="380887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222750" y="3099460"/>
            <a:ext cx="6163293" cy="369332"/>
          </a:xfrm>
          <a:prstGeom prst="rect">
            <a:avLst/>
          </a:prstGeom>
          <a:noFill/>
        </p:spPr>
        <p:txBody>
          <a:bodyPr wrap="square" rtlCol="0">
            <a:spAutoFit/>
          </a:bodyPr>
          <a:lstStyle/>
          <a:p>
            <a:r>
              <a:rPr lang="id-ID" dirty="0" smtClean="0">
                <a:latin typeface="Times New Roman" panose="02020603050405020304" pitchFamily="18" charset="0"/>
                <a:cs typeface="Times New Roman" panose="02020603050405020304" pitchFamily="18" charset="0"/>
              </a:rPr>
              <a:t>Diagram Alir Pembuatan </a:t>
            </a:r>
            <a:r>
              <a:rPr lang="id-ID" i="1" dirty="0" smtClean="0">
                <a:latin typeface="Times New Roman" panose="02020603050405020304" pitchFamily="18" charset="0"/>
                <a:cs typeface="Times New Roman" panose="02020603050405020304" pitchFamily="18" charset="0"/>
              </a:rPr>
              <a:t>Leather </a:t>
            </a:r>
            <a:r>
              <a:rPr lang="id-ID" dirty="0" smtClean="0">
                <a:latin typeface="Times New Roman" panose="02020603050405020304" pitchFamily="18" charset="0"/>
                <a:cs typeface="Times New Roman" panose="02020603050405020304" pitchFamily="18" charset="0"/>
              </a:rPr>
              <a:t>Sawi Pada Penelitian Utama</a:t>
            </a:r>
            <a:endParaRPr lang="id-ID"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35028" t="22147" r="35027" b="3940"/>
          <a:stretch/>
        </p:blipFill>
        <p:spPr>
          <a:xfrm>
            <a:off x="1457739" y="202479"/>
            <a:ext cx="9104244" cy="6529624"/>
          </a:xfrm>
          <a:prstGeom prst="rect">
            <a:avLst/>
          </a:prstGeom>
        </p:spPr>
      </p:pic>
    </p:spTree>
    <p:extLst>
      <p:ext uri="{BB962C8B-B14F-4D97-AF65-F5344CB8AC3E}">
        <p14:creationId xmlns:p14="http://schemas.microsoft.com/office/powerpoint/2010/main" val="1436371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99" y="304800"/>
            <a:ext cx="8596668" cy="583096"/>
          </a:xfrm>
        </p:spPr>
        <p:txBody>
          <a:bodyPr>
            <a:normAutofit fontScale="90000"/>
          </a:bodyPr>
          <a:lstStyle/>
          <a:p>
            <a:r>
              <a:rPr lang="id-ID" dirty="0" smtClean="0"/>
              <a:t>Analisis Bahan Baku</a:t>
            </a:r>
            <a:endParaRPr lang="id-ID"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73922" y="1193179"/>
            <a:ext cx="3695504" cy="2078721"/>
          </a:xfrm>
        </p:spPr>
      </p:pic>
      <p:sp>
        <p:nvSpPr>
          <p:cNvPr id="5" name="Rounded Rectangle 4"/>
          <p:cNvSpPr/>
          <p:nvPr/>
        </p:nvSpPr>
        <p:spPr>
          <a:xfrm>
            <a:off x="3738039" y="3445565"/>
            <a:ext cx="3167269" cy="675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Serat Kasar</a:t>
            </a:r>
            <a:endParaRPr lang="id-ID" dirty="0"/>
          </a:p>
        </p:txBody>
      </p:sp>
      <p:cxnSp>
        <p:nvCxnSpPr>
          <p:cNvPr id="7" name="Straight Arrow Connector 6"/>
          <p:cNvCxnSpPr>
            <a:stCxn id="5" idx="2"/>
          </p:cNvCxnSpPr>
          <p:nvPr/>
        </p:nvCxnSpPr>
        <p:spPr>
          <a:xfrm flipH="1">
            <a:off x="3604591" y="4121426"/>
            <a:ext cx="1717083" cy="516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69128" y="4121426"/>
            <a:ext cx="1847752" cy="516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146852" y="4679404"/>
            <a:ext cx="2139703" cy="1616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4.63%</a:t>
            </a:r>
            <a:endParaRPr lang="id-ID" dirty="0"/>
          </a:p>
        </p:txBody>
      </p:sp>
      <p:sp>
        <p:nvSpPr>
          <p:cNvPr id="12" name="Oval 11"/>
          <p:cNvSpPr/>
          <p:nvPr/>
        </p:nvSpPr>
        <p:spPr>
          <a:xfrm>
            <a:off x="6453808" y="4638261"/>
            <a:ext cx="1895061" cy="1563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3.40% (bentuk KH) DKBM 2013</a:t>
            </a:r>
            <a:endParaRPr lang="id-ID" dirty="0"/>
          </a:p>
        </p:txBody>
      </p:sp>
      <p:sp>
        <p:nvSpPr>
          <p:cNvPr id="14" name="TextBox 13"/>
          <p:cNvSpPr txBox="1"/>
          <p:nvPr/>
        </p:nvSpPr>
        <p:spPr>
          <a:xfrm>
            <a:off x="7818783" y="755374"/>
            <a:ext cx="4161182" cy="3139321"/>
          </a:xfrm>
          <a:prstGeom prst="rect">
            <a:avLst/>
          </a:prstGeom>
          <a:noFill/>
        </p:spPr>
        <p:txBody>
          <a:bodyPr wrap="square" rtlCol="0">
            <a:spAutoFit/>
          </a:bodyPr>
          <a:lstStyle/>
          <a:p>
            <a:r>
              <a:rPr lang="id-ID" dirty="0" smtClean="0">
                <a:solidFill>
                  <a:srgbClr val="FFCC00"/>
                </a:solidFill>
              </a:rPr>
              <a:t>Hasil pengujian serat kasar (Gravimetri) </a:t>
            </a:r>
            <a:r>
              <a:rPr lang="id-ID" b="1" u="sng" dirty="0" smtClean="0">
                <a:solidFill>
                  <a:srgbClr val="FFCC00"/>
                </a:solidFill>
              </a:rPr>
              <a:t>lebih besar </a:t>
            </a:r>
            <a:r>
              <a:rPr lang="id-ID" dirty="0" smtClean="0">
                <a:solidFill>
                  <a:srgbClr val="FFCC00"/>
                </a:solidFill>
              </a:rPr>
              <a:t>dibandingkan dengan data DKBM</a:t>
            </a:r>
          </a:p>
          <a:p>
            <a:r>
              <a:rPr lang="id-ID" dirty="0" smtClean="0">
                <a:solidFill>
                  <a:srgbClr val="FFCC00"/>
                </a:solidFill>
              </a:rPr>
              <a:t>Alasan :</a:t>
            </a:r>
          </a:p>
          <a:p>
            <a:pPr marL="342900" indent="-342900">
              <a:buAutoNum type="arabicPeriod"/>
            </a:pPr>
            <a:r>
              <a:rPr lang="id-ID" dirty="0" smtClean="0">
                <a:solidFill>
                  <a:srgbClr val="FFCC00"/>
                </a:solidFill>
              </a:rPr>
              <a:t>Tidak tertulis dengan jelas jenis Sawi pada DKBM 2013</a:t>
            </a:r>
          </a:p>
          <a:p>
            <a:pPr marL="342900" indent="-342900">
              <a:buAutoNum type="arabicPeriod"/>
            </a:pPr>
            <a:r>
              <a:rPr lang="id-ID" dirty="0" smtClean="0">
                <a:solidFill>
                  <a:srgbClr val="FFCC00"/>
                </a:solidFill>
              </a:rPr>
              <a:t>Pada DKBM tertera bentuk KH total</a:t>
            </a:r>
          </a:p>
          <a:p>
            <a:pPr marL="342900" indent="-342900">
              <a:buAutoNum type="arabicPeriod"/>
            </a:pPr>
            <a:r>
              <a:rPr lang="id-ID" dirty="0" smtClean="0">
                <a:solidFill>
                  <a:srgbClr val="FFCC00"/>
                </a:solidFill>
              </a:rPr>
              <a:t>Sayuran merupakan sumber serat</a:t>
            </a:r>
          </a:p>
          <a:p>
            <a:pPr marL="342900" indent="-342900">
              <a:buAutoNum type="arabicPeriod"/>
            </a:pPr>
            <a:r>
              <a:rPr lang="id-ID" dirty="0" smtClean="0">
                <a:solidFill>
                  <a:srgbClr val="FFCC00"/>
                </a:solidFill>
              </a:rPr>
              <a:t>Serat kasar terdiri atas selulosa dan lignin yang banyak terdapat di daun dan batang sawi</a:t>
            </a:r>
            <a:endParaRPr lang="id-ID" dirty="0">
              <a:solidFill>
                <a:srgbClr val="FFCC00"/>
              </a:solidFill>
            </a:endParaRPr>
          </a:p>
        </p:txBody>
      </p:sp>
    </p:spTree>
    <p:extLst>
      <p:ext uri="{BB962C8B-B14F-4D97-AF65-F5344CB8AC3E}">
        <p14:creationId xmlns:p14="http://schemas.microsoft.com/office/powerpoint/2010/main" val="3594765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84" y="318023"/>
            <a:ext cx="8596668" cy="622852"/>
          </a:xfrm>
        </p:spPr>
        <p:txBody>
          <a:bodyPr>
            <a:normAutofit fontScale="90000"/>
          </a:bodyPr>
          <a:lstStyle/>
          <a:p>
            <a:r>
              <a:rPr lang="id-ID" dirty="0" smtClean="0"/>
              <a:t>Hasil Penelitian Pendahuluan</a:t>
            </a:r>
            <a:endParaRPr lang="id-ID" dirty="0"/>
          </a:p>
        </p:txBody>
      </p:sp>
      <p:sp>
        <p:nvSpPr>
          <p:cNvPr id="6" name="Rectangle 5"/>
          <p:cNvSpPr/>
          <p:nvPr/>
        </p:nvSpPr>
        <p:spPr>
          <a:xfrm>
            <a:off x="1893108" y="1331478"/>
            <a:ext cx="6467061" cy="808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Penyaringan Bubur Rumput Laut </a:t>
            </a:r>
          </a:p>
          <a:p>
            <a:pPr algn="ctr"/>
            <a:r>
              <a:rPr lang="id-ID" dirty="0" smtClean="0"/>
              <a:t>(</a:t>
            </a:r>
            <a:r>
              <a:rPr lang="id-ID" i="1" dirty="0" smtClean="0"/>
              <a:t>Eucheuma cottonii</a:t>
            </a:r>
            <a:r>
              <a:rPr lang="id-ID" dirty="0" smtClean="0"/>
              <a:t>)</a:t>
            </a:r>
            <a:endParaRPr lang="id-ID" dirty="0"/>
          </a:p>
        </p:txBody>
      </p:sp>
      <p:sp>
        <p:nvSpPr>
          <p:cNvPr id="7" name="Down Arrow 6"/>
          <p:cNvSpPr/>
          <p:nvPr/>
        </p:nvSpPr>
        <p:spPr>
          <a:xfrm>
            <a:off x="4904403" y="2255196"/>
            <a:ext cx="444472" cy="97845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8" name="Flowchart: Preparation 7"/>
          <p:cNvSpPr/>
          <p:nvPr/>
        </p:nvSpPr>
        <p:spPr>
          <a:xfrm>
            <a:off x="609872" y="2194457"/>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F1 (0%)</a:t>
            </a:r>
            <a:endParaRPr lang="id-ID" dirty="0"/>
          </a:p>
        </p:txBody>
      </p:sp>
      <p:sp>
        <p:nvSpPr>
          <p:cNvPr id="9" name="Flowchart: Preparation 8"/>
          <p:cNvSpPr/>
          <p:nvPr/>
        </p:nvSpPr>
        <p:spPr>
          <a:xfrm>
            <a:off x="1862071" y="2816379"/>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F2 (100%)</a:t>
            </a:r>
            <a:endParaRPr lang="id-ID" dirty="0"/>
          </a:p>
        </p:txBody>
      </p:sp>
      <p:sp>
        <p:nvSpPr>
          <p:cNvPr id="10" name="Flowchart: Preparation 9"/>
          <p:cNvSpPr/>
          <p:nvPr/>
        </p:nvSpPr>
        <p:spPr>
          <a:xfrm>
            <a:off x="3114270" y="3438301"/>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F3 (90%)</a:t>
            </a:r>
            <a:endParaRPr lang="id-ID" dirty="0"/>
          </a:p>
        </p:txBody>
      </p:sp>
      <p:sp>
        <p:nvSpPr>
          <p:cNvPr id="11" name="Flowchart: Preparation 10"/>
          <p:cNvSpPr/>
          <p:nvPr/>
        </p:nvSpPr>
        <p:spPr>
          <a:xfrm>
            <a:off x="4413656" y="3828903"/>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F4 (80%)</a:t>
            </a:r>
            <a:endParaRPr lang="id-ID" dirty="0"/>
          </a:p>
        </p:txBody>
      </p:sp>
      <p:sp>
        <p:nvSpPr>
          <p:cNvPr id="12" name="Flowchart: Preparation 11"/>
          <p:cNvSpPr/>
          <p:nvPr/>
        </p:nvSpPr>
        <p:spPr>
          <a:xfrm>
            <a:off x="5713041" y="3438301"/>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F5 (70%)</a:t>
            </a:r>
            <a:endParaRPr lang="id-ID" dirty="0"/>
          </a:p>
        </p:txBody>
      </p:sp>
      <p:sp>
        <p:nvSpPr>
          <p:cNvPr id="13" name="Flowchart: Preparation 12"/>
          <p:cNvSpPr/>
          <p:nvPr/>
        </p:nvSpPr>
        <p:spPr>
          <a:xfrm>
            <a:off x="6940724" y="2816379"/>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F6 (60%)</a:t>
            </a:r>
            <a:endParaRPr lang="id-ID" dirty="0"/>
          </a:p>
        </p:txBody>
      </p:sp>
      <p:sp>
        <p:nvSpPr>
          <p:cNvPr id="14" name="Flowchart: Preparation 13"/>
          <p:cNvSpPr/>
          <p:nvPr/>
        </p:nvSpPr>
        <p:spPr>
          <a:xfrm>
            <a:off x="8168407" y="2160589"/>
            <a:ext cx="1497496" cy="1099931"/>
          </a:xfrm>
          <a:prstGeom prst="flowChartPrepa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F7 (50%)</a:t>
            </a:r>
            <a:endParaRPr lang="id-ID" dirty="0"/>
          </a:p>
        </p:txBody>
      </p:sp>
      <p:sp>
        <p:nvSpPr>
          <p:cNvPr id="15" name="Right Arrow 14"/>
          <p:cNvSpPr/>
          <p:nvPr/>
        </p:nvSpPr>
        <p:spPr>
          <a:xfrm rot="5400000">
            <a:off x="5010686" y="4981250"/>
            <a:ext cx="231905" cy="4444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6" name="Rounded Rectangle 15"/>
          <p:cNvSpPr/>
          <p:nvPr/>
        </p:nvSpPr>
        <p:spPr>
          <a:xfrm>
            <a:off x="1391478" y="5319439"/>
            <a:ext cx="7460974" cy="4965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Respon Organoleptik (20 Panelis Semi Terlatih) </a:t>
            </a:r>
            <a:endParaRPr lang="id-ID" dirty="0"/>
          </a:p>
        </p:txBody>
      </p:sp>
      <p:sp>
        <p:nvSpPr>
          <p:cNvPr id="17" name="TextBox 16"/>
          <p:cNvSpPr txBox="1"/>
          <p:nvPr/>
        </p:nvSpPr>
        <p:spPr>
          <a:xfrm>
            <a:off x="202596" y="6206549"/>
            <a:ext cx="2779143" cy="369332"/>
          </a:xfrm>
          <a:prstGeom prst="rect">
            <a:avLst/>
          </a:prstGeom>
          <a:noFill/>
        </p:spPr>
        <p:txBody>
          <a:bodyPr wrap="square" rtlCol="0">
            <a:spAutoFit/>
          </a:bodyPr>
          <a:lstStyle/>
          <a:p>
            <a:r>
              <a:rPr lang="id-ID" dirty="0" smtClean="0"/>
              <a:t>Sumber: Teddy (2009)</a:t>
            </a:r>
            <a:endParaRPr lang="id-ID" dirty="0"/>
          </a:p>
        </p:txBody>
      </p:sp>
    </p:spTree>
    <p:extLst>
      <p:ext uri="{BB962C8B-B14F-4D97-AF65-F5344CB8AC3E}">
        <p14:creationId xmlns:p14="http://schemas.microsoft.com/office/powerpoint/2010/main" val="3878141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82" y="304800"/>
            <a:ext cx="8596668" cy="463826"/>
          </a:xfrm>
        </p:spPr>
        <p:txBody>
          <a:bodyPr>
            <a:normAutofit fontScale="90000"/>
          </a:bodyPr>
          <a:lstStyle/>
          <a:p>
            <a:pPr marL="571500" indent="-571500">
              <a:buFont typeface="Arial" panose="020B0604020202020204" pitchFamily="34" charset="0"/>
              <a:buChar char="•"/>
            </a:pPr>
            <a:r>
              <a:rPr lang="id-ID" dirty="0" smtClean="0"/>
              <a:t>Warna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5051417"/>
              </p:ext>
            </p:extLst>
          </p:nvPr>
        </p:nvGraphicFramePr>
        <p:xfrm>
          <a:off x="582185" y="1258955"/>
          <a:ext cx="8150861" cy="3511826"/>
        </p:xfrm>
        <a:graphic>
          <a:graphicData uri="http://schemas.openxmlformats.org/drawingml/2006/table">
            <a:tbl>
              <a:tblPr firstRow="1" firstCol="1" bandRow="1">
                <a:tableStyleId>{5940675A-B579-460E-94D1-54222C63F5DA}</a:tableStyleId>
              </a:tblPr>
              <a:tblGrid>
                <a:gridCol w="2980253"/>
                <a:gridCol w="2605822"/>
                <a:gridCol w="2564786"/>
              </a:tblGrid>
              <a:tr h="780405">
                <a:tc>
                  <a:txBody>
                    <a:bodyPr/>
                    <a:lstStyle/>
                    <a:p>
                      <a:pPr algn="ctr">
                        <a:lnSpc>
                          <a:spcPct val="100000"/>
                        </a:lnSpc>
                        <a:spcAft>
                          <a:spcPts val="0"/>
                        </a:spcAft>
                      </a:pPr>
                      <a:r>
                        <a:rPr lang="en-US" sz="1600" b="1" dirty="0" err="1">
                          <a:effectLst/>
                          <a:latin typeface="Times New Roman" panose="02020603050405020304" pitchFamily="18" charset="0"/>
                          <a:cs typeface="Times New Roman" panose="02020603050405020304" pitchFamily="18" charset="0"/>
                        </a:rPr>
                        <a:t>Perlakuan</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latin typeface="Times New Roman" panose="02020603050405020304" pitchFamily="18" charset="0"/>
                          <a:cs typeface="Times New Roman" panose="02020603050405020304" pitchFamily="18" charset="0"/>
                        </a:rPr>
                        <a:t>Rata-rata </a:t>
                      </a:r>
                      <a:r>
                        <a:rPr lang="en-US" sz="1600" b="1" dirty="0" err="1">
                          <a:effectLst/>
                          <a:latin typeface="Times New Roman" panose="02020603050405020304" pitchFamily="18" charset="0"/>
                          <a:cs typeface="Times New Roman" panose="02020603050405020304" pitchFamily="18" charset="0"/>
                        </a:rPr>
                        <a:t>Respon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Panelis</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err="1">
                          <a:effectLst/>
                          <a:latin typeface="Times New Roman" panose="02020603050405020304" pitchFamily="18" charset="0"/>
                          <a:cs typeface="Times New Roman" panose="02020603050405020304" pitchFamily="18" charset="0"/>
                        </a:rPr>
                        <a:t>Taraf</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Nyata</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0203">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cs typeface="Times New Roman" panose="02020603050405020304" pitchFamily="18" charset="0"/>
                        </a:rPr>
                        <a:t>1 (0%</a:t>
                      </a:r>
                      <a:r>
                        <a:rPr lang="id-ID" sz="1600" dirty="0">
                          <a:effectLst/>
                          <a:latin typeface="Times New Roman" panose="02020603050405020304" pitchFamily="18" charset="0"/>
                          <a:cs typeface="Times New Roman" panose="02020603050405020304" pitchFamily="18" charset="0"/>
                        </a:rPr>
                        <a:t> penyaringan</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2.85</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0203">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f2 (</a:t>
                      </a:r>
                      <a:r>
                        <a:rPr lang="id-ID" sz="1600" dirty="0">
                          <a:effectLst/>
                          <a:latin typeface="Times New Roman" panose="02020603050405020304" pitchFamily="18" charset="0"/>
                          <a:cs typeface="Times New Roman" panose="02020603050405020304" pitchFamily="18" charset="0"/>
                        </a:rPr>
                        <a:t>100</a:t>
                      </a:r>
                      <a:r>
                        <a:rPr lang="en-US" sz="1600" dirty="0">
                          <a:effectLst/>
                          <a:latin typeface="Times New Roman" panose="02020603050405020304" pitchFamily="18" charset="0"/>
                          <a:cs typeface="Times New Roman" panose="02020603050405020304" pitchFamily="18" charset="0"/>
                        </a:rPr>
                        <a:t>%</a:t>
                      </a:r>
                      <a:r>
                        <a:rPr lang="id-ID" sz="1600" dirty="0">
                          <a:effectLst/>
                          <a:latin typeface="Times New Roman" panose="02020603050405020304" pitchFamily="18" charset="0"/>
                          <a:cs typeface="Times New Roman" panose="02020603050405020304" pitchFamily="18" charset="0"/>
                        </a:rPr>
                        <a:t> penyaringan</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2.60</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0203">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f3 (</a:t>
                      </a:r>
                      <a:r>
                        <a:rPr lang="id-ID" sz="1600" dirty="0">
                          <a:effectLst/>
                          <a:latin typeface="Times New Roman" panose="02020603050405020304" pitchFamily="18" charset="0"/>
                          <a:cs typeface="Times New Roman" panose="02020603050405020304" pitchFamily="18" charset="0"/>
                        </a:rPr>
                        <a:t>9</a:t>
                      </a:r>
                      <a:r>
                        <a:rPr lang="en-US" sz="1600" dirty="0">
                          <a:effectLst/>
                          <a:latin typeface="Times New Roman" panose="02020603050405020304" pitchFamily="18" charset="0"/>
                          <a:cs typeface="Times New Roman" panose="02020603050405020304" pitchFamily="18" charset="0"/>
                        </a:rPr>
                        <a:t>0%</a:t>
                      </a:r>
                      <a:r>
                        <a:rPr lang="id-ID" sz="1600" dirty="0">
                          <a:effectLst/>
                          <a:latin typeface="Times New Roman" panose="02020603050405020304" pitchFamily="18" charset="0"/>
                          <a:cs typeface="Times New Roman" panose="02020603050405020304" pitchFamily="18" charset="0"/>
                        </a:rPr>
                        <a:t> penyaringan</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2.76</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0203">
                <a:tc>
                  <a:txBody>
                    <a:bodyPr/>
                    <a:lstStyle/>
                    <a:p>
                      <a:pPr algn="ctr">
                        <a:lnSpc>
                          <a:spcPct val="100000"/>
                        </a:lnSpc>
                        <a:spcAft>
                          <a:spcPts val="0"/>
                        </a:spcAft>
                      </a:pPr>
                      <a:r>
                        <a:rPr lang="en-US" sz="1600" b="1" dirty="0">
                          <a:effectLst/>
                          <a:latin typeface="Times New Roman" panose="02020603050405020304" pitchFamily="18" charset="0"/>
                          <a:cs typeface="Times New Roman" panose="02020603050405020304" pitchFamily="18" charset="0"/>
                        </a:rPr>
                        <a:t>f4 (</a:t>
                      </a:r>
                      <a:r>
                        <a:rPr lang="id-ID" sz="1600" b="1" dirty="0">
                          <a:effectLst/>
                          <a:latin typeface="Times New Roman" panose="02020603050405020304" pitchFamily="18" charset="0"/>
                          <a:cs typeface="Times New Roman" panose="02020603050405020304" pitchFamily="18" charset="0"/>
                        </a:rPr>
                        <a:t>80</a:t>
                      </a:r>
                      <a:r>
                        <a:rPr lang="en-US" sz="1600" b="1" dirty="0">
                          <a:effectLst/>
                          <a:latin typeface="Times New Roman" panose="02020603050405020304" pitchFamily="18" charset="0"/>
                          <a:cs typeface="Times New Roman" panose="02020603050405020304" pitchFamily="18" charset="0"/>
                        </a:rPr>
                        <a:t>%</a:t>
                      </a:r>
                      <a:r>
                        <a:rPr lang="id-ID" sz="1600" b="1" dirty="0">
                          <a:effectLst/>
                          <a:latin typeface="Times New Roman" panose="02020603050405020304" pitchFamily="18" charset="0"/>
                          <a:cs typeface="Times New Roman" panose="02020603050405020304" pitchFamily="18" charset="0"/>
                        </a:rPr>
                        <a:t> penyaringan</a:t>
                      </a:r>
                      <a:r>
                        <a:rPr lang="en-US" sz="1600" b="1" dirty="0">
                          <a:effectLst/>
                          <a:latin typeface="Times New Roman" panose="02020603050405020304" pitchFamily="18" charset="0"/>
                          <a:cs typeface="Times New Roman" panose="02020603050405020304" pitchFamily="18" charset="0"/>
                        </a:rPr>
                        <a:t>)</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0000"/>
                        </a:lnSpc>
                        <a:spcAft>
                          <a:spcPts val="0"/>
                        </a:spcAft>
                      </a:pPr>
                      <a:r>
                        <a:rPr lang="id-ID" sz="1600" b="1" dirty="0">
                          <a:effectLst/>
                          <a:latin typeface="Times New Roman" panose="02020603050405020304" pitchFamily="18" charset="0"/>
                          <a:cs typeface="Times New Roman" panose="02020603050405020304" pitchFamily="18" charset="0"/>
                        </a:rPr>
                        <a:t>3.88</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0000"/>
                        </a:lnSpc>
                        <a:spcAft>
                          <a:spcPts val="0"/>
                        </a:spcAft>
                      </a:pPr>
                      <a:r>
                        <a:rPr lang="id-ID" sz="1600" b="1" dirty="0">
                          <a:effectLst/>
                          <a:latin typeface="Times New Roman" panose="02020603050405020304" pitchFamily="18" charset="0"/>
                          <a:cs typeface="Times New Roman" panose="02020603050405020304" pitchFamily="18" charset="0"/>
                        </a:rPr>
                        <a:t>b</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390203">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f5 (70%</a:t>
                      </a:r>
                      <a:r>
                        <a:rPr lang="id-ID" sz="1600">
                          <a:effectLst/>
                          <a:latin typeface="Times New Roman" panose="02020603050405020304" pitchFamily="18" charset="0"/>
                          <a:cs typeface="Times New Roman" panose="02020603050405020304" pitchFamily="18" charset="0"/>
                        </a:rPr>
                        <a:t> penyaringan</a:t>
                      </a:r>
                      <a:r>
                        <a:rPr lang="en-US" sz="1600">
                          <a:effectLst/>
                          <a:latin typeface="Times New Roman" panose="02020603050405020304" pitchFamily="18" charset="0"/>
                          <a:cs typeface="Times New Roman" panose="02020603050405020304" pitchFamily="18" charset="0"/>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2.76</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0203">
                <a:tc>
                  <a:txBody>
                    <a:bodyPr/>
                    <a:lstStyle/>
                    <a:p>
                      <a:pPr algn="ctr">
                        <a:lnSpc>
                          <a:spcPct val="100000"/>
                        </a:lnSpc>
                        <a:spcAft>
                          <a:spcPts val="0"/>
                        </a:spcAft>
                      </a:pPr>
                      <a:r>
                        <a:rPr lang="id-ID" sz="1600">
                          <a:effectLst/>
                          <a:latin typeface="Times New Roman" panose="02020603050405020304" pitchFamily="18" charset="0"/>
                          <a:cs typeface="Times New Roman" panose="02020603050405020304" pitchFamily="18" charset="0"/>
                        </a:rPr>
                        <a:t>f6 (60% penyaringan)</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2.70</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0203">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f7 (50% penyaringan)</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latin typeface="Times New Roman" panose="02020603050405020304" pitchFamily="18" charset="0"/>
                          <a:cs typeface="Times New Roman" panose="02020603050405020304" pitchFamily="18" charset="0"/>
                        </a:rPr>
                        <a:t>2.94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359282" y="5102088"/>
            <a:ext cx="7896822" cy="1477328"/>
          </a:xfrm>
          <a:prstGeom prst="rect">
            <a:avLst/>
          </a:prstGeom>
          <a:noFill/>
        </p:spPr>
        <p:txBody>
          <a:bodyPr wrap="square" rtlCol="0">
            <a:spAutoFit/>
          </a:bodyPr>
          <a:lstStyle/>
          <a:p>
            <a:pPr algn="just"/>
            <a:r>
              <a:rPr lang="id-ID" dirty="0" smtClean="0"/>
              <a:t>Warna yang dihasilkan f4 paling disukai oleh panelis karena dengan pencampuran 80% bubur rumput laut yg disaring dan 20% tidak disaring (gumpal / lebih kental) menghasilkan adonan hijau pekat (15% ekstrak suji) dibandingkan dengan 100% penyaringan (halus / mengalir) warna hijau yg pucat/muda </a:t>
            </a:r>
            <a:endParaRPr lang="id-ID"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7405" t="16396" r="32279" b="35588"/>
          <a:stretch/>
        </p:blipFill>
        <p:spPr>
          <a:xfrm>
            <a:off x="9061967" y="192156"/>
            <a:ext cx="2996865" cy="20077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9498965" y="5240587"/>
            <a:ext cx="2122867" cy="1200329"/>
          </a:xfrm>
          <a:prstGeom prst="rect">
            <a:avLst/>
          </a:prstGeom>
          <a:noFill/>
        </p:spPr>
        <p:txBody>
          <a:bodyPr wrap="square" rtlCol="0">
            <a:spAutoFit/>
          </a:bodyPr>
          <a:lstStyle/>
          <a:p>
            <a:r>
              <a:rPr lang="id-ID" dirty="0" smtClean="0"/>
              <a:t>Penyaringan dalam waktu panas menghambat pembentukan gel</a:t>
            </a:r>
            <a:endParaRPr lang="id-ID" dirty="0"/>
          </a:p>
        </p:txBody>
      </p:sp>
      <p:sp>
        <p:nvSpPr>
          <p:cNvPr id="7" name="4-Point Star 6"/>
          <p:cNvSpPr/>
          <p:nvPr/>
        </p:nvSpPr>
        <p:spPr>
          <a:xfrm rot="19904439">
            <a:off x="9127378" y="5195629"/>
            <a:ext cx="481288" cy="34224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7687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2" y="172279"/>
            <a:ext cx="8596668" cy="543339"/>
          </a:xfrm>
        </p:spPr>
        <p:txBody>
          <a:bodyPr>
            <a:normAutofit fontScale="90000"/>
          </a:bodyPr>
          <a:lstStyle/>
          <a:p>
            <a:pPr marL="571500" indent="-571500">
              <a:buFont typeface="Arial" panose="020B0604020202020204" pitchFamily="34" charset="0"/>
              <a:buChar char="•"/>
            </a:pPr>
            <a:r>
              <a:rPr lang="id-ID" dirty="0" smtClean="0"/>
              <a:t>Rasa</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0988804"/>
              </p:ext>
            </p:extLst>
          </p:nvPr>
        </p:nvGraphicFramePr>
        <p:xfrm>
          <a:off x="2451438" y="358885"/>
          <a:ext cx="5817919" cy="3585791"/>
        </p:xfrm>
        <a:graphic>
          <a:graphicData uri="http://schemas.openxmlformats.org/drawingml/2006/table">
            <a:tbl>
              <a:tblPr firstRow="1" firstCol="1" bandRow="1">
                <a:tableStyleId>{5940675A-B579-460E-94D1-54222C63F5DA}</a:tableStyleId>
              </a:tblPr>
              <a:tblGrid>
                <a:gridCol w="2258695"/>
                <a:gridCol w="2129817"/>
                <a:gridCol w="1429407"/>
              </a:tblGrid>
              <a:tr h="621776">
                <a:tc>
                  <a:txBody>
                    <a:bodyPr/>
                    <a:lstStyle/>
                    <a:p>
                      <a:pPr algn="ctr">
                        <a:lnSpc>
                          <a:spcPct val="150000"/>
                        </a:lnSpc>
                        <a:spcAft>
                          <a:spcPts val="0"/>
                        </a:spcAft>
                      </a:pPr>
                      <a:r>
                        <a:rPr lang="en-US" sz="1600" b="1" dirty="0" err="1">
                          <a:effectLst/>
                          <a:latin typeface="Times New Roman" panose="02020603050405020304" pitchFamily="18" charset="0"/>
                          <a:cs typeface="Times New Roman" panose="02020603050405020304" pitchFamily="18" charset="0"/>
                        </a:rPr>
                        <a:t>Perlakuan</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b="1" dirty="0">
                          <a:effectLst/>
                          <a:latin typeface="Times New Roman" panose="02020603050405020304" pitchFamily="18" charset="0"/>
                          <a:cs typeface="Times New Roman" panose="02020603050405020304" pitchFamily="18" charset="0"/>
                        </a:rPr>
                        <a:t>Rata-rata </a:t>
                      </a:r>
                      <a:r>
                        <a:rPr lang="en-US" sz="1600" b="1" dirty="0" err="1">
                          <a:effectLst/>
                          <a:latin typeface="Times New Roman" panose="02020603050405020304" pitchFamily="18" charset="0"/>
                          <a:cs typeface="Times New Roman" panose="02020603050405020304" pitchFamily="18" charset="0"/>
                        </a:rPr>
                        <a:t>Respon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Panelis</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b="1" dirty="0" err="1">
                          <a:effectLst/>
                          <a:latin typeface="Times New Roman" panose="02020603050405020304" pitchFamily="18" charset="0"/>
                          <a:cs typeface="Times New Roman" panose="02020603050405020304" pitchFamily="18" charset="0"/>
                        </a:rPr>
                        <a:t>Taraf</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Nyata</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07753">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cs typeface="Times New Roman" panose="02020603050405020304" pitchFamily="18" charset="0"/>
                        </a:rPr>
                        <a:t>1 (0%</a:t>
                      </a:r>
                      <a:r>
                        <a:rPr lang="id-ID" sz="1600" dirty="0">
                          <a:effectLst/>
                          <a:latin typeface="Times New Roman" panose="02020603050405020304" pitchFamily="18" charset="0"/>
                          <a:cs typeface="Times New Roman" panose="02020603050405020304" pitchFamily="18" charset="0"/>
                        </a:rPr>
                        <a:t> Penyaringan</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3.00</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07753">
                <a:tc>
                  <a:txBody>
                    <a:bodyPr/>
                    <a:lstStyle/>
                    <a:p>
                      <a:pPr algn="ctr">
                        <a:lnSpc>
                          <a:spcPct val="150000"/>
                        </a:lnSpc>
                        <a:spcAft>
                          <a:spcPts val="0"/>
                        </a:spcAft>
                      </a:pPr>
                      <a:r>
                        <a:rPr lang="id-ID" sz="1600">
                          <a:effectLst/>
                          <a:latin typeface="Times New Roman" panose="02020603050405020304" pitchFamily="18" charset="0"/>
                          <a:cs typeface="Times New Roman" panose="02020603050405020304" pitchFamily="18" charset="0"/>
                        </a:rPr>
                        <a:t>f</a:t>
                      </a:r>
                      <a:r>
                        <a:rPr lang="en-US" sz="1600">
                          <a:effectLst/>
                          <a:latin typeface="Times New Roman" panose="02020603050405020304" pitchFamily="18" charset="0"/>
                          <a:cs typeface="Times New Roman" panose="02020603050405020304" pitchFamily="18" charset="0"/>
                        </a:rPr>
                        <a:t>2 (100%</a:t>
                      </a:r>
                      <a:r>
                        <a:rPr lang="id-ID" sz="1600">
                          <a:effectLst/>
                          <a:latin typeface="Times New Roman" panose="02020603050405020304" pitchFamily="18" charset="0"/>
                          <a:cs typeface="Times New Roman" panose="02020603050405020304" pitchFamily="18" charset="0"/>
                        </a:rPr>
                        <a:t> Penyaringan</a:t>
                      </a:r>
                      <a:r>
                        <a:rPr lang="en-US" sz="1600">
                          <a:effectLst/>
                          <a:latin typeface="Times New Roman" panose="02020603050405020304" pitchFamily="18" charset="0"/>
                          <a:cs typeface="Times New Roman" panose="02020603050405020304" pitchFamily="18" charset="0"/>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a:effectLst/>
                          <a:latin typeface="Times New Roman" panose="02020603050405020304" pitchFamily="18" charset="0"/>
                          <a:cs typeface="Times New Roman" panose="02020603050405020304" pitchFamily="18" charset="0"/>
                        </a:rPr>
                        <a:t>2.96</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07753">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f3 (90%</a:t>
                      </a:r>
                      <a:r>
                        <a:rPr lang="id-ID" sz="1600">
                          <a:effectLst/>
                          <a:latin typeface="Times New Roman" panose="02020603050405020304" pitchFamily="18" charset="0"/>
                          <a:cs typeface="Times New Roman" panose="02020603050405020304" pitchFamily="18" charset="0"/>
                        </a:rPr>
                        <a:t> Penyaringan</a:t>
                      </a:r>
                      <a:r>
                        <a:rPr lang="en-US" sz="1600">
                          <a:effectLst/>
                          <a:latin typeface="Times New Roman" panose="02020603050405020304" pitchFamily="18" charset="0"/>
                          <a:cs typeface="Times New Roman" panose="02020603050405020304" pitchFamily="18" charset="0"/>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3.04</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07753">
                <a:tc>
                  <a:txBody>
                    <a:bodyPr/>
                    <a:lstStyle/>
                    <a:p>
                      <a:pPr algn="ctr">
                        <a:lnSpc>
                          <a:spcPct val="150000"/>
                        </a:lnSpc>
                        <a:spcAft>
                          <a:spcPts val="0"/>
                        </a:spcAft>
                      </a:pPr>
                      <a:r>
                        <a:rPr lang="en-US" sz="1600" b="1" dirty="0">
                          <a:effectLst/>
                          <a:latin typeface="Times New Roman" panose="02020603050405020304" pitchFamily="18" charset="0"/>
                          <a:cs typeface="Times New Roman" panose="02020603050405020304" pitchFamily="18" charset="0"/>
                        </a:rPr>
                        <a:t>f4 (80%</a:t>
                      </a:r>
                      <a:r>
                        <a:rPr lang="id-ID" sz="1600" b="1" dirty="0">
                          <a:effectLst/>
                          <a:latin typeface="Times New Roman" panose="02020603050405020304" pitchFamily="18" charset="0"/>
                          <a:cs typeface="Times New Roman" panose="02020603050405020304" pitchFamily="18" charset="0"/>
                        </a:rPr>
                        <a:t> Penyaringan</a:t>
                      </a:r>
                      <a:r>
                        <a:rPr lang="en-US" sz="1600" b="1" dirty="0">
                          <a:effectLst/>
                          <a:latin typeface="Times New Roman" panose="02020603050405020304" pitchFamily="18" charset="0"/>
                          <a:cs typeface="Times New Roman" panose="02020603050405020304" pitchFamily="18" charset="0"/>
                        </a:rPr>
                        <a:t>)</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50000"/>
                        </a:lnSpc>
                        <a:spcAft>
                          <a:spcPts val="0"/>
                        </a:spcAft>
                      </a:pPr>
                      <a:r>
                        <a:rPr lang="id-ID" sz="1600" b="1" dirty="0">
                          <a:effectLst/>
                          <a:latin typeface="Times New Roman" panose="02020603050405020304" pitchFamily="18" charset="0"/>
                          <a:cs typeface="Times New Roman" panose="02020603050405020304" pitchFamily="18" charset="0"/>
                        </a:rPr>
                        <a:t>3.45</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50000"/>
                        </a:lnSpc>
                        <a:spcAft>
                          <a:spcPts val="0"/>
                        </a:spcAft>
                      </a:pPr>
                      <a:r>
                        <a:rPr lang="id-ID" sz="1600" b="1" dirty="0">
                          <a:effectLst/>
                          <a:latin typeface="Times New Roman" panose="02020603050405020304" pitchFamily="18" charset="0"/>
                          <a:cs typeface="Times New Roman" panose="02020603050405020304" pitchFamily="18" charset="0"/>
                        </a:rPr>
                        <a:t>b</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407753">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f5 (70%</a:t>
                      </a:r>
                      <a:r>
                        <a:rPr lang="id-ID" sz="1600">
                          <a:effectLst/>
                          <a:latin typeface="Times New Roman" panose="02020603050405020304" pitchFamily="18" charset="0"/>
                          <a:cs typeface="Times New Roman" panose="02020603050405020304" pitchFamily="18" charset="0"/>
                        </a:rPr>
                        <a:t> Penyaringan</a:t>
                      </a:r>
                      <a:r>
                        <a:rPr lang="en-US" sz="1600">
                          <a:effectLst/>
                          <a:latin typeface="Times New Roman" panose="02020603050405020304" pitchFamily="18" charset="0"/>
                          <a:cs typeface="Times New Roman" panose="02020603050405020304" pitchFamily="18" charset="0"/>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a:effectLst/>
                          <a:latin typeface="Times New Roman" panose="02020603050405020304" pitchFamily="18" charset="0"/>
                          <a:cs typeface="Times New Roman" panose="02020603050405020304" pitchFamily="18" charset="0"/>
                        </a:rPr>
                        <a:t>3.13</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07753">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f6 (60%</a:t>
                      </a:r>
                      <a:r>
                        <a:rPr lang="id-ID" sz="1600">
                          <a:effectLst/>
                          <a:latin typeface="Times New Roman" panose="02020603050405020304" pitchFamily="18" charset="0"/>
                          <a:cs typeface="Times New Roman" panose="02020603050405020304" pitchFamily="18" charset="0"/>
                        </a:rPr>
                        <a:t> Penyaringan</a:t>
                      </a:r>
                      <a:r>
                        <a:rPr lang="en-US" sz="1600">
                          <a:effectLst/>
                          <a:latin typeface="Times New Roman" panose="02020603050405020304" pitchFamily="18" charset="0"/>
                          <a:cs typeface="Times New Roman" panose="02020603050405020304" pitchFamily="18" charset="0"/>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3.13</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07753">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f7 (50%</a:t>
                      </a:r>
                      <a:r>
                        <a:rPr lang="id-ID" sz="1600">
                          <a:effectLst/>
                          <a:latin typeface="Times New Roman" panose="02020603050405020304" pitchFamily="18" charset="0"/>
                          <a:cs typeface="Times New Roman" panose="02020603050405020304" pitchFamily="18" charset="0"/>
                        </a:rPr>
                        <a:t> Penyaringan</a:t>
                      </a:r>
                      <a:r>
                        <a:rPr lang="en-US" sz="1600">
                          <a:effectLst/>
                          <a:latin typeface="Times New Roman" panose="02020603050405020304" pitchFamily="18" charset="0"/>
                          <a:cs typeface="Times New Roman" panose="02020603050405020304" pitchFamily="18" charset="0"/>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a:effectLst/>
                          <a:latin typeface="Times New Roman" panose="02020603050405020304" pitchFamily="18" charset="0"/>
                          <a:cs typeface="Times New Roman" panose="02020603050405020304" pitchFamily="18" charset="0"/>
                        </a:rPr>
                        <a:t>3.13</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463826" y="4187687"/>
            <a:ext cx="9607826" cy="2031325"/>
          </a:xfrm>
          <a:prstGeom prst="rect">
            <a:avLst/>
          </a:prstGeom>
          <a:noFill/>
        </p:spPr>
        <p:txBody>
          <a:bodyPr wrap="square" rtlCol="0">
            <a:spAutoFit/>
          </a:bodyPr>
          <a:lstStyle/>
          <a:p>
            <a:r>
              <a:rPr lang="id-ID" dirty="0" smtClean="0"/>
              <a:t>Rasa dominan yang muncul adalah Asin. Penggunaan konsentrasi garam yg sama (1%) dapat menimbulkan rasa asin yang berbeda-beda tetapi terasa asin semuanya.</a:t>
            </a:r>
          </a:p>
          <a:p>
            <a:pPr marL="285750" indent="-285750">
              <a:buFont typeface="Arial" panose="020B0604020202020204" pitchFamily="34" charset="0"/>
              <a:buChar char="•"/>
            </a:pPr>
            <a:r>
              <a:rPr lang="id-ID" dirty="0" smtClean="0"/>
              <a:t>Pada f2 : rasa asin yang dikesankan lidah tergolong kuat/sangat asin. pada f2 garam dan penyedap rasa sangat mudah tercampur sehingga setelah pengeringan rasa asinnya sangat terasa tetapi pada f7 garam dan penyedap rasa lebih sulit tercampur rata akibat banyaknya gumpalan rumput laut yg telah mengental</a:t>
            </a:r>
            <a:r>
              <a:rPr lang="id-ID" dirty="0"/>
              <a:t> </a:t>
            </a:r>
            <a:r>
              <a:rPr lang="id-ID" dirty="0" smtClean="0"/>
              <a:t>(gel)</a:t>
            </a:r>
          </a:p>
          <a:p>
            <a:pPr marL="285750" indent="-285750">
              <a:buFont typeface="Arial" panose="020B0604020202020204" pitchFamily="34" charset="0"/>
              <a:buChar char="•"/>
            </a:pPr>
            <a:r>
              <a:rPr lang="id-ID" dirty="0" smtClean="0"/>
              <a:t>Pada f4 rasa asin yang dikesankan kuat tetapi relatif dapat diterima oleh panelis</a:t>
            </a:r>
            <a:endParaRPr lang="id-ID" dirty="0"/>
          </a:p>
        </p:txBody>
      </p:sp>
    </p:spTree>
    <p:extLst>
      <p:ext uri="{BB962C8B-B14F-4D97-AF65-F5344CB8AC3E}">
        <p14:creationId xmlns:p14="http://schemas.microsoft.com/office/powerpoint/2010/main" val="1590276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12" y="265043"/>
            <a:ext cx="8596668" cy="636104"/>
          </a:xfrm>
        </p:spPr>
        <p:txBody>
          <a:bodyPr>
            <a:normAutofit fontScale="90000"/>
          </a:bodyPr>
          <a:lstStyle/>
          <a:p>
            <a:pPr marL="571500" indent="-571500">
              <a:buFont typeface="Arial" panose="020B0604020202020204" pitchFamily="34" charset="0"/>
              <a:buChar char="•"/>
            </a:pPr>
            <a:r>
              <a:rPr lang="id-ID" dirty="0" smtClean="0"/>
              <a:t>Aroma</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9772042"/>
              </p:ext>
            </p:extLst>
          </p:nvPr>
        </p:nvGraphicFramePr>
        <p:xfrm>
          <a:off x="1195610" y="1114266"/>
          <a:ext cx="6685471" cy="3165327"/>
        </p:xfrm>
        <a:graphic>
          <a:graphicData uri="http://schemas.openxmlformats.org/drawingml/2006/table">
            <a:tbl>
              <a:tblPr firstRow="1" firstCol="1" bandRow="1">
                <a:tableStyleId>{5940675A-B579-460E-94D1-54222C63F5DA}</a:tableStyleId>
              </a:tblPr>
              <a:tblGrid>
                <a:gridCol w="2168767"/>
                <a:gridCol w="2259689"/>
                <a:gridCol w="2257015"/>
              </a:tblGrid>
              <a:tr h="382521">
                <a:tc>
                  <a:txBody>
                    <a:bodyPr/>
                    <a:lstStyle/>
                    <a:p>
                      <a:pPr algn="ctr">
                        <a:lnSpc>
                          <a:spcPct val="100000"/>
                        </a:lnSpc>
                        <a:spcAft>
                          <a:spcPts val="0"/>
                        </a:spcAft>
                      </a:pPr>
                      <a:r>
                        <a:rPr lang="en-US" sz="1600" b="1" dirty="0" err="1">
                          <a:effectLst/>
                        </a:rPr>
                        <a:t>Perlakuan</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a:effectLst/>
                        </a:rPr>
                        <a:t>Rata-rata </a:t>
                      </a:r>
                      <a:r>
                        <a:rPr lang="en-US" sz="1600" b="1" dirty="0" err="1">
                          <a:effectLst/>
                        </a:rPr>
                        <a:t>Respon</a:t>
                      </a:r>
                      <a:r>
                        <a:rPr lang="en-US" sz="1600" b="1" dirty="0">
                          <a:effectLst/>
                        </a:rPr>
                        <a:t> </a:t>
                      </a:r>
                      <a:r>
                        <a:rPr lang="en-US" sz="1600" b="1" dirty="0" err="1">
                          <a:effectLst/>
                        </a:rPr>
                        <a:t>Panelis</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b="1" dirty="0" err="1">
                          <a:effectLst/>
                        </a:rPr>
                        <a:t>Taraf</a:t>
                      </a:r>
                      <a:r>
                        <a:rPr lang="en-US" sz="1600" b="1" dirty="0">
                          <a:effectLst/>
                        </a:rPr>
                        <a:t> </a:t>
                      </a:r>
                      <a:r>
                        <a:rPr lang="en-US" sz="1600" b="1" dirty="0" err="1">
                          <a:effectLst/>
                        </a:rPr>
                        <a:t>Nyata</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2521">
                <a:tc>
                  <a:txBody>
                    <a:bodyPr/>
                    <a:lstStyle/>
                    <a:p>
                      <a:pPr algn="ctr">
                        <a:lnSpc>
                          <a:spcPct val="100000"/>
                        </a:lnSpc>
                        <a:spcAft>
                          <a:spcPts val="0"/>
                        </a:spcAft>
                      </a:pPr>
                      <a:r>
                        <a:rPr lang="en-US" sz="1600">
                          <a:effectLst/>
                        </a:rPr>
                        <a:t>f1 (0%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rPr>
                        <a:t>3.14</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2521">
                <a:tc>
                  <a:txBody>
                    <a:bodyPr/>
                    <a:lstStyle/>
                    <a:p>
                      <a:pPr algn="ctr">
                        <a:lnSpc>
                          <a:spcPct val="100000"/>
                        </a:lnSpc>
                        <a:spcAft>
                          <a:spcPts val="0"/>
                        </a:spcAft>
                      </a:pPr>
                      <a:r>
                        <a:rPr lang="en-US" sz="1600">
                          <a:effectLst/>
                        </a:rPr>
                        <a:t>f2 (100%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rPr>
                        <a:t>2.99</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2521">
                <a:tc>
                  <a:txBody>
                    <a:bodyPr/>
                    <a:lstStyle/>
                    <a:p>
                      <a:pPr algn="ctr">
                        <a:lnSpc>
                          <a:spcPct val="100000"/>
                        </a:lnSpc>
                        <a:spcAft>
                          <a:spcPts val="0"/>
                        </a:spcAft>
                      </a:pPr>
                      <a:r>
                        <a:rPr lang="en-US" sz="1600">
                          <a:effectLst/>
                        </a:rPr>
                        <a:t>f3 (90%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rPr>
                        <a:t>3.18</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rPr>
                        <a:t>ab</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2521">
                <a:tc>
                  <a:txBody>
                    <a:bodyPr/>
                    <a:lstStyle/>
                    <a:p>
                      <a:pPr algn="ctr">
                        <a:lnSpc>
                          <a:spcPct val="100000"/>
                        </a:lnSpc>
                        <a:spcAft>
                          <a:spcPts val="0"/>
                        </a:spcAft>
                      </a:pPr>
                      <a:r>
                        <a:rPr lang="en-US" sz="1600" b="1" dirty="0">
                          <a:effectLst/>
                        </a:rPr>
                        <a:t>f4 (80%</a:t>
                      </a:r>
                      <a:r>
                        <a:rPr lang="id-ID" sz="1600" b="1" dirty="0">
                          <a:effectLst/>
                        </a:rPr>
                        <a:t> Penyaringan</a:t>
                      </a:r>
                      <a:r>
                        <a:rPr lang="en-US" sz="1600" b="1" dirty="0">
                          <a:effectLst/>
                        </a:rPr>
                        <a:t>)</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0000"/>
                        </a:lnSpc>
                        <a:spcAft>
                          <a:spcPts val="0"/>
                        </a:spcAft>
                      </a:pPr>
                      <a:r>
                        <a:rPr lang="id-ID" sz="1600" b="1" dirty="0">
                          <a:effectLst/>
                        </a:rPr>
                        <a:t>3.45</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0000"/>
                        </a:lnSpc>
                        <a:spcAft>
                          <a:spcPts val="0"/>
                        </a:spcAft>
                      </a:pPr>
                      <a:r>
                        <a:rPr lang="id-ID" sz="1600" b="1" dirty="0">
                          <a:effectLst/>
                        </a:rPr>
                        <a:t>b</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382521">
                <a:tc>
                  <a:txBody>
                    <a:bodyPr/>
                    <a:lstStyle/>
                    <a:p>
                      <a:pPr algn="ctr">
                        <a:lnSpc>
                          <a:spcPct val="100000"/>
                        </a:lnSpc>
                        <a:spcAft>
                          <a:spcPts val="0"/>
                        </a:spcAft>
                      </a:pPr>
                      <a:r>
                        <a:rPr lang="en-US" sz="1600">
                          <a:effectLst/>
                        </a:rPr>
                        <a:t>f5 (70%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rPr>
                        <a:t>3.08</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2521">
                <a:tc>
                  <a:txBody>
                    <a:bodyPr/>
                    <a:lstStyle/>
                    <a:p>
                      <a:pPr algn="ctr">
                        <a:lnSpc>
                          <a:spcPct val="100000"/>
                        </a:lnSpc>
                        <a:spcAft>
                          <a:spcPts val="0"/>
                        </a:spcAft>
                      </a:pPr>
                      <a:r>
                        <a:rPr lang="en-US" sz="1600">
                          <a:effectLst/>
                        </a:rPr>
                        <a:t>f6 (60%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rPr>
                        <a:t>3.24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rPr>
                        <a:t>ab</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2521">
                <a:tc>
                  <a:txBody>
                    <a:bodyPr/>
                    <a:lstStyle/>
                    <a:p>
                      <a:pPr algn="ctr">
                        <a:lnSpc>
                          <a:spcPct val="100000"/>
                        </a:lnSpc>
                        <a:spcAft>
                          <a:spcPts val="0"/>
                        </a:spcAft>
                      </a:pPr>
                      <a:r>
                        <a:rPr lang="en-US" sz="1600">
                          <a:effectLst/>
                        </a:rPr>
                        <a:t>f7 (50%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a:effectLst/>
                        </a:rPr>
                        <a:t>3.04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600" dirty="0">
                          <a:effectLst/>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569844" y="4532244"/>
            <a:ext cx="9488557" cy="1477328"/>
          </a:xfrm>
          <a:prstGeom prst="rect">
            <a:avLst/>
          </a:prstGeom>
          <a:noFill/>
        </p:spPr>
        <p:txBody>
          <a:bodyPr wrap="square" rtlCol="0">
            <a:spAutoFit/>
          </a:bodyPr>
          <a:lstStyle/>
          <a:p>
            <a:r>
              <a:rPr lang="id-ID" dirty="0" smtClean="0"/>
              <a:t>Aroma yang dihasilkan berasal dari campuran rumput laut, minyak wijen, ekstrak suji dan bubur sawi.</a:t>
            </a:r>
          </a:p>
          <a:p>
            <a:pPr marL="285750" indent="-285750">
              <a:buFont typeface="Arial" panose="020B0604020202020204" pitchFamily="34" charset="0"/>
              <a:buChar char="•"/>
            </a:pPr>
            <a:r>
              <a:rPr lang="id-ID" dirty="0" smtClean="0"/>
              <a:t>Tercium aroma khas daun yang lebih dominan dari amis rumput laut.</a:t>
            </a:r>
          </a:p>
          <a:p>
            <a:pPr marL="285750" indent="-285750">
              <a:buFont typeface="Arial" panose="020B0604020202020204" pitchFamily="34" charset="0"/>
              <a:buChar char="•"/>
            </a:pPr>
            <a:endParaRPr lang="id-ID" dirty="0" smtClean="0"/>
          </a:p>
          <a:p>
            <a:pPr marL="285750" indent="-285750">
              <a:buFont typeface="Arial" panose="020B0604020202020204" pitchFamily="34" charset="0"/>
              <a:buChar char="•"/>
            </a:pPr>
            <a:endParaRPr lang="id-ID" dirty="0"/>
          </a:p>
        </p:txBody>
      </p:sp>
    </p:spTree>
    <p:extLst>
      <p:ext uri="{BB962C8B-B14F-4D97-AF65-F5344CB8AC3E}">
        <p14:creationId xmlns:p14="http://schemas.microsoft.com/office/powerpoint/2010/main" val="2501407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8296"/>
            <a:ext cx="8596668" cy="477078"/>
          </a:xfrm>
        </p:spPr>
        <p:txBody>
          <a:bodyPr>
            <a:normAutofit fontScale="90000"/>
          </a:bodyPr>
          <a:lstStyle/>
          <a:p>
            <a:pPr marL="571500" indent="-571500">
              <a:buFont typeface="Arial" panose="020B0604020202020204" pitchFamily="34" charset="0"/>
              <a:buChar char="•"/>
            </a:pPr>
            <a:r>
              <a:rPr lang="id-ID" dirty="0" smtClean="0"/>
              <a:t>Tekstur</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3359818"/>
              </p:ext>
            </p:extLst>
          </p:nvPr>
        </p:nvGraphicFramePr>
        <p:xfrm>
          <a:off x="2449574" y="649357"/>
          <a:ext cx="5289696" cy="3413760"/>
        </p:xfrm>
        <a:graphic>
          <a:graphicData uri="http://schemas.openxmlformats.org/drawingml/2006/table">
            <a:tbl>
              <a:tblPr firstRow="1" firstCol="1" bandRow="1">
                <a:tableStyleId>{5940675A-B579-460E-94D1-54222C63F5DA}</a:tableStyleId>
              </a:tblPr>
              <a:tblGrid>
                <a:gridCol w="2281452"/>
                <a:gridCol w="1669774"/>
                <a:gridCol w="1338470"/>
              </a:tblGrid>
              <a:tr h="392067">
                <a:tc>
                  <a:txBody>
                    <a:bodyPr/>
                    <a:lstStyle/>
                    <a:p>
                      <a:pPr algn="ctr">
                        <a:lnSpc>
                          <a:spcPct val="100000"/>
                        </a:lnSpc>
                        <a:spcAft>
                          <a:spcPts val="0"/>
                        </a:spcAft>
                      </a:pPr>
                      <a:r>
                        <a:rPr lang="en-US" sz="1400" b="1" dirty="0" err="1">
                          <a:effectLst/>
                        </a:rPr>
                        <a:t>Perlakuan</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rPr>
                        <a:t>Rata-rata </a:t>
                      </a:r>
                      <a:r>
                        <a:rPr lang="en-US" sz="1400" b="1" dirty="0" err="1">
                          <a:effectLst/>
                        </a:rPr>
                        <a:t>Respon</a:t>
                      </a:r>
                      <a:r>
                        <a:rPr lang="en-US" sz="1400" b="1" dirty="0">
                          <a:effectLst/>
                        </a:rPr>
                        <a:t> </a:t>
                      </a:r>
                      <a:r>
                        <a:rPr lang="en-US" sz="1400" b="1" dirty="0" err="1">
                          <a:effectLst/>
                        </a:rPr>
                        <a:t>Panelis</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err="1">
                          <a:effectLst/>
                        </a:rPr>
                        <a:t>Taraf</a:t>
                      </a:r>
                      <a:r>
                        <a:rPr lang="en-US" sz="1400" b="1" dirty="0">
                          <a:effectLst/>
                        </a:rPr>
                        <a:t> </a:t>
                      </a:r>
                      <a:r>
                        <a:rPr lang="en-US" sz="1400" b="1" dirty="0" err="1">
                          <a:effectLst/>
                        </a:rPr>
                        <a:t>Nyata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1311">
                <a:tc>
                  <a:txBody>
                    <a:bodyPr/>
                    <a:lstStyle/>
                    <a:p>
                      <a:pPr algn="ctr">
                        <a:lnSpc>
                          <a:spcPct val="200000"/>
                        </a:lnSpc>
                        <a:spcAft>
                          <a:spcPts val="0"/>
                        </a:spcAft>
                      </a:pPr>
                      <a:r>
                        <a:rPr lang="en-US" sz="1400">
                          <a:effectLst/>
                        </a:rPr>
                        <a:t>f1 (0%</a:t>
                      </a:r>
                      <a:r>
                        <a:rPr lang="id-ID" sz="1400">
                          <a:effectLst/>
                        </a:rPr>
                        <a:t> Penyaringan</a:t>
                      </a:r>
                      <a:r>
                        <a:rPr lang="en-US" sz="1400">
                          <a:effectLst/>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rPr>
                        <a:t>3.09</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rPr>
                        <a:t>ab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6353">
                <a:tc>
                  <a:txBody>
                    <a:bodyPr/>
                    <a:lstStyle/>
                    <a:p>
                      <a:pPr algn="ctr">
                        <a:lnSpc>
                          <a:spcPct val="200000"/>
                        </a:lnSpc>
                        <a:spcAft>
                          <a:spcPts val="0"/>
                        </a:spcAft>
                      </a:pPr>
                      <a:r>
                        <a:rPr lang="en-US" sz="1400">
                          <a:effectLst/>
                        </a:rPr>
                        <a:t>f2 (100%</a:t>
                      </a:r>
                      <a:r>
                        <a:rPr lang="id-ID" sz="1400">
                          <a:effectLst/>
                        </a:rPr>
                        <a:t> Penyaringan</a:t>
                      </a:r>
                      <a:r>
                        <a:rPr lang="en-US" sz="1400">
                          <a:effectLst/>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rPr>
                        <a:t>2.75</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6353">
                <a:tc>
                  <a:txBody>
                    <a:bodyPr/>
                    <a:lstStyle/>
                    <a:p>
                      <a:pPr algn="ctr">
                        <a:lnSpc>
                          <a:spcPct val="200000"/>
                        </a:lnSpc>
                        <a:spcAft>
                          <a:spcPts val="0"/>
                        </a:spcAft>
                      </a:pPr>
                      <a:r>
                        <a:rPr lang="en-US" sz="1400">
                          <a:effectLst/>
                        </a:rPr>
                        <a:t>f3 (90%</a:t>
                      </a:r>
                      <a:r>
                        <a:rPr lang="id-ID" sz="1400">
                          <a:effectLst/>
                        </a:rPr>
                        <a:t> Penyaringan</a:t>
                      </a:r>
                      <a:r>
                        <a:rPr lang="en-US" sz="1400">
                          <a:effectLst/>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rPr>
                        <a:t>3.36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6353">
                <a:tc>
                  <a:txBody>
                    <a:bodyPr/>
                    <a:lstStyle/>
                    <a:p>
                      <a:pPr algn="ctr">
                        <a:lnSpc>
                          <a:spcPct val="200000"/>
                        </a:lnSpc>
                        <a:spcAft>
                          <a:spcPts val="0"/>
                        </a:spcAft>
                      </a:pPr>
                      <a:r>
                        <a:rPr lang="en-US" sz="1400" b="1" dirty="0">
                          <a:effectLst/>
                        </a:rPr>
                        <a:t>f4 (80%</a:t>
                      </a:r>
                      <a:r>
                        <a:rPr lang="id-ID" sz="1400" b="1" dirty="0">
                          <a:effectLst/>
                        </a:rPr>
                        <a:t> Penyaringan</a:t>
                      </a:r>
                      <a:r>
                        <a:rPr lang="en-US" sz="1400" b="1" dirty="0">
                          <a:effectLst/>
                        </a:rPr>
                        <a:t>)</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200000"/>
                        </a:lnSpc>
                        <a:spcAft>
                          <a:spcPts val="0"/>
                        </a:spcAft>
                      </a:pPr>
                      <a:r>
                        <a:rPr lang="id-ID" sz="1400" b="1" dirty="0">
                          <a:effectLst/>
                        </a:rPr>
                        <a:t>3.71</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200000"/>
                        </a:lnSpc>
                        <a:spcAft>
                          <a:spcPts val="0"/>
                        </a:spcAft>
                      </a:pPr>
                      <a:r>
                        <a:rPr lang="id-ID" sz="1400" b="1" dirty="0">
                          <a:effectLst/>
                        </a:rPr>
                        <a:t>c</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376353">
                <a:tc>
                  <a:txBody>
                    <a:bodyPr/>
                    <a:lstStyle/>
                    <a:p>
                      <a:pPr algn="ctr">
                        <a:lnSpc>
                          <a:spcPct val="200000"/>
                        </a:lnSpc>
                        <a:spcAft>
                          <a:spcPts val="0"/>
                        </a:spcAft>
                      </a:pPr>
                      <a:r>
                        <a:rPr lang="en-US" sz="1400">
                          <a:effectLst/>
                        </a:rPr>
                        <a:t>f5 (70%</a:t>
                      </a:r>
                      <a:r>
                        <a:rPr lang="id-ID" sz="1400">
                          <a:effectLst/>
                        </a:rPr>
                        <a:t> Penyaringan</a:t>
                      </a:r>
                      <a:r>
                        <a:rPr lang="en-US" sz="1400">
                          <a:effectLst/>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rPr>
                        <a:t>3.08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rPr>
                        <a:t>ab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6353">
                <a:tc>
                  <a:txBody>
                    <a:bodyPr/>
                    <a:lstStyle/>
                    <a:p>
                      <a:pPr algn="ctr">
                        <a:lnSpc>
                          <a:spcPct val="200000"/>
                        </a:lnSpc>
                        <a:spcAft>
                          <a:spcPts val="0"/>
                        </a:spcAft>
                      </a:pPr>
                      <a:r>
                        <a:rPr lang="en-US" sz="1400">
                          <a:effectLst/>
                        </a:rPr>
                        <a:t>f6 (60%</a:t>
                      </a:r>
                      <a:r>
                        <a:rPr lang="id-ID" sz="1400">
                          <a:effectLst/>
                        </a:rPr>
                        <a:t> Penyaringan</a:t>
                      </a:r>
                      <a:r>
                        <a:rPr lang="en-US" sz="1400">
                          <a:effectLst/>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rPr>
                        <a:t>3.14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6353">
                <a:tc>
                  <a:txBody>
                    <a:bodyPr/>
                    <a:lstStyle/>
                    <a:p>
                      <a:pPr algn="ctr">
                        <a:lnSpc>
                          <a:spcPct val="200000"/>
                        </a:lnSpc>
                        <a:spcAft>
                          <a:spcPts val="0"/>
                        </a:spcAft>
                      </a:pPr>
                      <a:r>
                        <a:rPr lang="en-US" sz="1400">
                          <a:effectLst/>
                        </a:rPr>
                        <a:t>f7 (50%</a:t>
                      </a:r>
                      <a:r>
                        <a:rPr lang="id-ID" sz="1400">
                          <a:effectLst/>
                        </a:rPr>
                        <a:t> Penyaringan</a:t>
                      </a:r>
                      <a:r>
                        <a:rPr lang="en-US" sz="1400">
                          <a:effectLst/>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rPr>
                        <a:t>3.26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8216348" y="516835"/>
            <a:ext cx="3641828" cy="6186309"/>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id-ID" dirty="0" smtClean="0"/>
              <a:t>Tekstur yang dikehendaki : </a:t>
            </a:r>
            <a:r>
              <a:rPr lang="id-ID" u="sng" dirty="0" smtClean="0"/>
              <a:t>Renyah</a:t>
            </a:r>
            <a:r>
              <a:rPr lang="id-ID" dirty="0" smtClean="0"/>
              <a:t> saat dikunyah dan </a:t>
            </a:r>
            <a:r>
              <a:rPr lang="id-ID" u="sng" dirty="0" smtClean="0"/>
              <a:t>kenyal</a:t>
            </a:r>
            <a:r>
              <a:rPr lang="id-ID" dirty="0" smtClean="0"/>
              <a:t> saat menempel di lidah.</a:t>
            </a:r>
          </a:p>
          <a:p>
            <a:pPr marL="285750" indent="-285750">
              <a:buFont typeface="Arial" panose="020B0604020202020204" pitchFamily="34" charset="0"/>
              <a:buChar char="•"/>
            </a:pPr>
            <a:r>
              <a:rPr lang="id-ID" dirty="0" smtClean="0"/>
              <a:t>Pada </a:t>
            </a:r>
            <a:r>
              <a:rPr lang="id-ID" i="1" dirty="0" smtClean="0"/>
              <a:t>mix vegetable leather</a:t>
            </a:r>
            <a:r>
              <a:rPr lang="id-ID" dirty="0" smtClean="0"/>
              <a:t>, tekstur yang dominan adalah renyah dibandingkan kenyal karena tidak ditambahkan gliserol sebagai bahan </a:t>
            </a:r>
            <a:r>
              <a:rPr lang="id-ID" i="1" dirty="0" smtClean="0"/>
              <a:t>plasticizer </a:t>
            </a:r>
            <a:r>
              <a:rPr lang="id-ID" dirty="0" smtClean="0"/>
              <a:t>tetapi hanya menggunakan minyak wijen. </a:t>
            </a:r>
          </a:p>
          <a:p>
            <a:pPr marL="285750" indent="-285750">
              <a:buFont typeface="Arial" panose="020B0604020202020204" pitchFamily="34" charset="0"/>
              <a:buChar char="•"/>
            </a:pPr>
            <a:r>
              <a:rPr lang="id-ID" dirty="0" smtClean="0"/>
              <a:t>Tingkat kerenyahan juga dipengaruhi oleh senyawa banyaknya gumpalan pada bubur laut yang membuat adonan tidak rata, proses pemanggangan dan waktu penyimpanan</a:t>
            </a:r>
          </a:p>
          <a:p>
            <a:pPr marL="285750" indent="-285750">
              <a:buFont typeface="Arial" panose="020B0604020202020204" pitchFamily="34" charset="0"/>
              <a:buChar char="•"/>
            </a:pPr>
            <a:r>
              <a:rPr lang="id-ID" dirty="0" smtClean="0"/>
              <a:t>Tekstur juga dipengaruhi oleh senyawa hidrokoloid yang bekerja optimal</a:t>
            </a:r>
          </a:p>
          <a:p>
            <a:pPr marL="285750" indent="-285750">
              <a:buFont typeface="Arial" panose="020B0604020202020204" pitchFamily="34" charset="0"/>
              <a:buChar char="•"/>
            </a:pPr>
            <a:endParaRPr lang="id-ID" dirty="0"/>
          </a:p>
        </p:txBody>
      </p:sp>
    </p:spTree>
    <p:extLst>
      <p:ext uri="{BB962C8B-B14F-4D97-AF65-F5344CB8AC3E}">
        <p14:creationId xmlns:p14="http://schemas.microsoft.com/office/powerpoint/2010/main" val="1896817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07" y="152401"/>
            <a:ext cx="8596668" cy="533400"/>
          </a:xfrm>
        </p:spPr>
        <p:txBody>
          <a:bodyPr>
            <a:normAutofit fontScale="90000"/>
          </a:bodyPr>
          <a:lstStyle/>
          <a:p>
            <a:r>
              <a:rPr lang="id-ID" b="1" dirty="0" smtClean="0">
                <a:solidFill>
                  <a:srgbClr val="002060"/>
                </a:solidFill>
              </a:rPr>
              <a:t>1.1. Latar Belakang</a:t>
            </a:r>
            <a:endParaRPr lang="id-ID"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3359704"/>
              </p:ext>
            </p:extLst>
          </p:nvPr>
        </p:nvGraphicFramePr>
        <p:xfrm>
          <a:off x="677862" y="685802"/>
          <a:ext cx="10772919" cy="6026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890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08" y="278296"/>
            <a:ext cx="8596668" cy="490330"/>
          </a:xfrm>
        </p:spPr>
        <p:txBody>
          <a:bodyPr>
            <a:normAutofit fontScale="90000"/>
          </a:bodyPr>
          <a:lstStyle/>
          <a:p>
            <a:r>
              <a:rPr lang="id-ID" dirty="0" smtClean="0"/>
              <a:t>Kenampakkan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5904243"/>
              </p:ext>
            </p:extLst>
          </p:nvPr>
        </p:nvGraphicFramePr>
        <p:xfrm>
          <a:off x="1323545" y="901851"/>
          <a:ext cx="5951899" cy="4145280"/>
        </p:xfrm>
        <a:graphic>
          <a:graphicData uri="http://schemas.openxmlformats.org/drawingml/2006/table">
            <a:tbl>
              <a:tblPr firstRow="1" firstCol="1" bandRow="1">
                <a:tableStyleId>{5940675A-B579-460E-94D1-54222C63F5DA}</a:tableStyleId>
              </a:tblPr>
              <a:tblGrid>
                <a:gridCol w="2716697"/>
                <a:gridCol w="1803967"/>
                <a:gridCol w="1431235"/>
              </a:tblGrid>
              <a:tr h="272415">
                <a:tc>
                  <a:txBody>
                    <a:bodyPr/>
                    <a:lstStyle/>
                    <a:p>
                      <a:pPr algn="ctr">
                        <a:lnSpc>
                          <a:spcPct val="150000"/>
                        </a:lnSpc>
                        <a:spcAft>
                          <a:spcPts val="0"/>
                        </a:spcAft>
                      </a:pPr>
                      <a:r>
                        <a:rPr lang="en-US" sz="1600" b="1" dirty="0" err="1">
                          <a:effectLst/>
                        </a:rPr>
                        <a:t>Perlakuan</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b="1" dirty="0">
                          <a:effectLst/>
                        </a:rPr>
                        <a:t>Rata-rata </a:t>
                      </a:r>
                      <a:r>
                        <a:rPr lang="en-US" sz="1600" b="1" dirty="0" err="1">
                          <a:effectLst/>
                        </a:rPr>
                        <a:t>Respon</a:t>
                      </a:r>
                      <a:r>
                        <a:rPr lang="en-US" sz="1600" b="1" dirty="0">
                          <a:effectLst/>
                        </a:rPr>
                        <a:t> </a:t>
                      </a:r>
                      <a:r>
                        <a:rPr lang="en-US" sz="1600" b="1" dirty="0" err="1">
                          <a:effectLst/>
                        </a:rPr>
                        <a:t>Panelis</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b="1" dirty="0" err="1">
                          <a:effectLst/>
                        </a:rPr>
                        <a:t>Taraf</a:t>
                      </a:r>
                      <a:r>
                        <a:rPr lang="en-US" sz="1600" b="1" dirty="0">
                          <a:effectLst/>
                        </a:rPr>
                        <a:t> </a:t>
                      </a:r>
                      <a:r>
                        <a:rPr lang="en-US" sz="1600" b="1" dirty="0" err="1">
                          <a:effectLst/>
                        </a:rPr>
                        <a:t>Nyata</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3680">
                <a:tc>
                  <a:txBody>
                    <a:bodyPr/>
                    <a:lstStyle/>
                    <a:p>
                      <a:pPr algn="ctr">
                        <a:lnSpc>
                          <a:spcPct val="200000"/>
                        </a:lnSpc>
                        <a:spcAft>
                          <a:spcPts val="0"/>
                        </a:spcAft>
                      </a:pPr>
                      <a:r>
                        <a:rPr lang="en-US" sz="1600">
                          <a:effectLst/>
                        </a:rPr>
                        <a:t>f1 (0%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dirty="0">
                          <a:effectLst/>
                        </a:rPr>
                        <a:t>2.08</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a:effectLst/>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1935">
                <a:tc>
                  <a:txBody>
                    <a:bodyPr/>
                    <a:lstStyle/>
                    <a:p>
                      <a:pPr algn="ctr">
                        <a:lnSpc>
                          <a:spcPct val="200000"/>
                        </a:lnSpc>
                        <a:spcAft>
                          <a:spcPts val="0"/>
                        </a:spcAft>
                      </a:pPr>
                      <a:r>
                        <a:rPr lang="en-US" sz="1600">
                          <a:effectLst/>
                        </a:rPr>
                        <a:t>f2 (100%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dirty="0">
                          <a:effectLst/>
                        </a:rPr>
                        <a:t>3.08</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dirty="0">
                          <a:effectLst/>
                        </a:rPr>
                        <a:t>c</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9390">
                <a:tc>
                  <a:txBody>
                    <a:bodyPr/>
                    <a:lstStyle/>
                    <a:p>
                      <a:pPr algn="ctr">
                        <a:lnSpc>
                          <a:spcPct val="200000"/>
                        </a:lnSpc>
                        <a:spcAft>
                          <a:spcPts val="0"/>
                        </a:spcAft>
                      </a:pPr>
                      <a:r>
                        <a:rPr lang="en-US" sz="1600">
                          <a:effectLst/>
                        </a:rPr>
                        <a:t>f3 (90%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a:effectLst/>
                        </a:rPr>
                        <a:t>2.06</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dirty="0">
                          <a:effectLst/>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7485">
                <a:tc>
                  <a:txBody>
                    <a:bodyPr/>
                    <a:lstStyle/>
                    <a:p>
                      <a:pPr algn="ctr">
                        <a:lnSpc>
                          <a:spcPct val="200000"/>
                        </a:lnSpc>
                        <a:spcAft>
                          <a:spcPts val="0"/>
                        </a:spcAft>
                      </a:pPr>
                      <a:r>
                        <a:rPr lang="en-US" sz="1600" b="1" dirty="0">
                          <a:effectLst/>
                        </a:rPr>
                        <a:t>f4 (80%</a:t>
                      </a:r>
                      <a:r>
                        <a:rPr lang="id-ID" sz="1600" b="1" dirty="0">
                          <a:effectLst/>
                        </a:rPr>
                        <a:t> Penyaringan</a:t>
                      </a:r>
                      <a:r>
                        <a:rPr lang="en-US" sz="1600" b="1" dirty="0">
                          <a:effectLst/>
                        </a:rPr>
                        <a:t>)</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200000"/>
                        </a:lnSpc>
                        <a:spcAft>
                          <a:spcPts val="0"/>
                        </a:spcAft>
                      </a:pPr>
                      <a:r>
                        <a:rPr lang="id-ID" sz="1600" b="1" dirty="0">
                          <a:effectLst/>
                        </a:rPr>
                        <a:t>3.66</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200000"/>
                        </a:lnSpc>
                        <a:spcAft>
                          <a:spcPts val="0"/>
                        </a:spcAft>
                      </a:pPr>
                      <a:r>
                        <a:rPr lang="id-ID" sz="1600" b="1" dirty="0">
                          <a:effectLst/>
                        </a:rPr>
                        <a:t>d</a:t>
                      </a:r>
                      <a:endParaRPr lang="id-ID"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r>
              <a:tr h="200660">
                <a:tc>
                  <a:txBody>
                    <a:bodyPr/>
                    <a:lstStyle/>
                    <a:p>
                      <a:pPr algn="ctr">
                        <a:lnSpc>
                          <a:spcPct val="200000"/>
                        </a:lnSpc>
                        <a:spcAft>
                          <a:spcPts val="0"/>
                        </a:spcAft>
                      </a:pPr>
                      <a:r>
                        <a:rPr lang="en-US" sz="1600">
                          <a:effectLst/>
                        </a:rPr>
                        <a:t>f5 (70%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a:effectLst/>
                        </a:rPr>
                        <a:t>3.43</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dirty="0">
                          <a:effectLst/>
                        </a:rPr>
                        <a:t>d</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3205">
                <a:tc>
                  <a:txBody>
                    <a:bodyPr/>
                    <a:lstStyle/>
                    <a:p>
                      <a:pPr algn="ctr">
                        <a:lnSpc>
                          <a:spcPct val="200000"/>
                        </a:lnSpc>
                        <a:spcAft>
                          <a:spcPts val="0"/>
                        </a:spcAft>
                      </a:pPr>
                      <a:r>
                        <a:rPr lang="en-US" sz="1600">
                          <a:effectLst/>
                        </a:rPr>
                        <a:t>f6 (60%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a:effectLst/>
                        </a:rPr>
                        <a:t>1.93</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dirty="0">
                          <a:effectLst/>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6850">
                <a:tc>
                  <a:txBody>
                    <a:bodyPr/>
                    <a:lstStyle/>
                    <a:p>
                      <a:pPr algn="ctr">
                        <a:lnSpc>
                          <a:spcPct val="200000"/>
                        </a:lnSpc>
                        <a:spcAft>
                          <a:spcPts val="0"/>
                        </a:spcAft>
                      </a:pPr>
                      <a:r>
                        <a:rPr lang="en-US" sz="1600">
                          <a:effectLst/>
                        </a:rPr>
                        <a:t>f7 (50%</a:t>
                      </a:r>
                      <a:r>
                        <a:rPr lang="id-ID" sz="1600">
                          <a:effectLst/>
                        </a:rPr>
                        <a:t> Penyaringan</a:t>
                      </a:r>
                      <a:r>
                        <a:rPr lang="en-US" sz="1600">
                          <a:effectLst/>
                        </a:rPr>
                        <a:t>)</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a:effectLst/>
                        </a:rPr>
                        <a:t>2.94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600" dirty="0">
                          <a:effectLst/>
                        </a:rPr>
                        <a:t>b</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7911548" y="1696278"/>
            <a:ext cx="3776870" cy="3970318"/>
          </a:xfrm>
          <a:prstGeom prst="rect">
            <a:avLst/>
          </a:prstGeom>
          <a:solidFill>
            <a:srgbClr val="10F415"/>
          </a:solidFill>
        </p:spPr>
        <p:txBody>
          <a:bodyPr wrap="square" rtlCol="0">
            <a:spAutoFit/>
          </a:bodyPr>
          <a:lstStyle/>
          <a:p>
            <a:pPr algn="just"/>
            <a:r>
              <a:rPr lang="id-ID" dirty="0" smtClean="0"/>
              <a:t>Kenampakkan lapisan dinilai : kilap tidaknya lapisan film, banyaknya gelembung, warna.</a:t>
            </a:r>
          </a:p>
          <a:p>
            <a:pPr marL="285750" indent="-285750" algn="just">
              <a:buFont typeface="Arial" panose="020B0604020202020204" pitchFamily="34" charset="0"/>
              <a:buChar char="•"/>
            </a:pPr>
            <a:r>
              <a:rPr lang="id-ID" dirty="0" smtClean="0"/>
              <a:t>Terlihat bahwa pada f1 kenampakkannya agak tidak kompak (gelembung) sedangkan pada f2 agak kompak karena bubur rumput lautnya lebih halus tetapi dihasilkan tetapi warna pucat. </a:t>
            </a:r>
          </a:p>
          <a:p>
            <a:pPr marL="285750" indent="-285750" algn="just">
              <a:buFont typeface="Arial" panose="020B0604020202020204" pitchFamily="34" charset="0"/>
              <a:buChar char="•"/>
            </a:pPr>
            <a:r>
              <a:rPr lang="id-ID" dirty="0" smtClean="0"/>
              <a:t>kenampakkan yg kompak pada f4 akibat terbentuk gel yg optimal sehingga tidak ada gelembung</a:t>
            </a:r>
            <a:endParaRPr lang="id-ID" dirty="0"/>
          </a:p>
        </p:txBody>
      </p:sp>
    </p:spTree>
    <p:extLst>
      <p:ext uri="{BB962C8B-B14F-4D97-AF65-F5344CB8AC3E}">
        <p14:creationId xmlns:p14="http://schemas.microsoft.com/office/powerpoint/2010/main" val="1770217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52" y="410818"/>
            <a:ext cx="8596668" cy="569843"/>
          </a:xfrm>
        </p:spPr>
        <p:txBody>
          <a:bodyPr>
            <a:normAutofit/>
          </a:bodyPr>
          <a:lstStyle/>
          <a:p>
            <a:r>
              <a:rPr lang="id-ID" sz="2800" dirty="0" smtClean="0"/>
              <a:t>Penetapan produk terpilih</a:t>
            </a:r>
            <a:endParaRPr lang="id-ID"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7062769"/>
              </p:ext>
            </p:extLst>
          </p:nvPr>
        </p:nvGraphicFramePr>
        <p:xfrm>
          <a:off x="173752" y="1179927"/>
          <a:ext cx="10866787" cy="3753784"/>
        </p:xfrm>
        <a:graphic>
          <a:graphicData uri="http://schemas.openxmlformats.org/drawingml/2006/table">
            <a:tbl>
              <a:tblPr firstRow="1" firstCol="1" bandRow="1">
                <a:tableStyleId>{5940675A-B579-460E-94D1-54222C63F5DA}</a:tableStyleId>
              </a:tblPr>
              <a:tblGrid>
                <a:gridCol w="1060310"/>
                <a:gridCol w="989158"/>
                <a:gridCol w="989158"/>
                <a:gridCol w="989158"/>
                <a:gridCol w="989158"/>
                <a:gridCol w="989158"/>
                <a:gridCol w="989158"/>
                <a:gridCol w="989158"/>
                <a:gridCol w="989158"/>
                <a:gridCol w="989158"/>
                <a:gridCol w="904055"/>
              </a:tblGrid>
              <a:tr h="423646">
                <a:tc rowSpan="3">
                  <a:txBody>
                    <a:bodyPr/>
                    <a:lstStyle/>
                    <a:p>
                      <a:pPr algn="ctr">
                        <a:lnSpc>
                          <a:spcPct val="100000"/>
                        </a:lnSpc>
                        <a:spcAft>
                          <a:spcPts val="0"/>
                        </a:spcAft>
                      </a:pPr>
                      <a:r>
                        <a:rPr lang="en-US" sz="1600" dirty="0" err="1">
                          <a:effectLst/>
                          <a:latin typeface="Times New Roman" panose="02020603050405020304" pitchFamily="18" charset="0"/>
                          <a:cs typeface="Times New Roman" panose="02020603050405020304" pitchFamily="18" charset="0"/>
                        </a:rPr>
                        <a:t>Sampel</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gridSpan="10">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Uji Organoleptik</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540976">
                <a:tc vMerge="1">
                  <a:txBody>
                    <a:bodyPr/>
                    <a:lstStyle/>
                    <a:p>
                      <a:endParaRPr lang="id-ID"/>
                    </a:p>
                  </a:txBody>
                  <a:tcPr/>
                </a:tc>
                <a:tc gridSpan="2">
                  <a:txBody>
                    <a:bodyPr/>
                    <a:lstStyle/>
                    <a:p>
                      <a:pPr algn="ctr">
                        <a:lnSpc>
                          <a:spcPct val="100000"/>
                        </a:lnSpc>
                        <a:spcAft>
                          <a:spcPts val="0"/>
                        </a:spcAft>
                      </a:pPr>
                      <a:r>
                        <a:rPr lang="en-US" sz="1600" dirty="0" err="1">
                          <a:effectLst/>
                          <a:latin typeface="Times New Roman" panose="02020603050405020304" pitchFamily="18" charset="0"/>
                          <a:cs typeface="Times New Roman" panose="02020603050405020304" pitchFamily="18" charset="0"/>
                        </a:rPr>
                        <a:t>Warna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hMerge="1">
                  <a:txBody>
                    <a:bodyPr/>
                    <a:lstStyle/>
                    <a:p>
                      <a:endParaRPr lang="id-ID"/>
                    </a:p>
                  </a:txBody>
                  <a:tcPr/>
                </a:tc>
                <a:tc gridSpan="2">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Rasa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hMerge="1">
                  <a:txBody>
                    <a:bodyPr/>
                    <a:lstStyle/>
                    <a:p>
                      <a:endParaRPr lang="id-ID"/>
                    </a:p>
                  </a:txBody>
                  <a:tcPr/>
                </a:tc>
                <a:tc gridSpan="2">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Aroma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hMerge="1">
                  <a:txBody>
                    <a:bodyPr/>
                    <a:lstStyle/>
                    <a:p>
                      <a:endParaRPr lang="id-ID"/>
                    </a:p>
                  </a:txBody>
                  <a:tcPr/>
                </a:tc>
                <a:tc gridSpan="2">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Tekstur</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hMerge="1">
                  <a:txBody>
                    <a:bodyPr/>
                    <a:lstStyle/>
                    <a:p>
                      <a:endParaRPr lang="id-ID"/>
                    </a:p>
                  </a:txBody>
                  <a:tcPr/>
                </a:tc>
                <a:tc gridSpan="2">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Kenampakkan</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hMerge="1">
                  <a:txBody>
                    <a:bodyPr/>
                    <a:lstStyle/>
                    <a:p>
                      <a:endParaRPr lang="id-ID"/>
                    </a:p>
                  </a:txBody>
                  <a:tcPr/>
                </a:tc>
              </a:tr>
              <a:tr h="704667">
                <a:tc vMerge="1">
                  <a:txBody>
                    <a:bodyPr/>
                    <a:lstStyle/>
                    <a:p>
                      <a:endParaRPr lang="id-ID"/>
                    </a:p>
                  </a:txBody>
                  <a:tcP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Rata-rata respon</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Taraf Nyata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Rata-rata </a:t>
                      </a:r>
                      <a:r>
                        <a:rPr lang="en-US" sz="1600" dirty="0" err="1">
                          <a:effectLst/>
                          <a:latin typeface="Times New Roman" panose="02020603050405020304" pitchFamily="18" charset="0"/>
                          <a:cs typeface="Times New Roman" panose="02020603050405020304" pitchFamily="18" charset="0"/>
                        </a:rPr>
                        <a:t>respon</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err="1">
                          <a:effectLst/>
                          <a:latin typeface="Times New Roman" panose="02020603050405020304" pitchFamily="18" charset="0"/>
                          <a:cs typeface="Times New Roman" panose="02020603050405020304" pitchFamily="18" charset="0"/>
                        </a:rPr>
                        <a:t>Taraf</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Nyata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Rata-rata respon</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Taraf Nyata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Rata-rata respon</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Taraf Nyata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Rata-rata respon</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Taraf Nyata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r>
              <a:tr h="344557">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2.85</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3.00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3.14</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3.09</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ab</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2.08</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r>
              <a:tr h="325193">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100%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2.60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2.96</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2.99</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2.75</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3.08</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c</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r>
              <a:tr h="282949">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90%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2.76</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3.04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3.18</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ab</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3.36</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b</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2.06</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r>
              <a:tr h="282949">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80%</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3.88</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b</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3.45</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b</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3.45</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b</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3.71</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c</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3.66</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d</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solidFill>
                      <a:schemeClr val="bg1">
                        <a:lumMod val="85000"/>
                      </a:schemeClr>
                    </a:solidFill>
                  </a:tcPr>
                </a:tc>
              </a:tr>
              <a:tr h="282949">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70%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2.76</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3.13</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3.08</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3.08</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ab</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3.43</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d</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r>
              <a:tr h="282949">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60%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2.70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3.13</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3.24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ab</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3.14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b</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1.93</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a</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r>
              <a:tr h="282949">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50%</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2.94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3.13</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3.04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a</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3.26</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b</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a:effectLst/>
                          <a:latin typeface="Times New Roman" panose="02020603050405020304" pitchFamily="18" charset="0"/>
                          <a:cs typeface="Times New Roman" panose="02020603050405020304" pitchFamily="18" charset="0"/>
                        </a:rPr>
                        <a:t>2.94</a:t>
                      </a:r>
                      <a:endParaRPr lang="id-ID"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c>
                  <a:txBody>
                    <a:bodyPr/>
                    <a:lstStyle/>
                    <a:p>
                      <a:pPr algn="ctr">
                        <a:lnSpc>
                          <a:spcPct val="100000"/>
                        </a:lnSpc>
                        <a:spcAft>
                          <a:spcPts val="0"/>
                        </a:spcAft>
                      </a:pPr>
                      <a:r>
                        <a:rPr lang="en-US" sz="1600" dirty="0">
                          <a:effectLst/>
                          <a:latin typeface="Times New Roman" panose="02020603050405020304" pitchFamily="18" charset="0"/>
                          <a:cs typeface="Times New Roman" panose="02020603050405020304" pitchFamily="18" charset="0"/>
                        </a:rPr>
                        <a:t>b</a:t>
                      </a:r>
                      <a:endParaRPr lang="id-ID"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929" marR="52929" marT="0" marB="0" anchor="ctr"/>
                </a:tc>
              </a:tr>
            </a:tbl>
          </a:graphicData>
        </a:graphic>
      </p:graphicFrame>
      <p:sp>
        <p:nvSpPr>
          <p:cNvPr id="6" name="Rounded Rectangle 5"/>
          <p:cNvSpPr/>
          <p:nvPr/>
        </p:nvSpPr>
        <p:spPr>
          <a:xfrm>
            <a:off x="3008243" y="5261113"/>
            <a:ext cx="4108174" cy="1470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Menggunakan metode Uji Lanjut Duncan dengan melihat taraf beda nyata pada tingkat kepercayaan 95%</a:t>
            </a:r>
            <a:endParaRPr lang="id-ID" dirty="0"/>
          </a:p>
        </p:txBody>
      </p:sp>
    </p:spTree>
    <p:extLst>
      <p:ext uri="{BB962C8B-B14F-4D97-AF65-F5344CB8AC3E}">
        <p14:creationId xmlns:p14="http://schemas.microsoft.com/office/powerpoint/2010/main" val="1266245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40766" y="344555"/>
            <a:ext cx="5433391"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Penelitian Utama</a:t>
            </a:r>
            <a:endParaRPr lang="id-ID" dirty="0"/>
          </a:p>
        </p:txBody>
      </p:sp>
      <p:cxnSp>
        <p:nvCxnSpPr>
          <p:cNvPr id="10" name="Straight Arrow Connector 9"/>
          <p:cNvCxnSpPr>
            <a:stCxn id="4" idx="2"/>
          </p:cNvCxnSpPr>
          <p:nvPr/>
        </p:nvCxnSpPr>
        <p:spPr>
          <a:xfrm flipH="1">
            <a:off x="5035826" y="980660"/>
            <a:ext cx="821636" cy="622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p:cNvCxnSpPr>
          <p:nvPr/>
        </p:nvCxnSpPr>
        <p:spPr>
          <a:xfrm>
            <a:off x="5857462" y="980660"/>
            <a:ext cx="954155" cy="622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Wave 16"/>
          <p:cNvSpPr/>
          <p:nvPr/>
        </p:nvSpPr>
        <p:spPr>
          <a:xfrm>
            <a:off x="3684107" y="1391477"/>
            <a:ext cx="2438399" cy="2782957"/>
          </a:xfrm>
          <a:prstGeom prst="wave">
            <a:avLst>
              <a:gd name="adj1" fmla="val 12500"/>
              <a:gd name="adj2" fmla="val 4891"/>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smtClean="0"/>
              <a:t>Faktor (A)</a:t>
            </a:r>
          </a:p>
          <a:p>
            <a:pPr algn="ctr"/>
            <a:r>
              <a:rPr lang="id-ID" dirty="0" smtClean="0"/>
              <a:t>a1 = 1 : 1</a:t>
            </a:r>
          </a:p>
          <a:p>
            <a:pPr algn="ctr"/>
            <a:r>
              <a:rPr lang="id-ID" dirty="0" smtClean="0"/>
              <a:t>a2 = 2 : 1</a:t>
            </a:r>
          </a:p>
          <a:p>
            <a:pPr algn="ctr"/>
            <a:r>
              <a:rPr lang="id-ID" dirty="0" smtClean="0"/>
              <a:t>a3 = 3 : 1</a:t>
            </a:r>
          </a:p>
          <a:p>
            <a:pPr algn="ctr"/>
            <a:endParaRPr lang="id-ID" dirty="0"/>
          </a:p>
        </p:txBody>
      </p:sp>
      <p:sp>
        <p:nvSpPr>
          <p:cNvPr id="18" name="Wave 17"/>
          <p:cNvSpPr/>
          <p:nvPr/>
        </p:nvSpPr>
        <p:spPr>
          <a:xfrm>
            <a:off x="6122506" y="1616765"/>
            <a:ext cx="2438399" cy="2782957"/>
          </a:xfrm>
          <a:prstGeom prst="wave">
            <a:avLst>
              <a:gd name="adj1" fmla="val 12500"/>
              <a:gd name="adj2" fmla="val 4891"/>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smtClean="0"/>
              <a:t>Faktor (B)</a:t>
            </a:r>
          </a:p>
          <a:p>
            <a:pPr algn="ctr"/>
            <a:r>
              <a:rPr lang="id-ID" dirty="0" smtClean="0"/>
              <a:t>b1 = 9%</a:t>
            </a:r>
          </a:p>
          <a:p>
            <a:pPr algn="ctr"/>
            <a:r>
              <a:rPr lang="id-ID" dirty="0" smtClean="0"/>
              <a:t>b2 = 12%</a:t>
            </a:r>
          </a:p>
          <a:p>
            <a:pPr algn="ctr"/>
            <a:r>
              <a:rPr lang="id-ID" dirty="0" smtClean="0"/>
              <a:t>b3 = 15%</a:t>
            </a:r>
          </a:p>
          <a:p>
            <a:pPr algn="ctr"/>
            <a:endParaRPr lang="id-ID" dirty="0"/>
          </a:p>
        </p:txBody>
      </p:sp>
      <p:sp>
        <p:nvSpPr>
          <p:cNvPr id="19" name="Down Arrow 18"/>
          <p:cNvSpPr/>
          <p:nvPr/>
        </p:nvSpPr>
        <p:spPr>
          <a:xfrm>
            <a:off x="5857461" y="4174434"/>
            <a:ext cx="477078" cy="702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3140766" y="5022574"/>
            <a:ext cx="5724938" cy="1311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id-ID" dirty="0" smtClean="0"/>
              <a:t>Respon Organoleptik (uji hedonik warna, rasa, aroma, tekstur)</a:t>
            </a:r>
          </a:p>
          <a:p>
            <a:pPr marL="285750" indent="-285750" algn="ctr">
              <a:buFont typeface="Arial" panose="020B0604020202020204" pitchFamily="34" charset="0"/>
              <a:buChar char="•"/>
            </a:pPr>
            <a:r>
              <a:rPr lang="id-ID" dirty="0" smtClean="0"/>
              <a:t>Respon Kimia (serat kasar, kadar abu, kadar air </a:t>
            </a:r>
            <a:endParaRPr lang="id-ID"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4277" y="5261113"/>
            <a:ext cx="2367723" cy="1331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5441" y="3508512"/>
            <a:ext cx="2367723" cy="1331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4277" y="1850332"/>
            <a:ext cx="2367723" cy="1331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5440" y="97731"/>
            <a:ext cx="2367723" cy="1331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51655" cy="16035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244"/>
          <a:stretch/>
        </p:blipFill>
        <p:spPr>
          <a:xfrm>
            <a:off x="-17664" y="1616765"/>
            <a:ext cx="2438399" cy="20010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5" y="3657600"/>
            <a:ext cx="2451655" cy="16035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10244"/>
          <a:stretch/>
        </p:blipFill>
        <p:spPr>
          <a:xfrm>
            <a:off x="13256" y="5261113"/>
            <a:ext cx="2438399" cy="15670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716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65" y="265043"/>
            <a:ext cx="8596668" cy="569843"/>
          </a:xfrm>
        </p:spPr>
        <p:txBody>
          <a:bodyPr>
            <a:normAutofit fontScale="90000"/>
          </a:bodyPr>
          <a:lstStyle/>
          <a:p>
            <a:pPr marL="571500" indent="-571500">
              <a:buFont typeface="Wingdings" panose="05000000000000000000" pitchFamily="2" charset="2"/>
              <a:buChar char="v"/>
            </a:pPr>
            <a:r>
              <a:rPr lang="id-ID" dirty="0" smtClean="0"/>
              <a:t>Warna</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2222471"/>
              </p:ext>
            </p:extLst>
          </p:nvPr>
        </p:nvGraphicFramePr>
        <p:xfrm>
          <a:off x="398653" y="952589"/>
          <a:ext cx="5311398" cy="2560320"/>
        </p:xfrm>
        <a:graphic>
          <a:graphicData uri="http://schemas.openxmlformats.org/drawingml/2006/table">
            <a:tbl>
              <a:tblPr firstRow="1" firstCol="1" bandRow="1">
                <a:tableStyleId>{5940675A-B579-460E-94D1-54222C63F5DA}</a:tableStyleId>
              </a:tblPr>
              <a:tblGrid>
                <a:gridCol w="1248477"/>
                <a:gridCol w="619245"/>
                <a:gridCol w="766565"/>
                <a:gridCol w="975405"/>
                <a:gridCol w="811198"/>
                <a:gridCol w="890508"/>
              </a:tblGrid>
              <a:tr h="190500">
                <a:tc>
                  <a:txBody>
                    <a:bodyPr/>
                    <a:lstStyle/>
                    <a:p>
                      <a:pPr algn="ctr">
                        <a:lnSpc>
                          <a:spcPct val="150000"/>
                        </a:lnSpc>
                        <a:spcAft>
                          <a:spcPts val="0"/>
                        </a:spcAft>
                      </a:pPr>
                      <a:r>
                        <a:rPr lang="en-US" sz="1400" b="1" dirty="0" err="1">
                          <a:solidFill>
                            <a:schemeClr val="tx1"/>
                          </a:solidFill>
                          <a:effectLst/>
                        </a:rPr>
                        <a:t>Sumber</a:t>
                      </a:r>
                      <a:r>
                        <a:rPr lang="en-US" sz="1400" b="1" dirty="0">
                          <a:solidFill>
                            <a:schemeClr val="tx1"/>
                          </a:solidFill>
                          <a:effectLst/>
                        </a:rPr>
                        <a:t> </a:t>
                      </a:r>
                      <a:r>
                        <a:rPr lang="en-US" sz="1400" b="1" dirty="0" err="1">
                          <a:solidFill>
                            <a:schemeClr val="tx1"/>
                          </a:solidFill>
                          <a:effectLst/>
                        </a:rPr>
                        <a:t>Variansi</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DB</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JK</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KT</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F </a:t>
                      </a:r>
                      <a:r>
                        <a:rPr lang="en-US" sz="1400" b="1" dirty="0" err="1">
                          <a:solidFill>
                            <a:schemeClr val="tx1"/>
                          </a:solidFill>
                          <a:effectLst/>
                        </a:rPr>
                        <a:t>Hitung</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F </a:t>
                      </a:r>
                      <a:r>
                        <a:rPr lang="en-US" sz="1400" b="1" dirty="0" err="1">
                          <a:solidFill>
                            <a:schemeClr val="tx1"/>
                          </a:solidFill>
                          <a:effectLst/>
                        </a:rPr>
                        <a:t>Tabel</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50000"/>
                        </a:lnSpc>
                        <a:spcAft>
                          <a:spcPts val="0"/>
                        </a:spcAft>
                      </a:pPr>
                      <a:r>
                        <a:rPr lang="en-US" sz="1400">
                          <a:effectLst/>
                        </a:rPr>
                        <a:t>Kelompok</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2</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0.0021</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0.0011</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dirty="0">
                          <a:effectLst/>
                        </a:rPr>
                        <a:t>-</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algn="ctr">
                        <a:lnSpc>
                          <a:spcPct val="150000"/>
                        </a:lnSpc>
                        <a:spcAft>
                          <a:spcPts val="0"/>
                        </a:spcAft>
                      </a:pPr>
                      <a:r>
                        <a:rPr lang="en-US" sz="1400">
                          <a:effectLst/>
                        </a:rPr>
                        <a:t>Faktor (A)</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2</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0.3528</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0.1764</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110.25*</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dirty="0">
                          <a:effectLst/>
                        </a:rPr>
                        <a:t>3,63</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algn="ctr">
                        <a:lnSpc>
                          <a:spcPct val="150000"/>
                        </a:lnSpc>
                        <a:spcAft>
                          <a:spcPts val="0"/>
                        </a:spcAft>
                      </a:pPr>
                      <a:r>
                        <a:rPr lang="en-US" sz="1400">
                          <a:effectLst/>
                        </a:rPr>
                        <a:t>Faktor (B)</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2</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0.0161</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0.0081</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5.06 *</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dirty="0">
                          <a:effectLst/>
                        </a:rPr>
                        <a:t>3,63</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algn="ctr">
                        <a:lnSpc>
                          <a:spcPct val="150000"/>
                        </a:lnSpc>
                        <a:spcAft>
                          <a:spcPts val="0"/>
                        </a:spcAft>
                      </a:pPr>
                      <a:r>
                        <a:rPr lang="en-US" sz="1400">
                          <a:effectLst/>
                        </a:rPr>
                        <a:t>Interaksi (AB)</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4</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0.1158</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0.0290</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18.13*</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dirty="0">
                          <a:effectLst/>
                        </a:rPr>
                        <a:t>3,01</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algn="ctr">
                        <a:lnSpc>
                          <a:spcPct val="150000"/>
                        </a:lnSpc>
                        <a:spcAft>
                          <a:spcPts val="0"/>
                        </a:spcAft>
                      </a:pPr>
                      <a:r>
                        <a:rPr lang="en-US" sz="1400">
                          <a:effectLst/>
                        </a:rPr>
                        <a:t>Galat</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16</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0.0263</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0.0016</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id-ID" dirty="0"/>
                    </a:p>
                  </a:txBody>
                  <a:tcPr marL="0" marR="0" marT="0" marB="0" anchor="ctr"/>
                </a:tc>
                <a:tc>
                  <a:txBody>
                    <a:bodyPr/>
                    <a:lstStyle/>
                    <a:p>
                      <a:endParaRPr lang="id-ID" dirty="0"/>
                    </a:p>
                  </a:txBody>
                  <a:tcPr marL="0" marR="0" marT="0" marB="0" anchor="ctr"/>
                </a:tc>
              </a:tr>
              <a:tr h="190500">
                <a:tc>
                  <a:txBody>
                    <a:bodyPr/>
                    <a:lstStyle/>
                    <a:p>
                      <a:pPr algn="ctr">
                        <a:lnSpc>
                          <a:spcPct val="150000"/>
                        </a:lnSpc>
                        <a:spcAft>
                          <a:spcPts val="0"/>
                        </a:spcAft>
                      </a:pPr>
                      <a:r>
                        <a:rPr lang="en-US" sz="1400">
                          <a:effectLst/>
                        </a:rPr>
                        <a:t>Total</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26</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0.5131</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n-US" sz="1400">
                          <a:effectLst/>
                        </a:rPr>
                        <a:t>0.0197</a:t>
                      </a:r>
                      <a:endParaRPr lang="id-ID"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id-ID" dirty="0"/>
                    </a:p>
                  </a:txBody>
                  <a:tcPr marL="0" marR="0" marT="0" marB="0" anchor="ctr"/>
                </a:tc>
                <a:tc>
                  <a:txBody>
                    <a:bodyPr/>
                    <a:lstStyle/>
                    <a:p>
                      <a:endParaRPr lang="id-ID" dirty="0"/>
                    </a:p>
                  </a:txBody>
                  <a:tcPr marL="0" marR="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3809365"/>
              </p:ext>
            </p:extLst>
          </p:nvPr>
        </p:nvGraphicFramePr>
        <p:xfrm>
          <a:off x="5890747" y="2677424"/>
          <a:ext cx="5918372" cy="3993702"/>
        </p:xfrm>
        <a:graphic>
          <a:graphicData uri="http://schemas.openxmlformats.org/drawingml/2006/table">
            <a:tbl>
              <a:tblPr firstRow="1" firstCol="1" bandRow="1">
                <a:tableStyleId>{8A107856-5554-42FB-B03E-39F5DBC370BA}</a:tableStyleId>
              </a:tblPr>
              <a:tblGrid>
                <a:gridCol w="1506504"/>
                <a:gridCol w="1506504"/>
                <a:gridCol w="1452682"/>
                <a:gridCol w="1452682"/>
              </a:tblGrid>
              <a:tr h="378028">
                <a:tc rowSpan="2">
                  <a:txBody>
                    <a:bodyPr/>
                    <a:lstStyle/>
                    <a:p>
                      <a:pPr algn="ctr">
                        <a:lnSpc>
                          <a:spcPct val="150000"/>
                        </a:lnSpc>
                        <a:spcAft>
                          <a:spcPts val="0"/>
                        </a:spcAft>
                      </a:pPr>
                      <a:r>
                        <a:rPr lang="en-US" sz="1400" dirty="0" err="1">
                          <a:effectLst/>
                        </a:rPr>
                        <a:t>Bubur</a:t>
                      </a:r>
                      <a:r>
                        <a:rPr lang="en-US" sz="1400" dirty="0">
                          <a:effectLst/>
                        </a:rPr>
                        <a:t> </a:t>
                      </a:r>
                      <a:r>
                        <a:rPr lang="en-US" sz="1400" dirty="0" err="1">
                          <a:effectLst/>
                        </a:rPr>
                        <a:t>Rumput</a:t>
                      </a:r>
                      <a:r>
                        <a:rPr lang="en-US" sz="1400" dirty="0">
                          <a:effectLst/>
                        </a:rPr>
                        <a:t> </a:t>
                      </a:r>
                      <a:r>
                        <a:rPr lang="en-US" sz="1400" dirty="0" err="1">
                          <a:effectLst/>
                        </a:rPr>
                        <a:t>Laut</a:t>
                      </a:r>
                      <a:r>
                        <a:rPr lang="en-US" sz="1400" dirty="0">
                          <a:effectLst/>
                        </a:rPr>
                        <a:t> : </a:t>
                      </a:r>
                      <a:r>
                        <a:rPr lang="en-US" sz="1400" dirty="0" err="1">
                          <a:effectLst/>
                        </a:rPr>
                        <a:t>Bubur</a:t>
                      </a:r>
                      <a:r>
                        <a:rPr lang="en-US" sz="1400" dirty="0">
                          <a:effectLst/>
                        </a:rPr>
                        <a:t> </a:t>
                      </a:r>
                      <a:r>
                        <a:rPr lang="en-US" sz="1400" dirty="0" err="1" smtClean="0">
                          <a:effectLst/>
                        </a:rPr>
                        <a:t>Sawi</a:t>
                      </a:r>
                      <a:r>
                        <a:rPr lang="id-ID" sz="1400" dirty="0" smtClean="0">
                          <a:effectLst/>
                        </a:rPr>
                        <a:t> (A)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ctr"/>
                </a:tc>
                <a:tc gridSpan="3">
                  <a:txBody>
                    <a:bodyPr/>
                    <a:lstStyle/>
                    <a:p>
                      <a:pPr algn="ctr">
                        <a:lnSpc>
                          <a:spcPct val="150000"/>
                        </a:lnSpc>
                        <a:spcAft>
                          <a:spcPts val="0"/>
                        </a:spcAft>
                      </a:pPr>
                      <a:r>
                        <a:rPr lang="en-US" sz="1400" dirty="0" err="1">
                          <a:effectLst/>
                        </a:rPr>
                        <a:t>Konsentrasi</a:t>
                      </a:r>
                      <a:r>
                        <a:rPr lang="en-US" sz="1400" dirty="0">
                          <a:effectLst/>
                        </a:rPr>
                        <a:t> </a:t>
                      </a:r>
                      <a:r>
                        <a:rPr lang="en-US" sz="1400" dirty="0" err="1">
                          <a:effectLst/>
                        </a:rPr>
                        <a:t>Ekstrak</a:t>
                      </a:r>
                      <a:r>
                        <a:rPr lang="en-US" sz="1400" dirty="0">
                          <a:effectLst/>
                        </a:rPr>
                        <a:t> </a:t>
                      </a:r>
                      <a:r>
                        <a:rPr lang="en-US" sz="1400" dirty="0" err="1">
                          <a:effectLst/>
                        </a:rPr>
                        <a:t>Daun</a:t>
                      </a:r>
                      <a:r>
                        <a:rPr lang="en-US" sz="1400" dirty="0">
                          <a:effectLst/>
                        </a:rPr>
                        <a:t> </a:t>
                      </a:r>
                      <a:r>
                        <a:rPr lang="en-US" sz="1400" dirty="0" err="1" smtClean="0">
                          <a:effectLst/>
                        </a:rPr>
                        <a:t>Suji</a:t>
                      </a:r>
                      <a:r>
                        <a:rPr lang="id-ID" sz="1400" dirty="0" smtClean="0">
                          <a:effectLst/>
                        </a:rPr>
                        <a:t> (B)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ctr"/>
                </a:tc>
                <a:tc hMerge="1">
                  <a:txBody>
                    <a:bodyPr/>
                    <a:lstStyle/>
                    <a:p>
                      <a:endParaRPr lang="id-ID"/>
                    </a:p>
                  </a:txBody>
                  <a:tcPr/>
                </a:tc>
                <a:tc hMerge="1">
                  <a:txBody>
                    <a:bodyPr/>
                    <a:lstStyle/>
                    <a:p>
                      <a:endParaRPr lang="id-ID"/>
                    </a:p>
                  </a:txBody>
                  <a:tcPr/>
                </a:tc>
              </a:tr>
              <a:tr h="378028">
                <a:tc vMerge="1">
                  <a:txBody>
                    <a:bodyPr/>
                    <a:lstStyle/>
                    <a:p>
                      <a:endParaRPr lang="id-ID"/>
                    </a:p>
                  </a:txBody>
                  <a:tcPr/>
                </a:tc>
                <a:tc>
                  <a:txBody>
                    <a:bodyPr/>
                    <a:lstStyle/>
                    <a:p>
                      <a:pPr algn="ctr">
                        <a:lnSpc>
                          <a:spcPct val="150000"/>
                        </a:lnSpc>
                        <a:spcAft>
                          <a:spcPts val="0"/>
                        </a:spcAft>
                      </a:pPr>
                      <a:r>
                        <a:rPr lang="en-US" sz="1400" b="1" dirty="0">
                          <a:solidFill>
                            <a:schemeClr val="tx1"/>
                          </a:solidFill>
                          <a:effectLst/>
                        </a:rPr>
                        <a:t>b1 (9%)</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ctr"/>
                </a:tc>
                <a:tc>
                  <a:txBody>
                    <a:bodyPr/>
                    <a:lstStyle/>
                    <a:p>
                      <a:pPr algn="ctr">
                        <a:lnSpc>
                          <a:spcPct val="150000"/>
                        </a:lnSpc>
                        <a:spcAft>
                          <a:spcPts val="0"/>
                        </a:spcAft>
                      </a:pPr>
                      <a:r>
                        <a:rPr lang="id-ID" sz="1400" b="1" dirty="0" smtClean="0">
                          <a:solidFill>
                            <a:schemeClr val="tx1"/>
                          </a:solidFill>
                          <a:effectLst/>
                        </a:rPr>
                        <a:t>b</a:t>
                      </a:r>
                      <a:r>
                        <a:rPr lang="en-US" sz="1400" b="1" dirty="0" smtClean="0">
                          <a:solidFill>
                            <a:schemeClr val="tx1"/>
                          </a:solidFill>
                          <a:effectLst/>
                        </a:rPr>
                        <a:t>2</a:t>
                      </a:r>
                      <a:r>
                        <a:rPr lang="id-ID" sz="1400" b="1" dirty="0" smtClean="0">
                          <a:solidFill>
                            <a:schemeClr val="tx1"/>
                          </a:solidFill>
                          <a:effectLst/>
                        </a:rPr>
                        <a:t> </a:t>
                      </a:r>
                      <a:r>
                        <a:rPr lang="en-US" sz="1400" b="1" dirty="0" smtClean="0">
                          <a:solidFill>
                            <a:schemeClr val="tx1"/>
                          </a:solidFill>
                          <a:effectLst/>
                        </a:rPr>
                        <a:t>(12</a:t>
                      </a:r>
                      <a:r>
                        <a:rPr lang="en-US" sz="1400" b="1" dirty="0">
                          <a:solidFill>
                            <a:schemeClr val="tx1"/>
                          </a:solidFill>
                          <a:effectLst/>
                        </a:rPr>
                        <a:t>%)</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ctr"/>
                </a:tc>
                <a:tc>
                  <a:txBody>
                    <a:bodyPr/>
                    <a:lstStyle/>
                    <a:p>
                      <a:pPr algn="ctr">
                        <a:lnSpc>
                          <a:spcPct val="150000"/>
                        </a:lnSpc>
                        <a:spcAft>
                          <a:spcPts val="0"/>
                        </a:spcAft>
                      </a:pPr>
                      <a:r>
                        <a:rPr lang="id-ID" sz="1400" b="1" dirty="0" smtClean="0">
                          <a:solidFill>
                            <a:schemeClr val="tx1"/>
                          </a:solidFill>
                          <a:effectLst/>
                        </a:rPr>
                        <a:t>b</a:t>
                      </a:r>
                      <a:r>
                        <a:rPr lang="en-US" sz="1400" b="1" dirty="0" smtClean="0">
                          <a:solidFill>
                            <a:schemeClr val="tx1"/>
                          </a:solidFill>
                          <a:effectLst/>
                        </a:rPr>
                        <a:t>3</a:t>
                      </a:r>
                      <a:r>
                        <a:rPr lang="id-ID" sz="1400" b="1" dirty="0" smtClean="0">
                          <a:solidFill>
                            <a:schemeClr val="tx1"/>
                          </a:solidFill>
                          <a:effectLst/>
                        </a:rPr>
                        <a:t> </a:t>
                      </a:r>
                      <a:r>
                        <a:rPr lang="en-US" sz="1400" b="1" dirty="0" smtClean="0">
                          <a:solidFill>
                            <a:schemeClr val="tx1"/>
                          </a:solidFill>
                          <a:effectLst/>
                        </a:rPr>
                        <a:t>(</a:t>
                      </a:r>
                      <a:r>
                        <a:rPr lang="en-US" sz="1400" b="1" dirty="0">
                          <a:solidFill>
                            <a:schemeClr val="tx1"/>
                          </a:solidFill>
                          <a:effectLst/>
                        </a:rPr>
                        <a:t>15%)</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ctr"/>
                </a:tc>
              </a:tr>
              <a:tr h="1011194">
                <a:tc>
                  <a:txBody>
                    <a:bodyPr/>
                    <a:lstStyle/>
                    <a:p>
                      <a:pPr algn="ctr">
                        <a:lnSpc>
                          <a:spcPct val="150000"/>
                        </a:lnSpc>
                        <a:spcAft>
                          <a:spcPts val="0"/>
                        </a:spcAft>
                      </a:pPr>
                      <a:r>
                        <a:rPr lang="en-US" sz="1400">
                          <a:effectLst/>
                        </a:rPr>
                        <a:t>a1 (1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ctr"/>
                </a:tc>
                <a:tc>
                  <a:txBody>
                    <a:bodyPr/>
                    <a:lstStyle/>
                    <a:p>
                      <a:pPr algn="r">
                        <a:lnSpc>
                          <a:spcPct val="150000"/>
                        </a:lnSpc>
                        <a:spcAft>
                          <a:spcPts val="0"/>
                        </a:spcAft>
                      </a:pPr>
                      <a:r>
                        <a:rPr lang="en-US" sz="1400" dirty="0">
                          <a:effectLst/>
                        </a:rPr>
                        <a:t>C</a:t>
                      </a:r>
                      <a:endParaRPr lang="id-ID" sz="1400" dirty="0">
                        <a:effectLst/>
                      </a:endParaRPr>
                    </a:p>
                    <a:p>
                      <a:pPr algn="ctr">
                        <a:lnSpc>
                          <a:spcPct val="150000"/>
                        </a:lnSpc>
                        <a:spcAft>
                          <a:spcPts val="0"/>
                        </a:spcAft>
                      </a:pPr>
                      <a:r>
                        <a:rPr lang="en-US" sz="1400" dirty="0">
                          <a:effectLst/>
                        </a:rPr>
                        <a:t>3.77</a:t>
                      </a:r>
                      <a:endParaRPr lang="id-ID" sz="1400" dirty="0">
                        <a:effectLst/>
                      </a:endParaRPr>
                    </a:p>
                    <a:p>
                      <a:pPr>
                        <a:lnSpc>
                          <a:spcPct val="150000"/>
                        </a:lnSpc>
                        <a:spcAft>
                          <a:spcPts val="0"/>
                        </a:spcAft>
                      </a:pPr>
                      <a:r>
                        <a:rPr lang="en-US" sz="1400" dirty="0">
                          <a:effectLst/>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c>
                  <a:txBody>
                    <a:bodyPr/>
                    <a:lstStyle/>
                    <a:p>
                      <a:pPr algn="r">
                        <a:lnSpc>
                          <a:spcPct val="150000"/>
                        </a:lnSpc>
                        <a:spcAft>
                          <a:spcPts val="0"/>
                        </a:spcAft>
                      </a:pPr>
                      <a:r>
                        <a:rPr lang="en-US" sz="1400" dirty="0">
                          <a:effectLst/>
                        </a:rPr>
                        <a:t>C</a:t>
                      </a:r>
                      <a:endParaRPr lang="id-ID" sz="1400" dirty="0">
                        <a:effectLst/>
                      </a:endParaRPr>
                    </a:p>
                    <a:p>
                      <a:pPr algn="ctr">
                        <a:lnSpc>
                          <a:spcPct val="150000"/>
                        </a:lnSpc>
                        <a:spcAft>
                          <a:spcPts val="0"/>
                        </a:spcAft>
                      </a:pPr>
                      <a:r>
                        <a:rPr lang="en-US" sz="1400" dirty="0">
                          <a:effectLst/>
                        </a:rPr>
                        <a:t>3.42</a:t>
                      </a:r>
                      <a:endParaRPr lang="id-ID" sz="1400" dirty="0">
                        <a:effectLst/>
                      </a:endParaRPr>
                    </a:p>
                    <a:p>
                      <a:pPr>
                        <a:lnSpc>
                          <a:spcPct val="150000"/>
                        </a:lnSpc>
                        <a:spcAft>
                          <a:spcPts val="0"/>
                        </a:spcAft>
                      </a:pPr>
                      <a:r>
                        <a:rPr lang="en-US" sz="1400" dirty="0">
                          <a:effectLst/>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c>
                  <a:txBody>
                    <a:bodyPr/>
                    <a:lstStyle/>
                    <a:p>
                      <a:pPr algn="r">
                        <a:lnSpc>
                          <a:spcPct val="150000"/>
                        </a:lnSpc>
                        <a:spcAft>
                          <a:spcPts val="0"/>
                        </a:spcAft>
                      </a:pPr>
                      <a:r>
                        <a:rPr lang="en-US" sz="1400" dirty="0">
                          <a:effectLst/>
                        </a:rPr>
                        <a:t>C</a:t>
                      </a:r>
                      <a:endParaRPr lang="id-ID" sz="1400" dirty="0">
                        <a:effectLst/>
                      </a:endParaRPr>
                    </a:p>
                    <a:p>
                      <a:pPr algn="ctr">
                        <a:lnSpc>
                          <a:spcPct val="150000"/>
                        </a:lnSpc>
                        <a:spcAft>
                          <a:spcPts val="0"/>
                        </a:spcAft>
                      </a:pPr>
                      <a:r>
                        <a:rPr lang="en-US" sz="1400" dirty="0">
                          <a:effectLst/>
                        </a:rPr>
                        <a:t>4.07</a:t>
                      </a:r>
                      <a:endParaRPr lang="id-ID" sz="1400" dirty="0">
                        <a:effectLst/>
                      </a:endParaRPr>
                    </a:p>
                    <a:p>
                      <a:pPr>
                        <a:lnSpc>
                          <a:spcPct val="150000"/>
                        </a:lnSpc>
                        <a:spcAft>
                          <a:spcPts val="0"/>
                        </a:spcAft>
                      </a:pPr>
                      <a:r>
                        <a:rPr lang="en-US" sz="1400" dirty="0">
                          <a:effectLst/>
                        </a:rPr>
                        <a:t>c</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r>
              <a:tr h="1011194">
                <a:tc>
                  <a:txBody>
                    <a:bodyPr/>
                    <a:lstStyle/>
                    <a:p>
                      <a:pPr algn="ctr">
                        <a:lnSpc>
                          <a:spcPct val="150000"/>
                        </a:lnSpc>
                        <a:spcAft>
                          <a:spcPts val="0"/>
                        </a:spcAft>
                      </a:pPr>
                      <a:r>
                        <a:rPr lang="en-US" sz="1400">
                          <a:effectLst/>
                        </a:rPr>
                        <a:t>a2 (2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ctr"/>
                </a:tc>
                <a:tc>
                  <a:txBody>
                    <a:bodyPr/>
                    <a:lstStyle/>
                    <a:p>
                      <a:pPr algn="r">
                        <a:lnSpc>
                          <a:spcPct val="150000"/>
                        </a:lnSpc>
                        <a:spcAft>
                          <a:spcPts val="0"/>
                        </a:spcAft>
                      </a:pPr>
                      <a:r>
                        <a:rPr lang="en-US" sz="1400">
                          <a:effectLst/>
                        </a:rPr>
                        <a:t>A</a:t>
                      </a:r>
                      <a:endParaRPr lang="id-ID" sz="1400">
                        <a:effectLst/>
                      </a:endParaRPr>
                    </a:p>
                    <a:p>
                      <a:pPr algn="ctr">
                        <a:lnSpc>
                          <a:spcPct val="150000"/>
                        </a:lnSpc>
                        <a:spcAft>
                          <a:spcPts val="0"/>
                        </a:spcAft>
                      </a:pPr>
                      <a:r>
                        <a:rPr lang="en-US" sz="1400">
                          <a:effectLst/>
                        </a:rPr>
                        <a:t>2.6</a:t>
                      </a:r>
                      <a:endParaRPr lang="id-ID" sz="1400">
                        <a:effectLst/>
                      </a:endParaRPr>
                    </a:p>
                    <a:p>
                      <a:pPr>
                        <a:lnSpc>
                          <a:spcPct val="150000"/>
                        </a:lnSpc>
                        <a:spcAft>
                          <a:spcPts val="0"/>
                        </a:spcAft>
                      </a:pPr>
                      <a:r>
                        <a:rPr lang="en-US" sz="1400">
                          <a:effectLst/>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c>
                  <a:txBody>
                    <a:bodyPr/>
                    <a:lstStyle/>
                    <a:p>
                      <a:pPr algn="r">
                        <a:lnSpc>
                          <a:spcPct val="150000"/>
                        </a:lnSpc>
                        <a:spcAft>
                          <a:spcPts val="0"/>
                        </a:spcAft>
                      </a:pPr>
                      <a:r>
                        <a:rPr lang="en-US" sz="1400" dirty="0">
                          <a:effectLst/>
                        </a:rPr>
                        <a:t>B</a:t>
                      </a:r>
                      <a:endParaRPr lang="id-ID" sz="1400" dirty="0">
                        <a:effectLst/>
                      </a:endParaRPr>
                    </a:p>
                    <a:p>
                      <a:pPr algn="ctr">
                        <a:lnSpc>
                          <a:spcPct val="150000"/>
                        </a:lnSpc>
                        <a:spcAft>
                          <a:spcPts val="0"/>
                        </a:spcAft>
                      </a:pPr>
                      <a:r>
                        <a:rPr lang="en-US" sz="1400" dirty="0">
                          <a:effectLst/>
                        </a:rPr>
                        <a:t>3.03</a:t>
                      </a:r>
                      <a:endParaRPr lang="id-ID" sz="1400" dirty="0">
                        <a:effectLst/>
                      </a:endParaRPr>
                    </a:p>
                    <a:p>
                      <a:pPr>
                        <a:lnSpc>
                          <a:spcPct val="150000"/>
                        </a:lnSpc>
                        <a:spcAft>
                          <a:spcPts val="0"/>
                        </a:spcAft>
                      </a:pPr>
                      <a:r>
                        <a:rPr lang="en-US" sz="1400" dirty="0">
                          <a:effectLst/>
                        </a:rPr>
                        <a:t>c </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c>
                  <a:txBody>
                    <a:bodyPr/>
                    <a:lstStyle/>
                    <a:p>
                      <a:pPr algn="r">
                        <a:lnSpc>
                          <a:spcPct val="150000"/>
                        </a:lnSpc>
                        <a:spcAft>
                          <a:spcPts val="0"/>
                        </a:spcAft>
                      </a:pPr>
                      <a:r>
                        <a:rPr lang="en-US" sz="1400">
                          <a:effectLst/>
                        </a:rPr>
                        <a:t>A</a:t>
                      </a:r>
                      <a:endParaRPr lang="id-ID" sz="1400">
                        <a:effectLst/>
                      </a:endParaRPr>
                    </a:p>
                    <a:p>
                      <a:pPr algn="ctr">
                        <a:lnSpc>
                          <a:spcPct val="150000"/>
                        </a:lnSpc>
                        <a:spcAft>
                          <a:spcPts val="0"/>
                        </a:spcAft>
                      </a:pPr>
                      <a:r>
                        <a:rPr lang="en-US" sz="1400">
                          <a:effectLst/>
                        </a:rPr>
                        <a:t>2.48</a:t>
                      </a:r>
                      <a:endParaRPr lang="id-ID" sz="1400">
                        <a:effectLst/>
                      </a:endParaRPr>
                    </a:p>
                    <a:p>
                      <a:pPr>
                        <a:lnSpc>
                          <a:spcPct val="150000"/>
                        </a:lnSpc>
                        <a:spcAft>
                          <a:spcPts val="0"/>
                        </a:spcAft>
                      </a:pPr>
                      <a:r>
                        <a:rPr lang="en-US" sz="1400">
                          <a:effectLst/>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r>
              <a:tr h="1011194">
                <a:tc>
                  <a:txBody>
                    <a:bodyPr/>
                    <a:lstStyle/>
                    <a:p>
                      <a:pPr algn="ctr">
                        <a:lnSpc>
                          <a:spcPct val="150000"/>
                        </a:lnSpc>
                        <a:spcAft>
                          <a:spcPts val="0"/>
                        </a:spcAft>
                      </a:pPr>
                      <a:r>
                        <a:rPr lang="en-US" sz="1400" dirty="0" smtClean="0">
                          <a:effectLst/>
                        </a:rPr>
                        <a:t>A3</a:t>
                      </a:r>
                      <a:r>
                        <a:rPr lang="id-ID" sz="1400" dirty="0" smtClean="0">
                          <a:effectLst/>
                        </a:rPr>
                        <a:t> </a:t>
                      </a:r>
                      <a:r>
                        <a:rPr lang="en-US" sz="1400" dirty="0" smtClean="0">
                          <a:effectLst/>
                        </a:rPr>
                        <a:t>(</a:t>
                      </a:r>
                      <a:r>
                        <a:rPr lang="en-US" sz="1400" dirty="0">
                          <a:effectLst/>
                        </a:rPr>
                        <a:t>3 : 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ctr"/>
                </a:tc>
                <a:tc>
                  <a:txBody>
                    <a:bodyPr/>
                    <a:lstStyle/>
                    <a:p>
                      <a:pPr algn="r">
                        <a:lnSpc>
                          <a:spcPct val="150000"/>
                        </a:lnSpc>
                        <a:spcAft>
                          <a:spcPts val="0"/>
                        </a:spcAft>
                      </a:pPr>
                      <a:r>
                        <a:rPr lang="en-US" sz="1400">
                          <a:effectLst/>
                        </a:rPr>
                        <a:t>B</a:t>
                      </a:r>
                      <a:endParaRPr lang="id-ID" sz="1400">
                        <a:effectLst/>
                      </a:endParaRPr>
                    </a:p>
                    <a:p>
                      <a:pPr algn="ctr">
                        <a:lnSpc>
                          <a:spcPct val="150000"/>
                        </a:lnSpc>
                        <a:spcAft>
                          <a:spcPts val="0"/>
                        </a:spcAft>
                      </a:pPr>
                      <a:r>
                        <a:rPr lang="en-US" sz="1400">
                          <a:effectLst/>
                        </a:rPr>
                        <a:t>3.45</a:t>
                      </a:r>
                      <a:endParaRPr lang="id-ID" sz="1400">
                        <a:effectLst/>
                      </a:endParaRPr>
                    </a:p>
                    <a:p>
                      <a:pPr>
                        <a:lnSpc>
                          <a:spcPct val="150000"/>
                        </a:lnSpc>
                        <a:spcAft>
                          <a:spcPts val="0"/>
                        </a:spcAft>
                      </a:pPr>
                      <a:r>
                        <a:rPr lang="en-US" sz="1400">
                          <a:effectLst/>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c>
                  <a:txBody>
                    <a:bodyPr/>
                    <a:lstStyle/>
                    <a:p>
                      <a:pPr algn="r">
                        <a:lnSpc>
                          <a:spcPct val="150000"/>
                        </a:lnSpc>
                        <a:spcAft>
                          <a:spcPts val="0"/>
                        </a:spcAft>
                      </a:pPr>
                      <a:r>
                        <a:rPr lang="en-US" sz="1400" dirty="0">
                          <a:effectLst/>
                        </a:rPr>
                        <a:t>A</a:t>
                      </a:r>
                      <a:endParaRPr lang="id-ID" sz="1400" dirty="0">
                        <a:effectLst/>
                      </a:endParaRPr>
                    </a:p>
                    <a:p>
                      <a:pPr algn="ctr">
                        <a:lnSpc>
                          <a:spcPct val="150000"/>
                        </a:lnSpc>
                        <a:spcAft>
                          <a:spcPts val="0"/>
                        </a:spcAft>
                      </a:pPr>
                      <a:r>
                        <a:rPr lang="en-US" sz="1400" dirty="0">
                          <a:effectLst/>
                        </a:rPr>
                        <a:t>2.83</a:t>
                      </a:r>
                      <a:endParaRPr lang="id-ID" sz="1400" dirty="0">
                        <a:effectLst/>
                      </a:endParaRPr>
                    </a:p>
                    <a:p>
                      <a:pPr>
                        <a:lnSpc>
                          <a:spcPct val="150000"/>
                        </a:lnSpc>
                        <a:spcAft>
                          <a:spcPts val="0"/>
                        </a:spcAft>
                      </a:pPr>
                      <a:r>
                        <a:rPr lang="en-US" sz="1400" dirty="0">
                          <a:effectLst/>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c>
                  <a:txBody>
                    <a:bodyPr/>
                    <a:lstStyle/>
                    <a:p>
                      <a:pPr algn="r">
                        <a:lnSpc>
                          <a:spcPct val="150000"/>
                        </a:lnSpc>
                        <a:spcAft>
                          <a:spcPts val="0"/>
                        </a:spcAft>
                      </a:pPr>
                      <a:r>
                        <a:rPr lang="en-US" sz="1400" dirty="0">
                          <a:effectLst/>
                        </a:rPr>
                        <a:t>B</a:t>
                      </a:r>
                      <a:endParaRPr lang="id-ID" sz="1400" dirty="0">
                        <a:effectLst/>
                      </a:endParaRPr>
                    </a:p>
                    <a:p>
                      <a:pPr algn="ctr">
                        <a:lnSpc>
                          <a:spcPct val="150000"/>
                        </a:lnSpc>
                        <a:spcAft>
                          <a:spcPts val="0"/>
                        </a:spcAft>
                      </a:pPr>
                      <a:r>
                        <a:rPr lang="en-US" sz="1400" dirty="0">
                          <a:effectLst/>
                        </a:rPr>
                        <a:t>3.47</a:t>
                      </a:r>
                      <a:endParaRPr lang="id-ID" sz="1400" dirty="0">
                        <a:effectLst/>
                      </a:endParaRPr>
                    </a:p>
                    <a:p>
                      <a:pPr>
                        <a:lnSpc>
                          <a:spcPct val="150000"/>
                        </a:lnSpc>
                        <a:spcAft>
                          <a:spcPts val="0"/>
                        </a:spcAft>
                      </a:pPr>
                      <a:r>
                        <a:rPr lang="en-US" sz="1400" dirty="0">
                          <a:effectLst/>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731" marR="64731" marT="0" marB="0" anchor="b"/>
                </a:tc>
              </a:tr>
            </a:tbl>
          </a:graphicData>
        </a:graphic>
      </p:graphicFrame>
      <p:sp>
        <p:nvSpPr>
          <p:cNvPr id="8" name="Rounded Rectangle 7"/>
          <p:cNvSpPr/>
          <p:nvPr/>
        </p:nvSpPr>
        <p:spPr>
          <a:xfrm>
            <a:off x="6202017" y="493486"/>
            <a:ext cx="3479012" cy="1944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Faktor (A), faktor B) dan interaksi keduanya berpengaruh nyata terhadap warna </a:t>
            </a:r>
            <a:r>
              <a:rPr lang="id-ID" i="1" dirty="0" smtClean="0">
                <a:solidFill>
                  <a:schemeClr val="tx1"/>
                </a:solidFill>
              </a:rPr>
              <a:t>mix vegetable leather </a:t>
            </a:r>
            <a:r>
              <a:rPr lang="id-ID" dirty="0" smtClean="0">
                <a:solidFill>
                  <a:schemeClr val="tx1"/>
                </a:solidFill>
              </a:rPr>
              <a:t>sehingga perlu di uji Duncan</a:t>
            </a:r>
            <a:endParaRPr lang="id-ID" dirty="0">
              <a:solidFill>
                <a:schemeClr val="tx1"/>
              </a:solidFill>
            </a:endParaRPr>
          </a:p>
        </p:txBody>
      </p:sp>
      <p:cxnSp>
        <p:nvCxnSpPr>
          <p:cNvPr id="10" name="Straight Arrow Connector 9"/>
          <p:cNvCxnSpPr/>
          <p:nvPr/>
        </p:nvCxnSpPr>
        <p:spPr>
          <a:xfrm>
            <a:off x="5764696" y="1590261"/>
            <a:ext cx="304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57371" y="4673600"/>
            <a:ext cx="307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Horizontal Scroll 15"/>
          <p:cNvSpPr/>
          <p:nvPr/>
        </p:nvSpPr>
        <p:spPr>
          <a:xfrm>
            <a:off x="754743" y="3701143"/>
            <a:ext cx="4426857" cy="27214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Terlihat bahwa produk a1b3 memiliki rataan yang paling tinggi (Suka) dan menghasilkan warna hijau pekat yang berbeda nyata dengan a1b1, a1b2, a2b3 dan a3b3</a:t>
            </a:r>
            <a:endParaRPr lang="id-ID" dirty="0"/>
          </a:p>
        </p:txBody>
      </p:sp>
      <p:sp>
        <p:nvSpPr>
          <p:cNvPr id="3" name="Oval 2"/>
          <p:cNvSpPr/>
          <p:nvPr/>
        </p:nvSpPr>
        <p:spPr>
          <a:xfrm>
            <a:off x="10787269" y="3935895"/>
            <a:ext cx="556592" cy="503583"/>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436667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2" y="246742"/>
            <a:ext cx="8596668" cy="522514"/>
          </a:xfrm>
        </p:spPr>
        <p:txBody>
          <a:bodyPr>
            <a:normAutofit fontScale="90000"/>
          </a:bodyPr>
          <a:lstStyle/>
          <a:p>
            <a:pPr marL="571500" indent="-571500">
              <a:buFont typeface="Wingdings" panose="05000000000000000000" pitchFamily="2" charset="2"/>
              <a:buChar char="v"/>
            </a:pPr>
            <a:r>
              <a:rPr lang="id-ID" dirty="0" smtClean="0"/>
              <a:t>Rasa</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3984994"/>
              </p:ext>
            </p:extLst>
          </p:nvPr>
        </p:nvGraphicFramePr>
        <p:xfrm>
          <a:off x="447970" y="1006860"/>
          <a:ext cx="5050155" cy="3200400"/>
        </p:xfrm>
        <a:graphic>
          <a:graphicData uri="http://schemas.openxmlformats.org/drawingml/2006/table">
            <a:tbl>
              <a:tblPr firstRow="1" firstCol="1" bandRow="1">
                <a:tableStyleId>{5940675A-B579-460E-94D1-54222C63F5DA}</a:tableStyleId>
              </a:tblPr>
              <a:tblGrid>
                <a:gridCol w="1269043"/>
                <a:gridCol w="629445"/>
                <a:gridCol w="809649"/>
                <a:gridCol w="809649"/>
                <a:gridCol w="809015"/>
                <a:gridCol w="723354"/>
              </a:tblGrid>
              <a:tr h="190500">
                <a:tc>
                  <a:txBody>
                    <a:bodyPr/>
                    <a:lstStyle/>
                    <a:p>
                      <a:pPr algn="ctr">
                        <a:lnSpc>
                          <a:spcPct val="150000"/>
                        </a:lnSpc>
                        <a:spcAft>
                          <a:spcPts val="0"/>
                        </a:spcAft>
                      </a:pPr>
                      <a:r>
                        <a:rPr lang="en-US" sz="1400" b="1" dirty="0" err="1">
                          <a:solidFill>
                            <a:schemeClr val="tx1"/>
                          </a:solidFill>
                          <a:effectLst/>
                        </a:rPr>
                        <a:t>Sumber</a:t>
                      </a:r>
                      <a:r>
                        <a:rPr lang="en-US" sz="1400" b="1" dirty="0">
                          <a:solidFill>
                            <a:schemeClr val="tx1"/>
                          </a:solidFill>
                          <a:effectLst/>
                        </a:rPr>
                        <a:t> </a:t>
                      </a:r>
                      <a:r>
                        <a:rPr lang="en-US" sz="1400" b="1" dirty="0" err="1">
                          <a:solidFill>
                            <a:schemeClr val="tx1"/>
                          </a:solidFill>
                          <a:effectLst/>
                        </a:rPr>
                        <a:t>Variansi</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DB</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JK</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KT</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F </a:t>
                      </a:r>
                      <a:r>
                        <a:rPr lang="en-US" sz="1400" b="1" dirty="0" err="1">
                          <a:solidFill>
                            <a:schemeClr val="tx1"/>
                          </a:solidFill>
                          <a:effectLst/>
                        </a:rPr>
                        <a:t>Hitung</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solidFill>
                            <a:schemeClr val="tx1"/>
                          </a:solidFill>
                          <a:effectLst/>
                        </a:rPr>
                        <a:t>F </a:t>
                      </a:r>
                      <a:r>
                        <a:rPr lang="en-US" sz="1400" b="1" dirty="0" err="1">
                          <a:solidFill>
                            <a:schemeClr val="tx1"/>
                          </a:solidFill>
                          <a:effectLst/>
                        </a:rPr>
                        <a:t>Tabel</a:t>
                      </a:r>
                      <a:endParaRPr lang="id-ID"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200000"/>
                        </a:lnSpc>
                        <a:spcAft>
                          <a:spcPts val="0"/>
                        </a:spcAft>
                      </a:pPr>
                      <a:r>
                        <a:rPr lang="en-US" sz="1400">
                          <a:effectLst/>
                        </a:rPr>
                        <a:t>Kelompok</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dirty="0">
                          <a:effectLst/>
                        </a:rPr>
                        <a:t>0.0025</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dirty="0">
                          <a:effectLst/>
                        </a:rPr>
                        <a:t>0.0013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id-ID" sz="1400">
                        <a:effectLst/>
                        <a:latin typeface="Times New Roman" panose="02020603050405020304" pitchFamily="18" charset="0"/>
                        <a:cs typeface="Times New Roman" panose="02020603050405020304" pitchFamily="18" charset="0"/>
                      </a:endParaRPr>
                    </a:p>
                  </a:txBody>
                  <a:tcPr marL="68580" marR="68580" marT="0" marB="0" anchor="b"/>
                </a:tc>
                <a:tc>
                  <a:txBody>
                    <a:bodyPr/>
                    <a:lstStyle/>
                    <a:p>
                      <a:endParaRPr lang="id-ID" sz="1400">
                        <a:effectLst/>
                        <a:latin typeface="Times New Roman" panose="02020603050405020304" pitchFamily="18" charset="0"/>
                        <a:cs typeface="Times New Roman" panose="02020603050405020304" pitchFamily="18" charset="0"/>
                      </a:endParaRPr>
                    </a:p>
                  </a:txBody>
                  <a:tcPr marL="68580" marR="68580" marT="0" marB="0" anchor="b"/>
                </a:tc>
              </a:tr>
              <a:tr h="190500">
                <a:tc>
                  <a:txBody>
                    <a:bodyPr/>
                    <a:lstStyle/>
                    <a:p>
                      <a:pPr algn="ctr">
                        <a:lnSpc>
                          <a:spcPct val="200000"/>
                        </a:lnSpc>
                        <a:spcAft>
                          <a:spcPts val="0"/>
                        </a:spcAft>
                      </a:pPr>
                      <a:r>
                        <a:rPr lang="en-US" sz="1400">
                          <a:effectLst/>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0.3045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dirty="0">
                          <a:effectLst/>
                        </a:rPr>
                        <a:t>0.1523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dirty="0">
                          <a:effectLst/>
                        </a:rPr>
                        <a:t>32.40*</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3,63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algn="ctr">
                        <a:lnSpc>
                          <a:spcPct val="200000"/>
                        </a:lnSpc>
                        <a:spcAft>
                          <a:spcPts val="0"/>
                        </a:spcAft>
                      </a:pPr>
                      <a:r>
                        <a:rPr lang="en-US" sz="1400">
                          <a:effectLst/>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0.0432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0.0216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dirty="0">
                          <a:effectLst/>
                        </a:rPr>
                        <a:t>4.60*</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3,63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algn="ctr">
                        <a:lnSpc>
                          <a:spcPct val="200000"/>
                        </a:lnSpc>
                        <a:spcAft>
                          <a:spcPts val="0"/>
                        </a:spcAft>
                      </a:pPr>
                      <a:r>
                        <a:rPr lang="en-US" sz="1400">
                          <a:effectLst/>
                        </a:rPr>
                        <a:t>AB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0.0844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0.0211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4.49*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dirty="0">
                          <a:effectLst/>
                        </a:rPr>
                        <a:t>3,01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algn="ctr">
                        <a:lnSpc>
                          <a:spcPct val="200000"/>
                        </a:lnSpc>
                        <a:spcAft>
                          <a:spcPts val="0"/>
                        </a:spcAft>
                      </a:pPr>
                      <a:r>
                        <a:rPr lang="en-US" sz="1400">
                          <a:effectLst/>
                        </a:rPr>
                        <a:t>Galat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16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0.0745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0.0047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id-ID" sz="1400">
                        <a:effectLst/>
                        <a:latin typeface="Times New Roman" panose="02020603050405020304" pitchFamily="18" charset="0"/>
                        <a:cs typeface="Times New Roman" panose="02020603050405020304" pitchFamily="18" charset="0"/>
                      </a:endParaRPr>
                    </a:p>
                  </a:txBody>
                  <a:tcPr marL="68580" marR="68580" marT="0" marB="0" anchor="b"/>
                </a:tc>
                <a:tc>
                  <a:txBody>
                    <a:bodyPr/>
                    <a:lstStyle/>
                    <a:p>
                      <a:endParaRPr lang="id-ID" sz="1400" dirty="0">
                        <a:effectLst/>
                        <a:latin typeface="Times New Roman" panose="02020603050405020304" pitchFamily="18" charset="0"/>
                        <a:cs typeface="Times New Roman" panose="02020603050405020304" pitchFamily="18" charset="0"/>
                      </a:endParaRPr>
                    </a:p>
                  </a:txBody>
                  <a:tcPr marL="68580" marR="68580" marT="0" marB="0" anchor="b"/>
                </a:tc>
              </a:tr>
              <a:tr h="190500">
                <a:tc>
                  <a:txBody>
                    <a:bodyPr/>
                    <a:lstStyle/>
                    <a:p>
                      <a:pPr algn="ctr">
                        <a:lnSpc>
                          <a:spcPct val="200000"/>
                        </a:lnSpc>
                        <a:spcAft>
                          <a:spcPts val="0"/>
                        </a:spcAft>
                      </a:pPr>
                      <a:r>
                        <a:rPr lang="en-US" sz="1400">
                          <a:effectLst/>
                        </a:rPr>
                        <a:t>Total</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26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0.5090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en-US" sz="1400">
                          <a:effectLst/>
                        </a:rPr>
                        <a:t>0.0196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id-ID" sz="1400">
                        <a:effectLst/>
                        <a:latin typeface="Times New Roman" panose="02020603050405020304" pitchFamily="18" charset="0"/>
                        <a:cs typeface="Times New Roman" panose="02020603050405020304" pitchFamily="18" charset="0"/>
                      </a:endParaRPr>
                    </a:p>
                  </a:txBody>
                  <a:tcPr marL="68580" marR="68580" marT="0" marB="0" anchor="b"/>
                </a:tc>
                <a:tc>
                  <a:txBody>
                    <a:bodyPr/>
                    <a:lstStyle/>
                    <a:p>
                      <a:endParaRPr lang="id-ID" sz="1400" dirty="0">
                        <a:effectLst/>
                        <a:latin typeface="Times New Roman" panose="02020603050405020304" pitchFamily="18" charset="0"/>
                        <a:cs typeface="Times New Roman" panose="02020603050405020304" pitchFamily="18" charset="0"/>
                      </a:endParaRPr>
                    </a:p>
                  </a:txBody>
                  <a:tcPr marL="68580" marR="6858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05845521"/>
              </p:ext>
            </p:extLst>
          </p:nvPr>
        </p:nvGraphicFramePr>
        <p:xfrm>
          <a:off x="5641121" y="2438399"/>
          <a:ext cx="6550879" cy="4318001"/>
        </p:xfrm>
        <a:graphic>
          <a:graphicData uri="http://schemas.openxmlformats.org/drawingml/2006/table">
            <a:tbl>
              <a:tblPr firstRow="1" firstCol="1" bandRow="1">
                <a:tableStyleId>{C4B1156A-380E-4F78-BDF5-A606A8083BF9}</a:tableStyleId>
              </a:tblPr>
              <a:tblGrid>
                <a:gridCol w="1403922"/>
                <a:gridCol w="1638289"/>
                <a:gridCol w="1754334"/>
                <a:gridCol w="1754334"/>
              </a:tblGrid>
              <a:tr h="395256">
                <a:tc rowSpan="2">
                  <a:txBody>
                    <a:bodyPr/>
                    <a:lstStyle/>
                    <a:p>
                      <a:pPr algn="ctr">
                        <a:lnSpc>
                          <a:spcPct val="200000"/>
                        </a:lnSpc>
                        <a:spcAft>
                          <a:spcPts val="0"/>
                        </a:spcAft>
                      </a:pPr>
                      <a:r>
                        <a:rPr lang="en-US" sz="1400" dirty="0" err="1">
                          <a:effectLst/>
                        </a:rPr>
                        <a:t>Bubur</a:t>
                      </a:r>
                      <a:r>
                        <a:rPr lang="en-US" sz="1400" dirty="0">
                          <a:effectLst/>
                        </a:rPr>
                        <a:t> </a:t>
                      </a:r>
                      <a:r>
                        <a:rPr lang="en-US" sz="1400" dirty="0" err="1">
                          <a:effectLst/>
                        </a:rPr>
                        <a:t>Rumput</a:t>
                      </a:r>
                      <a:r>
                        <a:rPr lang="en-US" sz="1400" dirty="0">
                          <a:effectLst/>
                        </a:rPr>
                        <a:t> </a:t>
                      </a:r>
                      <a:r>
                        <a:rPr lang="en-US" sz="1400" dirty="0" err="1">
                          <a:effectLst/>
                        </a:rPr>
                        <a:t>Laut</a:t>
                      </a:r>
                      <a:r>
                        <a:rPr lang="en-US" sz="1400" dirty="0">
                          <a:effectLst/>
                        </a:rPr>
                        <a:t> : </a:t>
                      </a:r>
                      <a:r>
                        <a:rPr lang="en-US" sz="1400" dirty="0" err="1">
                          <a:effectLst/>
                        </a:rPr>
                        <a:t>Bubur</a:t>
                      </a:r>
                      <a:r>
                        <a:rPr lang="en-US" sz="1400" dirty="0">
                          <a:effectLst/>
                        </a:rPr>
                        <a:t> </a:t>
                      </a:r>
                      <a:r>
                        <a:rPr lang="en-US" sz="1400" dirty="0" err="1" smtClean="0">
                          <a:effectLst/>
                        </a:rPr>
                        <a:t>Sawi</a:t>
                      </a:r>
                      <a:r>
                        <a:rPr lang="en-US" sz="1400" dirty="0" smtClean="0">
                          <a:effectLst/>
                        </a:rPr>
                        <a:t> </a:t>
                      </a:r>
                      <a:r>
                        <a:rPr lang="id-ID" sz="1400" dirty="0" smtClean="0">
                          <a:effectLst/>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gridSpan="3">
                  <a:txBody>
                    <a:bodyPr/>
                    <a:lstStyle/>
                    <a:p>
                      <a:pPr algn="ctr">
                        <a:lnSpc>
                          <a:spcPct val="200000"/>
                        </a:lnSpc>
                        <a:spcAft>
                          <a:spcPts val="0"/>
                        </a:spcAft>
                      </a:pPr>
                      <a:r>
                        <a:rPr lang="en-US" sz="1400" dirty="0" err="1">
                          <a:effectLst/>
                        </a:rPr>
                        <a:t>Konsentrasi</a:t>
                      </a:r>
                      <a:r>
                        <a:rPr lang="en-US" sz="1400" dirty="0">
                          <a:effectLst/>
                        </a:rPr>
                        <a:t> </a:t>
                      </a:r>
                      <a:r>
                        <a:rPr lang="en-US" sz="1400" dirty="0" err="1">
                          <a:effectLst/>
                        </a:rPr>
                        <a:t>Ekstrak</a:t>
                      </a:r>
                      <a:r>
                        <a:rPr lang="en-US" sz="1400" dirty="0">
                          <a:effectLst/>
                        </a:rPr>
                        <a:t> </a:t>
                      </a:r>
                      <a:r>
                        <a:rPr lang="en-US" sz="1400" dirty="0" err="1">
                          <a:effectLst/>
                        </a:rPr>
                        <a:t>Daun</a:t>
                      </a:r>
                      <a:r>
                        <a:rPr lang="en-US" sz="1400" dirty="0">
                          <a:effectLst/>
                        </a:rPr>
                        <a:t> </a:t>
                      </a:r>
                      <a:r>
                        <a:rPr lang="en-US" sz="1400" dirty="0" err="1" smtClean="0">
                          <a:effectLst/>
                        </a:rPr>
                        <a:t>Suji</a:t>
                      </a:r>
                      <a:r>
                        <a:rPr lang="id-ID" sz="1400" dirty="0" smtClean="0">
                          <a:effectLst/>
                        </a:rPr>
                        <a:t> (B)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hMerge="1">
                  <a:txBody>
                    <a:bodyPr/>
                    <a:lstStyle/>
                    <a:p>
                      <a:endParaRPr lang="id-ID"/>
                    </a:p>
                  </a:txBody>
                  <a:tcPr/>
                </a:tc>
                <a:tc hMerge="1">
                  <a:txBody>
                    <a:bodyPr/>
                    <a:lstStyle/>
                    <a:p>
                      <a:endParaRPr lang="id-ID"/>
                    </a:p>
                  </a:txBody>
                  <a:tcPr/>
                </a:tc>
              </a:tr>
              <a:tr h="661852">
                <a:tc vMerge="1">
                  <a:txBody>
                    <a:bodyPr/>
                    <a:lstStyle/>
                    <a:p>
                      <a:endParaRPr lang="id-ID"/>
                    </a:p>
                  </a:txBody>
                  <a:tcPr/>
                </a:tc>
                <a:tc>
                  <a:txBody>
                    <a:bodyPr/>
                    <a:lstStyle/>
                    <a:p>
                      <a:pPr algn="ctr">
                        <a:lnSpc>
                          <a:spcPct val="200000"/>
                        </a:lnSpc>
                        <a:spcAft>
                          <a:spcPts val="0"/>
                        </a:spcAft>
                      </a:pPr>
                      <a:r>
                        <a:rPr lang="id-ID" sz="1400" b="1" dirty="0" smtClean="0">
                          <a:effectLst/>
                        </a:rPr>
                        <a:t>b</a:t>
                      </a:r>
                      <a:r>
                        <a:rPr lang="en-US" sz="1400" b="1" dirty="0" smtClean="0">
                          <a:effectLst/>
                        </a:rPr>
                        <a:t>1</a:t>
                      </a:r>
                      <a:r>
                        <a:rPr lang="id-ID" sz="1400" b="1" baseline="0" dirty="0" smtClean="0">
                          <a:effectLst/>
                        </a:rPr>
                        <a:t> </a:t>
                      </a:r>
                      <a:r>
                        <a:rPr lang="en-US" sz="1400" b="1" dirty="0" smtClean="0">
                          <a:effectLst/>
                        </a:rPr>
                        <a:t>(9</a:t>
                      </a:r>
                      <a:r>
                        <a:rPr lang="en-US" sz="1400" b="1" dirty="0">
                          <a:effectLst/>
                        </a:rPr>
                        <a:t>%)</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200000"/>
                        </a:lnSpc>
                        <a:spcAft>
                          <a:spcPts val="0"/>
                        </a:spcAft>
                      </a:pPr>
                      <a:r>
                        <a:rPr lang="en-US" sz="1400" b="1" dirty="0">
                          <a:effectLst/>
                        </a:rPr>
                        <a:t>b2(12%)</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200000"/>
                        </a:lnSpc>
                        <a:spcAft>
                          <a:spcPts val="0"/>
                        </a:spcAft>
                      </a:pPr>
                      <a:r>
                        <a:rPr lang="en-US" sz="1400" b="1" dirty="0">
                          <a:effectLst/>
                        </a:rPr>
                        <a:t>b3(15%)</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r>
              <a:tr h="969555">
                <a:tc>
                  <a:txBody>
                    <a:bodyPr/>
                    <a:lstStyle/>
                    <a:p>
                      <a:pPr algn="ctr">
                        <a:lnSpc>
                          <a:spcPct val="100000"/>
                        </a:lnSpc>
                        <a:spcAft>
                          <a:spcPts val="0"/>
                        </a:spcAft>
                      </a:pPr>
                      <a:r>
                        <a:rPr lang="en-US" sz="1400" dirty="0">
                          <a:effectLst/>
                        </a:rPr>
                        <a:t>a1 (1 : 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r">
                        <a:lnSpc>
                          <a:spcPct val="100000"/>
                        </a:lnSpc>
                        <a:spcAft>
                          <a:spcPts val="0"/>
                        </a:spcAft>
                      </a:pPr>
                      <a:r>
                        <a:rPr lang="en-US" sz="1400" dirty="0">
                          <a:effectLst/>
                        </a:rPr>
                        <a:t>B</a:t>
                      </a:r>
                      <a:endParaRPr lang="id-ID" sz="1400" dirty="0">
                        <a:effectLst/>
                      </a:endParaRPr>
                    </a:p>
                    <a:p>
                      <a:pPr algn="ctr">
                        <a:lnSpc>
                          <a:spcPct val="100000"/>
                        </a:lnSpc>
                        <a:spcAft>
                          <a:spcPts val="0"/>
                        </a:spcAft>
                      </a:pPr>
                      <a:r>
                        <a:rPr lang="en-US" sz="1400" dirty="0">
                          <a:effectLst/>
                        </a:rPr>
                        <a:t>3.17</a:t>
                      </a:r>
                      <a:endParaRPr lang="id-ID" sz="1400" dirty="0">
                        <a:effectLst/>
                      </a:endParaRPr>
                    </a:p>
                    <a:p>
                      <a:pPr>
                        <a:lnSpc>
                          <a:spcPct val="100000"/>
                        </a:lnSpc>
                        <a:spcAft>
                          <a:spcPts val="0"/>
                        </a:spcAft>
                      </a:pPr>
                      <a:r>
                        <a:rPr lang="en-US" sz="1400" dirty="0">
                          <a:effectLst/>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c>
                  <a:txBody>
                    <a:bodyPr/>
                    <a:lstStyle/>
                    <a:p>
                      <a:pPr algn="r">
                        <a:lnSpc>
                          <a:spcPct val="100000"/>
                        </a:lnSpc>
                        <a:spcAft>
                          <a:spcPts val="0"/>
                        </a:spcAft>
                      </a:pPr>
                      <a:r>
                        <a:rPr lang="en-US" sz="1400" dirty="0">
                          <a:effectLst/>
                        </a:rPr>
                        <a:t>B</a:t>
                      </a:r>
                      <a:endParaRPr lang="id-ID" sz="1400" dirty="0">
                        <a:effectLst/>
                      </a:endParaRPr>
                    </a:p>
                    <a:p>
                      <a:pPr algn="ctr">
                        <a:lnSpc>
                          <a:spcPct val="100000"/>
                        </a:lnSpc>
                        <a:spcAft>
                          <a:spcPts val="0"/>
                        </a:spcAft>
                      </a:pPr>
                      <a:r>
                        <a:rPr lang="en-US" sz="1400" dirty="0">
                          <a:effectLst/>
                        </a:rPr>
                        <a:t>3.35</a:t>
                      </a:r>
                      <a:endParaRPr lang="id-ID" sz="1400" dirty="0">
                        <a:effectLst/>
                      </a:endParaRPr>
                    </a:p>
                    <a:p>
                      <a:pPr>
                        <a:lnSpc>
                          <a:spcPct val="100000"/>
                        </a:lnSpc>
                        <a:spcAft>
                          <a:spcPts val="0"/>
                        </a:spcAft>
                      </a:pPr>
                      <a:r>
                        <a:rPr lang="en-US" sz="1400" dirty="0" err="1">
                          <a:effectLst/>
                        </a:rPr>
                        <a:t>ab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c>
                  <a:txBody>
                    <a:bodyPr/>
                    <a:lstStyle/>
                    <a:p>
                      <a:pPr algn="r">
                        <a:lnSpc>
                          <a:spcPct val="100000"/>
                        </a:lnSpc>
                        <a:spcAft>
                          <a:spcPts val="0"/>
                        </a:spcAft>
                      </a:pPr>
                      <a:r>
                        <a:rPr lang="en-US" sz="1400" dirty="0">
                          <a:effectLst/>
                        </a:rPr>
                        <a:t>C</a:t>
                      </a:r>
                      <a:endParaRPr lang="id-ID" sz="1400" dirty="0">
                        <a:effectLst/>
                      </a:endParaRPr>
                    </a:p>
                    <a:p>
                      <a:pPr algn="ctr">
                        <a:lnSpc>
                          <a:spcPct val="100000"/>
                        </a:lnSpc>
                        <a:spcAft>
                          <a:spcPts val="0"/>
                        </a:spcAft>
                      </a:pPr>
                      <a:r>
                        <a:rPr lang="en-US" sz="1400" dirty="0">
                          <a:effectLst/>
                        </a:rPr>
                        <a:t>3.93</a:t>
                      </a:r>
                      <a:endParaRPr lang="id-ID" sz="1400" dirty="0">
                        <a:effectLst/>
                      </a:endParaRPr>
                    </a:p>
                    <a:p>
                      <a:pPr>
                        <a:lnSpc>
                          <a:spcPct val="100000"/>
                        </a:lnSpc>
                        <a:spcAft>
                          <a:spcPts val="0"/>
                        </a:spcAft>
                      </a:pPr>
                      <a:r>
                        <a:rPr lang="en-US" sz="1400" dirty="0">
                          <a:effectLst/>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r>
              <a:tr h="1034143">
                <a:tc>
                  <a:txBody>
                    <a:bodyPr/>
                    <a:lstStyle/>
                    <a:p>
                      <a:pPr algn="ctr">
                        <a:lnSpc>
                          <a:spcPct val="100000"/>
                        </a:lnSpc>
                        <a:spcAft>
                          <a:spcPts val="0"/>
                        </a:spcAft>
                      </a:pPr>
                      <a:r>
                        <a:rPr lang="en-US" sz="1400">
                          <a:effectLst/>
                        </a:rPr>
                        <a:t>a2 (2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r">
                        <a:lnSpc>
                          <a:spcPct val="100000"/>
                        </a:lnSpc>
                        <a:spcAft>
                          <a:spcPts val="0"/>
                        </a:spcAft>
                      </a:pPr>
                      <a:r>
                        <a:rPr lang="en-US" sz="1400">
                          <a:effectLst/>
                        </a:rPr>
                        <a:t>C</a:t>
                      </a:r>
                      <a:endParaRPr lang="id-ID" sz="1400">
                        <a:effectLst/>
                      </a:endParaRPr>
                    </a:p>
                    <a:p>
                      <a:pPr algn="ctr">
                        <a:lnSpc>
                          <a:spcPct val="100000"/>
                        </a:lnSpc>
                        <a:spcAft>
                          <a:spcPts val="0"/>
                        </a:spcAft>
                      </a:pPr>
                      <a:r>
                        <a:rPr lang="en-US" sz="1400">
                          <a:effectLst/>
                        </a:rPr>
                        <a:t>3.53</a:t>
                      </a:r>
                      <a:endParaRPr lang="id-ID" sz="1400">
                        <a:effectLst/>
                      </a:endParaRPr>
                    </a:p>
                    <a:p>
                      <a:pPr>
                        <a:lnSpc>
                          <a:spcPct val="100000"/>
                        </a:lnSpc>
                        <a:spcAft>
                          <a:spcPts val="0"/>
                        </a:spcAft>
                      </a:pPr>
                      <a:r>
                        <a:rPr lang="en-US" sz="1400">
                          <a:effectLst/>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c>
                  <a:txBody>
                    <a:bodyPr/>
                    <a:lstStyle/>
                    <a:p>
                      <a:pPr algn="r">
                        <a:lnSpc>
                          <a:spcPct val="100000"/>
                        </a:lnSpc>
                        <a:spcAft>
                          <a:spcPts val="0"/>
                        </a:spcAft>
                      </a:pPr>
                      <a:r>
                        <a:rPr lang="en-US" sz="1400" dirty="0">
                          <a:effectLst/>
                        </a:rPr>
                        <a:t>B</a:t>
                      </a:r>
                      <a:endParaRPr lang="id-ID" sz="1400" dirty="0">
                        <a:effectLst/>
                      </a:endParaRPr>
                    </a:p>
                    <a:p>
                      <a:pPr algn="ctr">
                        <a:lnSpc>
                          <a:spcPct val="100000"/>
                        </a:lnSpc>
                        <a:spcAft>
                          <a:spcPts val="0"/>
                        </a:spcAft>
                      </a:pPr>
                      <a:r>
                        <a:rPr lang="en-US" sz="1400" dirty="0">
                          <a:effectLst/>
                        </a:rPr>
                        <a:t>3.4</a:t>
                      </a:r>
                      <a:endParaRPr lang="id-ID" sz="1400" dirty="0">
                        <a:effectLst/>
                      </a:endParaRPr>
                    </a:p>
                    <a:p>
                      <a:pPr>
                        <a:lnSpc>
                          <a:spcPct val="100000"/>
                        </a:lnSpc>
                        <a:spcAft>
                          <a:spcPts val="0"/>
                        </a:spcAft>
                      </a:pPr>
                      <a:r>
                        <a:rPr lang="en-US" sz="1400" dirty="0" err="1">
                          <a:effectLst/>
                        </a:rPr>
                        <a:t>ab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c>
                  <a:txBody>
                    <a:bodyPr/>
                    <a:lstStyle/>
                    <a:p>
                      <a:pPr algn="r">
                        <a:lnSpc>
                          <a:spcPct val="100000"/>
                        </a:lnSpc>
                        <a:spcAft>
                          <a:spcPts val="0"/>
                        </a:spcAft>
                      </a:pPr>
                      <a:r>
                        <a:rPr lang="en-US" sz="1400" dirty="0">
                          <a:effectLst/>
                        </a:rPr>
                        <a:t>B</a:t>
                      </a:r>
                      <a:endParaRPr lang="id-ID" sz="1400" dirty="0">
                        <a:effectLst/>
                      </a:endParaRPr>
                    </a:p>
                    <a:p>
                      <a:pPr algn="ctr">
                        <a:lnSpc>
                          <a:spcPct val="100000"/>
                        </a:lnSpc>
                        <a:spcAft>
                          <a:spcPts val="0"/>
                        </a:spcAft>
                      </a:pPr>
                      <a:r>
                        <a:rPr lang="en-US" sz="1400" dirty="0">
                          <a:effectLst/>
                        </a:rPr>
                        <a:t>3.2</a:t>
                      </a:r>
                      <a:endParaRPr lang="id-ID" sz="1400" dirty="0">
                        <a:effectLst/>
                      </a:endParaRPr>
                    </a:p>
                    <a:p>
                      <a:pPr>
                        <a:lnSpc>
                          <a:spcPct val="100000"/>
                        </a:lnSpc>
                        <a:spcAft>
                          <a:spcPts val="0"/>
                        </a:spcAft>
                      </a:pPr>
                      <a:r>
                        <a:rPr lang="en-US" sz="1400" dirty="0">
                          <a:effectLst/>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r>
              <a:tr h="1034143">
                <a:tc>
                  <a:txBody>
                    <a:bodyPr/>
                    <a:lstStyle/>
                    <a:p>
                      <a:pPr algn="ctr">
                        <a:lnSpc>
                          <a:spcPct val="100000"/>
                        </a:lnSpc>
                        <a:spcAft>
                          <a:spcPts val="0"/>
                        </a:spcAft>
                      </a:pPr>
                      <a:r>
                        <a:rPr lang="id-ID" sz="1400" dirty="0" smtClean="0">
                          <a:effectLst/>
                        </a:rPr>
                        <a:t>a</a:t>
                      </a:r>
                      <a:r>
                        <a:rPr lang="en-US" sz="1400" dirty="0" smtClean="0">
                          <a:effectLst/>
                        </a:rPr>
                        <a:t>3</a:t>
                      </a:r>
                      <a:r>
                        <a:rPr lang="id-ID" sz="1400" dirty="0" smtClean="0">
                          <a:effectLst/>
                        </a:rPr>
                        <a:t> </a:t>
                      </a:r>
                      <a:r>
                        <a:rPr lang="en-US" sz="1400" dirty="0" smtClean="0">
                          <a:effectLst/>
                        </a:rPr>
                        <a:t>(</a:t>
                      </a:r>
                      <a:r>
                        <a:rPr lang="en-US" sz="1400" dirty="0">
                          <a:effectLst/>
                        </a:rPr>
                        <a:t>3 : 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r">
                        <a:lnSpc>
                          <a:spcPct val="100000"/>
                        </a:lnSpc>
                        <a:spcAft>
                          <a:spcPts val="0"/>
                        </a:spcAft>
                      </a:pPr>
                      <a:r>
                        <a:rPr lang="en-US" sz="1400">
                          <a:effectLst/>
                        </a:rPr>
                        <a:t>A</a:t>
                      </a:r>
                      <a:endParaRPr lang="id-ID" sz="1400">
                        <a:effectLst/>
                      </a:endParaRPr>
                    </a:p>
                    <a:p>
                      <a:pPr algn="ctr">
                        <a:lnSpc>
                          <a:spcPct val="100000"/>
                        </a:lnSpc>
                        <a:spcAft>
                          <a:spcPts val="0"/>
                        </a:spcAft>
                      </a:pPr>
                      <a:r>
                        <a:rPr lang="en-US" sz="1400">
                          <a:effectLst/>
                        </a:rPr>
                        <a:t>2.28</a:t>
                      </a:r>
                      <a:endParaRPr lang="id-ID" sz="1400">
                        <a:effectLst/>
                      </a:endParaRPr>
                    </a:p>
                    <a:p>
                      <a:pPr>
                        <a:lnSpc>
                          <a:spcPct val="100000"/>
                        </a:lnSpc>
                        <a:spcAft>
                          <a:spcPts val="0"/>
                        </a:spcAft>
                      </a:pPr>
                      <a:r>
                        <a:rPr lang="en-US" sz="1400">
                          <a:effectLst/>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c>
                  <a:txBody>
                    <a:bodyPr/>
                    <a:lstStyle/>
                    <a:p>
                      <a:pPr algn="r">
                        <a:lnSpc>
                          <a:spcPct val="100000"/>
                        </a:lnSpc>
                        <a:spcAft>
                          <a:spcPts val="0"/>
                        </a:spcAft>
                      </a:pPr>
                      <a:r>
                        <a:rPr lang="en-US" sz="1400">
                          <a:effectLst/>
                        </a:rPr>
                        <a:t>A</a:t>
                      </a:r>
                      <a:endParaRPr lang="id-ID" sz="1400">
                        <a:effectLst/>
                      </a:endParaRPr>
                    </a:p>
                    <a:p>
                      <a:pPr algn="ctr">
                        <a:lnSpc>
                          <a:spcPct val="100000"/>
                        </a:lnSpc>
                        <a:spcAft>
                          <a:spcPts val="0"/>
                        </a:spcAft>
                      </a:pPr>
                      <a:r>
                        <a:rPr lang="en-US" sz="1400">
                          <a:effectLst/>
                        </a:rPr>
                        <a:t>2.73</a:t>
                      </a:r>
                      <a:endParaRPr lang="id-ID" sz="1400">
                        <a:effectLst/>
                      </a:endParaRPr>
                    </a:p>
                    <a:p>
                      <a:pPr>
                        <a:lnSpc>
                          <a:spcPct val="100000"/>
                        </a:lnSpc>
                        <a:spcAft>
                          <a:spcPts val="0"/>
                        </a:spcAft>
                      </a:pPr>
                      <a:r>
                        <a:rPr lang="en-US" sz="1400">
                          <a:effectLst/>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c>
                  <a:txBody>
                    <a:bodyPr/>
                    <a:lstStyle/>
                    <a:p>
                      <a:pPr algn="r">
                        <a:lnSpc>
                          <a:spcPct val="100000"/>
                        </a:lnSpc>
                        <a:spcAft>
                          <a:spcPts val="0"/>
                        </a:spcAft>
                      </a:pPr>
                      <a:r>
                        <a:rPr lang="en-US" sz="1400" dirty="0">
                          <a:effectLst/>
                        </a:rPr>
                        <a:t>A</a:t>
                      </a:r>
                      <a:endParaRPr lang="id-ID" sz="1400" dirty="0">
                        <a:effectLst/>
                      </a:endParaRPr>
                    </a:p>
                    <a:p>
                      <a:pPr algn="ctr">
                        <a:lnSpc>
                          <a:spcPct val="100000"/>
                        </a:lnSpc>
                        <a:spcAft>
                          <a:spcPts val="0"/>
                        </a:spcAft>
                      </a:pPr>
                      <a:r>
                        <a:rPr lang="en-US" sz="1400" dirty="0">
                          <a:effectLst/>
                        </a:rPr>
                        <a:t>2.88</a:t>
                      </a:r>
                      <a:endParaRPr lang="id-ID" sz="1400" dirty="0">
                        <a:effectLst/>
                      </a:endParaRPr>
                    </a:p>
                    <a:p>
                      <a:pPr>
                        <a:lnSpc>
                          <a:spcPct val="100000"/>
                        </a:lnSpc>
                        <a:spcAft>
                          <a:spcPts val="0"/>
                        </a:spcAft>
                      </a:pPr>
                      <a:r>
                        <a:rPr lang="en-US" sz="1400" dirty="0">
                          <a:effectLst/>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b"/>
                </a:tc>
              </a:tr>
            </a:tbl>
          </a:graphicData>
        </a:graphic>
      </p:graphicFrame>
      <p:cxnSp>
        <p:nvCxnSpPr>
          <p:cNvPr id="7" name="Straight Arrow Connector 6"/>
          <p:cNvCxnSpPr/>
          <p:nvPr/>
        </p:nvCxnSpPr>
        <p:spPr>
          <a:xfrm>
            <a:off x="5573486" y="1799772"/>
            <a:ext cx="638629" cy="145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212115" y="246742"/>
            <a:ext cx="3454400" cy="20029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Faktor A, Faktor B dan interaksi antara keduanya berpengaruh nyata terhadap rasa </a:t>
            </a:r>
            <a:r>
              <a:rPr lang="id-ID" i="1" dirty="0" smtClean="0">
                <a:solidFill>
                  <a:schemeClr val="tx1"/>
                </a:solidFill>
              </a:rPr>
              <a:t>mix vegetable leather </a:t>
            </a:r>
            <a:r>
              <a:rPr lang="id-ID" dirty="0" smtClean="0">
                <a:solidFill>
                  <a:schemeClr val="tx1"/>
                </a:solidFill>
              </a:rPr>
              <a:t>sehingga perlu diuji lanjut Duncan</a:t>
            </a:r>
            <a:endParaRPr lang="id-ID" dirty="0">
              <a:solidFill>
                <a:schemeClr val="tx1"/>
              </a:solidFill>
            </a:endParaRPr>
          </a:p>
        </p:txBody>
      </p:sp>
      <p:cxnSp>
        <p:nvCxnSpPr>
          <p:cNvPr id="10" name="Straight Arrow Connector 9"/>
          <p:cNvCxnSpPr/>
          <p:nvPr/>
        </p:nvCxnSpPr>
        <p:spPr>
          <a:xfrm flipH="1">
            <a:off x="5167086" y="4992283"/>
            <a:ext cx="406400" cy="145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Wave 10"/>
          <p:cNvSpPr/>
          <p:nvPr/>
        </p:nvSpPr>
        <p:spPr>
          <a:xfrm>
            <a:off x="1113814" y="4310743"/>
            <a:ext cx="3872582" cy="2547257"/>
          </a:xfrm>
          <a:prstGeom prst="wave">
            <a:avLst>
              <a:gd name="adj1" fmla="val 12500"/>
              <a:gd name="adj2" fmla="val 375"/>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id-ID" dirty="0" smtClean="0"/>
              <a:t>Terlihat bahwa a1b3 memiliki rasa yang disukai oleh panelis dan berbeda nyata dengan rasa sampel a1b1, a1b2, a2b3 dan a3b3</a:t>
            </a:r>
            <a:endParaRPr lang="id-ID" dirty="0"/>
          </a:p>
        </p:txBody>
      </p:sp>
      <p:sp>
        <p:nvSpPr>
          <p:cNvPr id="9" name="Oval 8"/>
          <p:cNvSpPr/>
          <p:nvPr/>
        </p:nvSpPr>
        <p:spPr>
          <a:xfrm>
            <a:off x="11039061" y="4058951"/>
            <a:ext cx="556592" cy="503583"/>
          </a:xfrm>
          <a:prstGeom prst="ellipse">
            <a:avLst/>
          </a:prstGeom>
          <a:noFill/>
          <a:ln w="76200">
            <a:solidFill>
              <a:srgbClr val="CC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02389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6686"/>
          </a:xfrm>
        </p:spPr>
        <p:txBody>
          <a:bodyPr/>
          <a:lstStyle/>
          <a:p>
            <a:pPr marL="571500" indent="-571500">
              <a:buFont typeface="Wingdings" panose="05000000000000000000" pitchFamily="2" charset="2"/>
              <a:buChar char="v"/>
            </a:pPr>
            <a:r>
              <a:rPr lang="id-ID" dirty="0" smtClean="0"/>
              <a:t>Tekstur</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2824010"/>
              </p:ext>
            </p:extLst>
          </p:nvPr>
        </p:nvGraphicFramePr>
        <p:xfrm>
          <a:off x="475546" y="1306286"/>
          <a:ext cx="5720715" cy="3200400"/>
        </p:xfrm>
        <a:graphic>
          <a:graphicData uri="http://schemas.openxmlformats.org/drawingml/2006/table">
            <a:tbl>
              <a:tblPr firstRow="1" firstCol="1" bandRow="1">
                <a:tableStyleId>{5940675A-B579-460E-94D1-54222C63F5DA}</a:tableStyleId>
              </a:tblPr>
              <a:tblGrid>
                <a:gridCol w="1308100"/>
                <a:gridCol w="767715"/>
                <a:gridCol w="997585"/>
                <a:gridCol w="882650"/>
                <a:gridCol w="868680"/>
                <a:gridCol w="895985"/>
              </a:tblGrid>
              <a:tr h="207010">
                <a:tc>
                  <a:txBody>
                    <a:bodyPr/>
                    <a:lstStyle/>
                    <a:p>
                      <a:pPr algn="ctr">
                        <a:lnSpc>
                          <a:spcPct val="150000"/>
                        </a:lnSpc>
                        <a:spcAft>
                          <a:spcPts val="0"/>
                        </a:spcAft>
                      </a:pPr>
                      <a:r>
                        <a:rPr lang="id-ID" sz="1400" b="1" dirty="0" smtClean="0">
                          <a:effectLst/>
                          <a:latin typeface="Times New Roman" panose="02020603050405020304" pitchFamily="18" charset="0"/>
                          <a:cs typeface="Times New Roman" panose="02020603050405020304" pitchFamily="18" charset="0"/>
                        </a:rPr>
                        <a:t>Sumber </a:t>
                      </a:r>
                      <a:r>
                        <a:rPr lang="en-US" sz="1400" b="1" dirty="0" err="1" smtClean="0">
                          <a:effectLst/>
                          <a:latin typeface="Times New Roman" panose="02020603050405020304" pitchFamily="18" charset="0"/>
                          <a:cs typeface="Times New Roman" panose="02020603050405020304" pitchFamily="18" charset="0"/>
                        </a:rPr>
                        <a:t>Variansi</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DB</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JK</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KT</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F </a:t>
                      </a:r>
                      <a:r>
                        <a:rPr lang="en-US" sz="1400" b="1" dirty="0" err="1">
                          <a:effectLst/>
                          <a:latin typeface="Times New Roman" panose="02020603050405020304" pitchFamily="18" charset="0"/>
                          <a:cs typeface="Times New Roman" panose="02020603050405020304" pitchFamily="18" charset="0"/>
                        </a:rPr>
                        <a:t>Hitung</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F </a:t>
                      </a:r>
                      <a:r>
                        <a:rPr lang="en-US" sz="1400" b="1" dirty="0" err="1">
                          <a:effectLst/>
                          <a:latin typeface="Times New Roman" panose="02020603050405020304" pitchFamily="18" charset="0"/>
                          <a:cs typeface="Times New Roman" panose="02020603050405020304" pitchFamily="18" charset="0"/>
                        </a:rPr>
                        <a:t>Tabel</a:t>
                      </a:r>
                      <a:r>
                        <a:rPr lang="en-US" sz="1400" b="1" dirty="0">
                          <a:effectLst/>
                          <a:latin typeface="Times New Roman" panose="02020603050405020304" pitchFamily="18" charset="0"/>
                          <a:cs typeface="Times New Roman" panose="02020603050405020304" pitchFamily="18" charset="0"/>
                        </a:rPr>
                        <a:t> 5%</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701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Kelompok</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0.0015</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0.0008</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701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Faktor 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0.0263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0.0132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66*</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3,63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701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Faktor 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0.0018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0.0009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4.5*</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3,63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701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Interaksi (AB)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0.0758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0.0190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95*</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3,01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701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Galat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0.0028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0.0002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200000"/>
                        </a:lnSpc>
                        <a:spcAft>
                          <a:spcPts val="1000"/>
                        </a:spcAft>
                      </a:pPr>
                      <a:r>
                        <a:rPr lang="id-ID" sz="1400" dirty="0">
                          <a:effectLst/>
                          <a:latin typeface="Times New Roman" panose="02020603050405020304" pitchFamily="18" charset="0"/>
                          <a:cs typeface="Times New Roman" panose="02020603050405020304" pitchFamily="18" charset="0"/>
                        </a:rPr>
                        <a:t> </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d-ID"/>
                    </a:p>
                  </a:txBody>
                  <a:tcPr/>
                </a:tc>
              </a:tr>
              <a:tr h="20701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Total</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0.1082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0.0042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200000"/>
                        </a:lnSpc>
                        <a:spcAft>
                          <a:spcPts val="1000"/>
                        </a:spcAft>
                      </a:pPr>
                      <a:r>
                        <a:rPr lang="id-ID" sz="1400" dirty="0">
                          <a:effectLst/>
                          <a:latin typeface="Times New Roman" panose="02020603050405020304" pitchFamily="18" charset="0"/>
                          <a:cs typeface="Times New Roman" panose="02020603050405020304" pitchFamily="18" charset="0"/>
                        </a:rPr>
                        <a:t> </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d-ID"/>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07753648"/>
              </p:ext>
            </p:extLst>
          </p:nvPr>
        </p:nvGraphicFramePr>
        <p:xfrm>
          <a:off x="6350000" y="2330994"/>
          <a:ext cx="5741915" cy="4389120"/>
        </p:xfrm>
        <a:graphic>
          <a:graphicData uri="http://schemas.openxmlformats.org/drawingml/2006/table">
            <a:tbl>
              <a:tblPr firstRow="1" firstCol="1" bandRow="1">
                <a:tableStyleId>{16D9F66E-5EB9-4882-86FB-DCBF35E3C3E4}</a:tableStyleId>
              </a:tblPr>
              <a:tblGrid>
                <a:gridCol w="1332697"/>
                <a:gridCol w="1469739"/>
                <a:gridCol w="1469740"/>
                <a:gridCol w="1469739"/>
              </a:tblGrid>
              <a:tr h="397797">
                <a:tc rowSpan="2">
                  <a:txBody>
                    <a:bodyPr/>
                    <a:lstStyle/>
                    <a:p>
                      <a:pPr algn="ctr">
                        <a:lnSpc>
                          <a:spcPct val="200000"/>
                        </a:lnSpc>
                        <a:spcAft>
                          <a:spcPts val="0"/>
                        </a:spcAft>
                      </a:pPr>
                      <a:r>
                        <a:rPr lang="en-US" sz="1200" dirty="0" err="1">
                          <a:effectLst/>
                          <a:latin typeface="Times New Roman" panose="02020603050405020304" pitchFamily="18" charset="0"/>
                          <a:cs typeface="Times New Roman" panose="02020603050405020304" pitchFamily="18" charset="0"/>
                        </a:rPr>
                        <a:t>Bubur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Rumput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Laut</a:t>
                      </a:r>
                      <a:r>
                        <a:rPr lang="en-US" sz="1200" dirty="0">
                          <a:effectLst/>
                          <a:latin typeface="Times New Roman" panose="02020603050405020304" pitchFamily="18" charset="0"/>
                          <a:cs typeface="Times New Roman" panose="02020603050405020304" pitchFamily="18" charset="0"/>
                        </a:rPr>
                        <a:t> : </a:t>
                      </a:r>
                      <a:r>
                        <a:rPr lang="en-US" sz="1200" dirty="0" err="1">
                          <a:effectLst/>
                          <a:latin typeface="Times New Roman" panose="02020603050405020304" pitchFamily="18" charset="0"/>
                          <a:cs typeface="Times New Roman" panose="02020603050405020304" pitchFamily="18" charset="0"/>
                        </a:rPr>
                        <a:t>Bubur</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Sawi</a:t>
                      </a:r>
                      <a:r>
                        <a:rPr lang="id-ID" sz="1200" dirty="0" smtClean="0">
                          <a:effectLst/>
                          <a:latin typeface="Times New Roman" panose="02020603050405020304" pitchFamily="18" charset="0"/>
                          <a:cs typeface="Times New Roman" panose="02020603050405020304" pitchFamily="18" charset="0"/>
                        </a:rPr>
                        <a:t> (A)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gridSpan="3">
                  <a:txBody>
                    <a:bodyPr/>
                    <a:lstStyle/>
                    <a:p>
                      <a:pPr algn="ctr">
                        <a:lnSpc>
                          <a:spcPct val="200000"/>
                        </a:lnSpc>
                        <a:spcAft>
                          <a:spcPts val="0"/>
                        </a:spcAft>
                      </a:pPr>
                      <a:r>
                        <a:rPr lang="en-US" sz="1200" dirty="0" err="1">
                          <a:effectLst/>
                          <a:latin typeface="Times New Roman" panose="02020603050405020304" pitchFamily="18" charset="0"/>
                          <a:cs typeface="Times New Roman" panose="02020603050405020304" pitchFamily="18" charset="0"/>
                        </a:rPr>
                        <a:t>Konsentrasi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Ekstrak</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Daun</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Suji</a:t>
                      </a:r>
                      <a:r>
                        <a:rPr lang="id-ID" sz="1200" dirty="0" smtClean="0">
                          <a:effectLst/>
                          <a:latin typeface="Times New Roman" panose="02020603050405020304" pitchFamily="18" charset="0"/>
                          <a:cs typeface="Times New Roman" panose="02020603050405020304" pitchFamily="18" charset="0"/>
                        </a:rPr>
                        <a:t> (B)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id-ID"/>
                    </a:p>
                  </a:txBody>
                  <a:tcPr/>
                </a:tc>
                <a:tc hMerge="1">
                  <a:txBody>
                    <a:bodyPr/>
                    <a:lstStyle/>
                    <a:p>
                      <a:endParaRPr lang="id-ID"/>
                    </a:p>
                  </a:txBody>
                  <a:tcPr/>
                </a:tc>
              </a:tr>
              <a:tr h="662776">
                <a:tc vMerge="1">
                  <a:txBody>
                    <a:bodyPr/>
                    <a:lstStyle/>
                    <a:p>
                      <a:endParaRPr lang="id-ID"/>
                    </a:p>
                  </a:txBody>
                  <a:tcPr/>
                </a:tc>
                <a:tc>
                  <a:txBody>
                    <a:bodyPr/>
                    <a:lstStyle/>
                    <a:p>
                      <a:pPr algn="ctr">
                        <a:lnSpc>
                          <a:spcPct val="200000"/>
                        </a:lnSpc>
                        <a:spcAft>
                          <a:spcPts val="0"/>
                        </a:spcAft>
                      </a:pPr>
                      <a:r>
                        <a:rPr lang="en-US" sz="1200" b="1" dirty="0">
                          <a:effectLst/>
                          <a:latin typeface="Times New Roman" panose="02020603050405020304" pitchFamily="18" charset="0"/>
                          <a:cs typeface="Times New Roman" panose="02020603050405020304" pitchFamily="18" charset="0"/>
                        </a:rPr>
                        <a:t>b1 (9%)</a:t>
                      </a:r>
                      <a:endParaRPr lang="id-ID"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200000"/>
                        </a:lnSpc>
                        <a:spcAft>
                          <a:spcPts val="0"/>
                        </a:spcAft>
                      </a:pPr>
                      <a:r>
                        <a:rPr lang="en-US" sz="1200" b="1" dirty="0">
                          <a:effectLst/>
                          <a:latin typeface="Times New Roman" panose="02020603050405020304" pitchFamily="18" charset="0"/>
                          <a:cs typeface="Times New Roman" panose="02020603050405020304" pitchFamily="18" charset="0"/>
                        </a:rPr>
                        <a:t>b2(12%)</a:t>
                      </a:r>
                      <a:endParaRPr lang="id-ID"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200000"/>
                        </a:lnSpc>
                        <a:spcAft>
                          <a:spcPts val="0"/>
                        </a:spcAft>
                      </a:pPr>
                      <a:r>
                        <a:rPr lang="en-US" sz="1200" b="1" dirty="0" smtClean="0">
                          <a:effectLst/>
                          <a:latin typeface="Times New Roman" panose="02020603050405020304" pitchFamily="18" charset="0"/>
                          <a:cs typeface="Times New Roman" panose="02020603050405020304" pitchFamily="18" charset="0"/>
                        </a:rPr>
                        <a:t>b3</a:t>
                      </a:r>
                      <a:r>
                        <a:rPr lang="id-ID" sz="1200" b="1" dirty="0" smtClean="0">
                          <a:effectLst/>
                          <a:latin typeface="Times New Roman" panose="02020603050405020304" pitchFamily="18" charset="0"/>
                          <a:cs typeface="Times New Roman" panose="02020603050405020304" pitchFamily="18" charset="0"/>
                        </a:rPr>
                        <a:t> </a:t>
                      </a:r>
                      <a:r>
                        <a:rPr lang="en-US" sz="1200" b="1" dirty="0" smtClean="0">
                          <a:effectLst/>
                          <a:latin typeface="Times New Roman" panose="02020603050405020304" pitchFamily="18" charset="0"/>
                          <a:cs typeface="Times New Roman" panose="02020603050405020304" pitchFamily="18" charset="0"/>
                        </a:rPr>
                        <a:t>(</a:t>
                      </a:r>
                      <a:r>
                        <a:rPr lang="en-US" sz="1200" b="1" dirty="0">
                          <a:effectLst/>
                          <a:latin typeface="Times New Roman" panose="02020603050405020304" pitchFamily="18" charset="0"/>
                          <a:cs typeface="Times New Roman" panose="02020603050405020304" pitchFamily="18" charset="0"/>
                        </a:rPr>
                        <a:t>15%)</a:t>
                      </a:r>
                      <a:endParaRPr lang="id-ID"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1060574">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a1 (1 : 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3.48</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3.53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C</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4.00</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a:effectLst/>
                          <a:latin typeface="Times New Roman" panose="02020603050405020304" pitchFamily="18" charset="0"/>
                          <a:cs typeface="Times New Roman" panose="02020603050405020304" pitchFamily="18" charset="0"/>
                        </a:rPr>
                        <a:t>c</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r h="1060574">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a2 (2 : 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3.47</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C</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3.63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a:effectLst/>
                          <a:latin typeface="Times New Roman" panose="02020603050405020304" pitchFamily="18" charset="0"/>
                          <a:cs typeface="Times New Roman" panose="02020603050405020304" pitchFamily="18" charset="0"/>
                        </a:rPr>
                        <a:t>c</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3.25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r h="1060574">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a3 (3 : 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3.4</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3.22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err="1">
                          <a:effectLst/>
                          <a:latin typeface="Times New Roman" panose="02020603050405020304" pitchFamily="18" charset="0"/>
                          <a:cs typeface="Times New Roman" panose="02020603050405020304" pitchFamily="18" charset="0"/>
                        </a:rPr>
                        <a:t>ab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3.33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bl>
          </a:graphicData>
        </a:graphic>
      </p:graphicFrame>
      <p:cxnSp>
        <p:nvCxnSpPr>
          <p:cNvPr id="7" name="Straight Arrow Connector 6"/>
          <p:cNvCxnSpPr/>
          <p:nvPr/>
        </p:nvCxnSpPr>
        <p:spPr>
          <a:xfrm flipV="1">
            <a:off x="6284686" y="1465943"/>
            <a:ext cx="420914" cy="2902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Horizontal Scroll 8"/>
          <p:cNvSpPr/>
          <p:nvPr/>
        </p:nvSpPr>
        <p:spPr>
          <a:xfrm>
            <a:off x="6705600" y="0"/>
            <a:ext cx="4165600" cy="2278743"/>
          </a:xfrm>
          <a:prstGeom prst="horizontalScroll">
            <a:avLst/>
          </a:prstGeom>
          <a:solidFill>
            <a:srgbClr val="10F4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Faktor A, faktor B dan interaksi antara keduanya berpengaruh nyata terhadap tekstur dari </a:t>
            </a:r>
            <a:r>
              <a:rPr lang="id-ID" i="1" dirty="0" smtClean="0">
                <a:solidFill>
                  <a:schemeClr val="tx1"/>
                </a:solidFill>
              </a:rPr>
              <a:t>Mix Vegetable Leather </a:t>
            </a:r>
            <a:r>
              <a:rPr lang="id-ID" dirty="0" smtClean="0">
                <a:solidFill>
                  <a:schemeClr val="tx1"/>
                </a:solidFill>
              </a:rPr>
              <a:t>sehingga perlu di uji lanjut Duncan </a:t>
            </a:r>
            <a:endParaRPr lang="id-ID" dirty="0">
              <a:solidFill>
                <a:schemeClr val="tx1"/>
              </a:solidFill>
            </a:endParaRPr>
          </a:p>
        </p:txBody>
      </p:sp>
      <p:cxnSp>
        <p:nvCxnSpPr>
          <p:cNvPr id="11" name="Straight Arrow Connector 10"/>
          <p:cNvCxnSpPr/>
          <p:nvPr/>
        </p:nvCxnSpPr>
        <p:spPr>
          <a:xfrm flipH="1">
            <a:off x="5733143" y="4492170"/>
            <a:ext cx="616857" cy="246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Horizontal Scroll 11"/>
          <p:cNvSpPr/>
          <p:nvPr/>
        </p:nvSpPr>
        <p:spPr>
          <a:xfrm>
            <a:off x="1030514" y="4303485"/>
            <a:ext cx="4702629" cy="255451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Sampel a1b3 memiliki tekstur yang disukai oleh panelis dan dinilai berbeda nyata dengan kepercayaan 95% dengan sampel a1b1, a1b2, a2b3 dan a3b3</a:t>
            </a:r>
            <a:endParaRPr lang="id-ID" dirty="0">
              <a:solidFill>
                <a:schemeClr val="tx1"/>
              </a:solidFill>
            </a:endParaRPr>
          </a:p>
        </p:txBody>
      </p:sp>
      <p:sp>
        <p:nvSpPr>
          <p:cNvPr id="10" name="Oval 9"/>
          <p:cNvSpPr/>
          <p:nvPr/>
        </p:nvSpPr>
        <p:spPr>
          <a:xfrm>
            <a:off x="11078817" y="3799902"/>
            <a:ext cx="556592" cy="503583"/>
          </a:xfrm>
          <a:prstGeom prst="ellipse">
            <a:avLst/>
          </a:prstGeom>
          <a:noFill/>
          <a:ln w="76200">
            <a:solidFill>
              <a:srgbClr val="10F4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763443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4" y="348342"/>
            <a:ext cx="8596668" cy="609600"/>
          </a:xfrm>
        </p:spPr>
        <p:txBody>
          <a:bodyPr>
            <a:normAutofit fontScale="90000"/>
          </a:bodyPr>
          <a:lstStyle/>
          <a:p>
            <a:pPr marL="571500" indent="-571500">
              <a:buFont typeface="Wingdings" panose="05000000000000000000" pitchFamily="2" charset="2"/>
              <a:buChar char="v"/>
            </a:pPr>
            <a:r>
              <a:rPr lang="id-ID" dirty="0" smtClean="0"/>
              <a:t>Aroma</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4904390"/>
              </p:ext>
            </p:extLst>
          </p:nvPr>
        </p:nvGraphicFramePr>
        <p:xfrm>
          <a:off x="270934" y="957942"/>
          <a:ext cx="5311141" cy="3200400"/>
        </p:xfrm>
        <a:graphic>
          <a:graphicData uri="http://schemas.openxmlformats.org/drawingml/2006/table">
            <a:tbl>
              <a:tblPr firstRow="1" firstCol="1" bandRow="1">
                <a:tableStyleId>{5940675A-B579-460E-94D1-54222C63F5DA}</a:tableStyleId>
              </a:tblPr>
              <a:tblGrid>
                <a:gridCol w="1261380"/>
                <a:gridCol w="540137"/>
                <a:gridCol w="810842"/>
                <a:gridCol w="810842"/>
                <a:gridCol w="810842"/>
                <a:gridCol w="1077098"/>
              </a:tblGrid>
              <a:tr h="209550">
                <a:tc>
                  <a:txBody>
                    <a:bodyPr/>
                    <a:lstStyle/>
                    <a:p>
                      <a:pPr algn="ctr">
                        <a:lnSpc>
                          <a:spcPct val="150000"/>
                        </a:lnSpc>
                        <a:spcAft>
                          <a:spcPts val="0"/>
                        </a:spcAft>
                      </a:pPr>
                      <a:r>
                        <a:rPr lang="en-US" sz="1400" b="1" dirty="0" err="1">
                          <a:effectLst/>
                          <a:latin typeface="Times New Roman" panose="02020603050405020304" pitchFamily="18" charset="0"/>
                          <a:cs typeface="Times New Roman" panose="02020603050405020304" pitchFamily="18" charset="0"/>
                        </a:rPr>
                        <a:t>Sumber</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Variansi</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dB</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JK</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KT</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F </a:t>
                      </a:r>
                      <a:r>
                        <a:rPr lang="en-US" sz="1400" b="1" dirty="0" err="1">
                          <a:effectLst/>
                          <a:latin typeface="Times New Roman" panose="02020603050405020304" pitchFamily="18" charset="0"/>
                          <a:cs typeface="Times New Roman" panose="02020603050405020304" pitchFamily="18" charset="0"/>
                        </a:rPr>
                        <a:t>Hitung</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b="1" dirty="0">
                          <a:effectLst/>
                          <a:latin typeface="Times New Roman" panose="02020603050405020304" pitchFamily="18" charset="0"/>
                          <a:cs typeface="Times New Roman" panose="02020603050405020304" pitchFamily="18" charset="0"/>
                        </a:rPr>
                        <a:t>F </a:t>
                      </a:r>
                      <a:r>
                        <a:rPr lang="en-US" sz="1400" b="1" dirty="0" err="1">
                          <a:effectLst/>
                          <a:latin typeface="Times New Roman" panose="02020603050405020304" pitchFamily="18" charset="0"/>
                          <a:cs typeface="Times New Roman" panose="02020603050405020304" pitchFamily="18" charset="0"/>
                        </a:rPr>
                        <a:t>Tabel</a:t>
                      </a:r>
                      <a:r>
                        <a:rPr lang="en-US" sz="1400" b="1" dirty="0">
                          <a:effectLst/>
                          <a:latin typeface="Times New Roman" panose="02020603050405020304" pitchFamily="18" charset="0"/>
                          <a:cs typeface="Times New Roman" panose="02020603050405020304" pitchFamily="18" charset="0"/>
                        </a:rPr>
                        <a:t> 5%</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Kelompok</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0.0025</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0.0013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Faktor 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0.0315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0.0158</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39.5*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Faktor 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0.0617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0.0309</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77.25*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Interaksi (AB)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0.1229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0.0307</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76.75*</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3,01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Galat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0.0063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0.0004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200000"/>
                        </a:lnSpc>
                        <a:spcAft>
                          <a:spcPts val="0"/>
                        </a:spcAft>
                      </a:pPr>
                      <a:r>
                        <a:rPr lang="en-US" sz="1400" dirty="0">
                          <a:effectLst/>
                          <a:latin typeface="Times New Roman" panose="02020603050405020304" pitchFamily="18" charset="0"/>
                          <a:cs typeface="Times New Roman" panose="02020603050405020304" pitchFamily="18" charset="0"/>
                        </a:rPr>
                        <a:t> </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d-ID"/>
                    </a:p>
                  </a:txBody>
                  <a:tcP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Total</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0.2249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200000"/>
                        </a:lnSpc>
                        <a:spcAft>
                          <a:spcPts val="0"/>
                        </a:spcAft>
                      </a:pPr>
                      <a:r>
                        <a:rPr lang="en-US" sz="1400" dirty="0">
                          <a:effectLst/>
                          <a:latin typeface="Times New Roman" panose="02020603050405020304" pitchFamily="18" charset="0"/>
                          <a:cs typeface="Times New Roman" panose="02020603050405020304" pitchFamily="18" charset="0"/>
                        </a:rPr>
                        <a:t> </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d-ID"/>
                    </a:p>
                  </a:txBody>
                  <a:tcPr/>
                </a:tc>
                <a:tc hMerge="1">
                  <a:txBody>
                    <a:bodyPr/>
                    <a:lstStyle/>
                    <a:p>
                      <a:endParaRPr lang="id-ID"/>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69514927"/>
              </p:ext>
            </p:extLst>
          </p:nvPr>
        </p:nvGraphicFramePr>
        <p:xfrm>
          <a:off x="5613087" y="2676449"/>
          <a:ext cx="6509029" cy="4210925"/>
        </p:xfrm>
        <a:graphic>
          <a:graphicData uri="http://schemas.openxmlformats.org/drawingml/2006/table">
            <a:tbl>
              <a:tblPr firstRow="1" firstCol="1" bandRow="1">
                <a:tableStyleId>{D7AC3CCA-C797-4891-BE02-D94E43425B78}</a:tableStyleId>
              </a:tblPr>
              <a:tblGrid>
                <a:gridCol w="1835681"/>
                <a:gridCol w="1468028"/>
                <a:gridCol w="1602660"/>
                <a:gridCol w="1602660"/>
              </a:tblGrid>
              <a:tr h="548806">
                <a:tc rowSpan="2">
                  <a:txBody>
                    <a:bodyPr/>
                    <a:lstStyle/>
                    <a:p>
                      <a:pPr algn="ctr">
                        <a:lnSpc>
                          <a:spcPct val="200000"/>
                        </a:lnSpc>
                        <a:spcAft>
                          <a:spcPts val="0"/>
                        </a:spcAft>
                      </a:pPr>
                      <a:r>
                        <a:rPr lang="en-US" sz="1200" dirty="0" err="1">
                          <a:effectLst/>
                          <a:latin typeface="Times New Roman" panose="02020603050405020304" pitchFamily="18" charset="0"/>
                          <a:cs typeface="Times New Roman" panose="02020603050405020304" pitchFamily="18" charset="0"/>
                        </a:rPr>
                        <a:t>Bubur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rumput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laut</a:t>
                      </a:r>
                      <a:r>
                        <a:rPr lang="en-US" sz="1200" dirty="0">
                          <a:effectLst/>
                          <a:latin typeface="Times New Roman" panose="02020603050405020304" pitchFamily="18" charset="0"/>
                          <a:cs typeface="Times New Roman" panose="02020603050405020304" pitchFamily="18" charset="0"/>
                        </a:rPr>
                        <a:t> : </a:t>
                      </a:r>
                      <a:r>
                        <a:rPr lang="en-US" sz="1200" dirty="0" err="1">
                          <a:effectLst/>
                          <a:latin typeface="Times New Roman" panose="02020603050405020304" pitchFamily="18" charset="0"/>
                          <a:cs typeface="Times New Roman" panose="02020603050405020304" pitchFamily="18" charset="0"/>
                        </a:rPr>
                        <a:t>Bubur</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Sawi</a:t>
                      </a:r>
                      <a:r>
                        <a:rPr lang="id-ID" sz="1200" dirty="0" smtClean="0">
                          <a:effectLst/>
                          <a:latin typeface="Times New Roman" panose="02020603050405020304" pitchFamily="18" charset="0"/>
                          <a:cs typeface="Times New Roman" panose="02020603050405020304" pitchFamily="18" charset="0"/>
                        </a:rPr>
                        <a:t> (A)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gridSpan="3">
                  <a:txBody>
                    <a:bodyPr/>
                    <a:lstStyle/>
                    <a:p>
                      <a:pPr algn="ctr">
                        <a:lnSpc>
                          <a:spcPct val="200000"/>
                        </a:lnSpc>
                        <a:spcAft>
                          <a:spcPts val="0"/>
                        </a:spcAft>
                      </a:pPr>
                      <a:r>
                        <a:rPr lang="en-US" sz="1200" dirty="0" err="1">
                          <a:effectLst/>
                          <a:latin typeface="Times New Roman" panose="02020603050405020304" pitchFamily="18" charset="0"/>
                          <a:cs typeface="Times New Roman" panose="02020603050405020304" pitchFamily="18" charset="0"/>
                        </a:rPr>
                        <a:t>Konsentrasi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Ekstrak</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Daun</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Suji</a:t>
                      </a:r>
                      <a:r>
                        <a:rPr lang="id-ID" sz="1200" dirty="0" smtClean="0">
                          <a:effectLst/>
                          <a:latin typeface="Times New Roman" panose="02020603050405020304" pitchFamily="18" charset="0"/>
                          <a:cs typeface="Times New Roman" panose="02020603050405020304" pitchFamily="18" charset="0"/>
                        </a:rPr>
                        <a:t> (B)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id-ID"/>
                    </a:p>
                  </a:txBody>
                  <a:tcPr/>
                </a:tc>
                <a:tc hMerge="1">
                  <a:txBody>
                    <a:bodyPr/>
                    <a:lstStyle/>
                    <a:p>
                      <a:endParaRPr lang="id-ID"/>
                    </a:p>
                  </a:txBody>
                  <a:tcPr/>
                </a:tc>
              </a:tr>
              <a:tr h="370279">
                <a:tc vMerge="1">
                  <a:txBody>
                    <a:bodyPr/>
                    <a:lstStyle/>
                    <a:p>
                      <a:endParaRPr lang="id-ID"/>
                    </a:p>
                  </a:txBody>
                  <a:tcPr/>
                </a:tc>
                <a:tc>
                  <a:txBody>
                    <a:bodyPr/>
                    <a:lstStyle/>
                    <a:p>
                      <a:pPr algn="ctr">
                        <a:lnSpc>
                          <a:spcPct val="200000"/>
                        </a:lnSpc>
                        <a:spcAft>
                          <a:spcPts val="0"/>
                        </a:spcAft>
                      </a:pPr>
                      <a:r>
                        <a:rPr lang="en-US" sz="1200" b="1" dirty="0">
                          <a:effectLst/>
                          <a:latin typeface="Times New Roman" panose="02020603050405020304" pitchFamily="18" charset="0"/>
                          <a:cs typeface="Times New Roman" panose="02020603050405020304" pitchFamily="18" charset="0"/>
                        </a:rPr>
                        <a:t>b1 (9%)</a:t>
                      </a:r>
                      <a:endParaRPr lang="id-ID"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200000"/>
                        </a:lnSpc>
                        <a:spcAft>
                          <a:spcPts val="0"/>
                        </a:spcAft>
                      </a:pPr>
                      <a:r>
                        <a:rPr lang="en-US" sz="1200" b="1" dirty="0">
                          <a:effectLst/>
                          <a:latin typeface="Times New Roman" panose="02020603050405020304" pitchFamily="18" charset="0"/>
                          <a:cs typeface="Times New Roman" panose="02020603050405020304" pitchFamily="18" charset="0"/>
                        </a:rPr>
                        <a:t>b2(12%)</a:t>
                      </a:r>
                      <a:endParaRPr lang="id-ID"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200000"/>
                        </a:lnSpc>
                        <a:spcAft>
                          <a:spcPts val="0"/>
                        </a:spcAft>
                      </a:pPr>
                      <a:r>
                        <a:rPr lang="en-US" sz="1200" b="1" dirty="0">
                          <a:effectLst/>
                          <a:latin typeface="Times New Roman" panose="02020603050405020304" pitchFamily="18" charset="0"/>
                          <a:cs typeface="Times New Roman" panose="02020603050405020304" pitchFamily="18" charset="0"/>
                        </a:rPr>
                        <a:t>b3(15%)</a:t>
                      </a:r>
                      <a:endParaRPr lang="id-ID"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909714">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a1 (1 : 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3.18</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3.12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3.92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r h="855159">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a2 (2 : 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3.33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C</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3.25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err="1">
                          <a:effectLst/>
                          <a:latin typeface="Times New Roman" panose="02020603050405020304" pitchFamily="18" charset="0"/>
                          <a:cs typeface="Times New Roman" panose="02020603050405020304" pitchFamily="18" charset="0"/>
                        </a:rPr>
                        <a:t>ab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3.32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r h="945746">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a3 (3 : 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2.95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3.02</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3.25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bl>
          </a:graphicData>
        </a:graphic>
      </p:graphicFrame>
      <p:cxnSp>
        <p:nvCxnSpPr>
          <p:cNvPr id="7" name="Straight Arrow Connector 6"/>
          <p:cNvCxnSpPr/>
          <p:nvPr/>
        </p:nvCxnSpPr>
        <p:spPr>
          <a:xfrm>
            <a:off x="5631543" y="1465943"/>
            <a:ext cx="3773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066345" y="493486"/>
            <a:ext cx="3599543" cy="194491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Faktor A, Faktor B dan Interaksi antara keduanya berpengaruh nyata terhadap Aroma </a:t>
            </a:r>
            <a:r>
              <a:rPr lang="id-ID" i="1" dirty="0" smtClean="0">
                <a:solidFill>
                  <a:schemeClr val="tx1"/>
                </a:solidFill>
              </a:rPr>
              <a:t>Mix Vegetable Leather </a:t>
            </a:r>
            <a:r>
              <a:rPr lang="id-ID" dirty="0" smtClean="0">
                <a:solidFill>
                  <a:schemeClr val="tx1"/>
                </a:solidFill>
              </a:rPr>
              <a:t> sehingga perlu di uji lanjut Duncan</a:t>
            </a:r>
            <a:r>
              <a:rPr lang="id-ID" dirty="0" smtClean="0"/>
              <a:t> </a:t>
            </a:r>
            <a:endParaRPr lang="id-ID" dirty="0"/>
          </a:p>
        </p:txBody>
      </p:sp>
      <p:cxnSp>
        <p:nvCxnSpPr>
          <p:cNvPr id="10" name="Straight Arrow Connector 9"/>
          <p:cNvCxnSpPr/>
          <p:nvPr/>
        </p:nvCxnSpPr>
        <p:spPr>
          <a:xfrm flipH="1">
            <a:off x="5080000" y="3976914"/>
            <a:ext cx="449943" cy="290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Horizontal Scroll 10"/>
          <p:cNvSpPr/>
          <p:nvPr/>
        </p:nvSpPr>
        <p:spPr>
          <a:xfrm>
            <a:off x="812800" y="4122057"/>
            <a:ext cx="4267200" cy="273594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Aroma a1b3 disukai oleh panelis dan memiliki aroma yang berbeda dengan a1b1, a1b2, a2b3 dan a3b3</a:t>
            </a:r>
            <a:endParaRPr lang="id-ID" dirty="0">
              <a:solidFill>
                <a:schemeClr val="tx1"/>
              </a:solidFill>
            </a:endParaRPr>
          </a:p>
        </p:txBody>
      </p:sp>
      <p:sp>
        <p:nvSpPr>
          <p:cNvPr id="9" name="Oval 8"/>
          <p:cNvSpPr/>
          <p:nvPr/>
        </p:nvSpPr>
        <p:spPr>
          <a:xfrm>
            <a:off x="11039060" y="3976914"/>
            <a:ext cx="556592" cy="503583"/>
          </a:xfrm>
          <a:prstGeom prst="ellipse">
            <a:avLst/>
          </a:prstGeom>
          <a:noFill/>
          <a:ln w="76200">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205478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4" y="261257"/>
            <a:ext cx="8596668" cy="537029"/>
          </a:xfrm>
        </p:spPr>
        <p:txBody>
          <a:bodyPr>
            <a:normAutofit fontScale="90000"/>
          </a:bodyPr>
          <a:lstStyle/>
          <a:p>
            <a:pPr marL="571500" indent="-571500">
              <a:buFont typeface="Wingdings" panose="05000000000000000000" pitchFamily="2" charset="2"/>
              <a:buChar char="v"/>
            </a:pPr>
            <a:r>
              <a:rPr lang="id-ID" dirty="0" smtClean="0"/>
              <a:t>Serat Kasar</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3278549"/>
              </p:ext>
            </p:extLst>
          </p:nvPr>
        </p:nvGraphicFramePr>
        <p:xfrm>
          <a:off x="270934" y="905260"/>
          <a:ext cx="5490845" cy="2987040"/>
        </p:xfrm>
        <a:graphic>
          <a:graphicData uri="http://schemas.openxmlformats.org/drawingml/2006/table">
            <a:tbl>
              <a:tblPr firstRow="1" firstCol="1" bandRow="1">
                <a:tableStyleId>{5940675A-B579-460E-94D1-54222C63F5DA}</a:tableStyleId>
              </a:tblPr>
              <a:tblGrid>
                <a:gridCol w="1335405"/>
                <a:gridCol w="629920"/>
                <a:gridCol w="900430"/>
                <a:gridCol w="809625"/>
                <a:gridCol w="825500"/>
                <a:gridCol w="989965"/>
              </a:tblGrid>
              <a:tr h="209550">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Sumber</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Variansi</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dB</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JK</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KT</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F </a:t>
                      </a:r>
                      <a:r>
                        <a:rPr lang="en-US" sz="1400" b="1" dirty="0" err="1">
                          <a:effectLst/>
                          <a:latin typeface="Times New Roman" panose="02020603050405020304" pitchFamily="18" charset="0"/>
                          <a:cs typeface="Times New Roman" panose="02020603050405020304" pitchFamily="18" charset="0"/>
                        </a:rPr>
                        <a:t>Hitung</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F </a:t>
                      </a:r>
                      <a:r>
                        <a:rPr lang="en-US" sz="1400" b="1" dirty="0" err="1">
                          <a:effectLst/>
                          <a:latin typeface="Times New Roman" panose="02020603050405020304" pitchFamily="18" charset="0"/>
                          <a:cs typeface="Times New Roman" panose="02020603050405020304" pitchFamily="18" charset="0"/>
                        </a:rPr>
                        <a:t>Tabel</a:t>
                      </a:r>
                      <a:r>
                        <a:rPr lang="en-US" sz="1400" b="1" dirty="0">
                          <a:effectLst/>
                          <a:latin typeface="Times New Roman" panose="02020603050405020304" pitchFamily="18" charset="0"/>
                          <a:cs typeface="Times New Roman" panose="02020603050405020304" pitchFamily="18" charset="0"/>
                        </a:rPr>
                        <a:t> 5%</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Kelompok</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0.0390</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0.0195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Faktor 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2.3701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1.1851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30.99*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Faktor 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1.6247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0.8124</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21.24*</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Interaksi (AB)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0.4895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0.1224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3.20*</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3,01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Galat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0.6118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0.0382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200000"/>
                        </a:lnSpc>
                        <a:spcAft>
                          <a:spcPts val="0"/>
                        </a:spcAft>
                      </a:pPr>
                      <a:r>
                        <a:rPr lang="en-US" sz="1400" dirty="0">
                          <a:effectLst/>
                          <a:latin typeface="Times New Roman" panose="02020603050405020304" pitchFamily="18" charset="0"/>
                          <a:cs typeface="Times New Roman" panose="02020603050405020304" pitchFamily="18" charset="0"/>
                        </a:rPr>
                        <a:t> </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d-ID"/>
                    </a:p>
                  </a:txBody>
                  <a:tcPr/>
                </a:tc>
              </a:tr>
              <a:tr h="20955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Total</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83.0598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200000"/>
                        </a:lnSpc>
                        <a:spcAft>
                          <a:spcPts val="0"/>
                        </a:spcAft>
                      </a:pPr>
                      <a:r>
                        <a:rPr lang="en-US" sz="1400" dirty="0">
                          <a:effectLst/>
                          <a:latin typeface="Times New Roman" panose="02020603050405020304" pitchFamily="18" charset="0"/>
                          <a:cs typeface="Times New Roman" panose="02020603050405020304" pitchFamily="18" charset="0"/>
                        </a:rPr>
                        <a:t> </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d-ID"/>
                    </a:p>
                  </a:txBody>
                  <a:tcPr/>
                </a:tc>
                <a:tc hMerge="1">
                  <a:txBody>
                    <a:bodyPr/>
                    <a:lstStyle/>
                    <a:p>
                      <a:endParaRPr lang="id-ID"/>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75856783"/>
              </p:ext>
            </p:extLst>
          </p:nvPr>
        </p:nvGraphicFramePr>
        <p:xfrm>
          <a:off x="6016171" y="2320014"/>
          <a:ext cx="6095440" cy="4389120"/>
        </p:xfrm>
        <a:graphic>
          <a:graphicData uri="http://schemas.openxmlformats.org/drawingml/2006/table">
            <a:tbl>
              <a:tblPr firstRow="1" firstCol="1" bandRow="1">
                <a:tableStyleId>{D7AC3CCA-C797-4891-BE02-D94E43425B78}</a:tableStyleId>
              </a:tblPr>
              <a:tblGrid>
                <a:gridCol w="1471647"/>
                <a:gridCol w="1471647"/>
                <a:gridCol w="1576073"/>
                <a:gridCol w="1576073"/>
              </a:tblGrid>
              <a:tr h="551974">
                <a:tc rowSpan="2">
                  <a:txBody>
                    <a:bodyPr/>
                    <a:lstStyle/>
                    <a:p>
                      <a:pPr algn="ctr">
                        <a:lnSpc>
                          <a:spcPct val="200000"/>
                        </a:lnSpc>
                        <a:spcAft>
                          <a:spcPts val="0"/>
                        </a:spcAft>
                      </a:pPr>
                      <a:r>
                        <a:rPr lang="en-US" sz="1200" dirty="0" err="1">
                          <a:effectLst/>
                          <a:latin typeface="Times New Roman" panose="02020603050405020304" pitchFamily="18" charset="0"/>
                          <a:cs typeface="Times New Roman" panose="02020603050405020304" pitchFamily="18" charset="0"/>
                        </a:rPr>
                        <a:t>Bubur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Rumput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Laut</a:t>
                      </a:r>
                      <a:r>
                        <a:rPr lang="en-US" sz="1200" dirty="0">
                          <a:effectLst/>
                          <a:latin typeface="Times New Roman" panose="02020603050405020304" pitchFamily="18" charset="0"/>
                          <a:cs typeface="Times New Roman" panose="02020603050405020304" pitchFamily="18" charset="0"/>
                        </a:rPr>
                        <a:t> : </a:t>
                      </a:r>
                      <a:r>
                        <a:rPr lang="en-US" sz="1200" dirty="0" err="1">
                          <a:effectLst/>
                          <a:latin typeface="Times New Roman" panose="02020603050405020304" pitchFamily="18" charset="0"/>
                          <a:cs typeface="Times New Roman" panose="02020603050405020304" pitchFamily="18" charset="0"/>
                        </a:rPr>
                        <a:t>Bubur</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sawi</a:t>
                      </a:r>
                      <a:r>
                        <a:rPr lang="id-ID" sz="1200" dirty="0" smtClean="0">
                          <a:effectLst/>
                          <a:latin typeface="Times New Roman" panose="02020603050405020304" pitchFamily="18" charset="0"/>
                          <a:cs typeface="Times New Roman" panose="02020603050405020304" pitchFamily="18" charset="0"/>
                        </a:rPr>
                        <a:t> (A)</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gridSpan="3">
                  <a:txBody>
                    <a:bodyPr/>
                    <a:lstStyle/>
                    <a:p>
                      <a:pPr algn="ctr">
                        <a:lnSpc>
                          <a:spcPct val="200000"/>
                        </a:lnSpc>
                        <a:spcAft>
                          <a:spcPts val="0"/>
                        </a:spcAft>
                      </a:pPr>
                      <a:r>
                        <a:rPr lang="en-US" sz="1200" dirty="0" err="1">
                          <a:effectLst/>
                          <a:latin typeface="Times New Roman" panose="02020603050405020304" pitchFamily="18" charset="0"/>
                          <a:cs typeface="Times New Roman" panose="02020603050405020304" pitchFamily="18" charset="0"/>
                        </a:rPr>
                        <a:t>Konsentrasi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Ekstrak</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Daun</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Suji</a:t>
                      </a:r>
                      <a:r>
                        <a:rPr lang="id-ID" sz="1200" dirty="0" smtClean="0">
                          <a:effectLst/>
                          <a:latin typeface="Times New Roman" panose="02020603050405020304" pitchFamily="18" charset="0"/>
                          <a:cs typeface="Times New Roman" panose="02020603050405020304" pitchFamily="18" charset="0"/>
                        </a:rPr>
                        <a:t> (B)</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id-ID"/>
                    </a:p>
                  </a:txBody>
                  <a:tcPr/>
                </a:tc>
                <a:tc hMerge="1">
                  <a:txBody>
                    <a:bodyPr/>
                    <a:lstStyle/>
                    <a:p>
                      <a:endParaRPr lang="id-ID"/>
                    </a:p>
                  </a:txBody>
                  <a:tcPr/>
                </a:tc>
              </a:tr>
              <a:tr h="420914">
                <a:tc vMerge="1">
                  <a:txBody>
                    <a:bodyPr/>
                    <a:lstStyle/>
                    <a:p>
                      <a:endParaRPr lang="id-ID"/>
                    </a:p>
                  </a:txBody>
                  <a:tcPr/>
                </a:tc>
                <a:tc>
                  <a:txBody>
                    <a:bodyPr/>
                    <a:lstStyle/>
                    <a:p>
                      <a:pPr algn="ctr">
                        <a:lnSpc>
                          <a:spcPct val="200000"/>
                        </a:lnSpc>
                        <a:spcAft>
                          <a:spcPts val="0"/>
                        </a:spcAft>
                      </a:pPr>
                      <a:r>
                        <a:rPr lang="en-US" sz="1200" b="1" dirty="0">
                          <a:effectLst/>
                          <a:latin typeface="Times New Roman" panose="02020603050405020304" pitchFamily="18" charset="0"/>
                          <a:cs typeface="Times New Roman" panose="02020603050405020304" pitchFamily="18" charset="0"/>
                        </a:rPr>
                        <a:t>b1 (9%)</a:t>
                      </a:r>
                      <a:endParaRPr lang="id-ID"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200000"/>
                        </a:lnSpc>
                        <a:spcAft>
                          <a:spcPts val="0"/>
                        </a:spcAft>
                      </a:pPr>
                      <a:r>
                        <a:rPr lang="en-US" sz="1200" b="1" dirty="0">
                          <a:effectLst/>
                          <a:latin typeface="Times New Roman" panose="02020603050405020304" pitchFamily="18" charset="0"/>
                          <a:cs typeface="Times New Roman" panose="02020603050405020304" pitchFamily="18" charset="0"/>
                        </a:rPr>
                        <a:t>b2 (12%)</a:t>
                      </a:r>
                      <a:endParaRPr lang="id-ID"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200000"/>
                        </a:lnSpc>
                        <a:spcAft>
                          <a:spcPts val="0"/>
                        </a:spcAft>
                      </a:pPr>
                      <a:r>
                        <a:rPr lang="en-US" sz="1200" b="1" dirty="0">
                          <a:effectLst/>
                          <a:latin typeface="Times New Roman" panose="02020603050405020304" pitchFamily="18" charset="0"/>
                          <a:cs typeface="Times New Roman" panose="02020603050405020304" pitchFamily="18" charset="0"/>
                        </a:rPr>
                        <a:t>b3 (15%)</a:t>
                      </a:r>
                      <a:endParaRPr lang="id-ID"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1037589">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a1 (1 : 1)</a:t>
                      </a:r>
                      <a:endParaRPr lang="id-ID"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effectLst/>
                        <a:latin typeface="Times New Roman" panose="02020603050405020304" pitchFamily="18" charset="0"/>
                        <a:cs typeface="Times New Roman" panose="02020603050405020304" pitchFamily="18" charset="0"/>
                      </a:endParaRPr>
                    </a:p>
                    <a:p>
                      <a:pPr algn="ctr">
                        <a:lnSpc>
                          <a:spcPct val="200000"/>
                        </a:lnSpc>
                        <a:spcAft>
                          <a:spcPts val="0"/>
                        </a:spcAft>
                      </a:pPr>
                      <a:r>
                        <a:rPr lang="id-ID" sz="1200" dirty="0">
                          <a:effectLst/>
                          <a:latin typeface="Times New Roman" panose="02020603050405020304" pitchFamily="18" charset="0"/>
                          <a:cs typeface="Times New Roman" panose="02020603050405020304" pitchFamily="18" charset="0"/>
                        </a:rPr>
                        <a:t>17.87</a:t>
                      </a: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id-ID" sz="1200" dirty="0">
                          <a:effectLst/>
                          <a:latin typeface="Times New Roman" panose="02020603050405020304" pitchFamily="18" charset="0"/>
                          <a:cs typeface="Times New Roman" panose="02020603050405020304" pitchFamily="18" charset="0"/>
                        </a:rPr>
                        <a:t>A</a:t>
                      </a:r>
                    </a:p>
                    <a:p>
                      <a:pPr algn="ctr">
                        <a:lnSpc>
                          <a:spcPct val="200000"/>
                        </a:lnSpc>
                        <a:spcAft>
                          <a:spcPts val="0"/>
                        </a:spcAft>
                      </a:pPr>
                      <a:r>
                        <a:rPr lang="id-ID" sz="1200" dirty="0">
                          <a:effectLst/>
                          <a:latin typeface="Times New Roman" panose="02020603050405020304" pitchFamily="18" charset="0"/>
                          <a:cs typeface="Times New Roman" panose="02020603050405020304" pitchFamily="18" charset="0"/>
                        </a:rPr>
                        <a:t>18.06</a:t>
                      </a:r>
                    </a:p>
                    <a:p>
                      <a:pPr>
                        <a:lnSpc>
                          <a:spcPct val="200000"/>
                        </a:lnSpc>
                        <a:spcAft>
                          <a:spcPts val="0"/>
                        </a:spcAft>
                      </a:pPr>
                      <a:r>
                        <a:rPr lang="id-ID" sz="1200" dirty="0">
                          <a:effectLst/>
                          <a:latin typeface="Times New Roman" panose="02020603050405020304" pitchFamily="18" charset="0"/>
                          <a:cs typeface="Times New Roman" panose="02020603050405020304" pitchFamily="18" charset="0"/>
                        </a:rPr>
                        <a:t>a</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id-ID" sz="1200" dirty="0">
                          <a:effectLst/>
                          <a:latin typeface="Times New Roman" panose="02020603050405020304" pitchFamily="18" charset="0"/>
                          <a:cs typeface="Times New Roman" panose="02020603050405020304" pitchFamily="18" charset="0"/>
                        </a:rPr>
                        <a:t>A</a:t>
                      </a:r>
                    </a:p>
                    <a:p>
                      <a:pPr algn="ctr">
                        <a:lnSpc>
                          <a:spcPct val="200000"/>
                        </a:lnSpc>
                        <a:spcAft>
                          <a:spcPts val="0"/>
                        </a:spcAft>
                      </a:pPr>
                      <a:r>
                        <a:rPr lang="id-ID" sz="1200" dirty="0">
                          <a:effectLst/>
                          <a:latin typeface="Times New Roman" panose="02020603050405020304" pitchFamily="18" charset="0"/>
                          <a:cs typeface="Times New Roman" panose="02020603050405020304" pitchFamily="18" charset="0"/>
                        </a:rPr>
                        <a:t>19.05</a:t>
                      </a: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r h="1037589">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a2 (2 : 1)</a:t>
                      </a:r>
                      <a:endParaRPr lang="id-ID"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id-ID" sz="1200" dirty="0">
                          <a:effectLst/>
                          <a:latin typeface="Times New Roman" panose="02020603050405020304" pitchFamily="18" charset="0"/>
                          <a:cs typeface="Times New Roman" panose="02020603050405020304" pitchFamily="18" charset="0"/>
                        </a:rPr>
                        <a:t>B</a:t>
                      </a:r>
                    </a:p>
                    <a:p>
                      <a:pPr algn="ctr">
                        <a:lnSpc>
                          <a:spcPct val="200000"/>
                        </a:lnSpc>
                        <a:spcAft>
                          <a:spcPts val="0"/>
                        </a:spcAft>
                      </a:pPr>
                      <a:r>
                        <a:rPr lang="id-ID" sz="1200" dirty="0">
                          <a:effectLst/>
                          <a:latin typeface="Times New Roman" panose="02020603050405020304" pitchFamily="18" charset="0"/>
                          <a:cs typeface="Times New Roman" panose="02020603050405020304" pitchFamily="18" charset="0"/>
                        </a:rPr>
                        <a:t>20.78</a:t>
                      </a: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id-ID" sz="1200" dirty="0">
                          <a:effectLst/>
                          <a:latin typeface="Times New Roman" panose="02020603050405020304" pitchFamily="18" charset="0"/>
                          <a:cs typeface="Times New Roman" panose="02020603050405020304" pitchFamily="18" charset="0"/>
                        </a:rPr>
                        <a:t>B</a:t>
                      </a:r>
                    </a:p>
                    <a:p>
                      <a:pPr algn="ctr">
                        <a:lnSpc>
                          <a:spcPct val="200000"/>
                        </a:lnSpc>
                        <a:spcAft>
                          <a:spcPts val="0"/>
                        </a:spcAft>
                      </a:pPr>
                      <a:r>
                        <a:rPr lang="en-US" sz="1200" dirty="0">
                          <a:effectLst/>
                          <a:latin typeface="Times New Roman" panose="02020603050405020304" pitchFamily="18" charset="0"/>
                          <a:cs typeface="Times New Roman" panose="02020603050405020304" pitchFamily="18" charset="0"/>
                        </a:rPr>
                        <a:t>20.</a:t>
                      </a:r>
                      <a:r>
                        <a:rPr lang="id-ID" sz="1200" dirty="0">
                          <a:effectLst/>
                          <a:latin typeface="Times New Roman" panose="02020603050405020304" pitchFamily="18" charset="0"/>
                          <a:cs typeface="Times New Roman" panose="02020603050405020304" pitchFamily="18" charset="0"/>
                        </a:rPr>
                        <a:t>62</a:t>
                      </a: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id-ID" sz="1200" dirty="0">
                          <a:effectLst/>
                          <a:latin typeface="Times New Roman" panose="02020603050405020304" pitchFamily="18" charset="0"/>
                          <a:cs typeface="Times New Roman" panose="02020603050405020304" pitchFamily="18" charset="0"/>
                        </a:rPr>
                        <a:t>B</a:t>
                      </a:r>
                    </a:p>
                    <a:p>
                      <a:pPr algn="ctr">
                        <a:lnSpc>
                          <a:spcPct val="200000"/>
                        </a:lnSpc>
                        <a:spcAft>
                          <a:spcPts val="0"/>
                        </a:spcAft>
                      </a:pPr>
                      <a:r>
                        <a:rPr lang="id-ID" sz="1200" dirty="0">
                          <a:effectLst/>
                          <a:latin typeface="Times New Roman" panose="02020603050405020304" pitchFamily="18" charset="0"/>
                          <a:cs typeface="Times New Roman" panose="02020603050405020304" pitchFamily="18" charset="0"/>
                        </a:rPr>
                        <a:t>21.30</a:t>
                      </a: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r h="1037589">
                <a:tc>
                  <a:txBody>
                    <a:bodyPr/>
                    <a:lstStyle/>
                    <a:p>
                      <a:pPr algn="ctr">
                        <a:lnSpc>
                          <a:spcPct val="200000"/>
                        </a:lnSpc>
                        <a:spcAft>
                          <a:spcPts val="0"/>
                        </a:spcAft>
                      </a:pPr>
                      <a:r>
                        <a:rPr lang="en-US" sz="1200">
                          <a:effectLst/>
                          <a:latin typeface="Times New Roman" panose="02020603050405020304" pitchFamily="18" charset="0"/>
                          <a:cs typeface="Times New Roman" panose="02020603050405020304" pitchFamily="18" charset="0"/>
                        </a:rPr>
                        <a:t>a3(3 : 1)</a:t>
                      </a:r>
                      <a:endParaRPr lang="id-ID"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id-ID" sz="1200" dirty="0">
                          <a:effectLst/>
                          <a:latin typeface="Times New Roman" panose="02020603050405020304" pitchFamily="18" charset="0"/>
                          <a:cs typeface="Times New Roman" panose="02020603050405020304" pitchFamily="18" charset="0"/>
                        </a:rPr>
                        <a:t>C</a:t>
                      </a:r>
                    </a:p>
                    <a:p>
                      <a:pPr algn="ctr">
                        <a:lnSpc>
                          <a:spcPct val="200000"/>
                        </a:lnSpc>
                        <a:spcAft>
                          <a:spcPts val="0"/>
                        </a:spcAft>
                      </a:pPr>
                      <a:r>
                        <a:rPr lang="id-ID" sz="1200" dirty="0">
                          <a:effectLst/>
                          <a:latin typeface="Times New Roman" panose="02020603050405020304" pitchFamily="18" charset="0"/>
                          <a:cs typeface="Times New Roman" panose="02020603050405020304" pitchFamily="18" charset="0"/>
                        </a:rPr>
                        <a:t>21.95</a:t>
                      </a: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id-ID" sz="1200" dirty="0">
                          <a:effectLst/>
                          <a:latin typeface="Times New Roman" panose="02020603050405020304" pitchFamily="18" charset="0"/>
                          <a:cs typeface="Times New Roman" panose="02020603050405020304" pitchFamily="18" charset="0"/>
                        </a:rPr>
                        <a:t>C</a:t>
                      </a:r>
                    </a:p>
                    <a:p>
                      <a:pPr algn="ctr">
                        <a:lnSpc>
                          <a:spcPct val="200000"/>
                        </a:lnSpc>
                        <a:spcAft>
                          <a:spcPts val="0"/>
                        </a:spcAft>
                      </a:pPr>
                      <a:r>
                        <a:rPr lang="id-ID" sz="1200" dirty="0">
                          <a:effectLst/>
                          <a:latin typeface="Times New Roman" panose="02020603050405020304" pitchFamily="18" charset="0"/>
                          <a:cs typeface="Times New Roman" panose="02020603050405020304" pitchFamily="18" charset="0"/>
                        </a:rPr>
                        <a:t>22.08</a:t>
                      </a: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a</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c>
                  <a:txBody>
                    <a:bodyPr/>
                    <a:lstStyle/>
                    <a:p>
                      <a:pPr algn="r">
                        <a:lnSpc>
                          <a:spcPct val="200000"/>
                        </a:lnSpc>
                        <a:spcAft>
                          <a:spcPts val="0"/>
                        </a:spcAft>
                      </a:pPr>
                      <a:r>
                        <a:rPr lang="id-ID" sz="1200" dirty="0">
                          <a:effectLst/>
                          <a:latin typeface="Times New Roman" panose="02020603050405020304" pitchFamily="18" charset="0"/>
                          <a:cs typeface="Times New Roman" panose="02020603050405020304" pitchFamily="18" charset="0"/>
                        </a:rPr>
                        <a:t>C</a:t>
                      </a:r>
                    </a:p>
                    <a:p>
                      <a:pPr algn="ctr">
                        <a:lnSpc>
                          <a:spcPct val="200000"/>
                        </a:lnSpc>
                        <a:spcAft>
                          <a:spcPts val="0"/>
                        </a:spcAft>
                      </a:pPr>
                      <a:r>
                        <a:rPr lang="id-ID" sz="1200" dirty="0">
                          <a:effectLst/>
                          <a:latin typeface="Times New Roman" panose="02020603050405020304" pitchFamily="18" charset="0"/>
                          <a:cs typeface="Times New Roman" panose="02020603050405020304" pitchFamily="18" charset="0"/>
                        </a:rPr>
                        <a:t>23.21</a:t>
                      </a:r>
                    </a:p>
                    <a:p>
                      <a:pPr>
                        <a:lnSpc>
                          <a:spcPct val="200000"/>
                        </a:lnSpc>
                        <a:spcAft>
                          <a:spcPts val="0"/>
                        </a:spcAft>
                      </a:pPr>
                      <a:r>
                        <a:rPr lang="en-US" sz="1200" dirty="0">
                          <a:effectLst/>
                          <a:latin typeface="Times New Roman" panose="02020603050405020304" pitchFamily="18" charset="0"/>
                          <a:cs typeface="Times New Roman" panose="02020603050405020304" pitchFamily="18" charset="0"/>
                        </a:rPr>
                        <a:t>b</a:t>
                      </a:r>
                      <a:endParaRPr lang="id-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b"/>
                </a:tc>
              </a:tr>
            </a:tbl>
          </a:graphicData>
        </a:graphic>
      </p:graphicFrame>
      <p:cxnSp>
        <p:nvCxnSpPr>
          <p:cNvPr id="7" name="Straight Arrow Connector 6"/>
          <p:cNvCxnSpPr/>
          <p:nvPr/>
        </p:nvCxnSpPr>
        <p:spPr>
          <a:xfrm flipV="1">
            <a:off x="5776686" y="1930400"/>
            <a:ext cx="478971" cy="290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Horizontal Scroll 7"/>
          <p:cNvSpPr/>
          <p:nvPr/>
        </p:nvSpPr>
        <p:spPr>
          <a:xfrm>
            <a:off x="6255657" y="-323416"/>
            <a:ext cx="4499429" cy="2583543"/>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Faktor A, Faktor B dan Interaksi antara keduanya berpengaruh nyata terhadap </a:t>
            </a:r>
            <a:r>
              <a:rPr lang="id-ID" dirty="0" smtClean="0">
                <a:solidFill>
                  <a:schemeClr val="tx1"/>
                </a:solidFill>
              </a:rPr>
              <a:t>kadar serat kasar </a:t>
            </a:r>
            <a:r>
              <a:rPr lang="id-ID" i="1" dirty="0">
                <a:solidFill>
                  <a:schemeClr val="tx1"/>
                </a:solidFill>
              </a:rPr>
              <a:t>Mix Vegetable Leather </a:t>
            </a:r>
            <a:r>
              <a:rPr lang="id-ID" dirty="0" smtClean="0">
                <a:solidFill>
                  <a:schemeClr val="tx1"/>
                </a:solidFill>
              </a:rPr>
              <a:t>sehingga </a:t>
            </a:r>
            <a:r>
              <a:rPr lang="id-ID" dirty="0">
                <a:solidFill>
                  <a:schemeClr val="tx1"/>
                </a:solidFill>
              </a:rPr>
              <a:t>perlu di uji lanjut Duncan</a:t>
            </a:r>
            <a:r>
              <a:rPr lang="id-ID" dirty="0"/>
              <a:t> </a:t>
            </a:r>
          </a:p>
        </p:txBody>
      </p:sp>
      <p:cxnSp>
        <p:nvCxnSpPr>
          <p:cNvPr id="10" name="Straight Arrow Connector 9"/>
          <p:cNvCxnSpPr/>
          <p:nvPr/>
        </p:nvCxnSpPr>
        <p:spPr>
          <a:xfrm flipH="1">
            <a:off x="5370286" y="4195260"/>
            <a:ext cx="522514" cy="3193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Horizontal Scroll 10"/>
          <p:cNvSpPr/>
          <p:nvPr/>
        </p:nvSpPr>
        <p:spPr>
          <a:xfrm>
            <a:off x="445106" y="3744686"/>
            <a:ext cx="4925180" cy="3113314"/>
          </a:xfrm>
          <a:prstGeom prst="horizontalScroll">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Sampel a1b3 memiliki kadar serat kasar yang lebih kecil dibandingkan a2b3 dan a3b3 tetapi relatif lebih besar dari sampel a1b1 dan a1b3. semakin optimum faktor A dan faktor B makin tinggi pula kadar serat kasarnya</a:t>
            </a:r>
            <a:endParaRPr lang="id-ID" dirty="0">
              <a:solidFill>
                <a:schemeClr val="tx1"/>
              </a:solidFill>
            </a:endParaRPr>
          </a:p>
        </p:txBody>
      </p:sp>
      <p:sp>
        <p:nvSpPr>
          <p:cNvPr id="9" name="Oval 8"/>
          <p:cNvSpPr/>
          <p:nvPr/>
        </p:nvSpPr>
        <p:spPr>
          <a:xfrm>
            <a:off x="11039060" y="3744686"/>
            <a:ext cx="556592" cy="503583"/>
          </a:xfrm>
          <a:prstGeom prst="ellipse">
            <a:avLst/>
          </a:prstGeom>
          <a:noFill/>
          <a:ln w="762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28642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4" y="435429"/>
            <a:ext cx="8596668" cy="711200"/>
          </a:xfrm>
        </p:spPr>
        <p:txBody>
          <a:bodyPr/>
          <a:lstStyle/>
          <a:p>
            <a:pPr marL="571500" indent="-571500">
              <a:buFont typeface="Wingdings" panose="05000000000000000000" pitchFamily="2" charset="2"/>
              <a:buChar char="v"/>
            </a:pPr>
            <a:r>
              <a:rPr lang="id-ID" dirty="0" smtClean="0"/>
              <a:t>Kadar Abu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5328498"/>
              </p:ext>
            </p:extLst>
          </p:nvPr>
        </p:nvGraphicFramePr>
        <p:xfrm>
          <a:off x="270932" y="1074058"/>
          <a:ext cx="5788286" cy="3391505"/>
        </p:xfrm>
        <a:graphic>
          <a:graphicData uri="http://schemas.openxmlformats.org/drawingml/2006/table">
            <a:tbl>
              <a:tblPr firstRow="1" firstCol="1" bandRow="1">
                <a:tableStyleId>{5940675A-B579-460E-94D1-54222C63F5DA}</a:tableStyleId>
              </a:tblPr>
              <a:tblGrid>
                <a:gridCol w="1488114"/>
                <a:gridCol w="693868"/>
                <a:gridCol w="827315"/>
                <a:gridCol w="787056"/>
                <a:gridCol w="890178"/>
                <a:gridCol w="1101755"/>
              </a:tblGrid>
              <a:tr h="492520">
                <a:tc>
                  <a:txBody>
                    <a:bodyPr/>
                    <a:lstStyle/>
                    <a:p>
                      <a:pPr algn="ctr">
                        <a:lnSpc>
                          <a:spcPct val="100000"/>
                        </a:lnSpc>
                        <a:spcAft>
                          <a:spcPts val="0"/>
                        </a:spcAft>
                      </a:pPr>
                      <a:r>
                        <a:rPr lang="en-US" sz="1200" dirty="0" err="1">
                          <a:effectLst/>
                          <a:latin typeface="Times New Roman" panose="02020603050405020304" pitchFamily="18" charset="0"/>
                          <a:cs typeface="Times New Roman" panose="02020603050405020304" pitchFamily="18" charset="0"/>
                        </a:rPr>
                        <a:t>Sumber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Variansi</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DB</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JK</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KT</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F Hitung</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F Tabel 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r>
              <a:tr h="524933">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Kelompok</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dirty="0">
                          <a:effectLst/>
                          <a:latin typeface="Times New Roman" panose="02020603050405020304" pitchFamily="18" charset="0"/>
                          <a:cs typeface="Times New Roman" panose="02020603050405020304" pitchFamily="18" charset="0"/>
                        </a:rPr>
                        <a:t>0.0374</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dirty="0">
                          <a:effectLst/>
                          <a:latin typeface="Times New Roman" panose="02020603050405020304" pitchFamily="18" charset="0"/>
                          <a:cs typeface="Times New Roman" panose="02020603050405020304" pitchFamily="18" charset="0"/>
                        </a:rPr>
                        <a:t>0.0187</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r>
              <a:tr h="524933">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Faktor A</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0.5024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0.2512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dirty="0">
                          <a:effectLst/>
                          <a:latin typeface="Times New Roman" panose="02020603050405020304" pitchFamily="18" charset="0"/>
                          <a:cs typeface="Times New Roman" panose="02020603050405020304" pitchFamily="18" charset="0"/>
                        </a:rPr>
                        <a:t>27.47</a:t>
                      </a:r>
                      <a:r>
                        <a:rPr lang="en-US" sz="1200" dirty="0">
                          <a:effectLst/>
                          <a:latin typeface="Times New Roman" panose="02020603050405020304" pitchFamily="18" charset="0"/>
                          <a:cs typeface="Times New Roman" panose="02020603050405020304" pitchFamily="18" charset="0"/>
                        </a:rPr>
                        <a:t>*</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3,63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r>
              <a:tr h="524933">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Faktor B</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0.1210</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0.0605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6.62*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3,63</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r>
              <a:tr h="524933">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Interaksi (AB)</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4</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0.1262</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0.0315</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dirty="0">
                          <a:effectLst/>
                          <a:latin typeface="Times New Roman" panose="02020603050405020304" pitchFamily="18" charset="0"/>
                          <a:cs typeface="Times New Roman" panose="02020603050405020304" pitchFamily="18" charset="0"/>
                        </a:rPr>
                        <a:t>3.45*</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3,01</a:t>
                      </a:r>
                      <a:endParaRPr lang="id-I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lnL w="12700" cap="flat" cmpd="sng" algn="ctr">
                      <a:solidFill>
                        <a:schemeClr val="tx1"/>
                      </a:solidFill>
                      <a:prstDash val="solid"/>
                      <a:round/>
                      <a:headEnd type="none" w="med" len="med"/>
                      <a:tailEnd type="none" w="med" len="med"/>
                    </a:lnL>
                  </a:tcPr>
                </a:tc>
              </a:tr>
              <a:tr h="524933">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Galat</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16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0.1463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0.0091</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endParaRPr lang="id-ID" dirty="0"/>
                    </a:p>
                  </a:txBody>
                  <a:tcPr marL="60647" marR="60647" marT="0" marB="0" anchor="ctr">
                    <a:lnR w="12700" cap="flat" cmpd="sng" algn="ctr">
                      <a:solidFill>
                        <a:schemeClr val="tx1"/>
                      </a:solidFill>
                      <a:prstDash val="solid"/>
                      <a:round/>
                      <a:headEnd type="none" w="med" len="med"/>
                      <a:tailEnd type="none" w="med" len="med"/>
                    </a:lnR>
                  </a:tcPr>
                </a:tc>
                <a:tc>
                  <a:txBody>
                    <a:bodyPr/>
                    <a:lstStyle/>
                    <a:p>
                      <a:endParaRPr lang="id-ID" dirty="0"/>
                    </a:p>
                  </a:txBody>
                  <a:tcPr marL="60647" marR="60647" marT="0" marB="0" anchor="ctr">
                    <a:lnL w="12700" cap="flat" cmpd="sng" algn="ctr">
                      <a:solidFill>
                        <a:schemeClr val="tx1"/>
                      </a:solidFill>
                      <a:prstDash val="solid"/>
                      <a:round/>
                      <a:headEnd type="none" w="med" len="med"/>
                      <a:tailEnd type="none" w="med" len="med"/>
                    </a:lnL>
                  </a:tcPr>
                </a:tc>
              </a:tr>
              <a:tr h="262467">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Total</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26</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pPr algn="ctr">
                        <a:lnSpc>
                          <a:spcPct val="100000"/>
                        </a:lnSpc>
                        <a:spcAft>
                          <a:spcPts val="0"/>
                        </a:spcAft>
                      </a:pPr>
                      <a:r>
                        <a:rPr lang="id-ID" sz="1200">
                          <a:effectLst/>
                          <a:latin typeface="Times New Roman" panose="02020603050405020304" pitchFamily="18" charset="0"/>
                          <a:cs typeface="Times New Roman" panose="02020603050405020304" pitchFamily="18" charset="0"/>
                        </a:rPr>
                        <a:t>0.9333</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647" marR="60647" marT="0" marB="0" anchor="ctr"/>
                </a:tc>
                <a:tc>
                  <a:txBody>
                    <a:bodyPr/>
                    <a:lstStyle/>
                    <a:p>
                      <a:endParaRPr lang="id-ID" dirty="0"/>
                    </a:p>
                  </a:txBody>
                  <a:tcPr marL="60647" marR="60647" marT="0" marB="0"/>
                </a:tc>
                <a:tc>
                  <a:txBody>
                    <a:bodyPr/>
                    <a:lstStyle/>
                    <a:p>
                      <a:endParaRPr lang="id-ID"/>
                    </a:p>
                  </a:txBody>
                  <a:tcPr marL="60647" marR="60647" marT="0" marB="0" anchor="ctr">
                    <a:lnR w="12700" cap="flat" cmpd="sng" algn="ctr">
                      <a:solidFill>
                        <a:schemeClr val="tx1"/>
                      </a:solidFill>
                      <a:prstDash val="solid"/>
                      <a:round/>
                      <a:headEnd type="none" w="med" len="med"/>
                      <a:tailEnd type="none" w="med" len="med"/>
                    </a:lnR>
                  </a:tcPr>
                </a:tc>
                <a:tc>
                  <a:txBody>
                    <a:bodyPr/>
                    <a:lstStyle/>
                    <a:p>
                      <a:endParaRPr lang="id-ID" dirty="0"/>
                    </a:p>
                  </a:txBody>
                  <a:tcPr marL="60647" marR="60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5917663"/>
              </p:ext>
            </p:extLst>
          </p:nvPr>
        </p:nvGraphicFramePr>
        <p:xfrm>
          <a:off x="6066972" y="1997200"/>
          <a:ext cx="6125028" cy="5120640"/>
        </p:xfrm>
        <a:graphic>
          <a:graphicData uri="http://schemas.openxmlformats.org/drawingml/2006/table">
            <a:tbl>
              <a:tblPr firstRow="1" firstCol="1" bandRow="1">
                <a:tableStyleId>{0505E3EF-67EA-436B-97B2-0124C06EBD24}</a:tableStyleId>
              </a:tblPr>
              <a:tblGrid>
                <a:gridCol w="1623971"/>
                <a:gridCol w="1414916"/>
                <a:gridCol w="1462170"/>
                <a:gridCol w="1623971"/>
              </a:tblGrid>
              <a:tr h="333233">
                <a:tc rowSpan="2">
                  <a:txBody>
                    <a:bodyPr/>
                    <a:lstStyle/>
                    <a:p>
                      <a:pPr algn="ctr">
                        <a:lnSpc>
                          <a:spcPct val="200000"/>
                        </a:lnSpc>
                        <a:spcAft>
                          <a:spcPts val="0"/>
                        </a:spcAft>
                      </a:pPr>
                      <a:r>
                        <a:rPr lang="en-US" sz="1400" dirty="0" err="1">
                          <a:effectLst/>
                          <a:latin typeface="Times New Roman" panose="02020603050405020304" pitchFamily="18" charset="0"/>
                          <a:cs typeface="Times New Roman" panose="02020603050405020304" pitchFamily="18" charset="0"/>
                        </a:rPr>
                        <a:t>Bubur</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Rumput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Laut</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Bubur</a:t>
                      </a: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Sawi</a:t>
                      </a:r>
                      <a:r>
                        <a:rPr lang="id-ID" sz="1400" dirty="0" smtClean="0">
                          <a:effectLst/>
                          <a:latin typeface="Times New Roman" panose="02020603050405020304" pitchFamily="18" charset="0"/>
                          <a:cs typeface="Times New Roman" panose="02020603050405020304" pitchFamily="18" charset="0"/>
                        </a:rPr>
                        <a:t> (A)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gridSpan="3">
                  <a:txBody>
                    <a:bodyPr/>
                    <a:lstStyle/>
                    <a:p>
                      <a:pPr algn="ctr">
                        <a:lnSpc>
                          <a:spcPct val="200000"/>
                        </a:lnSpc>
                        <a:spcAft>
                          <a:spcPts val="0"/>
                        </a:spcAft>
                      </a:pPr>
                      <a:r>
                        <a:rPr lang="en-US" sz="1400" dirty="0" err="1">
                          <a:effectLst/>
                          <a:latin typeface="Times New Roman" panose="02020603050405020304" pitchFamily="18" charset="0"/>
                          <a:cs typeface="Times New Roman" panose="02020603050405020304" pitchFamily="18" charset="0"/>
                        </a:rPr>
                        <a:t>Konsentrasi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Ekstrak</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Daun</a:t>
                      </a: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Suji</a:t>
                      </a:r>
                      <a:r>
                        <a:rPr lang="id-ID" sz="1400" dirty="0" smtClean="0">
                          <a:effectLst/>
                          <a:latin typeface="Times New Roman" panose="02020603050405020304" pitchFamily="18" charset="0"/>
                          <a:cs typeface="Times New Roman" panose="02020603050405020304" pitchFamily="18" charset="0"/>
                        </a:rPr>
                        <a:t> (B)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id-ID"/>
                    </a:p>
                  </a:txBody>
                  <a:tcPr/>
                </a:tc>
                <a:tc hMerge="1">
                  <a:txBody>
                    <a:bodyPr/>
                    <a:lstStyle/>
                    <a:p>
                      <a:endParaRPr lang="id-ID"/>
                    </a:p>
                  </a:txBody>
                  <a:tcPr/>
                </a:tc>
              </a:tr>
              <a:tr h="624157">
                <a:tc vMerge="1">
                  <a:txBody>
                    <a:bodyPr/>
                    <a:lstStyle/>
                    <a:p>
                      <a:endParaRPr lang="id-ID"/>
                    </a:p>
                  </a:txBody>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b1 (9%)</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b2 (12%)</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b3 (15%)</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1050328">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a1 ( 1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id-ID" sz="1400">
                          <a:effectLst/>
                          <a:latin typeface="Times New Roman" panose="02020603050405020304" pitchFamily="18" charset="0"/>
                          <a:cs typeface="Times New Roman" panose="02020603050405020304" pitchFamily="18" charset="0"/>
                        </a:rPr>
                        <a:t>A</a:t>
                      </a:r>
                    </a:p>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22.89</a:t>
                      </a:r>
                    </a:p>
                    <a:p>
                      <a:pPr algn="l">
                        <a:lnSpc>
                          <a:spcPct val="200000"/>
                        </a:lnSpc>
                        <a:spcAft>
                          <a:spcPts val="0"/>
                        </a:spcAft>
                      </a:pPr>
                      <a:r>
                        <a:rPr lang="id-ID"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id-ID" sz="1400" dirty="0">
                          <a:effectLst/>
                          <a:latin typeface="Times New Roman" panose="02020603050405020304" pitchFamily="18" charset="0"/>
                          <a:cs typeface="Times New Roman" panose="02020603050405020304" pitchFamily="18" charset="0"/>
                        </a:rPr>
                        <a:t>A</a:t>
                      </a:r>
                    </a:p>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2</a:t>
                      </a:r>
                      <a:r>
                        <a:rPr lang="id-ID" sz="1400" dirty="0">
                          <a:effectLst/>
                          <a:latin typeface="Times New Roman" panose="02020603050405020304" pitchFamily="18" charset="0"/>
                          <a:cs typeface="Times New Roman" panose="02020603050405020304" pitchFamily="18" charset="0"/>
                        </a:rPr>
                        <a:t>3</a:t>
                      </a:r>
                      <a:r>
                        <a:rPr lang="en-US" sz="1400" dirty="0">
                          <a:effectLst/>
                          <a:latin typeface="Times New Roman" panose="02020603050405020304" pitchFamily="18" charset="0"/>
                          <a:cs typeface="Times New Roman" panose="02020603050405020304" pitchFamily="18" charset="0"/>
                        </a:rPr>
                        <a:t>.12</a:t>
                      </a:r>
                      <a:endParaRPr lang="id-ID" sz="1400" dirty="0">
                        <a:effectLst/>
                        <a:latin typeface="Times New Roman" panose="02020603050405020304" pitchFamily="18" charset="0"/>
                        <a:cs typeface="Times New Roman" panose="02020603050405020304" pitchFamily="18" charset="0"/>
                      </a:endParaRPr>
                    </a:p>
                    <a:p>
                      <a:pPr algn="l">
                        <a:lnSpc>
                          <a:spcPct val="200000"/>
                        </a:lnSpc>
                        <a:spcAft>
                          <a:spcPts val="0"/>
                        </a:spcAft>
                      </a:pPr>
                      <a:r>
                        <a:rPr lang="id-ID" sz="1400" dirty="0">
                          <a:effectLst/>
                          <a:latin typeface="Times New Roman" panose="02020603050405020304" pitchFamily="18" charset="0"/>
                          <a:cs typeface="Times New Roman" panose="02020603050405020304" pitchFamily="18" charset="0"/>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400" dirty="0">
                          <a:effectLst/>
                          <a:latin typeface="Times New Roman" panose="02020603050405020304" pitchFamily="18" charset="0"/>
                          <a:cs typeface="Times New Roman" panose="02020603050405020304" pitchFamily="18" charset="0"/>
                        </a:rPr>
                        <a:t>A</a:t>
                      </a:r>
                      <a:endParaRPr lang="id-ID" sz="1400" dirty="0">
                        <a:effectLst/>
                        <a:latin typeface="Times New Roman" panose="02020603050405020304" pitchFamily="18" charset="0"/>
                        <a:cs typeface="Times New Roman" panose="02020603050405020304" pitchFamily="18" charset="0"/>
                      </a:endParaRPr>
                    </a:p>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23.21</a:t>
                      </a:r>
                    </a:p>
                    <a:p>
                      <a:pPr algn="l">
                        <a:lnSpc>
                          <a:spcPct val="200000"/>
                        </a:lnSpc>
                        <a:spcAft>
                          <a:spcPts val="0"/>
                        </a:spcAft>
                      </a:pPr>
                      <a:r>
                        <a:rPr lang="id-ID" sz="1400" dirty="0">
                          <a:effectLst/>
                          <a:latin typeface="Times New Roman" panose="02020603050405020304" pitchFamily="18" charset="0"/>
                          <a:cs typeface="Times New Roman" panose="02020603050405020304" pitchFamily="18" charset="0"/>
                        </a:rPr>
                        <a:t>c</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817767">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a2 (2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id-ID" sz="1400">
                          <a:effectLst/>
                          <a:latin typeface="Times New Roman" panose="02020603050405020304" pitchFamily="18" charset="0"/>
                          <a:cs typeface="Times New Roman" panose="02020603050405020304" pitchFamily="18" charset="0"/>
                        </a:rPr>
                        <a:t>B</a:t>
                      </a:r>
                    </a:p>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23.20</a:t>
                      </a:r>
                    </a:p>
                    <a:p>
                      <a:pPr algn="l">
                        <a:lnSpc>
                          <a:spcPct val="2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cs typeface="Times New Roman" panose="02020603050405020304" pitchFamily="18" charset="0"/>
                      </a:endParaRPr>
                    </a:p>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23.17</a:t>
                      </a:r>
                    </a:p>
                    <a:p>
                      <a:pPr algn="l">
                        <a:lnSpc>
                          <a:spcPct val="200000"/>
                        </a:lnSpc>
                        <a:spcAft>
                          <a:spcPts val="0"/>
                        </a:spcAft>
                      </a:pPr>
                      <a:r>
                        <a:rPr lang="id-ID"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id-ID" sz="1400" dirty="0">
                          <a:effectLst/>
                          <a:latin typeface="Times New Roman" panose="02020603050405020304" pitchFamily="18" charset="0"/>
                          <a:cs typeface="Times New Roman" panose="02020603050405020304" pitchFamily="18" charset="0"/>
                        </a:rPr>
                        <a:t>A</a:t>
                      </a:r>
                    </a:p>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23.16</a:t>
                      </a:r>
                    </a:p>
                    <a:p>
                      <a:pPr algn="l">
                        <a:lnSpc>
                          <a:spcPct val="200000"/>
                        </a:lnSpc>
                        <a:spcAft>
                          <a:spcPts val="0"/>
                        </a:spcAft>
                      </a:pPr>
                      <a:r>
                        <a:rPr lang="id-ID" sz="1400" dirty="0">
                          <a:effectLst/>
                          <a:latin typeface="Times New Roman" panose="02020603050405020304" pitchFamily="18" charset="0"/>
                          <a:cs typeface="Times New Roman" panose="02020603050405020304" pitchFamily="18" charset="0"/>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1021934">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a3 (3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id-ID" sz="1400" dirty="0">
                          <a:effectLst/>
                          <a:latin typeface="Times New Roman" panose="02020603050405020304" pitchFamily="18" charset="0"/>
                          <a:cs typeface="Times New Roman" panose="02020603050405020304" pitchFamily="18" charset="0"/>
                        </a:rPr>
                        <a:t>C</a:t>
                      </a:r>
                    </a:p>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23.32</a:t>
                      </a:r>
                    </a:p>
                    <a:p>
                      <a:pPr algn="l">
                        <a:lnSpc>
                          <a:spcPct val="200000"/>
                        </a:lnSpc>
                        <a:spcAft>
                          <a:spcPts val="0"/>
                        </a:spcAft>
                      </a:pPr>
                      <a:r>
                        <a:rPr lang="en-US" sz="1400" dirty="0">
                          <a:effectLst/>
                          <a:latin typeface="Times New Roman" panose="02020603050405020304" pitchFamily="18" charset="0"/>
                          <a:cs typeface="Times New Roman" panose="02020603050405020304" pitchFamily="18" charset="0"/>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id-ID" sz="1400">
                          <a:effectLst/>
                          <a:latin typeface="Times New Roman" panose="02020603050405020304" pitchFamily="18" charset="0"/>
                          <a:cs typeface="Times New Roman" panose="02020603050405020304" pitchFamily="18" charset="0"/>
                        </a:rPr>
                        <a:t>B</a:t>
                      </a:r>
                    </a:p>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23.34</a:t>
                      </a:r>
                    </a:p>
                    <a:p>
                      <a:pPr algn="l">
                        <a:lnSpc>
                          <a:spcPct val="2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200000"/>
                        </a:lnSpc>
                        <a:spcAft>
                          <a:spcPts val="0"/>
                        </a:spcAft>
                      </a:pPr>
                      <a:r>
                        <a:rPr lang="en-US" sz="1400" dirty="0">
                          <a:effectLst/>
                          <a:latin typeface="Times New Roman" panose="02020603050405020304" pitchFamily="18" charset="0"/>
                          <a:cs typeface="Times New Roman" panose="02020603050405020304" pitchFamily="18" charset="0"/>
                        </a:rPr>
                        <a:t>B</a:t>
                      </a:r>
                      <a:endParaRPr lang="id-ID" sz="1400" dirty="0">
                        <a:effectLst/>
                        <a:latin typeface="Times New Roman" panose="02020603050405020304" pitchFamily="18" charset="0"/>
                        <a:cs typeface="Times New Roman" panose="02020603050405020304" pitchFamily="18" charset="0"/>
                      </a:endParaRPr>
                    </a:p>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23.54</a:t>
                      </a:r>
                    </a:p>
                    <a:p>
                      <a:pPr algn="l">
                        <a:lnSpc>
                          <a:spcPct val="200000"/>
                        </a:lnSpc>
                        <a:spcAft>
                          <a:spcPts val="0"/>
                        </a:spcAft>
                      </a:pPr>
                      <a:r>
                        <a:rPr lang="id-ID" sz="1400" dirty="0">
                          <a:effectLst/>
                          <a:latin typeface="Times New Roman" panose="02020603050405020304" pitchFamily="18" charset="0"/>
                          <a:cs typeface="Times New Roman" panose="02020603050405020304" pitchFamily="18" charset="0"/>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bl>
          </a:graphicData>
        </a:graphic>
      </p:graphicFrame>
      <p:cxnSp>
        <p:nvCxnSpPr>
          <p:cNvPr id="7" name="Straight Arrow Connector 6"/>
          <p:cNvCxnSpPr/>
          <p:nvPr/>
        </p:nvCxnSpPr>
        <p:spPr>
          <a:xfrm flipV="1">
            <a:off x="6066971" y="1741714"/>
            <a:ext cx="508000" cy="1741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574971" y="0"/>
            <a:ext cx="4238171" cy="1973943"/>
          </a:xfrm>
          <a:prstGeom prst="round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Faktor A, Faktor B dan Interaksi antara keduanya berpengaruh nyata terhadap kadar </a:t>
            </a:r>
            <a:r>
              <a:rPr lang="id-ID" dirty="0" smtClean="0">
                <a:solidFill>
                  <a:schemeClr val="tx1"/>
                </a:solidFill>
              </a:rPr>
              <a:t>Kadar Abu </a:t>
            </a:r>
            <a:r>
              <a:rPr lang="id-ID" i="1" dirty="0" smtClean="0">
                <a:solidFill>
                  <a:schemeClr val="tx1"/>
                </a:solidFill>
              </a:rPr>
              <a:t>Mix </a:t>
            </a:r>
            <a:r>
              <a:rPr lang="id-ID" i="1" dirty="0">
                <a:solidFill>
                  <a:schemeClr val="tx1"/>
                </a:solidFill>
              </a:rPr>
              <a:t>Vegetable Leather </a:t>
            </a:r>
            <a:r>
              <a:rPr lang="id-ID" dirty="0">
                <a:solidFill>
                  <a:schemeClr val="tx1"/>
                </a:solidFill>
              </a:rPr>
              <a:t>sehingga perlu di uji lanjut Duncan</a:t>
            </a:r>
            <a:r>
              <a:rPr lang="id-ID" dirty="0"/>
              <a:t> </a:t>
            </a:r>
          </a:p>
        </p:txBody>
      </p:sp>
      <p:cxnSp>
        <p:nvCxnSpPr>
          <p:cNvPr id="10" name="Straight Arrow Connector 9"/>
          <p:cNvCxnSpPr/>
          <p:nvPr/>
        </p:nvCxnSpPr>
        <p:spPr>
          <a:xfrm flipH="1">
            <a:off x="5606738" y="4608285"/>
            <a:ext cx="420914" cy="246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98552" y="4608285"/>
            <a:ext cx="4891314" cy="1988457"/>
          </a:xfrm>
          <a:prstGeom prst="round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Sampel a1b3 memiliki kadar abu yang berbeda nyata dengan a1b1, a1b2 dan a3b3 tetapi tidak berbeda nyata dengan a2b3. semakin optimum faktor A dan faktor B makin tinggi pula kadar abunya </a:t>
            </a:r>
            <a:endParaRPr lang="id-ID" dirty="0">
              <a:solidFill>
                <a:schemeClr val="tx1"/>
              </a:solidFill>
            </a:endParaRPr>
          </a:p>
        </p:txBody>
      </p:sp>
      <p:sp>
        <p:nvSpPr>
          <p:cNvPr id="12" name="Horizontal Scroll 11"/>
          <p:cNvSpPr/>
          <p:nvPr/>
        </p:nvSpPr>
        <p:spPr>
          <a:xfrm>
            <a:off x="10843470" y="435429"/>
            <a:ext cx="1348530" cy="1538514"/>
          </a:xfrm>
          <a:prstGeom prst="horizontalScroll">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1400" dirty="0" smtClean="0"/>
              <a:t>Kadar abu </a:t>
            </a:r>
            <a:r>
              <a:rPr lang="id-ID" sz="1400" i="1" dirty="0" smtClean="0"/>
              <a:t>nori </a:t>
            </a:r>
            <a:r>
              <a:rPr lang="id-ID" sz="1400" dirty="0" smtClean="0"/>
              <a:t>komersil 2.88%</a:t>
            </a:r>
            <a:endParaRPr lang="id-ID" sz="1400" dirty="0"/>
          </a:p>
        </p:txBody>
      </p:sp>
      <p:sp>
        <p:nvSpPr>
          <p:cNvPr id="13" name="Oval 12"/>
          <p:cNvSpPr/>
          <p:nvPr/>
        </p:nvSpPr>
        <p:spPr>
          <a:xfrm>
            <a:off x="11105321" y="3710608"/>
            <a:ext cx="556592" cy="503583"/>
          </a:xfrm>
          <a:prstGeom prst="ellipse">
            <a:avLst/>
          </a:prstGeom>
          <a:noFill/>
          <a:ln w="762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03227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01" y="213815"/>
            <a:ext cx="8596668" cy="714233"/>
          </a:xfrm>
        </p:spPr>
        <p:txBody>
          <a:bodyPr/>
          <a:lstStyle/>
          <a:p>
            <a:pPr marL="571500" indent="-571500">
              <a:buFont typeface="Wingdings" panose="05000000000000000000" pitchFamily="2" charset="2"/>
              <a:buChar char="v"/>
            </a:pPr>
            <a:r>
              <a:rPr lang="id-ID" dirty="0" smtClean="0"/>
              <a:t>Kadar Air</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8639011"/>
              </p:ext>
            </p:extLst>
          </p:nvPr>
        </p:nvGraphicFramePr>
        <p:xfrm>
          <a:off x="267901" y="1033289"/>
          <a:ext cx="5236846" cy="3082876"/>
        </p:xfrm>
        <a:graphic>
          <a:graphicData uri="http://schemas.openxmlformats.org/drawingml/2006/table">
            <a:tbl>
              <a:tblPr firstRow="1" firstCol="1" bandRow="1">
                <a:tableStyleId>{5940675A-B579-460E-94D1-54222C63F5DA}</a:tableStyleId>
              </a:tblPr>
              <a:tblGrid>
                <a:gridCol w="1258644"/>
                <a:gridCol w="722848"/>
                <a:gridCol w="722848"/>
                <a:gridCol w="734896"/>
                <a:gridCol w="793231"/>
                <a:gridCol w="1004379"/>
              </a:tblGrid>
              <a:tr h="522556">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Sumber</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Variansi</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DB</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JK</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KT</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F </a:t>
                      </a:r>
                      <a:r>
                        <a:rPr lang="en-US" sz="1400" b="1" dirty="0" err="1">
                          <a:effectLst/>
                          <a:latin typeface="Times New Roman" panose="02020603050405020304" pitchFamily="18" charset="0"/>
                          <a:cs typeface="Times New Roman" panose="02020603050405020304" pitchFamily="18" charset="0"/>
                        </a:rPr>
                        <a:t>Hitung</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F </a:t>
                      </a:r>
                      <a:r>
                        <a:rPr lang="en-US" sz="1400" b="1" dirty="0" err="1">
                          <a:effectLst/>
                          <a:latin typeface="Times New Roman" panose="02020603050405020304" pitchFamily="18" charset="0"/>
                          <a:cs typeface="Times New Roman" panose="02020603050405020304" pitchFamily="18" charset="0"/>
                        </a:rPr>
                        <a:t>Tabel</a:t>
                      </a:r>
                      <a:r>
                        <a:rPr lang="en-US" sz="1400" b="1" dirty="0">
                          <a:effectLst/>
                          <a:latin typeface="Times New Roman" panose="02020603050405020304" pitchFamily="18" charset="0"/>
                          <a:cs typeface="Times New Roman" panose="02020603050405020304" pitchFamily="18" charset="0"/>
                        </a:rPr>
                        <a:t> 5%</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2987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Kelompok</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0.0006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0.0003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2987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Faktor 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0.0740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0.0370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41.56</a:t>
                      </a:r>
                      <a:r>
                        <a:rPr lang="en-US"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2987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Faktor 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0.0696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0.0348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39.10*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2987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Interaksi (AB)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0.1096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0.0274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30.76*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3,01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2987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Galat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0.0142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0.0009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200000"/>
                        </a:lnSpc>
                        <a:spcAft>
                          <a:spcPts val="0"/>
                        </a:spcAft>
                      </a:pPr>
                      <a:r>
                        <a:rPr lang="en-US" sz="1400">
                          <a:effectLst/>
                          <a:latin typeface="Times New Roman" panose="02020603050405020304" pitchFamily="18" charset="0"/>
                          <a:cs typeface="Times New Roman" panose="02020603050405020304" pitchFamily="18" charset="0"/>
                        </a:rPr>
                        <a:t> </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d-ID"/>
                    </a:p>
                  </a:txBody>
                  <a:tcPr/>
                </a:tc>
              </a:tr>
              <a:tr h="229870">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Total</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5.6150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200000"/>
                        </a:lnSpc>
                        <a:spcAft>
                          <a:spcPts val="0"/>
                        </a:spcAft>
                      </a:pPr>
                      <a:r>
                        <a:rPr lang="en-US" sz="1400" dirty="0">
                          <a:effectLst/>
                          <a:latin typeface="Times New Roman" panose="02020603050405020304" pitchFamily="18" charset="0"/>
                          <a:cs typeface="Times New Roman" panose="02020603050405020304" pitchFamily="18" charset="0"/>
                        </a:rPr>
                        <a:t> </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d-ID"/>
                    </a:p>
                  </a:txBody>
                  <a:tcPr/>
                </a:tc>
                <a:tc hMerge="1">
                  <a:txBody>
                    <a:bodyPr/>
                    <a:lstStyle/>
                    <a:p>
                      <a:endParaRPr lang="id-ID"/>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4374538"/>
              </p:ext>
            </p:extLst>
          </p:nvPr>
        </p:nvGraphicFramePr>
        <p:xfrm>
          <a:off x="5709554" y="2867548"/>
          <a:ext cx="6314124" cy="3860797"/>
        </p:xfrm>
        <a:graphic>
          <a:graphicData uri="http://schemas.openxmlformats.org/drawingml/2006/table">
            <a:tbl>
              <a:tblPr firstRow="1" firstCol="1" bandRow="1">
                <a:tableStyleId>{C4B1156A-380E-4F78-BDF5-A606A8083BF9}</a:tableStyleId>
              </a:tblPr>
              <a:tblGrid>
                <a:gridCol w="1830953"/>
                <a:gridCol w="1513828"/>
                <a:gridCol w="1499353"/>
                <a:gridCol w="1469990"/>
              </a:tblGrid>
              <a:tr h="399373">
                <a:tc rowSpan="2">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Bubur</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Rumput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Laut</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Bubur</a:t>
                      </a: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Sawi</a:t>
                      </a:r>
                      <a:r>
                        <a:rPr lang="id-ID" sz="1400" dirty="0" smtClean="0">
                          <a:effectLst/>
                          <a:latin typeface="Times New Roman" panose="02020603050405020304" pitchFamily="18" charset="0"/>
                          <a:cs typeface="Times New Roman" panose="02020603050405020304" pitchFamily="18" charset="0"/>
                        </a:rPr>
                        <a:t> (A)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gridSpan="3">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Konsentrasi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Ekstrak</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Daun</a:t>
                      </a: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Suji</a:t>
                      </a:r>
                      <a:r>
                        <a:rPr lang="id-ID" sz="1400" dirty="0" smtClean="0">
                          <a:effectLst/>
                          <a:latin typeface="Times New Roman" panose="02020603050405020304" pitchFamily="18" charset="0"/>
                          <a:cs typeface="Times New Roman" panose="02020603050405020304" pitchFamily="18" charset="0"/>
                        </a:rPr>
                        <a:t> (B)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hMerge="1">
                  <a:txBody>
                    <a:bodyPr/>
                    <a:lstStyle/>
                    <a:p>
                      <a:endParaRPr lang="id-ID"/>
                    </a:p>
                  </a:txBody>
                  <a:tcPr/>
                </a:tc>
                <a:tc hMerge="1">
                  <a:txBody>
                    <a:bodyPr/>
                    <a:lstStyle/>
                    <a:p>
                      <a:endParaRPr lang="id-ID"/>
                    </a:p>
                  </a:txBody>
                  <a:tcPr/>
                </a:tc>
              </a:tr>
              <a:tr h="399373">
                <a:tc vMerge="1">
                  <a:txBody>
                    <a:bodyPr/>
                    <a:lstStyle/>
                    <a:p>
                      <a:endParaRPr lang="id-ID"/>
                    </a:p>
                  </a:txBody>
                  <a:tcP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b1 (9%)</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b2 (12%)</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b3 (15%)</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1037712">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a1 ( 1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id-ID" sz="1400" dirty="0">
                          <a:effectLst/>
                          <a:latin typeface="Times New Roman" panose="02020603050405020304" pitchFamily="18" charset="0"/>
                          <a:cs typeface="Times New Roman" panose="02020603050405020304" pitchFamily="18" charset="0"/>
                        </a:rPr>
                        <a:t>A</a:t>
                      </a:r>
                    </a:p>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7.08</a:t>
                      </a:r>
                    </a:p>
                    <a:p>
                      <a:pPr algn="l">
                        <a:lnSpc>
                          <a:spcPct val="100000"/>
                        </a:lnSpc>
                        <a:spcAft>
                          <a:spcPts val="0"/>
                        </a:spcAft>
                      </a:pPr>
                      <a:r>
                        <a:rPr lang="id-ID" sz="1400" dirty="0">
                          <a:effectLst/>
                          <a:latin typeface="Times New Roman" panose="02020603050405020304" pitchFamily="18" charset="0"/>
                          <a:cs typeface="Times New Roman" panose="02020603050405020304" pitchFamily="18" charset="0"/>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id-ID" sz="1400" dirty="0">
                          <a:effectLst/>
                          <a:latin typeface="Times New Roman" panose="02020603050405020304" pitchFamily="18" charset="0"/>
                          <a:cs typeface="Times New Roman" panose="02020603050405020304" pitchFamily="18" charset="0"/>
                        </a:rPr>
                        <a:t>A</a:t>
                      </a:r>
                    </a:p>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7.34</a:t>
                      </a:r>
                    </a:p>
                    <a:p>
                      <a:pPr algn="l">
                        <a:lnSpc>
                          <a:spcPct val="100000"/>
                        </a:lnSpc>
                        <a:spcAft>
                          <a:spcPts val="0"/>
                        </a:spcAft>
                      </a:pPr>
                      <a:r>
                        <a:rPr lang="id-ID" sz="1400" dirty="0">
                          <a:effectLst/>
                          <a:latin typeface="Times New Roman" panose="02020603050405020304" pitchFamily="18" charset="0"/>
                          <a:cs typeface="Times New Roman" panose="02020603050405020304" pitchFamily="18" charset="0"/>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en-US" sz="1400" dirty="0">
                          <a:effectLst/>
                          <a:latin typeface="Times New Roman" panose="02020603050405020304" pitchFamily="18" charset="0"/>
                          <a:cs typeface="Times New Roman" panose="02020603050405020304" pitchFamily="18" charset="0"/>
                        </a:rPr>
                        <a:t>A</a:t>
                      </a:r>
                      <a:endParaRPr lang="id-ID" sz="14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7.09</a:t>
                      </a:r>
                    </a:p>
                    <a:p>
                      <a:pPr algn="l">
                        <a:lnSpc>
                          <a:spcPct val="100000"/>
                        </a:lnSpc>
                        <a:spcAft>
                          <a:spcPts val="0"/>
                        </a:spcAft>
                      </a:pPr>
                      <a:r>
                        <a:rPr lang="id-ID" sz="1400" dirty="0">
                          <a:effectLst/>
                          <a:latin typeface="Times New Roman" panose="02020603050405020304" pitchFamily="18" charset="0"/>
                          <a:cs typeface="Times New Roman" panose="02020603050405020304" pitchFamily="18" charset="0"/>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1019495">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a2 (2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id-ID" sz="1400">
                          <a:effectLst/>
                          <a:latin typeface="Times New Roman" panose="02020603050405020304" pitchFamily="18" charset="0"/>
                          <a:cs typeface="Times New Roman" panose="02020603050405020304" pitchFamily="18" charset="0"/>
                        </a:rPr>
                        <a:t>B</a:t>
                      </a:r>
                    </a:p>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8.02</a:t>
                      </a:r>
                    </a:p>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id-ID" sz="1400" dirty="0">
                          <a:effectLst/>
                          <a:latin typeface="Times New Roman" panose="02020603050405020304" pitchFamily="18" charset="0"/>
                          <a:cs typeface="Times New Roman" panose="02020603050405020304" pitchFamily="18" charset="0"/>
                        </a:rPr>
                        <a:t>B</a:t>
                      </a:r>
                    </a:p>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8.07</a:t>
                      </a:r>
                    </a:p>
                    <a:p>
                      <a:pPr algn="l">
                        <a:lnSpc>
                          <a:spcPct val="100000"/>
                        </a:lnSpc>
                        <a:spcAft>
                          <a:spcPts val="0"/>
                        </a:spcAft>
                      </a:pPr>
                      <a:r>
                        <a:rPr lang="id-ID" sz="1400" dirty="0">
                          <a:effectLst/>
                          <a:latin typeface="Times New Roman" panose="02020603050405020304" pitchFamily="18" charset="0"/>
                          <a:cs typeface="Times New Roman" panose="02020603050405020304" pitchFamily="18" charset="0"/>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id-ID" sz="1400" dirty="0">
                          <a:effectLst/>
                          <a:latin typeface="Times New Roman" panose="02020603050405020304" pitchFamily="18" charset="0"/>
                          <a:cs typeface="Times New Roman" panose="02020603050405020304" pitchFamily="18" charset="0"/>
                        </a:rPr>
                        <a:t>B</a:t>
                      </a:r>
                    </a:p>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8.16</a:t>
                      </a:r>
                    </a:p>
                    <a:p>
                      <a:pPr algn="l">
                        <a:lnSpc>
                          <a:spcPct val="100000"/>
                        </a:lnSpc>
                        <a:spcAft>
                          <a:spcPts val="0"/>
                        </a:spcAft>
                      </a:pPr>
                      <a:r>
                        <a:rPr lang="id-ID" sz="1400" dirty="0">
                          <a:effectLst/>
                          <a:latin typeface="Times New Roman" panose="02020603050405020304" pitchFamily="18" charset="0"/>
                          <a:cs typeface="Times New Roman" panose="02020603050405020304" pitchFamily="18" charset="0"/>
                        </a:rPr>
                        <a:t>c</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r h="1004844">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a3 (3 : 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id-ID" sz="1400">
                          <a:effectLst/>
                          <a:latin typeface="Times New Roman" panose="02020603050405020304" pitchFamily="18" charset="0"/>
                          <a:cs typeface="Times New Roman" panose="02020603050405020304" pitchFamily="18" charset="0"/>
                        </a:rPr>
                        <a:t>C</a:t>
                      </a:r>
                    </a:p>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8.10</a:t>
                      </a:r>
                    </a:p>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id-ID" sz="1400">
                          <a:effectLst/>
                          <a:latin typeface="Times New Roman" panose="02020603050405020304" pitchFamily="18" charset="0"/>
                          <a:cs typeface="Times New Roman" panose="02020603050405020304" pitchFamily="18" charset="0"/>
                        </a:rPr>
                        <a:t>C</a:t>
                      </a:r>
                    </a:p>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8.16</a:t>
                      </a:r>
                    </a:p>
                    <a:p>
                      <a:pPr algn="l">
                        <a:lnSpc>
                          <a:spcPct val="100000"/>
                        </a:lnSpc>
                        <a:spcAft>
                          <a:spcPts val="0"/>
                        </a:spcAft>
                      </a:pPr>
                      <a:r>
                        <a:rPr lang="id-ID" sz="1400">
                          <a:effectLst/>
                          <a:latin typeface="Times New Roman" panose="02020603050405020304" pitchFamily="18" charset="0"/>
                          <a:cs typeface="Times New Roman" panose="02020603050405020304" pitchFamily="18" charset="0"/>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c>
                  <a:txBody>
                    <a:bodyPr/>
                    <a:lstStyle/>
                    <a:p>
                      <a:pPr algn="r">
                        <a:lnSpc>
                          <a:spcPct val="100000"/>
                        </a:lnSpc>
                        <a:spcAft>
                          <a:spcPts val="0"/>
                        </a:spcAft>
                      </a:pPr>
                      <a:r>
                        <a:rPr lang="id-ID" sz="1400" dirty="0">
                          <a:effectLst/>
                          <a:latin typeface="Times New Roman" panose="02020603050405020304" pitchFamily="18" charset="0"/>
                          <a:cs typeface="Times New Roman" panose="02020603050405020304" pitchFamily="18" charset="0"/>
                        </a:rPr>
                        <a:t>C</a:t>
                      </a:r>
                    </a:p>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8.2</a:t>
                      </a:r>
                    </a:p>
                    <a:p>
                      <a:pPr algn="l">
                        <a:lnSpc>
                          <a:spcPct val="100000"/>
                        </a:lnSpc>
                        <a:spcAft>
                          <a:spcPts val="0"/>
                        </a:spcAft>
                      </a:pPr>
                      <a:r>
                        <a:rPr lang="id-ID" sz="1400" dirty="0">
                          <a:effectLst/>
                          <a:latin typeface="Times New Roman" panose="02020603050405020304" pitchFamily="18" charset="0"/>
                          <a:cs typeface="Times New Roman" panose="02020603050405020304" pitchFamily="18" charset="0"/>
                        </a:rPr>
                        <a:t>c</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161" marR="66161" marT="0" marB="0" anchor="ctr"/>
                </a:tc>
              </a:tr>
            </a:tbl>
          </a:graphicData>
        </a:graphic>
      </p:graphicFrame>
      <p:cxnSp>
        <p:nvCxnSpPr>
          <p:cNvPr id="7" name="Straight Arrow Connector 6"/>
          <p:cNvCxnSpPr/>
          <p:nvPr/>
        </p:nvCxnSpPr>
        <p:spPr>
          <a:xfrm flipV="1">
            <a:off x="5513696" y="2156346"/>
            <a:ext cx="559558" cy="3138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196084" y="570931"/>
            <a:ext cx="3398293" cy="2035791"/>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solidFill>
                  <a:schemeClr val="tx1"/>
                </a:solidFill>
              </a:rPr>
              <a:t>Faktor A, Faktor B dan Interaksi antara keduanya berpengaruh nyata terhadap kadar Kadar Abu </a:t>
            </a:r>
            <a:r>
              <a:rPr lang="id-ID" i="1">
                <a:solidFill>
                  <a:schemeClr val="tx1"/>
                </a:solidFill>
              </a:rPr>
              <a:t>Mix Vegetable Leather </a:t>
            </a:r>
            <a:r>
              <a:rPr lang="id-ID">
                <a:solidFill>
                  <a:schemeClr val="tx1"/>
                </a:solidFill>
              </a:rPr>
              <a:t>sehingga perlu di uji lanjut Duncan</a:t>
            </a:r>
            <a:r>
              <a:rPr lang="id-ID"/>
              <a:t> </a:t>
            </a:r>
            <a:endParaRPr lang="id-ID" dirty="0"/>
          </a:p>
        </p:txBody>
      </p:sp>
      <p:cxnSp>
        <p:nvCxnSpPr>
          <p:cNvPr id="10" name="Straight Arrow Connector 9"/>
          <p:cNvCxnSpPr/>
          <p:nvPr/>
        </p:nvCxnSpPr>
        <p:spPr>
          <a:xfrm flipH="1">
            <a:off x="5063319" y="3944203"/>
            <a:ext cx="573206" cy="3821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77922" y="4203510"/>
            <a:ext cx="4135272" cy="2115403"/>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Sampel a1b3 memiliki kadar air yang lebih rendah dibandingkan a3b3, a2b3, a1b2 tetapi lebih besar dari a1b1. semakin banyak bubur rumput laut dan ekstrak suji makin tinggi pula kadar airnya</a:t>
            </a:r>
            <a:endParaRPr lang="id-ID" dirty="0"/>
          </a:p>
        </p:txBody>
      </p:sp>
      <p:sp>
        <p:nvSpPr>
          <p:cNvPr id="12" name="Horizontal Scroll 11"/>
          <p:cNvSpPr/>
          <p:nvPr/>
        </p:nvSpPr>
        <p:spPr>
          <a:xfrm>
            <a:off x="9717207" y="761999"/>
            <a:ext cx="2284230" cy="1708246"/>
          </a:xfrm>
          <a:prstGeom prst="horizontalScroll">
            <a:avLst/>
          </a:prstGeom>
          <a:ln>
            <a:solidFill>
              <a:srgbClr val="FFCC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dirty="0" smtClean="0"/>
              <a:t>Kadar air </a:t>
            </a:r>
            <a:r>
              <a:rPr lang="id-ID" i="1" dirty="0" smtClean="0"/>
              <a:t>seaweed leather </a:t>
            </a:r>
            <a:r>
              <a:rPr lang="id-ID" dirty="0" smtClean="0"/>
              <a:t>komersil 1.98%</a:t>
            </a:r>
            <a:endParaRPr lang="id-ID" dirty="0"/>
          </a:p>
        </p:txBody>
      </p:sp>
      <p:sp>
        <p:nvSpPr>
          <p:cNvPr id="13" name="Oval 12"/>
          <p:cNvSpPr/>
          <p:nvPr/>
        </p:nvSpPr>
        <p:spPr>
          <a:xfrm>
            <a:off x="11039060" y="3951718"/>
            <a:ext cx="556592" cy="503583"/>
          </a:xfrm>
          <a:prstGeom prst="ellipse">
            <a:avLst/>
          </a:prstGeom>
          <a:noFill/>
          <a:ln w="76200">
            <a:solidFill>
              <a:srgbClr val="CC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0506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5527"/>
            <a:ext cx="8596668" cy="616527"/>
          </a:xfrm>
        </p:spPr>
        <p:txBody>
          <a:bodyPr>
            <a:normAutofit fontScale="90000"/>
          </a:bodyPr>
          <a:lstStyle/>
          <a:p>
            <a:r>
              <a:rPr lang="id-ID" b="1" dirty="0" smtClean="0">
                <a:solidFill>
                  <a:srgbClr val="002060"/>
                </a:solidFill>
              </a:rPr>
              <a:t>1.2. Identifikasi Masalah </a:t>
            </a:r>
            <a:endParaRPr lang="id-ID" b="1" dirty="0">
              <a:solidFill>
                <a:srgbClr val="002060"/>
              </a:solidFill>
            </a:endParaRPr>
          </a:p>
        </p:txBody>
      </p:sp>
      <p:sp>
        <p:nvSpPr>
          <p:cNvPr id="3" name="Content Placeholder 2"/>
          <p:cNvSpPr>
            <a:spLocks noGrp="1"/>
          </p:cNvSpPr>
          <p:nvPr>
            <p:ph idx="1"/>
          </p:nvPr>
        </p:nvSpPr>
        <p:spPr>
          <a:xfrm>
            <a:off x="1422897" y="1356713"/>
            <a:ext cx="7297033" cy="4960707"/>
          </a:xfrm>
        </p:spPr>
        <p:txBody>
          <a:bodyPr>
            <a:normAutofit/>
          </a:bodyPr>
          <a:lstStyle/>
          <a:p>
            <a:pPr marL="0" indent="0">
              <a:buNone/>
            </a:pPr>
            <a:r>
              <a:rPr lang="id-ID" sz="2400" dirty="0" smtClean="0">
                <a:latin typeface="Times New Roman" panose="02020603050405020304" pitchFamily="18" charset="0"/>
                <a:cs typeface="Times New Roman" panose="02020603050405020304" pitchFamily="18" charset="0"/>
              </a:rPr>
              <a:t>Berdasarkan latar belakang yang telah diuraikan diatas, dapat diidentifikasi masalah dalam penelitian ini sebagai berikut :</a:t>
            </a:r>
          </a:p>
          <a:p>
            <a:pPr marL="0" indent="0">
              <a:buNone/>
            </a:pPr>
            <a:endParaRPr lang="id-ID"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id-ID" sz="2000" dirty="0" smtClean="0">
                <a:latin typeface="Times New Roman" panose="02020603050405020304" pitchFamily="18" charset="0"/>
                <a:cs typeface="Times New Roman" panose="02020603050405020304" pitchFamily="18" charset="0"/>
              </a:rPr>
              <a:t>Apakah perbandingan bubur rumput laut dengan bubur sawi berpengaruh terhadap karakteristik </a:t>
            </a:r>
            <a:r>
              <a:rPr lang="id-ID" sz="2000" i="1" dirty="0" smtClean="0">
                <a:latin typeface="Times New Roman" panose="02020603050405020304" pitchFamily="18" charset="0"/>
                <a:cs typeface="Times New Roman" panose="02020603050405020304" pitchFamily="18" charset="0"/>
              </a:rPr>
              <a:t>mix vegetable leather</a:t>
            </a:r>
            <a:r>
              <a:rPr lang="id-ID" sz="20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id-ID" sz="2000" dirty="0" smtClean="0">
                <a:latin typeface="Times New Roman" panose="02020603050405020304" pitchFamily="18" charset="0"/>
                <a:cs typeface="Times New Roman" panose="02020603050405020304" pitchFamily="18" charset="0"/>
              </a:rPr>
              <a:t>Apakah konsentrasi ekstrak suji berpengaruh terhadap karakteristik </a:t>
            </a:r>
            <a:r>
              <a:rPr lang="id-ID" sz="2000" i="1" dirty="0" smtClean="0">
                <a:latin typeface="Times New Roman" panose="02020603050405020304" pitchFamily="18" charset="0"/>
                <a:cs typeface="Times New Roman" panose="02020603050405020304" pitchFamily="18" charset="0"/>
              </a:rPr>
              <a:t>mix vegetable </a:t>
            </a:r>
            <a:r>
              <a:rPr lang="id-ID" sz="2000" i="1" dirty="0">
                <a:latin typeface="Times New Roman" panose="02020603050405020304" pitchFamily="18" charset="0"/>
                <a:cs typeface="Times New Roman" panose="02020603050405020304" pitchFamily="18" charset="0"/>
              </a:rPr>
              <a:t>leather </a:t>
            </a:r>
            <a:r>
              <a:rPr lang="id-ID" sz="20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id-ID" sz="2000" dirty="0" smtClean="0">
                <a:latin typeface="Times New Roman" panose="02020603050405020304" pitchFamily="18" charset="0"/>
                <a:cs typeface="Times New Roman" panose="02020603050405020304" pitchFamily="18" charset="0"/>
              </a:rPr>
              <a:t>Apakah interaksi perbandingan bubur rumput laut dengan bubur sawi dan konsentrasi ekstrak suji berpengaruh terhadap karakteristik </a:t>
            </a:r>
            <a:r>
              <a:rPr lang="id-ID" sz="2000" i="1" dirty="0" smtClean="0">
                <a:latin typeface="Times New Roman" panose="02020603050405020304" pitchFamily="18" charset="0"/>
                <a:cs typeface="Times New Roman" panose="02020603050405020304" pitchFamily="18" charset="0"/>
              </a:rPr>
              <a:t>mix vegetable </a:t>
            </a:r>
            <a:r>
              <a:rPr lang="id-ID" sz="2000" i="1" dirty="0">
                <a:latin typeface="Times New Roman" panose="02020603050405020304" pitchFamily="18" charset="0"/>
                <a:cs typeface="Times New Roman" panose="02020603050405020304" pitchFamily="18" charset="0"/>
              </a:rPr>
              <a:t>leather </a:t>
            </a:r>
            <a:r>
              <a:rPr lang="id-ID" sz="2000" dirty="0" smtClean="0">
                <a:latin typeface="Times New Roman" panose="02020603050405020304" pitchFamily="18" charset="0"/>
                <a:cs typeface="Times New Roman" panose="02020603050405020304" pitchFamily="18" charset="0"/>
              </a:rPr>
              <a:t>?</a:t>
            </a:r>
          </a:p>
          <a:p>
            <a:pPr marL="0" indent="0">
              <a:buNone/>
            </a:pPr>
            <a:endParaRPr lang="id-I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801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5051"/>
          </a:xfrm>
        </p:spPr>
        <p:txBody>
          <a:bodyPr>
            <a:normAutofit fontScale="90000"/>
          </a:bodyPr>
          <a:lstStyle/>
          <a:p>
            <a:pPr marL="571500" indent="-571500">
              <a:buFont typeface="Wingdings" panose="05000000000000000000" pitchFamily="2" charset="2"/>
              <a:buChar char="v"/>
            </a:pPr>
            <a:r>
              <a:rPr lang="id-ID" dirty="0" smtClean="0"/>
              <a:t>Penetapan Produk Terpilih </a:t>
            </a:r>
            <a:endParaRPr lang="id-ID"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5451500"/>
              </p:ext>
            </p:extLst>
          </p:nvPr>
        </p:nvGraphicFramePr>
        <p:xfrm>
          <a:off x="514493" y="1269242"/>
          <a:ext cx="10744907" cy="5393046"/>
        </p:xfrm>
        <a:graphic>
          <a:graphicData uri="http://schemas.openxmlformats.org/drawingml/2006/table">
            <a:tbl>
              <a:tblPr firstRow="1" firstCol="1" bandRow="1">
                <a:tableStyleId>{5940675A-B579-460E-94D1-54222C63F5DA}</a:tableStyleId>
              </a:tblPr>
              <a:tblGrid>
                <a:gridCol w="839126"/>
                <a:gridCol w="687089"/>
                <a:gridCol w="687089"/>
                <a:gridCol w="687820"/>
                <a:gridCol w="687820"/>
                <a:gridCol w="687820"/>
                <a:gridCol w="687820"/>
                <a:gridCol w="692206"/>
                <a:gridCol w="692206"/>
                <a:gridCol w="687820"/>
                <a:gridCol w="687820"/>
                <a:gridCol w="676857"/>
                <a:gridCol w="788691"/>
                <a:gridCol w="788691"/>
                <a:gridCol w="766032"/>
              </a:tblGrid>
              <a:tr h="502941">
                <a:tc rowSpan="3">
                  <a:txBody>
                    <a:bodyPr/>
                    <a:lstStyle/>
                    <a:p>
                      <a:pPr algn="ctr">
                        <a:lnSpc>
                          <a:spcPct val="200000"/>
                        </a:lnSpc>
                        <a:spcAft>
                          <a:spcPts val="0"/>
                        </a:spcAft>
                      </a:pPr>
                      <a:r>
                        <a:rPr lang="en-US" sz="1400" b="1" dirty="0" err="1">
                          <a:effectLst/>
                          <a:latin typeface="Times New Roman" panose="02020603050405020304" pitchFamily="18" charset="0"/>
                          <a:cs typeface="Times New Roman" panose="02020603050405020304" pitchFamily="18" charset="0"/>
                        </a:rPr>
                        <a:t>Sampel</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gridSpan="8">
                  <a:txBody>
                    <a:bodyPr/>
                    <a:lstStyle/>
                    <a:p>
                      <a:pPr algn="ctr">
                        <a:lnSpc>
                          <a:spcPct val="200000"/>
                        </a:lnSpc>
                        <a:spcAft>
                          <a:spcPts val="0"/>
                        </a:spcAft>
                      </a:pPr>
                      <a:r>
                        <a:rPr lang="en-US" sz="1400" b="1" dirty="0" err="1">
                          <a:effectLst/>
                          <a:latin typeface="Times New Roman" panose="02020603050405020304" pitchFamily="18" charset="0"/>
                          <a:cs typeface="Times New Roman" panose="02020603050405020304" pitchFamily="18" charset="0"/>
                        </a:rPr>
                        <a:t>Uji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Organoleptik</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6">
                  <a:txBody>
                    <a:bodyPr/>
                    <a:lstStyle/>
                    <a:p>
                      <a:pPr algn="ctr">
                        <a:lnSpc>
                          <a:spcPct val="200000"/>
                        </a:lnSpc>
                        <a:spcAft>
                          <a:spcPts val="0"/>
                        </a:spcAft>
                      </a:pPr>
                      <a:r>
                        <a:rPr lang="en-US" sz="1400" b="1" dirty="0" err="1">
                          <a:effectLst/>
                          <a:latin typeface="Times New Roman" panose="02020603050405020304" pitchFamily="18" charset="0"/>
                          <a:cs typeface="Times New Roman" panose="02020603050405020304" pitchFamily="18" charset="0"/>
                        </a:rPr>
                        <a:t>Uji</a:t>
                      </a:r>
                      <a:r>
                        <a:rPr lang="en-US" sz="1400" b="1" dirty="0">
                          <a:effectLst/>
                          <a:latin typeface="Times New Roman" panose="02020603050405020304" pitchFamily="18" charset="0"/>
                          <a:cs typeface="Times New Roman" panose="02020603050405020304" pitchFamily="18" charset="0"/>
                        </a:rPr>
                        <a:t> Kimia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41882">
                <a:tc vMerge="1">
                  <a:txBody>
                    <a:bodyPr/>
                    <a:lstStyle/>
                    <a:p>
                      <a:endParaRPr lang="id-ID"/>
                    </a:p>
                  </a:txBody>
                  <a:tcPr/>
                </a:tc>
                <a:tc gridSpan="2">
                  <a:txBody>
                    <a:bodyPr/>
                    <a:lstStyle/>
                    <a:p>
                      <a:pPr algn="ctr">
                        <a:lnSpc>
                          <a:spcPct val="200000"/>
                        </a:lnSpc>
                        <a:spcAft>
                          <a:spcPts val="0"/>
                        </a:spcAft>
                      </a:pPr>
                      <a:r>
                        <a:rPr lang="en-US" sz="1400" b="1" dirty="0" err="1">
                          <a:effectLst/>
                          <a:latin typeface="Times New Roman" panose="02020603050405020304" pitchFamily="18" charset="0"/>
                          <a:cs typeface="Times New Roman" panose="02020603050405020304" pitchFamily="18" charset="0"/>
                        </a:rPr>
                        <a:t>Warna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hMerge="1">
                  <a:txBody>
                    <a:bodyPr/>
                    <a:lstStyle/>
                    <a:p>
                      <a:endParaRPr lang="id-ID"/>
                    </a:p>
                  </a:txBody>
                  <a:tcPr/>
                </a:tc>
                <a:tc gridSpan="2">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Rasa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hMerge="1">
                  <a:txBody>
                    <a:bodyPr/>
                    <a:lstStyle/>
                    <a:p>
                      <a:endParaRPr lang="id-ID"/>
                    </a:p>
                  </a:txBody>
                  <a:tcPr/>
                </a:tc>
                <a:tc gridSpan="2">
                  <a:txBody>
                    <a:bodyPr/>
                    <a:lstStyle/>
                    <a:p>
                      <a:pPr algn="ctr">
                        <a:lnSpc>
                          <a:spcPct val="200000"/>
                        </a:lnSpc>
                        <a:spcAft>
                          <a:spcPts val="0"/>
                        </a:spcAft>
                      </a:pPr>
                      <a:r>
                        <a:rPr lang="en-US" sz="1400" b="1" dirty="0" err="1">
                          <a:effectLst/>
                          <a:latin typeface="Times New Roman" panose="02020603050405020304" pitchFamily="18" charset="0"/>
                          <a:cs typeface="Times New Roman" panose="02020603050405020304" pitchFamily="18" charset="0"/>
                        </a:rPr>
                        <a:t>Tekstur</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hMerge="1">
                  <a:txBody>
                    <a:bodyPr/>
                    <a:lstStyle/>
                    <a:p>
                      <a:endParaRPr lang="id-ID"/>
                    </a:p>
                  </a:txBody>
                  <a:tcPr/>
                </a:tc>
                <a:tc gridSpan="2">
                  <a:txBody>
                    <a:bodyPr/>
                    <a:lstStyle/>
                    <a:p>
                      <a:pPr algn="ctr">
                        <a:lnSpc>
                          <a:spcPct val="200000"/>
                        </a:lnSpc>
                        <a:spcAft>
                          <a:spcPts val="0"/>
                        </a:spcAft>
                      </a:pPr>
                      <a:r>
                        <a:rPr lang="en-US" sz="1400" b="1">
                          <a:effectLst/>
                          <a:latin typeface="Times New Roman" panose="02020603050405020304" pitchFamily="18" charset="0"/>
                          <a:cs typeface="Times New Roman" panose="02020603050405020304" pitchFamily="18" charset="0"/>
                        </a:rPr>
                        <a:t>Aroma</a:t>
                      </a:r>
                      <a:endParaRPr lang="id-ID"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hMerge="1">
                  <a:txBody>
                    <a:bodyPr/>
                    <a:lstStyle/>
                    <a:p>
                      <a:endParaRPr lang="id-ID"/>
                    </a:p>
                  </a:txBody>
                  <a:tcPr/>
                </a:tc>
                <a:tc gridSpan="2">
                  <a:txBody>
                    <a:bodyPr/>
                    <a:lstStyle/>
                    <a:p>
                      <a:pPr algn="ctr">
                        <a:lnSpc>
                          <a:spcPct val="200000"/>
                        </a:lnSpc>
                        <a:spcAft>
                          <a:spcPts val="0"/>
                        </a:spcAft>
                      </a:pPr>
                      <a:r>
                        <a:rPr lang="en-US" sz="1400" b="1" dirty="0" err="1">
                          <a:effectLst/>
                          <a:latin typeface="Times New Roman" panose="02020603050405020304" pitchFamily="18" charset="0"/>
                          <a:cs typeface="Times New Roman" panose="02020603050405020304" pitchFamily="18" charset="0"/>
                        </a:rPr>
                        <a:t>Serat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Kasar</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hMerge="1">
                  <a:txBody>
                    <a:bodyPr/>
                    <a:lstStyle/>
                    <a:p>
                      <a:endParaRPr lang="id-ID"/>
                    </a:p>
                  </a:txBody>
                  <a:tcPr/>
                </a:tc>
                <a:tc gridSpan="2">
                  <a:txBody>
                    <a:bodyPr/>
                    <a:lstStyle/>
                    <a:p>
                      <a:pPr algn="ctr">
                        <a:lnSpc>
                          <a:spcPct val="200000"/>
                        </a:lnSpc>
                        <a:spcAft>
                          <a:spcPts val="0"/>
                        </a:spcAft>
                      </a:pPr>
                      <a:r>
                        <a:rPr lang="en-US" sz="1400" b="1">
                          <a:effectLst/>
                          <a:latin typeface="Times New Roman" panose="02020603050405020304" pitchFamily="18" charset="0"/>
                          <a:cs typeface="Times New Roman" panose="02020603050405020304" pitchFamily="18" charset="0"/>
                        </a:rPr>
                        <a:t>Kadar Abu</a:t>
                      </a:r>
                      <a:endParaRPr lang="id-ID"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hMerge="1">
                  <a:txBody>
                    <a:bodyPr/>
                    <a:lstStyle/>
                    <a:p>
                      <a:endParaRPr lang="id-ID"/>
                    </a:p>
                  </a:txBody>
                  <a:tcPr/>
                </a:tc>
                <a:tc gridSpan="2">
                  <a:txBody>
                    <a:bodyPr/>
                    <a:lstStyle/>
                    <a:p>
                      <a:pPr algn="ctr">
                        <a:lnSpc>
                          <a:spcPct val="200000"/>
                        </a:lnSpc>
                        <a:spcAft>
                          <a:spcPts val="0"/>
                        </a:spcAft>
                      </a:pPr>
                      <a:r>
                        <a:rPr lang="en-US" sz="1400" b="1">
                          <a:effectLst/>
                          <a:latin typeface="Times New Roman" panose="02020603050405020304" pitchFamily="18" charset="0"/>
                          <a:cs typeface="Times New Roman" panose="02020603050405020304" pitchFamily="18" charset="0"/>
                        </a:rPr>
                        <a:t>Kadar Air</a:t>
                      </a:r>
                      <a:endParaRPr lang="id-ID"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hMerge="1">
                  <a:txBody>
                    <a:bodyPr/>
                    <a:lstStyle/>
                    <a:p>
                      <a:endParaRPr lang="id-ID"/>
                    </a:p>
                  </a:txBody>
                  <a:tcPr/>
                </a:tc>
              </a:tr>
              <a:tr h="622905">
                <a:tc vMerge="1">
                  <a:txBody>
                    <a:bodyPr/>
                    <a:lstStyle/>
                    <a:p>
                      <a:endParaRPr lang="id-ID"/>
                    </a:p>
                  </a:txBody>
                  <a:tcP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Rata-rata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Taraf</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nyata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Rata-rata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Taraf</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nyata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Rata-rata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Taraf</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nyata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Rata-rata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Taraf</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nyata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Rata-rata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Taraf</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nyata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Rata-rata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Taraf</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nyata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100000"/>
                        </a:lnSpc>
                        <a:spcAft>
                          <a:spcPts val="0"/>
                        </a:spcAft>
                      </a:pPr>
                      <a:r>
                        <a:rPr lang="en-US" sz="1400" b="1" dirty="0">
                          <a:effectLst/>
                          <a:latin typeface="Times New Roman" panose="02020603050405020304" pitchFamily="18" charset="0"/>
                          <a:cs typeface="Times New Roman" panose="02020603050405020304" pitchFamily="18" charset="0"/>
                        </a:rPr>
                        <a:t>Rata-rata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100000"/>
                        </a:lnSpc>
                        <a:spcAft>
                          <a:spcPts val="0"/>
                        </a:spcAft>
                      </a:pPr>
                      <a:r>
                        <a:rPr lang="en-US" sz="1400" b="1" dirty="0" err="1">
                          <a:effectLst/>
                          <a:latin typeface="Times New Roman" panose="02020603050405020304" pitchFamily="18" charset="0"/>
                          <a:cs typeface="Times New Roman" panose="02020603050405020304" pitchFamily="18" charset="0"/>
                        </a:rPr>
                        <a:t>Taraf</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nyata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r h="341882">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a1b1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2.08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f</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1.89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17.87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22.89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7.</a:t>
                      </a:r>
                      <a:r>
                        <a:rPr lang="id-ID" sz="1400">
                          <a:effectLst/>
                          <a:latin typeface="Times New Roman" panose="02020603050405020304" pitchFamily="18" charset="0"/>
                          <a:cs typeface="Times New Roman" panose="02020603050405020304" pitchFamily="18" charset="0"/>
                        </a:rPr>
                        <a:t>08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r h="341882">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a1b2</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e</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cd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c</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1.89</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18.06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23.12</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b</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7.</a:t>
                      </a:r>
                      <a:r>
                        <a:rPr lang="id-ID" sz="1400">
                          <a:effectLst/>
                          <a:latin typeface="Times New Roman" panose="02020603050405020304" pitchFamily="18" charset="0"/>
                          <a:cs typeface="Times New Roman" panose="02020603050405020304" pitchFamily="18" charset="0"/>
                        </a:rPr>
                        <a:t>34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r h="341882">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a1b3</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2.11</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f</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2.09</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e</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2.12</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e</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2.09</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e</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19.05</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b</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23.21</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c</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en-US" sz="1400" b="1" dirty="0">
                          <a:effectLst/>
                          <a:latin typeface="Times New Roman" panose="02020603050405020304" pitchFamily="18" charset="0"/>
                          <a:cs typeface="Times New Roman" panose="02020603050405020304" pitchFamily="18" charset="0"/>
                        </a:rPr>
                        <a:t>7.</a:t>
                      </a:r>
                      <a:r>
                        <a:rPr lang="id-ID" sz="1400" b="1" dirty="0">
                          <a:effectLst/>
                          <a:latin typeface="Times New Roman" panose="02020603050405020304" pitchFamily="18" charset="0"/>
                          <a:cs typeface="Times New Roman" panose="02020603050405020304" pitchFamily="18" charset="0"/>
                        </a:rPr>
                        <a:t>09</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chemeClr val="bg1"/>
                    </a:solidFill>
                  </a:tcPr>
                </a:tc>
              </a:tr>
              <a:tr h="341882">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a2b1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1.74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1.9</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20.62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23.20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8.</a:t>
                      </a:r>
                      <a:r>
                        <a:rPr lang="id-ID" sz="1400" dirty="0">
                          <a:effectLst/>
                          <a:latin typeface="Times New Roman" panose="02020603050405020304" pitchFamily="18" charset="0"/>
                          <a:cs typeface="Times New Roman" panose="02020603050405020304" pitchFamily="18" charset="0"/>
                        </a:rPr>
                        <a:t>02</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r h="341882">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a2b2</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1.86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cd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2.02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1.93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cd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20.78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23.17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8.</a:t>
                      </a:r>
                      <a:r>
                        <a:rPr lang="id-ID" sz="1400" dirty="0">
                          <a:effectLst/>
                          <a:latin typeface="Times New Roman" panose="02020603050405020304" pitchFamily="18" charset="0"/>
                          <a:cs typeface="Times New Roman" panose="02020603050405020304" pitchFamily="18" charset="0"/>
                        </a:rPr>
                        <a:t>07</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d</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r h="341882">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a2b3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1.67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1.95</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21.30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23.16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8.1</a:t>
                      </a:r>
                      <a:r>
                        <a:rPr lang="id-ID" sz="1400" dirty="0">
                          <a:effectLst/>
                          <a:latin typeface="Times New Roman" panose="02020603050405020304" pitchFamily="18" charset="0"/>
                          <a:cs typeface="Times New Roman" panose="02020603050405020304" pitchFamily="18" charset="0"/>
                        </a:rPr>
                        <a:t>6</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f</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r h="341882">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a3b1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e</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1.63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1.81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21.95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e</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23.32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8.</a:t>
                      </a:r>
                      <a:r>
                        <a:rPr lang="id-ID" sz="1400">
                          <a:effectLst/>
                          <a:latin typeface="Times New Roman" panose="02020603050405020304" pitchFamily="18" charset="0"/>
                          <a:cs typeface="Times New Roman" panose="02020603050405020304" pitchFamily="18" charset="0"/>
                        </a:rPr>
                        <a:t>10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e</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r h="341882">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a3b2</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1.80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1.77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bc</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1.83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22.08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e</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23.34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d</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8.</a:t>
                      </a:r>
                      <a:r>
                        <a:rPr lang="id-ID" sz="1400">
                          <a:effectLst/>
                          <a:latin typeface="Times New Roman" panose="02020603050405020304" pitchFamily="18" charset="0"/>
                          <a:cs typeface="Times New Roman" panose="02020603050405020304" pitchFamily="18" charset="0"/>
                        </a:rPr>
                        <a:t>16</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f</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r h="341882">
                <a:tc>
                  <a:txBody>
                    <a:bodyPr/>
                    <a:lstStyle/>
                    <a:p>
                      <a:pPr algn="ctr">
                        <a:lnSpc>
                          <a:spcPct val="200000"/>
                        </a:lnSpc>
                        <a:spcAft>
                          <a:spcPts val="0"/>
                        </a:spcAft>
                      </a:pPr>
                      <a:r>
                        <a:rPr lang="en-US" sz="1400" dirty="0">
                          <a:effectLst/>
                          <a:latin typeface="Times New Roman" panose="02020603050405020304" pitchFamily="18" charset="0"/>
                          <a:cs typeface="Times New Roman" panose="02020603050405020304" pitchFamily="18" charset="0"/>
                        </a:rPr>
                        <a:t>a3b3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66FFCC"/>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1.97</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e</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1.81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b</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a</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1.91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en-US" sz="1400" dirty="0" err="1">
                          <a:effectLst/>
                          <a:latin typeface="Times New Roman" panose="02020603050405020304" pitchFamily="18" charset="0"/>
                          <a:cs typeface="Times New Roman" panose="02020603050405020304" pitchFamily="18" charset="0"/>
                        </a:rPr>
                        <a:t>bc</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92D05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23.21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f</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23.54</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e</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en-US" sz="1400">
                          <a:effectLst/>
                          <a:latin typeface="Times New Roman" panose="02020603050405020304" pitchFamily="18" charset="0"/>
                          <a:cs typeface="Times New Roman" panose="02020603050405020304" pitchFamily="18" charset="0"/>
                        </a:rPr>
                        <a:t>8.</a:t>
                      </a:r>
                      <a:r>
                        <a:rPr lang="id-ID" sz="1400">
                          <a:effectLst/>
                          <a:latin typeface="Times New Roman" panose="02020603050405020304" pitchFamily="18" charset="0"/>
                          <a:cs typeface="Times New Roman" panose="02020603050405020304" pitchFamily="18" charset="0"/>
                        </a:rPr>
                        <a:t>20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g</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82" marR="55982" marT="0" marB="0" anchor="ctr">
                    <a:solidFill>
                      <a:srgbClr val="FFCC00"/>
                    </a:solidFill>
                  </a:tcPr>
                </a:tc>
              </a:tr>
            </a:tbl>
          </a:graphicData>
        </a:graphic>
      </p:graphicFrame>
    </p:spTree>
    <p:extLst>
      <p:ext uri="{BB962C8B-B14F-4D97-AF65-F5344CB8AC3E}">
        <p14:creationId xmlns:p14="http://schemas.microsoft.com/office/powerpoint/2010/main" val="3839071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15" y="186520"/>
            <a:ext cx="8596668" cy="673290"/>
          </a:xfrm>
        </p:spPr>
        <p:txBody>
          <a:bodyPr/>
          <a:lstStyle/>
          <a:p>
            <a:pPr marL="571500" indent="-571500">
              <a:buFont typeface="Wingdings" panose="05000000000000000000" pitchFamily="2" charset="2"/>
              <a:buChar char="q"/>
            </a:pPr>
            <a:r>
              <a:rPr lang="id-ID" dirty="0" smtClean="0"/>
              <a:t>Analisis Produk Terpilih</a:t>
            </a:r>
            <a:endParaRPr lang="id-ID"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7109460"/>
              </p:ext>
            </p:extLst>
          </p:nvPr>
        </p:nvGraphicFramePr>
        <p:xfrm>
          <a:off x="355267" y="1595577"/>
          <a:ext cx="5172076" cy="1128395"/>
        </p:xfrm>
        <a:graphic>
          <a:graphicData uri="http://schemas.openxmlformats.org/drawingml/2006/table">
            <a:tbl>
              <a:tblPr firstRow="1" firstCol="1" bandRow="1">
                <a:tableStyleId>{5940675A-B579-460E-94D1-54222C63F5DA}</a:tableStyleId>
              </a:tblPr>
              <a:tblGrid>
                <a:gridCol w="1557782"/>
                <a:gridCol w="1557782"/>
                <a:gridCol w="923877"/>
                <a:gridCol w="1132635"/>
              </a:tblGrid>
              <a:tr h="227965">
                <a:tc>
                  <a:txBody>
                    <a:bodyPr/>
                    <a:lstStyle/>
                    <a:p>
                      <a:pPr algn="ctr">
                        <a:lnSpc>
                          <a:spcPct val="100000"/>
                        </a:lnSpc>
                        <a:spcAft>
                          <a:spcPts val="0"/>
                        </a:spcAft>
                      </a:pPr>
                      <a:r>
                        <a:rPr lang="en-GB" sz="1400" dirty="0" err="1">
                          <a:effectLst/>
                          <a:latin typeface="Times New Roman" panose="02020603050405020304" pitchFamily="18" charset="0"/>
                          <a:cs typeface="Times New Roman" panose="02020603050405020304" pitchFamily="18" charset="0"/>
                        </a:rPr>
                        <a:t>Sampel</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400" dirty="0" err="1">
                          <a:effectLst/>
                          <a:latin typeface="Times New Roman" panose="02020603050405020304" pitchFamily="18" charset="0"/>
                          <a:cs typeface="Times New Roman" panose="02020603050405020304" pitchFamily="18" charset="0"/>
                        </a:rPr>
                        <a:t>Pengulangan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pembacaan</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400" dirty="0" err="1">
                          <a:effectLst/>
                          <a:latin typeface="Times New Roman" panose="02020603050405020304" pitchFamily="18" charset="0"/>
                          <a:cs typeface="Times New Roman" panose="02020603050405020304" pitchFamily="18" charset="0"/>
                        </a:rPr>
                        <a:t>Nilai</a:t>
                      </a:r>
                      <a:r>
                        <a:rPr lang="en-GB" sz="1400" dirty="0">
                          <a:effectLst/>
                          <a:latin typeface="Times New Roman" panose="02020603050405020304" pitchFamily="18" charset="0"/>
                          <a:cs typeface="Times New Roman" panose="02020603050405020304" pitchFamily="18" charset="0"/>
                        </a:rPr>
                        <a:t> IC</a:t>
                      </a:r>
                      <a:r>
                        <a:rPr lang="en-GB" sz="1400" baseline="-25000" dirty="0">
                          <a:effectLst/>
                          <a:latin typeface="Times New Roman" panose="02020603050405020304" pitchFamily="18" charset="0"/>
                          <a:cs typeface="Times New Roman" panose="02020603050405020304" pitchFamily="18" charset="0"/>
                        </a:rPr>
                        <a:t>50 </a:t>
                      </a:r>
                      <a:r>
                        <a:rPr lang="en-GB" sz="1400" dirty="0">
                          <a:effectLst/>
                          <a:latin typeface="Times New Roman" panose="02020603050405020304" pitchFamily="18" charset="0"/>
                          <a:cs typeface="Times New Roman" panose="02020603050405020304" pitchFamily="18" charset="0"/>
                        </a:rPr>
                        <a:t>(ppm)</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400" dirty="0">
                          <a:effectLst/>
                          <a:latin typeface="Times New Roman" panose="02020603050405020304" pitchFamily="18" charset="0"/>
                          <a:cs typeface="Times New Roman" panose="02020603050405020304" pitchFamily="18" charset="0"/>
                        </a:rPr>
                        <a:t>Rata-rata </a:t>
                      </a:r>
                      <a:r>
                        <a:rPr lang="en-GB" sz="1400" dirty="0" err="1">
                          <a:effectLst/>
                          <a:latin typeface="Times New Roman" panose="02020603050405020304" pitchFamily="18" charset="0"/>
                          <a:cs typeface="Times New Roman" panose="02020603050405020304" pitchFamily="18" charset="0"/>
                        </a:rPr>
                        <a:t>nilai</a:t>
                      </a:r>
                      <a:r>
                        <a:rPr lang="en-GB" sz="1400" dirty="0">
                          <a:effectLst/>
                          <a:latin typeface="Times New Roman" panose="02020603050405020304" pitchFamily="18" charset="0"/>
                          <a:cs typeface="Times New Roman" panose="02020603050405020304" pitchFamily="18" charset="0"/>
                        </a:rPr>
                        <a:t> IC</a:t>
                      </a:r>
                      <a:r>
                        <a:rPr lang="en-GB" sz="1400" baseline="-25000" dirty="0">
                          <a:effectLst/>
                          <a:latin typeface="Times New Roman" panose="02020603050405020304" pitchFamily="18" charset="0"/>
                          <a:cs typeface="Times New Roman" panose="02020603050405020304" pitchFamily="18" charset="0"/>
                        </a:rPr>
                        <a:t>50</a:t>
                      </a:r>
                      <a:r>
                        <a:rPr lang="en-GB" sz="1400" dirty="0">
                          <a:effectLst/>
                          <a:latin typeface="Times New Roman" panose="02020603050405020304" pitchFamily="18" charset="0"/>
                          <a:cs typeface="Times New Roman" panose="02020603050405020304" pitchFamily="18" charset="0"/>
                        </a:rPr>
                        <a:t> (ppm)</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125">
                <a:tc rowSpan="2">
                  <a:txBody>
                    <a:bodyPr/>
                    <a:lstStyle/>
                    <a:p>
                      <a:pPr algn="ctr">
                        <a:lnSpc>
                          <a:spcPct val="100000"/>
                        </a:lnSpc>
                        <a:spcAft>
                          <a:spcPts val="0"/>
                        </a:spcAft>
                      </a:pPr>
                      <a:r>
                        <a:rPr lang="en-GB" sz="1400">
                          <a:effectLst/>
                          <a:latin typeface="Times New Roman" panose="02020603050405020304" pitchFamily="18" charset="0"/>
                          <a:cs typeface="Times New Roman" panose="02020603050405020304" pitchFamily="18" charset="0"/>
                        </a:rPr>
                        <a:t>a1b3</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400">
                          <a:effectLst/>
                          <a:latin typeface="Times New Roman" panose="02020603050405020304" pitchFamily="18" charset="0"/>
                          <a:cs typeface="Times New Roman" panose="02020603050405020304" pitchFamily="18" charset="0"/>
                        </a:rPr>
                        <a:t>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400">
                          <a:effectLst/>
                          <a:latin typeface="Times New Roman" panose="02020603050405020304" pitchFamily="18" charset="0"/>
                          <a:cs typeface="Times New Roman" panose="02020603050405020304" pitchFamily="18" charset="0"/>
                        </a:rPr>
                        <a:t>31,32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0000"/>
                        </a:lnSpc>
                        <a:spcAft>
                          <a:spcPts val="0"/>
                        </a:spcAft>
                      </a:pPr>
                      <a:r>
                        <a:rPr lang="en-GB" sz="1400" dirty="0">
                          <a:effectLst/>
                          <a:latin typeface="Times New Roman" panose="02020603050405020304" pitchFamily="18" charset="0"/>
                          <a:cs typeface="Times New Roman" panose="02020603050405020304" pitchFamily="18" charset="0"/>
                        </a:rPr>
                        <a:t>31,23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10F415"/>
                    </a:solidFill>
                  </a:tcPr>
                </a:tc>
              </a:tr>
              <a:tr h="250190">
                <a:tc vMerge="1">
                  <a:txBody>
                    <a:bodyPr/>
                    <a:lstStyle/>
                    <a:p>
                      <a:endParaRPr lang="id-ID"/>
                    </a:p>
                  </a:txBody>
                  <a:tcPr/>
                </a:tc>
                <a:tc>
                  <a:txBody>
                    <a:bodyPr/>
                    <a:lstStyle/>
                    <a:p>
                      <a:pPr algn="ctr">
                        <a:lnSpc>
                          <a:spcPct val="100000"/>
                        </a:lnSpc>
                        <a:spcAft>
                          <a:spcPts val="0"/>
                        </a:spcAft>
                      </a:pPr>
                      <a:r>
                        <a:rPr lang="en-GB"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400" dirty="0">
                          <a:effectLst/>
                          <a:latin typeface="Times New Roman" panose="02020603050405020304" pitchFamily="18" charset="0"/>
                          <a:cs typeface="Times New Roman" panose="02020603050405020304" pitchFamily="18" charset="0"/>
                        </a:rPr>
                        <a:t>31,14</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id-ID"/>
                    </a:p>
                  </a:txBody>
                  <a:tcPr/>
                </a:tc>
              </a:tr>
            </a:tbl>
          </a:graphicData>
        </a:graphic>
      </p:graphicFrame>
      <p:sp>
        <p:nvSpPr>
          <p:cNvPr id="4" name="TextBox 3"/>
          <p:cNvSpPr txBox="1"/>
          <p:nvPr/>
        </p:nvSpPr>
        <p:spPr>
          <a:xfrm>
            <a:off x="186015" y="968991"/>
            <a:ext cx="5341328" cy="369332"/>
          </a:xfrm>
          <a:prstGeom prst="rect">
            <a:avLst/>
          </a:prstGeom>
          <a:noFill/>
        </p:spPr>
        <p:txBody>
          <a:bodyPr wrap="square" rtlCol="0">
            <a:spAutoFit/>
          </a:bodyPr>
          <a:lstStyle/>
          <a:p>
            <a:pPr marL="342900" indent="-342900">
              <a:buFont typeface="+mj-lt"/>
              <a:buAutoNum type="arabicParenR"/>
            </a:pPr>
            <a:r>
              <a:rPr lang="id-ID" dirty="0" smtClean="0"/>
              <a:t>Aktivitas Antioksidan dengan Scaveging DPPH</a:t>
            </a:r>
            <a:endParaRPr lang="id-ID" dirty="0"/>
          </a:p>
        </p:txBody>
      </p:sp>
      <p:cxnSp>
        <p:nvCxnSpPr>
          <p:cNvPr id="8" name="Straight Arrow Connector 7"/>
          <p:cNvCxnSpPr/>
          <p:nvPr/>
        </p:nvCxnSpPr>
        <p:spPr>
          <a:xfrm flipH="1">
            <a:off x="2856679" y="2811439"/>
            <a:ext cx="17945" cy="3684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544571252"/>
              </p:ext>
            </p:extLst>
          </p:nvPr>
        </p:nvGraphicFramePr>
        <p:xfrm>
          <a:off x="488618" y="3179926"/>
          <a:ext cx="5038725" cy="2133600"/>
        </p:xfrm>
        <a:graphic>
          <a:graphicData uri="http://schemas.openxmlformats.org/drawingml/2006/table">
            <a:tbl>
              <a:tblPr firstRow="1" firstCol="1" bandRow="1">
                <a:tableStyleId>{5940675A-B579-460E-94D1-54222C63F5DA}</a:tableStyleId>
              </a:tblPr>
              <a:tblGrid>
                <a:gridCol w="2354325"/>
                <a:gridCol w="2684400"/>
              </a:tblGrid>
              <a:tr h="417622">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Intensitas</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Nilai IC</a:t>
                      </a:r>
                      <a:r>
                        <a:rPr lang="id-ID" sz="1400" b="1" baseline="-25000" dirty="0">
                          <a:effectLst/>
                          <a:latin typeface="Times New Roman" panose="02020603050405020304" pitchFamily="18" charset="0"/>
                          <a:cs typeface="Times New Roman" panose="02020603050405020304" pitchFamily="18" charset="0"/>
                        </a:rPr>
                        <a:t>50 </a:t>
                      </a:r>
                      <a:r>
                        <a:rPr lang="id-ID" sz="1400" b="1" dirty="0">
                          <a:effectLst/>
                          <a:latin typeface="Times New Roman" panose="02020603050405020304" pitchFamily="18" charset="0"/>
                          <a:cs typeface="Times New Roman" panose="02020603050405020304" pitchFamily="18" charset="0"/>
                        </a:rPr>
                        <a:t>(ppm)</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7622">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Sangat Kuat</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&lt; 50</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10F415"/>
                    </a:solidFill>
                  </a:tcPr>
                </a:tc>
              </a:tr>
              <a:tr h="417622">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Kuat</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50 – 100</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7622">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Sedang</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101 – 150</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7622">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Lemah</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&gt; 150</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Horizontal Scroll 11"/>
          <p:cNvSpPr/>
          <p:nvPr/>
        </p:nvSpPr>
        <p:spPr>
          <a:xfrm>
            <a:off x="6059605" y="859810"/>
            <a:ext cx="3179929" cy="2674962"/>
          </a:xfrm>
          <a:prstGeom prst="horizontalScroll">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Sampel a1b3 memiliki intensitas yang sangat kuat untuk menghambat 50% radikal bebas. </a:t>
            </a:r>
            <a:endParaRPr lang="id-ID" dirty="0"/>
          </a:p>
        </p:txBody>
      </p:sp>
      <p:sp>
        <p:nvSpPr>
          <p:cNvPr id="13" name="Horizontal Scroll 12"/>
          <p:cNvSpPr/>
          <p:nvPr/>
        </p:nvSpPr>
        <p:spPr>
          <a:xfrm>
            <a:off x="6168788" y="3712192"/>
            <a:ext cx="3070746" cy="242930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Sumber antioksidan </a:t>
            </a:r>
            <a:r>
              <a:rPr lang="id-ID" i="1" dirty="0" smtClean="0"/>
              <a:t>mix vegetable leather </a:t>
            </a:r>
            <a:r>
              <a:rPr lang="id-ID" dirty="0" smtClean="0"/>
              <a:t>berasal dari klorofil, vitamin C, vitamin H dan beta karoten</a:t>
            </a:r>
            <a:endParaRPr lang="id-ID" dirty="0"/>
          </a:p>
        </p:txBody>
      </p:sp>
    </p:spTree>
    <p:extLst>
      <p:ext uri="{BB962C8B-B14F-4D97-AF65-F5344CB8AC3E}">
        <p14:creationId xmlns:p14="http://schemas.microsoft.com/office/powerpoint/2010/main" val="522109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10350649"/>
              </p:ext>
            </p:extLst>
          </p:nvPr>
        </p:nvGraphicFramePr>
        <p:xfrm>
          <a:off x="450693" y="847651"/>
          <a:ext cx="5527026" cy="2060402"/>
        </p:xfrm>
        <a:graphic>
          <a:graphicData uri="http://schemas.openxmlformats.org/drawingml/2006/table">
            <a:tbl>
              <a:tblPr firstRow="1" firstCol="1" bandRow="1">
                <a:tableStyleId>{5940675A-B579-460E-94D1-54222C63F5DA}</a:tableStyleId>
              </a:tblPr>
              <a:tblGrid>
                <a:gridCol w="1183241"/>
                <a:gridCol w="594564"/>
                <a:gridCol w="749583"/>
                <a:gridCol w="750236"/>
                <a:gridCol w="750236"/>
                <a:gridCol w="749583"/>
                <a:gridCol w="749583"/>
              </a:tblGrid>
              <a:tr h="353118">
                <a:tc rowSpan="2">
                  <a:txBody>
                    <a:bodyPr/>
                    <a:lstStyle/>
                    <a:p>
                      <a:pPr algn="ctr">
                        <a:lnSpc>
                          <a:spcPct val="100000"/>
                        </a:lnSpc>
                        <a:spcAft>
                          <a:spcPts val="0"/>
                        </a:spcAft>
                      </a:pPr>
                      <a:r>
                        <a:rPr lang="id-ID" sz="1400" b="1" dirty="0">
                          <a:effectLst/>
                          <a:latin typeface="Times New Roman" panose="02020603050405020304" pitchFamily="18" charset="0"/>
                          <a:cs typeface="Times New Roman" panose="02020603050405020304" pitchFamily="18" charset="0"/>
                        </a:rPr>
                        <a:t>Sampel</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algn="ctr">
                        <a:lnSpc>
                          <a:spcPct val="100000"/>
                        </a:lnSpc>
                        <a:spcAft>
                          <a:spcPts val="0"/>
                        </a:spcAft>
                      </a:pPr>
                      <a:r>
                        <a:rPr lang="id-ID" sz="1400" b="1" dirty="0">
                          <a:effectLst/>
                          <a:latin typeface="Times New Roman" panose="02020603050405020304" pitchFamily="18" charset="0"/>
                          <a:cs typeface="Times New Roman" panose="02020603050405020304" pitchFamily="18" charset="0"/>
                        </a:rPr>
                        <a:t>Nilai Intensitas</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53118">
                <a:tc vMerge="1">
                  <a:txBody>
                    <a:bodyPr/>
                    <a:lstStyle/>
                    <a:p>
                      <a:endParaRPr lang="id-ID"/>
                    </a:p>
                  </a:txBody>
                  <a:tcPr/>
                </a:tc>
                <a:tc>
                  <a:txBody>
                    <a:bodyPr/>
                    <a:lstStyle/>
                    <a:p>
                      <a:pPr algn="ctr">
                        <a:lnSpc>
                          <a:spcPct val="100000"/>
                        </a:lnSpc>
                        <a:spcAft>
                          <a:spcPts val="0"/>
                        </a:spcAft>
                      </a:pPr>
                      <a:r>
                        <a:rPr lang="id-ID" sz="1400" b="1" dirty="0">
                          <a:effectLst/>
                          <a:latin typeface="Times New Roman" panose="02020603050405020304" pitchFamily="18" charset="0"/>
                          <a:cs typeface="Times New Roman" panose="02020603050405020304" pitchFamily="18" charset="0"/>
                        </a:rPr>
                        <a:t>L</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b="1" dirty="0">
                          <a:effectLst/>
                          <a:latin typeface="Times New Roman" panose="02020603050405020304" pitchFamily="18" charset="0"/>
                          <a:cs typeface="Times New Roman" panose="02020603050405020304" pitchFamily="18" charset="0"/>
                        </a:rPr>
                        <a:t>a</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b="1" dirty="0">
                          <a:effectLst/>
                          <a:latin typeface="Times New Roman" panose="02020603050405020304" pitchFamily="18" charset="0"/>
                          <a:cs typeface="Times New Roman" panose="02020603050405020304" pitchFamily="18" charset="0"/>
                        </a:rPr>
                        <a:t>b</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b="1" dirty="0">
                          <a:effectLst/>
                          <a:latin typeface="Times New Roman" panose="02020603050405020304" pitchFamily="18" charset="0"/>
                          <a:cs typeface="Times New Roman" panose="02020603050405020304" pitchFamily="18" charset="0"/>
                        </a:rPr>
                        <a:t>L</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b="1" dirty="0">
                          <a:effectLst/>
                          <a:latin typeface="Times New Roman" panose="02020603050405020304" pitchFamily="18" charset="0"/>
                          <a:cs typeface="Times New Roman" panose="02020603050405020304" pitchFamily="18" charset="0"/>
                        </a:rPr>
                        <a:t>c</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b="1" dirty="0">
                          <a:effectLst/>
                          <a:latin typeface="Times New Roman" panose="02020603050405020304" pitchFamily="18" charset="0"/>
                          <a:cs typeface="Times New Roman" panose="02020603050405020304" pitchFamily="18" charset="0"/>
                        </a:rPr>
                        <a:t>h</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57050">
                <a:tc>
                  <a:txBody>
                    <a:bodyPr/>
                    <a:lstStyle/>
                    <a:p>
                      <a:pPr algn="ctr">
                        <a:lnSpc>
                          <a:spcPct val="100000"/>
                        </a:lnSpc>
                        <a:spcAft>
                          <a:spcPts val="0"/>
                        </a:spcAft>
                      </a:pPr>
                      <a:r>
                        <a:rPr lang="id-ID" sz="1400" i="1" dirty="0">
                          <a:effectLst/>
                          <a:latin typeface="Times New Roman" panose="02020603050405020304" pitchFamily="18" charset="0"/>
                          <a:cs typeface="Times New Roman" panose="02020603050405020304" pitchFamily="18" charset="0"/>
                        </a:rPr>
                        <a:t>Mix Vegetable Leather</a:t>
                      </a:r>
                      <a:endParaRPr lang="id-ID"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38.08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a:t>
                      </a:r>
                      <a:r>
                        <a:rPr lang="id-ID" sz="1400" dirty="0">
                          <a:solidFill>
                            <a:schemeClr val="tx1"/>
                          </a:solidFill>
                          <a:effectLst/>
                          <a:latin typeface="Times New Roman" panose="02020603050405020304" pitchFamily="18" charset="0"/>
                          <a:cs typeface="Times New Roman" panose="02020603050405020304" pitchFamily="18" charset="0"/>
                        </a:rPr>
                        <a:t>2.00</a:t>
                      </a:r>
                      <a:endParaRPr lang="id-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6.64</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38.08</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6.94</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106.75</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97116">
                <a:tc>
                  <a:txBody>
                    <a:bodyPr/>
                    <a:lstStyle/>
                    <a:p>
                      <a:pPr algn="ctr">
                        <a:lnSpc>
                          <a:spcPct val="100000"/>
                        </a:lnSpc>
                        <a:spcAft>
                          <a:spcPts val="0"/>
                        </a:spcAft>
                      </a:pPr>
                      <a:r>
                        <a:rPr lang="id-ID" sz="1400" i="1" dirty="0">
                          <a:effectLst/>
                          <a:latin typeface="Times New Roman" panose="02020603050405020304" pitchFamily="18" charset="0"/>
                          <a:cs typeface="Times New Roman" panose="02020603050405020304" pitchFamily="18" charset="0"/>
                        </a:rPr>
                        <a:t>Seaweed Leather </a:t>
                      </a:r>
                      <a:r>
                        <a:rPr lang="id-ID" sz="1400" dirty="0">
                          <a:effectLst/>
                          <a:latin typeface="Times New Roman" panose="02020603050405020304" pitchFamily="18" charset="0"/>
                          <a:cs typeface="Times New Roman" panose="02020603050405020304" pitchFamily="18" charset="0"/>
                        </a:rPr>
                        <a:t>komersil</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37.49</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2.68</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a:effectLst/>
                          <a:latin typeface="Times New Roman" panose="02020603050405020304" pitchFamily="18" charset="0"/>
                          <a:cs typeface="Times New Roman" panose="02020603050405020304" pitchFamily="18" charset="0"/>
                        </a:rPr>
                        <a:t>2.40</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37.49</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3.61</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id-ID" sz="1400" dirty="0">
                          <a:effectLst/>
                          <a:latin typeface="Times New Roman" panose="02020603050405020304" pitchFamily="18" charset="0"/>
                          <a:cs typeface="Times New Roman" panose="02020603050405020304" pitchFamily="18" charset="0"/>
                        </a:rPr>
                        <a:t>41.33</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TextBox 3"/>
          <p:cNvSpPr txBox="1"/>
          <p:nvPr/>
        </p:nvSpPr>
        <p:spPr>
          <a:xfrm>
            <a:off x="313899" y="409433"/>
            <a:ext cx="5295331" cy="369332"/>
          </a:xfrm>
          <a:prstGeom prst="rect">
            <a:avLst/>
          </a:prstGeom>
          <a:noFill/>
        </p:spPr>
        <p:txBody>
          <a:bodyPr wrap="square" rtlCol="0">
            <a:spAutoFit/>
          </a:bodyPr>
          <a:lstStyle/>
          <a:p>
            <a:r>
              <a:rPr lang="id-ID" dirty="0" smtClean="0"/>
              <a:t>2) Derajat Warna dengan Colorimeter</a:t>
            </a:r>
            <a:endParaRPr lang="id-ID" dirty="0"/>
          </a:p>
        </p:txBody>
      </p:sp>
      <p:graphicFrame>
        <p:nvGraphicFramePr>
          <p:cNvPr id="6" name="Table 5"/>
          <p:cNvGraphicFramePr>
            <a:graphicFrameLocks noGrp="1"/>
          </p:cNvGraphicFramePr>
          <p:nvPr>
            <p:extLst>
              <p:ext uri="{D42A27DB-BD31-4B8C-83A1-F6EECF244321}">
                <p14:modId xmlns:p14="http://schemas.microsoft.com/office/powerpoint/2010/main" val="449610853"/>
              </p:ext>
            </p:extLst>
          </p:nvPr>
        </p:nvGraphicFramePr>
        <p:xfrm>
          <a:off x="5991367" y="846162"/>
          <a:ext cx="2238233" cy="2060811"/>
        </p:xfrm>
        <a:graphic>
          <a:graphicData uri="http://schemas.openxmlformats.org/drawingml/2006/table">
            <a:tbl>
              <a:tblPr/>
              <a:tblGrid>
                <a:gridCol w="2238233"/>
              </a:tblGrid>
              <a:tr h="2060811">
                <a:tc>
                  <a:txBody>
                    <a:bodyPr/>
                    <a:lstStyle/>
                    <a:p>
                      <a:endParaRPr lang="id-ID"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08927020"/>
              </p:ext>
            </p:extLst>
          </p:nvPr>
        </p:nvGraphicFramePr>
        <p:xfrm>
          <a:off x="5977719" y="832514"/>
          <a:ext cx="2251881" cy="723332"/>
        </p:xfrm>
        <a:graphic>
          <a:graphicData uri="http://schemas.openxmlformats.org/drawingml/2006/table">
            <a:tbl>
              <a:tblPr/>
              <a:tblGrid>
                <a:gridCol w="2251881"/>
              </a:tblGrid>
              <a:tr h="723332">
                <a:tc>
                  <a:txBody>
                    <a:bodyPr/>
                    <a:lstStyle/>
                    <a:p>
                      <a:pPr algn="ctr"/>
                      <a:r>
                        <a:rPr lang="id-ID" sz="1600" b="1" dirty="0" smtClean="0">
                          <a:latin typeface="Times New Roman" panose="02020603050405020304" pitchFamily="18" charset="0"/>
                          <a:cs typeface="Times New Roman" panose="02020603050405020304" pitchFamily="18" charset="0"/>
                        </a:rPr>
                        <a:t>Warna yang dihasilkan</a:t>
                      </a:r>
                      <a:endParaRPr lang="id-ID" sz="1600" b="1" dirty="0">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23114507"/>
              </p:ext>
            </p:extLst>
          </p:nvPr>
        </p:nvGraphicFramePr>
        <p:xfrm>
          <a:off x="6005014" y="1569493"/>
          <a:ext cx="2224586" cy="655092"/>
        </p:xfrm>
        <a:graphic>
          <a:graphicData uri="http://schemas.openxmlformats.org/drawingml/2006/table">
            <a:tbl>
              <a:tblPr/>
              <a:tblGrid>
                <a:gridCol w="2224586"/>
              </a:tblGrid>
              <a:tr h="655092">
                <a:tc>
                  <a:txBody>
                    <a:bodyPr/>
                    <a:lstStyle/>
                    <a:p>
                      <a:pPr algn="ctr"/>
                      <a:r>
                        <a:rPr lang="id-ID" dirty="0" smtClean="0">
                          <a:solidFill>
                            <a:schemeClr val="bg1"/>
                          </a:solidFill>
                        </a:rPr>
                        <a:t>Hijau Cerah</a:t>
                      </a:r>
                      <a:endParaRPr lang="id-ID" dirty="0">
                        <a:solidFill>
                          <a:schemeClr val="bg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660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81124033"/>
              </p:ext>
            </p:extLst>
          </p:nvPr>
        </p:nvGraphicFramePr>
        <p:xfrm>
          <a:off x="5977719" y="2251881"/>
          <a:ext cx="2251881" cy="641444"/>
        </p:xfrm>
        <a:graphic>
          <a:graphicData uri="http://schemas.openxmlformats.org/drawingml/2006/table">
            <a:tbl>
              <a:tblPr/>
              <a:tblGrid>
                <a:gridCol w="2251881"/>
              </a:tblGrid>
              <a:tr h="641444">
                <a:tc>
                  <a:txBody>
                    <a:bodyPr/>
                    <a:lstStyle/>
                    <a:p>
                      <a:pPr algn="ctr"/>
                      <a:r>
                        <a:rPr lang="id-ID" dirty="0" smtClean="0">
                          <a:solidFill>
                            <a:schemeClr val="bg1"/>
                          </a:solidFill>
                        </a:rPr>
                        <a:t>Hijau kehitaman</a:t>
                      </a:r>
                      <a:endParaRPr lang="id-ID" dirty="0">
                        <a:solidFill>
                          <a:schemeClr val="bg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3300"/>
                    </a:solidFill>
                  </a:tcPr>
                </a:tc>
              </a:tr>
            </a:tbl>
          </a:graphicData>
        </a:graphic>
      </p:graphicFrame>
      <p:sp>
        <p:nvSpPr>
          <p:cNvPr id="10" name="Horizontal Scroll 9"/>
          <p:cNvSpPr/>
          <p:nvPr/>
        </p:nvSpPr>
        <p:spPr>
          <a:xfrm>
            <a:off x="8568410" y="0"/>
            <a:ext cx="3222460" cy="349382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Berdasarkan sistem L*a*b* dan L*c*h* disimpulkan bahwa </a:t>
            </a:r>
            <a:r>
              <a:rPr lang="id-ID" i="1" dirty="0" smtClean="0"/>
              <a:t>mix vegetable leather </a:t>
            </a:r>
            <a:r>
              <a:rPr lang="id-ID" dirty="0" smtClean="0"/>
              <a:t>memiliki warna yang lebih cerah dari </a:t>
            </a:r>
            <a:r>
              <a:rPr lang="id-ID" i="1" dirty="0" smtClean="0"/>
              <a:t>seaweed leather </a:t>
            </a:r>
            <a:r>
              <a:rPr lang="id-ID" dirty="0" smtClean="0"/>
              <a:t>komersil</a:t>
            </a:r>
            <a:endParaRPr lang="id-ID" dirty="0"/>
          </a:p>
        </p:txBody>
      </p:sp>
      <p:pic>
        <p:nvPicPr>
          <p:cNvPr id="16385"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37" y="3452884"/>
            <a:ext cx="3246577" cy="298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114" y="3452884"/>
            <a:ext cx="3517949" cy="301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063" y="3452884"/>
            <a:ext cx="3668074" cy="301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903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81689252"/>
              </p:ext>
            </p:extLst>
          </p:nvPr>
        </p:nvGraphicFramePr>
        <p:xfrm>
          <a:off x="450535" y="1719618"/>
          <a:ext cx="6018504" cy="1651379"/>
        </p:xfrm>
        <a:graphic>
          <a:graphicData uri="http://schemas.openxmlformats.org/drawingml/2006/table">
            <a:tbl>
              <a:tblPr firstRow="1" firstCol="1" bandRow="1">
                <a:tableStyleId>{5940675A-B579-460E-94D1-54222C63F5DA}</a:tableStyleId>
              </a:tblPr>
              <a:tblGrid>
                <a:gridCol w="1155828"/>
                <a:gridCol w="1234884"/>
                <a:gridCol w="1235616"/>
                <a:gridCol w="1235616"/>
                <a:gridCol w="1156560"/>
              </a:tblGrid>
              <a:tr h="532263">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No.</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Parameter</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Hasil</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66FFCC"/>
                    </a:solidFill>
                  </a:tcP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Satuan</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anose="02020603050405020304" pitchFamily="18" charset="0"/>
                          <a:cs typeface="Times New Roman" panose="02020603050405020304" pitchFamily="18" charset="0"/>
                        </a:rPr>
                        <a:t>Metode</a:t>
                      </a:r>
                      <a:endParaRPr lang="id-ID"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119116">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1</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a:effectLst/>
                          <a:latin typeface="Times New Roman" panose="02020603050405020304" pitchFamily="18" charset="0"/>
                          <a:cs typeface="Times New Roman" panose="02020603050405020304" pitchFamily="18" charset="0"/>
                        </a:rPr>
                        <a:t>Total Dietary Fiber</a:t>
                      </a:r>
                      <a:endParaRPr lang="id-ID"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67.96</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66FFCC"/>
                    </a:solidFill>
                  </a:tcP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g/100g</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400" dirty="0">
                          <a:effectLst/>
                          <a:latin typeface="Times New Roman" panose="02020603050405020304" pitchFamily="18" charset="0"/>
                          <a:cs typeface="Times New Roman" panose="02020603050405020304" pitchFamily="18" charset="0"/>
                        </a:rPr>
                        <a:t>IKP/K-4 (Enzymatic)</a:t>
                      </a:r>
                      <a:endParaRPr lang="id-ID"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TextBox 3"/>
          <p:cNvSpPr txBox="1"/>
          <p:nvPr/>
        </p:nvSpPr>
        <p:spPr>
          <a:xfrm>
            <a:off x="450376" y="341194"/>
            <a:ext cx="6155140" cy="369332"/>
          </a:xfrm>
          <a:prstGeom prst="rect">
            <a:avLst/>
          </a:prstGeom>
          <a:noFill/>
        </p:spPr>
        <p:txBody>
          <a:bodyPr wrap="square" rtlCol="0">
            <a:spAutoFit/>
          </a:bodyPr>
          <a:lstStyle/>
          <a:p>
            <a:r>
              <a:rPr lang="id-ID" dirty="0" smtClean="0"/>
              <a:t>3) Serat Pangan dengan Metode Enzymatic-Gravimetri</a:t>
            </a:r>
            <a:endParaRPr lang="id-ID" dirty="0"/>
          </a:p>
        </p:txBody>
      </p:sp>
      <p:sp>
        <p:nvSpPr>
          <p:cNvPr id="6" name="Rectangle 1"/>
          <p:cNvSpPr>
            <a:spLocks noChangeArrowheads="1"/>
          </p:cNvSpPr>
          <p:nvPr/>
        </p:nvSpPr>
        <p:spPr bwMode="auto">
          <a:xfrm>
            <a:off x="614150" y="1220028"/>
            <a:ext cx="59618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Identitas sampel : </a:t>
            </a:r>
            <a:r>
              <a:rPr kumimoji="0" lang="id-ID"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Nori </a:t>
            </a:r>
            <a:r>
              <a:rPr kumimoji="0" lang="id-ID"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Kode sampel : 162675</a:t>
            </a:r>
            <a:endPar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Arial" panose="020B0604020202020204" pitchFamily="34" charset="0"/>
            </a:endParaRPr>
          </a:p>
        </p:txBody>
      </p:sp>
      <p:cxnSp>
        <p:nvCxnSpPr>
          <p:cNvPr id="8" name="Straight Arrow Connector 7"/>
          <p:cNvCxnSpPr/>
          <p:nvPr/>
        </p:nvCxnSpPr>
        <p:spPr>
          <a:xfrm>
            <a:off x="1146412" y="3398293"/>
            <a:ext cx="258318" cy="6568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Horizontal Scroll 8"/>
          <p:cNvSpPr/>
          <p:nvPr/>
        </p:nvSpPr>
        <p:spPr>
          <a:xfrm>
            <a:off x="1003898" y="3756102"/>
            <a:ext cx="4926842" cy="265449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Serat pangan biasanya 2-16 kali lebih besar dari serat kasar. Tingginya serat pangan bersumber dari rumput laut </a:t>
            </a:r>
            <a:r>
              <a:rPr lang="id-ID" i="1" dirty="0" smtClean="0"/>
              <a:t>Eucheuma cottonii</a:t>
            </a:r>
            <a:r>
              <a:rPr lang="id-ID" dirty="0"/>
              <a:t> </a:t>
            </a:r>
            <a:r>
              <a:rPr lang="id-ID" dirty="0" smtClean="0"/>
              <a:t>dan sawi hijau</a:t>
            </a:r>
            <a:endParaRPr lang="id-ID" dirty="0"/>
          </a:p>
        </p:txBody>
      </p:sp>
      <p:sp>
        <p:nvSpPr>
          <p:cNvPr id="7" name="Oval 6"/>
          <p:cNvSpPr/>
          <p:nvPr/>
        </p:nvSpPr>
        <p:spPr>
          <a:xfrm>
            <a:off x="3118014" y="2344030"/>
            <a:ext cx="698611" cy="1054264"/>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420787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960" y="132522"/>
            <a:ext cx="8596668" cy="675861"/>
          </a:xfrm>
        </p:spPr>
        <p:txBody>
          <a:bodyPr/>
          <a:lstStyle/>
          <a:p>
            <a:pPr algn="ctr"/>
            <a:r>
              <a:rPr lang="id-ID" dirty="0" smtClean="0"/>
              <a:t>Kesimpulan dan Saran</a:t>
            </a:r>
            <a:endParaRPr lang="id-ID" dirty="0"/>
          </a:p>
        </p:txBody>
      </p:sp>
      <p:sp>
        <p:nvSpPr>
          <p:cNvPr id="4" name="Content Placeholder 3"/>
          <p:cNvSpPr>
            <a:spLocks noGrp="1"/>
          </p:cNvSpPr>
          <p:nvPr>
            <p:ph sz="half" idx="1"/>
          </p:nvPr>
        </p:nvSpPr>
        <p:spPr>
          <a:xfrm>
            <a:off x="677334" y="1099930"/>
            <a:ext cx="5272892" cy="5512905"/>
          </a:xfrm>
        </p:spPr>
        <p:txBody>
          <a:bodyPr>
            <a:normAutofit lnSpcReduction="10000"/>
          </a:bodyPr>
          <a:lstStyle/>
          <a:p>
            <a:pPr>
              <a:buFont typeface="Wingdings" panose="05000000000000000000" pitchFamily="2" charset="2"/>
              <a:buChar char="v"/>
            </a:pPr>
            <a:r>
              <a:rPr lang="id-ID" dirty="0" smtClean="0"/>
              <a:t>Kesimpulan :</a:t>
            </a:r>
          </a:p>
          <a:p>
            <a:pPr marL="0" indent="0" algn="just" defTabSz="179388">
              <a:buNone/>
            </a:pPr>
            <a:r>
              <a:rPr lang="id-ID" dirty="0" smtClean="0"/>
              <a:t>1. </a:t>
            </a:r>
            <a:r>
              <a:rPr lang="id-ID" dirty="0" smtClean="0">
                <a:solidFill>
                  <a:srgbClr val="00B050"/>
                </a:solidFill>
              </a:rPr>
              <a:t>berdasarkan hasil penelitian pendahuluan, penyaringan bubur rumput laut yang terpilih adalah 80% dan 20% tanpa penyaringan dengan kriteria organoleptik yang disukai oleh panelis</a:t>
            </a:r>
          </a:p>
          <a:p>
            <a:pPr marL="0" indent="0" algn="just">
              <a:buNone/>
            </a:pPr>
            <a:r>
              <a:rPr lang="id-ID" dirty="0" smtClean="0"/>
              <a:t>2. </a:t>
            </a:r>
            <a:r>
              <a:rPr lang="id-ID" dirty="0" smtClean="0">
                <a:solidFill>
                  <a:srgbClr val="C00000"/>
                </a:solidFill>
              </a:rPr>
              <a:t>Perbandingan bubur rumput laut dengan bubur sawi berpengaruh terhadap karakteristik </a:t>
            </a:r>
            <a:r>
              <a:rPr lang="id-ID" i="1" dirty="0" smtClean="0">
                <a:solidFill>
                  <a:srgbClr val="C00000"/>
                </a:solidFill>
              </a:rPr>
              <a:t>MIX VEGETABLE LEATHER</a:t>
            </a:r>
          </a:p>
          <a:p>
            <a:pPr marL="0" indent="0" algn="just">
              <a:buNone/>
            </a:pPr>
            <a:r>
              <a:rPr lang="id-ID" i="1" dirty="0" smtClean="0"/>
              <a:t>3. </a:t>
            </a:r>
            <a:r>
              <a:rPr lang="id-ID" dirty="0" smtClean="0">
                <a:solidFill>
                  <a:srgbClr val="003300"/>
                </a:solidFill>
              </a:rPr>
              <a:t>Konsentrasi ekstrak daun suji berpengaruh terhadap karakteristik </a:t>
            </a:r>
            <a:r>
              <a:rPr lang="id-ID" i="1" dirty="0" smtClean="0">
                <a:solidFill>
                  <a:srgbClr val="003300"/>
                </a:solidFill>
              </a:rPr>
              <a:t>MIX VEGETABLE LEATHER</a:t>
            </a:r>
            <a:endParaRPr lang="id-ID" dirty="0" smtClean="0">
              <a:solidFill>
                <a:srgbClr val="003300"/>
              </a:solidFill>
            </a:endParaRPr>
          </a:p>
          <a:p>
            <a:pPr marL="0" indent="0" algn="just">
              <a:buNone/>
            </a:pPr>
            <a:r>
              <a:rPr lang="id-ID" dirty="0" smtClean="0"/>
              <a:t>4. </a:t>
            </a:r>
            <a:r>
              <a:rPr lang="id-ID" dirty="0" smtClean="0">
                <a:solidFill>
                  <a:srgbClr val="FF0000"/>
                </a:solidFill>
              </a:rPr>
              <a:t>Perbandingan bubur rumput laut dengan bubur sawi (A) dan konsentrasi ekstrak daun suji (B) berpengaruh terhadap </a:t>
            </a:r>
            <a:r>
              <a:rPr lang="id-ID" i="1" dirty="0" smtClean="0">
                <a:solidFill>
                  <a:srgbClr val="FF0000"/>
                </a:solidFill>
              </a:rPr>
              <a:t>MIX VEGETABLE LEATHER</a:t>
            </a:r>
          </a:p>
          <a:p>
            <a:pPr marL="0" indent="0" algn="just">
              <a:buNone/>
            </a:pPr>
            <a:r>
              <a:rPr lang="id-ID" dirty="0" smtClean="0"/>
              <a:t>5. </a:t>
            </a:r>
            <a:r>
              <a:rPr lang="id-ID" dirty="0" smtClean="0">
                <a:solidFill>
                  <a:srgbClr val="0000FF"/>
                </a:solidFill>
              </a:rPr>
              <a:t>Sampel terpilih adalah a1b3, yaitu perbandingan bubur rumput laut dengan bubur sawi (1:1) dan konsentrasi ekstrak suji 15%, kadar air 7.09%, kadar abu 23.21%, serat kasar 19.05%, aktivitas antioksidan 31.23 ppm, serat pangan 67.96%</a:t>
            </a:r>
          </a:p>
          <a:p>
            <a:pPr marL="0" indent="0">
              <a:buNone/>
            </a:pPr>
            <a:endParaRPr lang="id-ID" dirty="0"/>
          </a:p>
        </p:txBody>
      </p:sp>
      <p:sp>
        <p:nvSpPr>
          <p:cNvPr id="5" name="Content Placeholder 4"/>
          <p:cNvSpPr>
            <a:spLocks noGrp="1"/>
          </p:cNvSpPr>
          <p:nvPr>
            <p:ph sz="half" idx="2"/>
          </p:nvPr>
        </p:nvSpPr>
        <p:spPr>
          <a:xfrm>
            <a:off x="6175512" y="1099931"/>
            <a:ext cx="5605671" cy="5512904"/>
          </a:xfrm>
        </p:spPr>
        <p:txBody>
          <a:bodyPr>
            <a:normAutofit lnSpcReduction="10000"/>
          </a:bodyPr>
          <a:lstStyle/>
          <a:p>
            <a:pPr>
              <a:buFont typeface="Wingdings" panose="05000000000000000000" pitchFamily="2" charset="2"/>
              <a:buChar char="v"/>
            </a:pPr>
            <a:r>
              <a:rPr lang="id-ID" dirty="0" smtClean="0"/>
              <a:t>Saran :</a:t>
            </a:r>
          </a:p>
          <a:p>
            <a:pPr algn="just">
              <a:buAutoNum type="arabicPeriod"/>
            </a:pPr>
            <a:r>
              <a:rPr lang="id-ID" dirty="0" smtClean="0">
                <a:solidFill>
                  <a:srgbClr val="10F415"/>
                </a:solidFill>
              </a:rPr>
              <a:t>Perlu dilakukan penelitian lebih lanjut mengenai penyimpanan dan jenis kemasan yang tepat untuk mempertahankan umur simpan produknya</a:t>
            </a:r>
          </a:p>
          <a:p>
            <a:pPr algn="just">
              <a:buAutoNum type="arabicPeriod"/>
            </a:pPr>
            <a:r>
              <a:rPr lang="id-ID" dirty="0" smtClean="0">
                <a:solidFill>
                  <a:srgbClr val="00B0F0"/>
                </a:solidFill>
              </a:rPr>
              <a:t>Perlu dilakukan percobaan dalam mengolah </a:t>
            </a:r>
            <a:r>
              <a:rPr lang="id-ID" i="1" dirty="0" smtClean="0">
                <a:solidFill>
                  <a:srgbClr val="00B0F0"/>
                </a:solidFill>
              </a:rPr>
              <a:t>Mix Vegetable Leather </a:t>
            </a:r>
            <a:r>
              <a:rPr lang="id-ID" dirty="0" smtClean="0">
                <a:solidFill>
                  <a:srgbClr val="00B0F0"/>
                </a:solidFill>
              </a:rPr>
              <a:t>dari berbagai jenis rumput laut yang tumbuh di perairan Indonesia</a:t>
            </a:r>
          </a:p>
          <a:p>
            <a:pPr>
              <a:buAutoNum type="arabicPeriod"/>
            </a:pPr>
            <a:r>
              <a:rPr lang="id-ID" dirty="0" smtClean="0">
                <a:solidFill>
                  <a:srgbClr val="FFCC00"/>
                </a:solidFill>
              </a:rPr>
              <a:t>Perlu dilakukan percobaan dalam mengolah </a:t>
            </a:r>
            <a:r>
              <a:rPr lang="id-ID" i="1" dirty="0" smtClean="0">
                <a:solidFill>
                  <a:srgbClr val="FFCC00"/>
                </a:solidFill>
              </a:rPr>
              <a:t>Mix Vegetable Leather </a:t>
            </a:r>
            <a:r>
              <a:rPr lang="id-ID" dirty="0" smtClean="0">
                <a:solidFill>
                  <a:srgbClr val="FFCC00"/>
                </a:solidFill>
              </a:rPr>
              <a:t>dengan sayuran hijau lainnya</a:t>
            </a:r>
          </a:p>
          <a:p>
            <a:pPr>
              <a:buAutoNum type="arabicPeriod"/>
            </a:pPr>
            <a:endParaRPr lang="id-ID" dirty="0"/>
          </a:p>
        </p:txBody>
      </p:sp>
    </p:spTree>
    <p:extLst>
      <p:ext uri="{BB962C8B-B14F-4D97-AF65-F5344CB8AC3E}">
        <p14:creationId xmlns:p14="http://schemas.microsoft.com/office/powerpoint/2010/main" val="1804723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904" t="1124" r="25421" b="-1124"/>
          <a:stretch/>
        </p:blipFill>
        <p:spPr>
          <a:xfrm rot="5400000">
            <a:off x="4531057" y="13648"/>
            <a:ext cx="2456598" cy="242930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105" r="11791"/>
          <a:stretch/>
        </p:blipFill>
        <p:spPr>
          <a:xfrm>
            <a:off x="4667535" y="2770675"/>
            <a:ext cx="2306472" cy="255094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360" t="4823" r="30582" b="21363"/>
          <a:stretch/>
        </p:blipFill>
        <p:spPr>
          <a:xfrm rot="5400000">
            <a:off x="-64860" y="3043037"/>
            <a:ext cx="2550944" cy="200622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6187" r="21167"/>
          <a:stretch/>
        </p:blipFill>
        <p:spPr>
          <a:xfrm rot="5400000">
            <a:off x="2165157" y="2988907"/>
            <a:ext cx="2550944" cy="2114480"/>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9675" t="5548" r="24152"/>
          <a:stretch/>
        </p:blipFill>
        <p:spPr>
          <a:xfrm>
            <a:off x="7184411" y="0"/>
            <a:ext cx="2259839" cy="245659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168" y="163772"/>
            <a:ext cx="4076132" cy="2292824"/>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12212" r="5427"/>
          <a:stretch/>
        </p:blipFill>
        <p:spPr>
          <a:xfrm>
            <a:off x="7184411" y="2817848"/>
            <a:ext cx="2764807" cy="2456596"/>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54654" y="163773"/>
            <a:ext cx="2537346" cy="229282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2430" y="2601569"/>
            <a:ext cx="2166866" cy="2672876"/>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2521" y="5328892"/>
            <a:ext cx="2627426" cy="1477927"/>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6469" y="5380628"/>
            <a:ext cx="2535451" cy="1426191"/>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18443" y="5303582"/>
            <a:ext cx="2717420" cy="1528549"/>
          </a:xfrm>
          <a:prstGeom prst="rect">
            <a:avLst/>
          </a:prstGeom>
        </p:spPr>
      </p:pic>
    </p:spTree>
    <p:extLst>
      <p:ext uri="{BB962C8B-B14F-4D97-AF65-F5344CB8AC3E}">
        <p14:creationId xmlns:p14="http://schemas.microsoft.com/office/powerpoint/2010/main" val="1964324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5527"/>
            <a:ext cx="8596668" cy="595745"/>
          </a:xfrm>
        </p:spPr>
        <p:txBody>
          <a:bodyPr>
            <a:normAutofit/>
          </a:bodyPr>
          <a:lstStyle/>
          <a:p>
            <a:r>
              <a:rPr lang="id-ID" sz="2800" b="1" dirty="0" smtClean="0">
                <a:solidFill>
                  <a:schemeClr val="tx1"/>
                </a:solidFill>
              </a:rPr>
              <a:t>1.3. Maksud dan Tujuan Penelitian</a:t>
            </a:r>
            <a:endParaRPr lang="id-ID" sz="2800" b="1" dirty="0">
              <a:solidFill>
                <a:schemeClr val="tx1"/>
              </a:solidFill>
            </a:endParaRPr>
          </a:p>
        </p:txBody>
      </p:sp>
      <p:sp>
        <p:nvSpPr>
          <p:cNvPr id="3" name="Content Placeholder 2"/>
          <p:cNvSpPr>
            <a:spLocks noGrp="1"/>
          </p:cNvSpPr>
          <p:nvPr>
            <p:ph idx="1"/>
          </p:nvPr>
        </p:nvSpPr>
        <p:spPr>
          <a:xfrm>
            <a:off x="1017859" y="1357663"/>
            <a:ext cx="7516541" cy="5758755"/>
          </a:xfrm>
        </p:spPr>
        <p:txBody>
          <a:bodyPr>
            <a:normAutofit/>
          </a:bodyPr>
          <a:lstStyle/>
          <a:p>
            <a:pPr marL="0" indent="0">
              <a:buNone/>
            </a:pPr>
            <a:endParaRPr lang="id-ID" dirty="0"/>
          </a:p>
          <a:p>
            <a:pPr algn="just"/>
            <a:r>
              <a:rPr lang="en-US" sz="2000" dirty="0" err="1">
                <a:solidFill>
                  <a:srgbClr val="FF9933"/>
                </a:solidFill>
              </a:rPr>
              <a:t>Maksud</a:t>
            </a:r>
            <a:r>
              <a:rPr lang="en-US" sz="2000" dirty="0">
                <a:solidFill>
                  <a:srgbClr val="FF9933"/>
                </a:solidFill>
              </a:rPr>
              <a:t> </a:t>
            </a:r>
            <a:r>
              <a:rPr lang="en-US" sz="2000" dirty="0" err="1">
                <a:solidFill>
                  <a:srgbClr val="FF9933"/>
                </a:solidFill>
              </a:rPr>
              <a:t>dari</a:t>
            </a:r>
            <a:r>
              <a:rPr lang="en-US" sz="2000" dirty="0">
                <a:solidFill>
                  <a:srgbClr val="FF9933"/>
                </a:solidFill>
              </a:rPr>
              <a:t> </a:t>
            </a:r>
            <a:r>
              <a:rPr lang="en-US" sz="2000" dirty="0" err="1">
                <a:solidFill>
                  <a:srgbClr val="FF9933"/>
                </a:solidFill>
              </a:rPr>
              <a:t>penelitian</a:t>
            </a:r>
            <a:r>
              <a:rPr lang="en-US" sz="2000" dirty="0">
                <a:solidFill>
                  <a:srgbClr val="FF9933"/>
                </a:solidFill>
              </a:rPr>
              <a:t> </a:t>
            </a:r>
            <a:r>
              <a:rPr lang="en-US" sz="2000" dirty="0" err="1">
                <a:solidFill>
                  <a:srgbClr val="FF9933"/>
                </a:solidFill>
              </a:rPr>
              <a:t>ini</a:t>
            </a:r>
            <a:r>
              <a:rPr lang="en-US" sz="2000" dirty="0">
                <a:solidFill>
                  <a:srgbClr val="FF9933"/>
                </a:solidFill>
              </a:rPr>
              <a:t> </a:t>
            </a:r>
            <a:r>
              <a:rPr lang="en-US" sz="2000" dirty="0" err="1">
                <a:solidFill>
                  <a:srgbClr val="FF9933"/>
                </a:solidFill>
              </a:rPr>
              <a:t>adalah</a:t>
            </a:r>
            <a:r>
              <a:rPr lang="en-US" sz="2000" dirty="0">
                <a:solidFill>
                  <a:srgbClr val="FF9933"/>
                </a:solidFill>
              </a:rPr>
              <a:t> </a:t>
            </a:r>
            <a:r>
              <a:rPr lang="en-US" sz="2000" dirty="0" err="1">
                <a:solidFill>
                  <a:srgbClr val="FF9933"/>
                </a:solidFill>
              </a:rPr>
              <a:t>untuk</a:t>
            </a:r>
            <a:r>
              <a:rPr lang="en-US" sz="2000" dirty="0">
                <a:solidFill>
                  <a:srgbClr val="FF9933"/>
                </a:solidFill>
              </a:rPr>
              <a:t> </a:t>
            </a:r>
            <a:r>
              <a:rPr lang="en-US" sz="2000" dirty="0" err="1">
                <a:solidFill>
                  <a:srgbClr val="FF9933"/>
                </a:solidFill>
              </a:rPr>
              <a:t>mengetahui</a:t>
            </a:r>
            <a:r>
              <a:rPr lang="en-US" sz="2000" dirty="0">
                <a:solidFill>
                  <a:srgbClr val="FF9933"/>
                </a:solidFill>
              </a:rPr>
              <a:t> </a:t>
            </a:r>
            <a:r>
              <a:rPr lang="en-US" sz="2000" dirty="0" err="1">
                <a:solidFill>
                  <a:srgbClr val="FF9933"/>
                </a:solidFill>
              </a:rPr>
              <a:t>pengaruh</a:t>
            </a:r>
            <a:r>
              <a:rPr lang="en-US" sz="2000" dirty="0">
                <a:solidFill>
                  <a:srgbClr val="FF9933"/>
                </a:solidFill>
              </a:rPr>
              <a:t> </a:t>
            </a:r>
            <a:r>
              <a:rPr lang="id-ID" sz="2000" dirty="0" smtClean="0">
                <a:solidFill>
                  <a:srgbClr val="FF9933"/>
                </a:solidFill>
              </a:rPr>
              <a:t>perbandingan bubur rumput laut dengan bubur sawi</a:t>
            </a:r>
            <a:r>
              <a:rPr lang="en-US" sz="2000" dirty="0" smtClean="0">
                <a:solidFill>
                  <a:srgbClr val="FF9933"/>
                </a:solidFill>
              </a:rPr>
              <a:t> </a:t>
            </a:r>
            <a:r>
              <a:rPr lang="en-US" sz="2000" dirty="0" err="1">
                <a:solidFill>
                  <a:srgbClr val="FF9933"/>
                </a:solidFill>
              </a:rPr>
              <a:t>dan</a:t>
            </a:r>
            <a:r>
              <a:rPr lang="en-US" sz="2000" dirty="0">
                <a:solidFill>
                  <a:srgbClr val="FF9933"/>
                </a:solidFill>
              </a:rPr>
              <a:t> </a:t>
            </a:r>
            <a:r>
              <a:rPr lang="id-ID" sz="2000" dirty="0" smtClean="0">
                <a:solidFill>
                  <a:srgbClr val="FF9933"/>
                </a:solidFill>
              </a:rPr>
              <a:t>konsentrasi </a:t>
            </a:r>
            <a:r>
              <a:rPr lang="en-US" sz="2000" dirty="0" err="1" smtClean="0">
                <a:solidFill>
                  <a:srgbClr val="FF9933"/>
                </a:solidFill>
              </a:rPr>
              <a:t>pewarna</a:t>
            </a:r>
            <a:r>
              <a:rPr lang="en-US" sz="2000" dirty="0" smtClean="0">
                <a:solidFill>
                  <a:srgbClr val="FF9933"/>
                </a:solidFill>
              </a:rPr>
              <a:t> </a:t>
            </a:r>
            <a:r>
              <a:rPr lang="en-US" sz="2000" dirty="0" err="1">
                <a:solidFill>
                  <a:srgbClr val="FF9933"/>
                </a:solidFill>
              </a:rPr>
              <a:t>ekstrak</a:t>
            </a:r>
            <a:r>
              <a:rPr lang="en-US" sz="2000" dirty="0">
                <a:solidFill>
                  <a:srgbClr val="FF9933"/>
                </a:solidFill>
              </a:rPr>
              <a:t> </a:t>
            </a:r>
            <a:r>
              <a:rPr lang="en-US" sz="2000" dirty="0" err="1" smtClean="0">
                <a:solidFill>
                  <a:srgbClr val="FF9933"/>
                </a:solidFill>
              </a:rPr>
              <a:t>suji</a:t>
            </a:r>
            <a:r>
              <a:rPr lang="en-US" sz="2000" dirty="0" smtClean="0">
                <a:solidFill>
                  <a:srgbClr val="FF9933"/>
                </a:solidFill>
              </a:rPr>
              <a:t> </a:t>
            </a:r>
            <a:r>
              <a:rPr lang="en-US" sz="2000" dirty="0" err="1">
                <a:solidFill>
                  <a:srgbClr val="FF9933"/>
                </a:solidFill>
              </a:rPr>
              <a:t>terhadap</a:t>
            </a:r>
            <a:r>
              <a:rPr lang="en-US" sz="2000" dirty="0">
                <a:solidFill>
                  <a:srgbClr val="FF9933"/>
                </a:solidFill>
              </a:rPr>
              <a:t> </a:t>
            </a:r>
            <a:r>
              <a:rPr lang="en-US" sz="2000" dirty="0" err="1">
                <a:solidFill>
                  <a:srgbClr val="FF9933"/>
                </a:solidFill>
              </a:rPr>
              <a:t>karakteristik</a:t>
            </a:r>
            <a:r>
              <a:rPr lang="en-US" sz="2000" dirty="0">
                <a:solidFill>
                  <a:srgbClr val="FF9933"/>
                </a:solidFill>
              </a:rPr>
              <a:t> </a:t>
            </a:r>
            <a:r>
              <a:rPr lang="en-US" sz="2000" dirty="0" err="1" smtClean="0">
                <a:solidFill>
                  <a:srgbClr val="FF9933"/>
                </a:solidFill>
              </a:rPr>
              <a:t>kimia</a:t>
            </a:r>
            <a:r>
              <a:rPr lang="en-US" sz="2000" dirty="0" smtClean="0">
                <a:solidFill>
                  <a:srgbClr val="FF9933"/>
                </a:solidFill>
              </a:rPr>
              <a:t> </a:t>
            </a:r>
            <a:r>
              <a:rPr lang="id-ID" sz="2000" dirty="0" smtClean="0">
                <a:solidFill>
                  <a:srgbClr val="FF9933"/>
                </a:solidFill>
              </a:rPr>
              <a:t>dan</a:t>
            </a:r>
            <a:r>
              <a:rPr lang="en-US" sz="2000" dirty="0" smtClean="0">
                <a:solidFill>
                  <a:srgbClr val="FF9933"/>
                </a:solidFill>
              </a:rPr>
              <a:t> </a:t>
            </a:r>
            <a:r>
              <a:rPr lang="en-US" sz="2000" dirty="0" err="1">
                <a:solidFill>
                  <a:srgbClr val="FF9933"/>
                </a:solidFill>
              </a:rPr>
              <a:t>organoleptik</a:t>
            </a:r>
            <a:r>
              <a:rPr lang="en-US" sz="2000" dirty="0">
                <a:solidFill>
                  <a:srgbClr val="FF9933"/>
                </a:solidFill>
              </a:rPr>
              <a:t> </a:t>
            </a:r>
            <a:r>
              <a:rPr lang="en-US" sz="2000" dirty="0" err="1">
                <a:solidFill>
                  <a:srgbClr val="FF9933"/>
                </a:solidFill>
              </a:rPr>
              <a:t>pada</a:t>
            </a:r>
            <a:r>
              <a:rPr lang="en-US" sz="2000" dirty="0">
                <a:solidFill>
                  <a:srgbClr val="FF9933"/>
                </a:solidFill>
              </a:rPr>
              <a:t> </a:t>
            </a:r>
            <a:r>
              <a:rPr lang="id-ID" sz="2000" i="1" dirty="0" smtClean="0">
                <a:solidFill>
                  <a:srgbClr val="FF9933"/>
                </a:solidFill>
                <a:latin typeface="+mj-lt"/>
              </a:rPr>
              <a:t>mix </a:t>
            </a:r>
            <a:r>
              <a:rPr lang="id-ID" sz="2000" i="1" dirty="0" smtClean="0">
                <a:solidFill>
                  <a:srgbClr val="FF9933"/>
                </a:solidFill>
                <a:latin typeface="+mj-lt"/>
                <a:cs typeface="Times New Roman" panose="02020603050405020304" pitchFamily="18" charset="0"/>
              </a:rPr>
              <a:t>vegetable leather</a:t>
            </a:r>
            <a:r>
              <a:rPr lang="en-US" sz="2000" dirty="0" smtClean="0">
                <a:solidFill>
                  <a:srgbClr val="FF9933"/>
                </a:solidFill>
                <a:latin typeface="+mj-lt"/>
              </a:rPr>
              <a:t>. </a:t>
            </a:r>
            <a:endParaRPr lang="id-ID" sz="2000" dirty="0">
              <a:solidFill>
                <a:srgbClr val="FF9933"/>
              </a:solidFill>
              <a:latin typeface="+mj-lt"/>
            </a:endParaRPr>
          </a:p>
          <a:p>
            <a:pPr marL="0" indent="0" algn="just">
              <a:buNone/>
            </a:pPr>
            <a:endParaRPr lang="id-ID" dirty="0"/>
          </a:p>
          <a:p>
            <a:pPr algn="just"/>
            <a:r>
              <a:rPr lang="en-US" sz="2000" dirty="0" err="1" smtClean="0">
                <a:solidFill>
                  <a:srgbClr val="C00000"/>
                </a:solidFill>
              </a:rPr>
              <a:t>Tujuan</a:t>
            </a:r>
            <a:r>
              <a:rPr lang="en-US" sz="2000" dirty="0" smtClean="0">
                <a:solidFill>
                  <a:srgbClr val="C00000"/>
                </a:solidFill>
              </a:rPr>
              <a:t> </a:t>
            </a:r>
            <a:r>
              <a:rPr lang="en-US" sz="2000" dirty="0" err="1">
                <a:solidFill>
                  <a:srgbClr val="C00000"/>
                </a:solidFill>
              </a:rPr>
              <a:t>dari</a:t>
            </a:r>
            <a:r>
              <a:rPr lang="en-US" sz="2000" dirty="0">
                <a:solidFill>
                  <a:srgbClr val="C00000"/>
                </a:solidFill>
              </a:rPr>
              <a:t> </a:t>
            </a:r>
            <a:r>
              <a:rPr lang="en-US" sz="2000" dirty="0" err="1">
                <a:solidFill>
                  <a:srgbClr val="C00000"/>
                </a:solidFill>
              </a:rPr>
              <a:t>penelitian</a:t>
            </a:r>
            <a:r>
              <a:rPr lang="en-US" sz="2000" dirty="0">
                <a:solidFill>
                  <a:srgbClr val="C00000"/>
                </a:solidFill>
              </a:rPr>
              <a:t> </a:t>
            </a:r>
            <a:r>
              <a:rPr lang="en-US" sz="2000" dirty="0" err="1">
                <a:solidFill>
                  <a:srgbClr val="C00000"/>
                </a:solidFill>
              </a:rPr>
              <a:t>ini</a:t>
            </a:r>
            <a:r>
              <a:rPr lang="en-US" sz="2000" dirty="0">
                <a:solidFill>
                  <a:srgbClr val="C00000"/>
                </a:solidFill>
              </a:rPr>
              <a:t> </a:t>
            </a:r>
            <a:r>
              <a:rPr lang="en-US" sz="2000" dirty="0" err="1">
                <a:solidFill>
                  <a:srgbClr val="C00000"/>
                </a:solidFill>
              </a:rPr>
              <a:t>adalah</a:t>
            </a:r>
            <a:r>
              <a:rPr lang="en-US" sz="2000" dirty="0">
                <a:solidFill>
                  <a:srgbClr val="C00000"/>
                </a:solidFill>
              </a:rPr>
              <a:t> </a:t>
            </a:r>
            <a:r>
              <a:rPr lang="en-US" sz="2000" dirty="0" err="1">
                <a:solidFill>
                  <a:srgbClr val="C00000"/>
                </a:solidFill>
              </a:rPr>
              <a:t>untuk</a:t>
            </a:r>
            <a:r>
              <a:rPr lang="en-US" sz="2000" dirty="0">
                <a:solidFill>
                  <a:srgbClr val="C00000"/>
                </a:solidFill>
              </a:rPr>
              <a:t> </a:t>
            </a:r>
            <a:r>
              <a:rPr lang="en-US" sz="2000" dirty="0" err="1">
                <a:solidFill>
                  <a:srgbClr val="C00000"/>
                </a:solidFill>
              </a:rPr>
              <a:t>menghasilkan</a:t>
            </a:r>
            <a:r>
              <a:rPr lang="en-US" sz="2000" dirty="0">
                <a:solidFill>
                  <a:srgbClr val="C00000"/>
                </a:solidFill>
              </a:rPr>
              <a:t> </a:t>
            </a:r>
            <a:r>
              <a:rPr lang="en-US" sz="2000" dirty="0" err="1">
                <a:solidFill>
                  <a:srgbClr val="C00000"/>
                </a:solidFill>
              </a:rPr>
              <a:t>cemilan</a:t>
            </a:r>
            <a:r>
              <a:rPr lang="en-US" sz="2000" dirty="0">
                <a:solidFill>
                  <a:srgbClr val="C00000"/>
                </a:solidFill>
              </a:rPr>
              <a:t> </a:t>
            </a:r>
            <a:r>
              <a:rPr lang="id-ID" sz="2000" dirty="0" smtClean="0">
                <a:solidFill>
                  <a:srgbClr val="C00000"/>
                </a:solidFill>
              </a:rPr>
              <a:t>ber</a:t>
            </a:r>
            <a:r>
              <a:rPr lang="en-US" sz="2000" dirty="0" err="1" smtClean="0">
                <a:solidFill>
                  <a:srgbClr val="C00000"/>
                </a:solidFill>
              </a:rPr>
              <a:t>bahan</a:t>
            </a:r>
            <a:r>
              <a:rPr lang="en-US" sz="2000" dirty="0" smtClean="0">
                <a:solidFill>
                  <a:srgbClr val="C00000"/>
                </a:solidFill>
              </a:rPr>
              <a:t> </a:t>
            </a:r>
            <a:r>
              <a:rPr lang="id-ID" sz="2000" dirty="0" smtClean="0">
                <a:solidFill>
                  <a:srgbClr val="C00000"/>
                </a:solidFill>
              </a:rPr>
              <a:t>baku</a:t>
            </a:r>
            <a:r>
              <a:rPr lang="en-US" sz="2000" dirty="0" smtClean="0">
                <a:solidFill>
                  <a:srgbClr val="C00000"/>
                </a:solidFill>
              </a:rPr>
              <a:t> </a:t>
            </a:r>
            <a:r>
              <a:rPr lang="en-US" sz="2000" dirty="0" err="1">
                <a:solidFill>
                  <a:srgbClr val="C00000"/>
                </a:solidFill>
              </a:rPr>
              <a:t>lokal</a:t>
            </a:r>
            <a:r>
              <a:rPr lang="en-US" sz="2000" dirty="0">
                <a:solidFill>
                  <a:srgbClr val="C00000"/>
                </a:solidFill>
              </a:rPr>
              <a:t> </a:t>
            </a:r>
            <a:r>
              <a:rPr lang="en-US" sz="2000" dirty="0" err="1">
                <a:solidFill>
                  <a:srgbClr val="C00000"/>
                </a:solidFill>
              </a:rPr>
              <a:t>sehingga</a:t>
            </a:r>
            <a:r>
              <a:rPr lang="en-US" sz="2000" dirty="0">
                <a:solidFill>
                  <a:srgbClr val="C00000"/>
                </a:solidFill>
              </a:rPr>
              <a:t> </a:t>
            </a:r>
            <a:r>
              <a:rPr lang="en-US" sz="2000" dirty="0" err="1">
                <a:solidFill>
                  <a:srgbClr val="C00000"/>
                </a:solidFill>
              </a:rPr>
              <a:t>dapat</a:t>
            </a:r>
            <a:r>
              <a:rPr lang="en-US" sz="2000" dirty="0">
                <a:solidFill>
                  <a:srgbClr val="C00000"/>
                </a:solidFill>
              </a:rPr>
              <a:t> </a:t>
            </a:r>
            <a:r>
              <a:rPr lang="en-US" sz="2000" dirty="0" err="1">
                <a:solidFill>
                  <a:srgbClr val="C00000"/>
                </a:solidFill>
              </a:rPr>
              <a:t>meningkatkan</a:t>
            </a:r>
            <a:r>
              <a:rPr lang="en-US" sz="2000" dirty="0">
                <a:solidFill>
                  <a:srgbClr val="C00000"/>
                </a:solidFill>
              </a:rPr>
              <a:t> </a:t>
            </a:r>
            <a:r>
              <a:rPr lang="en-US" sz="2000" dirty="0" err="1">
                <a:solidFill>
                  <a:srgbClr val="C00000"/>
                </a:solidFill>
              </a:rPr>
              <a:t>nilai</a:t>
            </a:r>
            <a:r>
              <a:rPr lang="en-US" sz="2000" dirty="0">
                <a:solidFill>
                  <a:srgbClr val="C00000"/>
                </a:solidFill>
              </a:rPr>
              <a:t> </a:t>
            </a:r>
            <a:r>
              <a:rPr lang="en-US" sz="2000" dirty="0" err="1">
                <a:solidFill>
                  <a:srgbClr val="C00000"/>
                </a:solidFill>
              </a:rPr>
              <a:t>tambah</a:t>
            </a:r>
            <a:r>
              <a:rPr lang="en-US" sz="2000" dirty="0">
                <a:solidFill>
                  <a:srgbClr val="C00000"/>
                </a:solidFill>
              </a:rPr>
              <a:t> </a:t>
            </a:r>
            <a:r>
              <a:rPr lang="en-US" sz="2000" dirty="0" err="1">
                <a:solidFill>
                  <a:srgbClr val="C00000"/>
                </a:solidFill>
              </a:rPr>
              <a:t>terhadap</a:t>
            </a:r>
            <a:r>
              <a:rPr lang="en-US" sz="2000" dirty="0">
                <a:solidFill>
                  <a:srgbClr val="C00000"/>
                </a:solidFill>
              </a:rPr>
              <a:t> </a:t>
            </a:r>
            <a:r>
              <a:rPr lang="id-ID" sz="2000" dirty="0" smtClean="0">
                <a:solidFill>
                  <a:srgbClr val="C00000"/>
                </a:solidFill>
              </a:rPr>
              <a:t>sawi</a:t>
            </a:r>
            <a:r>
              <a:rPr lang="en-US" sz="2000" dirty="0" smtClean="0">
                <a:solidFill>
                  <a:srgbClr val="C00000"/>
                </a:solidFill>
              </a:rPr>
              <a:t> </a:t>
            </a:r>
            <a:r>
              <a:rPr lang="en-US" sz="2000" dirty="0" err="1">
                <a:solidFill>
                  <a:srgbClr val="C00000"/>
                </a:solidFill>
              </a:rPr>
              <a:t>lokal</a:t>
            </a:r>
            <a:r>
              <a:rPr lang="en-US" sz="2000" dirty="0">
                <a:solidFill>
                  <a:srgbClr val="C00000"/>
                </a:solidFill>
              </a:rPr>
              <a:t> </a:t>
            </a:r>
            <a:r>
              <a:rPr lang="en-US" sz="2000" dirty="0" err="1">
                <a:solidFill>
                  <a:srgbClr val="C00000"/>
                </a:solidFill>
              </a:rPr>
              <a:t>dan</a:t>
            </a:r>
            <a:r>
              <a:rPr lang="en-US" sz="2000" dirty="0">
                <a:solidFill>
                  <a:srgbClr val="C00000"/>
                </a:solidFill>
              </a:rPr>
              <a:t> </a:t>
            </a:r>
            <a:r>
              <a:rPr lang="en-US" sz="2000" dirty="0" err="1">
                <a:solidFill>
                  <a:srgbClr val="C00000"/>
                </a:solidFill>
              </a:rPr>
              <a:t>mendukung</a:t>
            </a:r>
            <a:r>
              <a:rPr lang="en-US" sz="2000" dirty="0">
                <a:solidFill>
                  <a:srgbClr val="C00000"/>
                </a:solidFill>
              </a:rPr>
              <a:t> </a:t>
            </a:r>
            <a:r>
              <a:rPr lang="en-US" sz="2000" dirty="0" err="1">
                <a:solidFill>
                  <a:srgbClr val="C00000"/>
                </a:solidFill>
              </a:rPr>
              <a:t>penganekaragaman</a:t>
            </a:r>
            <a:r>
              <a:rPr lang="en-US" sz="2000" dirty="0">
                <a:solidFill>
                  <a:srgbClr val="C00000"/>
                </a:solidFill>
              </a:rPr>
              <a:t> </a:t>
            </a:r>
            <a:r>
              <a:rPr lang="en-US" sz="2000" dirty="0" err="1">
                <a:solidFill>
                  <a:srgbClr val="C00000"/>
                </a:solidFill>
              </a:rPr>
              <a:t>produk</a:t>
            </a:r>
            <a:r>
              <a:rPr lang="en-US" sz="2000" dirty="0">
                <a:solidFill>
                  <a:srgbClr val="C00000"/>
                </a:solidFill>
              </a:rPr>
              <a:t> </a:t>
            </a:r>
            <a:r>
              <a:rPr lang="en-US" sz="2000" dirty="0" err="1">
                <a:solidFill>
                  <a:srgbClr val="C00000"/>
                </a:solidFill>
              </a:rPr>
              <a:t>olahan</a:t>
            </a:r>
            <a:r>
              <a:rPr lang="en-US" sz="2000" dirty="0">
                <a:solidFill>
                  <a:srgbClr val="C00000"/>
                </a:solidFill>
              </a:rPr>
              <a:t> </a:t>
            </a:r>
            <a:r>
              <a:rPr lang="en-US" sz="2000" dirty="0" err="1">
                <a:solidFill>
                  <a:srgbClr val="C00000"/>
                </a:solidFill>
              </a:rPr>
              <a:t>pangan</a:t>
            </a:r>
            <a:r>
              <a:rPr lang="en-US" sz="2000" dirty="0">
                <a:solidFill>
                  <a:srgbClr val="C00000"/>
                </a:solidFill>
              </a:rPr>
              <a:t> </a:t>
            </a:r>
            <a:r>
              <a:rPr lang="en-US" sz="2000" dirty="0" err="1">
                <a:solidFill>
                  <a:srgbClr val="C00000"/>
                </a:solidFill>
              </a:rPr>
              <a:t>sehingga</a:t>
            </a:r>
            <a:r>
              <a:rPr lang="en-US" sz="2000" dirty="0">
                <a:solidFill>
                  <a:srgbClr val="C00000"/>
                </a:solidFill>
              </a:rPr>
              <a:t> </a:t>
            </a:r>
            <a:r>
              <a:rPr lang="en-US" sz="2000" dirty="0" err="1">
                <a:solidFill>
                  <a:srgbClr val="C00000"/>
                </a:solidFill>
              </a:rPr>
              <a:t>dapat</a:t>
            </a:r>
            <a:r>
              <a:rPr lang="en-US" sz="2000" dirty="0">
                <a:solidFill>
                  <a:srgbClr val="C00000"/>
                </a:solidFill>
              </a:rPr>
              <a:t> </a:t>
            </a:r>
            <a:r>
              <a:rPr lang="en-US" sz="2000" dirty="0" err="1" smtClean="0">
                <a:solidFill>
                  <a:srgbClr val="C00000"/>
                </a:solidFill>
              </a:rPr>
              <a:t>meng</a:t>
            </a:r>
            <a:r>
              <a:rPr lang="id-ID" sz="2000" dirty="0" smtClean="0">
                <a:solidFill>
                  <a:srgbClr val="C00000"/>
                </a:solidFill>
              </a:rPr>
              <a:t>g</a:t>
            </a:r>
            <a:r>
              <a:rPr lang="en-US" sz="2000" dirty="0" err="1" smtClean="0">
                <a:solidFill>
                  <a:srgbClr val="C00000"/>
                </a:solidFill>
              </a:rPr>
              <a:t>antikan</a:t>
            </a:r>
            <a:r>
              <a:rPr lang="en-US" sz="2000" dirty="0" smtClean="0">
                <a:solidFill>
                  <a:srgbClr val="C00000"/>
                </a:solidFill>
              </a:rPr>
              <a:t> </a:t>
            </a:r>
            <a:r>
              <a:rPr lang="en-US" sz="2000" dirty="0" err="1">
                <a:solidFill>
                  <a:srgbClr val="C00000"/>
                </a:solidFill>
              </a:rPr>
              <a:t>produk</a:t>
            </a:r>
            <a:r>
              <a:rPr lang="en-US" sz="2000" dirty="0">
                <a:solidFill>
                  <a:srgbClr val="C00000"/>
                </a:solidFill>
              </a:rPr>
              <a:t> </a:t>
            </a:r>
            <a:r>
              <a:rPr lang="id-ID" sz="2000" i="1" dirty="0" smtClean="0">
                <a:solidFill>
                  <a:srgbClr val="C00000"/>
                </a:solidFill>
              </a:rPr>
              <a:t>seaweed leather</a:t>
            </a:r>
            <a:r>
              <a:rPr lang="en-US" sz="2000" i="1" dirty="0" smtClean="0">
                <a:solidFill>
                  <a:srgbClr val="C00000"/>
                </a:solidFill>
              </a:rPr>
              <a:t> </a:t>
            </a:r>
            <a:r>
              <a:rPr lang="en-US" sz="2000" dirty="0" err="1">
                <a:solidFill>
                  <a:srgbClr val="C00000"/>
                </a:solidFill>
              </a:rPr>
              <a:t>impor</a:t>
            </a:r>
            <a:r>
              <a:rPr lang="en-US" sz="2000" dirty="0">
                <a:solidFill>
                  <a:srgbClr val="C00000"/>
                </a:solidFill>
              </a:rPr>
              <a:t>.</a:t>
            </a:r>
            <a:endParaRPr lang="id-ID" sz="2000" dirty="0">
              <a:solidFill>
                <a:srgbClr val="C00000"/>
              </a:solidFill>
            </a:endParaRPr>
          </a:p>
          <a:p>
            <a:pPr marL="0" indent="0">
              <a:buNone/>
            </a:pPr>
            <a:endParaRPr lang="id-ID"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656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72" y="248416"/>
            <a:ext cx="8596668" cy="750849"/>
          </a:xfrm>
        </p:spPr>
        <p:txBody>
          <a:bodyPr/>
          <a:lstStyle/>
          <a:p>
            <a:r>
              <a:rPr lang="id-ID" dirty="0" smtClean="0"/>
              <a:t>1.4. Manfaat Penelitian</a:t>
            </a:r>
            <a:endParaRPr lang="id-ID" dirty="0"/>
          </a:p>
        </p:txBody>
      </p:sp>
      <p:sp>
        <p:nvSpPr>
          <p:cNvPr id="4" name="Rectangular Callout 3"/>
          <p:cNvSpPr/>
          <p:nvPr/>
        </p:nvSpPr>
        <p:spPr>
          <a:xfrm>
            <a:off x="1382751" y="1516566"/>
            <a:ext cx="7439989" cy="4049347"/>
          </a:xfrm>
          <a:prstGeom prst="wedgeRectCallout">
            <a:avLst/>
          </a:prstGeom>
          <a:noFill/>
          <a:ln>
            <a:solidFill>
              <a:srgbClr val="FFFF00"/>
            </a:solidFill>
          </a:ln>
          <a:effectLst>
            <a:glow rad="228600">
              <a:schemeClr val="accent3">
                <a:satMod val="175000"/>
                <a:alpha val="40000"/>
              </a:schemeClr>
            </a:glo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id-ID" sz="2400" dirty="0" smtClean="0">
                <a:solidFill>
                  <a:srgbClr val="C00000"/>
                </a:solidFill>
              </a:rPr>
              <a:t>Penelitian ini diharapkan bermanfaat sebagai informasi pengolahan </a:t>
            </a:r>
            <a:r>
              <a:rPr lang="id-ID" sz="2400" i="1" dirty="0" smtClean="0">
                <a:solidFill>
                  <a:srgbClr val="C00000"/>
                </a:solidFill>
              </a:rPr>
              <a:t>leather</a:t>
            </a:r>
            <a:r>
              <a:rPr lang="id-ID" sz="2400" dirty="0" smtClean="0">
                <a:solidFill>
                  <a:srgbClr val="C00000"/>
                </a:solidFill>
              </a:rPr>
              <a:t> berbasis sayuran lokal sebagai upaya diversifikasi pangan dengan kandungan gizi yang sebanding dengan </a:t>
            </a:r>
            <a:r>
              <a:rPr lang="id-ID" sz="2400" i="1" dirty="0" smtClean="0">
                <a:solidFill>
                  <a:srgbClr val="C00000"/>
                </a:solidFill>
              </a:rPr>
              <a:t>seaweed leather </a:t>
            </a:r>
            <a:r>
              <a:rPr lang="id-ID" sz="2400" dirty="0" smtClean="0">
                <a:solidFill>
                  <a:srgbClr val="C00000"/>
                </a:solidFill>
              </a:rPr>
              <a:t>berbasis rumput laut </a:t>
            </a:r>
            <a:r>
              <a:rPr lang="id-ID" sz="2400" i="1" dirty="0" smtClean="0">
                <a:solidFill>
                  <a:srgbClr val="C00000"/>
                </a:solidFill>
              </a:rPr>
              <a:t>Porphyra </a:t>
            </a:r>
            <a:r>
              <a:rPr lang="id-ID" sz="2400" dirty="0" smtClean="0">
                <a:solidFill>
                  <a:srgbClr val="C00000"/>
                </a:solidFill>
              </a:rPr>
              <a:t>dan menjadi alternatif cemilan sehat yang dapat diterima oleh masyarakat</a:t>
            </a:r>
            <a:endParaRPr lang="id-ID" sz="2400" i="1" dirty="0">
              <a:solidFill>
                <a:srgbClr val="C00000"/>
              </a:solidFill>
            </a:endParaRPr>
          </a:p>
        </p:txBody>
      </p:sp>
    </p:spTree>
    <p:extLst>
      <p:ext uri="{BB962C8B-B14F-4D97-AF65-F5344CB8AC3E}">
        <p14:creationId xmlns:p14="http://schemas.microsoft.com/office/powerpoint/2010/main" val="14938286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3" y="165579"/>
            <a:ext cx="8596668" cy="728546"/>
          </a:xfrm>
        </p:spPr>
        <p:txBody>
          <a:bodyPr/>
          <a:lstStyle/>
          <a:p>
            <a:r>
              <a:rPr lang="id-ID" dirty="0" smtClean="0"/>
              <a:t>1.5. Kerangka Pemikiran</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66237"/>
              </p:ext>
            </p:extLst>
          </p:nvPr>
        </p:nvGraphicFramePr>
        <p:xfrm>
          <a:off x="677862" y="1516566"/>
          <a:ext cx="10406449" cy="492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1931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906202"/>
              </p:ext>
            </p:extLst>
          </p:nvPr>
        </p:nvGraphicFramePr>
        <p:xfrm>
          <a:off x="677863" y="534988"/>
          <a:ext cx="11320849" cy="5799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13780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1297440"/>
              </p:ext>
            </p:extLst>
          </p:nvPr>
        </p:nvGraphicFramePr>
        <p:xfrm>
          <a:off x="677863" y="713678"/>
          <a:ext cx="10874800" cy="559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722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4010</TotalTime>
  <Words>4304</Words>
  <Application>Microsoft Office PowerPoint</Application>
  <PresentationFormat>Widescreen</PresentationFormat>
  <Paragraphs>1329</Paragraphs>
  <Slides>45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Comic Sans MS</vt:lpstr>
      <vt:lpstr>Courier New</vt:lpstr>
      <vt:lpstr>Symbol</vt:lpstr>
      <vt:lpstr>Times New Roman</vt:lpstr>
      <vt:lpstr>Trebuchet MS</vt:lpstr>
      <vt:lpstr>Wingdings</vt:lpstr>
      <vt:lpstr>Wingdings 3</vt:lpstr>
      <vt:lpstr>Facet</vt:lpstr>
      <vt:lpstr> Pengaruh Perbandingan Bubur Rumput Laut (E.cottonii) dengan Bubur Sawi (Brassica juncea) dan Konsentrasi Ekstrak Suji Terhadap Karakteristik  Mix Vegetable Leather   </vt:lpstr>
      <vt:lpstr>I. Pendahuluan</vt:lpstr>
      <vt:lpstr>1.1. Latar Belakang</vt:lpstr>
      <vt:lpstr>1.2. Identifikasi Masalah </vt:lpstr>
      <vt:lpstr>1.3. Maksud dan Tujuan Penelitian</vt:lpstr>
      <vt:lpstr>1.4. Manfaat Penelitian</vt:lpstr>
      <vt:lpstr>1.5. Kerangka Pemikiran</vt:lpstr>
      <vt:lpstr>PowerPoint Presentation</vt:lpstr>
      <vt:lpstr>PowerPoint Presentation</vt:lpstr>
      <vt:lpstr>1.6. Hipotesis Penelitian</vt:lpstr>
      <vt:lpstr>1.7. Tempat dan Waktu Penelitian</vt:lpstr>
      <vt:lpstr>III. Metode Penelitian</vt:lpstr>
      <vt:lpstr>1.Penelitian pendahuluan </vt:lpstr>
      <vt:lpstr>Penelitian utama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Analisis Bahan Baku</vt:lpstr>
      <vt:lpstr>Hasil Penelitian Pendahuluan</vt:lpstr>
      <vt:lpstr>Warna </vt:lpstr>
      <vt:lpstr>Rasa</vt:lpstr>
      <vt:lpstr>Aroma</vt:lpstr>
      <vt:lpstr>Tekstur</vt:lpstr>
      <vt:lpstr>Kenampakkan</vt:lpstr>
      <vt:lpstr>Penetapan produk terpilih</vt:lpstr>
      <vt:lpstr>PowerPoint Presentation</vt:lpstr>
      <vt:lpstr>Warna</vt:lpstr>
      <vt:lpstr>Rasa</vt:lpstr>
      <vt:lpstr>Tekstur</vt:lpstr>
      <vt:lpstr>Aroma</vt:lpstr>
      <vt:lpstr>Serat Kasar</vt:lpstr>
      <vt:lpstr>Kadar Abu</vt:lpstr>
      <vt:lpstr>Kadar Air</vt:lpstr>
      <vt:lpstr>Penetapan Produk Terpilih </vt:lpstr>
      <vt:lpstr>Analisis Produk Terpilih</vt:lpstr>
      <vt:lpstr>PowerPoint Presentation</vt:lpstr>
      <vt:lpstr>PowerPoint Presentation</vt:lpstr>
      <vt:lpstr>Kesimpulan dan Saran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KONSENTRASI PENSTABIL DAN EKSTRAK DAUN SUJI TERHADAP KARAKTERISTIK NORI SAWI (Brassica juncea)   Oleh : Dolfina Nanggiang 143020446</dc:title>
  <dc:creator>Win 7</dc:creator>
  <cp:lastModifiedBy>Win 7</cp:lastModifiedBy>
  <cp:revision>60</cp:revision>
  <dcterms:created xsi:type="dcterms:W3CDTF">2015-11-29T13:30:11Z</dcterms:created>
  <dcterms:modified xsi:type="dcterms:W3CDTF">2016-07-21T14:08:39Z</dcterms:modified>
</cp:coreProperties>
</file>