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80" r:id="rId5"/>
    <p:sldId id="281" r:id="rId6"/>
    <p:sldId id="261" r:id="rId7"/>
    <p:sldId id="270" r:id="rId8"/>
    <p:sldId id="262" r:id="rId9"/>
    <p:sldId id="263" r:id="rId10"/>
    <p:sldId id="276" r:id="rId11"/>
    <p:sldId id="278" r:id="rId12"/>
    <p:sldId id="264" r:id="rId13"/>
    <p:sldId id="269" r:id="rId14"/>
    <p:sldId id="277" r:id="rId15"/>
    <p:sldId id="272" r:id="rId16"/>
    <p:sldId id="273" r:id="rId17"/>
    <p:sldId id="275" r:id="rId18"/>
    <p:sldId id="267" r:id="rId19"/>
    <p:sldId id="268" r:id="rId20"/>
    <p:sldId id="282" r:id="rId21"/>
    <p:sldId id="283" r:id="rId22"/>
    <p:sldId id="284" r:id="rId23"/>
    <p:sldId id="285" r:id="rId24"/>
    <p:sldId id="286" r:id="rId25"/>
    <p:sldId id="287" r:id="rId26"/>
    <p:sldId id="292" r:id="rId27"/>
    <p:sldId id="288" r:id="rId28"/>
    <p:sldId id="289" r:id="rId29"/>
    <p:sldId id="290" r:id="rId30"/>
    <p:sldId id="291" r:id="rId31"/>
    <p:sldId id="27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2CE6"/>
    <a:srgbClr val="1ACDD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3773E-DAA3-47DB-80B9-320C489A6F45}" type="doc">
      <dgm:prSet loTypeId="urn:microsoft.com/office/officeart/2005/8/layout/pList2" loCatId="list" qsTypeId="urn:microsoft.com/office/officeart/2005/8/quickstyle/simple1" qsCatId="simple" csTypeId="urn:microsoft.com/office/officeart/2005/8/colors/accent1_2" csCatId="accent1" phldr="1"/>
      <dgm:spPr/>
    </dgm:pt>
    <dgm:pt modelId="{33779D15-9366-4D50-A3D6-6A9C66E7ED0A}">
      <dgm:prSet phldrT="[Text]" custT="1"/>
      <dgm:spPr/>
      <dgm:t>
        <a:bodyPr/>
        <a:lstStyle/>
        <a:p>
          <a:pPr algn="ctr"/>
          <a:endParaRPr lang="id-ID" sz="1800" dirty="0" smtClean="0"/>
        </a:p>
        <a:p>
          <a:pPr algn="ctr"/>
          <a:r>
            <a:rPr lang="id-ID" sz="1800" dirty="0" smtClean="0"/>
            <a:t>FAO dan WHO :</a:t>
          </a:r>
        </a:p>
        <a:p>
          <a:pPr algn="ctr"/>
          <a:r>
            <a:rPr lang="id-ID" sz="1800" dirty="0" smtClean="0"/>
            <a:t>Fortifikasi pangan adalah penambahan zat gizi mikro maupun zat gizi makro kedalam bahan pangan</a:t>
          </a:r>
          <a:endParaRPr lang="id-ID" sz="1800" dirty="0"/>
        </a:p>
      </dgm:t>
    </dgm:pt>
    <dgm:pt modelId="{BCA3B6B2-F92D-4ED5-8B41-07A963A90322}" type="parTrans" cxnId="{B998C412-821A-409B-999E-6CE752B4AB69}">
      <dgm:prSet/>
      <dgm:spPr/>
      <dgm:t>
        <a:bodyPr/>
        <a:lstStyle/>
        <a:p>
          <a:endParaRPr lang="id-ID"/>
        </a:p>
      </dgm:t>
    </dgm:pt>
    <dgm:pt modelId="{68BFFCB7-DC4F-4119-87F9-7F940CCEE5C4}" type="sibTrans" cxnId="{B998C412-821A-409B-999E-6CE752B4AB69}">
      <dgm:prSet/>
      <dgm:spPr/>
      <dgm:t>
        <a:bodyPr/>
        <a:lstStyle/>
        <a:p>
          <a:endParaRPr lang="id-ID"/>
        </a:p>
      </dgm:t>
    </dgm:pt>
    <dgm:pt modelId="{13479752-A5A3-4BD0-95E9-7A179E1FE76E}">
      <dgm:prSet phldrT="[Text]" custT="1"/>
      <dgm:spPr/>
      <dgm:t>
        <a:bodyPr/>
        <a:lstStyle/>
        <a:p>
          <a:pPr algn="ctr"/>
          <a:r>
            <a:rPr lang="id-ID" sz="1600" dirty="0" smtClean="0"/>
            <a:t>Vitamin A, B, C serta mineral I, P, K,Ca, Fe yang tinggi.</a:t>
          </a:r>
        </a:p>
        <a:p>
          <a:pPr algn="ctr"/>
          <a:r>
            <a:rPr lang="id-ID" sz="1600" dirty="0" smtClean="0"/>
            <a:t>Protein (20 jenis asam amino ) yang mampu meningkatkan sistem imun.</a:t>
          </a:r>
        </a:p>
        <a:p>
          <a:pPr algn="ctr"/>
          <a:r>
            <a:rPr lang="id-ID" sz="1600" dirty="0" smtClean="0"/>
            <a:t>Kandungan Antioksidan : Saponin, alkaloid, fitosterol, tanin, fenolik, dan flavonoid (</a:t>
          </a:r>
          <a:r>
            <a:rPr lang="id-ID" sz="1600" i="1" dirty="0" smtClean="0"/>
            <a:t>Quercetin</a:t>
          </a:r>
          <a:r>
            <a:rPr lang="id-ID" sz="1600" dirty="0" smtClean="0"/>
            <a:t>)</a:t>
          </a:r>
          <a:endParaRPr lang="id-ID" sz="1600" dirty="0"/>
        </a:p>
      </dgm:t>
    </dgm:pt>
    <dgm:pt modelId="{7F3DF4F1-AAF9-4E2E-A0E0-B0DC809FA63C}" type="parTrans" cxnId="{88CDEEA5-40BD-499D-89A0-D0499156D9CF}">
      <dgm:prSet/>
      <dgm:spPr/>
      <dgm:t>
        <a:bodyPr/>
        <a:lstStyle/>
        <a:p>
          <a:endParaRPr lang="id-ID"/>
        </a:p>
      </dgm:t>
    </dgm:pt>
    <dgm:pt modelId="{D0A97D77-1706-4E13-B97D-54E397DF1FE3}" type="sibTrans" cxnId="{88CDEEA5-40BD-499D-89A0-D0499156D9CF}">
      <dgm:prSet/>
      <dgm:spPr/>
      <dgm:t>
        <a:bodyPr/>
        <a:lstStyle/>
        <a:p>
          <a:endParaRPr lang="id-ID"/>
        </a:p>
      </dgm:t>
    </dgm:pt>
    <dgm:pt modelId="{7717B759-94B0-4507-ADE4-25FDA2EB898C}">
      <dgm:prSet phldrT="[Text]" custT="1"/>
      <dgm:spPr/>
      <dgm:t>
        <a:bodyPr/>
        <a:lstStyle/>
        <a:p>
          <a:r>
            <a:rPr lang="id-ID" sz="1600" dirty="0" smtClean="0"/>
            <a:t>Jenis rempah-rempah yang mengandung epicatechin, yaitu senyawa aktif  dapat meningkatkan insulin, dan metabolisme glukosa dalam darah (Diabetes)</a:t>
          </a:r>
        </a:p>
        <a:p>
          <a:r>
            <a:rPr lang="id-ID" sz="1600" dirty="0" smtClean="0"/>
            <a:t>Minyak Atsiri (</a:t>
          </a:r>
          <a:r>
            <a:rPr lang="id-ID" sz="1600" i="1" dirty="0" smtClean="0"/>
            <a:t>cynemaldehide</a:t>
          </a:r>
          <a:r>
            <a:rPr lang="id-ID" sz="1600" dirty="0" smtClean="0"/>
            <a:t>), menghambat aktivitas bakteri.</a:t>
          </a:r>
        </a:p>
        <a:p>
          <a:endParaRPr lang="id-ID" sz="1600" dirty="0"/>
        </a:p>
      </dgm:t>
    </dgm:pt>
    <dgm:pt modelId="{D78AE173-C5DA-4A72-9C9A-6B5AAD41E62A}" type="parTrans" cxnId="{328244B7-CA0B-464F-9FBD-5ACF0B9661C2}">
      <dgm:prSet/>
      <dgm:spPr/>
      <dgm:t>
        <a:bodyPr/>
        <a:lstStyle/>
        <a:p>
          <a:endParaRPr lang="id-ID"/>
        </a:p>
      </dgm:t>
    </dgm:pt>
    <dgm:pt modelId="{243D84D3-18DE-476C-B6F7-4BCE0A7D7E74}" type="sibTrans" cxnId="{328244B7-CA0B-464F-9FBD-5ACF0B9661C2}">
      <dgm:prSet/>
      <dgm:spPr/>
      <dgm:t>
        <a:bodyPr/>
        <a:lstStyle/>
        <a:p>
          <a:endParaRPr lang="id-ID"/>
        </a:p>
      </dgm:t>
    </dgm:pt>
    <dgm:pt modelId="{116B508C-B229-4E6E-819D-A5F0309C1DE5}">
      <dgm:prSet phldrT="[Text]" custT="1"/>
      <dgm:spPr/>
      <dgm:t>
        <a:bodyPr/>
        <a:lstStyle/>
        <a:p>
          <a:pPr algn="ctr"/>
          <a:r>
            <a:rPr lang="id-ID" sz="1600" dirty="0" smtClean="0"/>
            <a:t>Mengandung Antioksidan (flavonoid ,Alkaloid, polifenol) yang sangat berguna untuk mencegah masuknya radikal bebas ke dalam tubuh, meningkatkaan tingkat seratonin pada otak, dan dapat menurunkan kadar Kolestrol (LDL).</a:t>
          </a:r>
        </a:p>
        <a:p>
          <a:pPr algn="ctr"/>
          <a:r>
            <a:rPr lang="id-ID" sz="1600" dirty="0" smtClean="0"/>
            <a:t>Pangan Fungsional</a:t>
          </a:r>
        </a:p>
      </dgm:t>
    </dgm:pt>
    <dgm:pt modelId="{4019204D-C429-4FDA-940A-606596471B9C}" type="parTrans" cxnId="{8AD68364-3F31-47E5-B3AD-6ED70D928CED}">
      <dgm:prSet/>
      <dgm:spPr/>
      <dgm:t>
        <a:bodyPr/>
        <a:lstStyle/>
        <a:p>
          <a:endParaRPr lang="id-ID"/>
        </a:p>
      </dgm:t>
    </dgm:pt>
    <dgm:pt modelId="{F7A154FB-E575-42BC-9505-B6859EE6B10E}" type="sibTrans" cxnId="{8AD68364-3F31-47E5-B3AD-6ED70D928CED}">
      <dgm:prSet/>
      <dgm:spPr/>
      <dgm:t>
        <a:bodyPr/>
        <a:lstStyle/>
        <a:p>
          <a:endParaRPr lang="id-ID"/>
        </a:p>
      </dgm:t>
    </dgm:pt>
    <dgm:pt modelId="{4101B2F5-F68F-47DB-9142-C02D8F985E29}" type="pres">
      <dgm:prSet presAssocID="{2463773E-DAA3-47DB-80B9-320C489A6F45}" presName="Name0" presStyleCnt="0">
        <dgm:presLayoutVars>
          <dgm:dir/>
          <dgm:resizeHandles val="exact"/>
        </dgm:presLayoutVars>
      </dgm:prSet>
      <dgm:spPr/>
    </dgm:pt>
    <dgm:pt modelId="{626CB98B-0D09-4AA5-BA3F-59CC848CA758}" type="pres">
      <dgm:prSet presAssocID="{2463773E-DAA3-47DB-80B9-320C489A6F45}" presName="bkgdShp" presStyleLbl="alignAccFollowNode1" presStyleIdx="0" presStyleCnt="1"/>
      <dgm:spPr/>
    </dgm:pt>
    <dgm:pt modelId="{6034BBB7-ED21-45CC-8274-592E3FF442DD}" type="pres">
      <dgm:prSet presAssocID="{2463773E-DAA3-47DB-80B9-320C489A6F45}" presName="linComp" presStyleCnt="0"/>
      <dgm:spPr/>
    </dgm:pt>
    <dgm:pt modelId="{B2FCA57C-3796-4397-A8DC-E7F276EC7AFA}" type="pres">
      <dgm:prSet presAssocID="{33779D15-9366-4D50-A3D6-6A9C66E7ED0A}" presName="compNode" presStyleCnt="0"/>
      <dgm:spPr/>
    </dgm:pt>
    <dgm:pt modelId="{502E7692-3BBC-47B0-A06A-1FE17EAFF590}" type="pres">
      <dgm:prSet presAssocID="{33779D15-9366-4D50-A3D6-6A9C66E7ED0A}" presName="node" presStyleLbl="node1" presStyleIdx="0" presStyleCnt="4">
        <dgm:presLayoutVars>
          <dgm:bulletEnabled val="1"/>
        </dgm:presLayoutVars>
      </dgm:prSet>
      <dgm:spPr/>
      <dgm:t>
        <a:bodyPr/>
        <a:lstStyle/>
        <a:p>
          <a:endParaRPr lang="id-ID"/>
        </a:p>
      </dgm:t>
    </dgm:pt>
    <dgm:pt modelId="{B3E44CDB-D60F-4DB1-89C3-21062BABF857}" type="pres">
      <dgm:prSet presAssocID="{33779D15-9366-4D50-A3D6-6A9C66E7ED0A}" presName="invisiNode" presStyleLbl="node1" presStyleIdx="0" presStyleCnt="4"/>
      <dgm:spPr/>
    </dgm:pt>
    <dgm:pt modelId="{C1EB0FAE-85F2-40CF-A624-C11BEF9677EF}" type="pres">
      <dgm:prSet presAssocID="{33779D15-9366-4D50-A3D6-6A9C66E7ED0A}" presName="imagNode" presStyleLbl="fgImgPlace1" presStyleIdx="0" presStyleCnt="4"/>
      <dgm:spPr>
        <a:blipFill rotWithShape="1">
          <a:blip xmlns:r="http://schemas.openxmlformats.org/officeDocument/2006/relationships" r:embed="rId1"/>
          <a:stretch>
            <a:fillRect/>
          </a:stretch>
        </a:blipFill>
      </dgm:spPr>
    </dgm:pt>
    <dgm:pt modelId="{0C0EF831-1C95-49B0-898A-356FD89FBEEB}" type="pres">
      <dgm:prSet presAssocID="{68BFFCB7-DC4F-4119-87F9-7F940CCEE5C4}" presName="sibTrans" presStyleLbl="sibTrans2D1" presStyleIdx="0" presStyleCnt="0"/>
      <dgm:spPr/>
      <dgm:t>
        <a:bodyPr/>
        <a:lstStyle/>
        <a:p>
          <a:endParaRPr lang="id-ID"/>
        </a:p>
      </dgm:t>
    </dgm:pt>
    <dgm:pt modelId="{C231DF7A-95B5-41AE-A0F7-4EA5D12F281A}" type="pres">
      <dgm:prSet presAssocID="{13479752-A5A3-4BD0-95E9-7A179E1FE76E}" presName="compNode" presStyleCnt="0"/>
      <dgm:spPr/>
    </dgm:pt>
    <dgm:pt modelId="{962A9073-AC2B-4179-8EAD-BFB89DC00ED4}" type="pres">
      <dgm:prSet presAssocID="{13479752-A5A3-4BD0-95E9-7A179E1FE76E}" presName="node" presStyleLbl="node1" presStyleIdx="1" presStyleCnt="4">
        <dgm:presLayoutVars>
          <dgm:bulletEnabled val="1"/>
        </dgm:presLayoutVars>
      </dgm:prSet>
      <dgm:spPr/>
      <dgm:t>
        <a:bodyPr/>
        <a:lstStyle/>
        <a:p>
          <a:endParaRPr lang="id-ID"/>
        </a:p>
      </dgm:t>
    </dgm:pt>
    <dgm:pt modelId="{35FBCC4B-D80C-41B1-A48C-EB4AC97498F3}" type="pres">
      <dgm:prSet presAssocID="{13479752-A5A3-4BD0-95E9-7A179E1FE76E}" presName="invisiNode" presStyleLbl="node1" presStyleIdx="1" presStyleCnt="4"/>
      <dgm:spPr/>
    </dgm:pt>
    <dgm:pt modelId="{04AAAAC7-8015-437D-86DF-4194D1893809}" type="pres">
      <dgm:prSet presAssocID="{13479752-A5A3-4BD0-95E9-7A179E1FE76E}" presName="imagNode" presStyleLbl="fgImgPlace1" presStyleIdx="1" presStyleCnt="4"/>
      <dgm:spPr>
        <a:blipFill rotWithShape="1">
          <a:blip xmlns:r="http://schemas.openxmlformats.org/officeDocument/2006/relationships" r:embed="rId2"/>
          <a:stretch>
            <a:fillRect/>
          </a:stretch>
        </a:blipFill>
      </dgm:spPr>
      <dgm:t>
        <a:bodyPr/>
        <a:lstStyle/>
        <a:p>
          <a:endParaRPr lang="id-ID"/>
        </a:p>
      </dgm:t>
    </dgm:pt>
    <dgm:pt modelId="{06C3DA60-68C0-4E17-B9B2-0E1B324A49F3}" type="pres">
      <dgm:prSet presAssocID="{D0A97D77-1706-4E13-B97D-54E397DF1FE3}" presName="sibTrans" presStyleLbl="sibTrans2D1" presStyleIdx="0" presStyleCnt="0"/>
      <dgm:spPr/>
      <dgm:t>
        <a:bodyPr/>
        <a:lstStyle/>
        <a:p>
          <a:endParaRPr lang="id-ID"/>
        </a:p>
      </dgm:t>
    </dgm:pt>
    <dgm:pt modelId="{AE86866E-8583-4D93-AB3E-C695292CA076}" type="pres">
      <dgm:prSet presAssocID="{7717B759-94B0-4507-ADE4-25FDA2EB898C}" presName="compNode" presStyleCnt="0"/>
      <dgm:spPr/>
    </dgm:pt>
    <dgm:pt modelId="{E703E6B2-8DBC-4130-A92D-9F1CCEBED87C}" type="pres">
      <dgm:prSet presAssocID="{7717B759-94B0-4507-ADE4-25FDA2EB898C}" presName="node" presStyleLbl="node1" presStyleIdx="2" presStyleCnt="4">
        <dgm:presLayoutVars>
          <dgm:bulletEnabled val="1"/>
        </dgm:presLayoutVars>
      </dgm:prSet>
      <dgm:spPr/>
      <dgm:t>
        <a:bodyPr/>
        <a:lstStyle/>
        <a:p>
          <a:endParaRPr lang="id-ID"/>
        </a:p>
      </dgm:t>
    </dgm:pt>
    <dgm:pt modelId="{D8FD08A9-D24E-435E-AEF3-E9EB40D5FA69}" type="pres">
      <dgm:prSet presAssocID="{7717B759-94B0-4507-ADE4-25FDA2EB898C}" presName="invisiNode" presStyleLbl="node1" presStyleIdx="2" presStyleCnt="4"/>
      <dgm:spPr/>
    </dgm:pt>
    <dgm:pt modelId="{E078B15D-E5E0-47ED-98C0-721F0132FF71}" type="pres">
      <dgm:prSet presAssocID="{7717B759-94B0-4507-ADE4-25FDA2EB898C}" presName="imagNode" presStyleLbl="fgImgPlace1" presStyleIdx="2" presStyleCnt="4"/>
      <dgm:spPr>
        <a:blipFill rotWithShape="1">
          <a:blip xmlns:r="http://schemas.openxmlformats.org/officeDocument/2006/relationships" r:embed="rId3"/>
          <a:stretch>
            <a:fillRect/>
          </a:stretch>
        </a:blipFill>
      </dgm:spPr>
    </dgm:pt>
    <dgm:pt modelId="{43254720-641B-4422-9BB5-13106F3C5121}" type="pres">
      <dgm:prSet presAssocID="{243D84D3-18DE-476C-B6F7-4BCE0A7D7E74}" presName="sibTrans" presStyleLbl="sibTrans2D1" presStyleIdx="0" presStyleCnt="0"/>
      <dgm:spPr/>
      <dgm:t>
        <a:bodyPr/>
        <a:lstStyle/>
        <a:p>
          <a:endParaRPr lang="id-ID"/>
        </a:p>
      </dgm:t>
    </dgm:pt>
    <dgm:pt modelId="{362C8D31-3AEA-4C34-871D-570A196BCAB7}" type="pres">
      <dgm:prSet presAssocID="{116B508C-B229-4E6E-819D-A5F0309C1DE5}" presName="compNode" presStyleCnt="0"/>
      <dgm:spPr/>
    </dgm:pt>
    <dgm:pt modelId="{2E0E5895-3BA7-4C02-BD8D-489ADE4F9DD1}" type="pres">
      <dgm:prSet presAssocID="{116B508C-B229-4E6E-819D-A5F0309C1DE5}" presName="node" presStyleLbl="node1" presStyleIdx="3" presStyleCnt="4">
        <dgm:presLayoutVars>
          <dgm:bulletEnabled val="1"/>
        </dgm:presLayoutVars>
      </dgm:prSet>
      <dgm:spPr/>
      <dgm:t>
        <a:bodyPr/>
        <a:lstStyle/>
        <a:p>
          <a:endParaRPr lang="id-ID"/>
        </a:p>
      </dgm:t>
    </dgm:pt>
    <dgm:pt modelId="{82FDBBC2-0843-46DE-A577-3F35FAB51C7F}" type="pres">
      <dgm:prSet presAssocID="{116B508C-B229-4E6E-819D-A5F0309C1DE5}" presName="invisiNode" presStyleLbl="node1" presStyleIdx="3" presStyleCnt="4"/>
      <dgm:spPr/>
    </dgm:pt>
    <dgm:pt modelId="{C1215D15-D718-48DB-AF36-A8FF7A1241F9}" type="pres">
      <dgm:prSet presAssocID="{116B508C-B229-4E6E-819D-A5F0309C1DE5}" presName="imagNode" presStyleLbl="fgImgPlace1" presStyleIdx="3" presStyleCnt="4"/>
      <dgm:spPr>
        <a:blipFill rotWithShape="1">
          <a:blip xmlns:r="http://schemas.openxmlformats.org/officeDocument/2006/relationships" r:embed="rId4"/>
          <a:stretch>
            <a:fillRect/>
          </a:stretch>
        </a:blipFill>
      </dgm:spPr>
    </dgm:pt>
  </dgm:ptLst>
  <dgm:cxnLst>
    <dgm:cxn modelId="{B998C412-821A-409B-999E-6CE752B4AB69}" srcId="{2463773E-DAA3-47DB-80B9-320C489A6F45}" destId="{33779D15-9366-4D50-A3D6-6A9C66E7ED0A}" srcOrd="0" destOrd="0" parTransId="{BCA3B6B2-F92D-4ED5-8B41-07A963A90322}" sibTransId="{68BFFCB7-DC4F-4119-87F9-7F940CCEE5C4}"/>
    <dgm:cxn modelId="{3C239904-0E38-4268-910A-B7F5E8154627}" type="presOf" srcId="{2463773E-DAA3-47DB-80B9-320C489A6F45}" destId="{4101B2F5-F68F-47DB-9142-C02D8F985E29}" srcOrd="0" destOrd="0" presId="urn:microsoft.com/office/officeart/2005/8/layout/pList2"/>
    <dgm:cxn modelId="{022A7C69-635C-4177-91FD-A2ED97EAD9B6}" type="presOf" srcId="{116B508C-B229-4E6E-819D-A5F0309C1DE5}" destId="{2E0E5895-3BA7-4C02-BD8D-489ADE4F9DD1}" srcOrd="0" destOrd="0" presId="urn:microsoft.com/office/officeart/2005/8/layout/pList2"/>
    <dgm:cxn modelId="{E6E42BFA-2E1A-4D37-BA43-F842330386B7}" type="presOf" srcId="{13479752-A5A3-4BD0-95E9-7A179E1FE76E}" destId="{962A9073-AC2B-4179-8EAD-BFB89DC00ED4}" srcOrd="0" destOrd="0" presId="urn:microsoft.com/office/officeart/2005/8/layout/pList2"/>
    <dgm:cxn modelId="{8AD68364-3F31-47E5-B3AD-6ED70D928CED}" srcId="{2463773E-DAA3-47DB-80B9-320C489A6F45}" destId="{116B508C-B229-4E6E-819D-A5F0309C1DE5}" srcOrd="3" destOrd="0" parTransId="{4019204D-C429-4FDA-940A-606596471B9C}" sibTransId="{F7A154FB-E575-42BC-9505-B6859EE6B10E}"/>
    <dgm:cxn modelId="{88CDEEA5-40BD-499D-89A0-D0499156D9CF}" srcId="{2463773E-DAA3-47DB-80B9-320C489A6F45}" destId="{13479752-A5A3-4BD0-95E9-7A179E1FE76E}" srcOrd="1" destOrd="0" parTransId="{7F3DF4F1-AAF9-4E2E-A0E0-B0DC809FA63C}" sibTransId="{D0A97D77-1706-4E13-B97D-54E397DF1FE3}"/>
    <dgm:cxn modelId="{CE6D38EA-81D1-43F4-AEAD-43F9AF64F430}" type="presOf" srcId="{68BFFCB7-DC4F-4119-87F9-7F940CCEE5C4}" destId="{0C0EF831-1C95-49B0-898A-356FD89FBEEB}" srcOrd="0" destOrd="0" presId="urn:microsoft.com/office/officeart/2005/8/layout/pList2"/>
    <dgm:cxn modelId="{C07AA449-1F54-4F9B-A962-CB0EFDE463D5}" type="presOf" srcId="{33779D15-9366-4D50-A3D6-6A9C66E7ED0A}" destId="{502E7692-3BBC-47B0-A06A-1FE17EAFF590}" srcOrd="0" destOrd="0" presId="urn:microsoft.com/office/officeart/2005/8/layout/pList2"/>
    <dgm:cxn modelId="{66094D41-BF05-4B01-8AB3-6B47474D946F}" type="presOf" srcId="{243D84D3-18DE-476C-B6F7-4BCE0A7D7E74}" destId="{43254720-641B-4422-9BB5-13106F3C5121}" srcOrd="0" destOrd="0" presId="urn:microsoft.com/office/officeart/2005/8/layout/pList2"/>
    <dgm:cxn modelId="{328244B7-CA0B-464F-9FBD-5ACF0B9661C2}" srcId="{2463773E-DAA3-47DB-80B9-320C489A6F45}" destId="{7717B759-94B0-4507-ADE4-25FDA2EB898C}" srcOrd="2" destOrd="0" parTransId="{D78AE173-C5DA-4A72-9C9A-6B5AAD41E62A}" sibTransId="{243D84D3-18DE-476C-B6F7-4BCE0A7D7E74}"/>
    <dgm:cxn modelId="{8DEF5EB9-620E-48E1-B058-1779856D3A8E}" type="presOf" srcId="{D0A97D77-1706-4E13-B97D-54E397DF1FE3}" destId="{06C3DA60-68C0-4E17-B9B2-0E1B324A49F3}" srcOrd="0" destOrd="0" presId="urn:microsoft.com/office/officeart/2005/8/layout/pList2"/>
    <dgm:cxn modelId="{B965F38D-2958-4B66-99A5-B09876757050}" type="presOf" srcId="{7717B759-94B0-4507-ADE4-25FDA2EB898C}" destId="{E703E6B2-8DBC-4130-A92D-9F1CCEBED87C}" srcOrd="0" destOrd="0" presId="urn:microsoft.com/office/officeart/2005/8/layout/pList2"/>
    <dgm:cxn modelId="{AFFA33E8-1677-440E-A019-7B685392BB67}" type="presParOf" srcId="{4101B2F5-F68F-47DB-9142-C02D8F985E29}" destId="{626CB98B-0D09-4AA5-BA3F-59CC848CA758}" srcOrd="0" destOrd="0" presId="urn:microsoft.com/office/officeart/2005/8/layout/pList2"/>
    <dgm:cxn modelId="{231EC88F-EF65-4C6D-9512-FEBBD59A5E16}" type="presParOf" srcId="{4101B2F5-F68F-47DB-9142-C02D8F985E29}" destId="{6034BBB7-ED21-45CC-8274-592E3FF442DD}" srcOrd="1" destOrd="0" presId="urn:microsoft.com/office/officeart/2005/8/layout/pList2"/>
    <dgm:cxn modelId="{E00B4D5F-DF4E-4673-B8A5-B8E82FFF797C}" type="presParOf" srcId="{6034BBB7-ED21-45CC-8274-592E3FF442DD}" destId="{B2FCA57C-3796-4397-A8DC-E7F276EC7AFA}" srcOrd="0" destOrd="0" presId="urn:microsoft.com/office/officeart/2005/8/layout/pList2"/>
    <dgm:cxn modelId="{7A71E9C8-FD50-4486-937F-22A7D4E5207A}" type="presParOf" srcId="{B2FCA57C-3796-4397-A8DC-E7F276EC7AFA}" destId="{502E7692-3BBC-47B0-A06A-1FE17EAFF590}" srcOrd="0" destOrd="0" presId="urn:microsoft.com/office/officeart/2005/8/layout/pList2"/>
    <dgm:cxn modelId="{A6BDE310-1FA4-45F4-9EED-6E16461E0DB1}" type="presParOf" srcId="{B2FCA57C-3796-4397-A8DC-E7F276EC7AFA}" destId="{B3E44CDB-D60F-4DB1-89C3-21062BABF857}" srcOrd="1" destOrd="0" presId="urn:microsoft.com/office/officeart/2005/8/layout/pList2"/>
    <dgm:cxn modelId="{D9F8B777-E483-4984-B4D8-75F4A6B08545}" type="presParOf" srcId="{B2FCA57C-3796-4397-A8DC-E7F276EC7AFA}" destId="{C1EB0FAE-85F2-40CF-A624-C11BEF9677EF}" srcOrd="2" destOrd="0" presId="urn:microsoft.com/office/officeart/2005/8/layout/pList2"/>
    <dgm:cxn modelId="{E0631292-A270-4996-8729-B36C0F6D49A0}" type="presParOf" srcId="{6034BBB7-ED21-45CC-8274-592E3FF442DD}" destId="{0C0EF831-1C95-49B0-898A-356FD89FBEEB}" srcOrd="1" destOrd="0" presId="urn:microsoft.com/office/officeart/2005/8/layout/pList2"/>
    <dgm:cxn modelId="{CD5963EA-04AF-4FA3-BAB4-3EFE06D0D8A0}" type="presParOf" srcId="{6034BBB7-ED21-45CC-8274-592E3FF442DD}" destId="{C231DF7A-95B5-41AE-A0F7-4EA5D12F281A}" srcOrd="2" destOrd="0" presId="urn:microsoft.com/office/officeart/2005/8/layout/pList2"/>
    <dgm:cxn modelId="{4275CBC3-87D6-4568-B8F3-00A29E990CB5}" type="presParOf" srcId="{C231DF7A-95B5-41AE-A0F7-4EA5D12F281A}" destId="{962A9073-AC2B-4179-8EAD-BFB89DC00ED4}" srcOrd="0" destOrd="0" presId="urn:microsoft.com/office/officeart/2005/8/layout/pList2"/>
    <dgm:cxn modelId="{7393FBAD-37D3-465D-8D91-5A8AF4AB4BD3}" type="presParOf" srcId="{C231DF7A-95B5-41AE-A0F7-4EA5D12F281A}" destId="{35FBCC4B-D80C-41B1-A48C-EB4AC97498F3}" srcOrd="1" destOrd="0" presId="urn:microsoft.com/office/officeart/2005/8/layout/pList2"/>
    <dgm:cxn modelId="{0D1FA7BF-B89B-4649-96BC-B6B4D600DD55}" type="presParOf" srcId="{C231DF7A-95B5-41AE-A0F7-4EA5D12F281A}" destId="{04AAAAC7-8015-437D-86DF-4194D1893809}" srcOrd="2" destOrd="0" presId="urn:microsoft.com/office/officeart/2005/8/layout/pList2"/>
    <dgm:cxn modelId="{7407C8F7-D2BA-4A0C-AF92-F6C6AA8D159F}" type="presParOf" srcId="{6034BBB7-ED21-45CC-8274-592E3FF442DD}" destId="{06C3DA60-68C0-4E17-B9B2-0E1B324A49F3}" srcOrd="3" destOrd="0" presId="urn:microsoft.com/office/officeart/2005/8/layout/pList2"/>
    <dgm:cxn modelId="{B87D5234-7785-471B-8941-77310B8722BD}" type="presParOf" srcId="{6034BBB7-ED21-45CC-8274-592E3FF442DD}" destId="{AE86866E-8583-4D93-AB3E-C695292CA076}" srcOrd="4" destOrd="0" presId="urn:microsoft.com/office/officeart/2005/8/layout/pList2"/>
    <dgm:cxn modelId="{33840913-9CDC-4499-9FC8-A91DF211C779}" type="presParOf" srcId="{AE86866E-8583-4D93-AB3E-C695292CA076}" destId="{E703E6B2-8DBC-4130-A92D-9F1CCEBED87C}" srcOrd="0" destOrd="0" presId="urn:microsoft.com/office/officeart/2005/8/layout/pList2"/>
    <dgm:cxn modelId="{2BF91274-DCAE-4EDF-8878-BA8E04D21969}" type="presParOf" srcId="{AE86866E-8583-4D93-AB3E-C695292CA076}" destId="{D8FD08A9-D24E-435E-AEF3-E9EB40D5FA69}" srcOrd="1" destOrd="0" presId="urn:microsoft.com/office/officeart/2005/8/layout/pList2"/>
    <dgm:cxn modelId="{F8D48860-5B58-44E4-9514-2AAF23D7EEA4}" type="presParOf" srcId="{AE86866E-8583-4D93-AB3E-C695292CA076}" destId="{E078B15D-E5E0-47ED-98C0-721F0132FF71}" srcOrd="2" destOrd="0" presId="urn:microsoft.com/office/officeart/2005/8/layout/pList2"/>
    <dgm:cxn modelId="{32EEA175-97F3-40C0-B2ED-B8CAD3BE3170}" type="presParOf" srcId="{6034BBB7-ED21-45CC-8274-592E3FF442DD}" destId="{43254720-641B-4422-9BB5-13106F3C5121}" srcOrd="5" destOrd="0" presId="urn:microsoft.com/office/officeart/2005/8/layout/pList2"/>
    <dgm:cxn modelId="{0F903E3B-4F7D-4867-9C77-F12CDB059B9C}" type="presParOf" srcId="{6034BBB7-ED21-45CC-8274-592E3FF442DD}" destId="{362C8D31-3AEA-4C34-871D-570A196BCAB7}" srcOrd="6" destOrd="0" presId="urn:microsoft.com/office/officeart/2005/8/layout/pList2"/>
    <dgm:cxn modelId="{2AF5CF5D-A4F6-4830-B495-3F121E32AD4B}" type="presParOf" srcId="{362C8D31-3AEA-4C34-871D-570A196BCAB7}" destId="{2E0E5895-3BA7-4C02-BD8D-489ADE4F9DD1}" srcOrd="0" destOrd="0" presId="urn:microsoft.com/office/officeart/2005/8/layout/pList2"/>
    <dgm:cxn modelId="{1824FE99-0819-4194-AC08-EFBC9CFB82B8}" type="presParOf" srcId="{362C8D31-3AEA-4C34-871D-570A196BCAB7}" destId="{82FDBBC2-0843-46DE-A577-3F35FAB51C7F}" srcOrd="1" destOrd="0" presId="urn:microsoft.com/office/officeart/2005/8/layout/pList2"/>
    <dgm:cxn modelId="{DBADC4FF-5AB6-4AB7-BD7E-074EC9887D6D}" type="presParOf" srcId="{362C8D31-3AEA-4C34-871D-570A196BCAB7}" destId="{C1215D15-D718-48DB-AF36-A8FF7A1241F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046EF-27F8-464F-8FBA-63DD24D693BE}" type="doc">
      <dgm:prSet loTypeId="urn:microsoft.com/office/officeart/2008/layout/PictureStrips" loCatId="list" qsTypeId="urn:microsoft.com/office/officeart/2005/8/quickstyle/3d1" qsCatId="3D" csTypeId="urn:microsoft.com/office/officeart/2005/8/colors/colorful5" csCatId="colorful" phldr="1"/>
      <dgm:spPr/>
      <dgm:t>
        <a:bodyPr/>
        <a:lstStyle/>
        <a:p>
          <a:endParaRPr lang="id-ID"/>
        </a:p>
      </dgm:t>
    </dgm:pt>
    <dgm:pt modelId="{76DF04F2-F770-4F1B-AA86-914DEBF60C0E}">
      <dgm:prSet phldrT="[Text]"/>
      <dgm:spPr>
        <a:xfrm>
          <a:off x="195136" y="655122"/>
          <a:ext cx="4593397" cy="1435436"/>
        </a:xfrm>
        <a:prstGeom prst="rect">
          <a:avLst/>
        </a:prstGeom>
        <a:solidFill>
          <a:srgbClr val="FFFFFF">
            <a:alpha val="40000"/>
            <a:hueOff val="0"/>
            <a:satOff val="0"/>
            <a:lumOff val="0"/>
            <a:alphaOff val="0"/>
          </a:srgbClr>
        </a:solidFill>
        <a:ln w="6350" cap="flat" cmpd="sng" algn="ctr">
          <a:solidFill>
            <a:srgbClr val="DAEDEF">
              <a:hueOff val="0"/>
              <a:satOff val="0"/>
              <a:lumOff val="0"/>
              <a:alphaOff val="0"/>
            </a:srgbClr>
          </a:solidFill>
          <a:prstDash val="solid"/>
          <a:miter lim="800000"/>
        </a:ln>
        <a:effectLst/>
        <a:scene3d>
          <a:camera prst="orthographicFront"/>
          <a:lightRig rig="flat" dir="t"/>
        </a:scene3d>
        <a:sp3d extrusionH="12700" prstMaterial="plastic">
          <a:bevelT w="50800" h="50800"/>
        </a:sp3d>
      </dgm:spPr>
      <dgm:t>
        <a:bodyPr/>
        <a:lstStyle/>
        <a:p>
          <a:pPr algn="just"/>
          <a:r>
            <a:rPr lang="id-ID" b="1" dirty="0" smtClean="0">
              <a:solidFill>
                <a:srgbClr val="1ACDD6"/>
              </a:solidFill>
              <a:latin typeface="Arial"/>
              <a:ea typeface="+mn-ea"/>
              <a:cs typeface="Arial"/>
            </a:rPr>
            <a:t>Apakah fortifikasi tepung daun kelor (</a:t>
          </a:r>
          <a:r>
            <a:rPr lang="id-ID" b="1" i="1" dirty="0" smtClean="0">
              <a:solidFill>
                <a:srgbClr val="1ACDD6"/>
              </a:solidFill>
              <a:latin typeface="Arial"/>
              <a:ea typeface="+mn-ea"/>
              <a:cs typeface="Arial"/>
            </a:rPr>
            <a:t>Moringa oleifera</a:t>
          </a:r>
          <a:r>
            <a:rPr lang="id-ID" b="1" dirty="0" smtClean="0">
              <a:solidFill>
                <a:srgbClr val="1ACDD6"/>
              </a:solidFill>
              <a:latin typeface="Arial"/>
              <a:ea typeface="+mn-ea"/>
              <a:cs typeface="Arial"/>
            </a:rPr>
            <a:t>)  dengan susu bubuk berpengaruh terhadap karaketristik  </a:t>
          </a:r>
          <a:r>
            <a:rPr lang="id-ID" b="1" i="1" dirty="0" smtClean="0">
              <a:solidFill>
                <a:srgbClr val="1ACDD6"/>
              </a:solidFill>
              <a:latin typeface="Arial"/>
              <a:ea typeface="+mn-ea"/>
              <a:cs typeface="Arial"/>
            </a:rPr>
            <a:t>Dark Chocolate</a:t>
          </a:r>
          <a:r>
            <a:rPr lang="id-ID" b="1" dirty="0" smtClean="0">
              <a:solidFill>
                <a:srgbClr val="1ACDD6"/>
              </a:solidFill>
              <a:latin typeface="Arial"/>
              <a:ea typeface="+mn-ea"/>
              <a:cs typeface="Arial"/>
            </a:rPr>
            <a:t>?</a:t>
          </a:r>
          <a:endParaRPr lang="id-ID" b="1" dirty="0">
            <a:solidFill>
              <a:srgbClr val="1ACDD6"/>
            </a:solidFill>
            <a:latin typeface="Arial"/>
            <a:ea typeface="+mn-ea"/>
            <a:cs typeface="Arial"/>
          </a:endParaRPr>
        </a:p>
      </dgm:t>
    </dgm:pt>
    <dgm:pt modelId="{DA02A61E-0D66-4282-AD00-9BC98489825E}" type="parTrans" cxnId="{9BD3DEA7-EF1D-4266-9379-DFC93F194B33}">
      <dgm:prSet/>
      <dgm:spPr/>
      <dgm:t>
        <a:bodyPr/>
        <a:lstStyle/>
        <a:p>
          <a:endParaRPr lang="id-ID"/>
        </a:p>
      </dgm:t>
    </dgm:pt>
    <dgm:pt modelId="{C5F7B9CC-37A3-4F8C-A2D4-EAEBDA431FA0}" type="sibTrans" cxnId="{9BD3DEA7-EF1D-4266-9379-DFC93F194B33}">
      <dgm:prSet/>
      <dgm:spPr/>
      <dgm:t>
        <a:bodyPr/>
        <a:lstStyle/>
        <a:p>
          <a:endParaRPr lang="id-ID"/>
        </a:p>
      </dgm:t>
    </dgm:pt>
    <dgm:pt modelId="{D54C627F-BEF9-44F0-8A9D-95661753B1CD}">
      <dgm:prSet phldrT="[Text]"/>
      <dgm:spPr>
        <a:xfrm>
          <a:off x="5192315" y="655122"/>
          <a:ext cx="4593397" cy="1435436"/>
        </a:xfrm>
        <a:prstGeom prst="rect">
          <a:avLst/>
        </a:prstGeom>
        <a:solidFill>
          <a:srgbClr val="FFFFFF">
            <a:alpha val="40000"/>
            <a:hueOff val="0"/>
            <a:satOff val="0"/>
            <a:lumOff val="0"/>
            <a:alphaOff val="0"/>
          </a:srgbClr>
        </a:solidFill>
        <a:ln w="6350" cap="flat" cmpd="sng" algn="ctr">
          <a:solidFill>
            <a:srgbClr val="DAEDEF">
              <a:hueOff val="0"/>
              <a:satOff val="0"/>
              <a:lumOff val="0"/>
              <a:alphaOff val="0"/>
            </a:srgbClr>
          </a:solidFill>
          <a:prstDash val="solid"/>
          <a:miter lim="800000"/>
        </a:ln>
        <a:effectLst/>
        <a:scene3d>
          <a:camera prst="orthographicFront"/>
          <a:lightRig rig="flat" dir="t"/>
        </a:scene3d>
        <a:sp3d extrusionH="12700" prstMaterial="plastic">
          <a:bevelT w="50800" h="50800"/>
        </a:sp3d>
      </dgm:spPr>
      <dgm:t>
        <a:bodyPr/>
        <a:lstStyle/>
        <a:p>
          <a:pPr algn="just"/>
          <a:r>
            <a:rPr lang="id-ID" b="1" dirty="0" smtClean="0">
              <a:solidFill>
                <a:srgbClr val="BBE0E3">
                  <a:lumMod val="40000"/>
                  <a:lumOff val="60000"/>
                </a:srgbClr>
              </a:solidFill>
              <a:latin typeface="Arial"/>
              <a:ea typeface="+mn-ea"/>
              <a:cs typeface="Arial"/>
            </a:rPr>
            <a:t>Apakah konsentrasi kayu manis</a:t>
          </a:r>
          <a:r>
            <a:rPr lang="id-ID" b="1" i="1" dirty="0" smtClean="0">
              <a:solidFill>
                <a:srgbClr val="BBE0E3">
                  <a:lumMod val="40000"/>
                  <a:lumOff val="60000"/>
                </a:srgbClr>
              </a:solidFill>
              <a:latin typeface="Arial"/>
              <a:ea typeface="+mn-ea"/>
              <a:cs typeface="Arial"/>
            </a:rPr>
            <a:t> </a:t>
          </a:r>
          <a:r>
            <a:rPr lang="id-ID" b="1" dirty="0" smtClean="0">
              <a:solidFill>
                <a:srgbClr val="BBE0E3">
                  <a:lumMod val="40000"/>
                  <a:lumOff val="60000"/>
                </a:srgbClr>
              </a:solidFill>
              <a:latin typeface="Arial"/>
              <a:ea typeface="+mn-ea"/>
              <a:cs typeface="Arial"/>
            </a:rPr>
            <a:t>(</a:t>
          </a:r>
          <a:r>
            <a:rPr lang="id-ID" b="1" i="1" dirty="0" smtClean="0">
              <a:solidFill>
                <a:srgbClr val="BBE0E3">
                  <a:lumMod val="40000"/>
                  <a:lumOff val="60000"/>
                </a:srgbClr>
              </a:solidFill>
              <a:latin typeface="Arial"/>
              <a:ea typeface="+mn-ea"/>
              <a:cs typeface="Arial"/>
            </a:rPr>
            <a:t>Cinnamomumburmani) </a:t>
          </a:r>
          <a:r>
            <a:rPr lang="id-ID" b="1" dirty="0" smtClean="0">
              <a:solidFill>
                <a:srgbClr val="BBE0E3">
                  <a:lumMod val="40000"/>
                  <a:lumOff val="60000"/>
                </a:srgbClr>
              </a:solidFill>
              <a:latin typeface="Arial"/>
              <a:ea typeface="+mn-ea"/>
              <a:cs typeface="Arial"/>
            </a:rPr>
            <a:t>berpengaruh terhadap karakteristik </a:t>
          </a:r>
          <a:r>
            <a:rPr lang="id-ID" b="1" i="1" dirty="0" smtClean="0">
              <a:solidFill>
                <a:srgbClr val="BBE0E3">
                  <a:lumMod val="40000"/>
                  <a:lumOff val="60000"/>
                </a:srgbClr>
              </a:solidFill>
              <a:latin typeface="Arial"/>
              <a:ea typeface="+mn-ea"/>
              <a:cs typeface="Arial"/>
            </a:rPr>
            <a:t>Dark Chocolate</a:t>
          </a:r>
          <a:r>
            <a:rPr lang="id-ID" b="1" dirty="0" smtClean="0">
              <a:solidFill>
                <a:srgbClr val="BBE0E3">
                  <a:lumMod val="40000"/>
                  <a:lumOff val="60000"/>
                </a:srgbClr>
              </a:solidFill>
              <a:latin typeface="Arial"/>
              <a:ea typeface="+mn-ea"/>
              <a:cs typeface="Arial"/>
            </a:rPr>
            <a:t>?</a:t>
          </a:r>
          <a:endParaRPr lang="id-ID" b="1" dirty="0">
            <a:solidFill>
              <a:srgbClr val="BBE0E3">
                <a:lumMod val="40000"/>
                <a:lumOff val="60000"/>
              </a:srgbClr>
            </a:solidFill>
            <a:latin typeface="Arial"/>
            <a:ea typeface="+mn-ea"/>
            <a:cs typeface="Arial"/>
          </a:endParaRPr>
        </a:p>
      </dgm:t>
    </dgm:pt>
    <dgm:pt modelId="{73FC1A05-88B8-4E1B-B6E9-9F9FD97796BC}" type="parTrans" cxnId="{F0AD1BDE-3876-4E82-93F4-8299A0063817}">
      <dgm:prSet/>
      <dgm:spPr/>
      <dgm:t>
        <a:bodyPr/>
        <a:lstStyle/>
        <a:p>
          <a:endParaRPr lang="id-ID"/>
        </a:p>
      </dgm:t>
    </dgm:pt>
    <dgm:pt modelId="{7BAEA22D-4859-4D63-A670-A07AEB82AB36}" type="sibTrans" cxnId="{F0AD1BDE-3876-4E82-93F4-8299A0063817}">
      <dgm:prSet/>
      <dgm:spPr/>
      <dgm:t>
        <a:bodyPr/>
        <a:lstStyle/>
        <a:p>
          <a:endParaRPr lang="id-ID"/>
        </a:p>
      </dgm:t>
    </dgm:pt>
    <dgm:pt modelId="{609AA282-C945-4B76-B930-7AB1E8986B98}">
      <dgm:prSet phldrT="[Text]"/>
      <dgm:spPr>
        <a:xfrm>
          <a:off x="2693726" y="2462178"/>
          <a:ext cx="4593397" cy="1435436"/>
        </a:xfrm>
        <a:prstGeom prst="rect">
          <a:avLst/>
        </a:prstGeom>
        <a:solidFill>
          <a:srgbClr val="FFFFFF">
            <a:alpha val="40000"/>
            <a:hueOff val="0"/>
            <a:satOff val="0"/>
            <a:lumOff val="0"/>
            <a:alphaOff val="0"/>
          </a:srgbClr>
        </a:solidFill>
        <a:ln w="6350" cap="flat" cmpd="sng" algn="ctr">
          <a:solidFill>
            <a:srgbClr val="DAEDEF">
              <a:hueOff val="0"/>
              <a:satOff val="0"/>
              <a:lumOff val="0"/>
              <a:alphaOff val="0"/>
            </a:srgbClr>
          </a:solidFill>
          <a:prstDash val="solid"/>
          <a:miter lim="800000"/>
        </a:ln>
        <a:effectLst/>
        <a:scene3d>
          <a:camera prst="orthographicFront"/>
          <a:lightRig rig="flat" dir="t"/>
        </a:scene3d>
        <a:sp3d extrusionH="12700" prstMaterial="plastic">
          <a:bevelT w="50800" h="50800"/>
        </a:sp3d>
      </dgm:spPr>
      <dgm:t>
        <a:bodyPr/>
        <a:lstStyle/>
        <a:p>
          <a:pPr algn="just"/>
          <a:r>
            <a:rPr lang="id-ID" b="1" dirty="0" smtClean="0">
              <a:solidFill>
                <a:srgbClr val="92D050"/>
              </a:solidFill>
              <a:latin typeface="Arial"/>
              <a:ea typeface="+mn-ea"/>
              <a:cs typeface="Arial"/>
            </a:rPr>
            <a:t>Apakah interaksi antara fortifikasi tepung daun kelor (</a:t>
          </a:r>
          <a:r>
            <a:rPr lang="id-ID" b="1" i="1" dirty="0" smtClean="0">
              <a:solidFill>
                <a:srgbClr val="92D050"/>
              </a:solidFill>
              <a:latin typeface="Arial"/>
              <a:ea typeface="+mn-ea"/>
              <a:cs typeface="Arial"/>
            </a:rPr>
            <a:t>Moringa oleifera</a:t>
          </a:r>
          <a:r>
            <a:rPr lang="id-ID" b="1" dirty="0" smtClean="0">
              <a:solidFill>
                <a:srgbClr val="92D050"/>
              </a:solidFill>
              <a:latin typeface="Arial"/>
              <a:ea typeface="+mn-ea"/>
              <a:cs typeface="Arial"/>
            </a:rPr>
            <a:t>)   dengan susu bubuk dan konsentrasi kayu manis (</a:t>
          </a:r>
          <a:r>
            <a:rPr lang="id-ID" b="1" i="1" dirty="0" smtClean="0">
              <a:solidFill>
                <a:srgbClr val="92D050"/>
              </a:solidFill>
              <a:latin typeface="Arial"/>
              <a:ea typeface="+mn-ea"/>
              <a:cs typeface="Arial"/>
            </a:rPr>
            <a:t>Cinnamomum burmani) </a:t>
          </a:r>
          <a:r>
            <a:rPr lang="id-ID" b="1" dirty="0" smtClean="0">
              <a:solidFill>
                <a:srgbClr val="92D050"/>
              </a:solidFill>
              <a:latin typeface="Arial"/>
              <a:ea typeface="+mn-ea"/>
              <a:cs typeface="Arial"/>
            </a:rPr>
            <a:t> berpengaruh terhadap karakteristik </a:t>
          </a:r>
          <a:r>
            <a:rPr lang="id-ID" b="1" i="1" dirty="0" smtClean="0">
              <a:solidFill>
                <a:srgbClr val="92D050"/>
              </a:solidFill>
              <a:latin typeface="Arial"/>
              <a:ea typeface="+mn-ea"/>
              <a:cs typeface="Arial"/>
            </a:rPr>
            <a:t>Dark Chocolate</a:t>
          </a:r>
          <a:r>
            <a:rPr lang="id-ID" b="1" dirty="0" smtClean="0">
              <a:solidFill>
                <a:srgbClr val="92D050"/>
              </a:solidFill>
              <a:latin typeface="Arial"/>
              <a:ea typeface="+mn-ea"/>
              <a:cs typeface="Arial"/>
            </a:rPr>
            <a:t>?</a:t>
          </a:r>
          <a:endParaRPr lang="id-ID" b="1" dirty="0">
            <a:solidFill>
              <a:srgbClr val="92D050"/>
            </a:solidFill>
            <a:latin typeface="Arial"/>
            <a:ea typeface="+mn-ea"/>
            <a:cs typeface="Arial"/>
          </a:endParaRPr>
        </a:p>
      </dgm:t>
    </dgm:pt>
    <dgm:pt modelId="{13045AAE-185B-4487-91C1-E87AE4ED476B}" type="parTrans" cxnId="{D8B10448-30F1-4CE2-9DE9-F2F13CA2F1CC}">
      <dgm:prSet/>
      <dgm:spPr/>
      <dgm:t>
        <a:bodyPr/>
        <a:lstStyle/>
        <a:p>
          <a:endParaRPr lang="id-ID"/>
        </a:p>
      </dgm:t>
    </dgm:pt>
    <dgm:pt modelId="{4EDEE83B-9932-4B88-A7E2-A836C39E103C}" type="sibTrans" cxnId="{D8B10448-30F1-4CE2-9DE9-F2F13CA2F1CC}">
      <dgm:prSet/>
      <dgm:spPr/>
      <dgm:t>
        <a:bodyPr/>
        <a:lstStyle/>
        <a:p>
          <a:endParaRPr lang="id-ID"/>
        </a:p>
      </dgm:t>
    </dgm:pt>
    <dgm:pt modelId="{2773EA16-AF16-4F93-BEC7-3FE4775936C5}" type="pres">
      <dgm:prSet presAssocID="{DD7046EF-27F8-464F-8FBA-63DD24D693BE}" presName="Name0" presStyleCnt="0">
        <dgm:presLayoutVars>
          <dgm:dir/>
          <dgm:resizeHandles val="exact"/>
        </dgm:presLayoutVars>
      </dgm:prSet>
      <dgm:spPr/>
      <dgm:t>
        <a:bodyPr/>
        <a:lstStyle/>
        <a:p>
          <a:endParaRPr lang="id-ID"/>
        </a:p>
      </dgm:t>
    </dgm:pt>
    <dgm:pt modelId="{40BDF48F-BED9-4713-82FA-BB7FF8E03284}" type="pres">
      <dgm:prSet presAssocID="{76DF04F2-F770-4F1B-AA86-914DEBF60C0E}" presName="composite" presStyleCnt="0"/>
      <dgm:spPr/>
    </dgm:pt>
    <dgm:pt modelId="{89695525-0811-49B7-ADB5-264A1176B228}" type="pres">
      <dgm:prSet presAssocID="{76DF04F2-F770-4F1B-AA86-914DEBF60C0E}" presName="rect1" presStyleLbl="trAlignAcc1" presStyleIdx="0" presStyleCnt="3">
        <dgm:presLayoutVars>
          <dgm:bulletEnabled val="1"/>
        </dgm:presLayoutVars>
      </dgm:prSet>
      <dgm:spPr/>
      <dgm:t>
        <a:bodyPr/>
        <a:lstStyle/>
        <a:p>
          <a:endParaRPr lang="id-ID"/>
        </a:p>
      </dgm:t>
    </dgm:pt>
    <dgm:pt modelId="{CBE4C822-A8C4-4D3C-A73B-32C6D4CAB38D}" type="pres">
      <dgm:prSet presAssocID="{76DF04F2-F770-4F1B-AA86-914DEBF60C0E}" presName="rect2" presStyleLbl="fgImgPlace1" presStyleIdx="0" presStyleCnt="3"/>
      <dgm:spPr>
        <a:xfrm>
          <a:off x="3745" y="447781"/>
          <a:ext cx="1004805" cy="1507208"/>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gm:spPr>
      <dgm:t>
        <a:bodyPr/>
        <a:lstStyle/>
        <a:p>
          <a:endParaRPr lang="id-ID"/>
        </a:p>
      </dgm:t>
    </dgm:pt>
    <dgm:pt modelId="{D03CCA46-A90A-4B5F-9B5E-66844C628C16}" type="pres">
      <dgm:prSet presAssocID="{C5F7B9CC-37A3-4F8C-A2D4-EAEBDA431FA0}" presName="sibTrans" presStyleCnt="0"/>
      <dgm:spPr/>
    </dgm:pt>
    <dgm:pt modelId="{68131180-329C-47A0-A730-5D6AC93DDE10}" type="pres">
      <dgm:prSet presAssocID="{D54C627F-BEF9-44F0-8A9D-95661753B1CD}" presName="composite" presStyleCnt="0"/>
      <dgm:spPr/>
    </dgm:pt>
    <dgm:pt modelId="{7A4BA182-B04C-40E8-8064-87E01A836134}" type="pres">
      <dgm:prSet presAssocID="{D54C627F-BEF9-44F0-8A9D-95661753B1CD}" presName="rect1" presStyleLbl="trAlignAcc1" presStyleIdx="1" presStyleCnt="3">
        <dgm:presLayoutVars>
          <dgm:bulletEnabled val="1"/>
        </dgm:presLayoutVars>
      </dgm:prSet>
      <dgm:spPr/>
      <dgm:t>
        <a:bodyPr/>
        <a:lstStyle/>
        <a:p>
          <a:endParaRPr lang="id-ID"/>
        </a:p>
      </dgm:t>
    </dgm:pt>
    <dgm:pt modelId="{774A70C0-AC9F-47D9-845B-C653B16CAC25}" type="pres">
      <dgm:prSet presAssocID="{D54C627F-BEF9-44F0-8A9D-95661753B1CD}" presName="rect2" presStyleLbl="fgImgPlace1" presStyleIdx="1" presStyleCnt="3"/>
      <dgm:spPr>
        <a:xfrm>
          <a:off x="5000924" y="447781"/>
          <a:ext cx="1004805" cy="1507208"/>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gm:spPr>
    </dgm:pt>
    <dgm:pt modelId="{7D06AE52-48E1-4AE6-BE95-FE4F8B5DB6BF}" type="pres">
      <dgm:prSet presAssocID="{7BAEA22D-4859-4D63-A670-A07AEB82AB36}" presName="sibTrans" presStyleCnt="0"/>
      <dgm:spPr/>
    </dgm:pt>
    <dgm:pt modelId="{591DF2BF-88CF-4294-B06B-6EB5BFC80F51}" type="pres">
      <dgm:prSet presAssocID="{609AA282-C945-4B76-B930-7AB1E8986B98}" presName="composite" presStyleCnt="0"/>
      <dgm:spPr/>
    </dgm:pt>
    <dgm:pt modelId="{E05CAF5B-3D4E-48A8-BB51-9E4DC2406A56}" type="pres">
      <dgm:prSet presAssocID="{609AA282-C945-4B76-B930-7AB1E8986B98}" presName="rect1" presStyleLbl="trAlignAcc1" presStyleIdx="2" presStyleCnt="3">
        <dgm:presLayoutVars>
          <dgm:bulletEnabled val="1"/>
        </dgm:presLayoutVars>
      </dgm:prSet>
      <dgm:spPr/>
      <dgm:t>
        <a:bodyPr/>
        <a:lstStyle/>
        <a:p>
          <a:endParaRPr lang="id-ID"/>
        </a:p>
      </dgm:t>
    </dgm:pt>
    <dgm:pt modelId="{9ADE5573-F8CD-4DBD-94FC-5DCA3867D145}" type="pres">
      <dgm:prSet presAssocID="{609AA282-C945-4B76-B930-7AB1E8986B98}" presName="rect2" presStyleLbl="fgImgPlace1" presStyleIdx="2" presStyleCnt="3"/>
      <dgm:spPr>
        <a:xfrm>
          <a:off x="2502334" y="2254837"/>
          <a:ext cx="1004805" cy="1507208"/>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gm:spPr>
    </dgm:pt>
  </dgm:ptLst>
  <dgm:cxnLst>
    <dgm:cxn modelId="{48BA5B72-223E-4171-852B-90BB08BEBE60}" type="presOf" srcId="{609AA282-C945-4B76-B930-7AB1E8986B98}" destId="{E05CAF5B-3D4E-48A8-BB51-9E4DC2406A56}" srcOrd="0" destOrd="0" presId="urn:microsoft.com/office/officeart/2008/layout/PictureStrips"/>
    <dgm:cxn modelId="{9BD3DEA7-EF1D-4266-9379-DFC93F194B33}" srcId="{DD7046EF-27F8-464F-8FBA-63DD24D693BE}" destId="{76DF04F2-F770-4F1B-AA86-914DEBF60C0E}" srcOrd="0" destOrd="0" parTransId="{DA02A61E-0D66-4282-AD00-9BC98489825E}" sibTransId="{C5F7B9CC-37A3-4F8C-A2D4-EAEBDA431FA0}"/>
    <dgm:cxn modelId="{F0AD1BDE-3876-4E82-93F4-8299A0063817}" srcId="{DD7046EF-27F8-464F-8FBA-63DD24D693BE}" destId="{D54C627F-BEF9-44F0-8A9D-95661753B1CD}" srcOrd="1" destOrd="0" parTransId="{73FC1A05-88B8-4E1B-B6E9-9F9FD97796BC}" sibTransId="{7BAEA22D-4859-4D63-A670-A07AEB82AB36}"/>
    <dgm:cxn modelId="{F4BCDAEC-EF94-4A49-AE22-074023739890}" type="presOf" srcId="{DD7046EF-27F8-464F-8FBA-63DD24D693BE}" destId="{2773EA16-AF16-4F93-BEC7-3FE4775936C5}" srcOrd="0" destOrd="0" presId="urn:microsoft.com/office/officeart/2008/layout/PictureStrips"/>
    <dgm:cxn modelId="{9FC0003E-9702-4E63-ACEA-5574880538D0}" type="presOf" srcId="{76DF04F2-F770-4F1B-AA86-914DEBF60C0E}" destId="{89695525-0811-49B7-ADB5-264A1176B228}" srcOrd="0" destOrd="0" presId="urn:microsoft.com/office/officeart/2008/layout/PictureStrips"/>
    <dgm:cxn modelId="{D8B10448-30F1-4CE2-9DE9-F2F13CA2F1CC}" srcId="{DD7046EF-27F8-464F-8FBA-63DD24D693BE}" destId="{609AA282-C945-4B76-B930-7AB1E8986B98}" srcOrd="2" destOrd="0" parTransId="{13045AAE-185B-4487-91C1-E87AE4ED476B}" sibTransId="{4EDEE83B-9932-4B88-A7E2-A836C39E103C}"/>
    <dgm:cxn modelId="{7F252C08-EC13-4952-B6AA-DBE8BACD394F}" type="presOf" srcId="{D54C627F-BEF9-44F0-8A9D-95661753B1CD}" destId="{7A4BA182-B04C-40E8-8064-87E01A836134}" srcOrd="0" destOrd="0" presId="urn:microsoft.com/office/officeart/2008/layout/PictureStrips"/>
    <dgm:cxn modelId="{0228597A-CF42-4695-A206-D8B809DBF0F2}" type="presParOf" srcId="{2773EA16-AF16-4F93-BEC7-3FE4775936C5}" destId="{40BDF48F-BED9-4713-82FA-BB7FF8E03284}" srcOrd="0" destOrd="0" presId="urn:microsoft.com/office/officeart/2008/layout/PictureStrips"/>
    <dgm:cxn modelId="{5F554BCF-7E8D-455D-9AE8-4590D49760CB}" type="presParOf" srcId="{40BDF48F-BED9-4713-82FA-BB7FF8E03284}" destId="{89695525-0811-49B7-ADB5-264A1176B228}" srcOrd="0" destOrd="0" presId="urn:microsoft.com/office/officeart/2008/layout/PictureStrips"/>
    <dgm:cxn modelId="{9AC06C25-9E28-45C1-A17F-8A4CFD31B590}" type="presParOf" srcId="{40BDF48F-BED9-4713-82FA-BB7FF8E03284}" destId="{CBE4C822-A8C4-4D3C-A73B-32C6D4CAB38D}" srcOrd="1" destOrd="0" presId="urn:microsoft.com/office/officeart/2008/layout/PictureStrips"/>
    <dgm:cxn modelId="{F4A8D27E-5E43-4839-8500-4A71E4FC9686}" type="presParOf" srcId="{2773EA16-AF16-4F93-BEC7-3FE4775936C5}" destId="{D03CCA46-A90A-4B5F-9B5E-66844C628C16}" srcOrd="1" destOrd="0" presId="urn:microsoft.com/office/officeart/2008/layout/PictureStrips"/>
    <dgm:cxn modelId="{28C34D42-A842-4B96-AAEE-FD2806893693}" type="presParOf" srcId="{2773EA16-AF16-4F93-BEC7-3FE4775936C5}" destId="{68131180-329C-47A0-A730-5D6AC93DDE10}" srcOrd="2" destOrd="0" presId="urn:microsoft.com/office/officeart/2008/layout/PictureStrips"/>
    <dgm:cxn modelId="{5A1497BC-2965-4639-B6DB-A3DD9766A390}" type="presParOf" srcId="{68131180-329C-47A0-A730-5D6AC93DDE10}" destId="{7A4BA182-B04C-40E8-8064-87E01A836134}" srcOrd="0" destOrd="0" presId="urn:microsoft.com/office/officeart/2008/layout/PictureStrips"/>
    <dgm:cxn modelId="{D92D7F51-DD9B-4131-9B1B-4459D3D76527}" type="presParOf" srcId="{68131180-329C-47A0-A730-5D6AC93DDE10}" destId="{774A70C0-AC9F-47D9-845B-C653B16CAC25}" srcOrd="1" destOrd="0" presId="urn:microsoft.com/office/officeart/2008/layout/PictureStrips"/>
    <dgm:cxn modelId="{091EA86C-E7AA-4F0C-A00B-4699D445505B}" type="presParOf" srcId="{2773EA16-AF16-4F93-BEC7-3FE4775936C5}" destId="{7D06AE52-48E1-4AE6-BE95-FE4F8B5DB6BF}" srcOrd="3" destOrd="0" presId="urn:microsoft.com/office/officeart/2008/layout/PictureStrips"/>
    <dgm:cxn modelId="{6C990E9B-9835-41D8-9EE7-DA5EA0FE43DA}" type="presParOf" srcId="{2773EA16-AF16-4F93-BEC7-3FE4775936C5}" destId="{591DF2BF-88CF-4294-B06B-6EB5BFC80F51}" srcOrd="4" destOrd="0" presId="urn:microsoft.com/office/officeart/2008/layout/PictureStrips"/>
    <dgm:cxn modelId="{32D3B4B3-39A9-4527-A37B-C7BA510D3AD6}" type="presParOf" srcId="{591DF2BF-88CF-4294-B06B-6EB5BFC80F51}" destId="{E05CAF5B-3D4E-48A8-BB51-9E4DC2406A56}" srcOrd="0" destOrd="0" presId="urn:microsoft.com/office/officeart/2008/layout/PictureStrips"/>
    <dgm:cxn modelId="{2DF7DD92-0730-4B74-B7BB-43250D28A0EF}" type="presParOf" srcId="{591DF2BF-88CF-4294-B06B-6EB5BFC80F51}" destId="{9ADE5573-F8CD-4DBD-94FC-5DCA3867D14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E22C92-920C-4072-A4F6-F76B59E8C7A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id-ID"/>
        </a:p>
      </dgm:t>
    </dgm:pt>
    <dgm:pt modelId="{C6EF9C8E-AB8C-43E9-BA19-5F00A0369D8D}">
      <dgm:prSet phldrT="[Text]" custT="1"/>
      <dgm:spPr/>
      <dgm:t>
        <a:bodyPr/>
        <a:lstStyle/>
        <a:p>
          <a:r>
            <a:rPr lang="id-ID" sz="2000" b="1" dirty="0" smtClean="0"/>
            <a:t>Wanti, A (2008)</a:t>
          </a:r>
          <a:endParaRPr lang="id-ID" sz="2000" b="1" dirty="0"/>
        </a:p>
      </dgm:t>
    </dgm:pt>
    <dgm:pt modelId="{D8762679-E74D-4DEF-915D-AF90931BB9A5}" type="parTrans" cxnId="{7EC95558-D39D-4C8B-A975-A12D8C9965A5}">
      <dgm:prSet/>
      <dgm:spPr/>
      <dgm:t>
        <a:bodyPr/>
        <a:lstStyle/>
        <a:p>
          <a:endParaRPr lang="id-ID"/>
        </a:p>
      </dgm:t>
    </dgm:pt>
    <dgm:pt modelId="{E8FE881E-5B3F-4536-8054-7581ADC0B043}" type="sibTrans" cxnId="{7EC95558-D39D-4C8B-A975-A12D8C9965A5}">
      <dgm:prSet/>
      <dgm:spPr/>
      <dgm:t>
        <a:bodyPr/>
        <a:lstStyle/>
        <a:p>
          <a:endParaRPr lang="id-ID"/>
        </a:p>
      </dgm:t>
    </dgm:pt>
    <dgm:pt modelId="{F5A8D2A7-F83D-4A88-807A-5B940751E93B}">
      <dgm:prSet phldrT="[Text]"/>
      <dgm:spPr/>
      <dgm:t>
        <a:bodyPr/>
        <a:lstStyle/>
        <a:p>
          <a:pPr algn="just"/>
          <a:r>
            <a:rPr lang="id-ID" dirty="0" smtClean="0"/>
            <a:t>Dua sifat utama cokelat yang perlu diperhatikan adalah flavor dan tekstur berbagai cara mengolah cokelat, salah satu diantaranya meliputi tahap-tahap : pencampuran, pelembutan, penghalusan (</a:t>
          </a:r>
          <a:r>
            <a:rPr lang="id-ID" i="1" dirty="0" smtClean="0"/>
            <a:t>co</a:t>
          </a:r>
          <a:r>
            <a:rPr lang="en-US" i="1" dirty="0" smtClean="0"/>
            <a:t>a</a:t>
          </a:r>
          <a:r>
            <a:rPr lang="id-ID" i="1" dirty="0" smtClean="0"/>
            <a:t>nching</a:t>
          </a:r>
          <a:r>
            <a:rPr lang="id-ID" dirty="0" smtClean="0"/>
            <a:t>), </a:t>
          </a:r>
          <a:r>
            <a:rPr lang="id-ID" i="1" dirty="0" smtClean="0"/>
            <a:t>tempering</a:t>
          </a:r>
          <a:r>
            <a:rPr lang="id-ID" dirty="0" smtClean="0"/>
            <a:t>, dan pencetakan.</a:t>
          </a:r>
          <a:endParaRPr lang="id-ID" dirty="0"/>
        </a:p>
      </dgm:t>
    </dgm:pt>
    <dgm:pt modelId="{4E487652-32D5-4E50-9518-8B56BAAF17EA}" type="parTrans" cxnId="{555729EF-8440-4607-BE8B-B18E9951AA11}">
      <dgm:prSet/>
      <dgm:spPr/>
      <dgm:t>
        <a:bodyPr/>
        <a:lstStyle/>
        <a:p>
          <a:endParaRPr lang="id-ID"/>
        </a:p>
      </dgm:t>
    </dgm:pt>
    <dgm:pt modelId="{CC15D67A-96E8-4956-959E-4E8A261F7631}" type="sibTrans" cxnId="{555729EF-8440-4607-BE8B-B18E9951AA11}">
      <dgm:prSet/>
      <dgm:spPr/>
      <dgm:t>
        <a:bodyPr/>
        <a:lstStyle/>
        <a:p>
          <a:endParaRPr lang="id-ID"/>
        </a:p>
      </dgm:t>
    </dgm:pt>
    <dgm:pt modelId="{BB520CB2-BF63-4F78-AF21-4FD55E20084D}">
      <dgm:prSet phldrT="[Text]" custT="1"/>
      <dgm:spPr/>
      <dgm:t>
        <a:bodyPr/>
        <a:lstStyle/>
        <a:p>
          <a:r>
            <a:rPr lang="id-ID" sz="2000" b="1" dirty="0" smtClean="0"/>
            <a:t>Minifie</a:t>
          </a:r>
          <a:r>
            <a:rPr lang="en-US" sz="2000" b="1" dirty="0" smtClean="0"/>
            <a:t> W</a:t>
          </a:r>
          <a:r>
            <a:rPr lang="id-ID" sz="2000" b="1" dirty="0" smtClean="0"/>
            <a:t> (1989)</a:t>
          </a:r>
          <a:endParaRPr lang="id-ID" sz="2000" b="1" dirty="0"/>
        </a:p>
      </dgm:t>
    </dgm:pt>
    <dgm:pt modelId="{CC808179-8945-4C6C-B2B2-BE311A82B7E8}" type="parTrans" cxnId="{E3880559-9BB3-447F-BAD6-A39DDECBD3C6}">
      <dgm:prSet/>
      <dgm:spPr/>
      <dgm:t>
        <a:bodyPr/>
        <a:lstStyle/>
        <a:p>
          <a:endParaRPr lang="id-ID"/>
        </a:p>
      </dgm:t>
    </dgm:pt>
    <dgm:pt modelId="{A23FEFE0-2AEE-462A-8953-AD4A5CCFB3D2}" type="sibTrans" cxnId="{E3880559-9BB3-447F-BAD6-A39DDECBD3C6}">
      <dgm:prSet/>
      <dgm:spPr/>
      <dgm:t>
        <a:bodyPr/>
        <a:lstStyle/>
        <a:p>
          <a:endParaRPr lang="id-ID"/>
        </a:p>
      </dgm:t>
    </dgm:pt>
    <dgm:pt modelId="{F52F7784-61BE-4535-8F7D-C08B86C9E746}">
      <dgm:prSet phldrT="[Text]"/>
      <dgm:spPr/>
      <dgm:t>
        <a:bodyPr/>
        <a:lstStyle/>
        <a:p>
          <a:r>
            <a:rPr lang="id-ID" dirty="0" smtClean="0"/>
            <a:t>Pencampuran bahan-bahan yang berbentuk bubuk merupakan proses yang penting dalam pembuatan coklat, dimana bahan bubuk mempunyai sifat sukar dibasahi dan perlu adanya pengemulsi. </a:t>
          </a:r>
          <a:endParaRPr lang="id-ID" dirty="0"/>
        </a:p>
      </dgm:t>
    </dgm:pt>
    <dgm:pt modelId="{99102E25-CC5D-48D7-90A2-9718B6107C5C}" type="parTrans" cxnId="{3595A23D-5B8F-43A3-93EC-EA6D20590E99}">
      <dgm:prSet/>
      <dgm:spPr/>
      <dgm:t>
        <a:bodyPr/>
        <a:lstStyle/>
        <a:p>
          <a:endParaRPr lang="id-ID"/>
        </a:p>
      </dgm:t>
    </dgm:pt>
    <dgm:pt modelId="{EADF7EAB-7F00-4A8D-9BF6-D32469B1C076}" type="sibTrans" cxnId="{3595A23D-5B8F-43A3-93EC-EA6D20590E99}">
      <dgm:prSet/>
      <dgm:spPr/>
      <dgm:t>
        <a:bodyPr/>
        <a:lstStyle/>
        <a:p>
          <a:endParaRPr lang="id-ID"/>
        </a:p>
      </dgm:t>
    </dgm:pt>
    <dgm:pt modelId="{F8CA3282-8BC8-4569-A9AE-DFEEE8B1B0AF}">
      <dgm:prSet phldrT="[Text]" custT="1"/>
      <dgm:spPr/>
      <dgm:t>
        <a:bodyPr/>
        <a:lstStyle/>
        <a:p>
          <a:r>
            <a:rPr lang="id-ID" sz="2000" b="1" dirty="0" smtClean="0"/>
            <a:t>Mayasari (2002)</a:t>
          </a:r>
          <a:endParaRPr lang="id-ID" sz="2000" b="1" dirty="0"/>
        </a:p>
      </dgm:t>
    </dgm:pt>
    <dgm:pt modelId="{E4F99477-7E47-43C8-AAB1-7D9C8065D560}" type="sibTrans" cxnId="{EB78B84E-01DD-456B-9CAF-18E625BEE435}">
      <dgm:prSet/>
      <dgm:spPr/>
      <dgm:t>
        <a:bodyPr/>
        <a:lstStyle/>
        <a:p>
          <a:endParaRPr lang="id-ID"/>
        </a:p>
      </dgm:t>
    </dgm:pt>
    <dgm:pt modelId="{A10E14FA-6C21-47C6-8ADE-EC8F8D76199B}" type="parTrans" cxnId="{EB78B84E-01DD-456B-9CAF-18E625BEE435}">
      <dgm:prSet/>
      <dgm:spPr/>
      <dgm:t>
        <a:bodyPr/>
        <a:lstStyle/>
        <a:p>
          <a:endParaRPr lang="id-ID"/>
        </a:p>
      </dgm:t>
    </dgm:pt>
    <dgm:pt modelId="{9130C00D-5475-40C3-81D1-45335E4B3B9C}">
      <dgm:prSet phldrT="[Text]"/>
      <dgm:spPr/>
      <dgm:t>
        <a:bodyPr/>
        <a:lstStyle/>
        <a:p>
          <a:r>
            <a:rPr lang="id-ID" dirty="0" smtClean="0"/>
            <a:t>Proses pengolahan cokelat batang menggunakan bahan-bahan seperti coklat bubuk, gula tepung, susu bubuk, lemak cokelat, mentega putih, dan lesitin. </a:t>
          </a:r>
          <a:endParaRPr lang="id-ID" dirty="0"/>
        </a:p>
      </dgm:t>
    </dgm:pt>
    <dgm:pt modelId="{43BDB9C1-1E90-4D6C-B94A-3651222591C7}" type="sibTrans" cxnId="{DE9E8933-6B11-4F71-8280-796023F26E6A}">
      <dgm:prSet/>
      <dgm:spPr/>
      <dgm:t>
        <a:bodyPr/>
        <a:lstStyle/>
        <a:p>
          <a:endParaRPr lang="id-ID"/>
        </a:p>
      </dgm:t>
    </dgm:pt>
    <dgm:pt modelId="{3D4CF42E-6C67-47C2-B08D-EFAADD565F1A}" type="parTrans" cxnId="{DE9E8933-6B11-4F71-8280-796023F26E6A}">
      <dgm:prSet/>
      <dgm:spPr/>
      <dgm:t>
        <a:bodyPr/>
        <a:lstStyle/>
        <a:p>
          <a:endParaRPr lang="id-ID"/>
        </a:p>
      </dgm:t>
    </dgm:pt>
    <dgm:pt modelId="{96E76404-5765-44E8-8A07-0CE3D8E3C3F0}">
      <dgm:prSet phldrT="[Text]"/>
      <dgm:spPr/>
      <dgm:t>
        <a:bodyPr/>
        <a:lstStyle/>
        <a:p>
          <a:r>
            <a:rPr lang="id-ID" dirty="0" smtClean="0"/>
            <a:t>Penggunaan lesitin yang berlebihan akan menyebabkan cokelat menjadi kental. Penggunaan lesitin harus disesuaikan dengan jumlah optimum bagi tiap massa cokelat.</a:t>
          </a:r>
          <a:endParaRPr lang="id-ID" dirty="0"/>
        </a:p>
      </dgm:t>
    </dgm:pt>
    <dgm:pt modelId="{A875D369-F820-4E01-8427-7EA6C94DB1EE}" type="parTrans" cxnId="{19869B6E-C6B1-4885-948B-80F805ED5AB2}">
      <dgm:prSet/>
      <dgm:spPr/>
      <dgm:t>
        <a:bodyPr/>
        <a:lstStyle/>
        <a:p>
          <a:endParaRPr lang="id-ID"/>
        </a:p>
      </dgm:t>
    </dgm:pt>
    <dgm:pt modelId="{50F99BEB-06BF-4D69-AF7D-95FBC7D7E07B}" type="sibTrans" cxnId="{19869B6E-C6B1-4885-948B-80F805ED5AB2}">
      <dgm:prSet/>
      <dgm:spPr/>
      <dgm:t>
        <a:bodyPr/>
        <a:lstStyle/>
        <a:p>
          <a:endParaRPr lang="id-ID"/>
        </a:p>
      </dgm:t>
    </dgm:pt>
    <dgm:pt modelId="{5EEB54E1-D241-4F87-9D46-CF300FBD55E8}">
      <dgm:prSet phldrT="[Text]" custT="1"/>
      <dgm:spPr/>
      <dgm:t>
        <a:bodyPr/>
        <a:lstStyle/>
        <a:p>
          <a:r>
            <a:rPr lang="id-ID" sz="2000" b="1" dirty="0" smtClean="0"/>
            <a:t>Hartomo dan Widatmoko (1993)</a:t>
          </a:r>
          <a:endParaRPr lang="id-ID" sz="2000" b="1" dirty="0"/>
        </a:p>
      </dgm:t>
    </dgm:pt>
    <dgm:pt modelId="{6C8A56F0-FE5C-4AB5-98A9-13C188C0CBA1}" type="parTrans" cxnId="{5D3B2448-A524-4DFA-BE78-0E2B00912D71}">
      <dgm:prSet/>
      <dgm:spPr/>
      <dgm:t>
        <a:bodyPr/>
        <a:lstStyle/>
        <a:p>
          <a:endParaRPr lang="id-ID"/>
        </a:p>
      </dgm:t>
    </dgm:pt>
    <dgm:pt modelId="{ED4F2DFE-82F7-4D4A-A19C-A36782ACD0DE}" type="sibTrans" cxnId="{5D3B2448-A524-4DFA-BE78-0E2B00912D71}">
      <dgm:prSet/>
      <dgm:spPr/>
      <dgm:t>
        <a:bodyPr/>
        <a:lstStyle/>
        <a:p>
          <a:endParaRPr lang="id-ID"/>
        </a:p>
      </dgm:t>
    </dgm:pt>
    <dgm:pt modelId="{FFB63F15-9399-414D-9EA8-5199B9F6920F}" type="pres">
      <dgm:prSet presAssocID="{DDE22C92-920C-4072-A4F6-F76B59E8C7A6}" presName="Name0" presStyleCnt="0">
        <dgm:presLayoutVars>
          <dgm:dir/>
          <dgm:animLvl val="lvl"/>
          <dgm:resizeHandles val="exact"/>
        </dgm:presLayoutVars>
      </dgm:prSet>
      <dgm:spPr/>
      <dgm:t>
        <a:bodyPr/>
        <a:lstStyle/>
        <a:p>
          <a:endParaRPr lang="id-ID"/>
        </a:p>
      </dgm:t>
    </dgm:pt>
    <dgm:pt modelId="{A6876A90-D145-44E0-A94D-861CCF4242F6}" type="pres">
      <dgm:prSet presAssocID="{C6EF9C8E-AB8C-43E9-BA19-5F00A0369D8D}" presName="linNode" presStyleCnt="0"/>
      <dgm:spPr/>
      <dgm:t>
        <a:bodyPr/>
        <a:lstStyle/>
        <a:p>
          <a:endParaRPr lang="id-ID"/>
        </a:p>
      </dgm:t>
    </dgm:pt>
    <dgm:pt modelId="{7F9CEB1C-0539-4642-A674-ADCF683495AF}" type="pres">
      <dgm:prSet presAssocID="{C6EF9C8E-AB8C-43E9-BA19-5F00A0369D8D}" presName="parentText" presStyleLbl="node1" presStyleIdx="0" presStyleCnt="4" custScaleX="75252" custScaleY="91832">
        <dgm:presLayoutVars>
          <dgm:chMax val="1"/>
          <dgm:bulletEnabled val="1"/>
        </dgm:presLayoutVars>
      </dgm:prSet>
      <dgm:spPr/>
      <dgm:t>
        <a:bodyPr/>
        <a:lstStyle/>
        <a:p>
          <a:endParaRPr lang="id-ID"/>
        </a:p>
      </dgm:t>
    </dgm:pt>
    <dgm:pt modelId="{BF45C5C9-9E8B-4993-A5FB-D1281B34DF81}" type="pres">
      <dgm:prSet presAssocID="{C6EF9C8E-AB8C-43E9-BA19-5F00A0369D8D}" presName="descendantText" presStyleLbl="alignAccFollowNode1" presStyleIdx="0" presStyleCnt="4" custScaleX="154177">
        <dgm:presLayoutVars>
          <dgm:bulletEnabled val="1"/>
        </dgm:presLayoutVars>
      </dgm:prSet>
      <dgm:spPr/>
      <dgm:t>
        <a:bodyPr/>
        <a:lstStyle/>
        <a:p>
          <a:endParaRPr lang="id-ID"/>
        </a:p>
      </dgm:t>
    </dgm:pt>
    <dgm:pt modelId="{9786910F-0BF4-4B24-8077-198F3B69F788}" type="pres">
      <dgm:prSet presAssocID="{E8FE881E-5B3F-4536-8054-7581ADC0B043}" presName="sp" presStyleCnt="0"/>
      <dgm:spPr/>
      <dgm:t>
        <a:bodyPr/>
        <a:lstStyle/>
        <a:p>
          <a:endParaRPr lang="id-ID"/>
        </a:p>
      </dgm:t>
    </dgm:pt>
    <dgm:pt modelId="{EC2B1AF0-D64B-46B1-91BD-C2D2E4C9AED5}" type="pres">
      <dgm:prSet presAssocID="{F8CA3282-8BC8-4569-A9AE-DFEEE8B1B0AF}" presName="linNode" presStyleCnt="0"/>
      <dgm:spPr/>
      <dgm:t>
        <a:bodyPr/>
        <a:lstStyle/>
        <a:p>
          <a:endParaRPr lang="id-ID"/>
        </a:p>
      </dgm:t>
    </dgm:pt>
    <dgm:pt modelId="{B3811ADB-0057-4B6F-B66D-B1ACB08D3073}" type="pres">
      <dgm:prSet presAssocID="{F8CA3282-8BC8-4569-A9AE-DFEEE8B1B0AF}" presName="parentText" presStyleLbl="node1" presStyleIdx="1" presStyleCnt="4" custScaleX="61729" custScaleY="87548">
        <dgm:presLayoutVars>
          <dgm:chMax val="1"/>
          <dgm:bulletEnabled val="1"/>
        </dgm:presLayoutVars>
      </dgm:prSet>
      <dgm:spPr/>
      <dgm:t>
        <a:bodyPr/>
        <a:lstStyle/>
        <a:p>
          <a:endParaRPr lang="id-ID"/>
        </a:p>
      </dgm:t>
    </dgm:pt>
    <dgm:pt modelId="{04BB0905-77B2-4A50-8D99-D538133AA76D}" type="pres">
      <dgm:prSet presAssocID="{F8CA3282-8BC8-4569-A9AE-DFEEE8B1B0AF}" presName="descendantText" presStyleLbl="alignAccFollowNode1" presStyleIdx="1" presStyleCnt="4" custScaleX="127361">
        <dgm:presLayoutVars>
          <dgm:bulletEnabled val="1"/>
        </dgm:presLayoutVars>
      </dgm:prSet>
      <dgm:spPr/>
      <dgm:t>
        <a:bodyPr/>
        <a:lstStyle/>
        <a:p>
          <a:endParaRPr lang="id-ID"/>
        </a:p>
      </dgm:t>
    </dgm:pt>
    <dgm:pt modelId="{7B755D2F-A4BA-478F-B9D2-6716D38ACAE2}" type="pres">
      <dgm:prSet presAssocID="{E4F99477-7E47-43C8-AAB1-7D9C8065D560}" presName="sp" presStyleCnt="0"/>
      <dgm:spPr/>
      <dgm:t>
        <a:bodyPr/>
        <a:lstStyle/>
        <a:p>
          <a:endParaRPr lang="id-ID"/>
        </a:p>
      </dgm:t>
    </dgm:pt>
    <dgm:pt modelId="{7056E091-D8CD-42EA-9ED5-3EE665C7501D}" type="pres">
      <dgm:prSet presAssocID="{BB520CB2-BF63-4F78-AF21-4FD55E20084D}" presName="linNode" presStyleCnt="0"/>
      <dgm:spPr/>
      <dgm:t>
        <a:bodyPr/>
        <a:lstStyle/>
        <a:p>
          <a:endParaRPr lang="id-ID"/>
        </a:p>
      </dgm:t>
    </dgm:pt>
    <dgm:pt modelId="{8FEB5280-6B3D-4F46-BA09-6C0905A743B0}" type="pres">
      <dgm:prSet presAssocID="{BB520CB2-BF63-4F78-AF21-4FD55E20084D}" presName="parentText" presStyleLbl="node1" presStyleIdx="2" presStyleCnt="4" custScaleX="64794" custScaleY="90845">
        <dgm:presLayoutVars>
          <dgm:chMax val="1"/>
          <dgm:bulletEnabled val="1"/>
        </dgm:presLayoutVars>
      </dgm:prSet>
      <dgm:spPr/>
      <dgm:t>
        <a:bodyPr/>
        <a:lstStyle/>
        <a:p>
          <a:endParaRPr lang="id-ID"/>
        </a:p>
      </dgm:t>
    </dgm:pt>
    <dgm:pt modelId="{35F276E1-15B4-466E-A808-79708AA3DF48}" type="pres">
      <dgm:prSet presAssocID="{BB520CB2-BF63-4F78-AF21-4FD55E20084D}" presName="descendantText" presStyleLbl="alignAccFollowNode1" presStyleIdx="2" presStyleCnt="4" custScaleX="136086" custLinFactNeighborX="-1" custLinFactNeighborY="0">
        <dgm:presLayoutVars>
          <dgm:bulletEnabled val="1"/>
        </dgm:presLayoutVars>
      </dgm:prSet>
      <dgm:spPr/>
      <dgm:t>
        <a:bodyPr/>
        <a:lstStyle/>
        <a:p>
          <a:endParaRPr lang="id-ID"/>
        </a:p>
      </dgm:t>
    </dgm:pt>
    <dgm:pt modelId="{58402B48-438F-43E2-B548-98F32894E363}" type="pres">
      <dgm:prSet presAssocID="{A23FEFE0-2AEE-462A-8953-AD4A5CCFB3D2}" presName="sp" presStyleCnt="0"/>
      <dgm:spPr/>
    </dgm:pt>
    <dgm:pt modelId="{DE8A1DC4-B925-47C2-B554-4620BDD579A7}" type="pres">
      <dgm:prSet presAssocID="{5EEB54E1-D241-4F87-9D46-CF300FBD55E8}" presName="linNode" presStyleCnt="0"/>
      <dgm:spPr/>
    </dgm:pt>
    <dgm:pt modelId="{D56D2C7C-C523-4BF1-A345-6AB2182B40A2}" type="pres">
      <dgm:prSet presAssocID="{5EEB54E1-D241-4F87-9D46-CF300FBD55E8}" presName="parentText" presStyleLbl="node1" presStyleIdx="3" presStyleCnt="4" custScaleX="93223" custScaleY="85387">
        <dgm:presLayoutVars>
          <dgm:chMax val="1"/>
          <dgm:bulletEnabled val="1"/>
        </dgm:presLayoutVars>
      </dgm:prSet>
      <dgm:spPr/>
      <dgm:t>
        <a:bodyPr/>
        <a:lstStyle/>
        <a:p>
          <a:endParaRPr lang="id-ID"/>
        </a:p>
      </dgm:t>
    </dgm:pt>
    <dgm:pt modelId="{07A85FD5-5FCE-4114-AFFB-D96786503778}" type="pres">
      <dgm:prSet presAssocID="{5EEB54E1-D241-4F87-9D46-CF300FBD55E8}" presName="descendantText" presStyleLbl="alignAccFollowNode1" presStyleIdx="3" presStyleCnt="4" custScaleX="207298">
        <dgm:presLayoutVars>
          <dgm:bulletEnabled val="1"/>
        </dgm:presLayoutVars>
      </dgm:prSet>
      <dgm:spPr/>
      <dgm:t>
        <a:bodyPr/>
        <a:lstStyle/>
        <a:p>
          <a:endParaRPr lang="id-ID"/>
        </a:p>
      </dgm:t>
    </dgm:pt>
  </dgm:ptLst>
  <dgm:cxnLst>
    <dgm:cxn modelId="{36F247D3-1932-4D3A-BD37-83AE89D5BFC1}" type="presOf" srcId="{9130C00D-5475-40C3-81D1-45335E4B3B9C}" destId="{04BB0905-77B2-4A50-8D99-D538133AA76D}" srcOrd="0" destOrd="0" presId="urn:microsoft.com/office/officeart/2005/8/layout/vList5"/>
    <dgm:cxn modelId="{030B7585-5F5D-46E2-AD15-E26991BF0A65}" type="presOf" srcId="{F5A8D2A7-F83D-4A88-807A-5B940751E93B}" destId="{BF45C5C9-9E8B-4993-A5FB-D1281B34DF81}" srcOrd="0" destOrd="0" presId="urn:microsoft.com/office/officeart/2005/8/layout/vList5"/>
    <dgm:cxn modelId="{5D3B2448-A524-4DFA-BE78-0E2B00912D71}" srcId="{DDE22C92-920C-4072-A4F6-F76B59E8C7A6}" destId="{5EEB54E1-D241-4F87-9D46-CF300FBD55E8}" srcOrd="3" destOrd="0" parTransId="{6C8A56F0-FE5C-4AB5-98A9-13C188C0CBA1}" sibTransId="{ED4F2DFE-82F7-4D4A-A19C-A36782ACD0DE}"/>
    <dgm:cxn modelId="{EB78B84E-01DD-456B-9CAF-18E625BEE435}" srcId="{DDE22C92-920C-4072-A4F6-F76B59E8C7A6}" destId="{F8CA3282-8BC8-4569-A9AE-DFEEE8B1B0AF}" srcOrd="1" destOrd="0" parTransId="{A10E14FA-6C21-47C6-8ADE-EC8F8D76199B}" sibTransId="{E4F99477-7E47-43C8-AAB1-7D9C8065D560}"/>
    <dgm:cxn modelId="{7EC95558-D39D-4C8B-A975-A12D8C9965A5}" srcId="{DDE22C92-920C-4072-A4F6-F76B59E8C7A6}" destId="{C6EF9C8E-AB8C-43E9-BA19-5F00A0369D8D}" srcOrd="0" destOrd="0" parTransId="{D8762679-E74D-4DEF-915D-AF90931BB9A5}" sibTransId="{E8FE881E-5B3F-4536-8054-7581ADC0B043}"/>
    <dgm:cxn modelId="{E3880559-9BB3-447F-BAD6-A39DDECBD3C6}" srcId="{DDE22C92-920C-4072-A4F6-F76B59E8C7A6}" destId="{BB520CB2-BF63-4F78-AF21-4FD55E20084D}" srcOrd="2" destOrd="0" parTransId="{CC808179-8945-4C6C-B2B2-BE311A82B7E8}" sibTransId="{A23FEFE0-2AEE-462A-8953-AD4A5CCFB3D2}"/>
    <dgm:cxn modelId="{555729EF-8440-4607-BE8B-B18E9951AA11}" srcId="{C6EF9C8E-AB8C-43E9-BA19-5F00A0369D8D}" destId="{F5A8D2A7-F83D-4A88-807A-5B940751E93B}" srcOrd="0" destOrd="0" parTransId="{4E487652-32D5-4E50-9518-8B56BAAF17EA}" sibTransId="{CC15D67A-96E8-4956-959E-4E8A261F7631}"/>
    <dgm:cxn modelId="{A9C2E22A-5ACC-44B5-BB6C-51FE0FA654D5}" type="presOf" srcId="{C6EF9C8E-AB8C-43E9-BA19-5F00A0369D8D}" destId="{7F9CEB1C-0539-4642-A674-ADCF683495AF}" srcOrd="0" destOrd="0" presId="urn:microsoft.com/office/officeart/2005/8/layout/vList5"/>
    <dgm:cxn modelId="{3595A23D-5B8F-43A3-93EC-EA6D20590E99}" srcId="{BB520CB2-BF63-4F78-AF21-4FD55E20084D}" destId="{F52F7784-61BE-4535-8F7D-C08B86C9E746}" srcOrd="0" destOrd="0" parTransId="{99102E25-CC5D-48D7-90A2-9718B6107C5C}" sibTransId="{EADF7EAB-7F00-4A8D-9BF6-D32469B1C076}"/>
    <dgm:cxn modelId="{CDB30A16-694D-4A32-A2CB-D0812E414EA8}" type="presOf" srcId="{F52F7784-61BE-4535-8F7D-C08B86C9E746}" destId="{35F276E1-15B4-466E-A808-79708AA3DF48}" srcOrd="0" destOrd="0" presId="urn:microsoft.com/office/officeart/2005/8/layout/vList5"/>
    <dgm:cxn modelId="{DE9E8933-6B11-4F71-8280-796023F26E6A}" srcId="{F8CA3282-8BC8-4569-A9AE-DFEEE8B1B0AF}" destId="{9130C00D-5475-40C3-81D1-45335E4B3B9C}" srcOrd="0" destOrd="0" parTransId="{3D4CF42E-6C67-47C2-B08D-EFAADD565F1A}" sibTransId="{43BDB9C1-1E90-4D6C-B94A-3651222591C7}"/>
    <dgm:cxn modelId="{19869B6E-C6B1-4885-948B-80F805ED5AB2}" srcId="{5EEB54E1-D241-4F87-9D46-CF300FBD55E8}" destId="{96E76404-5765-44E8-8A07-0CE3D8E3C3F0}" srcOrd="0" destOrd="0" parTransId="{A875D369-F820-4E01-8427-7EA6C94DB1EE}" sibTransId="{50F99BEB-06BF-4D69-AF7D-95FBC7D7E07B}"/>
    <dgm:cxn modelId="{C4D060D6-9E5E-4A8E-9C47-E80B6822E899}" type="presOf" srcId="{DDE22C92-920C-4072-A4F6-F76B59E8C7A6}" destId="{FFB63F15-9399-414D-9EA8-5199B9F6920F}" srcOrd="0" destOrd="0" presId="urn:microsoft.com/office/officeart/2005/8/layout/vList5"/>
    <dgm:cxn modelId="{EE8428B6-C03A-4569-8E55-F5C23E5F4210}" type="presOf" srcId="{BB520CB2-BF63-4F78-AF21-4FD55E20084D}" destId="{8FEB5280-6B3D-4F46-BA09-6C0905A743B0}" srcOrd="0" destOrd="0" presId="urn:microsoft.com/office/officeart/2005/8/layout/vList5"/>
    <dgm:cxn modelId="{3DB3B77B-FDA6-4254-8F5B-95FEA51892D9}" type="presOf" srcId="{5EEB54E1-D241-4F87-9D46-CF300FBD55E8}" destId="{D56D2C7C-C523-4BF1-A345-6AB2182B40A2}" srcOrd="0" destOrd="0" presId="urn:microsoft.com/office/officeart/2005/8/layout/vList5"/>
    <dgm:cxn modelId="{0389E2D7-D424-4784-9D5E-41ECD34147CC}" type="presOf" srcId="{96E76404-5765-44E8-8A07-0CE3D8E3C3F0}" destId="{07A85FD5-5FCE-4114-AFFB-D96786503778}" srcOrd="0" destOrd="0" presId="urn:microsoft.com/office/officeart/2005/8/layout/vList5"/>
    <dgm:cxn modelId="{423DC7AC-1E60-48F9-891E-576CD695F4EF}" type="presOf" srcId="{F8CA3282-8BC8-4569-A9AE-DFEEE8B1B0AF}" destId="{B3811ADB-0057-4B6F-B66D-B1ACB08D3073}" srcOrd="0" destOrd="0" presId="urn:microsoft.com/office/officeart/2005/8/layout/vList5"/>
    <dgm:cxn modelId="{13D30E3C-08B2-491A-A410-E9A273245055}" type="presParOf" srcId="{FFB63F15-9399-414D-9EA8-5199B9F6920F}" destId="{A6876A90-D145-44E0-A94D-861CCF4242F6}" srcOrd="0" destOrd="0" presId="urn:microsoft.com/office/officeart/2005/8/layout/vList5"/>
    <dgm:cxn modelId="{3769EB24-277B-4FC5-B4AC-54AF004B0CE8}" type="presParOf" srcId="{A6876A90-D145-44E0-A94D-861CCF4242F6}" destId="{7F9CEB1C-0539-4642-A674-ADCF683495AF}" srcOrd="0" destOrd="0" presId="urn:microsoft.com/office/officeart/2005/8/layout/vList5"/>
    <dgm:cxn modelId="{E1CCA9A6-654D-4B33-8262-9AC0D87E8D3F}" type="presParOf" srcId="{A6876A90-D145-44E0-A94D-861CCF4242F6}" destId="{BF45C5C9-9E8B-4993-A5FB-D1281B34DF81}" srcOrd="1" destOrd="0" presId="urn:microsoft.com/office/officeart/2005/8/layout/vList5"/>
    <dgm:cxn modelId="{5083C637-DAC3-4A7E-89DF-22C3A0FA917B}" type="presParOf" srcId="{FFB63F15-9399-414D-9EA8-5199B9F6920F}" destId="{9786910F-0BF4-4B24-8077-198F3B69F788}" srcOrd="1" destOrd="0" presId="urn:microsoft.com/office/officeart/2005/8/layout/vList5"/>
    <dgm:cxn modelId="{74E37534-F9CC-488D-90C0-97507F9E715C}" type="presParOf" srcId="{FFB63F15-9399-414D-9EA8-5199B9F6920F}" destId="{EC2B1AF0-D64B-46B1-91BD-C2D2E4C9AED5}" srcOrd="2" destOrd="0" presId="urn:microsoft.com/office/officeart/2005/8/layout/vList5"/>
    <dgm:cxn modelId="{3C012EED-8534-46DF-AED0-559BD3E57DC1}" type="presParOf" srcId="{EC2B1AF0-D64B-46B1-91BD-C2D2E4C9AED5}" destId="{B3811ADB-0057-4B6F-B66D-B1ACB08D3073}" srcOrd="0" destOrd="0" presId="urn:microsoft.com/office/officeart/2005/8/layout/vList5"/>
    <dgm:cxn modelId="{F3708CFB-A5FE-4F0F-B918-11C2F690A8CD}" type="presParOf" srcId="{EC2B1AF0-D64B-46B1-91BD-C2D2E4C9AED5}" destId="{04BB0905-77B2-4A50-8D99-D538133AA76D}" srcOrd="1" destOrd="0" presId="urn:microsoft.com/office/officeart/2005/8/layout/vList5"/>
    <dgm:cxn modelId="{FDBE5138-3FA0-4474-8784-DD384BEBB1A4}" type="presParOf" srcId="{FFB63F15-9399-414D-9EA8-5199B9F6920F}" destId="{7B755D2F-A4BA-478F-B9D2-6716D38ACAE2}" srcOrd="3" destOrd="0" presId="urn:microsoft.com/office/officeart/2005/8/layout/vList5"/>
    <dgm:cxn modelId="{E2962F7A-7776-44D9-A518-C34F06F9DF64}" type="presParOf" srcId="{FFB63F15-9399-414D-9EA8-5199B9F6920F}" destId="{7056E091-D8CD-42EA-9ED5-3EE665C7501D}" srcOrd="4" destOrd="0" presId="urn:microsoft.com/office/officeart/2005/8/layout/vList5"/>
    <dgm:cxn modelId="{CF9CD903-2D69-4B56-B118-033D0AF3A5C9}" type="presParOf" srcId="{7056E091-D8CD-42EA-9ED5-3EE665C7501D}" destId="{8FEB5280-6B3D-4F46-BA09-6C0905A743B0}" srcOrd="0" destOrd="0" presId="urn:microsoft.com/office/officeart/2005/8/layout/vList5"/>
    <dgm:cxn modelId="{F389A0F5-4DDC-494D-8A48-145B7C95F021}" type="presParOf" srcId="{7056E091-D8CD-42EA-9ED5-3EE665C7501D}" destId="{35F276E1-15B4-466E-A808-79708AA3DF48}" srcOrd="1" destOrd="0" presId="urn:microsoft.com/office/officeart/2005/8/layout/vList5"/>
    <dgm:cxn modelId="{E95A57CB-9F12-4957-B9EB-00D861C23FDF}" type="presParOf" srcId="{FFB63F15-9399-414D-9EA8-5199B9F6920F}" destId="{58402B48-438F-43E2-B548-98F32894E363}" srcOrd="5" destOrd="0" presId="urn:microsoft.com/office/officeart/2005/8/layout/vList5"/>
    <dgm:cxn modelId="{0EDBF007-A489-482E-8869-BCC62FCDC321}" type="presParOf" srcId="{FFB63F15-9399-414D-9EA8-5199B9F6920F}" destId="{DE8A1DC4-B925-47C2-B554-4620BDD579A7}" srcOrd="6" destOrd="0" presId="urn:microsoft.com/office/officeart/2005/8/layout/vList5"/>
    <dgm:cxn modelId="{4F6503D4-BBB7-4904-8A18-9D258641BA0B}" type="presParOf" srcId="{DE8A1DC4-B925-47C2-B554-4620BDD579A7}" destId="{D56D2C7C-C523-4BF1-A345-6AB2182B40A2}" srcOrd="0" destOrd="0" presId="urn:microsoft.com/office/officeart/2005/8/layout/vList5"/>
    <dgm:cxn modelId="{934D588E-C962-46F4-9AC4-90DBC7141EF6}" type="presParOf" srcId="{DE8A1DC4-B925-47C2-B554-4620BDD579A7}" destId="{07A85FD5-5FCE-4114-AFFB-D967865037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54BA2-ED88-4EA6-B851-1A7E3D78DAF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id-ID"/>
        </a:p>
      </dgm:t>
    </dgm:pt>
    <dgm:pt modelId="{4A4727A8-861F-4A33-8720-F12DFCE4BC25}">
      <dgm:prSet phldrT="[Text]" custT="1"/>
      <dgm:spPr/>
      <dgm:t>
        <a:bodyPr/>
        <a:lstStyle/>
        <a:p>
          <a:r>
            <a:rPr lang="id-ID" sz="2000" b="1" dirty="0" smtClean="0"/>
            <a:t>Harnaz (2010)</a:t>
          </a:r>
          <a:endParaRPr lang="id-ID" sz="2000" b="1" dirty="0"/>
        </a:p>
      </dgm:t>
    </dgm:pt>
    <dgm:pt modelId="{C6D41622-6D15-4F11-904C-B75E5154A0F0}" type="parTrans" cxnId="{B81D1361-0BFA-4485-8874-383B3A127CCD}">
      <dgm:prSet/>
      <dgm:spPr/>
      <dgm:t>
        <a:bodyPr/>
        <a:lstStyle/>
        <a:p>
          <a:endParaRPr lang="id-ID"/>
        </a:p>
      </dgm:t>
    </dgm:pt>
    <dgm:pt modelId="{9AE26518-E622-4DF8-AD53-AAF7BB301783}" type="sibTrans" cxnId="{B81D1361-0BFA-4485-8874-383B3A127CCD}">
      <dgm:prSet/>
      <dgm:spPr/>
      <dgm:t>
        <a:bodyPr/>
        <a:lstStyle/>
        <a:p>
          <a:endParaRPr lang="id-ID"/>
        </a:p>
      </dgm:t>
    </dgm:pt>
    <dgm:pt modelId="{6D7D3C5D-4930-47AA-897E-EE027F51A0B3}">
      <dgm:prSet phldrT="[Text]"/>
      <dgm:spPr/>
      <dgm:t>
        <a:bodyPr/>
        <a:lstStyle/>
        <a:p>
          <a:r>
            <a:rPr lang="id-ID" i="1" dirty="0" smtClean="0"/>
            <a:t>Conching</a:t>
          </a:r>
          <a:r>
            <a:rPr lang="id-ID" dirty="0" smtClean="0"/>
            <a:t> adalah proses pengadukan dan emulsifikasi. Proses </a:t>
          </a:r>
          <a:r>
            <a:rPr lang="id-ID" i="1" dirty="0" smtClean="0"/>
            <a:t>choncing</a:t>
          </a:r>
          <a:r>
            <a:rPr lang="id-ID" dirty="0" smtClean="0"/>
            <a:t> dilakukan dalam suhu tertentu, yakni 45-60˚C. Lama proses </a:t>
          </a:r>
          <a:r>
            <a:rPr lang="id-ID" i="1" dirty="0" smtClean="0"/>
            <a:t>conching</a:t>
          </a:r>
          <a:r>
            <a:rPr lang="id-ID" dirty="0" smtClean="0"/>
            <a:t> bisa mencapai 72 jam untuk cokelat kualitas tinggi atau 4-6 jam untuk cokelat bermutu rendah. </a:t>
          </a:r>
          <a:endParaRPr lang="id-ID" dirty="0"/>
        </a:p>
      </dgm:t>
    </dgm:pt>
    <dgm:pt modelId="{E23E3722-FB4E-49F7-A9A6-D31AEBE105B5}" type="parTrans" cxnId="{401958EE-414B-4C08-AFBE-6126AFF201F2}">
      <dgm:prSet/>
      <dgm:spPr/>
      <dgm:t>
        <a:bodyPr/>
        <a:lstStyle/>
        <a:p>
          <a:endParaRPr lang="id-ID"/>
        </a:p>
      </dgm:t>
    </dgm:pt>
    <dgm:pt modelId="{910CB437-5005-4D5C-BE60-34DAFCA8343F}" type="sibTrans" cxnId="{401958EE-414B-4C08-AFBE-6126AFF201F2}">
      <dgm:prSet/>
      <dgm:spPr/>
      <dgm:t>
        <a:bodyPr/>
        <a:lstStyle/>
        <a:p>
          <a:endParaRPr lang="id-ID"/>
        </a:p>
      </dgm:t>
    </dgm:pt>
    <dgm:pt modelId="{B6DBD428-159C-4D86-8363-9464D7F04062}">
      <dgm:prSet phldrT="[Text]" custT="1"/>
      <dgm:spPr/>
      <dgm:t>
        <a:bodyPr/>
        <a:lstStyle/>
        <a:p>
          <a:r>
            <a:rPr lang="id-ID" sz="2000" b="1" dirty="0" smtClean="0"/>
            <a:t>Saleh</a:t>
          </a:r>
          <a:r>
            <a:rPr lang="en-US" sz="2000" b="1" dirty="0" smtClean="0"/>
            <a:t> I</a:t>
          </a:r>
          <a:r>
            <a:rPr lang="id-ID" sz="2000" b="1" dirty="0" smtClean="0"/>
            <a:t> (2006)</a:t>
          </a:r>
          <a:endParaRPr lang="id-ID" sz="2000" b="1" dirty="0"/>
        </a:p>
      </dgm:t>
    </dgm:pt>
    <dgm:pt modelId="{9D91408C-2EE9-418E-9475-3A51E1206B04}" type="parTrans" cxnId="{DEED4A8B-FF57-4768-9208-79B4325EA68F}">
      <dgm:prSet/>
      <dgm:spPr/>
      <dgm:t>
        <a:bodyPr/>
        <a:lstStyle/>
        <a:p>
          <a:endParaRPr lang="id-ID"/>
        </a:p>
      </dgm:t>
    </dgm:pt>
    <dgm:pt modelId="{24CB7960-14D7-45A3-BA41-9E5D0E801A6C}" type="sibTrans" cxnId="{DEED4A8B-FF57-4768-9208-79B4325EA68F}">
      <dgm:prSet/>
      <dgm:spPr/>
      <dgm:t>
        <a:bodyPr/>
        <a:lstStyle/>
        <a:p>
          <a:endParaRPr lang="id-ID"/>
        </a:p>
      </dgm:t>
    </dgm:pt>
    <dgm:pt modelId="{C2405B85-D48A-4810-B956-693D169BD2DD}">
      <dgm:prSet phldrT="[Text]"/>
      <dgm:spPr/>
      <dgm:t>
        <a:bodyPr/>
        <a:lstStyle/>
        <a:p>
          <a:pPr algn="just"/>
          <a:r>
            <a:rPr lang="id-ID" dirty="0" smtClean="0"/>
            <a:t>Proses </a:t>
          </a:r>
          <a:r>
            <a:rPr lang="id-ID" i="1" dirty="0" smtClean="0"/>
            <a:t>conching </a:t>
          </a:r>
          <a:r>
            <a:rPr lang="id-ID" dirty="0" smtClean="0"/>
            <a:t>dilakukan untuk mengeluarkan asam-asam volatil, oleh karenanya akan mengurangi keasaman pada cokelat tersebut. Pada proses </a:t>
          </a:r>
          <a:r>
            <a:rPr lang="id-ID" i="1" dirty="0" smtClean="0"/>
            <a:t>conching</a:t>
          </a:r>
          <a:r>
            <a:rPr lang="id-ID" dirty="0" smtClean="0"/>
            <a:t> akan mengasilkan cokelat yang mempunyai aroma baik, kehalusan baik, menjadikan pasta cokelat tersebut homogen dan menyebabkan cokelat tersebut mempunyai viskositas yang stabil.</a:t>
          </a:r>
          <a:endParaRPr lang="id-ID" dirty="0"/>
        </a:p>
      </dgm:t>
    </dgm:pt>
    <dgm:pt modelId="{E0254FCC-1DAE-414F-A82E-53C3FBEA16FB}" type="parTrans" cxnId="{9EA50F7B-837A-4ED3-8A0E-9D5F56B59EEE}">
      <dgm:prSet/>
      <dgm:spPr/>
      <dgm:t>
        <a:bodyPr/>
        <a:lstStyle/>
        <a:p>
          <a:endParaRPr lang="id-ID"/>
        </a:p>
      </dgm:t>
    </dgm:pt>
    <dgm:pt modelId="{2E3C6C00-30D5-42EF-815F-2F368FA9B787}" type="sibTrans" cxnId="{9EA50F7B-837A-4ED3-8A0E-9D5F56B59EEE}">
      <dgm:prSet/>
      <dgm:spPr/>
      <dgm:t>
        <a:bodyPr/>
        <a:lstStyle/>
        <a:p>
          <a:endParaRPr lang="id-ID"/>
        </a:p>
      </dgm:t>
    </dgm:pt>
    <dgm:pt modelId="{5D3621C6-1621-4A8A-9350-DEEFBBB2FAEE}">
      <dgm:prSet phldrT="[Text]"/>
      <dgm:spPr/>
      <dgm:t>
        <a:bodyPr/>
        <a:lstStyle/>
        <a:p>
          <a:pPr algn="just"/>
          <a:r>
            <a:rPr lang="id-ID" dirty="0" smtClean="0"/>
            <a:t>Daun kelor mengandung banyak kandungan zat seperti: protein, lemak, karbohidrat, berbagai mineral, vitamin dan asam amino. Oleh karena itu, daun kelor dapat dimanfaatkan sebagai makanan alternatif pada kasus malnutrisi, dapat mengontrol kadar glukosa pada penderita Diabetes Mellitus, menurunkan kolesterol, anemia, antialergi, antikarsinogenik, dan anti inflamasi.</a:t>
          </a:r>
          <a:endParaRPr lang="id-ID" dirty="0"/>
        </a:p>
      </dgm:t>
    </dgm:pt>
    <dgm:pt modelId="{73745C59-2E79-4A8B-B9DC-2690EF070C75}" type="parTrans" cxnId="{52FCA794-A895-40DA-9001-B2592316384A}">
      <dgm:prSet/>
      <dgm:spPr/>
      <dgm:t>
        <a:bodyPr/>
        <a:lstStyle/>
        <a:p>
          <a:endParaRPr lang="id-ID"/>
        </a:p>
      </dgm:t>
    </dgm:pt>
    <dgm:pt modelId="{ACCD41C4-4E5A-474E-8271-8ADAE33F5BF3}" type="sibTrans" cxnId="{52FCA794-A895-40DA-9001-B2592316384A}">
      <dgm:prSet/>
      <dgm:spPr/>
      <dgm:t>
        <a:bodyPr/>
        <a:lstStyle/>
        <a:p>
          <a:endParaRPr lang="id-ID"/>
        </a:p>
      </dgm:t>
    </dgm:pt>
    <dgm:pt modelId="{C22A4C34-5DF0-4411-9C36-D77B64565C89}">
      <dgm:prSet phldrT="[Text]" custT="1"/>
      <dgm:spPr/>
      <dgm:t>
        <a:bodyPr/>
        <a:lstStyle/>
        <a:p>
          <a:r>
            <a:rPr lang="id-ID" sz="2000" b="1" dirty="0" smtClean="0"/>
            <a:t>Wihastuti et,al (2007)</a:t>
          </a:r>
          <a:endParaRPr lang="id-ID" sz="2000" b="1" dirty="0"/>
        </a:p>
      </dgm:t>
    </dgm:pt>
    <dgm:pt modelId="{A2DD1014-300E-43E5-958E-41C04D7AB141}" type="parTrans" cxnId="{47D1326D-41A2-4DBA-A744-4574C3EE5A01}">
      <dgm:prSet/>
      <dgm:spPr/>
      <dgm:t>
        <a:bodyPr/>
        <a:lstStyle/>
        <a:p>
          <a:endParaRPr lang="id-ID"/>
        </a:p>
      </dgm:t>
    </dgm:pt>
    <dgm:pt modelId="{1E4AAD55-E851-4AB2-B8F0-075ACA78134A}" type="sibTrans" cxnId="{47D1326D-41A2-4DBA-A744-4574C3EE5A01}">
      <dgm:prSet/>
      <dgm:spPr/>
      <dgm:t>
        <a:bodyPr/>
        <a:lstStyle/>
        <a:p>
          <a:endParaRPr lang="id-ID"/>
        </a:p>
      </dgm:t>
    </dgm:pt>
    <dgm:pt modelId="{809F3742-CB28-4F84-A9E2-B4DBE63C40DF}">
      <dgm:prSet phldrT="[Text]"/>
      <dgm:spPr/>
      <dgm:t>
        <a:bodyPr/>
        <a:lstStyle/>
        <a:p>
          <a:pPr algn="just"/>
          <a:r>
            <a:rPr lang="id-ID" dirty="0" smtClean="0"/>
            <a:t>Menyatakan bahwa ekstrak etanol kulit kayu manis dosis 50, 100, dan 200 mg/kg bb mampu menurunan kadar glukosa darah pada mencit jantan yang diinduksi glukosa 2 g/kg bb dengan metode uji toleransi glukosa. Penurunan kadar glukosa darah diduga disebabkan oleh adanya senyawa tanin yang ada pada kayu manis, yang dapat meningkatkan sensitivitas sel β-pankreas untuk melepaskan insulin.</a:t>
          </a:r>
          <a:endParaRPr lang="id-ID" dirty="0"/>
        </a:p>
      </dgm:t>
    </dgm:pt>
    <dgm:pt modelId="{D041D644-8157-4DD2-9B27-4A5AB5C9828F}" type="parTrans" cxnId="{ECDCEB7C-F4CD-45C6-9121-83FEC91BCB58}">
      <dgm:prSet/>
      <dgm:spPr/>
      <dgm:t>
        <a:bodyPr/>
        <a:lstStyle/>
        <a:p>
          <a:endParaRPr lang="id-ID"/>
        </a:p>
      </dgm:t>
    </dgm:pt>
    <dgm:pt modelId="{0019C218-75B3-43C4-B65D-E72AFCF4ED8C}" type="sibTrans" cxnId="{ECDCEB7C-F4CD-45C6-9121-83FEC91BCB58}">
      <dgm:prSet/>
      <dgm:spPr/>
      <dgm:t>
        <a:bodyPr/>
        <a:lstStyle/>
        <a:p>
          <a:endParaRPr lang="id-ID"/>
        </a:p>
      </dgm:t>
    </dgm:pt>
    <dgm:pt modelId="{48A1F614-E75B-464F-8F24-166605B7123E}">
      <dgm:prSet phldrT="[Text]" custT="1"/>
      <dgm:spPr/>
      <dgm:t>
        <a:bodyPr/>
        <a:lstStyle/>
        <a:p>
          <a:r>
            <a:rPr lang="id-ID" sz="2000" b="1" dirty="0" smtClean="0"/>
            <a:t>Hananti, dkk., (2012)</a:t>
          </a:r>
          <a:endParaRPr lang="id-ID" sz="2000" b="1" dirty="0"/>
        </a:p>
      </dgm:t>
    </dgm:pt>
    <dgm:pt modelId="{3CD092B5-B88E-46FE-ADE8-0555932CA2C6}" type="parTrans" cxnId="{739CD11E-F530-43C8-BC23-84CB3CBD0726}">
      <dgm:prSet/>
      <dgm:spPr/>
      <dgm:t>
        <a:bodyPr/>
        <a:lstStyle/>
        <a:p>
          <a:endParaRPr lang="id-ID"/>
        </a:p>
      </dgm:t>
    </dgm:pt>
    <dgm:pt modelId="{08A26DE1-E6C8-4BAD-969A-E72A7AF80130}" type="sibTrans" cxnId="{739CD11E-F530-43C8-BC23-84CB3CBD0726}">
      <dgm:prSet/>
      <dgm:spPr/>
      <dgm:t>
        <a:bodyPr/>
        <a:lstStyle/>
        <a:p>
          <a:endParaRPr lang="id-ID"/>
        </a:p>
      </dgm:t>
    </dgm:pt>
    <dgm:pt modelId="{4D5E9DED-B959-4A1A-A94B-A5B293264DA1}" type="pres">
      <dgm:prSet presAssocID="{25754BA2-ED88-4EA6-B851-1A7E3D78DAFC}" presName="Name0" presStyleCnt="0">
        <dgm:presLayoutVars>
          <dgm:dir/>
          <dgm:animLvl val="lvl"/>
          <dgm:resizeHandles val="exact"/>
        </dgm:presLayoutVars>
      </dgm:prSet>
      <dgm:spPr/>
      <dgm:t>
        <a:bodyPr/>
        <a:lstStyle/>
        <a:p>
          <a:endParaRPr lang="id-ID"/>
        </a:p>
      </dgm:t>
    </dgm:pt>
    <dgm:pt modelId="{3E8B028D-8A8E-4B7C-9408-66733F393578}" type="pres">
      <dgm:prSet presAssocID="{4A4727A8-861F-4A33-8720-F12DFCE4BC25}" presName="linNode" presStyleCnt="0"/>
      <dgm:spPr/>
    </dgm:pt>
    <dgm:pt modelId="{A495FCB8-22B4-4F69-906B-55C496B734A5}" type="pres">
      <dgm:prSet presAssocID="{4A4727A8-861F-4A33-8720-F12DFCE4BC25}" presName="parentText" presStyleLbl="node1" presStyleIdx="0" presStyleCnt="4" custScaleX="64110" custScaleY="75133">
        <dgm:presLayoutVars>
          <dgm:chMax val="1"/>
          <dgm:bulletEnabled val="1"/>
        </dgm:presLayoutVars>
      </dgm:prSet>
      <dgm:spPr/>
      <dgm:t>
        <a:bodyPr/>
        <a:lstStyle/>
        <a:p>
          <a:endParaRPr lang="id-ID"/>
        </a:p>
      </dgm:t>
    </dgm:pt>
    <dgm:pt modelId="{46E560F7-64A7-4376-BA55-C4F12CB69079}" type="pres">
      <dgm:prSet presAssocID="{4A4727A8-861F-4A33-8720-F12DFCE4BC25}" presName="descendantText" presStyleLbl="alignAccFollowNode1" presStyleIdx="0" presStyleCnt="4" custScaleX="144784" custScaleY="98181">
        <dgm:presLayoutVars>
          <dgm:bulletEnabled val="1"/>
        </dgm:presLayoutVars>
      </dgm:prSet>
      <dgm:spPr/>
      <dgm:t>
        <a:bodyPr/>
        <a:lstStyle/>
        <a:p>
          <a:endParaRPr lang="id-ID"/>
        </a:p>
      </dgm:t>
    </dgm:pt>
    <dgm:pt modelId="{0D3736B4-5DCE-425A-85C9-C241ED6049BB}" type="pres">
      <dgm:prSet presAssocID="{9AE26518-E622-4DF8-AD53-AAF7BB301783}" presName="sp" presStyleCnt="0"/>
      <dgm:spPr/>
    </dgm:pt>
    <dgm:pt modelId="{7047ED3E-BC01-4800-906F-B3BDCC235D14}" type="pres">
      <dgm:prSet presAssocID="{B6DBD428-159C-4D86-8363-9464D7F04062}" presName="linNode" presStyleCnt="0"/>
      <dgm:spPr/>
    </dgm:pt>
    <dgm:pt modelId="{F65FEF55-FAAB-4A7F-B955-FDDE7ADA7D58}" type="pres">
      <dgm:prSet presAssocID="{B6DBD428-159C-4D86-8363-9464D7F04062}" presName="parentText" presStyleLbl="node1" presStyleIdx="1" presStyleCnt="4" custScaleX="57350" custScaleY="73459">
        <dgm:presLayoutVars>
          <dgm:chMax val="1"/>
          <dgm:bulletEnabled val="1"/>
        </dgm:presLayoutVars>
      </dgm:prSet>
      <dgm:spPr/>
      <dgm:t>
        <a:bodyPr/>
        <a:lstStyle/>
        <a:p>
          <a:endParaRPr lang="id-ID"/>
        </a:p>
      </dgm:t>
    </dgm:pt>
    <dgm:pt modelId="{CF7BDDB0-E8C0-4EDE-8EDE-7B1D49CC57D5}" type="pres">
      <dgm:prSet presAssocID="{B6DBD428-159C-4D86-8363-9464D7F04062}" presName="descendantText" presStyleLbl="alignAccFollowNode1" presStyleIdx="1" presStyleCnt="4" custScaleX="131159">
        <dgm:presLayoutVars>
          <dgm:bulletEnabled val="1"/>
        </dgm:presLayoutVars>
      </dgm:prSet>
      <dgm:spPr/>
      <dgm:t>
        <a:bodyPr/>
        <a:lstStyle/>
        <a:p>
          <a:endParaRPr lang="id-ID"/>
        </a:p>
      </dgm:t>
    </dgm:pt>
    <dgm:pt modelId="{A3D377B4-25C4-44E5-9813-8F5313E03BA2}" type="pres">
      <dgm:prSet presAssocID="{24CB7960-14D7-45A3-BA41-9E5D0E801A6C}" presName="sp" presStyleCnt="0"/>
      <dgm:spPr/>
    </dgm:pt>
    <dgm:pt modelId="{A9920C8D-5CE2-4677-B76C-93B107BDD2AB}" type="pres">
      <dgm:prSet presAssocID="{C22A4C34-5DF0-4411-9C36-D77B64565C89}" presName="linNode" presStyleCnt="0"/>
      <dgm:spPr/>
    </dgm:pt>
    <dgm:pt modelId="{D757C766-F61B-410E-A764-7836D4C1FFDC}" type="pres">
      <dgm:prSet presAssocID="{C22A4C34-5DF0-4411-9C36-D77B64565C89}" presName="parentText" presStyleLbl="node1" presStyleIdx="2" presStyleCnt="4" custScaleX="74417" custScaleY="74932">
        <dgm:presLayoutVars>
          <dgm:chMax val="1"/>
          <dgm:bulletEnabled val="1"/>
        </dgm:presLayoutVars>
      </dgm:prSet>
      <dgm:spPr/>
      <dgm:t>
        <a:bodyPr/>
        <a:lstStyle/>
        <a:p>
          <a:endParaRPr lang="id-ID"/>
        </a:p>
      </dgm:t>
    </dgm:pt>
    <dgm:pt modelId="{C6175AD3-12D1-43E9-B7C4-2C53871C406A}" type="pres">
      <dgm:prSet presAssocID="{C22A4C34-5DF0-4411-9C36-D77B64565C89}" presName="descendantText" presStyleLbl="alignAccFollowNode1" presStyleIdx="2" presStyleCnt="4" custScaleX="170621">
        <dgm:presLayoutVars>
          <dgm:bulletEnabled val="1"/>
        </dgm:presLayoutVars>
      </dgm:prSet>
      <dgm:spPr/>
      <dgm:t>
        <a:bodyPr/>
        <a:lstStyle/>
        <a:p>
          <a:endParaRPr lang="id-ID"/>
        </a:p>
      </dgm:t>
    </dgm:pt>
    <dgm:pt modelId="{D111249F-916A-4B2E-BEC7-EAD83A32A8D7}" type="pres">
      <dgm:prSet presAssocID="{1E4AAD55-E851-4AB2-B8F0-075ACA78134A}" presName="sp" presStyleCnt="0"/>
      <dgm:spPr/>
    </dgm:pt>
    <dgm:pt modelId="{D3F09916-4CE7-49AD-8155-51DA7583D3AD}" type="pres">
      <dgm:prSet presAssocID="{48A1F614-E75B-464F-8F24-166605B7123E}" presName="linNode" presStyleCnt="0"/>
      <dgm:spPr/>
    </dgm:pt>
    <dgm:pt modelId="{6C8397C9-E905-4159-9CDC-A3A2ACDCF0EC}" type="pres">
      <dgm:prSet presAssocID="{48A1F614-E75B-464F-8F24-166605B7123E}" presName="parentText" presStyleLbl="node1" presStyleIdx="3" presStyleCnt="4" custScaleY="78221">
        <dgm:presLayoutVars>
          <dgm:chMax val="1"/>
          <dgm:bulletEnabled val="1"/>
        </dgm:presLayoutVars>
      </dgm:prSet>
      <dgm:spPr/>
      <dgm:t>
        <a:bodyPr/>
        <a:lstStyle/>
        <a:p>
          <a:endParaRPr lang="id-ID"/>
        </a:p>
      </dgm:t>
    </dgm:pt>
    <dgm:pt modelId="{2A7D9445-3B6E-4EC6-9E6E-A63727052257}" type="pres">
      <dgm:prSet presAssocID="{48A1F614-E75B-464F-8F24-166605B7123E}" presName="descendantText" presStyleLbl="alignAccFollowNode1" presStyleIdx="3" presStyleCnt="4" custScaleX="228915">
        <dgm:presLayoutVars>
          <dgm:bulletEnabled val="1"/>
        </dgm:presLayoutVars>
      </dgm:prSet>
      <dgm:spPr/>
      <dgm:t>
        <a:bodyPr/>
        <a:lstStyle/>
        <a:p>
          <a:endParaRPr lang="id-ID"/>
        </a:p>
      </dgm:t>
    </dgm:pt>
  </dgm:ptLst>
  <dgm:cxnLst>
    <dgm:cxn modelId="{739CD11E-F530-43C8-BC23-84CB3CBD0726}" srcId="{25754BA2-ED88-4EA6-B851-1A7E3D78DAFC}" destId="{48A1F614-E75B-464F-8F24-166605B7123E}" srcOrd="3" destOrd="0" parTransId="{3CD092B5-B88E-46FE-ADE8-0555932CA2C6}" sibTransId="{08A26DE1-E6C8-4BAD-969A-E72A7AF80130}"/>
    <dgm:cxn modelId="{9EA50F7B-837A-4ED3-8A0E-9D5F56B59EEE}" srcId="{B6DBD428-159C-4D86-8363-9464D7F04062}" destId="{C2405B85-D48A-4810-B956-693D169BD2DD}" srcOrd="0" destOrd="0" parTransId="{E0254FCC-1DAE-414F-A82E-53C3FBEA16FB}" sibTransId="{2E3C6C00-30D5-42EF-815F-2F368FA9B787}"/>
    <dgm:cxn modelId="{DB1E9F16-FC4B-4AC1-8159-C90BA123606B}" type="presOf" srcId="{C22A4C34-5DF0-4411-9C36-D77B64565C89}" destId="{D757C766-F61B-410E-A764-7836D4C1FFDC}" srcOrd="0" destOrd="0" presId="urn:microsoft.com/office/officeart/2005/8/layout/vList5"/>
    <dgm:cxn modelId="{F9BB45B9-4D2C-468C-93B5-87ACD3975DB1}" type="presOf" srcId="{48A1F614-E75B-464F-8F24-166605B7123E}" destId="{6C8397C9-E905-4159-9CDC-A3A2ACDCF0EC}" srcOrd="0" destOrd="0" presId="urn:microsoft.com/office/officeart/2005/8/layout/vList5"/>
    <dgm:cxn modelId="{4474B81D-3BF3-47AF-B396-50231C0ACD70}" type="presOf" srcId="{5D3621C6-1621-4A8A-9350-DEEFBBB2FAEE}" destId="{C6175AD3-12D1-43E9-B7C4-2C53871C406A}" srcOrd="0" destOrd="0" presId="urn:microsoft.com/office/officeart/2005/8/layout/vList5"/>
    <dgm:cxn modelId="{9BD55769-4920-4352-BD45-B4FB9C000FE6}" type="presOf" srcId="{6D7D3C5D-4930-47AA-897E-EE027F51A0B3}" destId="{46E560F7-64A7-4376-BA55-C4F12CB69079}" srcOrd="0" destOrd="0" presId="urn:microsoft.com/office/officeart/2005/8/layout/vList5"/>
    <dgm:cxn modelId="{47D1326D-41A2-4DBA-A744-4574C3EE5A01}" srcId="{25754BA2-ED88-4EA6-B851-1A7E3D78DAFC}" destId="{C22A4C34-5DF0-4411-9C36-D77B64565C89}" srcOrd="2" destOrd="0" parTransId="{A2DD1014-300E-43E5-958E-41C04D7AB141}" sibTransId="{1E4AAD55-E851-4AB2-B8F0-075ACA78134A}"/>
    <dgm:cxn modelId="{D3319BE6-6D2F-444B-B3D5-48A0D04CDE46}" type="presOf" srcId="{4A4727A8-861F-4A33-8720-F12DFCE4BC25}" destId="{A495FCB8-22B4-4F69-906B-55C496B734A5}" srcOrd="0" destOrd="0" presId="urn:microsoft.com/office/officeart/2005/8/layout/vList5"/>
    <dgm:cxn modelId="{ECDCEB7C-F4CD-45C6-9121-83FEC91BCB58}" srcId="{48A1F614-E75B-464F-8F24-166605B7123E}" destId="{809F3742-CB28-4F84-A9E2-B4DBE63C40DF}" srcOrd="0" destOrd="0" parTransId="{D041D644-8157-4DD2-9B27-4A5AB5C9828F}" sibTransId="{0019C218-75B3-43C4-B65D-E72AFCF4ED8C}"/>
    <dgm:cxn modelId="{DEED4A8B-FF57-4768-9208-79B4325EA68F}" srcId="{25754BA2-ED88-4EA6-B851-1A7E3D78DAFC}" destId="{B6DBD428-159C-4D86-8363-9464D7F04062}" srcOrd="1" destOrd="0" parTransId="{9D91408C-2EE9-418E-9475-3A51E1206B04}" sibTransId="{24CB7960-14D7-45A3-BA41-9E5D0E801A6C}"/>
    <dgm:cxn modelId="{3C8F18F4-8740-45A6-8B05-E4E820AD36BF}" type="presOf" srcId="{B6DBD428-159C-4D86-8363-9464D7F04062}" destId="{F65FEF55-FAAB-4A7F-B955-FDDE7ADA7D58}" srcOrd="0" destOrd="0" presId="urn:microsoft.com/office/officeart/2005/8/layout/vList5"/>
    <dgm:cxn modelId="{7D365A33-2606-41C9-9A62-6EB0EC5136F0}" type="presOf" srcId="{809F3742-CB28-4F84-A9E2-B4DBE63C40DF}" destId="{2A7D9445-3B6E-4EC6-9E6E-A63727052257}" srcOrd="0" destOrd="0" presId="urn:microsoft.com/office/officeart/2005/8/layout/vList5"/>
    <dgm:cxn modelId="{9D123043-30A1-492D-AC51-190A42EB7F9C}" type="presOf" srcId="{C2405B85-D48A-4810-B956-693D169BD2DD}" destId="{CF7BDDB0-E8C0-4EDE-8EDE-7B1D49CC57D5}" srcOrd="0" destOrd="0" presId="urn:microsoft.com/office/officeart/2005/8/layout/vList5"/>
    <dgm:cxn modelId="{B81D1361-0BFA-4485-8874-383B3A127CCD}" srcId="{25754BA2-ED88-4EA6-B851-1A7E3D78DAFC}" destId="{4A4727A8-861F-4A33-8720-F12DFCE4BC25}" srcOrd="0" destOrd="0" parTransId="{C6D41622-6D15-4F11-904C-B75E5154A0F0}" sibTransId="{9AE26518-E622-4DF8-AD53-AAF7BB301783}"/>
    <dgm:cxn modelId="{52FCA794-A895-40DA-9001-B2592316384A}" srcId="{C22A4C34-5DF0-4411-9C36-D77B64565C89}" destId="{5D3621C6-1621-4A8A-9350-DEEFBBB2FAEE}" srcOrd="0" destOrd="0" parTransId="{73745C59-2E79-4A8B-B9DC-2690EF070C75}" sibTransId="{ACCD41C4-4E5A-474E-8271-8ADAE33F5BF3}"/>
    <dgm:cxn modelId="{401958EE-414B-4C08-AFBE-6126AFF201F2}" srcId="{4A4727A8-861F-4A33-8720-F12DFCE4BC25}" destId="{6D7D3C5D-4930-47AA-897E-EE027F51A0B3}" srcOrd="0" destOrd="0" parTransId="{E23E3722-FB4E-49F7-A9A6-D31AEBE105B5}" sibTransId="{910CB437-5005-4D5C-BE60-34DAFCA8343F}"/>
    <dgm:cxn modelId="{3DA4B5BE-BD64-4D6A-AECF-4FE779375859}" type="presOf" srcId="{25754BA2-ED88-4EA6-B851-1A7E3D78DAFC}" destId="{4D5E9DED-B959-4A1A-A94B-A5B293264DA1}" srcOrd="0" destOrd="0" presId="urn:microsoft.com/office/officeart/2005/8/layout/vList5"/>
    <dgm:cxn modelId="{7676B402-89E6-4E5B-A3CF-86EAB9C604E1}" type="presParOf" srcId="{4D5E9DED-B959-4A1A-A94B-A5B293264DA1}" destId="{3E8B028D-8A8E-4B7C-9408-66733F393578}" srcOrd="0" destOrd="0" presId="urn:microsoft.com/office/officeart/2005/8/layout/vList5"/>
    <dgm:cxn modelId="{BBA3625C-CC50-4E43-82B7-C70DC388C728}" type="presParOf" srcId="{3E8B028D-8A8E-4B7C-9408-66733F393578}" destId="{A495FCB8-22B4-4F69-906B-55C496B734A5}" srcOrd="0" destOrd="0" presId="urn:microsoft.com/office/officeart/2005/8/layout/vList5"/>
    <dgm:cxn modelId="{559972B1-8E2A-4AAA-ADA3-AB6581548D6B}" type="presParOf" srcId="{3E8B028D-8A8E-4B7C-9408-66733F393578}" destId="{46E560F7-64A7-4376-BA55-C4F12CB69079}" srcOrd="1" destOrd="0" presId="urn:microsoft.com/office/officeart/2005/8/layout/vList5"/>
    <dgm:cxn modelId="{CD103E90-3FD4-44F5-B57C-75B3FC8677BC}" type="presParOf" srcId="{4D5E9DED-B959-4A1A-A94B-A5B293264DA1}" destId="{0D3736B4-5DCE-425A-85C9-C241ED6049BB}" srcOrd="1" destOrd="0" presId="urn:microsoft.com/office/officeart/2005/8/layout/vList5"/>
    <dgm:cxn modelId="{DDC881FC-C41B-4573-84F1-48E80D1AE441}" type="presParOf" srcId="{4D5E9DED-B959-4A1A-A94B-A5B293264DA1}" destId="{7047ED3E-BC01-4800-906F-B3BDCC235D14}" srcOrd="2" destOrd="0" presId="urn:microsoft.com/office/officeart/2005/8/layout/vList5"/>
    <dgm:cxn modelId="{828C4D61-B8AC-4609-B0C7-8172F3511D22}" type="presParOf" srcId="{7047ED3E-BC01-4800-906F-B3BDCC235D14}" destId="{F65FEF55-FAAB-4A7F-B955-FDDE7ADA7D58}" srcOrd="0" destOrd="0" presId="urn:microsoft.com/office/officeart/2005/8/layout/vList5"/>
    <dgm:cxn modelId="{33BBE135-52D0-4A8B-8962-79E40A5B10AF}" type="presParOf" srcId="{7047ED3E-BC01-4800-906F-B3BDCC235D14}" destId="{CF7BDDB0-E8C0-4EDE-8EDE-7B1D49CC57D5}" srcOrd="1" destOrd="0" presId="urn:microsoft.com/office/officeart/2005/8/layout/vList5"/>
    <dgm:cxn modelId="{CB4C1D9B-DDF0-4F89-8E00-FCEA0B64978F}" type="presParOf" srcId="{4D5E9DED-B959-4A1A-A94B-A5B293264DA1}" destId="{A3D377B4-25C4-44E5-9813-8F5313E03BA2}" srcOrd="3" destOrd="0" presId="urn:microsoft.com/office/officeart/2005/8/layout/vList5"/>
    <dgm:cxn modelId="{19746952-6508-4551-813E-D65A7B1BEC36}" type="presParOf" srcId="{4D5E9DED-B959-4A1A-A94B-A5B293264DA1}" destId="{A9920C8D-5CE2-4677-B76C-93B107BDD2AB}" srcOrd="4" destOrd="0" presId="urn:microsoft.com/office/officeart/2005/8/layout/vList5"/>
    <dgm:cxn modelId="{41F0FEAB-3E81-4DA4-85B6-8D3EB42280D3}" type="presParOf" srcId="{A9920C8D-5CE2-4677-B76C-93B107BDD2AB}" destId="{D757C766-F61B-410E-A764-7836D4C1FFDC}" srcOrd="0" destOrd="0" presId="urn:microsoft.com/office/officeart/2005/8/layout/vList5"/>
    <dgm:cxn modelId="{3CE4190E-2058-4C81-AE3C-BFC873A25CDC}" type="presParOf" srcId="{A9920C8D-5CE2-4677-B76C-93B107BDD2AB}" destId="{C6175AD3-12D1-43E9-B7C4-2C53871C406A}" srcOrd="1" destOrd="0" presId="urn:microsoft.com/office/officeart/2005/8/layout/vList5"/>
    <dgm:cxn modelId="{29AA0B36-9285-4182-AB38-A4A8CB0F2B1F}" type="presParOf" srcId="{4D5E9DED-B959-4A1A-A94B-A5B293264DA1}" destId="{D111249F-916A-4B2E-BEC7-EAD83A32A8D7}" srcOrd="5" destOrd="0" presId="urn:microsoft.com/office/officeart/2005/8/layout/vList5"/>
    <dgm:cxn modelId="{B5202D35-A905-41B1-8012-61AA0B7E89B5}" type="presParOf" srcId="{4D5E9DED-B959-4A1A-A94B-A5B293264DA1}" destId="{D3F09916-4CE7-49AD-8155-51DA7583D3AD}" srcOrd="6" destOrd="0" presId="urn:microsoft.com/office/officeart/2005/8/layout/vList5"/>
    <dgm:cxn modelId="{AFB48B06-272A-472A-B8D0-CE77F3E3E4BA}" type="presParOf" srcId="{D3F09916-4CE7-49AD-8155-51DA7583D3AD}" destId="{6C8397C9-E905-4159-9CDC-A3A2ACDCF0EC}" srcOrd="0" destOrd="0" presId="urn:microsoft.com/office/officeart/2005/8/layout/vList5"/>
    <dgm:cxn modelId="{4F0E4214-B8B1-47EA-9C97-D1370618B12F}" type="presParOf" srcId="{D3F09916-4CE7-49AD-8155-51DA7583D3AD}" destId="{2A7D9445-3B6E-4EC6-9E6E-A637270522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991005-F79B-49BD-B415-4A59D44E8533}" type="doc">
      <dgm:prSet loTypeId="urn:microsoft.com/office/officeart/2005/8/layout/lProcess2" loCatId="list" qsTypeId="urn:microsoft.com/office/officeart/2005/8/quickstyle/3d2" qsCatId="3D" csTypeId="urn:microsoft.com/office/officeart/2005/8/colors/colorful5" csCatId="colorful" phldr="1"/>
      <dgm:spPr/>
      <dgm:t>
        <a:bodyPr/>
        <a:lstStyle/>
        <a:p>
          <a:endParaRPr lang="id-ID"/>
        </a:p>
      </dgm:t>
    </dgm:pt>
    <dgm:pt modelId="{E05616E2-9026-4CCC-A333-6709D4ADB79E}">
      <dgm:prSet phldrT="[Text]"/>
      <dgm:spPr/>
      <dgm:t>
        <a:bodyPr/>
        <a:lstStyle/>
        <a:p>
          <a:r>
            <a:rPr lang="id-ID" dirty="0" smtClean="0"/>
            <a:t>Fortifikasi tepung daun kelor dengan susu bubuk diduga berpengaruh terhadap karakteristik </a:t>
          </a:r>
          <a:r>
            <a:rPr lang="id-ID" i="1" dirty="0" smtClean="0"/>
            <a:t>Dark Chocolate</a:t>
          </a:r>
          <a:r>
            <a:rPr lang="id-ID" dirty="0" smtClean="0"/>
            <a:t>. </a:t>
          </a:r>
          <a:endParaRPr lang="id-ID" dirty="0"/>
        </a:p>
      </dgm:t>
    </dgm:pt>
    <dgm:pt modelId="{59BE90A1-5000-42EA-8D1E-1F1344031D73}" type="parTrans" cxnId="{C9B56DD1-414F-4382-B2BA-DB2249E8E7B9}">
      <dgm:prSet/>
      <dgm:spPr/>
      <dgm:t>
        <a:bodyPr/>
        <a:lstStyle/>
        <a:p>
          <a:endParaRPr lang="id-ID"/>
        </a:p>
      </dgm:t>
    </dgm:pt>
    <dgm:pt modelId="{F0120EF7-AB46-4D16-A87B-79B78A68FBDF}" type="sibTrans" cxnId="{C9B56DD1-414F-4382-B2BA-DB2249E8E7B9}">
      <dgm:prSet/>
      <dgm:spPr/>
      <dgm:t>
        <a:bodyPr/>
        <a:lstStyle/>
        <a:p>
          <a:endParaRPr lang="id-ID"/>
        </a:p>
      </dgm:t>
    </dgm:pt>
    <dgm:pt modelId="{117F75C5-6740-4061-AE2B-097C545C6DD4}">
      <dgm:prSet phldrT="[Text]"/>
      <dgm:spPr/>
      <dgm:t>
        <a:bodyPr/>
        <a:lstStyle/>
        <a:p>
          <a:pPr algn="ctr"/>
          <a:r>
            <a:rPr lang="id-ID" dirty="0" smtClean="0"/>
            <a:t>Konsentrasi kayu manis diduga berpengaruh terhadap karakteristik </a:t>
          </a:r>
          <a:r>
            <a:rPr lang="id-ID" i="1" dirty="0" smtClean="0"/>
            <a:t>Dark Chocolate</a:t>
          </a:r>
          <a:r>
            <a:rPr lang="id-ID" dirty="0" smtClean="0"/>
            <a:t>.</a:t>
          </a:r>
          <a:endParaRPr lang="id-ID" dirty="0"/>
        </a:p>
      </dgm:t>
    </dgm:pt>
    <dgm:pt modelId="{D625E888-7AA7-4A8A-9D7F-F16BD102C3E6}" type="parTrans" cxnId="{BFD6B9DA-A2D6-4D5D-920C-E13FED5D9FF5}">
      <dgm:prSet/>
      <dgm:spPr/>
      <dgm:t>
        <a:bodyPr/>
        <a:lstStyle/>
        <a:p>
          <a:endParaRPr lang="id-ID"/>
        </a:p>
      </dgm:t>
    </dgm:pt>
    <dgm:pt modelId="{592F0DA5-01A6-49E9-82D7-F8DAE94099D0}" type="sibTrans" cxnId="{BFD6B9DA-A2D6-4D5D-920C-E13FED5D9FF5}">
      <dgm:prSet/>
      <dgm:spPr/>
      <dgm:t>
        <a:bodyPr/>
        <a:lstStyle/>
        <a:p>
          <a:endParaRPr lang="id-ID"/>
        </a:p>
      </dgm:t>
    </dgm:pt>
    <dgm:pt modelId="{2929531B-C6F2-4692-9301-AFF9B78D1344}">
      <dgm:prSet phldrT="[Text]" phldr="1"/>
      <dgm:spPr>
        <a:ln>
          <a:noFill/>
        </a:ln>
      </dgm:spPr>
      <dgm:t>
        <a:bodyPr/>
        <a:lstStyle/>
        <a:p>
          <a:endParaRPr lang="id-ID" dirty="0"/>
        </a:p>
      </dgm:t>
    </dgm:pt>
    <dgm:pt modelId="{874FADEE-0E8D-4B27-8F00-AB9FE66EFA12}" type="parTrans" cxnId="{A81E94B4-A0AD-43B3-93EF-07D6D0E492EA}">
      <dgm:prSet/>
      <dgm:spPr/>
      <dgm:t>
        <a:bodyPr/>
        <a:lstStyle/>
        <a:p>
          <a:endParaRPr lang="id-ID"/>
        </a:p>
      </dgm:t>
    </dgm:pt>
    <dgm:pt modelId="{B8F86C85-05AE-44B8-AF70-A79E673C0253}" type="sibTrans" cxnId="{A81E94B4-A0AD-43B3-93EF-07D6D0E492EA}">
      <dgm:prSet/>
      <dgm:spPr/>
      <dgm:t>
        <a:bodyPr/>
        <a:lstStyle/>
        <a:p>
          <a:endParaRPr lang="id-ID"/>
        </a:p>
      </dgm:t>
    </dgm:pt>
    <dgm:pt modelId="{C1305B41-BDAE-4628-A271-9E7DAAAAD6D7}">
      <dgm:prSet phldrT="[Text]"/>
      <dgm:spPr/>
      <dgm:t>
        <a:bodyPr/>
        <a:lstStyle/>
        <a:p>
          <a:r>
            <a:rPr lang="id-ID" dirty="0" smtClean="0"/>
            <a:t>Interaksi antara fortifikasi  tepung daun kelor dengan susu bubuk dan Konsentrasi kayu manis diduga berpengaruh terhadap karakteristik </a:t>
          </a:r>
          <a:r>
            <a:rPr lang="id-ID" i="1" dirty="0" smtClean="0"/>
            <a:t>Dark Chocolate</a:t>
          </a:r>
          <a:r>
            <a:rPr lang="id-ID" dirty="0" smtClean="0"/>
            <a:t>.</a:t>
          </a:r>
          <a:endParaRPr lang="id-ID" dirty="0"/>
        </a:p>
      </dgm:t>
    </dgm:pt>
    <dgm:pt modelId="{6A1A59C2-A24C-422B-9222-88469809B4E2}" type="parTrans" cxnId="{8A9582B9-A43D-4259-B951-1EFDBC583366}">
      <dgm:prSet/>
      <dgm:spPr/>
      <dgm:t>
        <a:bodyPr/>
        <a:lstStyle/>
        <a:p>
          <a:endParaRPr lang="id-ID"/>
        </a:p>
      </dgm:t>
    </dgm:pt>
    <dgm:pt modelId="{820F3892-4EF8-42FE-93B6-652B4D449F15}" type="sibTrans" cxnId="{8A9582B9-A43D-4259-B951-1EFDBC583366}">
      <dgm:prSet/>
      <dgm:spPr/>
      <dgm:t>
        <a:bodyPr/>
        <a:lstStyle/>
        <a:p>
          <a:endParaRPr lang="id-ID"/>
        </a:p>
      </dgm:t>
    </dgm:pt>
    <dgm:pt modelId="{DE6DBD51-7780-4C25-93A9-D1C0710E10D0}">
      <dgm:prSet phldrT="[Text]"/>
      <dgm:spPr/>
      <dgm:t>
        <a:bodyPr/>
        <a:lstStyle/>
        <a:p>
          <a:endParaRPr lang="id-ID" dirty="0"/>
        </a:p>
      </dgm:t>
    </dgm:pt>
    <dgm:pt modelId="{950EDEBD-03AC-4D89-A213-E1EA957C3119}" type="sibTrans" cxnId="{D2DA0109-267B-40ED-B228-E157EEC3E508}">
      <dgm:prSet/>
      <dgm:spPr/>
      <dgm:t>
        <a:bodyPr/>
        <a:lstStyle/>
        <a:p>
          <a:endParaRPr lang="id-ID"/>
        </a:p>
      </dgm:t>
    </dgm:pt>
    <dgm:pt modelId="{2787FCE4-1698-4413-8C04-7B3EF8127F56}" type="parTrans" cxnId="{D2DA0109-267B-40ED-B228-E157EEC3E508}">
      <dgm:prSet/>
      <dgm:spPr/>
      <dgm:t>
        <a:bodyPr/>
        <a:lstStyle/>
        <a:p>
          <a:endParaRPr lang="id-ID"/>
        </a:p>
      </dgm:t>
    </dgm:pt>
    <dgm:pt modelId="{D83E1D02-B955-40F1-92E4-86FF98AF03BF}">
      <dgm:prSet phldrT="[Text]" phldr="1"/>
      <dgm:spPr/>
      <dgm:t>
        <a:bodyPr/>
        <a:lstStyle/>
        <a:p>
          <a:endParaRPr lang="id-ID" dirty="0"/>
        </a:p>
      </dgm:t>
    </dgm:pt>
    <dgm:pt modelId="{A8A6A85F-89E6-460A-A405-A4D12985544C}" type="sibTrans" cxnId="{2FDB0456-ABF5-4B43-AB2D-8951A304BC45}">
      <dgm:prSet/>
      <dgm:spPr/>
      <dgm:t>
        <a:bodyPr/>
        <a:lstStyle/>
        <a:p>
          <a:endParaRPr lang="id-ID"/>
        </a:p>
      </dgm:t>
    </dgm:pt>
    <dgm:pt modelId="{2326FC57-4281-4893-80EA-9D37730997F2}" type="parTrans" cxnId="{2FDB0456-ABF5-4B43-AB2D-8951A304BC45}">
      <dgm:prSet/>
      <dgm:spPr/>
      <dgm:t>
        <a:bodyPr/>
        <a:lstStyle/>
        <a:p>
          <a:endParaRPr lang="id-ID"/>
        </a:p>
      </dgm:t>
    </dgm:pt>
    <dgm:pt modelId="{2D1DCCBD-D48D-42C2-91E2-43646CE5C8A1}" type="pres">
      <dgm:prSet presAssocID="{AC991005-F79B-49BD-B415-4A59D44E8533}" presName="theList" presStyleCnt="0">
        <dgm:presLayoutVars>
          <dgm:dir/>
          <dgm:animLvl val="lvl"/>
          <dgm:resizeHandles val="exact"/>
        </dgm:presLayoutVars>
      </dgm:prSet>
      <dgm:spPr/>
      <dgm:t>
        <a:bodyPr/>
        <a:lstStyle/>
        <a:p>
          <a:endParaRPr lang="id-ID"/>
        </a:p>
      </dgm:t>
    </dgm:pt>
    <dgm:pt modelId="{C450FB17-0FEE-435C-A915-E2AF1D448ADF}" type="pres">
      <dgm:prSet presAssocID="{DE6DBD51-7780-4C25-93A9-D1C0710E10D0}" presName="compNode" presStyleCnt="0"/>
      <dgm:spPr/>
    </dgm:pt>
    <dgm:pt modelId="{5A7DCE4E-C22A-40AA-9617-AC37E8C2C075}" type="pres">
      <dgm:prSet presAssocID="{DE6DBD51-7780-4C25-93A9-D1C0710E10D0}" presName="aNode" presStyleLbl="bgShp" presStyleIdx="0" presStyleCnt="3"/>
      <dgm:spPr/>
      <dgm:t>
        <a:bodyPr/>
        <a:lstStyle/>
        <a:p>
          <a:endParaRPr lang="id-ID"/>
        </a:p>
      </dgm:t>
    </dgm:pt>
    <dgm:pt modelId="{7F9CF99B-9375-4C61-8297-32B6738385A7}" type="pres">
      <dgm:prSet presAssocID="{DE6DBD51-7780-4C25-93A9-D1C0710E10D0}" presName="textNode" presStyleLbl="bgShp" presStyleIdx="0" presStyleCnt="3"/>
      <dgm:spPr/>
      <dgm:t>
        <a:bodyPr/>
        <a:lstStyle/>
        <a:p>
          <a:endParaRPr lang="id-ID"/>
        </a:p>
      </dgm:t>
    </dgm:pt>
    <dgm:pt modelId="{AD36814E-CD0F-4195-AAEB-F2E091E165B6}" type="pres">
      <dgm:prSet presAssocID="{DE6DBD51-7780-4C25-93A9-D1C0710E10D0}" presName="compChildNode" presStyleCnt="0"/>
      <dgm:spPr/>
    </dgm:pt>
    <dgm:pt modelId="{D6B0AAB1-5E73-474D-9646-6862612330D7}" type="pres">
      <dgm:prSet presAssocID="{DE6DBD51-7780-4C25-93A9-D1C0710E10D0}" presName="theInnerList" presStyleCnt="0"/>
      <dgm:spPr/>
    </dgm:pt>
    <dgm:pt modelId="{0822B279-4213-4A2E-9226-D63BC99483D7}" type="pres">
      <dgm:prSet presAssocID="{E05616E2-9026-4CCC-A333-6709D4ADB79E}" presName="childNode" presStyleLbl="node1" presStyleIdx="0" presStyleCnt="3" custLinFactNeighborX="-3127" custLinFactNeighborY="-23129">
        <dgm:presLayoutVars>
          <dgm:bulletEnabled val="1"/>
        </dgm:presLayoutVars>
      </dgm:prSet>
      <dgm:spPr/>
      <dgm:t>
        <a:bodyPr/>
        <a:lstStyle/>
        <a:p>
          <a:endParaRPr lang="id-ID"/>
        </a:p>
      </dgm:t>
    </dgm:pt>
    <dgm:pt modelId="{371A0994-5CA3-4EAF-9939-4113C2C6CC86}" type="pres">
      <dgm:prSet presAssocID="{DE6DBD51-7780-4C25-93A9-D1C0710E10D0}" presName="aSpace" presStyleCnt="0"/>
      <dgm:spPr/>
    </dgm:pt>
    <dgm:pt modelId="{40A0B779-369A-44F5-B65F-C1522C57752E}" type="pres">
      <dgm:prSet presAssocID="{D83E1D02-B955-40F1-92E4-86FF98AF03BF}" presName="compNode" presStyleCnt="0"/>
      <dgm:spPr/>
    </dgm:pt>
    <dgm:pt modelId="{5AA744E7-D9B7-42BE-A406-598CDBB97829}" type="pres">
      <dgm:prSet presAssocID="{D83E1D02-B955-40F1-92E4-86FF98AF03BF}" presName="aNode" presStyleLbl="bgShp" presStyleIdx="1" presStyleCnt="3"/>
      <dgm:spPr/>
      <dgm:t>
        <a:bodyPr/>
        <a:lstStyle/>
        <a:p>
          <a:endParaRPr lang="id-ID"/>
        </a:p>
      </dgm:t>
    </dgm:pt>
    <dgm:pt modelId="{1D46E69E-E08B-4BEB-8A33-A0C5EE4D3935}" type="pres">
      <dgm:prSet presAssocID="{D83E1D02-B955-40F1-92E4-86FF98AF03BF}" presName="textNode" presStyleLbl="bgShp" presStyleIdx="1" presStyleCnt="3"/>
      <dgm:spPr/>
      <dgm:t>
        <a:bodyPr/>
        <a:lstStyle/>
        <a:p>
          <a:endParaRPr lang="id-ID"/>
        </a:p>
      </dgm:t>
    </dgm:pt>
    <dgm:pt modelId="{CCA28C4B-6F7E-4A7E-B24F-113707B81682}" type="pres">
      <dgm:prSet presAssocID="{D83E1D02-B955-40F1-92E4-86FF98AF03BF}" presName="compChildNode" presStyleCnt="0"/>
      <dgm:spPr/>
    </dgm:pt>
    <dgm:pt modelId="{D8D83B9C-AE66-4C1F-A54A-13FB0FC0E0B4}" type="pres">
      <dgm:prSet presAssocID="{D83E1D02-B955-40F1-92E4-86FF98AF03BF}" presName="theInnerList" presStyleCnt="0"/>
      <dgm:spPr/>
    </dgm:pt>
    <dgm:pt modelId="{B31BDC0B-4224-419E-AB9F-EE66BA2DC5BD}" type="pres">
      <dgm:prSet presAssocID="{117F75C5-6740-4061-AE2B-097C545C6DD4}" presName="childNode" presStyleLbl="node1" presStyleIdx="1" presStyleCnt="3" custScaleY="129832" custLinFactNeighborX="3082" custLinFactNeighborY="-30469">
        <dgm:presLayoutVars>
          <dgm:bulletEnabled val="1"/>
        </dgm:presLayoutVars>
      </dgm:prSet>
      <dgm:spPr/>
      <dgm:t>
        <a:bodyPr/>
        <a:lstStyle/>
        <a:p>
          <a:endParaRPr lang="id-ID"/>
        </a:p>
      </dgm:t>
    </dgm:pt>
    <dgm:pt modelId="{CB95925F-7F59-4C83-B929-8BE52E616F7C}" type="pres">
      <dgm:prSet presAssocID="{D83E1D02-B955-40F1-92E4-86FF98AF03BF}" presName="aSpace" presStyleCnt="0"/>
      <dgm:spPr/>
    </dgm:pt>
    <dgm:pt modelId="{4999C20B-9DBE-4B8E-BBF9-65C565A02E42}" type="pres">
      <dgm:prSet presAssocID="{2929531B-C6F2-4692-9301-AFF9B78D1344}" presName="compNode" presStyleCnt="0"/>
      <dgm:spPr/>
    </dgm:pt>
    <dgm:pt modelId="{550AB430-D8A6-48E0-90AE-0EF03EC32179}" type="pres">
      <dgm:prSet presAssocID="{2929531B-C6F2-4692-9301-AFF9B78D1344}" presName="aNode" presStyleLbl="bgShp" presStyleIdx="2" presStyleCnt="3"/>
      <dgm:spPr/>
      <dgm:t>
        <a:bodyPr/>
        <a:lstStyle/>
        <a:p>
          <a:endParaRPr lang="id-ID"/>
        </a:p>
      </dgm:t>
    </dgm:pt>
    <dgm:pt modelId="{47F3A467-B2E5-4200-9B0C-4D9B679ACEC7}" type="pres">
      <dgm:prSet presAssocID="{2929531B-C6F2-4692-9301-AFF9B78D1344}" presName="textNode" presStyleLbl="bgShp" presStyleIdx="2" presStyleCnt="3"/>
      <dgm:spPr/>
      <dgm:t>
        <a:bodyPr/>
        <a:lstStyle/>
        <a:p>
          <a:endParaRPr lang="id-ID"/>
        </a:p>
      </dgm:t>
    </dgm:pt>
    <dgm:pt modelId="{658EDEE0-F86E-4F8E-8FE0-DE3F83198C0E}" type="pres">
      <dgm:prSet presAssocID="{2929531B-C6F2-4692-9301-AFF9B78D1344}" presName="compChildNode" presStyleCnt="0"/>
      <dgm:spPr/>
    </dgm:pt>
    <dgm:pt modelId="{C045DF6E-AF3D-4864-84DE-6C902375AC4F}" type="pres">
      <dgm:prSet presAssocID="{2929531B-C6F2-4692-9301-AFF9B78D1344}" presName="theInnerList" presStyleCnt="0"/>
      <dgm:spPr/>
    </dgm:pt>
    <dgm:pt modelId="{AC34EC44-717F-47C1-8EED-466D3DBE6017}" type="pres">
      <dgm:prSet presAssocID="{C1305B41-BDAE-4628-A271-9E7DAAAAD6D7}" presName="childNode" presStyleLbl="node1" presStyleIdx="2" presStyleCnt="3" custLinFactNeighborX="1792" custLinFactNeighborY="-19297">
        <dgm:presLayoutVars>
          <dgm:bulletEnabled val="1"/>
        </dgm:presLayoutVars>
      </dgm:prSet>
      <dgm:spPr/>
      <dgm:t>
        <a:bodyPr/>
        <a:lstStyle/>
        <a:p>
          <a:endParaRPr lang="id-ID"/>
        </a:p>
      </dgm:t>
    </dgm:pt>
  </dgm:ptLst>
  <dgm:cxnLst>
    <dgm:cxn modelId="{834B30B6-3EEC-40F2-A008-ED9AD315261D}" type="presOf" srcId="{D83E1D02-B955-40F1-92E4-86FF98AF03BF}" destId="{1D46E69E-E08B-4BEB-8A33-A0C5EE4D3935}" srcOrd="1" destOrd="0" presId="urn:microsoft.com/office/officeart/2005/8/layout/lProcess2"/>
    <dgm:cxn modelId="{1891A5C2-801F-4E67-A93F-4FCF36A025C7}" type="presOf" srcId="{AC991005-F79B-49BD-B415-4A59D44E8533}" destId="{2D1DCCBD-D48D-42C2-91E2-43646CE5C8A1}" srcOrd="0" destOrd="0" presId="urn:microsoft.com/office/officeart/2005/8/layout/lProcess2"/>
    <dgm:cxn modelId="{6D2F906C-4366-473A-A4DD-88ECB0F52923}" type="presOf" srcId="{2929531B-C6F2-4692-9301-AFF9B78D1344}" destId="{47F3A467-B2E5-4200-9B0C-4D9B679ACEC7}" srcOrd="1" destOrd="0" presId="urn:microsoft.com/office/officeart/2005/8/layout/lProcess2"/>
    <dgm:cxn modelId="{2FDB0456-ABF5-4B43-AB2D-8951A304BC45}" srcId="{AC991005-F79B-49BD-B415-4A59D44E8533}" destId="{D83E1D02-B955-40F1-92E4-86FF98AF03BF}" srcOrd="1" destOrd="0" parTransId="{2326FC57-4281-4893-80EA-9D37730997F2}" sibTransId="{A8A6A85F-89E6-460A-A405-A4D12985544C}"/>
    <dgm:cxn modelId="{5CDF8DFF-55A2-4B7B-A35E-D9F213624F4F}" type="presOf" srcId="{117F75C5-6740-4061-AE2B-097C545C6DD4}" destId="{B31BDC0B-4224-419E-AB9F-EE66BA2DC5BD}" srcOrd="0" destOrd="0" presId="urn:microsoft.com/office/officeart/2005/8/layout/lProcess2"/>
    <dgm:cxn modelId="{21868569-C72A-4A11-B794-ECE965C94BDE}" type="presOf" srcId="{E05616E2-9026-4CCC-A333-6709D4ADB79E}" destId="{0822B279-4213-4A2E-9226-D63BC99483D7}" srcOrd="0" destOrd="0" presId="urn:microsoft.com/office/officeart/2005/8/layout/lProcess2"/>
    <dgm:cxn modelId="{A81E94B4-A0AD-43B3-93EF-07D6D0E492EA}" srcId="{AC991005-F79B-49BD-B415-4A59D44E8533}" destId="{2929531B-C6F2-4692-9301-AFF9B78D1344}" srcOrd="2" destOrd="0" parTransId="{874FADEE-0E8D-4B27-8F00-AB9FE66EFA12}" sibTransId="{B8F86C85-05AE-44B8-AF70-A79E673C0253}"/>
    <dgm:cxn modelId="{4F71BE51-5047-4E02-8086-38E8A9BD272C}" type="presOf" srcId="{DE6DBD51-7780-4C25-93A9-D1C0710E10D0}" destId="{5A7DCE4E-C22A-40AA-9617-AC37E8C2C075}" srcOrd="0" destOrd="0" presId="urn:microsoft.com/office/officeart/2005/8/layout/lProcess2"/>
    <dgm:cxn modelId="{C9B56DD1-414F-4382-B2BA-DB2249E8E7B9}" srcId="{DE6DBD51-7780-4C25-93A9-D1C0710E10D0}" destId="{E05616E2-9026-4CCC-A333-6709D4ADB79E}" srcOrd="0" destOrd="0" parTransId="{59BE90A1-5000-42EA-8D1E-1F1344031D73}" sibTransId="{F0120EF7-AB46-4D16-A87B-79B78A68FBDF}"/>
    <dgm:cxn modelId="{8A29D222-86AB-4096-ABE1-E6A9926938AD}" type="presOf" srcId="{2929531B-C6F2-4692-9301-AFF9B78D1344}" destId="{550AB430-D8A6-48E0-90AE-0EF03EC32179}" srcOrd="0" destOrd="0" presId="urn:microsoft.com/office/officeart/2005/8/layout/lProcess2"/>
    <dgm:cxn modelId="{BFD6B9DA-A2D6-4D5D-920C-E13FED5D9FF5}" srcId="{D83E1D02-B955-40F1-92E4-86FF98AF03BF}" destId="{117F75C5-6740-4061-AE2B-097C545C6DD4}" srcOrd="0" destOrd="0" parTransId="{D625E888-7AA7-4A8A-9D7F-F16BD102C3E6}" sibTransId="{592F0DA5-01A6-49E9-82D7-F8DAE94099D0}"/>
    <dgm:cxn modelId="{D2DA0109-267B-40ED-B228-E157EEC3E508}" srcId="{AC991005-F79B-49BD-B415-4A59D44E8533}" destId="{DE6DBD51-7780-4C25-93A9-D1C0710E10D0}" srcOrd="0" destOrd="0" parTransId="{2787FCE4-1698-4413-8C04-7B3EF8127F56}" sibTransId="{950EDEBD-03AC-4D89-A213-E1EA957C3119}"/>
    <dgm:cxn modelId="{6074FE02-9425-48CE-9168-ACA155D19EBF}" type="presOf" srcId="{C1305B41-BDAE-4628-A271-9E7DAAAAD6D7}" destId="{AC34EC44-717F-47C1-8EED-466D3DBE6017}" srcOrd="0" destOrd="0" presId="urn:microsoft.com/office/officeart/2005/8/layout/lProcess2"/>
    <dgm:cxn modelId="{AC954EDB-F2FE-4C20-9AE0-2AAD55F51E5E}" type="presOf" srcId="{D83E1D02-B955-40F1-92E4-86FF98AF03BF}" destId="{5AA744E7-D9B7-42BE-A406-598CDBB97829}" srcOrd="0" destOrd="0" presId="urn:microsoft.com/office/officeart/2005/8/layout/lProcess2"/>
    <dgm:cxn modelId="{0B2C9EFD-6ABE-4154-BDD6-F51AB73BAA12}" type="presOf" srcId="{DE6DBD51-7780-4C25-93A9-D1C0710E10D0}" destId="{7F9CF99B-9375-4C61-8297-32B6738385A7}" srcOrd="1" destOrd="0" presId="urn:microsoft.com/office/officeart/2005/8/layout/lProcess2"/>
    <dgm:cxn modelId="{8A9582B9-A43D-4259-B951-1EFDBC583366}" srcId="{2929531B-C6F2-4692-9301-AFF9B78D1344}" destId="{C1305B41-BDAE-4628-A271-9E7DAAAAD6D7}" srcOrd="0" destOrd="0" parTransId="{6A1A59C2-A24C-422B-9222-88469809B4E2}" sibTransId="{820F3892-4EF8-42FE-93B6-652B4D449F15}"/>
    <dgm:cxn modelId="{36D10DC5-AC6C-41E8-AB9F-FC7AEECFFE98}" type="presParOf" srcId="{2D1DCCBD-D48D-42C2-91E2-43646CE5C8A1}" destId="{C450FB17-0FEE-435C-A915-E2AF1D448ADF}" srcOrd="0" destOrd="0" presId="urn:microsoft.com/office/officeart/2005/8/layout/lProcess2"/>
    <dgm:cxn modelId="{353AFF88-6E33-4011-BD43-F8311767147E}" type="presParOf" srcId="{C450FB17-0FEE-435C-A915-E2AF1D448ADF}" destId="{5A7DCE4E-C22A-40AA-9617-AC37E8C2C075}" srcOrd="0" destOrd="0" presId="urn:microsoft.com/office/officeart/2005/8/layout/lProcess2"/>
    <dgm:cxn modelId="{0B88D80C-2999-4026-9FB9-72DCE4D028A4}" type="presParOf" srcId="{C450FB17-0FEE-435C-A915-E2AF1D448ADF}" destId="{7F9CF99B-9375-4C61-8297-32B6738385A7}" srcOrd="1" destOrd="0" presId="urn:microsoft.com/office/officeart/2005/8/layout/lProcess2"/>
    <dgm:cxn modelId="{ED9AEF8D-88B9-46C5-8552-12E661C85E72}" type="presParOf" srcId="{C450FB17-0FEE-435C-A915-E2AF1D448ADF}" destId="{AD36814E-CD0F-4195-AAEB-F2E091E165B6}" srcOrd="2" destOrd="0" presId="urn:microsoft.com/office/officeart/2005/8/layout/lProcess2"/>
    <dgm:cxn modelId="{4DD30B75-63D1-42DC-A9B7-6297B1F89005}" type="presParOf" srcId="{AD36814E-CD0F-4195-AAEB-F2E091E165B6}" destId="{D6B0AAB1-5E73-474D-9646-6862612330D7}" srcOrd="0" destOrd="0" presId="urn:microsoft.com/office/officeart/2005/8/layout/lProcess2"/>
    <dgm:cxn modelId="{E5B4536F-0B1B-479F-B78A-CDDD8653F558}" type="presParOf" srcId="{D6B0AAB1-5E73-474D-9646-6862612330D7}" destId="{0822B279-4213-4A2E-9226-D63BC99483D7}" srcOrd="0" destOrd="0" presId="urn:microsoft.com/office/officeart/2005/8/layout/lProcess2"/>
    <dgm:cxn modelId="{A7D7DAB0-9155-41E8-83D5-FC4798829027}" type="presParOf" srcId="{2D1DCCBD-D48D-42C2-91E2-43646CE5C8A1}" destId="{371A0994-5CA3-4EAF-9939-4113C2C6CC86}" srcOrd="1" destOrd="0" presId="urn:microsoft.com/office/officeart/2005/8/layout/lProcess2"/>
    <dgm:cxn modelId="{4D3FC6F2-294D-4542-8BCD-DE06E1201011}" type="presParOf" srcId="{2D1DCCBD-D48D-42C2-91E2-43646CE5C8A1}" destId="{40A0B779-369A-44F5-B65F-C1522C57752E}" srcOrd="2" destOrd="0" presId="urn:microsoft.com/office/officeart/2005/8/layout/lProcess2"/>
    <dgm:cxn modelId="{41ADD64F-E962-4AA3-BE6E-7EC46C13FB92}" type="presParOf" srcId="{40A0B779-369A-44F5-B65F-C1522C57752E}" destId="{5AA744E7-D9B7-42BE-A406-598CDBB97829}" srcOrd="0" destOrd="0" presId="urn:microsoft.com/office/officeart/2005/8/layout/lProcess2"/>
    <dgm:cxn modelId="{A7B445DD-57E5-4032-A90D-FB263360E5BC}" type="presParOf" srcId="{40A0B779-369A-44F5-B65F-C1522C57752E}" destId="{1D46E69E-E08B-4BEB-8A33-A0C5EE4D3935}" srcOrd="1" destOrd="0" presId="urn:microsoft.com/office/officeart/2005/8/layout/lProcess2"/>
    <dgm:cxn modelId="{DA4280B2-CBC5-4318-9E9E-A51FE8A2C086}" type="presParOf" srcId="{40A0B779-369A-44F5-B65F-C1522C57752E}" destId="{CCA28C4B-6F7E-4A7E-B24F-113707B81682}" srcOrd="2" destOrd="0" presId="urn:microsoft.com/office/officeart/2005/8/layout/lProcess2"/>
    <dgm:cxn modelId="{745ED0B7-045A-453B-B10A-9870BBAC750A}" type="presParOf" srcId="{CCA28C4B-6F7E-4A7E-B24F-113707B81682}" destId="{D8D83B9C-AE66-4C1F-A54A-13FB0FC0E0B4}" srcOrd="0" destOrd="0" presId="urn:microsoft.com/office/officeart/2005/8/layout/lProcess2"/>
    <dgm:cxn modelId="{0F4EBDD2-8926-4118-9722-A5D39C8A5F01}" type="presParOf" srcId="{D8D83B9C-AE66-4C1F-A54A-13FB0FC0E0B4}" destId="{B31BDC0B-4224-419E-AB9F-EE66BA2DC5BD}" srcOrd="0" destOrd="0" presId="urn:microsoft.com/office/officeart/2005/8/layout/lProcess2"/>
    <dgm:cxn modelId="{6AA5259A-32FF-4BF9-9ACC-D7A08AC03652}" type="presParOf" srcId="{2D1DCCBD-D48D-42C2-91E2-43646CE5C8A1}" destId="{CB95925F-7F59-4C83-B929-8BE52E616F7C}" srcOrd="3" destOrd="0" presId="urn:microsoft.com/office/officeart/2005/8/layout/lProcess2"/>
    <dgm:cxn modelId="{00CD01C8-710C-4B2C-8709-89DBD6A5D0B2}" type="presParOf" srcId="{2D1DCCBD-D48D-42C2-91E2-43646CE5C8A1}" destId="{4999C20B-9DBE-4B8E-BBF9-65C565A02E42}" srcOrd="4" destOrd="0" presId="urn:microsoft.com/office/officeart/2005/8/layout/lProcess2"/>
    <dgm:cxn modelId="{AD8A51D0-3802-40D0-A033-471E3E24615E}" type="presParOf" srcId="{4999C20B-9DBE-4B8E-BBF9-65C565A02E42}" destId="{550AB430-D8A6-48E0-90AE-0EF03EC32179}" srcOrd="0" destOrd="0" presId="urn:microsoft.com/office/officeart/2005/8/layout/lProcess2"/>
    <dgm:cxn modelId="{88ADE932-2DB7-4F55-8673-CCA0155DCF68}" type="presParOf" srcId="{4999C20B-9DBE-4B8E-BBF9-65C565A02E42}" destId="{47F3A467-B2E5-4200-9B0C-4D9B679ACEC7}" srcOrd="1" destOrd="0" presId="urn:microsoft.com/office/officeart/2005/8/layout/lProcess2"/>
    <dgm:cxn modelId="{9E2A9051-97D6-4BED-83AD-31D468942DD7}" type="presParOf" srcId="{4999C20B-9DBE-4B8E-BBF9-65C565A02E42}" destId="{658EDEE0-F86E-4F8E-8FE0-DE3F83198C0E}" srcOrd="2" destOrd="0" presId="urn:microsoft.com/office/officeart/2005/8/layout/lProcess2"/>
    <dgm:cxn modelId="{FE5F41CD-269F-4DD6-9978-202A0AC1EC23}" type="presParOf" srcId="{658EDEE0-F86E-4F8E-8FE0-DE3F83198C0E}" destId="{C045DF6E-AF3D-4864-84DE-6C902375AC4F}" srcOrd="0" destOrd="0" presId="urn:microsoft.com/office/officeart/2005/8/layout/lProcess2"/>
    <dgm:cxn modelId="{98C8FA1C-C2D1-413F-B90B-D993972F7BF6}" type="presParOf" srcId="{C045DF6E-AF3D-4864-84DE-6C902375AC4F}" destId="{AC34EC44-717F-47C1-8EED-466D3DBE601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3871F8-F80D-4039-9233-4247AEFBB600}" type="doc">
      <dgm:prSet loTypeId="urn:microsoft.com/office/officeart/2005/8/layout/vList3" loCatId="picture" qsTypeId="urn:microsoft.com/office/officeart/2005/8/quickstyle/simple1" qsCatId="simple" csTypeId="urn:microsoft.com/office/officeart/2005/8/colors/colorful1" csCatId="colorful" phldr="1"/>
      <dgm:spPr/>
    </dgm:pt>
    <dgm:pt modelId="{183F37CA-C223-4F89-932F-0CD8F7B43999}">
      <dgm:prSet phldrT="[Text]"/>
      <dgm:spPr/>
      <dgm:t>
        <a:bodyPr/>
        <a:lstStyle/>
        <a:p>
          <a:r>
            <a:rPr lang="id-ID" i="1" dirty="0" smtClean="0"/>
            <a:t>Cocoa powder</a:t>
          </a:r>
          <a:endParaRPr lang="id-ID" i="1" dirty="0"/>
        </a:p>
      </dgm:t>
    </dgm:pt>
    <dgm:pt modelId="{F1C97E32-63D4-4850-86A3-9DCA78E02F5E}" type="parTrans" cxnId="{B122DDD6-6356-4B07-9D0A-8AB47CA2DFCC}">
      <dgm:prSet/>
      <dgm:spPr/>
      <dgm:t>
        <a:bodyPr/>
        <a:lstStyle/>
        <a:p>
          <a:endParaRPr lang="id-ID"/>
        </a:p>
      </dgm:t>
    </dgm:pt>
    <dgm:pt modelId="{DB31C938-4D79-4BD6-B5F2-9AAE060FCF09}" type="sibTrans" cxnId="{B122DDD6-6356-4B07-9D0A-8AB47CA2DFCC}">
      <dgm:prSet/>
      <dgm:spPr/>
      <dgm:t>
        <a:bodyPr/>
        <a:lstStyle/>
        <a:p>
          <a:endParaRPr lang="id-ID"/>
        </a:p>
      </dgm:t>
    </dgm:pt>
    <dgm:pt modelId="{744ADF91-4BFE-4E78-AC14-A434E2D14692}">
      <dgm:prSet phldrT="[Text]"/>
      <dgm:spPr/>
      <dgm:t>
        <a:bodyPr/>
        <a:lstStyle/>
        <a:p>
          <a:r>
            <a:rPr lang="id-ID" i="1" dirty="0" smtClean="0"/>
            <a:t>Cacao butter</a:t>
          </a:r>
          <a:endParaRPr lang="id-ID" i="1" dirty="0"/>
        </a:p>
      </dgm:t>
    </dgm:pt>
    <dgm:pt modelId="{62CB085C-8C5E-4997-862C-C9E44BE24844}" type="parTrans" cxnId="{D6E0B98B-988F-44E4-83E8-D25C6F3353DB}">
      <dgm:prSet/>
      <dgm:spPr/>
      <dgm:t>
        <a:bodyPr/>
        <a:lstStyle/>
        <a:p>
          <a:endParaRPr lang="id-ID"/>
        </a:p>
      </dgm:t>
    </dgm:pt>
    <dgm:pt modelId="{D92D3124-0CC1-413C-89AF-7CA1639A8D35}" type="sibTrans" cxnId="{D6E0B98B-988F-44E4-83E8-D25C6F3353DB}">
      <dgm:prSet/>
      <dgm:spPr/>
      <dgm:t>
        <a:bodyPr/>
        <a:lstStyle/>
        <a:p>
          <a:endParaRPr lang="id-ID"/>
        </a:p>
      </dgm:t>
    </dgm:pt>
    <dgm:pt modelId="{DC2D479C-792F-44FF-9E65-B7DB1FAB3ED0}">
      <dgm:prSet phldrT="[Text]"/>
      <dgm:spPr/>
      <dgm:t>
        <a:bodyPr/>
        <a:lstStyle/>
        <a:p>
          <a:r>
            <a:rPr lang="id-ID" dirty="0" smtClean="0"/>
            <a:t>Susu bubuk</a:t>
          </a:r>
          <a:endParaRPr lang="id-ID" dirty="0"/>
        </a:p>
      </dgm:t>
    </dgm:pt>
    <dgm:pt modelId="{6A5068A0-4BD3-47CD-ACF5-B5C06282384B}" type="parTrans" cxnId="{49A7291E-2E25-46F4-9333-FBBC4383A3E4}">
      <dgm:prSet/>
      <dgm:spPr/>
      <dgm:t>
        <a:bodyPr/>
        <a:lstStyle/>
        <a:p>
          <a:endParaRPr lang="id-ID"/>
        </a:p>
      </dgm:t>
    </dgm:pt>
    <dgm:pt modelId="{F4E07A9D-0F98-4216-B53E-FAA6C4802F4E}" type="sibTrans" cxnId="{49A7291E-2E25-46F4-9333-FBBC4383A3E4}">
      <dgm:prSet/>
      <dgm:spPr/>
      <dgm:t>
        <a:bodyPr/>
        <a:lstStyle/>
        <a:p>
          <a:endParaRPr lang="id-ID"/>
        </a:p>
      </dgm:t>
    </dgm:pt>
    <dgm:pt modelId="{B319F26D-B30F-4A0D-951E-91B5304DEBA7}">
      <dgm:prSet phldrT="[Text]"/>
      <dgm:spPr/>
      <dgm:t>
        <a:bodyPr/>
        <a:lstStyle/>
        <a:p>
          <a:r>
            <a:rPr lang="id-ID" dirty="0" smtClean="0"/>
            <a:t>Tepung daun kelor</a:t>
          </a:r>
          <a:endParaRPr lang="id-ID" dirty="0"/>
        </a:p>
      </dgm:t>
    </dgm:pt>
    <dgm:pt modelId="{D9BF488B-B2F2-49E0-855B-B4E3239363AD}" type="parTrans" cxnId="{48EDCE35-2B4B-4C42-8DEC-B480A6705167}">
      <dgm:prSet/>
      <dgm:spPr/>
      <dgm:t>
        <a:bodyPr/>
        <a:lstStyle/>
        <a:p>
          <a:endParaRPr lang="id-ID"/>
        </a:p>
      </dgm:t>
    </dgm:pt>
    <dgm:pt modelId="{74B71FB3-2A72-40F1-8CB8-9B7B72E9EF58}" type="sibTrans" cxnId="{48EDCE35-2B4B-4C42-8DEC-B480A6705167}">
      <dgm:prSet/>
      <dgm:spPr/>
      <dgm:t>
        <a:bodyPr/>
        <a:lstStyle/>
        <a:p>
          <a:endParaRPr lang="id-ID"/>
        </a:p>
      </dgm:t>
    </dgm:pt>
    <dgm:pt modelId="{66CA4DA0-5DC9-46D9-A981-F7531B2F9060}">
      <dgm:prSet phldrT="[Text]"/>
      <dgm:spPr/>
      <dgm:t>
        <a:bodyPr/>
        <a:lstStyle/>
        <a:p>
          <a:r>
            <a:rPr lang="id-ID" dirty="0" smtClean="0"/>
            <a:t>Lesitin kedelai</a:t>
          </a:r>
          <a:endParaRPr lang="id-ID" dirty="0"/>
        </a:p>
      </dgm:t>
    </dgm:pt>
    <dgm:pt modelId="{9F4E3FDB-6561-4194-B0EC-55D2CAA0F40B}" type="parTrans" cxnId="{807A5BBB-F998-48AF-9202-D8343A96F043}">
      <dgm:prSet/>
      <dgm:spPr/>
      <dgm:t>
        <a:bodyPr/>
        <a:lstStyle/>
        <a:p>
          <a:endParaRPr lang="id-ID"/>
        </a:p>
      </dgm:t>
    </dgm:pt>
    <dgm:pt modelId="{5B97B046-CF23-4383-B9E6-9414FD63DBA4}" type="sibTrans" cxnId="{807A5BBB-F998-48AF-9202-D8343A96F043}">
      <dgm:prSet/>
      <dgm:spPr/>
      <dgm:t>
        <a:bodyPr/>
        <a:lstStyle/>
        <a:p>
          <a:endParaRPr lang="id-ID"/>
        </a:p>
      </dgm:t>
    </dgm:pt>
    <dgm:pt modelId="{C397A8FB-F395-4D61-9DD5-96CEC7FEB7CE}">
      <dgm:prSet phldrT="[Text]"/>
      <dgm:spPr/>
      <dgm:t>
        <a:bodyPr/>
        <a:lstStyle/>
        <a:p>
          <a:r>
            <a:rPr lang="id-ID" dirty="0" smtClean="0"/>
            <a:t>Gula tepung</a:t>
          </a:r>
          <a:endParaRPr lang="id-ID" dirty="0"/>
        </a:p>
      </dgm:t>
    </dgm:pt>
    <dgm:pt modelId="{7B94D019-0797-4F5C-BAED-1D19D35FC6E8}" type="parTrans" cxnId="{79992F1F-D812-4962-AD80-B994711097FA}">
      <dgm:prSet/>
      <dgm:spPr/>
      <dgm:t>
        <a:bodyPr/>
        <a:lstStyle/>
        <a:p>
          <a:endParaRPr lang="id-ID"/>
        </a:p>
      </dgm:t>
    </dgm:pt>
    <dgm:pt modelId="{AE300A3F-8044-45B7-A62D-5525AD156083}" type="sibTrans" cxnId="{79992F1F-D812-4962-AD80-B994711097FA}">
      <dgm:prSet/>
      <dgm:spPr/>
      <dgm:t>
        <a:bodyPr/>
        <a:lstStyle/>
        <a:p>
          <a:endParaRPr lang="id-ID"/>
        </a:p>
      </dgm:t>
    </dgm:pt>
    <dgm:pt modelId="{128B4860-9440-482D-B1FE-02DDD81F4E5D}">
      <dgm:prSet phldrT="[Text]"/>
      <dgm:spPr/>
      <dgm:t>
        <a:bodyPr/>
        <a:lstStyle/>
        <a:p>
          <a:r>
            <a:rPr lang="id-ID" dirty="0" smtClean="0"/>
            <a:t>Kayu manis</a:t>
          </a:r>
          <a:endParaRPr lang="id-ID" dirty="0"/>
        </a:p>
      </dgm:t>
    </dgm:pt>
    <dgm:pt modelId="{C65694BE-51F5-45EF-B232-8C1557A34211}" type="parTrans" cxnId="{DCA2C087-502E-4017-80F0-6F96A8F2B7D1}">
      <dgm:prSet/>
      <dgm:spPr/>
      <dgm:t>
        <a:bodyPr/>
        <a:lstStyle/>
        <a:p>
          <a:endParaRPr lang="id-ID"/>
        </a:p>
      </dgm:t>
    </dgm:pt>
    <dgm:pt modelId="{0A951039-772D-430F-9A40-BC2861A0E610}" type="sibTrans" cxnId="{DCA2C087-502E-4017-80F0-6F96A8F2B7D1}">
      <dgm:prSet/>
      <dgm:spPr/>
      <dgm:t>
        <a:bodyPr/>
        <a:lstStyle/>
        <a:p>
          <a:endParaRPr lang="id-ID"/>
        </a:p>
      </dgm:t>
    </dgm:pt>
    <dgm:pt modelId="{E6F179FC-EC59-4163-963F-09E43706CAA8}" type="pres">
      <dgm:prSet presAssocID="{093871F8-F80D-4039-9233-4247AEFBB600}" presName="linearFlow" presStyleCnt="0">
        <dgm:presLayoutVars>
          <dgm:dir/>
          <dgm:resizeHandles val="exact"/>
        </dgm:presLayoutVars>
      </dgm:prSet>
      <dgm:spPr/>
    </dgm:pt>
    <dgm:pt modelId="{3353B2E2-8EE1-45C9-A5BB-B5B6C7145FDD}" type="pres">
      <dgm:prSet presAssocID="{183F37CA-C223-4F89-932F-0CD8F7B43999}" presName="composite" presStyleCnt="0"/>
      <dgm:spPr/>
    </dgm:pt>
    <dgm:pt modelId="{B3A964FA-9809-4193-80DE-8EE1448345AF}" type="pres">
      <dgm:prSet presAssocID="{183F37CA-C223-4F89-932F-0CD8F7B43999}" presName="imgShp" presStyleLbl="fgImgPlace1" presStyleIdx="0" presStyleCnt="7"/>
      <dgm:spPr>
        <a:blipFill rotWithShape="1">
          <a:blip xmlns:r="http://schemas.openxmlformats.org/officeDocument/2006/relationships" r:embed="rId1"/>
          <a:stretch>
            <a:fillRect/>
          </a:stretch>
        </a:blipFill>
      </dgm:spPr>
    </dgm:pt>
    <dgm:pt modelId="{BD7DD31D-7804-4F21-B502-CBCD498DFF09}" type="pres">
      <dgm:prSet presAssocID="{183F37CA-C223-4F89-932F-0CD8F7B43999}" presName="txShp" presStyleLbl="node1" presStyleIdx="0" presStyleCnt="7" custLinFactNeighborX="-242" custLinFactNeighborY="2388">
        <dgm:presLayoutVars>
          <dgm:bulletEnabled val="1"/>
        </dgm:presLayoutVars>
      </dgm:prSet>
      <dgm:spPr/>
      <dgm:t>
        <a:bodyPr/>
        <a:lstStyle/>
        <a:p>
          <a:endParaRPr lang="id-ID"/>
        </a:p>
      </dgm:t>
    </dgm:pt>
    <dgm:pt modelId="{1982F3C4-AB16-4A6A-B773-CDDD743D27DA}" type="pres">
      <dgm:prSet presAssocID="{DB31C938-4D79-4BD6-B5F2-9AAE060FCF09}" presName="spacing" presStyleCnt="0"/>
      <dgm:spPr/>
    </dgm:pt>
    <dgm:pt modelId="{8B8CD389-0E59-4895-B584-BF7185FAC2EC}" type="pres">
      <dgm:prSet presAssocID="{744ADF91-4BFE-4E78-AC14-A434E2D14692}" presName="composite" presStyleCnt="0"/>
      <dgm:spPr/>
    </dgm:pt>
    <dgm:pt modelId="{6E8BACBA-EC35-4462-AF2E-2E88229670D6}" type="pres">
      <dgm:prSet presAssocID="{744ADF91-4BFE-4E78-AC14-A434E2D14692}" presName="imgShp" presStyleLbl="fgImgPlace1" presStyleIdx="1" presStyleCnt="7"/>
      <dgm:spPr>
        <a:blipFill rotWithShape="1">
          <a:blip xmlns:r="http://schemas.openxmlformats.org/officeDocument/2006/relationships" r:embed="rId2"/>
          <a:stretch>
            <a:fillRect/>
          </a:stretch>
        </a:blipFill>
      </dgm:spPr>
    </dgm:pt>
    <dgm:pt modelId="{A7770D49-85F5-4151-AD5C-6D7774AE232E}" type="pres">
      <dgm:prSet presAssocID="{744ADF91-4BFE-4E78-AC14-A434E2D14692}" presName="txShp" presStyleLbl="node1" presStyleIdx="1" presStyleCnt="7">
        <dgm:presLayoutVars>
          <dgm:bulletEnabled val="1"/>
        </dgm:presLayoutVars>
      </dgm:prSet>
      <dgm:spPr/>
      <dgm:t>
        <a:bodyPr/>
        <a:lstStyle/>
        <a:p>
          <a:endParaRPr lang="id-ID"/>
        </a:p>
      </dgm:t>
    </dgm:pt>
    <dgm:pt modelId="{415095F5-2C14-45AF-A414-19B1CEB74EE0}" type="pres">
      <dgm:prSet presAssocID="{D92D3124-0CC1-413C-89AF-7CA1639A8D35}" presName="spacing" presStyleCnt="0"/>
      <dgm:spPr/>
    </dgm:pt>
    <dgm:pt modelId="{B7C78F72-407E-4558-BD81-894912BCB6E6}" type="pres">
      <dgm:prSet presAssocID="{DC2D479C-792F-44FF-9E65-B7DB1FAB3ED0}" presName="composite" presStyleCnt="0"/>
      <dgm:spPr/>
    </dgm:pt>
    <dgm:pt modelId="{F46F05BE-47E0-4526-A667-8317BD828B4D}" type="pres">
      <dgm:prSet presAssocID="{DC2D479C-792F-44FF-9E65-B7DB1FAB3ED0}" presName="imgShp" presStyleLbl="fgImgPlace1" presStyleIdx="2" presStyleCnt="7"/>
      <dgm:spPr>
        <a:blipFill rotWithShape="1">
          <a:blip xmlns:r="http://schemas.openxmlformats.org/officeDocument/2006/relationships" r:embed="rId3"/>
          <a:stretch>
            <a:fillRect/>
          </a:stretch>
        </a:blipFill>
      </dgm:spPr>
    </dgm:pt>
    <dgm:pt modelId="{7DDB4D85-CD76-4776-843E-FB1BA72516F9}" type="pres">
      <dgm:prSet presAssocID="{DC2D479C-792F-44FF-9E65-B7DB1FAB3ED0}" presName="txShp" presStyleLbl="node1" presStyleIdx="2" presStyleCnt="7">
        <dgm:presLayoutVars>
          <dgm:bulletEnabled val="1"/>
        </dgm:presLayoutVars>
      </dgm:prSet>
      <dgm:spPr/>
      <dgm:t>
        <a:bodyPr/>
        <a:lstStyle/>
        <a:p>
          <a:endParaRPr lang="id-ID"/>
        </a:p>
      </dgm:t>
    </dgm:pt>
    <dgm:pt modelId="{D7AB713F-9A8F-4D32-BD75-965742049630}" type="pres">
      <dgm:prSet presAssocID="{F4E07A9D-0F98-4216-B53E-FAA6C4802F4E}" presName="spacing" presStyleCnt="0"/>
      <dgm:spPr/>
    </dgm:pt>
    <dgm:pt modelId="{EAC8678D-460B-40D2-97AB-89A5B0BD1130}" type="pres">
      <dgm:prSet presAssocID="{B319F26D-B30F-4A0D-951E-91B5304DEBA7}" presName="composite" presStyleCnt="0"/>
      <dgm:spPr/>
    </dgm:pt>
    <dgm:pt modelId="{E8BD9CCA-B4A9-4DAA-876F-2499C458B36E}" type="pres">
      <dgm:prSet presAssocID="{B319F26D-B30F-4A0D-951E-91B5304DEBA7}" presName="imgShp" presStyleLbl="fgImgPlace1" presStyleIdx="3" presStyleCnt="7"/>
      <dgm:spPr>
        <a:blipFill rotWithShape="1">
          <a:blip xmlns:r="http://schemas.openxmlformats.org/officeDocument/2006/relationships" r:embed="rId4"/>
          <a:stretch>
            <a:fillRect/>
          </a:stretch>
        </a:blipFill>
      </dgm:spPr>
    </dgm:pt>
    <dgm:pt modelId="{DB4BA9FD-00B4-45E4-9E6E-6402A4C3E6B0}" type="pres">
      <dgm:prSet presAssocID="{B319F26D-B30F-4A0D-951E-91B5304DEBA7}" presName="txShp" presStyleLbl="node1" presStyleIdx="3" presStyleCnt="7">
        <dgm:presLayoutVars>
          <dgm:bulletEnabled val="1"/>
        </dgm:presLayoutVars>
      </dgm:prSet>
      <dgm:spPr/>
      <dgm:t>
        <a:bodyPr/>
        <a:lstStyle/>
        <a:p>
          <a:endParaRPr lang="id-ID"/>
        </a:p>
      </dgm:t>
    </dgm:pt>
    <dgm:pt modelId="{4AAB4371-02C8-44DA-9D25-1AE53A4DF014}" type="pres">
      <dgm:prSet presAssocID="{74B71FB3-2A72-40F1-8CB8-9B7B72E9EF58}" presName="spacing" presStyleCnt="0"/>
      <dgm:spPr/>
    </dgm:pt>
    <dgm:pt modelId="{7F325DF9-09F4-4A2B-8CFF-8AC93A786416}" type="pres">
      <dgm:prSet presAssocID="{66CA4DA0-5DC9-46D9-A981-F7531B2F9060}" presName="composite" presStyleCnt="0"/>
      <dgm:spPr/>
    </dgm:pt>
    <dgm:pt modelId="{67A68E0B-6400-4430-9A80-FC4621E68BA4}" type="pres">
      <dgm:prSet presAssocID="{66CA4DA0-5DC9-46D9-A981-F7531B2F9060}" presName="imgShp" presStyleLbl="fgImgPlace1" presStyleIdx="4" presStyleCnt="7"/>
      <dgm:spPr>
        <a:blipFill rotWithShape="1">
          <a:blip xmlns:r="http://schemas.openxmlformats.org/officeDocument/2006/relationships" r:embed="rId5"/>
          <a:stretch>
            <a:fillRect/>
          </a:stretch>
        </a:blipFill>
      </dgm:spPr>
    </dgm:pt>
    <dgm:pt modelId="{48F01DF9-169F-47F6-9C34-5E92123344EE}" type="pres">
      <dgm:prSet presAssocID="{66CA4DA0-5DC9-46D9-A981-F7531B2F9060}" presName="txShp" presStyleLbl="node1" presStyleIdx="4" presStyleCnt="7">
        <dgm:presLayoutVars>
          <dgm:bulletEnabled val="1"/>
        </dgm:presLayoutVars>
      </dgm:prSet>
      <dgm:spPr/>
      <dgm:t>
        <a:bodyPr/>
        <a:lstStyle/>
        <a:p>
          <a:endParaRPr lang="id-ID"/>
        </a:p>
      </dgm:t>
    </dgm:pt>
    <dgm:pt modelId="{4E0BC00F-25BB-41DA-998B-E328D9AF8C97}" type="pres">
      <dgm:prSet presAssocID="{5B97B046-CF23-4383-B9E6-9414FD63DBA4}" presName="spacing" presStyleCnt="0"/>
      <dgm:spPr/>
    </dgm:pt>
    <dgm:pt modelId="{CBC1F264-B156-4DDD-A0D4-5996AAAFC9A6}" type="pres">
      <dgm:prSet presAssocID="{C397A8FB-F395-4D61-9DD5-96CEC7FEB7CE}" presName="composite" presStyleCnt="0"/>
      <dgm:spPr/>
    </dgm:pt>
    <dgm:pt modelId="{2DDBBA93-A456-49AE-A02F-12913EBB8CFB}" type="pres">
      <dgm:prSet presAssocID="{C397A8FB-F395-4D61-9DD5-96CEC7FEB7CE}" presName="imgShp" presStyleLbl="fgImgPlace1" presStyleIdx="5" presStyleCnt="7"/>
      <dgm:spPr>
        <a:blipFill rotWithShape="1">
          <a:blip xmlns:r="http://schemas.openxmlformats.org/officeDocument/2006/relationships" r:embed="rId6"/>
          <a:stretch>
            <a:fillRect/>
          </a:stretch>
        </a:blipFill>
      </dgm:spPr>
    </dgm:pt>
    <dgm:pt modelId="{3E76E930-A263-4C16-9BE2-D2E86D24CD60}" type="pres">
      <dgm:prSet presAssocID="{C397A8FB-F395-4D61-9DD5-96CEC7FEB7CE}" presName="txShp" presStyleLbl="node1" presStyleIdx="5" presStyleCnt="7">
        <dgm:presLayoutVars>
          <dgm:bulletEnabled val="1"/>
        </dgm:presLayoutVars>
      </dgm:prSet>
      <dgm:spPr/>
      <dgm:t>
        <a:bodyPr/>
        <a:lstStyle/>
        <a:p>
          <a:endParaRPr lang="id-ID"/>
        </a:p>
      </dgm:t>
    </dgm:pt>
    <dgm:pt modelId="{0B7DEBCE-2C27-424C-B5FA-D81BDBCA8EF3}" type="pres">
      <dgm:prSet presAssocID="{AE300A3F-8044-45B7-A62D-5525AD156083}" presName="spacing" presStyleCnt="0"/>
      <dgm:spPr/>
    </dgm:pt>
    <dgm:pt modelId="{393DF903-8BDC-4139-A6B9-813E3B840959}" type="pres">
      <dgm:prSet presAssocID="{128B4860-9440-482D-B1FE-02DDD81F4E5D}" presName="composite" presStyleCnt="0"/>
      <dgm:spPr/>
    </dgm:pt>
    <dgm:pt modelId="{7C863DCB-247D-497D-9621-43F400191B24}" type="pres">
      <dgm:prSet presAssocID="{128B4860-9440-482D-B1FE-02DDD81F4E5D}" presName="imgShp" presStyleLbl="fgImgPlace1" presStyleIdx="6" presStyleCnt="7"/>
      <dgm:spPr>
        <a:blipFill rotWithShape="1">
          <a:blip xmlns:r="http://schemas.openxmlformats.org/officeDocument/2006/relationships" r:embed="rId7"/>
          <a:stretch>
            <a:fillRect/>
          </a:stretch>
        </a:blipFill>
      </dgm:spPr>
    </dgm:pt>
    <dgm:pt modelId="{DE81D271-F3FB-450F-9F65-7555EE9EA755}" type="pres">
      <dgm:prSet presAssocID="{128B4860-9440-482D-B1FE-02DDD81F4E5D}" presName="txShp" presStyleLbl="node1" presStyleIdx="6" presStyleCnt="7">
        <dgm:presLayoutVars>
          <dgm:bulletEnabled val="1"/>
        </dgm:presLayoutVars>
      </dgm:prSet>
      <dgm:spPr/>
      <dgm:t>
        <a:bodyPr/>
        <a:lstStyle/>
        <a:p>
          <a:endParaRPr lang="id-ID"/>
        </a:p>
      </dgm:t>
    </dgm:pt>
  </dgm:ptLst>
  <dgm:cxnLst>
    <dgm:cxn modelId="{4EEF935E-E605-4EC4-9BF9-F826C1718FE1}" type="presOf" srcId="{093871F8-F80D-4039-9233-4247AEFBB600}" destId="{E6F179FC-EC59-4163-963F-09E43706CAA8}" srcOrd="0" destOrd="0" presId="urn:microsoft.com/office/officeart/2005/8/layout/vList3"/>
    <dgm:cxn modelId="{D51D445E-BDFA-4798-93DE-75578D2A95C9}" type="presOf" srcId="{744ADF91-4BFE-4E78-AC14-A434E2D14692}" destId="{A7770D49-85F5-4151-AD5C-6D7774AE232E}" srcOrd="0" destOrd="0" presId="urn:microsoft.com/office/officeart/2005/8/layout/vList3"/>
    <dgm:cxn modelId="{79992F1F-D812-4962-AD80-B994711097FA}" srcId="{093871F8-F80D-4039-9233-4247AEFBB600}" destId="{C397A8FB-F395-4D61-9DD5-96CEC7FEB7CE}" srcOrd="5" destOrd="0" parTransId="{7B94D019-0797-4F5C-BAED-1D19D35FC6E8}" sibTransId="{AE300A3F-8044-45B7-A62D-5525AD156083}"/>
    <dgm:cxn modelId="{9D7208E1-4E2E-4DA7-B83B-563ECB1F5FB4}" type="presOf" srcId="{B319F26D-B30F-4A0D-951E-91B5304DEBA7}" destId="{DB4BA9FD-00B4-45E4-9E6E-6402A4C3E6B0}" srcOrd="0" destOrd="0" presId="urn:microsoft.com/office/officeart/2005/8/layout/vList3"/>
    <dgm:cxn modelId="{48EDCE35-2B4B-4C42-8DEC-B480A6705167}" srcId="{093871F8-F80D-4039-9233-4247AEFBB600}" destId="{B319F26D-B30F-4A0D-951E-91B5304DEBA7}" srcOrd="3" destOrd="0" parTransId="{D9BF488B-B2F2-49E0-855B-B4E3239363AD}" sibTransId="{74B71FB3-2A72-40F1-8CB8-9B7B72E9EF58}"/>
    <dgm:cxn modelId="{DCA2C087-502E-4017-80F0-6F96A8F2B7D1}" srcId="{093871F8-F80D-4039-9233-4247AEFBB600}" destId="{128B4860-9440-482D-B1FE-02DDD81F4E5D}" srcOrd="6" destOrd="0" parTransId="{C65694BE-51F5-45EF-B232-8C1557A34211}" sibTransId="{0A951039-772D-430F-9A40-BC2861A0E610}"/>
    <dgm:cxn modelId="{72282AA4-97F5-470B-AF62-F575AAF41EA6}" type="presOf" srcId="{128B4860-9440-482D-B1FE-02DDD81F4E5D}" destId="{DE81D271-F3FB-450F-9F65-7555EE9EA755}" srcOrd="0" destOrd="0" presId="urn:microsoft.com/office/officeart/2005/8/layout/vList3"/>
    <dgm:cxn modelId="{76BED6F2-A8F3-40B4-AE37-EB6E30D77306}" type="presOf" srcId="{183F37CA-C223-4F89-932F-0CD8F7B43999}" destId="{BD7DD31D-7804-4F21-B502-CBCD498DFF09}" srcOrd="0" destOrd="0" presId="urn:microsoft.com/office/officeart/2005/8/layout/vList3"/>
    <dgm:cxn modelId="{807A5BBB-F998-48AF-9202-D8343A96F043}" srcId="{093871F8-F80D-4039-9233-4247AEFBB600}" destId="{66CA4DA0-5DC9-46D9-A981-F7531B2F9060}" srcOrd="4" destOrd="0" parTransId="{9F4E3FDB-6561-4194-B0EC-55D2CAA0F40B}" sibTransId="{5B97B046-CF23-4383-B9E6-9414FD63DBA4}"/>
    <dgm:cxn modelId="{D6E0B98B-988F-44E4-83E8-D25C6F3353DB}" srcId="{093871F8-F80D-4039-9233-4247AEFBB600}" destId="{744ADF91-4BFE-4E78-AC14-A434E2D14692}" srcOrd="1" destOrd="0" parTransId="{62CB085C-8C5E-4997-862C-C9E44BE24844}" sibTransId="{D92D3124-0CC1-413C-89AF-7CA1639A8D35}"/>
    <dgm:cxn modelId="{12AFA7EF-58C5-4D10-8EF4-DF5E9E900E28}" type="presOf" srcId="{C397A8FB-F395-4D61-9DD5-96CEC7FEB7CE}" destId="{3E76E930-A263-4C16-9BE2-D2E86D24CD60}" srcOrd="0" destOrd="0" presId="urn:microsoft.com/office/officeart/2005/8/layout/vList3"/>
    <dgm:cxn modelId="{49A7291E-2E25-46F4-9333-FBBC4383A3E4}" srcId="{093871F8-F80D-4039-9233-4247AEFBB600}" destId="{DC2D479C-792F-44FF-9E65-B7DB1FAB3ED0}" srcOrd="2" destOrd="0" parTransId="{6A5068A0-4BD3-47CD-ACF5-B5C06282384B}" sibTransId="{F4E07A9D-0F98-4216-B53E-FAA6C4802F4E}"/>
    <dgm:cxn modelId="{C0A6C93D-BAB9-49B8-960D-5ECBCC61C612}" type="presOf" srcId="{DC2D479C-792F-44FF-9E65-B7DB1FAB3ED0}" destId="{7DDB4D85-CD76-4776-843E-FB1BA72516F9}" srcOrd="0" destOrd="0" presId="urn:microsoft.com/office/officeart/2005/8/layout/vList3"/>
    <dgm:cxn modelId="{C964E039-B940-4681-AAC9-DFA232CBF8AD}" type="presOf" srcId="{66CA4DA0-5DC9-46D9-A981-F7531B2F9060}" destId="{48F01DF9-169F-47F6-9C34-5E92123344EE}" srcOrd="0" destOrd="0" presId="urn:microsoft.com/office/officeart/2005/8/layout/vList3"/>
    <dgm:cxn modelId="{B122DDD6-6356-4B07-9D0A-8AB47CA2DFCC}" srcId="{093871F8-F80D-4039-9233-4247AEFBB600}" destId="{183F37CA-C223-4F89-932F-0CD8F7B43999}" srcOrd="0" destOrd="0" parTransId="{F1C97E32-63D4-4850-86A3-9DCA78E02F5E}" sibTransId="{DB31C938-4D79-4BD6-B5F2-9AAE060FCF09}"/>
    <dgm:cxn modelId="{333B3436-7B8A-4F09-B1A2-06D7AD8F74D0}" type="presParOf" srcId="{E6F179FC-EC59-4163-963F-09E43706CAA8}" destId="{3353B2E2-8EE1-45C9-A5BB-B5B6C7145FDD}" srcOrd="0" destOrd="0" presId="urn:microsoft.com/office/officeart/2005/8/layout/vList3"/>
    <dgm:cxn modelId="{D07F6513-BA64-4C8B-854F-A51A4F97E5CF}" type="presParOf" srcId="{3353B2E2-8EE1-45C9-A5BB-B5B6C7145FDD}" destId="{B3A964FA-9809-4193-80DE-8EE1448345AF}" srcOrd="0" destOrd="0" presId="urn:microsoft.com/office/officeart/2005/8/layout/vList3"/>
    <dgm:cxn modelId="{276FE5FF-FCA6-411D-8211-2536BB646DB3}" type="presParOf" srcId="{3353B2E2-8EE1-45C9-A5BB-B5B6C7145FDD}" destId="{BD7DD31D-7804-4F21-B502-CBCD498DFF09}" srcOrd="1" destOrd="0" presId="urn:microsoft.com/office/officeart/2005/8/layout/vList3"/>
    <dgm:cxn modelId="{57A7F77F-3DAB-4DA1-8A53-9B5597F9BB9B}" type="presParOf" srcId="{E6F179FC-EC59-4163-963F-09E43706CAA8}" destId="{1982F3C4-AB16-4A6A-B773-CDDD743D27DA}" srcOrd="1" destOrd="0" presId="urn:microsoft.com/office/officeart/2005/8/layout/vList3"/>
    <dgm:cxn modelId="{2B15CD6A-3A93-40A8-A2D5-665E7D060B63}" type="presParOf" srcId="{E6F179FC-EC59-4163-963F-09E43706CAA8}" destId="{8B8CD389-0E59-4895-B584-BF7185FAC2EC}" srcOrd="2" destOrd="0" presId="urn:microsoft.com/office/officeart/2005/8/layout/vList3"/>
    <dgm:cxn modelId="{149A742C-2954-4C58-969D-81BB0CAD2FCB}" type="presParOf" srcId="{8B8CD389-0E59-4895-B584-BF7185FAC2EC}" destId="{6E8BACBA-EC35-4462-AF2E-2E88229670D6}" srcOrd="0" destOrd="0" presId="urn:microsoft.com/office/officeart/2005/8/layout/vList3"/>
    <dgm:cxn modelId="{A2D08614-C456-42D3-B675-5D15FC72164D}" type="presParOf" srcId="{8B8CD389-0E59-4895-B584-BF7185FAC2EC}" destId="{A7770D49-85F5-4151-AD5C-6D7774AE232E}" srcOrd="1" destOrd="0" presId="urn:microsoft.com/office/officeart/2005/8/layout/vList3"/>
    <dgm:cxn modelId="{623AC1DB-DBF4-48FB-B95F-FB7065D4E517}" type="presParOf" srcId="{E6F179FC-EC59-4163-963F-09E43706CAA8}" destId="{415095F5-2C14-45AF-A414-19B1CEB74EE0}" srcOrd="3" destOrd="0" presId="urn:microsoft.com/office/officeart/2005/8/layout/vList3"/>
    <dgm:cxn modelId="{C3E15EEC-105F-4A28-B117-8CE855FB8D8D}" type="presParOf" srcId="{E6F179FC-EC59-4163-963F-09E43706CAA8}" destId="{B7C78F72-407E-4558-BD81-894912BCB6E6}" srcOrd="4" destOrd="0" presId="urn:microsoft.com/office/officeart/2005/8/layout/vList3"/>
    <dgm:cxn modelId="{0FBEBF57-29E6-4C76-A08A-78DCD83463EA}" type="presParOf" srcId="{B7C78F72-407E-4558-BD81-894912BCB6E6}" destId="{F46F05BE-47E0-4526-A667-8317BD828B4D}" srcOrd="0" destOrd="0" presId="urn:microsoft.com/office/officeart/2005/8/layout/vList3"/>
    <dgm:cxn modelId="{4776E9C5-B315-40AB-9B05-C9495CE62347}" type="presParOf" srcId="{B7C78F72-407E-4558-BD81-894912BCB6E6}" destId="{7DDB4D85-CD76-4776-843E-FB1BA72516F9}" srcOrd="1" destOrd="0" presId="urn:microsoft.com/office/officeart/2005/8/layout/vList3"/>
    <dgm:cxn modelId="{765F6B72-656F-4A35-AF3B-74F4737D84A0}" type="presParOf" srcId="{E6F179FC-EC59-4163-963F-09E43706CAA8}" destId="{D7AB713F-9A8F-4D32-BD75-965742049630}" srcOrd="5" destOrd="0" presId="urn:microsoft.com/office/officeart/2005/8/layout/vList3"/>
    <dgm:cxn modelId="{C3B78BAA-CB1A-4FE3-8B7E-F80A3EDFC9F9}" type="presParOf" srcId="{E6F179FC-EC59-4163-963F-09E43706CAA8}" destId="{EAC8678D-460B-40D2-97AB-89A5B0BD1130}" srcOrd="6" destOrd="0" presId="urn:microsoft.com/office/officeart/2005/8/layout/vList3"/>
    <dgm:cxn modelId="{88D5BBE6-BD10-44E4-836E-1006E66AD486}" type="presParOf" srcId="{EAC8678D-460B-40D2-97AB-89A5B0BD1130}" destId="{E8BD9CCA-B4A9-4DAA-876F-2499C458B36E}" srcOrd="0" destOrd="0" presId="urn:microsoft.com/office/officeart/2005/8/layout/vList3"/>
    <dgm:cxn modelId="{4285EA69-0429-495F-AC6F-79DD71DD8915}" type="presParOf" srcId="{EAC8678D-460B-40D2-97AB-89A5B0BD1130}" destId="{DB4BA9FD-00B4-45E4-9E6E-6402A4C3E6B0}" srcOrd="1" destOrd="0" presId="urn:microsoft.com/office/officeart/2005/8/layout/vList3"/>
    <dgm:cxn modelId="{333E4733-F528-4A4D-B94B-B3D11489CEF1}" type="presParOf" srcId="{E6F179FC-EC59-4163-963F-09E43706CAA8}" destId="{4AAB4371-02C8-44DA-9D25-1AE53A4DF014}" srcOrd="7" destOrd="0" presId="urn:microsoft.com/office/officeart/2005/8/layout/vList3"/>
    <dgm:cxn modelId="{F2DBE5AE-308A-483D-8E8F-2EC8B6ACF66F}" type="presParOf" srcId="{E6F179FC-EC59-4163-963F-09E43706CAA8}" destId="{7F325DF9-09F4-4A2B-8CFF-8AC93A786416}" srcOrd="8" destOrd="0" presId="urn:microsoft.com/office/officeart/2005/8/layout/vList3"/>
    <dgm:cxn modelId="{FB64D214-180D-45E9-AFF3-AC7B3C20C0EB}" type="presParOf" srcId="{7F325DF9-09F4-4A2B-8CFF-8AC93A786416}" destId="{67A68E0B-6400-4430-9A80-FC4621E68BA4}" srcOrd="0" destOrd="0" presId="urn:microsoft.com/office/officeart/2005/8/layout/vList3"/>
    <dgm:cxn modelId="{EA6CE980-149D-4BEA-9A82-F7415EF91C02}" type="presParOf" srcId="{7F325DF9-09F4-4A2B-8CFF-8AC93A786416}" destId="{48F01DF9-169F-47F6-9C34-5E92123344EE}" srcOrd="1" destOrd="0" presId="urn:microsoft.com/office/officeart/2005/8/layout/vList3"/>
    <dgm:cxn modelId="{97775A05-C4E4-46B3-9B6F-FDF945D3C5BB}" type="presParOf" srcId="{E6F179FC-EC59-4163-963F-09E43706CAA8}" destId="{4E0BC00F-25BB-41DA-998B-E328D9AF8C97}" srcOrd="9" destOrd="0" presId="urn:microsoft.com/office/officeart/2005/8/layout/vList3"/>
    <dgm:cxn modelId="{918C273B-1774-4720-A6AB-E6A1A15A48AB}" type="presParOf" srcId="{E6F179FC-EC59-4163-963F-09E43706CAA8}" destId="{CBC1F264-B156-4DDD-A0D4-5996AAAFC9A6}" srcOrd="10" destOrd="0" presId="urn:microsoft.com/office/officeart/2005/8/layout/vList3"/>
    <dgm:cxn modelId="{B0922C09-FDA2-4708-866F-F0F062CE4792}" type="presParOf" srcId="{CBC1F264-B156-4DDD-A0D4-5996AAAFC9A6}" destId="{2DDBBA93-A456-49AE-A02F-12913EBB8CFB}" srcOrd="0" destOrd="0" presId="urn:microsoft.com/office/officeart/2005/8/layout/vList3"/>
    <dgm:cxn modelId="{E7735E7D-09E6-4BC1-A545-3FD25D8C07D7}" type="presParOf" srcId="{CBC1F264-B156-4DDD-A0D4-5996AAAFC9A6}" destId="{3E76E930-A263-4C16-9BE2-D2E86D24CD60}" srcOrd="1" destOrd="0" presId="urn:microsoft.com/office/officeart/2005/8/layout/vList3"/>
    <dgm:cxn modelId="{D22B9F74-1AB2-4701-B3CE-4CFCB93A0AA5}" type="presParOf" srcId="{E6F179FC-EC59-4163-963F-09E43706CAA8}" destId="{0B7DEBCE-2C27-424C-B5FA-D81BDBCA8EF3}" srcOrd="11" destOrd="0" presId="urn:microsoft.com/office/officeart/2005/8/layout/vList3"/>
    <dgm:cxn modelId="{68907C50-D147-44CA-A67F-2525E18C7100}" type="presParOf" srcId="{E6F179FC-EC59-4163-963F-09E43706CAA8}" destId="{393DF903-8BDC-4139-A6B9-813E3B840959}" srcOrd="12" destOrd="0" presId="urn:microsoft.com/office/officeart/2005/8/layout/vList3"/>
    <dgm:cxn modelId="{2DAA5936-DE11-429D-9E81-D84CF5CD83D3}" type="presParOf" srcId="{393DF903-8BDC-4139-A6B9-813E3B840959}" destId="{7C863DCB-247D-497D-9621-43F400191B24}" srcOrd="0" destOrd="0" presId="urn:microsoft.com/office/officeart/2005/8/layout/vList3"/>
    <dgm:cxn modelId="{A1280682-F9EF-473B-86E7-CA2237B2FB98}" type="presParOf" srcId="{393DF903-8BDC-4139-A6B9-813E3B840959}" destId="{DE81D271-F3FB-450F-9F65-7555EE9EA75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6F74BF-934E-49B2-8A2B-755F3F683334}" type="doc">
      <dgm:prSet loTypeId="urn:microsoft.com/office/officeart/2005/8/layout/hList1" loCatId="list" qsTypeId="urn:microsoft.com/office/officeart/2005/8/quickstyle/3d5" qsCatId="3D" csTypeId="urn:microsoft.com/office/officeart/2005/8/colors/colorful1" csCatId="colorful" phldr="1"/>
      <dgm:spPr/>
      <dgm:t>
        <a:bodyPr/>
        <a:lstStyle/>
        <a:p>
          <a:endParaRPr lang="id-ID"/>
        </a:p>
      </dgm:t>
    </dgm:pt>
    <dgm:pt modelId="{84BAE2E1-0D4F-4222-8CA0-F18500C86834}">
      <dgm:prSet phldrT="[Text]"/>
      <dgm:spPr/>
      <dgm:t>
        <a:bodyPr/>
        <a:lstStyle/>
        <a:p>
          <a:r>
            <a:rPr lang="id-ID" dirty="0" smtClean="0"/>
            <a:t>Respon organoleptik</a:t>
          </a:r>
          <a:endParaRPr lang="id-ID" dirty="0"/>
        </a:p>
      </dgm:t>
    </dgm:pt>
    <dgm:pt modelId="{73EF03D1-9DBD-4E53-83A8-5A0D415DC6DD}" type="parTrans" cxnId="{2A37BC43-55C0-43F8-8600-72069B3CA2E4}">
      <dgm:prSet/>
      <dgm:spPr/>
      <dgm:t>
        <a:bodyPr/>
        <a:lstStyle/>
        <a:p>
          <a:endParaRPr lang="id-ID"/>
        </a:p>
      </dgm:t>
    </dgm:pt>
    <dgm:pt modelId="{190A2F0C-EB3F-4E73-AF6B-F7E2A62CA82B}" type="sibTrans" cxnId="{2A37BC43-55C0-43F8-8600-72069B3CA2E4}">
      <dgm:prSet/>
      <dgm:spPr/>
      <dgm:t>
        <a:bodyPr/>
        <a:lstStyle/>
        <a:p>
          <a:endParaRPr lang="id-ID"/>
        </a:p>
      </dgm:t>
    </dgm:pt>
    <dgm:pt modelId="{A135D0FA-4FD5-486E-AAF9-14DA677A3070}">
      <dgm:prSet phldrT="[Text]" custT="1"/>
      <dgm:spPr/>
      <dgm:t>
        <a:bodyPr/>
        <a:lstStyle/>
        <a:p>
          <a:r>
            <a:rPr lang="id-ID" sz="2000" dirty="0" smtClean="0"/>
            <a:t>Uji Hedonik (Kesukaan)</a:t>
          </a:r>
          <a:endParaRPr lang="id-ID" sz="2000" dirty="0"/>
        </a:p>
      </dgm:t>
    </dgm:pt>
    <dgm:pt modelId="{CB343781-55E4-4BA8-A2CD-4AB87209B630}" type="parTrans" cxnId="{BEBDC852-BC99-4EE0-B368-6723E0021455}">
      <dgm:prSet/>
      <dgm:spPr/>
      <dgm:t>
        <a:bodyPr/>
        <a:lstStyle/>
        <a:p>
          <a:endParaRPr lang="id-ID"/>
        </a:p>
      </dgm:t>
    </dgm:pt>
    <dgm:pt modelId="{2FF277FC-888D-4B4A-A752-6521C8E138FC}" type="sibTrans" cxnId="{BEBDC852-BC99-4EE0-B368-6723E0021455}">
      <dgm:prSet/>
      <dgm:spPr/>
      <dgm:t>
        <a:bodyPr/>
        <a:lstStyle/>
        <a:p>
          <a:endParaRPr lang="id-ID"/>
        </a:p>
      </dgm:t>
    </dgm:pt>
    <dgm:pt modelId="{866184E1-0DED-4140-9411-A3337E468384}">
      <dgm:prSet phldrT="[Text]"/>
      <dgm:spPr/>
      <dgm:t>
        <a:bodyPr/>
        <a:lstStyle/>
        <a:p>
          <a:r>
            <a:rPr lang="id-ID" dirty="0" smtClean="0"/>
            <a:t>Respon Kimia</a:t>
          </a:r>
          <a:endParaRPr lang="id-ID" dirty="0"/>
        </a:p>
      </dgm:t>
    </dgm:pt>
    <dgm:pt modelId="{1BFAABC6-B252-4C7D-986C-1D7235F19E42}" type="parTrans" cxnId="{94500134-F953-4737-994A-F57FE094F8FB}">
      <dgm:prSet/>
      <dgm:spPr/>
      <dgm:t>
        <a:bodyPr/>
        <a:lstStyle/>
        <a:p>
          <a:endParaRPr lang="id-ID"/>
        </a:p>
      </dgm:t>
    </dgm:pt>
    <dgm:pt modelId="{9FE07B4E-7C1D-47E3-89DD-73A63A191386}" type="sibTrans" cxnId="{94500134-F953-4737-994A-F57FE094F8FB}">
      <dgm:prSet/>
      <dgm:spPr/>
      <dgm:t>
        <a:bodyPr/>
        <a:lstStyle/>
        <a:p>
          <a:endParaRPr lang="id-ID"/>
        </a:p>
      </dgm:t>
    </dgm:pt>
    <dgm:pt modelId="{25B022E6-D47A-471C-B765-92B009235386}">
      <dgm:prSet phldrT="[Text]" custT="1"/>
      <dgm:spPr/>
      <dgm:t>
        <a:bodyPr/>
        <a:lstStyle/>
        <a:p>
          <a:r>
            <a:rPr lang="id-ID" sz="2000" dirty="0" smtClean="0"/>
            <a:t>Aktivitas Antioksidan (DPPH)</a:t>
          </a:r>
          <a:endParaRPr lang="id-ID" sz="2000" dirty="0"/>
        </a:p>
      </dgm:t>
    </dgm:pt>
    <dgm:pt modelId="{480CB3BF-B5D5-441F-88EA-04529FED16B4}" type="parTrans" cxnId="{C472E23D-5EC4-4D2F-91DD-0A99F2033D79}">
      <dgm:prSet/>
      <dgm:spPr/>
      <dgm:t>
        <a:bodyPr/>
        <a:lstStyle/>
        <a:p>
          <a:endParaRPr lang="id-ID"/>
        </a:p>
      </dgm:t>
    </dgm:pt>
    <dgm:pt modelId="{B1C78D13-BD97-4319-8DF5-2178D2B90577}" type="sibTrans" cxnId="{C472E23D-5EC4-4D2F-91DD-0A99F2033D79}">
      <dgm:prSet/>
      <dgm:spPr/>
      <dgm:t>
        <a:bodyPr/>
        <a:lstStyle/>
        <a:p>
          <a:endParaRPr lang="id-ID"/>
        </a:p>
      </dgm:t>
    </dgm:pt>
    <dgm:pt modelId="{8B5C66C3-202C-4958-A7D1-4E3D2AE8E29D}">
      <dgm:prSet phldrT="[Text]"/>
      <dgm:spPr/>
      <dgm:t>
        <a:bodyPr/>
        <a:lstStyle/>
        <a:p>
          <a:r>
            <a:rPr lang="id-ID" dirty="0" smtClean="0"/>
            <a:t>Respon Mikrobiologi</a:t>
          </a:r>
          <a:endParaRPr lang="id-ID" dirty="0"/>
        </a:p>
      </dgm:t>
    </dgm:pt>
    <dgm:pt modelId="{D5AD9B4F-C335-4C4C-B69A-D057F26A6871}" type="parTrans" cxnId="{E133A499-F7B8-415A-B2DF-94D18A482F9F}">
      <dgm:prSet/>
      <dgm:spPr/>
      <dgm:t>
        <a:bodyPr/>
        <a:lstStyle/>
        <a:p>
          <a:endParaRPr lang="id-ID"/>
        </a:p>
      </dgm:t>
    </dgm:pt>
    <dgm:pt modelId="{A5FACCC7-F481-415C-958D-46D165D46895}" type="sibTrans" cxnId="{E133A499-F7B8-415A-B2DF-94D18A482F9F}">
      <dgm:prSet/>
      <dgm:spPr/>
      <dgm:t>
        <a:bodyPr/>
        <a:lstStyle/>
        <a:p>
          <a:endParaRPr lang="id-ID"/>
        </a:p>
      </dgm:t>
    </dgm:pt>
    <dgm:pt modelId="{A5F9D209-25C5-4D9F-B9B7-76934A0FE9BE}">
      <dgm:prSet phldrT="[Text]" custT="1"/>
      <dgm:spPr/>
      <dgm:t>
        <a:bodyPr/>
        <a:lstStyle/>
        <a:p>
          <a:r>
            <a:rPr lang="id-ID" sz="2000" dirty="0" smtClean="0"/>
            <a:t>Pengujian Zat Anti Mikroba (ZAM)</a:t>
          </a:r>
          <a:endParaRPr lang="id-ID" sz="2000" dirty="0"/>
        </a:p>
      </dgm:t>
    </dgm:pt>
    <dgm:pt modelId="{5A8A5BA9-0C06-44F2-87E4-4A126ADD2418}" type="parTrans" cxnId="{059284FE-90DE-4EF4-92AE-0A1AC9CA5BFE}">
      <dgm:prSet/>
      <dgm:spPr/>
      <dgm:t>
        <a:bodyPr/>
        <a:lstStyle/>
        <a:p>
          <a:endParaRPr lang="id-ID"/>
        </a:p>
      </dgm:t>
    </dgm:pt>
    <dgm:pt modelId="{D00DA70D-0661-4E53-A26B-264C117C89DE}" type="sibTrans" cxnId="{059284FE-90DE-4EF4-92AE-0A1AC9CA5BFE}">
      <dgm:prSet/>
      <dgm:spPr/>
      <dgm:t>
        <a:bodyPr/>
        <a:lstStyle/>
        <a:p>
          <a:endParaRPr lang="id-ID"/>
        </a:p>
      </dgm:t>
    </dgm:pt>
    <dgm:pt modelId="{D1600D77-DD9A-4621-B2C8-4B94DABB8BF4}">
      <dgm:prSet custT="1"/>
      <dgm:spPr/>
      <dgm:t>
        <a:bodyPr/>
        <a:lstStyle/>
        <a:p>
          <a:r>
            <a:rPr lang="id-ID" sz="2000" dirty="0" smtClean="0"/>
            <a:t>20</a:t>
          </a:r>
          <a:r>
            <a:rPr lang="en-US" sz="2000" dirty="0" smtClean="0"/>
            <a:t> </a:t>
          </a:r>
          <a:r>
            <a:rPr lang="id-ID" sz="2000" dirty="0" smtClean="0"/>
            <a:t>orang panelis</a:t>
          </a:r>
          <a:endParaRPr lang="id-ID" sz="2000" dirty="0"/>
        </a:p>
      </dgm:t>
    </dgm:pt>
    <dgm:pt modelId="{97BB1A5E-F2FE-4C62-AD2C-6BFCF5AF09FE}" type="parTrans" cxnId="{A457B2E4-F263-44A4-BBBC-4CDAB44F4A95}">
      <dgm:prSet/>
      <dgm:spPr/>
      <dgm:t>
        <a:bodyPr/>
        <a:lstStyle/>
        <a:p>
          <a:endParaRPr lang="id-ID"/>
        </a:p>
      </dgm:t>
    </dgm:pt>
    <dgm:pt modelId="{A21DFD5E-B4DB-4DA5-AB3E-265EF8EEA7FC}" type="sibTrans" cxnId="{A457B2E4-F263-44A4-BBBC-4CDAB44F4A95}">
      <dgm:prSet/>
      <dgm:spPr/>
      <dgm:t>
        <a:bodyPr/>
        <a:lstStyle/>
        <a:p>
          <a:endParaRPr lang="id-ID"/>
        </a:p>
      </dgm:t>
    </dgm:pt>
    <dgm:pt modelId="{6E4098D8-7C11-4E74-A2AE-0AB31A116F07}">
      <dgm:prSet custT="1"/>
      <dgm:spPr/>
      <dgm:t>
        <a:bodyPr/>
        <a:lstStyle/>
        <a:p>
          <a:r>
            <a:rPr lang="en-US" sz="2000" dirty="0" err="1" smtClean="0"/>
            <a:t>Atribut</a:t>
          </a:r>
          <a:r>
            <a:rPr lang="en-US" sz="2000" dirty="0" smtClean="0"/>
            <a:t> p</a:t>
          </a:r>
          <a:r>
            <a:rPr lang="id-ID" sz="2000" dirty="0" smtClean="0"/>
            <a:t>enilaian terhadap rasa, aroma, tekstur, dan </a:t>
          </a:r>
          <a:r>
            <a:rPr lang="id-ID" sz="2000" i="1" dirty="0" smtClean="0"/>
            <a:t>aftertaste</a:t>
          </a:r>
          <a:endParaRPr lang="en-US" sz="2000" i="1" dirty="0"/>
        </a:p>
      </dgm:t>
    </dgm:pt>
    <dgm:pt modelId="{2E229A66-4649-4936-BE99-3D4144EE9ABF}" type="parTrans" cxnId="{0B42431B-D063-4EA0-AC33-853A296E397D}">
      <dgm:prSet/>
      <dgm:spPr/>
      <dgm:t>
        <a:bodyPr/>
        <a:lstStyle/>
        <a:p>
          <a:endParaRPr lang="id-ID"/>
        </a:p>
      </dgm:t>
    </dgm:pt>
    <dgm:pt modelId="{7784A498-AFF7-4DCE-9871-EA5A6AFB5000}" type="sibTrans" cxnId="{0B42431B-D063-4EA0-AC33-853A296E397D}">
      <dgm:prSet/>
      <dgm:spPr/>
      <dgm:t>
        <a:bodyPr/>
        <a:lstStyle/>
        <a:p>
          <a:endParaRPr lang="id-ID"/>
        </a:p>
      </dgm:t>
    </dgm:pt>
    <dgm:pt modelId="{FE6CE719-82BD-4784-AE1D-77DCE7313B8B}">
      <dgm:prSet custT="1"/>
      <dgm:spPr/>
      <dgm:t>
        <a:bodyPr/>
        <a:lstStyle/>
        <a:p>
          <a:r>
            <a:rPr lang="id-ID" sz="2000" dirty="0" smtClean="0"/>
            <a:t>Kadar Protein (Kjedhal)</a:t>
          </a:r>
          <a:endParaRPr lang="id-ID" sz="2000" dirty="0"/>
        </a:p>
      </dgm:t>
    </dgm:pt>
    <dgm:pt modelId="{4FD2539F-367D-4571-9D39-335987C71D2D}" type="parTrans" cxnId="{7A4873FD-617F-4A32-BB7A-44FAA3013552}">
      <dgm:prSet/>
      <dgm:spPr/>
      <dgm:t>
        <a:bodyPr/>
        <a:lstStyle/>
        <a:p>
          <a:endParaRPr lang="id-ID"/>
        </a:p>
      </dgm:t>
    </dgm:pt>
    <dgm:pt modelId="{7EE7A3A3-5FB5-4A74-AF99-717C240F3DCB}" type="sibTrans" cxnId="{7A4873FD-617F-4A32-BB7A-44FAA3013552}">
      <dgm:prSet/>
      <dgm:spPr/>
      <dgm:t>
        <a:bodyPr/>
        <a:lstStyle/>
        <a:p>
          <a:endParaRPr lang="id-ID"/>
        </a:p>
      </dgm:t>
    </dgm:pt>
    <dgm:pt modelId="{881A4D0E-DD65-463B-AE2F-B78E39987C88}">
      <dgm:prSet custT="1"/>
      <dgm:spPr/>
      <dgm:t>
        <a:bodyPr/>
        <a:lstStyle/>
        <a:p>
          <a:r>
            <a:rPr lang="id-ID" sz="2000" dirty="0" smtClean="0"/>
            <a:t>Kadar Lemak (Soxhlet)</a:t>
          </a:r>
          <a:endParaRPr lang="id-ID" sz="2000" dirty="0"/>
        </a:p>
      </dgm:t>
    </dgm:pt>
    <dgm:pt modelId="{D27FDC12-6924-49D5-9C86-E60248930FC1}" type="parTrans" cxnId="{E2FAB9ED-5E53-427E-8992-5C258D9B1FB0}">
      <dgm:prSet/>
      <dgm:spPr/>
      <dgm:t>
        <a:bodyPr/>
        <a:lstStyle/>
        <a:p>
          <a:endParaRPr lang="id-ID"/>
        </a:p>
      </dgm:t>
    </dgm:pt>
    <dgm:pt modelId="{45EED087-C8A6-4AC0-9A94-D7FA93917954}" type="sibTrans" cxnId="{E2FAB9ED-5E53-427E-8992-5C258D9B1FB0}">
      <dgm:prSet/>
      <dgm:spPr/>
      <dgm:t>
        <a:bodyPr/>
        <a:lstStyle/>
        <a:p>
          <a:endParaRPr lang="id-ID"/>
        </a:p>
      </dgm:t>
    </dgm:pt>
    <dgm:pt modelId="{CABA70CA-1B7E-4F50-8EC8-643D14BC697A}" type="pres">
      <dgm:prSet presAssocID="{936F74BF-934E-49B2-8A2B-755F3F683334}" presName="Name0" presStyleCnt="0">
        <dgm:presLayoutVars>
          <dgm:dir/>
          <dgm:animLvl val="lvl"/>
          <dgm:resizeHandles val="exact"/>
        </dgm:presLayoutVars>
      </dgm:prSet>
      <dgm:spPr/>
      <dgm:t>
        <a:bodyPr/>
        <a:lstStyle/>
        <a:p>
          <a:endParaRPr lang="id-ID"/>
        </a:p>
      </dgm:t>
    </dgm:pt>
    <dgm:pt modelId="{919DF8B5-AB55-4145-AD49-DBF03841BA23}" type="pres">
      <dgm:prSet presAssocID="{84BAE2E1-0D4F-4222-8CA0-F18500C86834}" presName="composite" presStyleCnt="0"/>
      <dgm:spPr/>
      <dgm:t>
        <a:bodyPr/>
        <a:lstStyle/>
        <a:p>
          <a:endParaRPr lang="id-ID"/>
        </a:p>
      </dgm:t>
    </dgm:pt>
    <dgm:pt modelId="{C5463F4D-0200-407F-BECE-30D7F88D9205}" type="pres">
      <dgm:prSet presAssocID="{84BAE2E1-0D4F-4222-8CA0-F18500C86834}" presName="parTx" presStyleLbl="alignNode1" presStyleIdx="0" presStyleCnt="3">
        <dgm:presLayoutVars>
          <dgm:chMax val="0"/>
          <dgm:chPref val="0"/>
          <dgm:bulletEnabled val="1"/>
        </dgm:presLayoutVars>
      </dgm:prSet>
      <dgm:spPr/>
      <dgm:t>
        <a:bodyPr/>
        <a:lstStyle/>
        <a:p>
          <a:endParaRPr lang="id-ID"/>
        </a:p>
      </dgm:t>
    </dgm:pt>
    <dgm:pt modelId="{F498F9E0-A75C-42DC-ACE5-55D691ACEA24}" type="pres">
      <dgm:prSet presAssocID="{84BAE2E1-0D4F-4222-8CA0-F18500C86834}" presName="desTx" presStyleLbl="alignAccFollowNode1" presStyleIdx="0" presStyleCnt="3">
        <dgm:presLayoutVars>
          <dgm:bulletEnabled val="1"/>
        </dgm:presLayoutVars>
      </dgm:prSet>
      <dgm:spPr/>
      <dgm:t>
        <a:bodyPr/>
        <a:lstStyle/>
        <a:p>
          <a:endParaRPr lang="id-ID"/>
        </a:p>
      </dgm:t>
    </dgm:pt>
    <dgm:pt modelId="{B23BD74B-168A-4309-AD75-CE9329DBBEC1}" type="pres">
      <dgm:prSet presAssocID="{190A2F0C-EB3F-4E73-AF6B-F7E2A62CA82B}" presName="space" presStyleCnt="0"/>
      <dgm:spPr/>
      <dgm:t>
        <a:bodyPr/>
        <a:lstStyle/>
        <a:p>
          <a:endParaRPr lang="id-ID"/>
        </a:p>
      </dgm:t>
    </dgm:pt>
    <dgm:pt modelId="{07F9731F-ED5E-4414-B201-82E14A0D78EF}" type="pres">
      <dgm:prSet presAssocID="{866184E1-0DED-4140-9411-A3337E468384}" presName="composite" presStyleCnt="0"/>
      <dgm:spPr/>
      <dgm:t>
        <a:bodyPr/>
        <a:lstStyle/>
        <a:p>
          <a:endParaRPr lang="id-ID"/>
        </a:p>
      </dgm:t>
    </dgm:pt>
    <dgm:pt modelId="{7958D6B6-23F1-4079-A59E-B0A6CDC65035}" type="pres">
      <dgm:prSet presAssocID="{866184E1-0DED-4140-9411-A3337E468384}" presName="parTx" presStyleLbl="alignNode1" presStyleIdx="1" presStyleCnt="3">
        <dgm:presLayoutVars>
          <dgm:chMax val="0"/>
          <dgm:chPref val="0"/>
          <dgm:bulletEnabled val="1"/>
        </dgm:presLayoutVars>
      </dgm:prSet>
      <dgm:spPr/>
      <dgm:t>
        <a:bodyPr/>
        <a:lstStyle/>
        <a:p>
          <a:endParaRPr lang="id-ID"/>
        </a:p>
      </dgm:t>
    </dgm:pt>
    <dgm:pt modelId="{12C5F589-36B0-40E5-9130-F1005DA6CDEE}" type="pres">
      <dgm:prSet presAssocID="{866184E1-0DED-4140-9411-A3337E468384}" presName="desTx" presStyleLbl="alignAccFollowNode1" presStyleIdx="1" presStyleCnt="3">
        <dgm:presLayoutVars>
          <dgm:bulletEnabled val="1"/>
        </dgm:presLayoutVars>
      </dgm:prSet>
      <dgm:spPr/>
      <dgm:t>
        <a:bodyPr/>
        <a:lstStyle/>
        <a:p>
          <a:endParaRPr lang="id-ID"/>
        </a:p>
      </dgm:t>
    </dgm:pt>
    <dgm:pt modelId="{18241B4B-2D6E-4949-A00B-FA966F65369D}" type="pres">
      <dgm:prSet presAssocID="{9FE07B4E-7C1D-47E3-89DD-73A63A191386}" presName="space" presStyleCnt="0"/>
      <dgm:spPr/>
      <dgm:t>
        <a:bodyPr/>
        <a:lstStyle/>
        <a:p>
          <a:endParaRPr lang="id-ID"/>
        </a:p>
      </dgm:t>
    </dgm:pt>
    <dgm:pt modelId="{4FCBBAAA-B419-40C1-80FC-BC9DD0FABE14}" type="pres">
      <dgm:prSet presAssocID="{8B5C66C3-202C-4958-A7D1-4E3D2AE8E29D}" presName="composite" presStyleCnt="0"/>
      <dgm:spPr/>
      <dgm:t>
        <a:bodyPr/>
        <a:lstStyle/>
        <a:p>
          <a:endParaRPr lang="id-ID"/>
        </a:p>
      </dgm:t>
    </dgm:pt>
    <dgm:pt modelId="{88686153-0B7A-4DD7-849D-A29221370C71}" type="pres">
      <dgm:prSet presAssocID="{8B5C66C3-202C-4958-A7D1-4E3D2AE8E29D}" presName="parTx" presStyleLbl="alignNode1" presStyleIdx="2" presStyleCnt="3">
        <dgm:presLayoutVars>
          <dgm:chMax val="0"/>
          <dgm:chPref val="0"/>
          <dgm:bulletEnabled val="1"/>
        </dgm:presLayoutVars>
      </dgm:prSet>
      <dgm:spPr/>
      <dgm:t>
        <a:bodyPr/>
        <a:lstStyle/>
        <a:p>
          <a:endParaRPr lang="id-ID"/>
        </a:p>
      </dgm:t>
    </dgm:pt>
    <dgm:pt modelId="{5C82F557-25E4-4B69-A158-320FBFA17A03}" type="pres">
      <dgm:prSet presAssocID="{8B5C66C3-202C-4958-A7D1-4E3D2AE8E29D}" presName="desTx" presStyleLbl="alignAccFollowNode1" presStyleIdx="2" presStyleCnt="3">
        <dgm:presLayoutVars>
          <dgm:bulletEnabled val="1"/>
        </dgm:presLayoutVars>
      </dgm:prSet>
      <dgm:spPr/>
      <dgm:t>
        <a:bodyPr/>
        <a:lstStyle/>
        <a:p>
          <a:endParaRPr lang="id-ID"/>
        </a:p>
      </dgm:t>
    </dgm:pt>
  </dgm:ptLst>
  <dgm:cxnLst>
    <dgm:cxn modelId="{C472E23D-5EC4-4D2F-91DD-0A99F2033D79}" srcId="{866184E1-0DED-4140-9411-A3337E468384}" destId="{25B022E6-D47A-471C-B765-92B009235386}" srcOrd="0" destOrd="0" parTransId="{480CB3BF-B5D5-441F-88EA-04529FED16B4}" sibTransId="{B1C78D13-BD97-4319-8DF5-2178D2B90577}"/>
    <dgm:cxn modelId="{94500134-F953-4737-994A-F57FE094F8FB}" srcId="{936F74BF-934E-49B2-8A2B-755F3F683334}" destId="{866184E1-0DED-4140-9411-A3337E468384}" srcOrd="1" destOrd="0" parTransId="{1BFAABC6-B252-4C7D-986C-1D7235F19E42}" sibTransId="{9FE07B4E-7C1D-47E3-89DD-73A63A191386}"/>
    <dgm:cxn modelId="{E2FAB9ED-5E53-427E-8992-5C258D9B1FB0}" srcId="{866184E1-0DED-4140-9411-A3337E468384}" destId="{881A4D0E-DD65-463B-AE2F-B78E39987C88}" srcOrd="2" destOrd="0" parTransId="{D27FDC12-6924-49D5-9C86-E60248930FC1}" sibTransId="{45EED087-C8A6-4AC0-9A94-D7FA93917954}"/>
    <dgm:cxn modelId="{2A37BC43-55C0-43F8-8600-72069B3CA2E4}" srcId="{936F74BF-934E-49B2-8A2B-755F3F683334}" destId="{84BAE2E1-0D4F-4222-8CA0-F18500C86834}" srcOrd="0" destOrd="0" parTransId="{73EF03D1-9DBD-4E53-83A8-5A0D415DC6DD}" sibTransId="{190A2F0C-EB3F-4E73-AF6B-F7E2A62CA82B}"/>
    <dgm:cxn modelId="{A8CE4467-837B-49C0-BE9B-6344BA1C0CFC}" type="presOf" srcId="{6E4098D8-7C11-4E74-A2AE-0AB31A116F07}" destId="{F498F9E0-A75C-42DC-ACE5-55D691ACEA24}" srcOrd="0" destOrd="2" presId="urn:microsoft.com/office/officeart/2005/8/layout/hList1"/>
    <dgm:cxn modelId="{00A51249-CB2A-4CB1-A64C-D27B4DDB551C}" type="presOf" srcId="{A135D0FA-4FD5-486E-AAF9-14DA677A3070}" destId="{F498F9E0-A75C-42DC-ACE5-55D691ACEA24}" srcOrd="0" destOrd="0" presId="urn:microsoft.com/office/officeart/2005/8/layout/hList1"/>
    <dgm:cxn modelId="{3BAB242A-EB08-4EEC-8306-734B7BDC02CB}" type="presOf" srcId="{881A4D0E-DD65-463B-AE2F-B78E39987C88}" destId="{12C5F589-36B0-40E5-9130-F1005DA6CDEE}" srcOrd="0" destOrd="2" presId="urn:microsoft.com/office/officeart/2005/8/layout/hList1"/>
    <dgm:cxn modelId="{300FDD85-9B07-49C2-ACF7-6960DF026F34}" type="presOf" srcId="{FE6CE719-82BD-4784-AE1D-77DCE7313B8B}" destId="{12C5F589-36B0-40E5-9130-F1005DA6CDEE}" srcOrd="0" destOrd="1" presId="urn:microsoft.com/office/officeart/2005/8/layout/hList1"/>
    <dgm:cxn modelId="{7BD5DC9C-CCE3-42F1-B7C0-13F1047A8D2F}" type="presOf" srcId="{D1600D77-DD9A-4621-B2C8-4B94DABB8BF4}" destId="{F498F9E0-A75C-42DC-ACE5-55D691ACEA24}" srcOrd="0" destOrd="1" presId="urn:microsoft.com/office/officeart/2005/8/layout/hList1"/>
    <dgm:cxn modelId="{5938D8F9-47B6-4C94-8305-795543DA2612}" type="presOf" srcId="{8B5C66C3-202C-4958-A7D1-4E3D2AE8E29D}" destId="{88686153-0B7A-4DD7-849D-A29221370C71}" srcOrd="0" destOrd="0" presId="urn:microsoft.com/office/officeart/2005/8/layout/hList1"/>
    <dgm:cxn modelId="{FD622F43-E4DD-486C-8A7D-D55AF7976BDA}" type="presOf" srcId="{936F74BF-934E-49B2-8A2B-755F3F683334}" destId="{CABA70CA-1B7E-4F50-8EC8-643D14BC697A}" srcOrd="0" destOrd="0" presId="urn:microsoft.com/office/officeart/2005/8/layout/hList1"/>
    <dgm:cxn modelId="{059284FE-90DE-4EF4-92AE-0A1AC9CA5BFE}" srcId="{8B5C66C3-202C-4958-A7D1-4E3D2AE8E29D}" destId="{A5F9D209-25C5-4D9F-B9B7-76934A0FE9BE}" srcOrd="0" destOrd="0" parTransId="{5A8A5BA9-0C06-44F2-87E4-4A126ADD2418}" sibTransId="{D00DA70D-0661-4E53-A26B-264C117C89DE}"/>
    <dgm:cxn modelId="{88C0E8A0-1231-4589-9EDB-6AF1AC5BA328}" type="presOf" srcId="{866184E1-0DED-4140-9411-A3337E468384}" destId="{7958D6B6-23F1-4079-A59E-B0A6CDC65035}" srcOrd="0" destOrd="0" presId="urn:microsoft.com/office/officeart/2005/8/layout/hList1"/>
    <dgm:cxn modelId="{7A4873FD-617F-4A32-BB7A-44FAA3013552}" srcId="{866184E1-0DED-4140-9411-A3337E468384}" destId="{FE6CE719-82BD-4784-AE1D-77DCE7313B8B}" srcOrd="1" destOrd="0" parTransId="{4FD2539F-367D-4571-9D39-335987C71D2D}" sibTransId="{7EE7A3A3-5FB5-4A74-AF99-717C240F3DCB}"/>
    <dgm:cxn modelId="{A457B2E4-F263-44A4-BBBC-4CDAB44F4A95}" srcId="{84BAE2E1-0D4F-4222-8CA0-F18500C86834}" destId="{D1600D77-DD9A-4621-B2C8-4B94DABB8BF4}" srcOrd="1" destOrd="0" parTransId="{97BB1A5E-F2FE-4C62-AD2C-6BFCF5AF09FE}" sibTransId="{A21DFD5E-B4DB-4DA5-AB3E-265EF8EEA7FC}"/>
    <dgm:cxn modelId="{0B42431B-D063-4EA0-AC33-853A296E397D}" srcId="{84BAE2E1-0D4F-4222-8CA0-F18500C86834}" destId="{6E4098D8-7C11-4E74-A2AE-0AB31A116F07}" srcOrd="2" destOrd="0" parTransId="{2E229A66-4649-4936-BE99-3D4144EE9ABF}" sibTransId="{7784A498-AFF7-4DCE-9871-EA5A6AFB5000}"/>
    <dgm:cxn modelId="{84C6F6E2-DF6F-44B1-8E31-B497C0839851}" type="presOf" srcId="{A5F9D209-25C5-4D9F-B9B7-76934A0FE9BE}" destId="{5C82F557-25E4-4B69-A158-320FBFA17A03}" srcOrd="0" destOrd="0" presId="urn:microsoft.com/office/officeart/2005/8/layout/hList1"/>
    <dgm:cxn modelId="{FC3DF2E2-01F8-4761-AE9D-ED68FC1B86A8}" type="presOf" srcId="{84BAE2E1-0D4F-4222-8CA0-F18500C86834}" destId="{C5463F4D-0200-407F-BECE-30D7F88D9205}" srcOrd="0" destOrd="0" presId="urn:microsoft.com/office/officeart/2005/8/layout/hList1"/>
    <dgm:cxn modelId="{B8F59201-F417-480D-8054-6316EE41C8FD}" type="presOf" srcId="{25B022E6-D47A-471C-B765-92B009235386}" destId="{12C5F589-36B0-40E5-9130-F1005DA6CDEE}" srcOrd="0" destOrd="0" presId="urn:microsoft.com/office/officeart/2005/8/layout/hList1"/>
    <dgm:cxn modelId="{E133A499-F7B8-415A-B2DF-94D18A482F9F}" srcId="{936F74BF-934E-49B2-8A2B-755F3F683334}" destId="{8B5C66C3-202C-4958-A7D1-4E3D2AE8E29D}" srcOrd="2" destOrd="0" parTransId="{D5AD9B4F-C335-4C4C-B69A-D057F26A6871}" sibTransId="{A5FACCC7-F481-415C-958D-46D165D46895}"/>
    <dgm:cxn modelId="{BEBDC852-BC99-4EE0-B368-6723E0021455}" srcId="{84BAE2E1-0D4F-4222-8CA0-F18500C86834}" destId="{A135D0FA-4FD5-486E-AAF9-14DA677A3070}" srcOrd="0" destOrd="0" parTransId="{CB343781-55E4-4BA8-A2CD-4AB87209B630}" sibTransId="{2FF277FC-888D-4B4A-A752-6521C8E138FC}"/>
    <dgm:cxn modelId="{CB41773E-F7F3-4ECD-8E2F-E632E7D005D2}" type="presParOf" srcId="{CABA70CA-1B7E-4F50-8EC8-643D14BC697A}" destId="{919DF8B5-AB55-4145-AD49-DBF03841BA23}" srcOrd="0" destOrd="0" presId="urn:microsoft.com/office/officeart/2005/8/layout/hList1"/>
    <dgm:cxn modelId="{0B072CF5-F100-4143-A560-6DA9476DBA81}" type="presParOf" srcId="{919DF8B5-AB55-4145-AD49-DBF03841BA23}" destId="{C5463F4D-0200-407F-BECE-30D7F88D9205}" srcOrd="0" destOrd="0" presId="urn:microsoft.com/office/officeart/2005/8/layout/hList1"/>
    <dgm:cxn modelId="{B1E21E54-A666-412B-8A25-5407A57B54F5}" type="presParOf" srcId="{919DF8B5-AB55-4145-AD49-DBF03841BA23}" destId="{F498F9E0-A75C-42DC-ACE5-55D691ACEA24}" srcOrd="1" destOrd="0" presId="urn:microsoft.com/office/officeart/2005/8/layout/hList1"/>
    <dgm:cxn modelId="{F6F69348-85BD-43E9-A1EA-EA1ADE2D5756}" type="presParOf" srcId="{CABA70CA-1B7E-4F50-8EC8-643D14BC697A}" destId="{B23BD74B-168A-4309-AD75-CE9329DBBEC1}" srcOrd="1" destOrd="0" presId="urn:microsoft.com/office/officeart/2005/8/layout/hList1"/>
    <dgm:cxn modelId="{3D44AB36-B801-44C3-944D-DE0D322A2F1C}" type="presParOf" srcId="{CABA70CA-1B7E-4F50-8EC8-643D14BC697A}" destId="{07F9731F-ED5E-4414-B201-82E14A0D78EF}" srcOrd="2" destOrd="0" presId="urn:microsoft.com/office/officeart/2005/8/layout/hList1"/>
    <dgm:cxn modelId="{81CE5204-CA64-4824-B5FD-3528E30BFA24}" type="presParOf" srcId="{07F9731F-ED5E-4414-B201-82E14A0D78EF}" destId="{7958D6B6-23F1-4079-A59E-B0A6CDC65035}" srcOrd="0" destOrd="0" presId="urn:microsoft.com/office/officeart/2005/8/layout/hList1"/>
    <dgm:cxn modelId="{F0EFF28D-9670-452B-AE45-A52EF3B89B31}" type="presParOf" srcId="{07F9731F-ED5E-4414-B201-82E14A0D78EF}" destId="{12C5F589-36B0-40E5-9130-F1005DA6CDEE}" srcOrd="1" destOrd="0" presId="urn:microsoft.com/office/officeart/2005/8/layout/hList1"/>
    <dgm:cxn modelId="{596ACE99-7124-4AAC-AE5F-B0CCF37ABE0F}" type="presParOf" srcId="{CABA70CA-1B7E-4F50-8EC8-643D14BC697A}" destId="{18241B4B-2D6E-4949-A00B-FA966F65369D}" srcOrd="3" destOrd="0" presId="urn:microsoft.com/office/officeart/2005/8/layout/hList1"/>
    <dgm:cxn modelId="{6496143E-45BA-4BB6-8046-1ED44AF3E4D0}" type="presParOf" srcId="{CABA70CA-1B7E-4F50-8EC8-643D14BC697A}" destId="{4FCBBAAA-B419-40C1-80FC-BC9DD0FABE14}" srcOrd="4" destOrd="0" presId="urn:microsoft.com/office/officeart/2005/8/layout/hList1"/>
    <dgm:cxn modelId="{9F749BD3-675F-4A32-84A2-34E1E278DB94}" type="presParOf" srcId="{4FCBBAAA-B419-40C1-80FC-BC9DD0FABE14}" destId="{88686153-0B7A-4DD7-849D-A29221370C71}" srcOrd="0" destOrd="0" presId="urn:microsoft.com/office/officeart/2005/8/layout/hList1"/>
    <dgm:cxn modelId="{E46F4793-8EBC-4DF8-B52F-37203EF99369}" type="presParOf" srcId="{4FCBBAAA-B419-40C1-80FC-BC9DD0FABE14}" destId="{5C82F557-25E4-4B69-A158-320FBFA17A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CB98B-0D09-4AA5-BA3F-59CC848CA758}">
      <dsp:nvSpPr>
        <dsp:cNvPr id="0" name=""/>
        <dsp:cNvSpPr/>
      </dsp:nvSpPr>
      <dsp:spPr>
        <a:xfrm>
          <a:off x="0" y="0"/>
          <a:ext cx="12192000" cy="251973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B0FAE-85F2-40CF-A624-C11BEF9677EF}">
      <dsp:nvSpPr>
        <dsp:cNvPr id="0" name=""/>
        <dsp:cNvSpPr/>
      </dsp:nvSpPr>
      <dsp:spPr>
        <a:xfrm>
          <a:off x="369117" y="335965"/>
          <a:ext cx="2663666" cy="184780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E7692-3BBC-47B0-A06A-1FE17EAFF590}">
      <dsp:nvSpPr>
        <dsp:cNvPr id="0" name=""/>
        <dsp:cNvSpPr/>
      </dsp:nvSpPr>
      <dsp:spPr>
        <a:xfrm rot="10800000">
          <a:off x="369117" y="2519739"/>
          <a:ext cx="2663666" cy="307968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id-ID" sz="1800" kern="1200" dirty="0" smtClean="0"/>
        </a:p>
        <a:p>
          <a:pPr lvl="0" algn="ctr" defTabSz="800100">
            <a:lnSpc>
              <a:spcPct val="90000"/>
            </a:lnSpc>
            <a:spcBef>
              <a:spcPct val="0"/>
            </a:spcBef>
            <a:spcAft>
              <a:spcPct val="35000"/>
            </a:spcAft>
          </a:pPr>
          <a:r>
            <a:rPr lang="id-ID" sz="1800" kern="1200" dirty="0" smtClean="0"/>
            <a:t>FAO dan WHO :</a:t>
          </a:r>
        </a:p>
        <a:p>
          <a:pPr lvl="0" algn="ctr" defTabSz="800100">
            <a:lnSpc>
              <a:spcPct val="90000"/>
            </a:lnSpc>
            <a:spcBef>
              <a:spcPct val="0"/>
            </a:spcBef>
            <a:spcAft>
              <a:spcPct val="35000"/>
            </a:spcAft>
          </a:pPr>
          <a:r>
            <a:rPr lang="id-ID" sz="1800" kern="1200" dirty="0" smtClean="0"/>
            <a:t>Fortifikasi pangan adalah penambahan zat gizi mikro maupun zat gizi makro kedalam bahan pangan</a:t>
          </a:r>
          <a:endParaRPr lang="id-ID" sz="1800" kern="1200" dirty="0"/>
        </a:p>
      </dsp:txBody>
      <dsp:txXfrm rot="10800000">
        <a:off x="451034" y="2519739"/>
        <a:ext cx="2499832" cy="2997764"/>
      </dsp:txXfrm>
    </dsp:sp>
    <dsp:sp modelId="{04AAAAC7-8015-437D-86DF-4194D1893809}">
      <dsp:nvSpPr>
        <dsp:cNvPr id="0" name=""/>
        <dsp:cNvSpPr/>
      </dsp:nvSpPr>
      <dsp:spPr>
        <a:xfrm>
          <a:off x="3299150" y="335965"/>
          <a:ext cx="2663666" cy="184780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2A9073-AC2B-4179-8EAD-BFB89DC00ED4}">
      <dsp:nvSpPr>
        <dsp:cNvPr id="0" name=""/>
        <dsp:cNvSpPr/>
      </dsp:nvSpPr>
      <dsp:spPr>
        <a:xfrm rot="10800000">
          <a:off x="3299150" y="2519739"/>
          <a:ext cx="2663666" cy="307968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d-ID" sz="1600" kern="1200" dirty="0" smtClean="0"/>
            <a:t>Vitamin A, B, C serta mineral I, P, K,Ca, Fe yang tinggi.</a:t>
          </a:r>
        </a:p>
        <a:p>
          <a:pPr lvl="0" algn="ctr" defTabSz="711200">
            <a:lnSpc>
              <a:spcPct val="90000"/>
            </a:lnSpc>
            <a:spcBef>
              <a:spcPct val="0"/>
            </a:spcBef>
            <a:spcAft>
              <a:spcPct val="35000"/>
            </a:spcAft>
          </a:pPr>
          <a:r>
            <a:rPr lang="id-ID" sz="1600" kern="1200" dirty="0" smtClean="0"/>
            <a:t>Protein (20 jenis asam amino ) yang mampu meningkatkan sistem imun.</a:t>
          </a:r>
        </a:p>
        <a:p>
          <a:pPr lvl="0" algn="ctr" defTabSz="711200">
            <a:lnSpc>
              <a:spcPct val="90000"/>
            </a:lnSpc>
            <a:spcBef>
              <a:spcPct val="0"/>
            </a:spcBef>
            <a:spcAft>
              <a:spcPct val="35000"/>
            </a:spcAft>
          </a:pPr>
          <a:r>
            <a:rPr lang="id-ID" sz="1600" kern="1200" dirty="0" smtClean="0"/>
            <a:t>Kandungan Antioksidan : Saponin, alkaloid, fitosterol, tanin, fenolik, dan flavonoid (</a:t>
          </a:r>
          <a:r>
            <a:rPr lang="id-ID" sz="1600" i="1" kern="1200" dirty="0" smtClean="0"/>
            <a:t>Quercetin</a:t>
          </a:r>
          <a:r>
            <a:rPr lang="id-ID" sz="1600" kern="1200" dirty="0" smtClean="0"/>
            <a:t>)</a:t>
          </a:r>
          <a:endParaRPr lang="id-ID" sz="1600" kern="1200" dirty="0"/>
        </a:p>
      </dsp:txBody>
      <dsp:txXfrm rot="10800000">
        <a:off x="3381067" y="2519739"/>
        <a:ext cx="2499832" cy="2997764"/>
      </dsp:txXfrm>
    </dsp:sp>
    <dsp:sp modelId="{E078B15D-E5E0-47ED-98C0-721F0132FF71}">
      <dsp:nvSpPr>
        <dsp:cNvPr id="0" name=""/>
        <dsp:cNvSpPr/>
      </dsp:nvSpPr>
      <dsp:spPr>
        <a:xfrm>
          <a:off x="6229183" y="335965"/>
          <a:ext cx="2663666" cy="184780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3E6B2-8DBC-4130-A92D-9F1CCEBED87C}">
      <dsp:nvSpPr>
        <dsp:cNvPr id="0" name=""/>
        <dsp:cNvSpPr/>
      </dsp:nvSpPr>
      <dsp:spPr>
        <a:xfrm rot="10800000">
          <a:off x="6229183" y="2519739"/>
          <a:ext cx="2663666" cy="307968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d-ID" sz="1600" kern="1200" dirty="0" smtClean="0"/>
            <a:t>Jenis rempah-rempah yang mengandung epicatechin, yaitu senyawa aktif  dapat meningkatkan insulin, dan metabolisme glukosa dalam darah (Diabetes)</a:t>
          </a:r>
        </a:p>
        <a:p>
          <a:pPr lvl="0" algn="ctr" defTabSz="711200">
            <a:lnSpc>
              <a:spcPct val="90000"/>
            </a:lnSpc>
            <a:spcBef>
              <a:spcPct val="0"/>
            </a:spcBef>
            <a:spcAft>
              <a:spcPct val="35000"/>
            </a:spcAft>
          </a:pPr>
          <a:r>
            <a:rPr lang="id-ID" sz="1600" kern="1200" dirty="0" smtClean="0"/>
            <a:t>Minyak Atsiri (</a:t>
          </a:r>
          <a:r>
            <a:rPr lang="id-ID" sz="1600" i="1" kern="1200" dirty="0" smtClean="0"/>
            <a:t>cynemaldehide</a:t>
          </a:r>
          <a:r>
            <a:rPr lang="id-ID" sz="1600" kern="1200" dirty="0" smtClean="0"/>
            <a:t>), menghambat aktivitas bakteri.</a:t>
          </a:r>
        </a:p>
        <a:p>
          <a:pPr lvl="0" algn="ctr" defTabSz="711200">
            <a:lnSpc>
              <a:spcPct val="90000"/>
            </a:lnSpc>
            <a:spcBef>
              <a:spcPct val="0"/>
            </a:spcBef>
            <a:spcAft>
              <a:spcPct val="35000"/>
            </a:spcAft>
          </a:pPr>
          <a:endParaRPr lang="id-ID" sz="1600" kern="1200" dirty="0"/>
        </a:p>
      </dsp:txBody>
      <dsp:txXfrm rot="10800000">
        <a:off x="6311100" y="2519739"/>
        <a:ext cx="2499832" cy="2997764"/>
      </dsp:txXfrm>
    </dsp:sp>
    <dsp:sp modelId="{C1215D15-D718-48DB-AF36-A8FF7A1241F9}">
      <dsp:nvSpPr>
        <dsp:cNvPr id="0" name=""/>
        <dsp:cNvSpPr/>
      </dsp:nvSpPr>
      <dsp:spPr>
        <a:xfrm>
          <a:off x="9159216" y="335965"/>
          <a:ext cx="2663666" cy="1847808"/>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0E5895-3BA7-4C02-BD8D-489ADE4F9DD1}">
      <dsp:nvSpPr>
        <dsp:cNvPr id="0" name=""/>
        <dsp:cNvSpPr/>
      </dsp:nvSpPr>
      <dsp:spPr>
        <a:xfrm rot="10800000">
          <a:off x="9159216" y="2519739"/>
          <a:ext cx="2663666" cy="307968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d-ID" sz="1600" kern="1200" dirty="0" smtClean="0"/>
            <a:t>Mengandung Antioksidan (flavonoid ,Alkaloid, polifenol) yang sangat berguna untuk mencegah masuknya radikal bebas ke dalam tubuh, meningkatkaan tingkat seratonin pada otak, dan dapat menurunkan kadar Kolestrol (LDL).</a:t>
          </a:r>
        </a:p>
        <a:p>
          <a:pPr lvl="0" algn="ctr" defTabSz="711200">
            <a:lnSpc>
              <a:spcPct val="90000"/>
            </a:lnSpc>
            <a:spcBef>
              <a:spcPct val="0"/>
            </a:spcBef>
            <a:spcAft>
              <a:spcPct val="35000"/>
            </a:spcAft>
          </a:pPr>
          <a:r>
            <a:rPr lang="id-ID" sz="1600" kern="1200" dirty="0" smtClean="0"/>
            <a:t>Pangan Fungsional</a:t>
          </a:r>
        </a:p>
      </dsp:txBody>
      <dsp:txXfrm rot="10800000">
        <a:off x="9241133" y="2519739"/>
        <a:ext cx="2499832" cy="29977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95525-0811-49B7-ADB5-264A1176B228}">
      <dsp:nvSpPr>
        <dsp:cNvPr id="0" name=""/>
        <dsp:cNvSpPr/>
      </dsp:nvSpPr>
      <dsp:spPr>
        <a:xfrm>
          <a:off x="195136" y="655122"/>
          <a:ext cx="4593397" cy="1435436"/>
        </a:xfrm>
        <a:prstGeom prst="rect">
          <a:avLst/>
        </a:prstGeom>
        <a:solidFill>
          <a:srgbClr val="FFFFFF">
            <a:alpha val="40000"/>
            <a:hueOff val="0"/>
            <a:satOff val="0"/>
            <a:lumOff val="0"/>
            <a:alphaOff val="0"/>
          </a:srgbClr>
        </a:solidFill>
        <a:ln w="6350" cap="flat" cmpd="sng" algn="ctr">
          <a:solidFill>
            <a:srgbClr val="DAEDEF">
              <a:hueOff val="0"/>
              <a:satOff val="0"/>
              <a:lumOff val="0"/>
              <a:alphaOff val="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72269" tIns="60960" rIns="60960" bIns="60960" numCol="1" spcCol="1270" anchor="ctr" anchorCtr="0">
          <a:noAutofit/>
        </a:bodyPr>
        <a:lstStyle/>
        <a:p>
          <a:pPr lvl="0" algn="just" defTabSz="711200">
            <a:lnSpc>
              <a:spcPct val="90000"/>
            </a:lnSpc>
            <a:spcBef>
              <a:spcPct val="0"/>
            </a:spcBef>
            <a:spcAft>
              <a:spcPct val="35000"/>
            </a:spcAft>
          </a:pPr>
          <a:r>
            <a:rPr lang="id-ID" sz="1600" b="1" kern="1200" dirty="0" smtClean="0">
              <a:solidFill>
                <a:srgbClr val="1ACDD6"/>
              </a:solidFill>
              <a:latin typeface="Arial"/>
              <a:ea typeface="+mn-ea"/>
              <a:cs typeface="Arial"/>
            </a:rPr>
            <a:t>Apakah fortifikasi tepung daun kelor (</a:t>
          </a:r>
          <a:r>
            <a:rPr lang="id-ID" sz="1600" b="1" i="1" kern="1200" dirty="0" smtClean="0">
              <a:solidFill>
                <a:srgbClr val="1ACDD6"/>
              </a:solidFill>
              <a:latin typeface="Arial"/>
              <a:ea typeface="+mn-ea"/>
              <a:cs typeface="Arial"/>
            </a:rPr>
            <a:t>Moringa oleifera</a:t>
          </a:r>
          <a:r>
            <a:rPr lang="id-ID" sz="1600" b="1" kern="1200" dirty="0" smtClean="0">
              <a:solidFill>
                <a:srgbClr val="1ACDD6"/>
              </a:solidFill>
              <a:latin typeface="Arial"/>
              <a:ea typeface="+mn-ea"/>
              <a:cs typeface="Arial"/>
            </a:rPr>
            <a:t>)  dengan susu bubuk berpengaruh terhadap karaketristik  </a:t>
          </a:r>
          <a:r>
            <a:rPr lang="id-ID" sz="1600" b="1" i="1" kern="1200" dirty="0" smtClean="0">
              <a:solidFill>
                <a:srgbClr val="1ACDD6"/>
              </a:solidFill>
              <a:latin typeface="Arial"/>
              <a:ea typeface="+mn-ea"/>
              <a:cs typeface="Arial"/>
            </a:rPr>
            <a:t>Dark Chocolate</a:t>
          </a:r>
          <a:r>
            <a:rPr lang="id-ID" sz="1600" b="1" kern="1200" dirty="0" smtClean="0">
              <a:solidFill>
                <a:srgbClr val="1ACDD6"/>
              </a:solidFill>
              <a:latin typeface="Arial"/>
              <a:ea typeface="+mn-ea"/>
              <a:cs typeface="Arial"/>
            </a:rPr>
            <a:t>?</a:t>
          </a:r>
          <a:endParaRPr lang="id-ID" sz="1600" b="1" kern="1200" dirty="0">
            <a:solidFill>
              <a:srgbClr val="1ACDD6"/>
            </a:solidFill>
            <a:latin typeface="Arial"/>
            <a:ea typeface="+mn-ea"/>
            <a:cs typeface="Arial"/>
          </a:endParaRPr>
        </a:p>
      </dsp:txBody>
      <dsp:txXfrm>
        <a:off x="195136" y="655122"/>
        <a:ext cx="4593397" cy="1435436"/>
      </dsp:txXfrm>
    </dsp:sp>
    <dsp:sp modelId="{CBE4C822-A8C4-4D3C-A73B-32C6D4CAB38D}">
      <dsp:nvSpPr>
        <dsp:cNvPr id="0" name=""/>
        <dsp:cNvSpPr/>
      </dsp:nvSpPr>
      <dsp:spPr>
        <a:xfrm>
          <a:off x="3745" y="447781"/>
          <a:ext cx="1004805" cy="1507208"/>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A4BA182-B04C-40E8-8064-87E01A836134}">
      <dsp:nvSpPr>
        <dsp:cNvPr id="0" name=""/>
        <dsp:cNvSpPr/>
      </dsp:nvSpPr>
      <dsp:spPr>
        <a:xfrm>
          <a:off x="5192315" y="655122"/>
          <a:ext cx="4593397" cy="1435436"/>
        </a:xfrm>
        <a:prstGeom prst="rect">
          <a:avLst/>
        </a:prstGeom>
        <a:solidFill>
          <a:srgbClr val="FFFFFF">
            <a:alpha val="40000"/>
            <a:hueOff val="0"/>
            <a:satOff val="0"/>
            <a:lumOff val="0"/>
            <a:alphaOff val="0"/>
          </a:srgbClr>
        </a:solidFill>
        <a:ln w="6350" cap="flat" cmpd="sng" algn="ctr">
          <a:solidFill>
            <a:srgbClr val="DAEDEF">
              <a:hueOff val="0"/>
              <a:satOff val="0"/>
              <a:lumOff val="0"/>
              <a:alphaOff val="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72269" tIns="60960" rIns="60960" bIns="60960" numCol="1" spcCol="1270" anchor="ctr" anchorCtr="0">
          <a:noAutofit/>
        </a:bodyPr>
        <a:lstStyle/>
        <a:p>
          <a:pPr lvl="0" algn="just" defTabSz="711200">
            <a:lnSpc>
              <a:spcPct val="90000"/>
            </a:lnSpc>
            <a:spcBef>
              <a:spcPct val="0"/>
            </a:spcBef>
            <a:spcAft>
              <a:spcPct val="35000"/>
            </a:spcAft>
          </a:pPr>
          <a:r>
            <a:rPr lang="id-ID" sz="1600" b="1" kern="1200" dirty="0" smtClean="0">
              <a:solidFill>
                <a:srgbClr val="BBE0E3">
                  <a:lumMod val="40000"/>
                  <a:lumOff val="60000"/>
                </a:srgbClr>
              </a:solidFill>
              <a:latin typeface="Arial"/>
              <a:ea typeface="+mn-ea"/>
              <a:cs typeface="Arial"/>
            </a:rPr>
            <a:t>Apakah konsentrasi kayu manis</a:t>
          </a:r>
          <a:r>
            <a:rPr lang="id-ID" sz="1600" b="1" i="1" kern="1200" dirty="0" smtClean="0">
              <a:solidFill>
                <a:srgbClr val="BBE0E3">
                  <a:lumMod val="40000"/>
                  <a:lumOff val="60000"/>
                </a:srgbClr>
              </a:solidFill>
              <a:latin typeface="Arial"/>
              <a:ea typeface="+mn-ea"/>
              <a:cs typeface="Arial"/>
            </a:rPr>
            <a:t> </a:t>
          </a:r>
          <a:r>
            <a:rPr lang="id-ID" sz="1600" b="1" kern="1200" dirty="0" smtClean="0">
              <a:solidFill>
                <a:srgbClr val="BBE0E3">
                  <a:lumMod val="40000"/>
                  <a:lumOff val="60000"/>
                </a:srgbClr>
              </a:solidFill>
              <a:latin typeface="Arial"/>
              <a:ea typeface="+mn-ea"/>
              <a:cs typeface="Arial"/>
            </a:rPr>
            <a:t>(</a:t>
          </a:r>
          <a:r>
            <a:rPr lang="id-ID" sz="1600" b="1" i="1" kern="1200" dirty="0" smtClean="0">
              <a:solidFill>
                <a:srgbClr val="BBE0E3">
                  <a:lumMod val="40000"/>
                  <a:lumOff val="60000"/>
                </a:srgbClr>
              </a:solidFill>
              <a:latin typeface="Arial"/>
              <a:ea typeface="+mn-ea"/>
              <a:cs typeface="Arial"/>
            </a:rPr>
            <a:t>Cinnamomumburmani) </a:t>
          </a:r>
          <a:r>
            <a:rPr lang="id-ID" sz="1600" b="1" kern="1200" dirty="0" smtClean="0">
              <a:solidFill>
                <a:srgbClr val="BBE0E3">
                  <a:lumMod val="40000"/>
                  <a:lumOff val="60000"/>
                </a:srgbClr>
              </a:solidFill>
              <a:latin typeface="Arial"/>
              <a:ea typeface="+mn-ea"/>
              <a:cs typeface="Arial"/>
            </a:rPr>
            <a:t>berpengaruh terhadap karakteristik </a:t>
          </a:r>
          <a:r>
            <a:rPr lang="id-ID" sz="1600" b="1" i="1" kern="1200" dirty="0" smtClean="0">
              <a:solidFill>
                <a:srgbClr val="BBE0E3">
                  <a:lumMod val="40000"/>
                  <a:lumOff val="60000"/>
                </a:srgbClr>
              </a:solidFill>
              <a:latin typeface="Arial"/>
              <a:ea typeface="+mn-ea"/>
              <a:cs typeface="Arial"/>
            </a:rPr>
            <a:t>Dark Chocolate</a:t>
          </a:r>
          <a:r>
            <a:rPr lang="id-ID" sz="1600" b="1" kern="1200" dirty="0" smtClean="0">
              <a:solidFill>
                <a:srgbClr val="BBE0E3">
                  <a:lumMod val="40000"/>
                  <a:lumOff val="60000"/>
                </a:srgbClr>
              </a:solidFill>
              <a:latin typeface="Arial"/>
              <a:ea typeface="+mn-ea"/>
              <a:cs typeface="Arial"/>
            </a:rPr>
            <a:t>?</a:t>
          </a:r>
          <a:endParaRPr lang="id-ID" sz="1600" b="1" kern="1200" dirty="0">
            <a:solidFill>
              <a:srgbClr val="BBE0E3">
                <a:lumMod val="40000"/>
                <a:lumOff val="60000"/>
              </a:srgbClr>
            </a:solidFill>
            <a:latin typeface="Arial"/>
            <a:ea typeface="+mn-ea"/>
            <a:cs typeface="Arial"/>
          </a:endParaRPr>
        </a:p>
      </dsp:txBody>
      <dsp:txXfrm>
        <a:off x="5192315" y="655122"/>
        <a:ext cx="4593397" cy="1435436"/>
      </dsp:txXfrm>
    </dsp:sp>
    <dsp:sp modelId="{774A70C0-AC9F-47D9-845B-C653B16CAC25}">
      <dsp:nvSpPr>
        <dsp:cNvPr id="0" name=""/>
        <dsp:cNvSpPr/>
      </dsp:nvSpPr>
      <dsp:spPr>
        <a:xfrm>
          <a:off x="5000924" y="447781"/>
          <a:ext cx="1004805" cy="1507208"/>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05CAF5B-3D4E-48A8-BB51-9E4DC2406A56}">
      <dsp:nvSpPr>
        <dsp:cNvPr id="0" name=""/>
        <dsp:cNvSpPr/>
      </dsp:nvSpPr>
      <dsp:spPr>
        <a:xfrm>
          <a:off x="2693726" y="2462178"/>
          <a:ext cx="4593397" cy="1435436"/>
        </a:xfrm>
        <a:prstGeom prst="rect">
          <a:avLst/>
        </a:prstGeom>
        <a:solidFill>
          <a:srgbClr val="FFFFFF">
            <a:alpha val="40000"/>
            <a:hueOff val="0"/>
            <a:satOff val="0"/>
            <a:lumOff val="0"/>
            <a:alphaOff val="0"/>
          </a:srgbClr>
        </a:solidFill>
        <a:ln w="6350" cap="flat" cmpd="sng" algn="ctr">
          <a:solidFill>
            <a:srgbClr val="DAEDEF">
              <a:hueOff val="0"/>
              <a:satOff val="0"/>
              <a:lumOff val="0"/>
              <a:alphaOff val="0"/>
            </a:srgb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72269" tIns="60960" rIns="60960" bIns="60960" numCol="1" spcCol="1270" anchor="ctr" anchorCtr="0">
          <a:noAutofit/>
        </a:bodyPr>
        <a:lstStyle/>
        <a:p>
          <a:pPr lvl="0" algn="just" defTabSz="711200">
            <a:lnSpc>
              <a:spcPct val="90000"/>
            </a:lnSpc>
            <a:spcBef>
              <a:spcPct val="0"/>
            </a:spcBef>
            <a:spcAft>
              <a:spcPct val="35000"/>
            </a:spcAft>
          </a:pPr>
          <a:r>
            <a:rPr lang="id-ID" sz="1600" b="1" kern="1200" dirty="0" smtClean="0">
              <a:solidFill>
                <a:srgbClr val="92D050"/>
              </a:solidFill>
              <a:latin typeface="Arial"/>
              <a:ea typeface="+mn-ea"/>
              <a:cs typeface="Arial"/>
            </a:rPr>
            <a:t>Apakah interaksi antara fortifikasi tepung daun kelor (</a:t>
          </a:r>
          <a:r>
            <a:rPr lang="id-ID" sz="1600" b="1" i="1" kern="1200" dirty="0" smtClean="0">
              <a:solidFill>
                <a:srgbClr val="92D050"/>
              </a:solidFill>
              <a:latin typeface="Arial"/>
              <a:ea typeface="+mn-ea"/>
              <a:cs typeface="Arial"/>
            </a:rPr>
            <a:t>Moringa oleifera</a:t>
          </a:r>
          <a:r>
            <a:rPr lang="id-ID" sz="1600" b="1" kern="1200" dirty="0" smtClean="0">
              <a:solidFill>
                <a:srgbClr val="92D050"/>
              </a:solidFill>
              <a:latin typeface="Arial"/>
              <a:ea typeface="+mn-ea"/>
              <a:cs typeface="Arial"/>
            </a:rPr>
            <a:t>)   dengan susu bubuk dan konsentrasi kayu manis (</a:t>
          </a:r>
          <a:r>
            <a:rPr lang="id-ID" sz="1600" b="1" i="1" kern="1200" dirty="0" smtClean="0">
              <a:solidFill>
                <a:srgbClr val="92D050"/>
              </a:solidFill>
              <a:latin typeface="Arial"/>
              <a:ea typeface="+mn-ea"/>
              <a:cs typeface="Arial"/>
            </a:rPr>
            <a:t>Cinnamomum burmani) </a:t>
          </a:r>
          <a:r>
            <a:rPr lang="id-ID" sz="1600" b="1" kern="1200" dirty="0" smtClean="0">
              <a:solidFill>
                <a:srgbClr val="92D050"/>
              </a:solidFill>
              <a:latin typeface="Arial"/>
              <a:ea typeface="+mn-ea"/>
              <a:cs typeface="Arial"/>
            </a:rPr>
            <a:t> berpengaruh terhadap karakteristik </a:t>
          </a:r>
          <a:r>
            <a:rPr lang="id-ID" sz="1600" b="1" i="1" kern="1200" dirty="0" smtClean="0">
              <a:solidFill>
                <a:srgbClr val="92D050"/>
              </a:solidFill>
              <a:latin typeface="Arial"/>
              <a:ea typeface="+mn-ea"/>
              <a:cs typeface="Arial"/>
            </a:rPr>
            <a:t>Dark Chocolate</a:t>
          </a:r>
          <a:r>
            <a:rPr lang="id-ID" sz="1600" b="1" kern="1200" dirty="0" smtClean="0">
              <a:solidFill>
                <a:srgbClr val="92D050"/>
              </a:solidFill>
              <a:latin typeface="Arial"/>
              <a:ea typeface="+mn-ea"/>
              <a:cs typeface="Arial"/>
            </a:rPr>
            <a:t>?</a:t>
          </a:r>
          <a:endParaRPr lang="id-ID" sz="1600" b="1" kern="1200" dirty="0">
            <a:solidFill>
              <a:srgbClr val="92D050"/>
            </a:solidFill>
            <a:latin typeface="Arial"/>
            <a:ea typeface="+mn-ea"/>
            <a:cs typeface="Arial"/>
          </a:endParaRPr>
        </a:p>
      </dsp:txBody>
      <dsp:txXfrm>
        <a:off x="2693726" y="2462178"/>
        <a:ext cx="4593397" cy="1435436"/>
      </dsp:txXfrm>
    </dsp:sp>
    <dsp:sp modelId="{9ADE5573-F8CD-4DBD-94FC-5DCA3867D145}">
      <dsp:nvSpPr>
        <dsp:cNvPr id="0" name=""/>
        <dsp:cNvSpPr/>
      </dsp:nvSpPr>
      <dsp:spPr>
        <a:xfrm>
          <a:off x="2502334" y="2254837"/>
          <a:ext cx="1004805" cy="1507208"/>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5C5C9-9E8B-4993-A5FB-D1281B34DF81}">
      <dsp:nvSpPr>
        <dsp:cNvPr id="0" name=""/>
        <dsp:cNvSpPr/>
      </dsp:nvSpPr>
      <dsp:spPr>
        <a:xfrm rot="5400000">
          <a:off x="5414768" y="-3226803"/>
          <a:ext cx="1058637" cy="767414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id-ID" sz="1700" kern="1200" dirty="0" smtClean="0"/>
            <a:t>Dua sifat utama cokelat yang perlu diperhatikan adalah flavor dan tekstur berbagai cara mengolah cokelat, salah satu diantaranya meliputi tahap-tahap : pencampuran, pelembutan, penghalusan (</a:t>
          </a:r>
          <a:r>
            <a:rPr lang="id-ID" sz="1700" i="1" kern="1200" dirty="0" smtClean="0"/>
            <a:t>co</a:t>
          </a:r>
          <a:r>
            <a:rPr lang="en-US" sz="1700" i="1" kern="1200" dirty="0" smtClean="0"/>
            <a:t>a</a:t>
          </a:r>
          <a:r>
            <a:rPr lang="id-ID" sz="1700" i="1" kern="1200" dirty="0" smtClean="0"/>
            <a:t>nching</a:t>
          </a:r>
          <a:r>
            <a:rPr lang="id-ID" sz="1700" kern="1200" dirty="0" smtClean="0"/>
            <a:t>), </a:t>
          </a:r>
          <a:r>
            <a:rPr lang="id-ID" sz="1700" i="1" kern="1200" dirty="0" smtClean="0"/>
            <a:t>tempering</a:t>
          </a:r>
          <a:r>
            <a:rPr lang="id-ID" sz="1700" kern="1200" dirty="0" smtClean="0"/>
            <a:t>, dan pencetakan.</a:t>
          </a:r>
          <a:endParaRPr lang="id-ID" sz="1700" kern="1200" dirty="0"/>
        </a:p>
      </dsp:txBody>
      <dsp:txXfrm rot="-5400000">
        <a:off x="2107015" y="132628"/>
        <a:ext cx="7622465" cy="955281"/>
      </dsp:txXfrm>
    </dsp:sp>
    <dsp:sp modelId="{7F9CEB1C-0539-4642-A674-ADCF683495AF}">
      <dsp:nvSpPr>
        <dsp:cNvPr id="0" name=""/>
        <dsp:cNvSpPr/>
      </dsp:nvSpPr>
      <dsp:spPr>
        <a:xfrm>
          <a:off x="81" y="2663"/>
          <a:ext cx="2106933" cy="12152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Wanti, A (2008)</a:t>
          </a:r>
          <a:endParaRPr lang="id-ID" sz="2000" b="1" kern="1200" dirty="0"/>
        </a:p>
      </dsp:txBody>
      <dsp:txXfrm>
        <a:off x="59403" y="61985"/>
        <a:ext cx="1988289" cy="1096566"/>
      </dsp:txXfrm>
    </dsp:sp>
    <dsp:sp modelId="{04BB0905-77B2-4A50-8D99-D538133AA76D}">
      <dsp:nvSpPr>
        <dsp:cNvPr id="0" name=""/>
        <dsp:cNvSpPr/>
      </dsp:nvSpPr>
      <dsp:spPr>
        <a:xfrm rot="5400000">
          <a:off x="5409740" y="-1980048"/>
          <a:ext cx="1058637" cy="768669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dirty="0" smtClean="0"/>
            <a:t>Proses pengolahan cokelat batang menggunakan bahan-bahan seperti coklat bubuk, gula tepung, susu bubuk, lemak cokelat, mentega putih, dan lesitin. </a:t>
          </a:r>
          <a:endParaRPr lang="id-ID" sz="1700" kern="1200" dirty="0"/>
        </a:p>
      </dsp:txBody>
      <dsp:txXfrm rot="-5400000">
        <a:off x="2095712" y="1385658"/>
        <a:ext cx="7635015" cy="955281"/>
      </dsp:txXfrm>
    </dsp:sp>
    <dsp:sp modelId="{B3811ADB-0057-4B6F-B66D-B1ACB08D3073}">
      <dsp:nvSpPr>
        <dsp:cNvPr id="0" name=""/>
        <dsp:cNvSpPr/>
      </dsp:nvSpPr>
      <dsp:spPr>
        <a:xfrm>
          <a:off x="81" y="1284038"/>
          <a:ext cx="2095631" cy="1158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Mayasari (2002)</a:t>
          </a:r>
          <a:endParaRPr lang="id-ID" sz="2000" b="1" kern="1200" dirty="0"/>
        </a:p>
      </dsp:txBody>
      <dsp:txXfrm>
        <a:off x="56635" y="1340592"/>
        <a:ext cx="1982523" cy="1045412"/>
      </dsp:txXfrm>
    </dsp:sp>
    <dsp:sp modelId="{35F276E1-15B4-466E-A808-79708AA3DF48}">
      <dsp:nvSpPr>
        <dsp:cNvPr id="0" name=""/>
        <dsp:cNvSpPr/>
      </dsp:nvSpPr>
      <dsp:spPr>
        <a:xfrm rot="5400000">
          <a:off x="5393691" y="-747197"/>
          <a:ext cx="1058637" cy="771399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dirty="0" smtClean="0"/>
            <a:t>Pencampuran bahan-bahan yang berbentuk bubuk merupakan proses yang penting dalam pembuatan coklat, dimana bahan bubuk mempunyai sifat sukar dibasahi dan perlu adanya pengemulsi. </a:t>
          </a:r>
          <a:endParaRPr lang="id-ID" sz="1700" kern="1200" dirty="0"/>
        </a:p>
      </dsp:txBody>
      <dsp:txXfrm rot="-5400000">
        <a:off x="2066015" y="2632157"/>
        <a:ext cx="7662312" cy="955281"/>
      </dsp:txXfrm>
    </dsp:sp>
    <dsp:sp modelId="{8FEB5280-6B3D-4F46-BA09-6C0905A743B0}">
      <dsp:nvSpPr>
        <dsp:cNvPr id="0" name=""/>
        <dsp:cNvSpPr/>
      </dsp:nvSpPr>
      <dsp:spPr>
        <a:xfrm>
          <a:off x="81" y="2508723"/>
          <a:ext cx="2065965" cy="12021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Minifie</a:t>
          </a:r>
          <a:r>
            <a:rPr lang="en-US" sz="2000" b="1" kern="1200" dirty="0" smtClean="0"/>
            <a:t> W</a:t>
          </a:r>
          <a:r>
            <a:rPr lang="id-ID" sz="2000" b="1" kern="1200" dirty="0" smtClean="0"/>
            <a:t> (1989)</a:t>
          </a:r>
          <a:endParaRPr lang="id-ID" sz="2000" b="1" kern="1200" dirty="0"/>
        </a:p>
      </dsp:txBody>
      <dsp:txXfrm>
        <a:off x="58765" y="2567407"/>
        <a:ext cx="1948597" cy="1084781"/>
      </dsp:txXfrm>
    </dsp:sp>
    <dsp:sp modelId="{07A85FD5-5FCE-4114-AFFB-D96786503778}">
      <dsp:nvSpPr>
        <dsp:cNvPr id="0" name=""/>
        <dsp:cNvSpPr/>
      </dsp:nvSpPr>
      <dsp:spPr>
        <a:xfrm rot="5400000">
          <a:off x="5350165" y="437802"/>
          <a:ext cx="1058637" cy="780839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kern="1200" dirty="0" smtClean="0"/>
            <a:t>Penggunaan lesitin yang berlebihan akan menyebabkan cokelat menjadi kental. Penggunaan lesitin harus disesuaikan dengan jumlah optimum bagi tiap massa cokelat.</a:t>
          </a:r>
          <a:endParaRPr lang="id-ID" sz="1700" kern="1200" dirty="0"/>
        </a:p>
      </dsp:txBody>
      <dsp:txXfrm rot="-5400000">
        <a:off x="1975287" y="3864358"/>
        <a:ext cx="7756716" cy="955281"/>
      </dsp:txXfrm>
    </dsp:sp>
    <dsp:sp modelId="{D56D2C7C-C523-4BF1-A345-6AB2182B40A2}">
      <dsp:nvSpPr>
        <dsp:cNvPr id="0" name=""/>
        <dsp:cNvSpPr/>
      </dsp:nvSpPr>
      <dsp:spPr>
        <a:xfrm>
          <a:off x="81" y="3777037"/>
          <a:ext cx="1975205" cy="112992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Hartomo dan Widatmoko (1993)</a:t>
          </a:r>
          <a:endParaRPr lang="id-ID" sz="2000" b="1" kern="1200" dirty="0"/>
        </a:p>
      </dsp:txBody>
      <dsp:txXfrm>
        <a:off x="55239" y="3832195"/>
        <a:ext cx="1864889" cy="1019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560F7-64A7-4376-BA55-C4F12CB69079}">
      <dsp:nvSpPr>
        <dsp:cNvPr id="0" name=""/>
        <dsp:cNvSpPr/>
      </dsp:nvSpPr>
      <dsp:spPr>
        <a:xfrm rot="5400000">
          <a:off x="5604383" y="-3504910"/>
          <a:ext cx="1418715" cy="842863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id-ID" sz="1700" i="1" kern="1200" dirty="0" smtClean="0"/>
            <a:t>Conching</a:t>
          </a:r>
          <a:r>
            <a:rPr lang="id-ID" sz="1700" kern="1200" dirty="0" smtClean="0"/>
            <a:t> adalah proses pengadukan dan emulsifikasi. Proses </a:t>
          </a:r>
          <a:r>
            <a:rPr lang="id-ID" sz="1700" i="1" kern="1200" dirty="0" smtClean="0"/>
            <a:t>choncing</a:t>
          </a:r>
          <a:r>
            <a:rPr lang="id-ID" sz="1700" kern="1200" dirty="0" smtClean="0"/>
            <a:t> dilakukan dalam suhu tertentu, yakni 45-60˚C. Lama proses </a:t>
          </a:r>
          <a:r>
            <a:rPr lang="id-ID" sz="1700" i="1" kern="1200" dirty="0" smtClean="0"/>
            <a:t>conching</a:t>
          </a:r>
          <a:r>
            <a:rPr lang="id-ID" sz="1700" kern="1200" dirty="0" smtClean="0"/>
            <a:t> bisa mencapai 72 jam untuk cokelat kualitas tinggi atau 4-6 jam untuk cokelat bermutu rendah. </a:t>
          </a:r>
          <a:endParaRPr lang="id-ID" sz="1700" kern="1200" dirty="0"/>
        </a:p>
      </dsp:txBody>
      <dsp:txXfrm rot="-5400000">
        <a:off x="2099421" y="69308"/>
        <a:ext cx="8359383" cy="1280203"/>
      </dsp:txXfrm>
    </dsp:sp>
    <dsp:sp modelId="{A495FCB8-22B4-4F69-906B-55C496B734A5}">
      <dsp:nvSpPr>
        <dsp:cNvPr id="0" name=""/>
        <dsp:cNvSpPr/>
      </dsp:nvSpPr>
      <dsp:spPr>
        <a:xfrm>
          <a:off x="70" y="30864"/>
          <a:ext cx="2099351" cy="13570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Harnaz (2010)</a:t>
          </a:r>
          <a:endParaRPr lang="id-ID" sz="2000" b="1" kern="1200" dirty="0"/>
        </a:p>
      </dsp:txBody>
      <dsp:txXfrm>
        <a:off x="66318" y="97112"/>
        <a:ext cx="1966855" cy="1224594"/>
      </dsp:txXfrm>
    </dsp:sp>
    <dsp:sp modelId="{CF7BDDB0-E8C0-4EDE-8EDE-7B1D49CC57D5}">
      <dsp:nvSpPr>
        <dsp:cNvPr id="0" name=""/>
        <dsp:cNvSpPr/>
      </dsp:nvSpPr>
      <dsp:spPr>
        <a:xfrm rot="5400000">
          <a:off x="5585382" y="-1996424"/>
          <a:ext cx="1445000" cy="8456008"/>
        </a:xfrm>
        <a:prstGeom prst="round2SameRect">
          <a:avLst/>
        </a:prstGeom>
        <a:solidFill>
          <a:schemeClr val="accent5">
            <a:tint val="40000"/>
            <a:alpha val="90000"/>
            <a:hueOff val="-451163"/>
            <a:satOff val="8331"/>
            <a:lumOff val="20"/>
            <a:alphaOff val="0"/>
          </a:schemeClr>
        </a:solidFill>
        <a:ln w="12700" cap="flat" cmpd="sng" algn="ctr">
          <a:solidFill>
            <a:schemeClr val="accent5">
              <a:tint val="40000"/>
              <a:alpha val="90000"/>
              <a:hueOff val="-451163"/>
              <a:satOff val="8331"/>
              <a:lumOff val="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id-ID" sz="1700" kern="1200" dirty="0" smtClean="0"/>
            <a:t>Proses </a:t>
          </a:r>
          <a:r>
            <a:rPr lang="id-ID" sz="1700" i="1" kern="1200" dirty="0" smtClean="0"/>
            <a:t>conching </a:t>
          </a:r>
          <a:r>
            <a:rPr lang="id-ID" sz="1700" kern="1200" dirty="0" smtClean="0"/>
            <a:t>dilakukan untuk mengeluarkan asam-asam volatil, oleh karenanya akan mengurangi keasaman pada cokelat tersebut. Pada proses </a:t>
          </a:r>
          <a:r>
            <a:rPr lang="id-ID" sz="1700" i="1" kern="1200" dirty="0" smtClean="0"/>
            <a:t>conching</a:t>
          </a:r>
          <a:r>
            <a:rPr lang="id-ID" sz="1700" kern="1200" dirty="0" smtClean="0"/>
            <a:t> akan mengasilkan cokelat yang mempunyai aroma baik, kehalusan baik, menjadikan pasta cokelat tersebut homogen dan menyebabkan cokelat tersebut mempunyai viskositas yang stabil.</a:t>
          </a:r>
          <a:endParaRPr lang="id-ID" sz="1700" kern="1200" dirty="0"/>
        </a:p>
      </dsp:txBody>
      <dsp:txXfrm rot="-5400000">
        <a:off x="2079879" y="1579618"/>
        <a:ext cx="8385469" cy="1303922"/>
      </dsp:txXfrm>
    </dsp:sp>
    <dsp:sp modelId="{F65FEF55-FAAB-4A7F-B955-FDDE7ADA7D58}">
      <dsp:nvSpPr>
        <dsp:cNvPr id="0" name=""/>
        <dsp:cNvSpPr/>
      </dsp:nvSpPr>
      <dsp:spPr>
        <a:xfrm>
          <a:off x="70" y="1568153"/>
          <a:ext cx="2079808" cy="1326853"/>
        </a:xfrm>
        <a:prstGeom prst="roundRect">
          <a:avLst/>
        </a:prstGeom>
        <a:solidFill>
          <a:schemeClr val="accent5">
            <a:hueOff val="-279955"/>
            <a:satOff val="15216"/>
            <a:lumOff val="-28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Saleh</a:t>
          </a:r>
          <a:r>
            <a:rPr lang="en-US" sz="2000" b="1" kern="1200" dirty="0" smtClean="0"/>
            <a:t> I</a:t>
          </a:r>
          <a:r>
            <a:rPr lang="id-ID" sz="2000" b="1" kern="1200" dirty="0" smtClean="0"/>
            <a:t> (2006)</a:t>
          </a:r>
          <a:endParaRPr lang="id-ID" sz="2000" b="1" kern="1200" dirty="0"/>
        </a:p>
      </dsp:txBody>
      <dsp:txXfrm>
        <a:off x="64842" y="1632925"/>
        <a:ext cx="1950264" cy="1197309"/>
      </dsp:txXfrm>
    </dsp:sp>
    <dsp:sp modelId="{C6175AD3-12D1-43E9-B7C4-2C53871C406A}">
      <dsp:nvSpPr>
        <dsp:cNvPr id="0" name=""/>
        <dsp:cNvSpPr/>
      </dsp:nvSpPr>
      <dsp:spPr>
        <a:xfrm rot="5400000">
          <a:off x="5583722" y="-463513"/>
          <a:ext cx="1445000" cy="8460812"/>
        </a:xfrm>
        <a:prstGeom prst="round2SameRect">
          <a:avLst/>
        </a:prstGeom>
        <a:solidFill>
          <a:schemeClr val="accent5">
            <a:tint val="40000"/>
            <a:alpha val="90000"/>
            <a:hueOff val="-902327"/>
            <a:satOff val="16663"/>
            <a:lumOff val="41"/>
            <a:alphaOff val="0"/>
          </a:schemeClr>
        </a:solidFill>
        <a:ln w="12700" cap="flat" cmpd="sng" algn="ctr">
          <a:solidFill>
            <a:schemeClr val="accent5">
              <a:tint val="40000"/>
              <a:alpha val="90000"/>
              <a:hueOff val="-902327"/>
              <a:satOff val="16663"/>
              <a:lumOff val="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id-ID" sz="1700" kern="1200" dirty="0" smtClean="0"/>
            <a:t>Daun kelor mengandung banyak kandungan zat seperti: protein, lemak, karbohidrat, berbagai mineral, vitamin dan asam amino. Oleh karena itu, daun kelor dapat dimanfaatkan sebagai makanan alternatif pada kasus malnutrisi, dapat mengontrol kadar glukosa pada penderita Diabetes Mellitus, menurunkan kolesterol, anemia, antialergi, antikarsinogenik, dan anti inflamasi.</a:t>
          </a:r>
          <a:endParaRPr lang="id-ID" sz="1700" kern="1200" dirty="0"/>
        </a:p>
      </dsp:txBody>
      <dsp:txXfrm rot="-5400000">
        <a:off x="2075817" y="3114931"/>
        <a:ext cx="8390273" cy="1303922"/>
      </dsp:txXfrm>
    </dsp:sp>
    <dsp:sp modelId="{D757C766-F61B-410E-A764-7836D4C1FFDC}">
      <dsp:nvSpPr>
        <dsp:cNvPr id="0" name=""/>
        <dsp:cNvSpPr/>
      </dsp:nvSpPr>
      <dsp:spPr>
        <a:xfrm>
          <a:off x="70" y="3090163"/>
          <a:ext cx="2075746" cy="1353459"/>
        </a:xfrm>
        <a:prstGeom prst="roundRect">
          <a:avLst/>
        </a:prstGeom>
        <a:solidFill>
          <a:schemeClr val="accent5">
            <a:hueOff val="-559910"/>
            <a:satOff val="30431"/>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Wihastuti et,al (2007)</a:t>
          </a:r>
          <a:endParaRPr lang="id-ID" sz="2000" b="1" kern="1200" dirty="0"/>
        </a:p>
      </dsp:txBody>
      <dsp:txXfrm>
        <a:off x="66140" y="3156233"/>
        <a:ext cx="1943606" cy="1221319"/>
      </dsp:txXfrm>
    </dsp:sp>
    <dsp:sp modelId="{2A7D9445-3B6E-4EC6-9E6E-A63727052257}">
      <dsp:nvSpPr>
        <dsp:cNvPr id="0" name=""/>
        <dsp:cNvSpPr/>
      </dsp:nvSpPr>
      <dsp:spPr>
        <a:xfrm rot="5400000">
          <a:off x="5584239" y="1073653"/>
          <a:ext cx="1445000" cy="8457105"/>
        </a:xfrm>
        <a:prstGeom prst="round2SameRect">
          <a:avLst/>
        </a:prstGeom>
        <a:solidFill>
          <a:schemeClr val="accent5">
            <a:tint val="40000"/>
            <a:alpha val="90000"/>
            <a:hueOff val="-1353490"/>
            <a:satOff val="24994"/>
            <a:lumOff val="61"/>
            <a:alphaOff val="0"/>
          </a:schemeClr>
        </a:solidFill>
        <a:ln w="12700" cap="flat" cmpd="sng" algn="ctr">
          <a:solidFill>
            <a:schemeClr val="accent5">
              <a:tint val="40000"/>
              <a:alpha val="90000"/>
              <a:hueOff val="-1353490"/>
              <a:satOff val="24994"/>
              <a:lumOff val="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id-ID" sz="1700" kern="1200" dirty="0" smtClean="0"/>
            <a:t>Menyatakan bahwa ekstrak etanol kulit kayu manis dosis 50, 100, dan 200 mg/kg bb mampu menurunan kadar glukosa darah pada mencit jantan yang diinduksi glukosa 2 g/kg bb dengan metode uji toleransi glukosa. Penurunan kadar glukosa darah diduga disebabkan oleh adanya senyawa tanin yang ada pada kayu manis, yang dapat meningkatkan sensitivitas sel β-pankreas untuk melepaskan insulin.</a:t>
          </a:r>
          <a:endParaRPr lang="id-ID" sz="1700" kern="1200" dirty="0"/>
        </a:p>
      </dsp:txBody>
      <dsp:txXfrm rot="-5400000">
        <a:off x="2078187" y="4650245"/>
        <a:ext cx="8386566" cy="1303922"/>
      </dsp:txXfrm>
    </dsp:sp>
    <dsp:sp modelId="{6C8397C9-E905-4159-9CDC-A3A2ACDCF0EC}">
      <dsp:nvSpPr>
        <dsp:cNvPr id="0" name=""/>
        <dsp:cNvSpPr/>
      </dsp:nvSpPr>
      <dsp:spPr>
        <a:xfrm>
          <a:off x="70" y="4595772"/>
          <a:ext cx="2078117" cy="1412867"/>
        </a:xfrm>
        <a:prstGeom prst="roundRect">
          <a:avLst/>
        </a:prstGeom>
        <a:solidFill>
          <a:schemeClr val="accent5">
            <a:hueOff val="-839865"/>
            <a:satOff val="45647"/>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b="1" kern="1200" dirty="0" smtClean="0"/>
            <a:t>Hananti, dkk., (2012)</a:t>
          </a:r>
          <a:endParaRPr lang="id-ID" sz="2000" b="1" kern="1200" dirty="0"/>
        </a:p>
      </dsp:txBody>
      <dsp:txXfrm>
        <a:off x="69040" y="4664742"/>
        <a:ext cx="1940177" cy="1274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DCE4E-C22A-40AA-9617-AC37E8C2C075}">
      <dsp:nvSpPr>
        <dsp:cNvPr id="0" name=""/>
        <dsp:cNvSpPr/>
      </dsp:nvSpPr>
      <dsp:spPr>
        <a:xfrm>
          <a:off x="1258" y="0"/>
          <a:ext cx="3272978" cy="2998694"/>
        </a:xfrm>
        <a:prstGeom prst="roundRect">
          <a:avLst>
            <a:gd name="adj" fmla="val 10000"/>
          </a:avLst>
        </a:prstGeom>
        <a:gradFill rotWithShape="0">
          <a:gsLst>
            <a:gs pos="0">
              <a:schemeClr val="accent5">
                <a:tint val="40000"/>
                <a:hueOff val="0"/>
                <a:satOff val="0"/>
                <a:lumOff val="0"/>
                <a:alphaOff val="0"/>
                <a:tint val="85000"/>
                <a:shade val="98000"/>
                <a:satMod val="110000"/>
                <a:lumMod val="103000"/>
              </a:schemeClr>
            </a:gs>
            <a:gs pos="50000">
              <a:schemeClr val="accent5">
                <a:tint val="40000"/>
                <a:hueOff val="0"/>
                <a:satOff val="0"/>
                <a:lumOff val="0"/>
                <a:alphaOff val="0"/>
                <a:shade val="85000"/>
                <a:satMod val="105000"/>
                <a:lumMod val="100000"/>
              </a:schemeClr>
            </a:gs>
            <a:gs pos="100000">
              <a:schemeClr val="accent5">
                <a:tint val="40000"/>
                <a:hueOff val="0"/>
                <a:satOff val="0"/>
                <a:lumOff val="0"/>
                <a:alphaOff val="0"/>
                <a:shade val="60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id-ID" sz="4100" kern="1200" dirty="0"/>
        </a:p>
      </dsp:txBody>
      <dsp:txXfrm>
        <a:off x="1258" y="0"/>
        <a:ext cx="3272978" cy="899608"/>
      </dsp:txXfrm>
    </dsp:sp>
    <dsp:sp modelId="{0822B279-4213-4A2E-9226-D63BC99483D7}">
      <dsp:nvSpPr>
        <dsp:cNvPr id="0" name=""/>
        <dsp:cNvSpPr/>
      </dsp:nvSpPr>
      <dsp:spPr>
        <a:xfrm>
          <a:off x="246679" y="448789"/>
          <a:ext cx="2618382" cy="1949151"/>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id-ID" sz="1700" kern="1200" dirty="0" smtClean="0"/>
            <a:t>Fortifikasi tepung daun kelor dengan susu bubuk diduga berpengaruh terhadap karakteristik </a:t>
          </a:r>
          <a:r>
            <a:rPr lang="id-ID" sz="1700" i="1" kern="1200" dirty="0" smtClean="0"/>
            <a:t>Dark Chocolate</a:t>
          </a:r>
          <a:r>
            <a:rPr lang="id-ID" sz="1700" kern="1200" dirty="0" smtClean="0"/>
            <a:t>. </a:t>
          </a:r>
          <a:endParaRPr lang="id-ID" sz="1700" kern="1200" dirty="0"/>
        </a:p>
      </dsp:txBody>
      <dsp:txXfrm>
        <a:off x="303768" y="505878"/>
        <a:ext cx="2504204" cy="1834973"/>
      </dsp:txXfrm>
    </dsp:sp>
    <dsp:sp modelId="{5AA744E7-D9B7-42BE-A406-598CDBB97829}">
      <dsp:nvSpPr>
        <dsp:cNvPr id="0" name=""/>
        <dsp:cNvSpPr/>
      </dsp:nvSpPr>
      <dsp:spPr>
        <a:xfrm>
          <a:off x="3519710" y="0"/>
          <a:ext cx="3272978" cy="2998694"/>
        </a:xfrm>
        <a:prstGeom prst="roundRect">
          <a:avLst>
            <a:gd name="adj" fmla="val 10000"/>
          </a:avLst>
        </a:prstGeom>
        <a:gradFill rotWithShape="0">
          <a:gsLst>
            <a:gs pos="0">
              <a:schemeClr val="accent5">
                <a:tint val="40000"/>
                <a:hueOff val="0"/>
                <a:satOff val="0"/>
                <a:lumOff val="0"/>
                <a:alphaOff val="0"/>
                <a:tint val="85000"/>
                <a:shade val="98000"/>
                <a:satMod val="110000"/>
                <a:lumMod val="103000"/>
              </a:schemeClr>
            </a:gs>
            <a:gs pos="50000">
              <a:schemeClr val="accent5">
                <a:tint val="40000"/>
                <a:hueOff val="0"/>
                <a:satOff val="0"/>
                <a:lumOff val="0"/>
                <a:alphaOff val="0"/>
                <a:shade val="85000"/>
                <a:satMod val="105000"/>
                <a:lumMod val="100000"/>
              </a:schemeClr>
            </a:gs>
            <a:gs pos="100000">
              <a:schemeClr val="accent5">
                <a:tint val="40000"/>
                <a:hueOff val="0"/>
                <a:satOff val="0"/>
                <a:lumOff val="0"/>
                <a:alphaOff val="0"/>
                <a:shade val="60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id-ID" sz="4100" kern="1200" dirty="0"/>
        </a:p>
      </dsp:txBody>
      <dsp:txXfrm>
        <a:off x="3519710" y="0"/>
        <a:ext cx="3272978" cy="899608"/>
      </dsp:txXfrm>
    </dsp:sp>
    <dsp:sp modelId="{B31BDC0B-4224-419E-AB9F-EE66BA2DC5BD}">
      <dsp:nvSpPr>
        <dsp:cNvPr id="0" name=""/>
        <dsp:cNvSpPr/>
      </dsp:nvSpPr>
      <dsp:spPr>
        <a:xfrm>
          <a:off x="3927707" y="443472"/>
          <a:ext cx="2618382" cy="1947392"/>
        </a:xfrm>
        <a:prstGeom prst="roundRect">
          <a:avLst>
            <a:gd name="adj" fmla="val 10000"/>
          </a:avLst>
        </a:prstGeom>
        <a:gradFill rotWithShape="0">
          <a:gsLst>
            <a:gs pos="0">
              <a:schemeClr val="accent5">
                <a:hueOff val="-419932"/>
                <a:satOff val="22824"/>
                <a:lumOff val="-4216"/>
                <a:alphaOff val="0"/>
                <a:tint val="85000"/>
                <a:shade val="98000"/>
                <a:satMod val="110000"/>
                <a:lumMod val="103000"/>
              </a:schemeClr>
            </a:gs>
            <a:gs pos="50000">
              <a:schemeClr val="accent5">
                <a:hueOff val="-419932"/>
                <a:satOff val="22824"/>
                <a:lumOff val="-4216"/>
                <a:alphaOff val="0"/>
                <a:shade val="85000"/>
                <a:satMod val="105000"/>
                <a:lumMod val="100000"/>
              </a:schemeClr>
            </a:gs>
            <a:gs pos="100000">
              <a:schemeClr val="accent5">
                <a:hueOff val="-419932"/>
                <a:satOff val="22824"/>
                <a:lumOff val="-4216"/>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id-ID" sz="1700" kern="1200" dirty="0" smtClean="0"/>
            <a:t>Konsentrasi kayu manis diduga berpengaruh terhadap karakteristik </a:t>
          </a:r>
          <a:r>
            <a:rPr lang="id-ID" sz="1700" i="1" kern="1200" dirty="0" smtClean="0"/>
            <a:t>Dark Chocolate</a:t>
          </a:r>
          <a:r>
            <a:rPr lang="id-ID" sz="1700" kern="1200" dirty="0" smtClean="0"/>
            <a:t>.</a:t>
          </a:r>
          <a:endParaRPr lang="id-ID" sz="1700" kern="1200" dirty="0"/>
        </a:p>
      </dsp:txBody>
      <dsp:txXfrm>
        <a:off x="3984744" y="500509"/>
        <a:ext cx="2504308" cy="1833318"/>
      </dsp:txXfrm>
    </dsp:sp>
    <dsp:sp modelId="{550AB430-D8A6-48E0-90AE-0EF03EC32179}">
      <dsp:nvSpPr>
        <dsp:cNvPr id="0" name=""/>
        <dsp:cNvSpPr/>
      </dsp:nvSpPr>
      <dsp:spPr>
        <a:xfrm>
          <a:off x="7038162" y="0"/>
          <a:ext cx="3272978" cy="2998694"/>
        </a:xfrm>
        <a:prstGeom prst="roundRect">
          <a:avLst>
            <a:gd name="adj" fmla="val 10000"/>
          </a:avLst>
        </a:prstGeom>
        <a:gradFill rotWithShape="0">
          <a:gsLst>
            <a:gs pos="0">
              <a:schemeClr val="accent5">
                <a:tint val="40000"/>
                <a:hueOff val="0"/>
                <a:satOff val="0"/>
                <a:lumOff val="0"/>
                <a:alphaOff val="0"/>
                <a:tint val="85000"/>
                <a:shade val="98000"/>
                <a:satMod val="110000"/>
                <a:lumMod val="103000"/>
              </a:schemeClr>
            </a:gs>
            <a:gs pos="50000">
              <a:schemeClr val="accent5">
                <a:tint val="40000"/>
                <a:hueOff val="0"/>
                <a:satOff val="0"/>
                <a:lumOff val="0"/>
                <a:alphaOff val="0"/>
                <a:shade val="85000"/>
                <a:satMod val="105000"/>
                <a:lumMod val="100000"/>
              </a:schemeClr>
            </a:gs>
            <a:gs pos="100000">
              <a:schemeClr val="accent5">
                <a:tint val="40000"/>
                <a:hueOff val="0"/>
                <a:satOff val="0"/>
                <a:lumOff val="0"/>
                <a:alphaOff val="0"/>
                <a:shade val="60000"/>
                <a:satMod val="120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id-ID" sz="4100" kern="1200" dirty="0"/>
        </a:p>
      </dsp:txBody>
      <dsp:txXfrm>
        <a:off x="7038162" y="0"/>
        <a:ext cx="3272978" cy="899608"/>
      </dsp:txXfrm>
    </dsp:sp>
    <dsp:sp modelId="{AC34EC44-717F-47C1-8EED-466D3DBE6017}">
      <dsp:nvSpPr>
        <dsp:cNvPr id="0" name=""/>
        <dsp:cNvSpPr/>
      </dsp:nvSpPr>
      <dsp:spPr>
        <a:xfrm>
          <a:off x="7412381" y="523480"/>
          <a:ext cx="2618382" cy="1949151"/>
        </a:xfrm>
        <a:prstGeom prst="roundRect">
          <a:avLst>
            <a:gd name="adj" fmla="val 10000"/>
          </a:avLst>
        </a:prstGeom>
        <a:gradFill rotWithShape="0">
          <a:gsLst>
            <a:gs pos="0">
              <a:schemeClr val="accent5">
                <a:hueOff val="-839865"/>
                <a:satOff val="45647"/>
                <a:lumOff val="-8432"/>
                <a:alphaOff val="0"/>
                <a:tint val="85000"/>
                <a:shade val="98000"/>
                <a:satMod val="110000"/>
                <a:lumMod val="103000"/>
              </a:schemeClr>
            </a:gs>
            <a:gs pos="50000">
              <a:schemeClr val="accent5">
                <a:hueOff val="-839865"/>
                <a:satOff val="45647"/>
                <a:lumOff val="-8432"/>
                <a:alphaOff val="0"/>
                <a:shade val="85000"/>
                <a:satMod val="105000"/>
                <a:lumMod val="100000"/>
              </a:schemeClr>
            </a:gs>
            <a:gs pos="100000">
              <a:schemeClr val="accent5">
                <a:hueOff val="-839865"/>
                <a:satOff val="45647"/>
                <a:lumOff val="-8432"/>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id-ID" sz="1700" kern="1200" dirty="0" smtClean="0"/>
            <a:t>Interaksi antara fortifikasi  tepung daun kelor dengan susu bubuk dan Konsentrasi kayu manis diduga berpengaruh terhadap karakteristik </a:t>
          </a:r>
          <a:r>
            <a:rPr lang="id-ID" sz="1700" i="1" kern="1200" dirty="0" smtClean="0"/>
            <a:t>Dark Chocolate</a:t>
          </a:r>
          <a:r>
            <a:rPr lang="id-ID" sz="1700" kern="1200" dirty="0" smtClean="0"/>
            <a:t>.</a:t>
          </a:r>
          <a:endParaRPr lang="id-ID" sz="1700" kern="1200" dirty="0"/>
        </a:p>
      </dsp:txBody>
      <dsp:txXfrm>
        <a:off x="7469470" y="580569"/>
        <a:ext cx="2504204" cy="18349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D31D-7804-4F21-B502-CBCD498DFF09}">
      <dsp:nvSpPr>
        <dsp:cNvPr id="0" name=""/>
        <dsp:cNvSpPr/>
      </dsp:nvSpPr>
      <dsp:spPr>
        <a:xfrm rot="10800000">
          <a:off x="1000504" y="15844"/>
          <a:ext cx="3489419" cy="5201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67" tIns="91440" rIns="170688" bIns="91440" numCol="1" spcCol="1270" anchor="ctr" anchorCtr="0">
          <a:noAutofit/>
        </a:bodyPr>
        <a:lstStyle/>
        <a:p>
          <a:pPr lvl="0" algn="ctr" defTabSz="1066800">
            <a:lnSpc>
              <a:spcPct val="90000"/>
            </a:lnSpc>
            <a:spcBef>
              <a:spcPct val="0"/>
            </a:spcBef>
            <a:spcAft>
              <a:spcPct val="35000"/>
            </a:spcAft>
          </a:pPr>
          <a:r>
            <a:rPr lang="id-ID" sz="2400" i="1" kern="1200" dirty="0" smtClean="0"/>
            <a:t>Cocoa powder</a:t>
          </a:r>
          <a:endParaRPr lang="id-ID" sz="2400" i="1" kern="1200" dirty="0"/>
        </a:p>
      </dsp:txBody>
      <dsp:txXfrm rot="10800000">
        <a:off x="1130538" y="15844"/>
        <a:ext cx="3359385" cy="520138"/>
      </dsp:txXfrm>
    </dsp:sp>
    <dsp:sp modelId="{B3A964FA-9809-4193-80DE-8EE1448345AF}">
      <dsp:nvSpPr>
        <dsp:cNvPr id="0" name=""/>
        <dsp:cNvSpPr/>
      </dsp:nvSpPr>
      <dsp:spPr>
        <a:xfrm>
          <a:off x="748879" y="3423"/>
          <a:ext cx="520138" cy="52013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770D49-85F5-4151-AD5C-6D7774AE232E}">
      <dsp:nvSpPr>
        <dsp:cNvPr id="0" name=""/>
        <dsp:cNvSpPr/>
      </dsp:nvSpPr>
      <dsp:spPr>
        <a:xfrm rot="10800000">
          <a:off x="1008948" y="678827"/>
          <a:ext cx="3489419" cy="52013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67" tIns="91440" rIns="170688" bIns="91440" numCol="1" spcCol="1270" anchor="ctr" anchorCtr="0">
          <a:noAutofit/>
        </a:bodyPr>
        <a:lstStyle/>
        <a:p>
          <a:pPr lvl="0" algn="ctr" defTabSz="1066800">
            <a:lnSpc>
              <a:spcPct val="90000"/>
            </a:lnSpc>
            <a:spcBef>
              <a:spcPct val="0"/>
            </a:spcBef>
            <a:spcAft>
              <a:spcPct val="35000"/>
            </a:spcAft>
          </a:pPr>
          <a:r>
            <a:rPr lang="id-ID" sz="2400" i="1" kern="1200" dirty="0" smtClean="0"/>
            <a:t>Cacao butter</a:t>
          </a:r>
          <a:endParaRPr lang="id-ID" sz="2400" i="1" kern="1200" dirty="0"/>
        </a:p>
      </dsp:txBody>
      <dsp:txXfrm rot="10800000">
        <a:off x="1138982" y="678827"/>
        <a:ext cx="3359385" cy="520138"/>
      </dsp:txXfrm>
    </dsp:sp>
    <dsp:sp modelId="{6E8BACBA-EC35-4462-AF2E-2E88229670D6}">
      <dsp:nvSpPr>
        <dsp:cNvPr id="0" name=""/>
        <dsp:cNvSpPr/>
      </dsp:nvSpPr>
      <dsp:spPr>
        <a:xfrm>
          <a:off x="748879" y="678827"/>
          <a:ext cx="520138" cy="52013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DB4D85-CD76-4776-843E-FB1BA72516F9}">
      <dsp:nvSpPr>
        <dsp:cNvPr id="0" name=""/>
        <dsp:cNvSpPr/>
      </dsp:nvSpPr>
      <dsp:spPr>
        <a:xfrm rot="10800000">
          <a:off x="1008948" y="1354230"/>
          <a:ext cx="3489419" cy="52013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67" tIns="91440" rIns="170688" bIns="91440" numCol="1" spcCol="1270" anchor="ctr" anchorCtr="0">
          <a:noAutofit/>
        </a:bodyPr>
        <a:lstStyle/>
        <a:p>
          <a:pPr lvl="0" algn="ctr" defTabSz="1066800">
            <a:lnSpc>
              <a:spcPct val="90000"/>
            </a:lnSpc>
            <a:spcBef>
              <a:spcPct val="0"/>
            </a:spcBef>
            <a:spcAft>
              <a:spcPct val="35000"/>
            </a:spcAft>
          </a:pPr>
          <a:r>
            <a:rPr lang="id-ID" sz="2400" kern="1200" dirty="0" smtClean="0"/>
            <a:t>Susu bubuk</a:t>
          </a:r>
          <a:endParaRPr lang="id-ID" sz="2400" kern="1200" dirty="0"/>
        </a:p>
      </dsp:txBody>
      <dsp:txXfrm rot="10800000">
        <a:off x="1138982" y="1354230"/>
        <a:ext cx="3359385" cy="520138"/>
      </dsp:txXfrm>
    </dsp:sp>
    <dsp:sp modelId="{F46F05BE-47E0-4526-A667-8317BD828B4D}">
      <dsp:nvSpPr>
        <dsp:cNvPr id="0" name=""/>
        <dsp:cNvSpPr/>
      </dsp:nvSpPr>
      <dsp:spPr>
        <a:xfrm>
          <a:off x="748879" y="1354230"/>
          <a:ext cx="520138" cy="520138"/>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BA9FD-00B4-45E4-9E6E-6402A4C3E6B0}">
      <dsp:nvSpPr>
        <dsp:cNvPr id="0" name=""/>
        <dsp:cNvSpPr/>
      </dsp:nvSpPr>
      <dsp:spPr>
        <a:xfrm rot="10800000">
          <a:off x="1008948" y="2029634"/>
          <a:ext cx="3489419" cy="52013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67" tIns="91440" rIns="170688" bIns="91440" numCol="1" spcCol="1270" anchor="ctr" anchorCtr="0">
          <a:noAutofit/>
        </a:bodyPr>
        <a:lstStyle/>
        <a:p>
          <a:pPr lvl="0" algn="ctr" defTabSz="1066800">
            <a:lnSpc>
              <a:spcPct val="90000"/>
            </a:lnSpc>
            <a:spcBef>
              <a:spcPct val="0"/>
            </a:spcBef>
            <a:spcAft>
              <a:spcPct val="35000"/>
            </a:spcAft>
          </a:pPr>
          <a:r>
            <a:rPr lang="id-ID" sz="2400" kern="1200" dirty="0" smtClean="0"/>
            <a:t>Tepung daun kelor</a:t>
          </a:r>
          <a:endParaRPr lang="id-ID" sz="2400" kern="1200" dirty="0"/>
        </a:p>
      </dsp:txBody>
      <dsp:txXfrm rot="10800000">
        <a:off x="1138982" y="2029634"/>
        <a:ext cx="3359385" cy="520138"/>
      </dsp:txXfrm>
    </dsp:sp>
    <dsp:sp modelId="{E8BD9CCA-B4A9-4DAA-876F-2499C458B36E}">
      <dsp:nvSpPr>
        <dsp:cNvPr id="0" name=""/>
        <dsp:cNvSpPr/>
      </dsp:nvSpPr>
      <dsp:spPr>
        <a:xfrm>
          <a:off x="748879" y="2029634"/>
          <a:ext cx="520138" cy="520138"/>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01DF9-169F-47F6-9C34-5E92123344EE}">
      <dsp:nvSpPr>
        <dsp:cNvPr id="0" name=""/>
        <dsp:cNvSpPr/>
      </dsp:nvSpPr>
      <dsp:spPr>
        <a:xfrm rot="10800000">
          <a:off x="1008948" y="2705038"/>
          <a:ext cx="3489419" cy="520138"/>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67" tIns="91440" rIns="170688" bIns="91440" numCol="1" spcCol="1270" anchor="ctr" anchorCtr="0">
          <a:noAutofit/>
        </a:bodyPr>
        <a:lstStyle/>
        <a:p>
          <a:pPr lvl="0" algn="ctr" defTabSz="1066800">
            <a:lnSpc>
              <a:spcPct val="90000"/>
            </a:lnSpc>
            <a:spcBef>
              <a:spcPct val="0"/>
            </a:spcBef>
            <a:spcAft>
              <a:spcPct val="35000"/>
            </a:spcAft>
          </a:pPr>
          <a:r>
            <a:rPr lang="id-ID" sz="2400" kern="1200" dirty="0" smtClean="0"/>
            <a:t>Lesitin kedelai</a:t>
          </a:r>
          <a:endParaRPr lang="id-ID" sz="2400" kern="1200" dirty="0"/>
        </a:p>
      </dsp:txBody>
      <dsp:txXfrm rot="10800000">
        <a:off x="1138982" y="2705038"/>
        <a:ext cx="3359385" cy="520138"/>
      </dsp:txXfrm>
    </dsp:sp>
    <dsp:sp modelId="{67A68E0B-6400-4430-9A80-FC4621E68BA4}">
      <dsp:nvSpPr>
        <dsp:cNvPr id="0" name=""/>
        <dsp:cNvSpPr/>
      </dsp:nvSpPr>
      <dsp:spPr>
        <a:xfrm>
          <a:off x="748879" y="2705038"/>
          <a:ext cx="520138" cy="520138"/>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76E930-A263-4C16-9BE2-D2E86D24CD60}">
      <dsp:nvSpPr>
        <dsp:cNvPr id="0" name=""/>
        <dsp:cNvSpPr/>
      </dsp:nvSpPr>
      <dsp:spPr>
        <a:xfrm rot="10800000">
          <a:off x="1008948" y="3380442"/>
          <a:ext cx="3489419" cy="5201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67" tIns="91440" rIns="170688" bIns="91440" numCol="1" spcCol="1270" anchor="ctr" anchorCtr="0">
          <a:noAutofit/>
        </a:bodyPr>
        <a:lstStyle/>
        <a:p>
          <a:pPr lvl="0" algn="ctr" defTabSz="1066800">
            <a:lnSpc>
              <a:spcPct val="90000"/>
            </a:lnSpc>
            <a:spcBef>
              <a:spcPct val="0"/>
            </a:spcBef>
            <a:spcAft>
              <a:spcPct val="35000"/>
            </a:spcAft>
          </a:pPr>
          <a:r>
            <a:rPr lang="id-ID" sz="2400" kern="1200" dirty="0" smtClean="0"/>
            <a:t>Gula tepung</a:t>
          </a:r>
          <a:endParaRPr lang="id-ID" sz="2400" kern="1200" dirty="0"/>
        </a:p>
      </dsp:txBody>
      <dsp:txXfrm rot="10800000">
        <a:off x="1138982" y="3380442"/>
        <a:ext cx="3359385" cy="520138"/>
      </dsp:txXfrm>
    </dsp:sp>
    <dsp:sp modelId="{2DDBBA93-A456-49AE-A02F-12913EBB8CFB}">
      <dsp:nvSpPr>
        <dsp:cNvPr id="0" name=""/>
        <dsp:cNvSpPr/>
      </dsp:nvSpPr>
      <dsp:spPr>
        <a:xfrm>
          <a:off x="748879" y="3380442"/>
          <a:ext cx="520138" cy="520138"/>
        </a:xfrm>
        <a:prstGeom prst="ellipse">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1D271-F3FB-450F-9F65-7555EE9EA755}">
      <dsp:nvSpPr>
        <dsp:cNvPr id="0" name=""/>
        <dsp:cNvSpPr/>
      </dsp:nvSpPr>
      <dsp:spPr>
        <a:xfrm rot="10800000">
          <a:off x="1008948" y="4055846"/>
          <a:ext cx="3489419" cy="52013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367" tIns="91440" rIns="170688" bIns="91440" numCol="1" spcCol="1270" anchor="ctr" anchorCtr="0">
          <a:noAutofit/>
        </a:bodyPr>
        <a:lstStyle/>
        <a:p>
          <a:pPr lvl="0" algn="ctr" defTabSz="1066800">
            <a:lnSpc>
              <a:spcPct val="90000"/>
            </a:lnSpc>
            <a:spcBef>
              <a:spcPct val="0"/>
            </a:spcBef>
            <a:spcAft>
              <a:spcPct val="35000"/>
            </a:spcAft>
          </a:pPr>
          <a:r>
            <a:rPr lang="id-ID" sz="2400" kern="1200" dirty="0" smtClean="0"/>
            <a:t>Kayu manis</a:t>
          </a:r>
          <a:endParaRPr lang="id-ID" sz="2400" kern="1200" dirty="0"/>
        </a:p>
      </dsp:txBody>
      <dsp:txXfrm rot="10800000">
        <a:off x="1138982" y="4055846"/>
        <a:ext cx="3359385" cy="520138"/>
      </dsp:txXfrm>
    </dsp:sp>
    <dsp:sp modelId="{7C863DCB-247D-497D-9621-43F400191B24}">
      <dsp:nvSpPr>
        <dsp:cNvPr id="0" name=""/>
        <dsp:cNvSpPr/>
      </dsp:nvSpPr>
      <dsp:spPr>
        <a:xfrm>
          <a:off x="748879" y="4055846"/>
          <a:ext cx="520138" cy="520138"/>
        </a:xfrm>
        <a:prstGeom prst="ellipse">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63F4D-0200-407F-BECE-30D7F88D9205}">
      <dsp:nvSpPr>
        <dsp:cNvPr id="0" name=""/>
        <dsp:cNvSpPr/>
      </dsp:nvSpPr>
      <dsp:spPr>
        <a:xfrm>
          <a:off x="2540" y="1053378"/>
          <a:ext cx="2476500" cy="977287"/>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id-ID" sz="2700" kern="1200" dirty="0" smtClean="0"/>
            <a:t>Respon organoleptik</a:t>
          </a:r>
          <a:endParaRPr lang="id-ID" sz="2700" kern="1200" dirty="0"/>
        </a:p>
      </dsp:txBody>
      <dsp:txXfrm>
        <a:off x="2540" y="1053378"/>
        <a:ext cx="2476500" cy="977287"/>
      </dsp:txXfrm>
    </dsp:sp>
    <dsp:sp modelId="{F498F9E0-A75C-42DC-ACE5-55D691ACEA24}">
      <dsp:nvSpPr>
        <dsp:cNvPr id="0" name=""/>
        <dsp:cNvSpPr/>
      </dsp:nvSpPr>
      <dsp:spPr>
        <a:xfrm>
          <a:off x="2540" y="2030666"/>
          <a:ext cx="2476500" cy="2334622"/>
        </a:xfrm>
        <a:prstGeom prst="rect">
          <a:avLst/>
        </a:prstGeom>
        <a:solidFill>
          <a:schemeClr val="accent2">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t>Uji Hedonik (Kesukaan)</a:t>
          </a:r>
          <a:endParaRPr lang="id-ID" sz="2000" kern="1200" dirty="0"/>
        </a:p>
        <a:p>
          <a:pPr marL="228600" lvl="1" indent="-228600" algn="l" defTabSz="889000">
            <a:lnSpc>
              <a:spcPct val="90000"/>
            </a:lnSpc>
            <a:spcBef>
              <a:spcPct val="0"/>
            </a:spcBef>
            <a:spcAft>
              <a:spcPct val="15000"/>
            </a:spcAft>
            <a:buChar char="••"/>
          </a:pPr>
          <a:r>
            <a:rPr lang="id-ID" sz="2000" kern="1200" dirty="0" smtClean="0"/>
            <a:t>20</a:t>
          </a:r>
          <a:r>
            <a:rPr lang="en-US" sz="2000" kern="1200" dirty="0" smtClean="0"/>
            <a:t> </a:t>
          </a:r>
          <a:r>
            <a:rPr lang="id-ID" sz="2000" kern="1200" dirty="0" smtClean="0"/>
            <a:t>orang panelis</a:t>
          </a:r>
          <a:endParaRPr lang="id-ID" sz="2000" kern="1200" dirty="0"/>
        </a:p>
        <a:p>
          <a:pPr marL="228600" lvl="1" indent="-228600" algn="l" defTabSz="889000">
            <a:lnSpc>
              <a:spcPct val="90000"/>
            </a:lnSpc>
            <a:spcBef>
              <a:spcPct val="0"/>
            </a:spcBef>
            <a:spcAft>
              <a:spcPct val="15000"/>
            </a:spcAft>
            <a:buChar char="••"/>
          </a:pPr>
          <a:r>
            <a:rPr lang="en-US" sz="2000" kern="1200" dirty="0" err="1" smtClean="0"/>
            <a:t>Atribut</a:t>
          </a:r>
          <a:r>
            <a:rPr lang="en-US" sz="2000" kern="1200" dirty="0" smtClean="0"/>
            <a:t> p</a:t>
          </a:r>
          <a:r>
            <a:rPr lang="id-ID" sz="2000" kern="1200" dirty="0" smtClean="0"/>
            <a:t>enilaian terhadap rasa, aroma, tekstur, dan </a:t>
          </a:r>
          <a:r>
            <a:rPr lang="id-ID" sz="2000" i="1" kern="1200" dirty="0" smtClean="0"/>
            <a:t>aftertaste</a:t>
          </a:r>
          <a:endParaRPr lang="en-US" sz="2000" i="1" kern="1200" dirty="0"/>
        </a:p>
      </dsp:txBody>
      <dsp:txXfrm>
        <a:off x="2540" y="2030666"/>
        <a:ext cx="2476500" cy="2334622"/>
      </dsp:txXfrm>
    </dsp:sp>
    <dsp:sp modelId="{7958D6B6-23F1-4079-A59E-B0A6CDC65035}">
      <dsp:nvSpPr>
        <dsp:cNvPr id="0" name=""/>
        <dsp:cNvSpPr/>
      </dsp:nvSpPr>
      <dsp:spPr>
        <a:xfrm>
          <a:off x="2825750" y="1053378"/>
          <a:ext cx="2476500" cy="977287"/>
        </a:xfrm>
        <a:prstGeom prst="rect">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id-ID" sz="2700" kern="1200" dirty="0" smtClean="0"/>
            <a:t>Respon Kimia</a:t>
          </a:r>
          <a:endParaRPr lang="id-ID" sz="2700" kern="1200" dirty="0"/>
        </a:p>
      </dsp:txBody>
      <dsp:txXfrm>
        <a:off x="2825750" y="1053378"/>
        <a:ext cx="2476500" cy="977287"/>
      </dsp:txXfrm>
    </dsp:sp>
    <dsp:sp modelId="{12C5F589-36B0-40E5-9130-F1005DA6CDEE}">
      <dsp:nvSpPr>
        <dsp:cNvPr id="0" name=""/>
        <dsp:cNvSpPr/>
      </dsp:nvSpPr>
      <dsp:spPr>
        <a:xfrm>
          <a:off x="2825750" y="2030666"/>
          <a:ext cx="2476500" cy="2334622"/>
        </a:xfrm>
        <a:prstGeom prst="rect">
          <a:avLst/>
        </a:prstGeom>
        <a:solidFill>
          <a:schemeClr val="accent3">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t>Aktivitas Antioksidan (DPPH)</a:t>
          </a:r>
          <a:endParaRPr lang="id-ID" sz="2000" kern="1200" dirty="0"/>
        </a:p>
        <a:p>
          <a:pPr marL="228600" lvl="1" indent="-228600" algn="l" defTabSz="889000">
            <a:lnSpc>
              <a:spcPct val="90000"/>
            </a:lnSpc>
            <a:spcBef>
              <a:spcPct val="0"/>
            </a:spcBef>
            <a:spcAft>
              <a:spcPct val="15000"/>
            </a:spcAft>
            <a:buChar char="••"/>
          </a:pPr>
          <a:r>
            <a:rPr lang="id-ID" sz="2000" kern="1200" dirty="0" smtClean="0"/>
            <a:t>Kadar Protein (Kjedhal)</a:t>
          </a:r>
          <a:endParaRPr lang="id-ID" sz="2000" kern="1200" dirty="0"/>
        </a:p>
        <a:p>
          <a:pPr marL="228600" lvl="1" indent="-228600" algn="l" defTabSz="889000">
            <a:lnSpc>
              <a:spcPct val="90000"/>
            </a:lnSpc>
            <a:spcBef>
              <a:spcPct val="0"/>
            </a:spcBef>
            <a:spcAft>
              <a:spcPct val="15000"/>
            </a:spcAft>
            <a:buChar char="••"/>
          </a:pPr>
          <a:r>
            <a:rPr lang="id-ID" sz="2000" kern="1200" dirty="0" smtClean="0"/>
            <a:t>Kadar Lemak (Soxhlet)</a:t>
          </a:r>
          <a:endParaRPr lang="id-ID" sz="2000" kern="1200" dirty="0"/>
        </a:p>
      </dsp:txBody>
      <dsp:txXfrm>
        <a:off x="2825750" y="2030666"/>
        <a:ext cx="2476500" cy="2334622"/>
      </dsp:txXfrm>
    </dsp:sp>
    <dsp:sp modelId="{88686153-0B7A-4DD7-849D-A29221370C71}">
      <dsp:nvSpPr>
        <dsp:cNvPr id="0" name=""/>
        <dsp:cNvSpPr/>
      </dsp:nvSpPr>
      <dsp:spPr>
        <a:xfrm>
          <a:off x="5648960" y="1053378"/>
          <a:ext cx="2476500" cy="977287"/>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id-ID" sz="2700" kern="1200" dirty="0" smtClean="0"/>
            <a:t>Respon Mikrobiologi</a:t>
          </a:r>
          <a:endParaRPr lang="id-ID" sz="2700" kern="1200" dirty="0"/>
        </a:p>
      </dsp:txBody>
      <dsp:txXfrm>
        <a:off x="5648960" y="1053378"/>
        <a:ext cx="2476500" cy="977287"/>
      </dsp:txXfrm>
    </dsp:sp>
    <dsp:sp modelId="{5C82F557-25E4-4B69-A158-320FBFA17A03}">
      <dsp:nvSpPr>
        <dsp:cNvPr id="0" name=""/>
        <dsp:cNvSpPr/>
      </dsp:nvSpPr>
      <dsp:spPr>
        <a:xfrm>
          <a:off x="5648960" y="2030666"/>
          <a:ext cx="2476500" cy="2334622"/>
        </a:xfrm>
        <a:prstGeom prst="rect">
          <a:avLst/>
        </a:prstGeom>
        <a:solidFill>
          <a:schemeClr val="accent4">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t>Pengujian Zat Anti Mikroba (ZAM)</a:t>
          </a:r>
          <a:endParaRPr lang="id-ID" sz="2000" kern="1200" dirty="0"/>
        </a:p>
      </dsp:txBody>
      <dsp:txXfrm>
        <a:off x="5648960" y="2030666"/>
        <a:ext cx="2476500" cy="233462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smtClean="0"/>
              <a:pPr/>
              <a:t>9/8/2016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703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904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smtClean="0"/>
              <a:t>9/8/2016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3433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332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smtClean="0"/>
              <a:pPr/>
              <a:t>9/8/2016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383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6930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059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141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1851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068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95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smtClean="0"/>
              <a:pPr/>
              <a:t>9/8/2016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605760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Layout" Target="../diagrams/layout7.xml"/><Relationship Id="rId7" Type="http://schemas.openxmlformats.org/officeDocument/2006/relationships/image" Target="../media/image22.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package" Target="../embeddings/Microsoft_Visio_Drawing1.vsd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package" Target="../embeddings/Microsoft_Visio_Drawing2.vsdx"/></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Layout" Target="../diagrams/layout5.xml"/><Relationship Id="rId7" Type="http://schemas.openxmlformats.org/officeDocument/2006/relationships/image" Target="../media/image11.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980" y="240214"/>
            <a:ext cx="11247120" cy="1739347"/>
          </a:xfrm>
        </p:spPr>
        <p:txBody>
          <a:bodyPr>
            <a:noAutofit/>
          </a:bodyPr>
          <a:lstStyle/>
          <a:p>
            <a:r>
              <a:rPr lang="id-ID" sz="3600" dirty="0">
                <a:solidFill>
                  <a:schemeClr val="accent2">
                    <a:lumMod val="40000"/>
                    <a:lumOff val="60000"/>
                  </a:schemeClr>
                </a:solidFill>
                <a:latin typeface="Gabriola" panose="04040605051002020D02" pitchFamily="82" charset="0"/>
              </a:rPr>
              <a:t>FORTIFIKASI TEPUNG DAUN KELOR </a:t>
            </a:r>
            <a:r>
              <a:rPr lang="id-ID" sz="3600" dirty="0" smtClean="0">
                <a:solidFill>
                  <a:schemeClr val="accent2">
                    <a:lumMod val="40000"/>
                    <a:lumOff val="60000"/>
                  </a:schemeClr>
                </a:solidFill>
                <a:latin typeface="Gabriola" panose="04040605051002020D02" pitchFamily="82" charset="0"/>
              </a:rPr>
              <a:t>(</a:t>
            </a:r>
            <a:r>
              <a:rPr lang="id-ID" sz="2800" i="1" dirty="0" smtClean="0">
                <a:solidFill>
                  <a:schemeClr val="accent2">
                    <a:lumMod val="40000"/>
                    <a:lumOff val="60000"/>
                  </a:schemeClr>
                </a:solidFill>
                <a:latin typeface="Times New Roman" panose="02020603050405020304" pitchFamily="18" charset="0"/>
                <a:cs typeface="Times New Roman" panose="02020603050405020304" pitchFamily="18" charset="0"/>
              </a:rPr>
              <a:t>Moringa oleifera</a:t>
            </a:r>
            <a:r>
              <a:rPr lang="id-ID" sz="3600" dirty="0" smtClean="0">
                <a:solidFill>
                  <a:schemeClr val="accent2">
                    <a:lumMod val="40000"/>
                    <a:lumOff val="60000"/>
                  </a:schemeClr>
                </a:solidFill>
                <a:latin typeface="Gabriola" panose="04040605051002020D02" pitchFamily="82" charset="0"/>
              </a:rPr>
              <a:t>) </a:t>
            </a:r>
            <a:r>
              <a:rPr lang="id-ID" sz="3600" dirty="0">
                <a:solidFill>
                  <a:schemeClr val="accent2">
                    <a:lumMod val="40000"/>
                    <a:lumOff val="60000"/>
                  </a:schemeClr>
                </a:solidFill>
                <a:latin typeface="Gabriola" panose="04040605051002020D02" pitchFamily="82" charset="0"/>
              </a:rPr>
              <a:t>DENGAN SUSU BUBUK DAN KONSENTRASI KAYU MANIS </a:t>
            </a:r>
            <a:r>
              <a:rPr lang="id-ID" sz="3600" dirty="0" smtClean="0">
                <a:solidFill>
                  <a:schemeClr val="accent2">
                    <a:lumMod val="40000"/>
                    <a:lumOff val="60000"/>
                  </a:schemeClr>
                </a:solidFill>
                <a:latin typeface="Gabriola" panose="04040605051002020D02" pitchFamily="82" charset="0"/>
              </a:rPr>
              <a:t>(</a:t>
            </a:r>
            <a:r>
              <a:rPr lang="id-ID" sz="3200" i="1" dirty="0" smtClean="0">
                <a:solidFill>
                  <a:schemeClr val="accent2">
                    <a:lumMod val="40000"/>
                    <a:lumOff val="60000"/>
                  </a:schemeClr>
                </a:solidFill>
                <a:latin typeface="Gabriola" panose="04040605051002020D02" pitchFamily="82" charset="0"/>
              </a:rPr>
              <a:t>Cinnamomum burmani</a:t>
            </a:r>
            <a:r>
              <a:rPr lang="id-ID" sz="3600" dirty="0" smtClean="0">
                <a:solidFill>
                  <a:schemeClr val="accent2">
                    <a:lumMod val="40000"/>
                    <a:lumOff val="60000"/>
                  </a:schemeClr>
                </a:solidFill>
                <a:latin typeface="Gabriola" panose="04040605051002020D02" pitchFamily="82" charset="0"/>
              </a:rPr>
              <a:t>) TERHADAP karakteristik </a:t>
            </a:r>
            <a:r>
              <a:rPr lang="id-ID" sz="2800" i="1" dirty="0">
                <a:solidFill>
                  <a:schemeClr val="accent2">
                    <a:lumMod val="40000"/>
                    <a:lumOff val="60000"/>
                  </a:schemeClr>
                </a:solidFill>
                <a:latin typeface="Times New Roman" panose="02020603050405020304" pitchFamily="18" charset="0"/>
                <a:ea typeface="FangSong" panose="02010609060101010101" pitchFamily="49" charset="-122"/>
                <a:cs typeface="Times New Roman" panose="02020603050405020304" pitchFamily="18" charset="0"/>
              </a:rPr>
              <a:t>DARK CHOCOLATE </a:t>
            </a:r>
          </a:p>
        </p:txBody>
      </p:sp>
      <p:sp>
        <p:nvSpPr>
          <p:cNvPr id="3" name="Subtitle 2"/>
          <p:cNvSpPr>
            <a:spLocks noGrp="1"/>
          </p:cNvSpPr>
          <p:nvPr>
            <p:ph type="subTitle" idx="1"/>
          </p:nvPr>
        </p:nvSpPr>
        <p:spPr>
          <a:xfrm>
            <a:off x="4185733" y="4677936"/>
            <a:ext cx="3641240" cy="1543569"/>
          </a:xfrm>
        </p:spPr>
        <p:txBody>
          <a:bodyPr>
            <a:noAutofit/>
          </a:bodyPr>
          <a:lstStyle/>
          <a:p>
            <a:r>
              <a:rPr lang="id-ID" sz="2800" dirty="0" smtClean="0">
                <a:solidFill>
                  <a:schemeClr val="accent2">
                    <a:lumMod val="40000"/>
                    <a:lumOff val="60000"/>
                  </a:schemeClr>
                </a:solidFill>
              </a:rPr>
              <a:t>Dosen Pembimbing II</a:t>
            </a:r>
            <a:endParaRPr lang="id-ID" sz="2800" dirty="0">
              <a:solidFill>
                <a:schemeClr val="accent2">
                  <a:lumMod val="40000"/>
                  <a:lumOff val="60000"/>
                </a:schemeClr>
              </a:solidFill>
            </a:endParaRPr>
          </a:p>
          <a:p>
            <a:endParaRPr lang="id-ID" sz="2800" dirty="0" smtClean="0">
              <a:solidFill>
                <a:schemeClr val="accent2">
                  <a:lumMod val="40000"/>
                  <a:lumOff val="60000"/>
                </a:schemeClr>
              </a:solidFill>
            </a:endParaRPr>
          </a:p>
          <a:p>
            <a:r>
              <a:rPr lang="id-ID" sz="2400" dirty="0" smtClean="0">
                <a:solidFill>
                  <a:schemeClr val="accent2">
                    <a:lumMod val="40000"/>
                    <a:lumOff val="60000"/>
                  </a:schemeClr>
                </a:solidFill>
              </a:rPr>
              <a:t>Dr.Ir. Nana Sutisna .A, M.Sc</a:t>
            </a:r>
            <a:endParaRPr lang="id-ID" sz="2400" dirty="0">
              <a:solidFill>
                <a:schemeClr val="accent2">
                  <a:lumMod val="40000"/>
                  <a:lumOff val="60000"/>
                </a:schemeClr>
              </a:solidFill>
            </a:endParaRPr>
          </a:p>
        </p:txBody>
      </p:sp>
      <p:sp>
        <p:nvSpPr>
          <p:cNvPr id="5" name="Subtitle 2"/>
          <p:cNvSpPr txBox="1">
            <a:spLocks/>
          </p:cNvSpPr>
          <p:nvPr/>
        </p:nvSpPr>
        <p:spPr>
          <a:xfrm>
            <a:off x="307041" y="2414349"/>
            <a:ext cx="11506200" cy="1543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id-ID" sz="2800" dirty="0" smtClean="0">
                <a:solidFill>
                  <a:schemeClr val="accent2">
                    <a:lumMod val="50000"/>
                  </a:schemeClr>
                </a:solidFill>
              </a:rPr>
              <a:t>FAUZIAH RAHMAWATI</a:t>
            </a:r>
          </a:p>
          <a:p>
            <a:r>
              <a:rPr lang="id-ID" sz="2800" dirty="0" smtClean="0">
                <a:solidFill>
                  <a:schemeClr val="accent2">
                    <a:lumMod val="50000"/>
                  </a:schemeClr>
                </a:solidFill>
              </a:rPr>
              <a:t>NRP. 123020155</a:t>
            </a:r>
          </a:p>
          <a:p>
            <a:endParaRPr lang="id-ID" sz="2800" dirty="0">
              <a:solidFill>
                <a:schemeClr val="accent2">
                  <a:lumMod val="50000"/>
                </a:schemeClr>
              </a:solidFill>
            </a:endParaRPr>
          </a:p>
        </p:txBody>
      </p:sp>
      <p:sp>
        <p:nvSpPr>
          <p:cNvPr id="6" name="Subtitle 2"/>
          <p:cNvSpPr txBox="1">
            <a:spLocks/>
          </p:cNvSpPr>
          <p:nvPr/>
        </p:nvSpPr>
        <p:spPr>
          <a:xfrm>
            <a:off x="307041" y="4660007"/>
            <a:ext cx="3677771" cy="1543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id-ID" sz="2800" dirty="0" smtClean="0">
                <a:solidFill>
                  <a:schemeClr val="accent2">
                    <a:lumMod val="40000"/>
                    <a:lumOff val="60000"/>
                  </a:schemeClr>
                </a:solidFill>
              </a:rPr>
              <a:t>Dosen Pembimbing I</a:t>
            </a:r>
          </a:p>
          <a:p>
            <a:endParaRPr lang="id-ID" sz="2800" dirty="0">
              <a:solidFill>
                <a:schemeClr val="accent2">
                  <a:lumMod val="40000"/>
                  <a:lumOff val="60000"/>
                </a:schemeClr>
              </a:solidFill>
            </a:endParaRPr>
          </a:p>
          <a:p>
            <a:pPr algn="l"/>
            <a:r>
              <a:rPr lang="id-ID" sz="2400" dirty="0" smtClean="0">
                <a:solidFill>
                  <a:schemeClr val="accent2">
                    <a:lumMod val="40000"/>
                    <a:lumOff val="60000"/>
                  </a:schemeClr>
                </a:solidFill>
              </a:rPr>
              <a:t>Dr.Ir. Yusep Ikrawan, M.Eng</a:t>
            </a:r>
          </a:p>
          <a:p>
            <a:endParaRPr lang="id-ID" sz="2800" dirty="0">
              <a:solidFill>
                <a:schemeClr val="accent2">
                  <a:lumMod val="40000"/>
                  <a:lumOff val="6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148" y="2201542"/>
            <a:ext cx="3028950" cy="15144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62" y="2201542"/>
            <a:ext cx="3028950" cy="1514475"/>
          </a:xfrm>
          <a:prstGeom prst="rect">
            <a:avLst/>
          </a:prstGeom>
        </p:spPr>
      </p:pic>
      <p:sp>
        <p:nvSpPr>
          <p:cNvPr id="9" name="Subtitle 2"/>
          <p:cNvSpPr txBox="1">
            <a:spLocks/>
          </p:cNvSpPr>
          <p:nvPr/>
        </p:nvSpPr>
        <p:spPr>
          <a:xfrm>
            <a:off x="8027894" y="4660006"/>
            <a:ext cx="3966881" cy="15435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id-ID" sz="2800" dirty="0" smtClean="0">
                <a:solidFill>
                  <a:schemeClr val="accent2">
                    <a:lumMod val="40000"/>
                    <a:lumOff val="60000"/>
                  </a:schemeClr>
                </a:solidFill>
              </a:rPr>
              <a:t>Dosen Penguji</a:t>
            </a:r>
          </a:p>
          <a:p>
            <a:endParaRPr lang="id-ID" sz="2800" dirty="0" smtClean="0">
              <a:solidFill>
                <a:schemeClr val="accent2">
                  <a:lumMod val="40000"/>
                  <a:lumOff val="60000"/>
                </a:schemeClr>
              </a:solidFill>
            </a:endParaRPr>
          </a:p>
          <a:p>
            <a:r>
              <a:rPr lang="id-ID" sz="2400" dirty="0" smtClean="0">
                <a:solidFill>
                  <a:schemeClr val="accent2">
                    <a:lumMod val="40000"/>
                    <a:lumOff val="60000"/>
                  </a:schemeClr>
                </a:solidFill>
              </a:rPr>
              <a:t>Ir.Hj. Ina Siti Nurminabari, MP</a:t>
            </a:r>
            <a:endParaRPr lang="id-ID" sz="2400" dirty="0">
              <a:solidFill>
                <a:schemeClr val="accent2">
                  <a:lumMod val="40000"/>
                  <a:lumOff val="60000"/>
                </a:schemeClr>
              </a:solidFill>
            </a:endParaRPr>
          </a:p>
        </p:txBody>
      </p:sp>
    </p:spTree>
    <p:extLst>
      <p:ext uri="{BB962C8B-B14F-4D97-AF65-F5344CB8AC3E}">
        <p14:creationId xmlns:p14="http://schemas.microsoft.com/office/powerpoint/2010/main" val="40015605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Bahan dan alat penelitian</a:t>
            </a:r>
            <a:endParaRPr lang="id-ID" dirty="0">
              <a:latin typeface="Arial Rounded MT Bold" panose="020F0704030504030204" pitchFamily="34" charset="0"/>
            </a:endParaRPr>
          </a:p>
        </p:txBody>
      </p:sp>
      <p:sp>
        <p:nvSpPr>
          <p:cNvPr id="8" name="Text Placeholder 7"/>
          <p:cNvSpPr>
            <a:spLocks noGrp="1"/>
          </p:cNvSpPr>
          <p:nvPr>
            <p:ph sz="half" idx="1"/>
          </p:nvPr>
        </p:nvSpPr>
        <p:spPr>
          <a:xfrm>
            <a:off x="192470" y="1322363"/>
            <a:ext cx="4754880" cy="470573"/>
          </a:xfrm>
        </p:spPr>
        <p:txBody>
          <a:bodyPr>
            <a:normAutofit/>
          </a:bodyPr>
          <a:lstStyle/>
          <a:p>
            <a:r>
              <a:rPr lang="id-ID" dirty="0" smtClean="0"/>
              <a:t>Bahan pembuatan </a:t>
            </a:r>
            <a:r>
              <a:rPr lang="id-ID" i="1" dirty="0" smtClean="0"/>
              <a:t>Dark</a:t>
            </a:r>
            <a:r>
              <a:rPr lang="id-ID" dirty="0" smtClean="0"/>
              <a:t> </a:t>
            </a:r>
            <a:r>
              <a:rPr lang="id-ID" i="1" dirty="0" smtClean="0"/>
              <a:t>Chocolate :</a:t>
            </a:r>
            <a:endParaRPr lang="id-ID" i="1" dirty="0"/>
          </a:p>
        </p:txBody>
      </p:sp>
      <p:sp>
        <p:nvSpPr>
          <p:cNvPr id="21" name="Content Placeholder 20"/>
          <p:cNvSpPr>
            <a:spLocks noGrp="1"/>
          </p:cNvSpPr>
          <p:nvPr>
            <p:ph sz="half" idx="2"/>
          </p:nvPr>
        </p:nvSpPr>
        <p:spPr>
          <a:xfrm>
            <a:off x="6230391" y="2011680"/>
            <a:ext cx="2463443" cy="4206240"/>
          </a:xfrm>
        </p:spPr>
        <p:txBody>
          <a:bodyPr>
            <a:normAutofit/>
          </a:bodyPr>
          <a:lstStyle/>
          <a:p>
            <a:r>
              <a:rPr lang="id-ID" b="1" dirty="0" smtClean="0"/>
              <a:t>Aquadest	</a:t>
            </a:r>
          </a:p>
          <a:p>
            <a:r>
              <a:rPr lang="id-ID" b="1" dirty="0" smtClean="0"/>
              <a:t>alkohol 70%</a:t>
            </a:r>
          </a:p>
          <a:p>
            <a:r>
              <a:rPr lang="id-ID" b="1" dirty="0" smtClean="0"/>
              <a:t>NH</a:t>
            </a:r>
            <a:r>
              <a:rPr lang="id-ID" b="1" baseline="-25000" dirty="0" smtClean="0"/>
              <a:t>2</a:t>
            </a:r>
            <a:r>
              <a:rPr lang="id-ID" b="1" dirty="0" smtClean="0"/>
              <a:t>SO</a:t>
            </a:r>
            <a:r>
              <a:rPr lang="id-ID" b="1" baseline="-25000" dirty="0" smtClean="0"/>
              <a:t>4</a:t>
            </a:r>
            <a:r>
              <a:rPr lang="id-ID" b="1" dirty="0" smtClean="0"/>
              <a:t> anhidrat</a:t>
            </a:r>
          </a:p>
          <a:p>
            <a:r>
              <a:rPr lang="id-ID" b="1" dirty="0" smtClean="0"/>
              <a:t> HgO</a:t>
            </a:r>
          </a:p>
          <a:p>
            <a:r>
              <a:rPr lang="id-ID" b="1" dirty="0" smtClean="0"/>
              <a:t> </a:t>
            </a:r>
            <a:r>
              <a:rPr lang="id-ID" b="1" dirty="0"/>
              <a:t>S</a:t>
            </a:r>
            <a:r>
              <a:rPr lang="id-ID" b="1" dirty="0" smtClean="0"/>
              <a:t>elenium black</a:t>
            </a:r>
          </a:p>
          <a:p>
            <a:r>
              <a:rPr lang="id-ID" b="1" dirty="0" smtClean="0"/>
              <a:t>Batu didih</a:t>
            </a:r>
          </a:p>
          <a:p>
            <a:r>
              <a:rPr lang="id-ID" b="1" dirty="0" smtClean="0"/>
              <a:t>H</a:t>
            </a:r>
            <a:r>
              <a:rPr lang="id-ID" b="1" baseline="-25000" dirty="0" smtClean="0"/>
              <a:t>2</a:t>
            </a:r>
            <a:r>
              <a:rPr lang="id-ID" b="1" dirty="0" smtClean="0"/>
              <a:t>SO</a:t>
            </a:r>
            <a:r>
              <a:rPr lang="id-ID" b="1" baseline="-25000" dirty="0" smtClean="0"/>
              <a:t>4</a:t>
            </a:r>
            <a:r>
              <a:rPr lang="id-ID" b="1" dirty="0" smtClean="0"/>
              <a:t> pekat</a:t>
            </a:r>
          </a:p>
          <a:p>
            <a:r>
              <a:rPr lang="id-ID" b="1" dirty="0" smtClean="0"/>
              <a:t>NaOH 30%</a:t>
            </a:r>
          </a:p>
          <a:p>
            <a:endParaRPr lang="id-ID" dirty="0"/>
          </a:p>
        </p:txBody>
      </p:sp>
      <p:graphicFrame>
        <p:nvGraphicFramePr>
          <p:cNvPr id="19" name="Diagram 18"/>
          <p:cNvGraphicFramePr/>
          <p:nvPr>
            <p:extLst>
              <p:ext uri="{D42A27DB-BD31-4B8C-83A1-F6EECF244321}">
                <p14:modId xmlns:p14="http://schemas.microsoft.com/office/powerpoint/2010/main" val="833151893"/>
              </p:ext>
            </p:extLst>
          </p:nvPr>
        </p:nvGraphicFramePr>
        <p:xfrm>
          <a:off x="422032" y="2011680"/>
          <a:ext cx="5247248" cy="4579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 Placeholder 7"/>
          <p:cNvSpPr txBox="1">
            <a:spLocks/>
          </p:cNvSpPr>
          <p:nvPr/>
        </p:nvSpPr>
        <p:spPr>
          <a:xfrm>
            <a:off x="6094959" y="1322363"/>
            <a:ext cx="4754880" cy="47057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id-ID" dirty="0" smtClean="0"/>
              <a:t>Bahan analisis </a:t>
            </a:r>
            <a:r>
              <a:rPr lang="id-ID" dirty="0"/>
              <a:t>:</a:t>
            </a:r>
          </a:p>
        </p:txBody>
      </p:sp>
      <p:sp>
        <p:nvSpPr>
          <p:cNvPr id="23" name="Content Placeholder 20"/>
          <p:cNvSpPr txBox="1">
            <a:spLocks/>
          </p:cNvSpPr>
          <p:nvPr/>
        </p:nvSpPr>
        <p:spPr>
          <a:xfrm>
            <a:off x="8665830" y="2011680"/>
            <a:ext cx="2644595" cy="420624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id-ID" b="1" dirty="0" smtClean="0"/>
              <a:t>Na</a:t>
            </a:r>
            <a:r>
              <a:rPr lang="id-ID" b="1" baseline="-25000" dirty="0" smtClean="0"/>
              <a:t>2</a:t>
            </a:r>
            <a:r>
              <a:rPr lang="id-ID" b="1" dirty="0" smtClean="0"/>
              <a:t>S</a:t>
            </a:r>
            <a:r>
              <a:rPr lang="id-ID" b="1" baseline="-25000" dirty="0" smtClean="0"/>
              <a:t>2</a:t>
            </a:r>
            <a:r>
              <a:rPr lang="id-ID" b="1" dirty="0" smtClean="0"/>
              <a:t>O</a:t>
            </a:r>
            <a:r>
              <a:rPr lang="id-ID" b="1" baseline="-25000" dirty="0" smtClean="0"/>
              <a:t>3</a:t>
            </a:r>
            <a:r>
              <a:rPr lang="id-ID" b="1" dirty="0" smtClean="0"/>
              <a:t> 5%,</a:t>
            </a:r>
          </a:p>
          <a:p>
            <a:r>
              <a:rPr lang="id-ID" b="1" dirty="0"/>
              <a:t>G</a:t>
            </a:r>
            <a:r>
              <a:rPr lang="id-ID" b="1" dirty="0" smtClean="0"/>
              <a:t>ranul Zn</a:t>
            </a:r>
          </a:p>
          <a:p>
            <a:r>
              <a:rPr lang="id-ID" b="1" dirty="0" smtClean="0"/>
              <a:t>HCl 0,1 N</a:t>
            </a:r>
          </a:p>
          <a:p>
            <a:r>
              <a:rPr lang="id-ID" b="1" dirty="0" smtClean="0"/>
              <a:t>NaOH 0,1 N</a:t>
            </a:r>
          </a:p>
          <a:p>
            <a:r>
              <a:rPr lang="id-ID" b="1" dirty="0"/>
              <a:t>I</a:t>
            </a:r>
            <a:r>
              <a:rPr lang="id-ID" b="1" dirty="0" smtClean="0"/>
              <a:t>ndikator PP (Fenolftalein)</a:t>
            </a:r>
          </a:p>
          <a:p>
            <a:r>
              <a:rPr lang="id-ID" b="1" dirty="0" smtClean="0"/>
              <a:t>Larutan DPPH</a:t>
            </a:r>
          </a:p>
          <a:p>
            <a:r>
              <a:rPr lang="id-ID" b="1" dirty="0" smtClean="0"/>
              <a:t>NA(Nutrient Agar)</a:t>
            </a:r>
          </a:p>
          <a:p>
            <a:r>
              <a:rPr lang="id-ID" b="1" dirty="0"/>
              <a:t>S</a:t>
            </a:r>
            <a:r>
              <a:rPr lang="id-ID" b="1" dirty="0" smtClean="0"/>
              <a:t>uspensi </a:t>
            </a:r>
            <a:r>
              <a:rPr lang="id-ID" b="1" i="1" dirty="0" smtClean="0"/>
              <a:t>Staphylococcus aureus</a:t>
            </a:r>
            <a:r>
              <a:rPr lang="id-ID" b="1" dirty="0" smtClean="0"/>
              <a:t>.</a:t>
            </a:r>
          </a:p>
          <a:p>
            <a:endParaRPr lang="id-ID" b="1" dirty="0"/>
          </a:p>
        </p:txBody>
      </p:sp>
    </p:spTree>
    <p:extLst>
      <p:ext uri="{BB962C8B-B14F-4D97-AF65-F5344CB8AC3E}">
        <p14:creationId xmlns:p14="http://schemas.microsoft.com/office/powerpoint/2010/main" val="621086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878" y="872461"/>
            <a:ext cx="4754880" cy="743094"/>
          </a:xfrm>
        </p:spPr>
        <p:txBody>
          <a:bodyPr>
            <a:noAutofit/>
          </a:bodyPr>
          <a:lstStyle/>
          <a:p>
            <a:r>
              <a:rPr lang="id-ID" sz="2800" dirty="0" smtClean="0"/>
              <a:t>Alat Pembuatan </a:t>
            </a:r>
            <a:r>
              <a:rPr lang="id-ID" sz="2800" i="1" dirty="0" smtClean="0"/>
              <a:t>Dark Chocolate : </a:t>
            </a:r>
            <a:endParaRPr lang="id-ID" sz="2800" i="1" dirty="0"/>
          </a:p>
        </p:txBody>
      </p:sp>
      <p:sp>
        <p:nvSpPr>
          <p:cNvPr id="6" name="Content Placeholder 5"/>
          <p:cNvSpPr>
            <a:spLocks noGrp="1"/>
          </p:cNvSpPr>
          <p:nvPr>
            <p:ph sz="half" idx="2"/>
          </p:nvPr>
        </p:nvSpPr>
        <p:spPr>
          <a:xfrm>
            <a:off x="6231230" y="1477108"/>
            <a:ext cx="2786161" cy="4745616"/>
          </a:xfrm>
        </p:spPr>
        <p:txBody>
          <a:bodyPr>
            <a:noAutofit/>
          </a:bodyPr>
          <a:lstStyle/>
          <a:p>
            <a:r>
              <a:rPr lang="id-ID" sz="2000" dirty="0" smtClean="0"/>
              <a:t>Neraca digital</a:t>
            </a:r>
          </a:p>
          <a:p>
            <a:r>
              <a:rPr lang="id-ID" sz="2000" dirty="0" smtClean="0"/>
              <a:t>Tangkrus</a:t>
            </a:r>
          </a:p>
          <a:p>
            <a:r>
              <a:rPr lang="id-ID" sz="2000" dirty="0"/>
              <a:t>L</a:t>
            </a:r>
            <a:r>
              <a:rPr lang="id-ID" sz="2000" dirty="0" smtClean="0"/>
              <a:t>abu kjeldahl</a:t>
            </a:r>
          </a:p>
          <a:p>
            <a:r>
              <a:rPr lang="id-ID" sz="2000" dirty="0"/>
              <a:t>K</a:t>
            </a:r>
            <a:r>
              <a:rPr lang="id-ID" sz="2000" dirty="0" smtClean="0"/>
              <a:t>ompor gas</a:t>
            </a:r>
          </a:p>
          <a:p>
            <a:r>
              <a:rPr lang="id-ID" sz="2000" dirty="0"/>
              <a:t>K</a:t>
            </a:r>
            <a:r>
              <a:rPr lang="id-ID" sz="2000" dirty="0" smtClean="0"/>
              <a:t>awat kasa</a:t>
            </a:r>
          </a:p>
          <a:p>
            <a:r>
              <a:rPr lang="id-ID" sz="2000" dirty="0"/>
              <a:t>L</a:t>
            </a:r>
            <a:r>
              <a:rPr lang="id-ID" sz="2000" dirty="0" smtClean="0"/>
              <a:t>abu takar</a:t>
            </a:r>
          </a:p>
          <a:p>
            <a:r>
              <a:rPr lang="id-ID" sz="2000" dirty="0"/>
              <a:t>L</a:t>
            </a:r>
            <a:r>
              <a:rPr lang="id-ID" sz="2000" dirty="0" smtClean="0"/>
              <a:t>abu erlenmeyer</a:t>
            </a:r>
          </a:p>
          <a:p>
            <a:r>
              <a:rPr lang="id-ID" sz="2000" dirty="0"/>
              <a:t>L</a:t>
            </a:r>
            <a:r>
              <a:rPr lang="id-ID" sz="2000" dirty="0" smtClean="0"/>
              <a:t>abu destilasi</a:t>
            </a:r>
          </a:p>
          <a:p>
            <a:r>
              <a:rPr lang="id-ID" sz="2000" dirty="0" smtClean="0"/>
              <a:t>Kondensor</a:t>
            </a:r>
          </a:p>
          <a:p>
            <a:r>
              <a:rPr lang="id-ID" sz="2000" dirty="0"/>
              <a:t>Selang</a:t>
            </a:r>
          </a:p>
          <a:p>
            <a:r>
              <a:rPr lang="id-ID" sz="2000" dirty="0"/>
              <a:t>Adapter</a:t>
            </a:r>
          </a:p>
          <a:p>
            <a:r>
              <a:rPr lang="id-ID" sz="2000" dirty="0"/>
              <a:t>Klem dan </a:t>
            </a:r>
            <a:r>
              <a:rPr lang="id-ID" sz="2000" dirty="0" smtClean="0"/>
              <a:t>statif</a:t>
            </a:r>
          </a:p>
          <a:p>
            <a:r>
              <a:rPr lang="id-ID" sz="2000" dirty="0" smtClean="0"/>
              <a:t>Buret</a:t>
            </a:r>
            <a:endParaRPr lang="id-ID" sz="2000" dirty="0"/>
          </a:p>
        </p:txBody>
      </p:sp>
      <p:sp>
        <p:nvSpPr>
          <p:cNvPr id="5" name="Text Placeholder 4"/>
          <p:cNvSpPr>
            <a:spLocks noGrp="1"/>
          </p:cNvSpPr>
          <p:nvPr>
            <p:ph type="body" sz="quarter" idx="3"/>
          </p:nvPr>
        </p:nvSpPr>
        <p:spPr>
          <a:xfrm>
            <a:off x="6231230" y="872461"/>
            <a:ext cx="4754880" cy="478038"/>
          </a:xfrm>
        </p:spPr>
        <p:txBody>
          <a:bodyPr>
            <a:normAutofit/>
          </a:bodyPr>
          <a:lstStyle/>
          <a:p>
            <a:pPr algn="ctr"/>
            <a:r>
              <a:rPr lang="id-ID" sz="2800" dirty="0" smtClean="0"/>
              <a:t>Alat Analisis :</a:t>
            </a:r>
            <a:endParaRPr lang="id-ID" sz="2800" dirty="0"/>
          </a:p>
        </p:txBody>
      </p:sp>
      <p:sp>
        <p:nvSpPr>
          <p:cNvPr id="7" name="Content Placeholder 5"/>
          <p:cNvSpPr txBox="1">
            <a:spLocks/>
          </p:cNvSpPr>
          <p:nvPr/>
        </p:nvSpPr>
        <p:spPr>
          <a:xfrm>
            <a:off x="8666998" y="1463041"/>
            <a:ext cx="3096191" cy="474561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id-ID" sz="2000" dirty="0" smtClean="0"/>
              <a:t>Corong</a:t>
            </a:r>
          </a:p>
          <a:p>
            <a:r>
              <a:rPr lang="id-ID" sz="2000" dirty="0"/>
              <a:t>G</a:t>
            </a:r>
            <a:r>
              <a:rPr lang="id-ID" sz="2000" dirty="0" smtClean="0"/>
              <a:t>elas kimia</a:t>
            </a:r>
          </a:p>
          <a:p>
            <a:r>
              <a:rPr lang="id-ID" sz="2000" dirty="0"/>
              <a:t>F</a:t>
            </a:r>
            <a:r>
              <a:rPr lang="id-ID" sz="2000" dirty="0" smtClean="0"/>
              <a:t>iller, pipet volume</a:t>
            </a:r>
          </a:p>
          <a:p>
            <a:r>
              <a:rPr lang="id-ID" sz="2000" dirty="0" smtClean="0"/>
              <a:t>Tabung reaksi</a:t>
            </a:r>
          </a:p>
          <a:p>
            <a:r>
              <a:rPr lang="id-ID" sz="2000" dirty="0" smtClean="0"/>
              <a:t>Spektrofotometer</a:t>
            </a:r>
          </a:p>
          <a:p>
            <a:r>
              <a:rPr lang="id-ID" sz="2000" dirty="0" smtClean="0"/>
              <a:t> Cawan petri</a:t>
            </a:r>
          </a:p>
          <a:p>
            <a:r>
              <a:rPr lang="id-ID" sz="2000" dirty="0"/>
              <a:t>J</a:t>
            </a:r>
            <a:r>
              <a:rPr lang="id-ID" sz="2000" dirty="0" smtClean="0"/>
              <a:t>arum oase</a:t>
            </a:r>
          </a:p>
          <a:p>
            <a:r>
              <a:rPr lang="id-ID" sz="2000" dirty="0"/>
              <a:t>P</a:t>
            </a:r>
            <a:r>
              <a:rPr lang="id-ID" sz="2000" dirty="0" smtClean="0"/>
              <a:t>embakar spirtus</a:t>
            </a:r>
          </a:p>
          <a:p>
            <a:r>
              <a:rPr lang="id-ID" sz="2000" dirty="0" smtClean="0"/>
              <a:t>Pensil kaca</a:t>
            </a:r>
          </a:p>
          <a:p>
            <a:r>
              <a:rPr lang="id-ID" sz="2000" dirty="0" smtClean="0"/>
              <a:t> </a:t>
            </a:r>
            <a:r>
              <a:rPr lang="id-ID" sz="2000" dirty="0"/>
              <a:t>K</a:t>
            </a:r>
            <a:r>
              <a:rPr lang="id-ID" sz="2000" dirty="0" smtClean="0"/>
              <a:t>ertas saring</a:t>
            </a:r>
          </a:p>
          <a:p>
            <a:r>
              <a:rPr lang="id-ID" sz="2000" dirty="0"/>
              <a:t>I</a:t>
            </a:r>
            <a:r>
              <a:rPr lang="id-ID" sz="2000" dirty="0" smtClean="0"/>
              <a:t>nkubator.</a:t>
            </a:r>
          </a:p>
          <a:p>
            <a:endParaRPr lang="id-ID" sz="2000" dirty="0"/>
          </a:p>
        </p:txBody>
      </p:sp>
      <p:sp>
        <p:nvSpPr>
          <p:cNvPr id="8" name="Rounded Rectangle 7"/>
          <p:cNvSpPr/>
          <p:nvPr/>
        </p:nvSpPr>
        <p:spPr>
          <a:xfrm>
            <a:off x="236957" y="2019794"/>
            <a:ext cx="5207860" cy="4330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id-ID" sz="2400" dirty="0"/>
              <a:t>Timbangan </a:t>
            </a:r>
            <a:r>
              <a:rPr lang="id-ID" sz="2400" dirty="0" smtClean="0"/>
              <a:t>elektrik</a:t>
            </a:r>
          </a:p>
          <a:p>
            <a:pPr marL="342900" indent="-342900">
              <a:buFont typeface="Arial" panose="020B0604020202020204" pitchFamily="34" charset="0"/>
              <a:buChar char="•"/>
            </a:pPr>
            <a:r>
              <a:rPr lang="id-ID" sz="2400" i="1" dirty="0" smtClean="0"/>
              <a:t>Concher</a:t>
            </a:r>
            <a:r>
              <a:rPr lang="id-ID" sz="2400" dirty="0" smtClean="0"/>
              <a:t> </a:t>
            </a:r>
            <a:r>
              <a:rPr lang="id-ID" sz="2400" dirty="0"/>
              <a:t>untuk mencampurkan </a:t>
            </a:r>
            <a:r>
              <a:rPr lang="id-ID" sz="2400" dirty="0" smtClean="0"/>
              <a:t>adonan</a:t>
            </a:r>
          </a:p>
          <a:p>
            <a:pPr marL="342900" indent="-342900">
              <a:buFont typeface="Arial" panose="020B0604020202020204" pitchFamily="34" charset="0"/>
              <a:buChar char="•"/>
            </a:pPr>
            <a:r>
              <a:rPr lang="id-ID" sz="2400" dirty="0" smtClean="0"/>
              <a:t>Panci </a:t>
            </a:r>
            <a:r>
              <a:rPr lang="id-ID" sz="2400" i="1" dirty="0"/>
              <a:t>stainless steel</a:t>
            </a:r>
            <a:r>
              <a:rPr lang="id-ID" sz="2400" dirty="0"/>
              <a:t> </a:t>
            </a:r>
            <a:endParaRPr lang="id-ID" sz="2400" dirty="0" smtClean="0"/>
          </a:p>
          <a:p>
            <a:pPr marL="342900" indent="-342900">
              <a:buFont typeface="Arial" panose="020B0604020202020204" pitchFamily="34" charset="0"/>
              <a:buChar char="•"/>
            </a:pPr>
            <a:r>
              <a:rPr lang="id-ID" sz="2400" dirty="0" smtClean="0"/>
              <a:t>Pengadukan adonan</a:t>
            </a:r>
          </a:p>
          <a:p>
            <a:pPr marL="342900" indent="-342900">
              <a:buFont typeface="Arial" panose="020B0604020202020204" pitchFamily="34" charset="0"/>
              <a:buChar char="•"/>
            </a:pPr>
            <a:r>
              <a:rPr lang="id-ID" sz="2400" dirty="0" smtClean="0"/>
              <a:t>Sendok </a:t>
            </a:r>
            <a:r>
              <a:rPr lang="id-ID" sz="2400" dirty="0"/>
              <a:t>untuk mengambil </a:t>
            </a:r>
            <a:r>
              <a:rPr lang="id-ID" sz="2400" dirty="0" smtClean="0"/>
              <a:t>bahan</a:t>
            </a:r>
          </a:p>
          <a:p>
            <a:pPr marL="342900" indent="-342900">
              <a:buFont typeface="Arial" panose="020B0604020202020204" pitchFamily="34" charset="0"/>
              <a:buChar char="•"/>
            </a:pPr>
            <a:r>
              <a:rPr lang="id-ID" sz="2400" dirty="0" smtClean="0"/>
              <a:t>Cetakan </a:t>
            </a:r>
            <a:r>
              <a:rPr lang="id-ID" sz="2400" dirty="0"/>
              <a:t>sebagai wadah hasil </a:t>
            </a:r>
            <a:r>
              <a:rPr lang="id-ID" sz="2400" dirty="0" smtClean="0"/>
              <a:t>adonan</a:t>
            </a:r>
          </a:p>
          <a:p>
            <a:pPr marL="342900" indent="-342900">
              <a:buFont typeface="Arial" panose="020B0604020202020204" pitchFamily="34" charset="0"/>
              <a:buChar char="•"/>
            </a:pPr>
            <a:r>
              <a:rPr lang="id-ID" sz="2400" i="1" dirty="0"/>
              <a:t>Alumunium </a:t>
            </a:r>
            <a:r>
              <a:rPr lang="id-ID" sz="2400" i="1" dirty="0" smtClean="0"/>
              <a:t>foil</a:t>
            </a:r>
            <a:endParaRPr lang="id-ID" sz="2400" dirty="0" smtClean="0"/>
          </a:p>
          <a:p>
            <a:pPr marL="342900" indent="-342900">
              <a:buFont typeface="Arial" panose="020B0604020202020204" pitchFamily="34" charset="0"/>
              <a:buChar char="•"/>
            </a:pPr>
            <a:r>
              <a:rPr lang="id-ID" sz="2400" dirty="0"/>
              <a:t>K</a:t>
            </a:r>
            <a:r>
              <a:rPr lang="id-ID" sz="2400" dirty="0" smtClean="0"/>
              <a:t>ain </a:t>
            </a:r>
            <a:r>
              <a:rPr lang="id-ID" sz="2400" dirty="0"/>
              <a:t>lap </a:t>
            </a:r>
          </a:p>
          <a:p>
            <a:pPr marL="342900" indent="-342900">
              <a:buFont typeface="Arial" panose="020B0604020202020204" pitchFamily="34" charset="0"/>
              <a:buChar char="•"/>
            </a:pPr>
            <a:r>
              <a:rPr lang="id-ID" sz="2400" dirty="0" smtClean="0"/>
              <a:t>Lemari </a:t>
            </a:r>
            <a:r>
              <a:rPr lang="id-ID" sz="2400" dirty="0"/>
              <a:t>es.</a:t>
            </a:r>
          </a:p>
          <a:p>
            <a:pPr algn="ctr"/>
            <a:endParaRPr lang="id-ID" dirty="0"/>
          </a:p>
        </p:txBody>
      </p:sp>
    </p:spTree>
    <p:extLst>
      <p:ext uri="{BB962C8B-B14F-4D97-AF65-F5344CB8AC3E}">
        <p14:creationId xmlns:p14="http://schemas.microsoft.com/office/powerpoint/2010/main" val="172417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METODOLOGI PENELITIAN</a:t>
            </a:r>
            <a:endParaRPr lang="id-ID" dirty="0">
              <a:latin typeface="Arial Rounded MT Bold" panose="020F0704030504030204" pitchFamily="34" charset="0"/>
            </a:endParaRPr>
          </a:p>
        </p:txBody>
      </p:sp>
      <p:sp>
        <p:nvSpPr>
          <p:cNvPr id="9" name="Content Placeholder 8"/>
          <p:cNvSpPr>
            <a:spLocks noGrp="1"/>
          </p:cNvSpPr>
          <p:nvPr>
            <p:ph sz="half" idx="1"/>
          </p:nvPr>
        </p:nvSpPr>
        <p:spPr>
          <a:xfrm>
            <a:off x="3123028" y="2120357"/>
            <a:ext cx="8623495" cy="1286499"/>
          </a:xfrm>
        </p:spPr>
        <p:txBody>
          <a:bodyPr/>
          <a:lstStyle/>
          <a:p>
            <a:pPr marL="0" indent="0" algn="just">
              <a:buNone/>
            </a:pPr>
            <a:r>
              <a:rPr lang="id-ID" dirty="0"/>
              <a:t>Tujuan dari penelitian </a:t>
            </a:r>
            <a:r>
              <a:rPr lang="id-ID" dirty="0" smtClean="0"/>
              <a:t>pendahuluan untuk mengetahui berbagai cokelat bubuk</a:t>
            </a:r>
            <a:r>
              <a:rPr lang="id-ID" i="1" dirty="0" smtClean="0"/>
              <a:t> (cocoa powder) </a:t>
            </a:r>
            <a:r>
              <a:rPr lang="id-ID" dirty="0" smtClean="0"/>
              <a:t>terbaik yang akan digunakan pada penelitian utama. Dengan menggunakan pengujian organoleptik yaitu </a:t>
            </a:r>
            <a:r>
              <a:rPr lang="id-ID" i="1" dirty="0" smtClean="0"/>
              <a:t>Hedonik Test. </a:t>
            </a:r>
            <a:endParaRPr lang="id-ID" i="1" dirty="0"/>
          </a:p>
        </p:txBody>
      </p:sp>
      <p:sp>
        <p:nvSpPr>
          <p:cNvPr id="12" name="Content Placeholder 8"/>
          <p:cNvSpPr>
            <a:spLocks noGrp="1"/>
          </p:cNvSpPr>
          <p:nvPr>
            <p:ph sz="half" idx="2"/>
          </p:nvPr>
        </p:nvSpPr>
        <p:spPr>
          <a:xfrm>
            <a:off x="3123028" y="4059353"/>
            <a:ext cx="8623495" cy="1595987"/>
          </a:xfrm>
        </p:spPr>
        <p:txBody>
          <a:bodyPr>
            <a:normAutofit/>
          </a:bodyPr>
          <a:lstStyle/>
          <a:p>
            <a:pPr marL="0" indent="0" algn="just">
              <a:buNone/>
            </a:pPr>
            <a:r>
              <a:rPr lang="en-US" dirty="0" err="1">
                <a:ea typeface="Times New Roman" panose="02020603050405020304" pitchFamily="18" charset="0"/>
              </a:rPr>
              <a:t>Penelitian</a:t>
            </a:r>
            <a:r>
              <a:rPr lang="en-US" dirty="0">
                <a:ea typeface="Times New Roman" panose="02020603050405020304" pitchFamily="18" charset="0"/>
              </a:rPr>
              <a:t> </a:t>
            </a:r>
            <a:r>
              <a:rPr lang="en-US" dirty="0" err="1">
                <a:ea typeface="Times New Roman" panose="02020603050405020304" pitchFamily="18" charset="0"/>
              </a:rPr>
              <a:t>utama</a:t>
            </a:r>
            <a:r>
              <a:rPr lang="en-US" dirty="0">
                <a:ea typeface="Times New Roman" panose="02020603050405020304" pitchFamily="18" charset="0"/>
              </a:rPr>
              <a:t> </a:t>
            </a:r>
            <a:r>
              <a:rPr lang="en-US" dirty="0" err="1">
                <a:ea typeface="Times New Roman" panose="02020603050405020304" pitchFamily="18" charset="0"/>
              </a:rPr>
              <a:t>yaitu</a:t>
            </a:r>
            <a:r>
              <a:rPr lang="en-US" dirty="0">
                <a:ea typeface="Times New Roman" panose="02020603050405020304" pitchFamily="18" charset="0"/>
              </a:rPr>
              <a:t> </a:t>
            </a:r>
            <a:r>
              <a:rPr lang="en-US" dirty="0" err="1">
                <a:ea typeface="Times New Roman" panose="02020603050405020304" pitchFamily="18" charset="0"/>
              </a:rPr>
              <a:t>dengan</a:t>
            </a:r>
            <a:r>
              <a:rPr lang="en-US" dirty="0">
                <a:ea typeface="Times New Roman" panose="02020603050405020304" pitchFamily="18" charset="0"/>
              </a:rPr>
              <a:t> </a:t>
            </a:r>
            <a:r>
              <a:rPr lang="en-US" dirty="0" err="1">
                <a:ea typeface="Times New Roman" panose="02020603050405020304" pitchFamily="18" charset="0"/>
              </a:rPr>
              <a:t>penambahan</a:t>
            </a:r>
            <a:r>
              <a:rPr lang="en-US" dirty="0">
                <a:ea typeface="Times New Roman" panose="02020603050405020304" pitchFamily="18" charset="0"/>
              </a:rPr>
              <a:t> </a:t>
            </a:r>
            <a:r>
              <a:rPr lang="id-ID" dirty="0" smtClean="0">
                <a:ea typeface="Times New Roman" panose="02020603050405020304" pitchFamily="18" charset="0"/>
              </a:rPr>
              <a:t>Tepung daun kelor dengan susu bubuk </a:t>
            </a:r>
            <a:r>
              <a:rPr lang="en-US" dirty="0" err="1" smtClean="0">
                <a:ea typeface="Times New Roman" panose="02020603050405020304" pitchFamily="18" charset="0"/>
              </a:rPr>
              <a:t>dan</a:t>
            </a:r>
            <a:r>
              <a:rPr lang="en-US" dirty="0" smtClean="0">
                <a:ea typeface="Times New Roman" panose="02020603050405020304" pitchFamily="18" charset="0"/>
              </a:rPr>
              <a:t> </a:t>
            </a:r>
            <a:r>
              <a:rPr lang="id-ID" dirty="0" smtClean="0">
                <a:ea typeface="Times New Roman" panose="02020603050405020304" pitchFamily="18" charset="0"/>
              </a:rPr>
              <a:t>konsentrasi kayu manis </a:t>
            </a:r>
            <a:r>
              <a:rPr lang="en-US" dirty="0" err="1" smtClean="0">
                <a:ea typeface="Times New Roman" panose="02020603050405020304" pitchFamily="18" charset="0"/>
              </a:rPr>
              <a:t>terhadap</a:t>
            </a:r>
            <a:r>
              <a:rPr lang="en-US" dirty="0" smtClean="0">
                <a:ea typeface="Times New Roman" panose="02020603050405020304" pitchFamily="18" charset="0"/>
              </a:rPr>
              <a:t> </a:t>
            </a:r>
            <a:r>
              <a:rPr lang="en-US" dirty="0" err="1">
                <a:ea typeface="Times New Roman" panose="02020603050405020304" pitchFamily="18" charset="0"/>
              </a:rPr>
              <a:t>olahan</a:t>
            </a:r>
            <a:r>
              <a:rPr lang="en-US" dirty="0">
                <a:ea typeface="Times New Roman" panose="02020603050405020304" pitchFamily="18" charset="0"/>
              </a:rPr>
              <a:t> </a:t>
            </a:r>
            <a:r>
              <a:rPr lang="en-US" dirty="0" err="1">
                <a:ea typeface="Times New Roman" panose="02020603050405020304" pitchFamily="18" charset="0"/>
              </a:rPr>
              <a:t>cokelat</a:t>
            </a:r>
            <a:r>
              <a:rPr lang="en-US" dirty="0">
                <a:ea typeface="Times New Roman" panose="02020603050405020304" pitchFamily="18" charset="0"/>
              </a:rPr>
              <a:t> </a:t>
            </a:r>
            <a:r>
              <a:rPr lang="en-US" dirty="0" err="1">
                <a:ea typeface="Times New Roman" panose="02020603050405020304" pitchFamily="18" charset="0"/>
              </a:rPr>
              <a:t>batang</a:t>
            </a:r>
            <a:r>
              <a:rPr lang="en-US" dirty="0">
                <a:ea typeface="Times New Roman" panose="02020603050405020304" pitchFamily="18" charset="0"/>
              </a:rPr>
              <a:t>. </a:t>
            </a:r>
            <a:r>
              <a:rPr lang="en-US" dirty="0" err="1">
                <a:ea typeface="Times New Roman" panose="02020603050405020304" pitchFamily="18" charset="0"/>
              </a:rPr>
              <a:t>Penelitian</a:t>
            </a:r>
            <a:r>
              <a:rPr lang="en-US" dirty="0">
                <a:ea typeface="Times New Roman" panose="02020603050405020304" pitchFamily="18" charset="0"/>
              </a:rPr>
              <a:t> </a:t>
            </a:r>
            <a:r>
              <a:rPr lang="en-US" dirty="0" err="1">
                <a:ea typeface="Times New Roman" panose="02020603050405020304" pitchFamily="18" charset="0"/>
              </a:rPr>
              <a:t>utama</a:t>
            </a:r>
            <a:r>
              <a:rPr lang="en-US" dirty="0">
                <a:ea typeface="Times New Roman" panose="02020603050405020304" pitchFamily="18" charset="0"/>
              </a:rPr>
              <a:t> </a:t>
            </a:r>
            <a:r>
              <a:rPr lang="en-US" dirty="0" err="1">
                <a:ea typeface="Times New Roman" panose="02020603050405020304" pitchFamily="18" charset="0"/>
              </a:rPr>
              <a:t>terdiri</a:t>
            </a:r>
            <a:r>
              <a:rPr lang="en-US" dirty="0">
                <a:ea typeface="Times New Roman" panose="02020603050405020304" pitchFamily="18" charset="0"/>
              </a:rPr>
              <a:t> </a:t>
            </a:r>
            <a:r>
              <a:rPr lang="en-US" dirty="0" err="1">
                <a:ea typeface="Times New Roman" panose="02020603050405020304" pitchFamily="18" charset="0"/>
              </a:rPr>
              <a:t>dari</a:t>
            </a:r>
            <a:r>
              <a:rPr lang="en-US" dirty="0">
                <a:ea typeface="Times New Roman" panose="02020603050405020304" pitchFamily="18" charset="0"/>
              </a:rPr>
              <a:t> </a:t>
            </a:r>
            <a:r>
              <a:rPr lang="en-US" dirty="0" err="1">
                <a:ea typeface="Times New Roman" panose="02020603050405020304" pitchFamily="18" charset="0"/>
              </a:rPr>
              <a:t>rancangan</a:t>
            </a:r>
            <a:r>
              <a:rPr lang="en-US" dirty="0">
                <a:ea typeface="Times New Roman" panose="02020603050405020304" pitchFamily="18" charset="0"/>
              </a:rPr>
              <a:t> </a:t>
            </a:r>
            <a:r>
              <a:rPr lang="en-US" dirty="0" err="1">
                <a:ea typeface="Times New Roman" panose="02020603050405020304" pitchFamily="18" charset="0"/>
              </a:rPr>
              <a:t>perlakuan</a:t>
            </a:r>
            <a:r>
              <a:rPr lang="en-US" dirty="0">
                <a:ea typeface="Times New Roman" panose="02020603050405020304" pitchFamily="18" charset="0"/>
              </a:rPr>
              <a:t>, </a:t>
            </a:r>
            <a:r>
              <a:rPr lang="en-US" dirty="0" err="1">
                <a:ea typeface="Times New Roman" panose="02020603050405020304" pitchFamily="18" charset="0"/>
              </a:rPr>
              <a:t>rancangan</a:t>
            </a:r>
            <a:r>
              <a:rPr lang="en-US" dirty="0">
                <a:ea typeface="Times New Roman" panose="02020603050405020304" pitchFamily="18" charset="0"/>
              </a:rPr>
              <a:t> </a:t>
            </a:r>
            <a:r>
              <a:rPr lang="en-US" dirty="0" err="1">
                <a:ea typeface="Times New Roman" panose="02020603050405020304" pitchFamily="18" charset="0"/>
              </a:rPr>
              <a:t>percobaan</a:t>
            </a:r>
            <a:r>
              <a:rPr lang="en-US" dirty="0">
                <a:ea typeface="Times New Roman" panose="02020603050405020304" pitchFamily="18" charset="0"/>
              </a:rPr>
              <a:t>, </a:t>
            </a:r>
            <a:r>
              <a:rPr lang="en-US" dirty="0" err="1">
                <a:ea typeface="Times New Roman" panose="02020603050405020304" pitchFamily="18" charset="0"/>
              </a:rPr>
              <a:t>rancangan</a:t>
            </a:r>
            <a:r>
              <a:rPr lang="en-US" dirty="0">
                <a:ea typeface="Times New Roman" panose="02020603050405020304" pitchFamily="18" charset="0"/>
              </a:rPr>
              <a:t> </a:t>
            </a:r>
            <a:r>
              <a:rPr lang="en-US" dirty="0" err="1">
                <a:ea typeface="Times New Roman" panose="02020603050405020304" pitchFamily="18" charset="0"/>
              </a:rPr>
              <a:t>analisis</a:t>
            </a:r>
            <a:r>
              <a:rPr lang="en-US" dirty="0">
                <a:ea typeface="Times New Roman" panose="02020603050405020304" pitchFamily="18" charset="0"/>
              </a:rPr>
              <a:t>, </a:t>
            </a:r>
            <a:r>
              <a:rPr lang="en-US" dirty="0" err="1">
                <a:ea typeface="Times New Roman" panose="02020603050405020304" pitchFamily="18" charset="0"/>
              </a:rPr>
              <a:t>dan</a:t>
            </a:r>
            <a:r>
              <a:rPr lang="en-US" dirty="0">
                <a:ea typeface="Times New Roman" panose="02020603050405020304" pitchFamily="18" charset="0"/>
              </a:rPr>
              <a:t> </a:t>
            </a:r>
            <a:r>
              <a:rPr lang="en-US" dirty="0" err="1">
                <a:ea typeface="Times New Roman" panose="02020603050405020304" pitchFamily="18" charset="0"/>
              </a:rPr>
              <a:t>rancangan</a:t>
            </a:r>
            <a:r>
              <a:rPr lang="en-US" dirty="0">
                <a:ea typeface="Times New Roman" panose="02020603050405020304" pitchFamily="18" charset="0"/>
              </a:rPr>
              <a:t> </a:t>
            </a:r>
            <a:r>
              <a:rPr lang="en-US" dirty="0" err="1">
                <a:ea typeface="Times New Roman" panose="02020603050405020304" pitchFamily="18" charset="0"/>
              </a:rPr>
              <a:t>respon</a:t>
            </a:r>
            <a:r>
              <a:rPr lang="en-US" dirty="0" smtClean="0">
                <a:ea typeface="Times New Roman" panose="02020603050405020304" pitchFamily="18" charset="0"/>
              </a:rPr>
              <a:t>.</a:t>
            </a:r>
            <a:endParaRPr lang="en-US" dirty="0"/>
          </a:p>
        </p:txBody>
      </p:sp>
      <p:sp>
        <p:nvSpPr>
          <p:cNvPr id="7" name="Flowchart: Alternate Process 6"/>
          <p:cNvSpPr/>
          <p:nvPr/>
        </p:nvSpPr>
        <p:spPr>
          <a:xfrm>
            <a:off x="450166" y="2120357"/>
            <a:ext cx="2377440" cy="1012874"/>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Penelitian Pendahuluan</a:t>
            </a:r>
            <a:endParaRPr lang="id-ID" sz="2800" b="1" dirty="0"/>
          </a:p>
        </p:txBody>
      </p:sp>
      <p:sp>
        <p:nvSpPr>
          <p:cNvPr id="11" name="Flowchart: Alternate Process 10"/>
          <p:cNvSpPr/>
          <p:nvPr/>
        </p:nvSpPr>
        <p:spPr>
          <a:xfrm>
            <a:off x="450166" y="4059353"/>
            <a:ext cx="2377440" cy="1012874"/>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Penelitian Utama</a:t>
            </a:r>
            <a:endParaRPr lang="id-ID" sz="2800" b="1" dirty="0"/>
          </a:p>
        </p:txBody>
      </p:sp>
    </p:spTree>
    <p:extLst>
      <p:ext uri="{BB962C8B-B14F-4D97-AF65-F5344CB8AC3E}">
        <p14:creationId xmlns:p14="http://schemas.microsoft.com/office/powerpoint/2010/main" val="4008764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id-ID" dirty="0" smtClean="0">
                <a:latin typeface="Arial Rounded MT Bold" panose="020F0704030504030204" pitchFamily="34" charset="0"/>
              </a:rPr>
              <a:t>Rancangan Perlakuan</a:t>
            </a:r>
            <a:endParaRPr lang="id-ID" dirty="0">
              <a:latin typeface="Arial Rounded MT Bold" panose="020F0704030504030204" pitchFamily="34" charset="0"/>
            </a:endParaRPr>
          </a:p>
        </p:txBody>
      </p:sp>
      <p:sp>
        <p:nvSpPr>
          <p:cNvPr id="6" name="Content Placeholder 5"/>
          <p:cNvSpPr>
            <a:spLocks noGrp="1"/>
          </p:cNvSpPr>
          <p:nvPr>
            <p:ph idx="1"/>
          </p:nvPr>
        </p:nvSpPr>
        <p:spPr>
          <a:xfrm>
            <a:off x="1202919" y="1792936"/>
            <a:ext cx="9784080" cy="4424984"/>
          </a:xfrm>
        </p:spPr>
        <p:txBody>
          <a:bodyPr>
            <a:normAutofit/>
          </a:bodyPr>
          <a:lstStyle/>
          <a:p>
            <a:pPr marL="114300" indent="0" algn="ctr">
              <a:buNone/>
            </a:pPr>
            <a:r>
              <a:rPr lang="id-ID" sz="2600" dirty="0"/>
              <a:t>	</a:t>
            </a:r>
            <a:r>
              <a:rPr lang="en-US" sz="2800" dirty="0" err="1" smtClean="0"/>
              <a:t>Rancangan</a:t>
            </a:r>
            <a:r>
              <a:rPr lang="en-US" sz="2800" dirty="0" smtClean="0"/>
              <a:t> </a:t>
            </a:r>
            <a:r>
              <a:rPr lang="en-US" sz="2800" dirty="0" err="1"/>
              <a:t>perlakuan</a:t>
            </a:r>
            <a:r>
              <a:rPr lang="en-US" sz="2800" dirty="0"/>
              <a:t> </a:t>
            </a:r>
            <a:r>
              <a:rPr lang="en-US" sz="2800" dirty="0" err="1"/>
              <a:t>pada</a:t>
            </a:r>
            <a:r>
              <a:rPr lang="en-US" sz="2800" dirty="0"/>
              <a:t> </a:t>
            </a:r>
            <a:r>
              <a:rPr lang="en-US" sz="2800" dirty="0" err="1"/>
              <a:t>penelitian</a:t>
            </a:r>
            <a:r>
              <a:rPr lang="en-US" sz="2800" dirty="0"/>
              <a:t> </a:t>
            </a:r>
            <a:r>
              <a:rPr lang="en-US" sz="2800" dirty="0" err="1"/>
              <a:t>utama</a:t>
            </a:r>
            <a:r>
              <a:rPr lang="en-US" sz="2800" dirty="0"/>
              <a:t> </a:t>
            </a:r>
            <a:r>
              <a:rPr lang="en-US" sz="2800" dirty="0" err="1"/>
              <a:t>terdiri</a:t>
            </a:r>
            <a:r>
              <a:rPr lang="en-US" sz="2800" dirty="0"/>
              <a:t> </a:t>
            </a:r>
            <a:r>
              <a:rPr lang="en-US" sz="2800" dirty="0" err="1"/>
              <a:t>dari</a:t>
            </a:r>
            <a:r>
              <a:rPr lang="en-US" sz="2800" dirty="0"/>
              <a:t> 2 </a:t>
            </a:r>
            <a:r>
              <a:rPr lang="en-US" sz="2800" dirty="0" err="1"/>
              <a:t>faktor</a:t>
            </a:r>
            <a:r>
              <a:rPr lang="en-US" sz="2800" dirty="0"/>
              <a:t> </a:t>
            </a:r>
            <a:r>
              <a:rPr lang="id-ID" sz="2800" dirty="0" smtClean="0"/>
              <a:t>diantarantya :</a:t>
            </a:r>
            <a:endParaRPr lang="en-US" sz="2000" dirty="0"/>
          </a:p>
          <a:p>
            <a:endParaRPr lang="id-ID" dirty="0"/>
          </a:p>
        </p:txBody>
      </p:sp>
      <p:sp>
        <p:nvSpPr>
          <p:cNvPr id="10" name="Flowchart: Alternate Process 9"/>
          <p:cNvSpPr/>
          <p:nvPr/>
        </p:nvSpPr>
        <p:spPr>
          <a:xfrm>
            <a:off x="588029" y="2644726"/>
            <a:ext cx="4743626" cy="316523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t>Faktor Perbandingan Tepung daun kelor dengan susu bubuk (A), Terdiri dari 3 taraf :</a:t>
            </a:r>
          </a:p>
          <a:p>
            <a:endParaRPr lang="id-ID" sz="2000" dirty="0" smtClean="0"/>
          </a:p>
          <a:p>
            <a:r>
              <a:rPr lang="id-ID" sz="2000" dirty="0" smtClean="0"/>
              <a:t>a1</a:t>
            </a:r>
            <a:r>
              <a:rPr lang="id-ID" sz="2000" dirty="0"/>
              <a:t>= 2 : 1 tepung daun kelor : susu bubuk</a:t>
            </a:r>
          </a:p>
          <a:p>
            <a:r>
              <a:rPr lang="id-ID" sz="2000" dirty="0"/>
              <a:t>a2= 1 : 1 tepung daun kelor : susu bubuk</a:t>
            </a:r>
          </a:p>
          <a:p>
            <a:r>
              <a:rPr lang="id-ID" sz="2000" dirty="0"/>
              <a:t>a3= 1 : 2 tepung daun kelor : susu bubuk</a:t>
            </a:r>
          </a:p>
          <a:p>
            <a:pPr algn="ctr"/>
            <a:endParaRPr lang="id-ID" dirty="0"/>
          </a:p>
        </p:txBody>
      </p:sp>
      <p:sp>
        <p:nvSpPr>
          <p:cNvPr id="12" name="Flowchart: Alternate Process 11"/>
          <p:cNvSpPr/>
          <p:nvPr/>
        </p:nvSpPr>
        <p:spPr>
          <a:xfrm>
            <a:off x="6005499" y="2644726"/>
            <a:ext cx="4165444" cy="316523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Faktor konsentrasi kayu manis (B) terdiri dari 3 taraf, yaitu</a:t>
            </a:r>
            <a:r>
              <a:rPr lang="id-ID" sz="2000" dirty="0" smtClean="0"/>
              <a:t>:</a:t>
            </a:r>
          </a:p>
          <a:p>
            <a:endParaRPr lang="id-ID" sz="2000" dirty="0"/>
          </a:p>
          <a:p>
            <a:r>
              <a:rPr lang="id-ID" sz="2000" dirty="0"/>
              <a:t>b1= </a:t>
            </a:r>
            <a:r>
              <a:rPr lang="id-ID" sz="2000" dirty="0" smtClean="0"/>
              <a:t>1 %</a:t>
            </a:r>
            <a:endParaRPr lang="id-ID" sz="2000" dirty="0"/>
          </a:p>
          <a:p>
            <a:r>
              <a:rPr lang="id-ID" sz="2000" dirty="0"/>
              <a:t>b2= </a:t>
            </a:r>
            <a:r>
              <a:rPr lang="id-ID" sz="2000" dirty="0" smtClean="0"/>
              <a:t>3 %</a:t>
            </a:r>
            <a:endParaRPr lang="id-ID" sz="2000" dirty="0"/>
          </a:p>
          <a:p>
            <a:r>
              <a:rPr lang="id-ID" sz="2000" dirty="0"/>
              <a:t>b3= </a:t>
            </a:r>
            <a:r>
              <a:rPr lang="id-ID" sz="2000" dirty="0" smtClean="0"/>
              <a:t>5 %</a:t>
            </a:r>
            <a:endParaRPr lang="id-ID" sz="2000" dirty="0"/>
          </a:p>
          <a:p>
            <a:pPr algn="ctr"/>
            <a:endParaRPr lang="id-ID" dirty="0"/>
          </a:p>
        </p:txBody>
      </p:sp>
    </p:spTree>
    <p:extLst>
      <p:ext uri="{BB962C8B-B14F-4D97-AF65-F5344CB8AC3E}">
        <p14:creationId xmlns:p14="http://schemas.microsoft.com/office/powerpoint/2010/main" val="3995507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d-ID" dirty="0" smtClean="0">
                <a:latin typeface="Arial Rounded MT Bold" panose="020F0704030504030204" pitchFamily="34" charset="0"/>
              </a:rPr>
              <a:t>Rancangan Percobaan</a:t>
            </a:r>
            <a:endParaRPr lang="id-ID" dirty="0">
              <a:latin typeface="Arial Rounded MT Bold" panose="020F0704030504030204" pitchFamily="34" charset="0"/>
            </a:endParaRPr>
          </a:p>
        </p:txBody>
      </p:sp>
      <p:sp>
        <p:nvSpPr>
          <p:cNvPr id="8" name="Content Placeholder 7"/>
          <p:cNvSpPr>
            <a:spLocks noGrp="1"/>
          </p:cNvSpPr>
          <p:nvPr>
            <p:ph idx="1"/>
          </p:nvPr>
        </p:nvSpPr>
        <p:spPr/>
        <p:txBody>
          <a:bodyPr/>
          <a:lstStyle/>
          <a:p>
            <a:pPr marL="0" indent="517525" algn="just">
              <a:buNone/>
            </a:pPr>
            <a:r>
              <a:rPr lang="en-US" sz="3200" dirty="0" err="1"/>
              <a:t>Rancangan</a:t>
            </a:r>
            <a:r>
              <a:rPr lang="en-US" sz="3200" dirty="0"/>
              <a:t> </a:t>
            </a:r>
            <a:r>
              <a:rPr lang="en-US" sz="3200" dirty="0" err="1"/>
              <a:t>percobaan</a:t>
            </a:r>
            <a:r>
              <a:rPr lang="en-US" sz="3200" dirty="0"/>
              <a:t> </a:t>
            </a:r>
            <a:r>
              <a:rPr lang="en-US" sz="3200" dirty="0" err="1"/>
              <a:t>untuk</a:t>
            </a:r>
            <a:r>
              <a:rPr lang="en-US" sz="3200" dirty="0"/>
              <a:t> </a:t>
            </a:r>
            <a:r>
              <a:rPr lang="en-US" sz="3200" dirty="0" err="1"/>
              <a:t>penelitian</a:t>
            </a:r>
            <a:r>
              <a:rPr lang="en-US" sz="3200" dirty="0"/>
              <a:t> </a:t>
            </a:r>
            <a:r>
              <a:rPr lang="en-US" sz="3200" dirty="0" err="1"/>
              <a:t>ini</a:t>
            </a:r>
            <a:r>
              <a:rPr lang="en-US" sz="3200" dirty="0"/>
              <a:t> </a:t>
            </a:r>
            <a:r>
              <a:rPr lang="en-US" sz="3200" dirty="0" err="1"/>
              <a:t>adalah</a:t>
            </a:r>
            <a:r>
              <a:rPr lang="en-US" sz="3200" dirty="0"/>
              <a:t> </a:t>
            </a:r>
            <a:r>
              <a:rPr lang="en-US" sz="3200" dirty="0" err="1"/>
              <a:t>Rancangan</a:t>
            </a:r>
            <a:r>
              <a:rPr lang="en-US" sz="3200" dirty="0"/>
              <a:t> </a:t>
            </a:r>
            <a:r>
              <a:rPr lang="en-US" sz="3200" dirty="0" err="1"/>
              <a:t>Acak</a:t>
            </a:r>
            <a:r>
              <a:rPr lang="en-US" sz="3200" dirty="0"/>
              <a:t> </a:t>
            </a:r>
            <a:r>
              <a:rPr lang="en-US" sz="3200" dirty="0" err="1"/>
              <a:t>Kelompok</a:t>
            </a:r>
            <a:r>
              <a:rPr lang="en-US" sz="3200" dirty="0"/>
              <a:t> (RAK), </a:t>
            </a:r>
            <a:r>
              <a:rPr lang="en-US" sz="3200" dirty="0" err="1"/>
              <a:t>dengan</a:t>
            </a:r>
            <a:r>
              <a:rPr lang="en-US" sz="3200" dirty="0"/>
              <a:t> </a:t>
            </a:r>
            <a:r>
              <a:rPr lang="en-US" sz="3200" dirty="0" err="1"/>
              <a:t>pola</a:t>
            </a:r>
            <a:r>
              <a:rPr lang="en-US" sz="3200" dirty="0"/>
              <a:t> </a:t>
            </a:r>
            <a:r>
              <a:rPr lang="en-US" sz="3200" dirty="0" err="1"/>
              <a:t>faktorial</a:t>
            </a:r>
            <a:r>
              <a:rPr lang="en-US" sz="3200" dirty="0"/>
              <a:t> 3 x 3, </a:t>
            </a:r>
            <a:r>
              <a:rPr lang="en-US" sz="3200" dirty="0" err="1"/>
              <a:t>setiap</a:t>
            </a:r>
            <a:r>
              <a:rPr lang="en-US" sz="3200" dirty="0"/>
              <a:t> </a:t>
            </a:r>
            <a:r>
              <a:rPr lang="en-US" sz="3200" dirty="0" err="1"/>
              <a:t>perlakuan</a:t>
            </a:r>
            <a:r>
              <a:rPr lang="en-US" sz="3200" dirty="0"/>
              <a:t> </a:t>
            </a:r>
            <a:r>
              <a:rPr lang="en-US" sz="3200" dirty="0" err="1"/>
              <a:t>diulang</a:t>
            </a:r>
            <a:r>
              <a:rPr lang="en-US" sz="3200" dirty="0"/>
              <a:t> </a:t>
            </a:r>
            <a:r>
              <a:rPr lang="en-US" sz="3200" dirty="0" err="1"/>
              <a:t>sebanyak</a:t>
            </a:r>
            <a:r>
              <a:rPr lang="en-US" sz="3200" dirty="0"/>
              <a:t> </a:t>
            </a:r>
            <a:r>
              <a:rPr lang="en-US" sz="3200" dirty="0" err="1"/>
              <a:t>tiga</a:t>
            </a:r>
            <a:r>
              <a:rPr lang="en-US" sz="3200" dirty="0"/>
              <a:t> kali </a:t>
            </a:r>
            <a:r>
              <a:rPr lang="en-US" sz="3200" dirty="0" err="1"/>
              <a:t>sehingga</a:t>
            </a:r>
            <a:r>
              <a:rPr lang="en-US" sz="3200" dirty="0"/>
              <a:t> </a:t>
            </a:r>
            <a:r>
              <a:rPr lang="en-US" sz="3200" dirty="0" err="1"/>
              <a:t>diperoleh</a:t>
            </a:r>
            <a:r>
              <a:rPr lang="en-US" sz="3200" dirty="0"/>
              <a:t> 27 </a:t>
            </a:r>
            <a:r>
              <a:rPr lang="en-US" sz="3200" dirty="0" err="1"/>
              <a:t>satuan</a:t>
            </a:r>
            <a:r>
              <a:rPr lang="en-US" sz="3200" dirty="0"/>
              <a:t> </a:t>
            </a:r>
            <a:r>
              <a:rPr lang="en-US" sz="3200" dirty="0" err="1"/>
              <a:t>percobaan</a:t>
            </a:r>
            <a:r>
              <a:rPr lang="en-US" sz="3200" dirty="0"/>
              <a:t> </a:t>
            </a:r>
          </a:p>
          <a:p>
            <a:pPr algn="ctr">
              <a:buNone/>
            </a:pPr>
            <a:r>
              <a:rPr lang="en-US" sz="3200" dirty="0"/>
              <a:t>Model </a:t>
            </a:r>
            <a:r>
              <a:rPr lang="en-US" sz="3200" dirty="0" err="1"/>
              <a:t>percobaan</a:t>
            </a:r>
            <a:r>
              <a:rPr lang="en-US" sz="3200" dirty="0"/>
              <a:t> </a:t>
            </a:r>
            <a:r>
              <a:rPr lang="en-US" sz="3200" dirty="0" err="1"/>
              <a:t>untuk</a:t>
            </a:r>
            <a:r>
              <a:rPr lang="en-US" sz="3200" dirty="0"/>
              <a:t> </a:t>
            </a:r>
            <a:r>
              <a:rPr lang="en-US" sz="3200" dirty="0" err="1"/>
              <a:t>penelitian</a:t>
            </a:r>
            <a:r>
              <a:rPr lang="en-US" sz="3200" dirty="0"/>
              <a:t> </a:t>
            </a:r>
            <a:r>
              <a:rPr lang="en-US" sz="3200" dirty="0" err="1"/>
              <a:t>ini</a:t>
            </a:r>
            <a:r>
              <a:rPr lang="en-US" sz="3200" dirty="0"/>
              <a:t> </a:t>
            </a:r>
            <a:r>
              <a:rPr lang="en-US" sz="3200" dirty="0" err="1"/>
              <a:t>adalah</a:t>
            </a:r>
            <a:r>
              <a:rPr lang="en-US" sz="3200" dirty="0"/>
              <a:t> </a:t>
            </a:r>
            <a:r>
              <a:rPr lang="en-US" sz="3200" dirty="0" err="1"/>
              <a:t>sebagai</a:t>
            </a:r>
            <a:r>
              <a:rPr lang="en-US" sz="3200" dirty="0"/>
              <a:t> </a:t>
            </a:r>
            <a:r>
              <a:rPr lang="en-US" sz="3200" dirty="0" err="1"/>
              <a:t>berikut</a:t>
            </a:r>
            <a:r>
              <a:rPr lang="en-US" sz="3200" dirty="0"/>
              <a:t> :</a:t>
            </a:r>
          </a:p>
          <a:p>
            <a:pPr algn="ctr"/>
            <a:r>
              <a:rPr lang="en-US" sz="3200" dirty="0" err="1"/>
              <a:t>Y</a:t>
            </a:r>
            <a:r>
              <a:rPr lang="en-US" sz="3200" baseline="-25000" dirty="0" err="1"/>
              <a:t>ijk</a:t>
            </a:r>
            <a:r>
              <a:rPr lang="en-US" sz="3200" dirty="0"/>
              <a:t> = µ + </a:t>
            </a:r>
            <a:r>
              <a:rPr lang="id-ID" sz="3200" dirty="0" smtClean="0"/>
              <a:t>A</a:t>
            </a:r>
            <a:r>
              <a:rPr lang="en-US" sz="3200" baseline="-25000" dirty="0" err="1" smtClean="0"/>
              <a:t>i</a:t>
            </a:r>
            <a:r>
              <a:rPr lang="en-US" sz="3200" dirty="0" smtClean="0"/>
              <a:t> </a:t>
            </a:r>
            <a:r>
              <a:rPr lang="en-US" sz="3200" dirty="0"/>
              <a:t>+ </a:t>
            </a:r>
            <a:r>
              <a:rPr lang="id-ID" sz="3200" dirty="0" err="1" smtClean="0"/>
              <a:t>B</a:t>
            </a:r>
            <a:r>
              <a:rPr lang="en-US" sz="3200" baseline="-25000" dirty="0" smtClean="0"/>
              <a:t>j</a:t>
            </a:r>
            <a:r>
              <a:rPr lang="en-US" sz="3200" dirty="0" smtClean="0"/>
              <a:t> </a:t>
            </a:r>
            <a:r>
              <a:rPr lang="en-US" sz="3200" dirty="0"/>
              <a:t>+ </a:t>
            </a:r>
            <a:r>
              <a:rPr lang="en-US" sz="3200" dirty="0" smtClean="0"/>
              <a:t>(</a:t>
            </a:r>
            <a:r>
              <a:rPr lang="id-ID" sz="3200" dirty="0" smtClean="0"/>
              <a:t>AB</a:t>
            </a:r>
            <a:r>
              <a:rPr lang="en-US" sz="3200" dirty="0" smtClean="0"/>
              <a:t>)</a:t>
            </a:r>
            <a:r>
              <a:rPr lang="en-US" sz="3200" baseline="-25000" dirty="0" err="1" smtClean="0"/>
              <a:t>ij</a:t>
            </a:r>
            <a:r>
              <a:rPr lang="en-US" sz="3200" dirty="0" smtClean="0"/>
              <a:t> </a:t>
            </a:r>
            <a:r>
              <a:rPr lang="en-US" sz="3200" dirty="0"/>
              <a:t>+ </a:t>
            </a:r>
            <a:r>
              <a:rPr lang="en-US" sz="3200" dirty="0" err="1"/>
              <a:t>ε</a:t>
            </a:r>
            <a:r>
              <a:rPr lang="en-US" sz="3200" baseline="-25000" dirty="0" err="1"/>
              <a:t>ijk</a:t>
            </a:r>
            <a:endParaRPr lang="en-US" sz="3200" dirty="0"/>
          </a:p>
          <a:p>
            <a:endParaRPr lang="id-ID" dirty="0"/>
          </a:p>
        </p:txBody>
      </p:sp>
    </p:spTree>
    <p:extLst>
      <p:ext uri="{BB962C8B-B14F-4D97-AF65-F5344CB8AC3E}">
        <p14:creationId xmlns:p14="http://schemas.microsoft.com/office/powerpoint/2010/main" val="14581930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461420" y="689581"/>
            <a:ext cx="4532611" cy="743094"/>
          </a:xfrm>
        </p:spPr>
        <p:txBody>
          <a:bodyPr/>
          <a:lstStyle/>
          <a:p>
            <a:pPr marL="342900" indent="-342900" algn="ctr">
              <a:buFont typeface="Arial" panose="020B0604020202020204" pitchFamily="34" charset="0"/>
              <a:buChar char="•"/>
            </a:pPr>
            <a:r>
              <a:rPr lang="id-ID" dirty="0" smtClean="0">
                <a:solidFill>
                  <a:schemeClr val="tx2">
                    <a:lumMod val="10000"/>
                  </a:schemeClr>
                </a:solidFill>
              </a:rPr>
              <a:t>Tabel Rancangan Acak Kelompok (RAK) Faktorial 3x3</a:t>
            </a:r>
            <a:endParaRPr lang="id-ID" dirty="0">
              <a:solidFill>
                <a:schemeClr val="tx2">
                  <a:lumMod val="10000"/>
                </a:schemeClr>
              </a:solidFill>
            </a:endParaRPr>
          </a:p>
        </p:txBody>
      </p:sp>
      <p:sp>
        <p:nvSpPr>
          <p:cNvPr id="17" name="Text Placeholder 10"/>
          <p:cNvSpPr>
            <a:spLocks noGrp="1"/>
          </p:cNvSpPr>
          <p:nvPr>
            <p:ph type="body" sz="quarter" idx="3"/>
          </p:nvPr>
        </p:nvSpPr>
        <p:spPr>
          <a:xfrm>
            <a:off x="6231230" y="689581"/>
            <a:ext cx="5459022" cy="743094"/>
          </a:xfrm>
        </p:spPr>
        <p:txBody>
          <a:bodyPr/>
          <a:lstStyle/>
          <a:p>
            <a:pPr marL="342900" indent="-342900" algn="ctr">
              <a:buFont typeface="Arial" panose="020B0604020202020204" pitchFamily="34" charset="0"/>
              <a:buChar char="•"/>
            </a:pPr>
            <a:r>
              <a:rPr lang="id-ID" dirty="0" smtClean="0">
                <a:solidFill>
                  <a:schemeClr val="tx2">
                    <a:lumMod val="10000"/>
                  </a:schemeClr>
                </a:solidFill>
              </a:rPr>
              <a:t>Denah Layout Rancangan Acak Kelompok (RAK) Faktorial 3x3</a:t>
            </a:r>
            <a:endParaRPr lang="id-ID" dirty="0">
              <a:solidFill>
                <a:schemeClr val="tx2">
                  <a:lumMod val="10000"/>
                </a:schemeClr>
              </a:solidFill>
            </a:endParaRPr>
          </a:p>
        </p:txBody>
      </p:sp>
      <p:sp>
        <p:nvSpPr>
          <p:cNvPr id="2" name="Content Placeholder 1"/>
          <p:cNvSpPr>
            <a:spLocks noGrp="1"/>
          </p:cNvSpPr>
          <p:nvPr>
            <p:ph sz="quarter" idx="4"/>
          </p:nvPr>
        </p:nvSpPr>
        <p:spPr/>
        <p:txBody>
          <a:bodyPr/>
          <a:lstStyle/>
          <a:p>
            <a:endParaRPr lang="id-ID"/>
          </a:p>
        </p:txBody>
      </p:sp>
      <p:pic>
        <p:nvPicPr>
          <p:cNvPr id="3" name="Picture 2"/>
          <p:cNvPicPr>
            <a:picLocks noChangeAspect="1"/>
          </p:cNvPicPr>
          <p:nvPr/>
        </p:nvPicPr>
        <p:blipFill rotWithShape="1">
          <a:blip r:embed="rId2"/>
          <a:srcRect l="33947" t="42367" r="29261" b="28977"/>
          <a:stretch/>
        </p:blipFill>
        <p:spPr>
          <a:xfrm>
            <a:off x="6001163" y="1899137"/>
            <a:ext cx="6005308" cy="4586067"/>
          </a:xfrm>
          <a:prstGeom prst="rect">
            <a:avLst/>
          </a:prstGeom>
        </p:spPr>
      </p:pic>
      <p:sp>
        <p:nvSpPr>
          <p:cNvPr id="4" name="Content Placeholder 3"/>
          <p:cNvSpPr>
            <a:spLocks noGrp="1"/>
          </p:cNvSpPr>
          <p:nvPr>
            <p:ph sz="half" idx="2"/>
          </p:nvPr>
        </p:nvSpPr>
        <p:spPr/>
        <p:txBody>
          <a:bodyPr/>
          <a:lstStyle/>
          <a:p>
            <a:endParaRPr lang="id-ID"/>
          </a:p>
        </p:txBody>
      </p:sp>
      <p:pic>
        <p:nvPicPr>
          <p:cNvPr id="5" name="Picture 4"/>
          <p:cNvPicPr>
            <a:picLocks noChangeAspect="1"/>
          </p:cNvPicPr>
          <p:nvPr/>
        </p:nvPicPr>
        <p:blipFill rotWithShape="1">
          <a:blip r:embed="rId3"/>
          <a:srcRect l="34314" t="48678" r="30241" b="20724"/>
          <a:stretch/>
        </p:blipFill>
        <p:spPr>
          <a:xfrm>
            <a:off x="461421" y="1899136"/>
            <a:ext cx="5318070" cy="4586067"/>
          </a:xfrm>
          <a:prstGeom prst="rect">
            <a:avLst/>
          </a:prstGeom>
        </p:spPr>
      </p:pic>
    </p:spTree>
    <p:extLst>
      <p:ext uri="{BB962C8B-B14F-4D97-AF65-F5344CB8AC3E}">
        <p14:creationId xmlns:p14="http://schemas.microsoft.com/office/powerpoint/2010/main" val="164952167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id-ID" dirty="0" smtClean="0">
                <a:latin typeface="Arial Rounded MT Bold" panose="020F0704030504030204" pitchFamily="34" charset="0"/>
              </a:rPr>
              <a:t>Rancangan analisis</a:t>
            </a:r>
            <a:endParaRPr lang="id-ID" dirty="0">
              <a:latin typeface="Arial Rounded MT Bold" panose="020F0704030504030204" pitchFamily="34" charset="0"/>
            </a:endParaRPr>
          </a:p>
        </p:txBody>
      </p:sp>
      <p:sp>
        <p:nvSpPr>
          <p:cNvPr id="9" name="Content Placeholder 8"/>
          <p:cNvSpPr>
            <a:spLocks noGrp="1"/>
          </p:cNvSpPr>
          <p:nvPr>
            <p:ph idx="1"/>
          </p:nvPr>
        </p:nvSpPr>
        <p:spPr>
          <a:xfrm>
            <a:off x="1202919" y="2194560"/>
            <a:ext cx="9784080" cy="4206240"/>
          </a:xfrm>
        </p:spPr>
        <p:txBody>
          <a:bodyPr/>
          <a:lstStyle/>
          <a:p>
            <a:pPr marL="0" indent="457200" algn="just">
              <a:buNone/>
            </a:pPr>
            <a:r>
              <a:rPr lang="en-US" sz="2400" dirty="0" err="1"/>
              <a:t>Berdasarkan</a:t>
            </a:r>
            <a:r>
              <a:rPr lang="en-US" sz="2400" dirty="0"/>
              <a:t> </a:t>
            </a:r>
            <a:r>
              <a:rPr lang="en-US" sz="2400" dirty="0" err="1"/>
              <a:t>rancangan</a:t>
            </a:r>
            <a:r>
              <a:rPr lang="en-US" sz="2400" dirty="0"/>
              <a:t> </a:t>
            </a:r>
            <a:r>
              <a:rPr lang="en-US" sz="2400" dirty="0" err="1"/>
              <a:t>diatas</a:t>
            </a:r>
            <a:r>
              <a:rPr lang="en-US" sz="2400" dirty="0"/>
              <a:t>, </a:t>
            </a:r>
            <a:r>
              <a:rPr lang="en-US" sz="2400" dirty="0" err="1"/>
              <a:t>untuk</a:t>
            </a:r>
            <a:r>
              <a:rPr lang="en-US" sz="2400" dirty="0"/>
              <a:t> </a:t>
            </a:r>
            <a:r>
              <a:rPr lang="en-US" sz="2400" dirty="0" err="1"/>
              <a:t>memudahkan</a:t>
            </a:r>
            <a:r>
              <a:rPr lang="en-US" sz="2400" dirty="0"/>
              <a:t> </a:t>
            </a:r>
            <a:r>
              <a:rPr lang="en-US" sz="2400" dirty="0" err="1"/>
              <a:t>pengujian</a:t>
            </a:r>
            <a:r>
              <a:rPr lang="en-US" sz="2400" dirty="0"/>
              <a:t> </a:t>
            </a:r>
            <a:r>
              <a:rPr lang="en-US" sz="2400" dirty="0" err="1"/>
              <a:t>maka</a:t>
            </a:r>
            <a:r>
              <a:rPr lang="en-US" sz="2400" dirty="0"/>
              <a:t> </a:t>
            </a:r>
            <a:r>
              <a:rPr lang="en-US" sz="2400" dirty="0" err="1"/>
              <a:t>dilakukan</a:t>
            </a:r>
            <a:r>
              <a:rPr lang="en-US" sz="2400" dirty="0"/>
              <a:t> </a:t>
            </a:r>
            <a:r>
              <a:rPr lang="en-US" sz="2400" dirty="0" err="1"/>
              <a:t>uji</a:t>
            </a:r>
            <a:r>
              <a:rPr lang="en-US" sz="2400" dirty="0"/>
              <a:t> </a:t>
            </a:r>
            <a:r>
              <a:rPr lang="en-US" sz="2400" dirty="0" err="1"/>
              <a:t>analisis</a:t>
            </a:r>
            <a:r>
              <a:rPr lang="en-US" sz="2400" dirty="0"/>
              <a:t> </a:t>
            </a:r>
            <a:r>
              <a:rPr lang="en-US" sz="2400" dirty="0" err="1"/>
              <a:t>variasi</a:t>
            </a:r>
            <a:r>
              <a:rPr lang="en-US" sz="2400" dirty="0"/>
              <a:t> (ANAVA) </a:t>
            </a:r>
            <a:r>
              <a:rPr lang="en-US" sz="2400" dirty="0" err="1"/>
              <a:t>dan</a:t>
            </a:r>
            <a:r>
              <a:rPr lang="en-US" sz="2400" dirty="0"/>
              <a:t> </a:t>
            </a:r>
            <a:r>
              <a:rPr lang="en-US" sz="2400" dirty="0" err="1"/>
              <a:t>selanjutnya</a:t>
            </a:r>
            <a:r>
              <a:rPr lang="en-US" sz="2400" dirty="0"/>
              <a:t> </a:t>
            </a:r>
            <a:r>
              <a:rPr lang="en-US" sz="2400" dirty="0" err="1"/>
              <a:t>ditentukan</a:t>
            </a:r>
            <a:r>
              <a:rPr lang="en-US" sz="2400" dirty="0"/>
              <a:t> </a:t>
            </a:r>
            <a:r>
              <a:rPr lang="en-US" sz="2400" dirty="0" err="1"/>
              <a:t>daerah</a:t>
            </a:r>
            <a:r>
              <a:rPr lang="en-US" sz="2400" dirty="0"/>
              <a:t> </a:t>
            </a:r>
            <a:r>
              <a:rPr lang="en-US" sz="2400" dirty="0" err="1"/>
              <a:t>penolakan</a:t>
            </a:r>
            <a:r>
              <a:rPr lang="en-US" sz="2400" dirty="0"/>
              <a:t> </a:t>
            </a:r>
            <a:r>
              <a:rPr lang="en-US" sz="2400" dirty="0" err="1"/>
              <a:t>hipotesis</a:t>
            </a:r>
            <a:r>
              <a:rPr lang="en-US" sz="2400" dirty="0"/>
              <a:t>, </a:t>
            </a:r>
            <a:r>
              <a:rPr lang="en-US" sz="2400" dirty="0" err="1"/>
              <a:t>yaitu</a:t>
            </a:r>
            <a:r>
              <a:rPr lang="en-US" sz="2400" dirty="0"/>
              <a:t>: </a:t>
            </a:r>
          </a:p>
          <a:p>
            <a:pPr lvl="0" algn="just"/>
            <a:r>
              <a:rPr lang="id-ID" sz="2400" dirty="0"/>
              <a:t>Jika F</a:t>
            </a:r>
            <a:r>
              <a:rPr lang="id-ID" sz="2400" baseline="-25000" dirty="0"/>
              <a:t>hitung </a:t>
            </a:r>
            <a:r>
              <a:rPr lang="id-ID" sz="2400" dirty="0"/>
              <a:t>&gt; F</a:t>
            </a:r>
            <a:r>
              <a:rPr lang="id-ID" sz="2400" baseline="-25000" dirty="0"/>
              <a:t>tabel </a:t>
            </a:r>
            <a:r>
              <a:rPr lang="id-ID" sz="2400" dirty="0"/>
              <a:t>pada taraf 5%, maka Ho ditolak (H</a:t>
            </a:r>
            <a:r>
              <a:rPr lang="id-ID" sz="2400" baseline="-25000" dirty="0"/>
              <a:t>1</a:t>
            </a:r>
            <a:r>
              <a:rPr lang="id-ID" sz="2400" dirty="0"/>
              <a:t> diterima). Berarti fortifikasi tepung daun kelor dengan susu bubuk dan konsentrasi kayu manis berpengaruh terhadap karakteristik dark chocolate, maka perlu dilakukan uji lanjut duncan untuk mngetahui sejauh mana perbedandari masing masing </a:t>
            </a:r>
            <a:r>
              <a:rPr lang="id-ID" sz="2400" dirty="0" smtClean="0"/>
              <a:t>perlakuan.</a:t>
            </a:r>
          </a:p>
          <a:p>
            <a:pPr lvl="0"/>
            <a:r>
              <a:rPr lang="id-ID" sz="2400" dirty="0"/>
              <a:t>Jika F</a:t>
            </a:r>
            <a:r>
              <a:rPr lang="id-ID" sz="2400" baseline="-25000" dirty="0"/>
              <a:t>hitung </a:t>
            </a:r>
            <a:r>
              <a:rPr lang="id-ID" sz="2400" dirty="0"/>
              <a:t>≤ F</a:t>
            </a:r>
            <a:r>
              <a:rPr lang="id-ID" sz="2400" baseline="-25000" dirty="0"/>
              <a:t>tabel </a:t>
            </a:r>
            <a:r>
              <a:rPr lang="id-ID" sz="2400" dirty="0"/>
              <a:t>pada taraf 5%, maka Ho diterima (H</a:t>
            </a:r>
            <a:r>
              <a:rPr lang="id-ID" sz="2400" baseline="-25000" dirty="0"/>
              <a:t>1</a:t>
            </a:r>
            <a:r>
              <a:rPr lang="id-ID" sz="2400" dirty="0"/>
              <a:t> ditolak). Berarti fortifikasi tepung daun kelor dengan susu bubuk dan konsentrasi kayu manis tidak berpengaruh terhadap karakteristik </a:t>
            </a:r>
            <a:r>
              <a:rPr lang="id-ID" sz="2400" i="1" dirty="0"/>
              <a:t>dark chocolate.</a:t>
            </a:r>
            <a:endParaRPr lang="id-ID" sz="2400" dirty="0"/>
          </a:p>
          <a:p>
            <a:endParaRPr lang="id-ID" dirty="0"/>
          </a:p>
        </p:txBody>
      </p:sp>
    </p:spTree>
    <p:extLst>
      <p:ext uri="{BB962C8B-B14F-4D97-AF65-F5344CB8AC3E}">
        <p14:creationId xmlns:p14="http://schemas.microsoft.com/office/powerpoint/2010/main" val="36435488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id-ID" dirty="0" smtClean="0">
                <a:latin typeface="Arial Rounded MT Bold" panose="020F0704030504030204" pitchFamily="34" charset="0"/>
              </a:rPr>
              <a:t>Rancangan respon</a:t>
            </a:r>
            <a:endParaRPr lang="id-ID" dirty="0">
              <a:latin typeface="Arial Rounded MT Bold" panose="020F0704030504030204" pitchFamily="34" charset="0"/>
            </a:endParaRPr>
          </a:p>
        </p:txBody>
      </p:sp>
      <p:graphicFrame>
        <p:nvGraphicFramePr>
          <p:cNvPr id="12" name="Diagram 11"/>
          <p:cNvGraphicFramePr/>
          <p:nvPr>
            <p:extLst>
              <p:ext uri="{D42A27DB-BD31-4B8C-83A1-F6EECF244321}">
                <p14:modId xmlns:p14="http://schemas.microsoft.com/office/powerpoint/2010/main" val="3306830990"/>
              </p:ext>
            </p:extLst>
          </p:nvPr>
        </p:nvGraphicFramePr>
        <p:xfrm>
          <a:off x="194972" y="161331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0592" y="592850"/>
            <a:ext cx="4507638" cy="2400171"/>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5763" y="3195336"/>
            <a:ext cx="2790825" cy="16383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5762" y="4833636"/>
            <a:ext cx="2790825" cy="1706725"/>
          </a:xfrm>
          <a:prstGeom prst="rect">
            <a:avLst/>
          </a:prstGeom>
        </p:spPr>
      </p:pic>
    </p:spTree>
    <p:extLst>
      <p:ext uri="{BB962C8B-B14F-4D97-AF65-F5344CB8AC3E}">
        <p14:creationId xmlns:p14="http://schemas.microsoft.com/office/powerpoint/2010/main" val="39006574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2394330"/>
            <a:ext cx="4121833" cy="1938519"/>
          </a:xfrm>
          <a:solidFill>
            <a:schemeClr val="accent2">
              <a:lumMod val="75000"/>
            </a:schemeClr>
          </a:solidFill>
        </p:spPr>
        <p:txBody>
          <a:bodyPr>
            <a:normAutofit/>
          </a:bodyPr>
          <a:lstStyle/>
          <a:p>
            <a:pPr algn="ctr"/>
            <a:r>
              <a:rPr lang="id-ID" sz="3200" dirty="0" smtClean="0">
                <a:latin typeface="Arial Rounded MT Bold" panose="020F0704030504030204" pitchFamily="34" charset="0"/>
              </a:rPr>
              <a:t>Diagram alir penelitian pendahuluan</a:t>
            </a:r>
            <a:endParaRPr lang="id-ID" sz="3200" dirty="0">
              <a:latin typeface="Arial Rounded MT Bold" panose="020F0704030504030204" pitchFamily="34" charset="0"/>
            </a:endParaRPr>
          </a:p>
        </p:txBody>
      </p:sp>
      <p:sp>
        <p:nvSpPr>
          <p:cNvPr id="4" name="Rectangle 2"/>
          <p:cNvSpPr>
            <a:spLocks noChangeArrowheads="1"/>
          </p:cNvSpPr>
          <p:nvPr/>
        </p:nvSpPr>
        <p:spPr bwMode="auto">
          <a:xfrm>
            <a:off x="6540443" y="694282"/>
            <a:ext cx="104288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d-ID"/>
          </a:p>
        </p:txBody>
      </p:sp>
      <p:sp>
        <p:nvSpPr>
          <p:cNvPr id="7" name="Rectangle 8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8" name="Object 7"/>
          <p:cNvGraphicFramePr>
            <a:graphicFrameLocks noChangeAspect="1"/>
          </p:cNvGraphicFramePr>
          <p:nvPr>
            <p:extLst>
              <p:ext uri="{D42A27DB-BD31-4B8C-83A1-F6EECF244321}">
                <p14:modId xmlns:p14="http://schemas.microsoft.com/office/powerpoint/2010/main" val="455905643"/>
              </p:ext>
            </p:extLst>
          </p:nvPr>
        </p:nvGraphicFramePr>
        <p:xfrm>
          <a:off x="5287617" y="128208"/>
          <a:ext cx="5824331" cy="6572250"/>
        </p:xfrm>
        <a:graphic>
          <a:graphicData uri="http://schemas.openxmlformats.org/presentationml/2006/ole">
            <mc:AlternateContent xmlns:mc="http://schemas.openxmlformats.org/markup-compatibility/2006">
              <mc:Choice xmlns:v="urn:schemas-microsoft-com:vml" Requires="v">
                <p:oleObj spid="_x0000_s2155" name="Visio" r:id="rId4" imgW="4000299" imgH="6695990" progId="Visio.Drawing.15">
                  <p:embed/>
                </p:oleObj>
              </mc:Choice>
              <mc:Fallback>
                <p:oleObj name="Visio" r:id="rId4" imgW="4000299" imgH="6695990" progId="Visio.Drawing.15">
                  <p:embed/>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617" y="128208"/>
                        <a:ext cx="5824331" cy="6572250"/>
                      </a:xfrm>
                      <a:prstGeom prst="rect">
                        <a:avLst/>
                      </a:prstGeom>
                      <a:noFill/>
                    </p:spPr>
                  </p:pic>
                </p:oleObj>
              </mc:Fallback>
            </mc:AlternateContent>
          </a:graphicData>
        </a:graphic>
      </p:graphicFrame>
    </p:spTree>
    <p:extLst>
      <p:ext uri="{BB962C8B-B14F-4D97-AF65-F5344CB8AC3E}">
        <p14:creationId xmlns:p14="http://schemas.microsoft.com/office/powerpoint/2010/main" val="4239849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534" y="2437791"/>
            <a:ext cx="4353819" cy="1896316"/>
          </a:xfrm>
          <a:solidFill>
            <a:schemeClr val="accent2">
              <a:lumMod val="75000"/>
            </a:schemeClr>
          </a:solidFill>
        </p:spPr>
        <p:txBody>
          <a:bodyPr>
            <a:normAutofit/>
          </a:bodyPr>
          <a:lstStyle/>
          <a:p>
            <a:pPr algn="ctr"/>
            <a:r>
              <a:rPr lang="id-ID" sz="3200" dirty="0" smtClean="0">
                <a:latin typeface="Arial Rounded MT Bold" panose="020F0704030504030204" pitchFamily="34" charset="0"/>
              </a:rPr>
              <a:t>Digram alir penelitian utama</a:t>
            </a:r>
            <a:endParaRPr lang="id-ID" sz="3200" dirty="0">
              <a:latin typeface="Arial Rounded MT Bold" panose="020F0704030504030204" pitchFamily="34" charset="0"/>
            </a:endParaRPr>
          </a:p>
        </p:txBody>
      </p:sp>
      <p:sp>
        <p:nvSpPr>
          <p:cNvPr id="4" name="Rectangle 2"/>
          <p:cNvSpPr>
            <a:spLocks noChangeArrowheads="1"/>
          </p:cNvSpPr>
          <p:nvPr/>
        </p:nvSpPr>
        <p:spPr bwMode="auto">
          <a:xfrm>
            <a:off x="4600135"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9" name="Rectangle 80"/>
          <p:cNvSpPr>
            <a:spLocks noChangeArrowheads="1"/>
          </p:cNvSpPr>
          <p:nvPr/>
        </p:nvSpPr>
        <p:spPr bwMode="auto">
          <a:xfrm>
            <a:off x="5217458" y="128868"/>
            <a:ext cx="158321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d-ID"/>
          </a:p>
        </p:txBody>
      </p:sp>
      <p:graphicFrame>
        <p:nvGraphicFramePr>
          <p:cNvPr id="10" name="Object 9"/>
          <p:cNvGraphicFramePr>
            <a:graphicFrameLocks noChangeAspect="1"/>
          </p:cNvGraphicFramePr>
          <p:nvPr>
            <p:extLst>
              <p:ext uri="{D42A27DB-BD31-4B8C-83A1-F6EECF244321}">
                <p14:modId xmlns:p14="http://schemas.microsoft.com/office/powerpoint/2010/main" val="3426828410"/>
              </p:ext>
            </p:extLst>
          </p:nvPr>
        </p:nvGraphicFramePr>
        <p:xfrm>
          <a:off x="5217459" y="128868"/>
          <a:ext cx="6543132" cy="6648450"/>
        </p:xfrm>
        <a:graphic>
          <a:graphicData uri="http://schemas.openxmlformats.org/presentationml/2006/ole">
            <mc:AlternateContent xmlns:mc="http://schemas.openxmlformats.org/markup-compatibility/2006">
              <mc:Choice xmlns:v="urn:schemas-microsoft-com:vml" Requires="v">
                <p:oleObj spid="_x0000_s3176" name="Visio" r:id="rId4" imgW="7057919" imgH="6724820" progId="Visio.Drawing.15">
                  <p:embed/>
                </p:oleObj>
              </mc:Choice>
              <mc:Fallback>
                <p:oleObj name="Visio" r:id="rId4" imgW="7057919" imgH="6724820"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459" y="128868"/>
                        <a:ext cx="6543132" cy="6648450"/>
                      </a:xfrm>
                      <a:prstGeom prst="rect">
                        <a:avLst/>
                      </a:prstGeom>
                      <a:noFill/>
                    </p:spPr>
                  </p:pic>
                </p:oleObj>
              </mc:Fallback>
            </mc:AlternateContent>
          </a:graphicData>
        </a:graphic>
      </p:graphicFrame>
    </p:spTree>
    <p:extLst>
      <p:ext uri="{BB962C8B-B14F-4D97-AF65-F5344CB8AC3E}">
        <p14:creationId xmlns:p14="http://schemas.microsoft.com/office/powerpoint/2010/main" val="27818095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LATAR BELAKANG</a:t>
            </a:r>
            <a:endParaRPr lang="id-ID" dirty="0">
              <a:latin typeface="Arial Rounded MT Bold" panose="020F0704030504030204" pitchFamily="34" charset="0"/>
            </a:endParaRPr>
          </a:p>
        </p:txBody>
      </p:sp>
      <p:sp>
        <p:nvSpPr>
          <p:cNvPr id="3" name="Content Placeholder 2"/>
          <p:cNvSpPr>
            <a:spLocks noGrp="1"/>
          </p:cNvSpPr>
          <p:nvPr>
            <p:ph idx="1"/>
          </p:nvPr>
        </p:nvSpPr>
        <p:spPr>
          <a:xfrm>
            <a:off x="1104445" y="1894232"/>
            <a:ext cx="9784080" cy="4783015"/>
          </a:xfrm>
        </p:spPr>
        <p:txBody>
          <a:bodyPr>
            <a:normAutofit/>
          </a:bodyPr>
          <a:lstStyle/>
          <a:p>
            <a:pPr algn="just"/>
            <a:endParaRPr lang="id-ID" dirty="0"/>
          </a:p>
          <a:p>
            <a:pPr algn="just"/>
            <a:endParaRPr lang="id-ID" dirty="0" smtClean="0"/>
          </a:p>
        </p:txBody>
      </p:sp>
      <p:graphicFrame>
        <p:nvGraphicFramePr>
          <p:cNvPr id="6" name="Diagram 5"/>
          <p:cNvGraphicFramePr/>
          <p:nvPr>
            <p:extLst>
              <p:ext uri="{D42A27DB-BD31-4B8C-83A1-F6EECF244321}">
                <p14:modId xmlns:p14="http://schemas.microsoft.com/office/powerpoint/2010/main" val="1366616163"/>
              </p:ext>
            </p:extLst>
          </p:nvPr>
        </p:nvGraphicFramePr>
        <p:xfrm>
          <a:off x="0" y="1258580"/>
          <a:ext cx="12192000" cy="559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0661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Hasil penelitian pendahuluan</a:t>
            </a:r>
            <a:endParaRPr lang="id-ID" dirty="0">
              <a:latin typeface="Arial Rounded MT Bold" panose="020F0704030504030204" pitchFamily="34" charset="0"/>
            </a:endParaRPr>
          </a:p>
        </p:txBody>
      </p:sp>
      <p:sp>
        <p:nvSpPr>
          <p:cNvPr id="9" name="Content Placeholder 8"/>
          <p:cNvSpPr>
            <a:spLocks noGrp="1"/>
          </p:cNvSpPr>
          <p:nvPr>
            <p:ph idx="1"/>
          </p:nvPr>
        </p:nvSpPr>
        <p:spPr/>
        <p:txBody>
          <a:bodyPr/>
          <a:lstStyle/>
          <a:p>
            <a:pPr marL="0" indent="0">
              <a:buNone/>
            </a:pPr>
            <a:r>
              <a:rPr lang="id-ID" dirty="0" smtClean="0"/>
              <a:t>Berdasarkan hasil penelitian pendahuluan didapat </a:t>
            </a:r>
            <a:r>
              <a:rPr lang="id-ID" i="1" dirty="0" smtClean="0"/>
              <a:t>Cocoa powder  </a:t>
            </a:r>
            <a:r>
              <a:rPr lang="id-ID" dirty="0" smtClean="0"/>
              <a:t>terpilih yaitu : </a:t>
            </a:r>
          </a:p>
          <a:p>
            <a:pPr marL="0" indent="0">
              <a:buNone/>
            </a:pPr>
            <a:endParaRPr lang="id-ID" dirty="0"/>
          </a:p>
        </p:txBody>
      </p:sp>
      <p:graphicFrame>
        <p:nvGraphicFramePr>
          <p:cNvPr id="10" name="Content Placeholder 7"/>
          <p:cNvGraphicFramePr>
            <a:graphicFrameLocks/>
          </p:cNvGraphicFramePr>
          <p:nvPr>
            <p:extLst>
              <p:ext uri="{D42A27DB-BD31-4B8C-83A1-F6EECF244321}">
                <p14:modId xmlns:p14="http://schemas.microsoft.com/office/powerpoint/2010/main" val="3028750994"/>
              </p:ext>
            </p:extLst>
          </p:nvPr>
        </p:nvGraphicFramePr>
        <p:xfrm>
          <a:off x="1420206" y="2815814"/>
          <a:ext cx="8718875" cy="2899185"/>
        </p:xfrm>
        <a:graphic>
          <a:graphicData uri="http://schemas.openxmlformats.org/drawingml/2006/table">
            <a:tbl>
              <a:tblPr firstRow="1" firstCol="1" bandRow="1">
                <a:tableStyleId>{5C22544A-7EE6-4342-B048-85BDC9FD1C3A}</a:tableStyleId>
              </a:tblPr>
              <a:tblGrid>
                <a:gridCol w="954400"/>
                <a:gridCol w="1902069"/>
                <a:gridCol w="954400"/>
                <a:gridCol w="1096792"/>
                <a:gridCol w="1227639"/>
                <a:gridCol w="1227639"/>
                <a:gridCol w="1355936"/>
              </a:tblGrid>
              <a:tr h="579837">
                <a:tc rowSpan="2">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No.</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200000"/>
                        </a:lnSpc>
                        <a:spcAft>
                          <a:spcPts val="0"/>
                        </a:spcAft>
                      </a:pPr>
                      <a:r>
                        <a:rPr lang="id-ID" sz="1800" i="1" dirty="0">
                          <a:effectLst/>
                          <a:latin typeface="Times New Roman" panose="02020603050405020304" pitchFamily="18" charset="0"/>
                          <a:cs typeface="Times New Roman" panose="02020603050405020304" pitchFamily="18" charset="0"/>
                        </a:rPr>
                        <a:t>Cocoa Powder</a:t>
                      </a:r>
                      <a:endParaRPr lang="id-ID"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lnSpc>
                          <a:spcPct val="200000"/>
                        </a:lnSpc>
                        <a:spcAft>
                          <a:spcPts val="0"/>
                        </a:spcAft>
                      </a:pPr>
                      <a:r>
                        <a:rPr lang="id-ID" sz="1800">
                          <a:effectLst/>
                          <a:latin typeface="Times New Roman" panose="02020603050405020304" pitchFamily="18" charset="0"/>
                          <a:cs typeface="Times New Roman" panose="02020603050405020304" pitchFamily="18" charset="0"/>
                        </a:rPr>
                        <a:t>Parameter</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Rata-rata</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79837">
                <a:tc vMerge="1">
                  <a:txBody>
                    <a:bodyPr/>
                    <a:lstStyle/>
                    <a:p>
                      <a:endParaRPr lang="id-ID"/>
                    </a:p>
                  </a:txBody>
                  <a:tcPr/>
                </a:tc>
                <a:tc vMerge="1">
                  <a:txBody>
                    <a:bodyPr/>
                    <a:lstStyle/>
                    <a:p>
                      <a:endParaRPr lang="id-ID"/>
                    </a:p>
                  </a:txBody>
                  <a:tcPr/>
                </a:tc>
                <a:tc>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Rasa</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Aroma</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Tekstur</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id-ID" sz="1800">
                          <a:effectLst/>
                          <a:latin typeface="Times New Roman" panose="02020603050405020304" pitchFamily="18" charset="0"/>
                          <a:cs typeface="Times New Roman" panose="02020603050405020304" pitchFamily="18" charset="0"/>
                        </a:rPr>
                        <a:t>After taste</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id-ID"/>
                    </a:p>
                  </a:txBody>
                  <a:tcPr/>
                </a:tc>
              </a:tr>
              <a:tr h="579837">
                <a:tc>
                  <a:txBody>
                    <a:bodyPr/>
                    <a:lstStyle/>
                    <a:p>
                      <a:pPr algn="ctr">
                        <a:lnSpc>
                          <a:spcPct val="200000"/>
                        </a:lnSpc>
                        <a:spcAft>
                          <a:spcPts val="0"/>
                        </a:spcAft>
                      </a:pPr>
                      <a:r>
                        <a:rPr lang="id-ID" sz="1800">
                          <a:effectLst/>
                          <a:latin typeface="Times New Roman" panose="02020603050405020304" pitchFamily="18" charset="0"/>
                          <a:cs typeface="Times New Roman" panose="02020603050405020304" pitchFamily="18" charset="0"/>
                        </a:rPr>
                        <a:t>1.</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id-ID" sz="1800">
                          <a:effectLst/>
                          <a:latin typeface="Times New Roman" panose="02020603050405020304" pitchFamily="18" charset="0"/>
                          <a:cs typeface="Times New Roman" panose="02020603050405020304" pitchFamily="18" charset="0"/>
                        </a:rPr>
                        <a:t>Bendsorp (123)</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dirty="0" smtClean="0">
                          <a:effectLst/>
                          <a:latin typeface="Times New Roman" panose="02020603050405020304" pitchFamily="18" charset="0"/>
                          <a:cs typeface="Times New Roman" panose="02020603050405020304" pitchFamily="18" charset="0"/>
                        </a:rPr>
                        <a:t>3,25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800" dirty="0" smtClean="0">
                          <a:effectLst/>
                          <a:latin typeface="Times New Roman" panose="02020603050405020304" pitchFamily="18" charset="0"/>
                          <a:cs typeface="Times New Roman" panose="02020603050405020304" pitchFamily="18" charset="0"/>
                        </a:rPr>
                        <a:t>3,4</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800" dirty="0" smtClean="0">
                          <a:effectLst/>
                          <a:latin typeface="Times New Roman" panose="02020603050405020304" pitchFamily="18" charset="0"/>
                          <a:cs typeface="Times New Roman" panose="02020603050405020304" pitchFamily="18" charset="0"/>
                        </a:rPr>
                        <a:t>4,4</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800" dirty="0" smtClean="0">
                          <a:effectLst/>
                          <a:latin typeface="Times New Roman" panose="02020603050405020304" pitchFamily="18" charset="0"/>
                          <a:cs typeface="Times New Roman" panose="02020603050405020304" pitchFamily="18" charset="0"/>
                        </a:rPr>
                        <a:t>4,25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3,82</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79837">
                <a:tc>
                  <a:txBody>
                    <a:bodyPr/>
                    <a:lstStyle/>
                    <a:p>
                      <a:pPr algn="ctr">
                        <a:lnSpc>
                          <a:spcPct val="200000"/>
                        </a:lnSpc>
                        <a:spcAft>
                          <a:spcPts val="0"/>
                        </a:spcAft>
                      </a:pPr>
                      <a:r>
                        <a:rPr lang="id-ID" sz="1800">
                          <a:effectLst/>
                          <a:latin typeface="Times New Roman" panose="02020603050405020304" pitchFamily="18" charset="0"/>
                          <a:cs typeface="Times New Roman" panose="02020603050405020304" pitchFamily="18" charset="0"/>
                        </a:rPr>
                        <a:t>2.</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id-ID" sz="1800">
                          <a:effectLst/>
                          <a:latin typeface="Times New Roman" panose="02020603050405020304" pitchFamily="18" charset="0"/>
                          <a:cs typeface="Times New Roman" panose="02020603050405020304" pitchFamily="18" charset="0"/>
                        </a:rPr>
                        <a:t>Java (155)</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4,25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4,35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3,7</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3,65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3,98</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79837">
                <a:tc>
                  <a:txBody>
                    <a:bodyPr/>
                    <a:lstStyle/>
                    <a:p>
                      <a:pPr algn="ctr">
                        <a:lnSpc>
                          <a:spcPct val="200000"/>
                        </a:lnSpc>
                        <a:spcAft>
                          <a:spcPts val="0"/>
                        </a:spcAft>
                      </a:pPr>
                      <a:r>
                        <a:rPr lang="id-ID" sz="1800">
                          <a:effectLst/>
                          <a:latin typeface="Times New Roman" panose="02020603050405020304" pitchFamily="18" charset="0"/>
                          <a:cs typeface="Times New Roman" panose="02020603050405020304" pitchFamily="18" charset="0"/>
                        </a:rPr>
                        <a:t>3.</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200000"/>
                        </a:lnSpc>
                        <a:spcAft>
                          <a:spcPts val="0"/>
                        </a:spcAft>
                      </a:pPr>
                      <a:r>
                        <a:rPr lang="id-ID" sz="1800" dirty="0">
                          <a:effectLst/>
                          <a:latin typeface="Times New Roman" panose="02020603050405020304" pitchFamily="18" charset="0"/>
                          <a:cs typeface="Times New Roman" panose="02020603050405020304" pitchFamily="18" charset="0"/>
                        </a:rPr>
                        <a:t>Boardeux (194)</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4,65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4,9</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4,9</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C000"/>
                    </a:solidFill>
                  </a:tcPr>
                </a:tc>
                <a:tc>
                  <a:txBody>
                    <a:bodyPr/>
                    <a:lstStyle/>
                    <a:p>
                      <a:pPr algn="ctr">
                        <a:lnSpc>
                          <a:spcPct val="107000"/>
                        </a:lnSpc>
                        <a:spcAft>
                          <a:spcPts val="0"/>
                        </a:spcAft>
                      </a:pPr>
                      <a:r>
                        <a:rPr lang="id-ID" sz="1800" dirty="0">
                          <a:effectLst/>
                          <a:latin typeface="Times New Roman" panose="02020603050405020304" pitchFamily="18" charset="0"/>
                          <a:cs typeface="Times New Roman" panose="02020603050405020304" pitchFamily="18" charset="0"/>
                        </a:rPr>
                        <a:t>4,6</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C000"/>
                    </a:solidFill>
                  </a:tcPr>
                </a:tc>
                <a:tc>
                  <a:txBody>
                    <a:bodyPr/>
                    <a:lstStyle/>
                    <a:p>
                      <a:pPr algn="ctr">
                        <a:lnSpc>
                          <a:spcPct val="200000"/>
                        </a:lnSpc>
                        <a:spcAft>
                          <a:spcPts val="0"/>
                        </a:spcAft>
                      </a:pPr>
                      <a:r>
                        <a:rPr lang="id-ID" sz="1800" dirty="0">
                          <a:effectLst/>
                          <a:latin typeface="Times New Roman" panose="02020603050405020304" pitchFamily="18" charset="0"/>
                          <a:cs typeface="Times New Roman" panose="02020603050405020304" pitchFamily="18" charset="0"/>
                        </a:rPr>
                        <a:t>4,76</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C000"/>
                    </a:solidFill>
                  </a:tcPr>
                </a:tc>
              </a:tr>
            </a:tbl>
          </a:graphicData>
        </a:graphic>
      </p:graphicFrame>
    </p:spTree>
    <p:extLst>
      <p:ext uri="{BB962C8B-B14F-4D97-AF65-F5344CB8AC3E}">
        <p14:creationId xmlns:p14="http://schemas.microsoft.com/office/powerpoint/2010/main" val="41238341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Arial Rounded MT Bold" panose="020F0704030504030204" pitchFamily="34" charset="0"/>
              </a:rPr>
              <a:t>Hasil penelitian </a:t>
            </a:r>
            <a:r>
              <a:rPr lang="id-ID" dirty="0" smtClean="0">
                <a:latin typeface="Arial Rounded MT Bold" panose="020F0704030504030204" pitchFamily="34" charset="0"/>
              </a:rPr>
              <a:t>utama</a:t>
            </a:r>
            <a:endParaRPr lang="id-ID" dirty="0"/>
          </a:p>
        </p:txBody>
      </p:sp>
      <p:sp>
        <p:nvSpPr>
          <p:cNvPr id="4" name="Content Placeholder 3"/>
          <p:cNvSpPr>
            <a:spLocks noGrp="1"/>
          </p:cNvSpPr>
          <p:nvPr>
            <p:ph idx="1"/>
          </p:nvPr>
        </p:nvSpPr>
        <p:spPr/>
        <p:txBody>
          <a:bodyPr/>
          <a:lstStyle/>
          <a:p>
            <a:r>
              <a:rPr lang="id-ID" dirty="0" smtClean="0"/>
              <a:t>1. RESPON ORGANOLEPTIK (RASA)</a:t>
            </a:r>
          </a:p>
          <a:p>
            <a:endParaRPr lang="id-ID" dirty="0"/>
          </a:p>
          <a:p>
            <a:endParaRPr lang="id-ID" dirty="0" smtClean="0"/>
          </a:p>
          <a:p>
            <a:endParaRPr lang="id-ID" dirty="0"/>
          </a:p>
          <a:p>
            <a:r>
              <a:rPr lang="id-ID" dirty="0" smtClean="0"/>
              <a:t>2. RESPON ORGANOLEPTIK (AROMA)</a:t>
            </a:r>
          </a:p>
          <a:p>
            <a:pPr marL="0" indent="0">
              <a:buNone/>
            </a:pPr>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3041516463"/>
              </p:ext>
            </p:extLst>
          </p:nvPr>
        </p:nvGraphicFramePr>
        <p:xfrm>
          <a:off x="1861904" y="2566338"/>
          <a:ext cx="7403120" cy="1295817"/>
        </p:xfrm>
        <a:graphic>
          <a:graphicData uri="http://schemas.openxmlformats.org/drawingml/2006/table">
            <a:tbl>
              <a:tblPr firstRow="1" firstCol="1" bandRow="1">
                <a:tableStyleId>{5C22544A-7EE6-4342-B048-85BDC9FD1C3A}</a:tableStyleId>
              </a:tblPr>
              <a:tblGrid>
                <a:gridCol w="3328847"/>
                <a:gridCol w="2726782"/>
                <a:gridCol w="1347491"/>
              </a:tblGrid>
              <a:tr h="413375">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Perbandingan tepung daun kelor dan susu bubuk (A)</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Nilai rata-rata</a:t>
                      </a:r>
                    </a:p>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Kesukaan</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Taraf 5%</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3682">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2 : 1 (a1)</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3,93</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a</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7785">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1 : 1 (a2)</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4,33</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7785">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1 : 2 (a3)</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4,52</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c</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0034571"/>
              </p:ext>
            </p:extLst>
          </p:nvPr>
        </p:nvGraphicFramePr>
        <p:xfrm>
          <a:off x="1893374" y="4410392"/>
          <a:ext cx="7358203" cy="1990408"/>
        </p:xfrm>
        <a:graphic>
          <a:graphicData uri="http://schemas.openxmlformats.org/drawingml/2006/table">
            <a:tbl>
              <a:tblPr firstRow="1" firstCol="1" bandRow="1">
                <a:tableStyleId>{5C22544A-7EE6-4342-B048-85BDC9FD1C3A}</a:tableStyleId>
              </a:tblPr>
              <a:tblGrid>
                <a:gridCol w="2372418"/>
                <a:gridCol w="889657"/>
                <a:gridCol w="1056467"/>
                <a:gridCol w="889657"/>
                <a:gridCol w="889657"/>
                <a:gridCol w="1260347"/>
              </a:tblGrid>
              <a:tr h="248801">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Sumber Variansi </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dB</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JK</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KT</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F Hitung</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F Tabel 5%</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8801">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Kelompok </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0,044</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0,022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10,67</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 </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8801">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Perlakuan</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8</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0,031</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0,004</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1,88</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 </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8801">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Faktor a</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0,012</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0,006</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2,91 </a:t>
                      </a:r>
                      <a:r>
                        <a:rPr lang="id-ID" sz="1400" baseline="30000" dirty="0">
                          <a:effectLst/>
                          <a:latin typeface="Times New Roman" panose="02020603050405020304" pitchFamily="18" charset="0"/>
                          <a:cs typeface="Times New Roman" panose="02020603050405020304" pitchFamily="18" charset="0"/>
                        </a:rPr>
                        <a:t>tn</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3,63</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8801">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Faktor b</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0,005</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0,003</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1,21 </a:t>
                      </a:r>
                      <a:r>
                        <a:rPr lang="id-ID" sz="1400" baseline="30000">
                          <a:effectLst/>
                          <a:latin typeface="Times New Roman" panose="02020603050405020304" pitchFamily="18" charset="0"/>
                          <a:cs typeface="Times New Roman" panose="02020603050405020304" pitchFamily="18" charset="0"/>
                        </a:rPr>
                        <a:t>tn</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3,63</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8801">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Interaksi ab</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4</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0,014</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0,004</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1,70 </a:t>
                      </a:r>
                      <a:r>
                        <a:rPr lang="id-ID" sz="1400" baseline="30000" dirty="0">
                          <a:effectLst/>
                          <a:latin typeface="Times New Roman" panose="02020603050405020304" pitchFamily="18" charset="0"/>
                          <a:cs typeface="Times New Roman" panose="02020603050405020304" pitchFamily="18" charset="0"/>
                        </a:rPr>
                        <a:t>tn</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dirty="0">
                          <a:effectLst/>
                          <a:latin typeface="Times New Roman" panose="02020603050405020304" pitchFamily="18" charset="0"/>
                          <a:cs typeface="Times New Roman" panose="02020603050405020304" pitchFamily="18" charset="0"/>
                        </a:rPr>
                        <a:t>3,01</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248801">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Galat </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16</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0,033</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0,002</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id-ID"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id-ID" sz="1400" dirty="0">
                        <a:effectLst/>
                        <a:latin typeface="Times New Roman" panose="02020603050405020304" pitchFamily="18" charset="0"/>
                        <a:cs typeface="Times New Roman" panose="02020603050405020304" pitchFamily="18" charset="0"/>
                      </a:endParaRPr>
                    </a:p>
                  </a:txBody>
                  <a:tcPr marL="68580" marR="68580" marT="0" marB="0" anchor="ctr"/>
                </a:tc>
              </a:tr>
              <a:tr h="248801">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Total </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26</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id-ID" sz="1400">
                          <a:effectLst/>
                          <a:latin typeface="Times New Roman" panose="02020603050405020304" pitchFamily="18" charset="0"/>
                          <a:cs typeface="Times New Roman" panose="02020603050405020304" pitchFamily="18" charset="0"/>
                        </a:rPr>
                        <a:t>0,109</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id-ID"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id-ID" sz="14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endParaRPr lang="id-ID" sz="1400" dirty="0">
                        <a:effectLst/>
                        <a:latin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2597958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Arial Rounded MT Bold" panose="020F0704030504030204" pitchFamily="34" charset="0"/>
              </a:rPr>
              <a:t>Hasil penelitian utama</a:t>
            </a:r>
            <a:endParaRPr lang="id-ID" dirty="0"/>
          </a:p>
        </p:txBody>
      </p:sp>
      <p:sp>
        <p:nvSpPr>
          <p:cNvPr id="3" name="Content Placeholder 2"/>
          <p:cNvSpPr>
            <a:spLocks noGrp="1"/>
          </p:cNvSpPr>
          <p:nvPr>
            <p:ph idx="1"/>
          </p:nvPr>
        </p:nvSpPr>
        <p:spPr/>
        <p:txBody>
          <a:bodyPr/>
          <a:lstStyle/>
          <a:p>
            <a:r>
              <a:rPr lang="id-ID" dirty="0" smtClean="0"/>
              <a:t>3. RESPON ORGANOLEPTIK (TEKSTUR)</a:t>
            </a:r>
          </a:p>
          <a:p>
            <a:endParaRPr lang="id-ID" dirty="0"/>
          </a:p>
          <a:p>
            <a:endParaRPr lang="id-ID" dirty="0" smtClean="0"/>
          </a:p>
          <a:p>
            <a:endParaRPr lang="id-ID" dirty="0"/>
          </a:p>
          <a:p>
            <a:endParaRPr lang="id-ID" dirty="0" smtClean="0"/>
          </a:p>
          <a:p>
            <a:r>
              <a:rPr lang="id-ID" dirty="0" smtClean="0"/>
              <a:t>4. RESPON ORGANOLEPTIK </a:t>
            </a:r>
            <a:r>
              <a:rPr lang="id-ID" i="1" dirty="0" smtClean="0"/>
              <a:t>(AFTERTASTE)</a:t>
            </a:r>
          </a:p>
          <a:p>
            <a:pPr marL="0" indent="0">
              <a:buNone/>
            </a:pP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1450176181"/>
              </p:ext>
            </p:extLst>
          </p:nvPr>
        </p:nvGraphicFramePr>
        <p:xfrm>
          <a:off x="1748119" y="2528047"/>
          <a:ext cx="7557246" cy="1664126"/>
        </p:xfrm>
        <a:graphic>
          <a:graphicData uri="http://schemas.openxmlformats.org/drawingml/2006/table">
            <a:tbl>
              <a:tblPr firstRow="1" firstCol="1" bandRow="1">
                <a:tableStyleId>{5C22544A-7EE6-4342-B048-85BDC9FD1C3A}</a:tableStyleId>
              </a:tblPr>
              <a:tblGrid>
                <a:gridCol w="3348316"/>
                <a:gridCol w="2833384"/>
                <a:gridCol w="1375546"/>
              </a:tblGrid>
              <a:tr h="494082">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Perbandingan tepung daun kelor dan susu bubuk (A)</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Nilai rata-rata</a:t>
                      </a:r>
                    </a:p>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Kesukaan</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Taraf 5%</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95496">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2 : 1 (a1)</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4,14</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7274">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1 : 1 (a2)</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4,12</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87274">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1 : 2 (a3)</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4,37</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57412532"/>
              </p:ext>
            </p:extLst>
          </p:nvPr>
        </p:nvGraphicFramePr>
        <p:xfrm>
          <a:off x="1781222" y="4811997"/>
          <a:ext cx="7564483" cy="1535830"/>
        </p:xfrm>
        <a:graphic>
          <a:graphicData uri="http://schemas.openxmlformats.org/drawingml/2006/table">
            <a:tbl>
              <a:tblPr firstRow="1" firstCol="1" bandRow="1">
                <a:tableStyleId>{5C22544A-7EE6-4342-B048-85BDC9FD1C3A}</a:tableStyleId>
              </a:tblPr>
              <a:tblGrid>
                <a:gridCol w="3301766"/>
                <a:gridCol w="2885855"/>
                <a:gridCol w="1376862"/>
              </a:tblGrid>
              <a:tr h="455749">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Perbandingan tepung daun kelor dan susu bubuk (A)</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Nilai rata-rata</a:t>
                      </a:r>
                    </a:p>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Kesukaan</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Taraf 5%</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64811">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2 : 1 (a1)</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3,77</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a</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57227">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1 : 1 (a2)</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4,12</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b</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57227">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1 : 2 (a3)</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a:effectLst/>
                          <a:latin typeface="Times New Roman" panose="02020603050405020304" pitchFamily="18" charset="0"/>
                          <a:cs typeface="Times New Roman" panose="02020603050405020304" pitchFamily="18" charset="0"/>
                        </a:rPr>
                        <a:t>4,13</a:t>
                      </a:r>
                      <a:endParaRPr lang="id-ID"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dirty="0">
                          <a:effectLst/>
                          <a:latin typeface="Times New Roman" panose="02020603050405020304" pitchFamily="18" charset="0"/>
                          <a:cs typeface="Times New Roman" panose="02020603050405020304" pitchFamily="18" charset="0"/>
                        </a:rPr>
                        <a:t>c</a:t>
                      </a:r>
                      <a:endParaRPr lang="id-ID"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550538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Arial Rounded MT Bold" panose="020F0704030504030204" pitchFamily="34" charset="0"/>
              </a:rPr>
              <a:t>Hasil penelitian utama</a:t>
            </a:r>
            <a:endParaRPr lang="id-ID" dirty="0"/>
          </a:p>
        </p:txBody>
      </p:sp>
      <p:sp>
        <p:nvSpPr>
          <p:cNvPr id="3" name="Content Placeholder 2"/>
          <p:cNvSpPr>
            <a:spLocks noGrp="1"/>
          </p:cNvSpPr>
          <p:nvPr>
            <p:ph idx="1"/>
          </p:nvPr>
        </p:nvSpPr>
        <p:spPr/>
        <p:txBody>
          <a:bodyPr>
            <a:normAutofit lnSpcReduction="10000"/>
          </a:bodyPr>
          <a:lstStyle/>
          <a:p>
            <a:r>
              <a:rPr lang="id-ID" dirty="0" smtClean="0"/>
              <a:t>5. RESPON KIMIA (KADAR PROTEIN)</a:t>
            </a:r>
          </a:p>
          <a:p>
            <a:endParaRPr lang="id-ID" dirty="0"/>
          </a:p>
          <a:p>
            <a:endParaRPr lang="id-ID" dirty="0" smtClean="0"/>
          </a:p>
          <a:p>
            <a:endParaRPr lang="id-ID" dirty="0"/>
          </a:p>
          <a:p>
            <a:endParaRPr lang="id-ID" dirty="0" smtClean="0"/>
          </a:p>
          <a:p>
            <a:endParaRPr lang="id-ID" dirty="0"/>
          </a:p>
          <a:p>
            <a:endParaRPr lang="id-ID" dirty="0" smtClean="0"/>
          </a:p>
          <a:p>
            <a:endParaRPr lang="id-ID" dirty="0" smtClean="0"/>
          </a:p>
          <a:p>
            <a:pPr marL="0" indent="0">
              <a:buNone/>
            </a:pPr>
            <a:r>
              <a:rPr lang="id-ID" sz="1800" dirty="0">
                <a:latin typeface="Times New Roman" panose="02020603050405020304" pitchFamily="18" charset="0"/>
                <a:cs typeface="Times New Roman" panose="02020603050405020304" pitchFamily="18" charset="0"/>
              </a:rPr>
              <a:t>Keterangan: Angka yang diikuti oleh huruf yang sama dalam baris dan kolom menunjukkan tidak berbeda nyata pada taraf 5%. Huruf kecil dibaca horizontal dan huruf besar dibaca vertical</a:t>
            </a:r>
          </a:p>
          <a:p>
            <a:endParaRPr lang="id-ID" dirty="0" smtClean="0"/>
          </a:p>
          <a:p>
            <a:pPr marL="0" indent="0">
              <a:buNone/>
            </a:pPr>
            <a:endParaRPr lang="id-ID" dirty="0"/>
          </a:p>
        </p:txBody>
      </p:sp>
      <p:pic>
        <p:nvPicPr>
          <p:cNvPr id="4" name="Picture 3"/>
          <p:cNvPicPr>
            <a:picLocks noChangeAspect="1"/>
          </p:cNvPicPr>
          <p:nvPr/>
        </p:nvPicPr>
        <p:blipFill rotWithShape="1">
          <a:blip r:embed="rId2"/>
          <a:srcRect l="34335" t="42393" r="31493" b="31907"/>
          <a:stretch/>
        </p:blipFill>
        <p:spPr>
          <a:xfrm>
            <a:off x="1744394" y="2546252"/>
            <a:ext cx="6907237" cy="29204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488" y="284176"/>
            <a:ext cx="2199643" cy="2210641"/>
          </a:xfrm>
          <a:prstGeom prst="rect">
            <a:avLst/>
          </a:prstGeom>
        </p:spPr>
      </p:pic>
    </p:spTree>
    <p:extLst>
      <p:ext uri="{BB962C8B-B14F-4D97-AF65-F5344CB8AC3E}">
        <p14:creationId xmlns:p14="http://schemas.microsoft.com/office/powerpoint/2010/main" val="20912400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latin typeface="Arial Rounded MT Bold" panose="020F0704030504030204" pitchFamily="34" charset="0"/>
              </a:rPr>
              <a:t>Hasil </a:t>
            </a:r>
            <a:r>
              <a:rPr lang="id-ID" dirty="0" smtClean="0">
                <a:latin typeface="Arial Rounded MT Bold" panose="020F0704030504030204" pitchFamily="34" charset="0"/>
              </a:rPr>
              <a:t>uji scoring</a:t>
            </a:r>
            <a:br>
              <a:rPr lang="id-ID" dirty="0" smtClean="0">
                <a:latin typeface="Arial Rounded MT Bold" panose="020F0704030504030204" pitchFamily="34" charset="0"/>
              </a:rPr>
            </a:br>
            <a:r>
              <a:rPr lang="id-ID" dirty="0" smtClean="0">
                <a:latin typeface="Arial Rounded MT Bold" panose="020F0704030504030204" pitchFamily="34" charset="0"/>
              </a:rPr>
              <a:t>pemilihan sampel terbaik</a:t>
            </a:r>
            <a:endParaRPr lang="id-ID" dirty="0"/>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rotWithShape="1">
          <a:blip r:embed="rId2"/>
          <a:srcRect l="32781" t="60624" r="30133" b="11379"/>
          <a:stretch/>
        </p:blipFill>
        <p:spPr>
          <a:xfrm>
            <a:off x="1169496" y="2011680"/>
            <a:ext cx="9817503" cy="4206240"/>
          </a:xfrm>
          <a:prstGeom prst="rect">
            <a:avLst/>
          </a:prstGeom>
        </p:spPr>
      </p:pic>
    </p:spTree>
    <p:extLst>
      <p:ext uri="{BB962C8B-B14F-4D97-AF65-F5344CB8AC3E}">
        <p14:creationId xmlns:p14="http://schemas.microsoft.com/office/powerpoint/2010/main" val="2335064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Arial Rounded MT Bold" panose="020F0704030504030204" pitchFamily="34" charset="0"/>
              </a:rPr>
              <a:t>Hasil </a:t>
            </a:r>
            <a:r>
              <a:rPr lang="id-ID" dirty="0" smtClean="0">
                <a:latin typeface="Arial Rounded MT Bold" panose="020F0704030504030204" pitchFamily="34" charset="0"/>
              </a:rPr>
              <a:t>analisis kimia </a:t>
            </a:r>
            <a:br>
              <a:rPr lang="id-ID" dirty="0" smtClean="0">
                <a:latin typeface="Arial Rounded MT Bold" panose="020F0704030504030204" pitchFamily="34" charset="0"/>
              </a:rPr>
            </a:br>
            <a:r>
              <a:rPr lang="id-ID" dirty="0" smtClean="0">
                <a:latin typeface="Arial Rounded MT Bold" panose="020F0704030504030204" pitchFamily="34" charset="0"/>
              </a:rPr>
              <a:t>sampel terbaik</a:t>
            </a:r>
            <a:endParaRPr lang="id-ID" dirty="0"/>
          </a:p>
        </p:txBody>
      </p:sp>
      <p:sp>
        <p:nvSpPr>
          <p:cNvPr id="3" name="Content Placeholder 2"/>
          <p:cNvSpPr>
            <a:spLocks noGrp="1"/>
          </p:cNvSpPr>
          <p:nvPr>
            <p:ph idx="1"/>
          </p:nvPr>
        </p:nvSpPr>
        <p:spPr/>
        <p:txBody>
          <a:bodyPr/>
          <a:lstStyle/>
          <a:p>
            <a:r>
              <a:rPr lang="id-ID" dirty="0" smtClean="0"/>
              <a:t>RESPON KIMIA (KADAR LEMAK)		RESPON MIKROBIOLOGI (ZAM)</a:t>
            </a:r>
          </a:p>
          <a:p>
            <a:endParaRPr lang="id-ID" dirty="0"/>
          </a:p>
          <a:p>
            <a:endParaRPr lang="id-ID" dirty="0" smtClean="0"/>
          </a:p>
          <a:p>
            <a:endParaRPr lang="id-ID" dirty="0"/>
          </a:p>
          <a:p>
            <a:endParaRPr lang="id-ID" dirty="0" smtClean="0"/>
          </a:p>
          <a:p>
            <a:r>
              <a:rPr lang="id-ID" dirty="0" smtClean="0"/>
              <a:t>RESPON KIMIA (AKTIVITAS ANTIOKSIDAN)</a:t>
            </a:r>
          </a:p>
          <a:p>
            <a:pPr marL="0" indent="0">
              <a:buNone/>
            </a:pP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826224321"/>
              </p:ext>
            </p:extLst>
          </p:nvPr>
        </p:nvGraphicFramePr>
        <p:xfrm>
          <a:off x="1800016" y="2475913"/>
          <a:ext cx="4192821" cy="1477108"/>
        </p:xfrm>
        <a:graphic>
          <a:graphicData uri="http://schemas.openxmlformats.org/drawingml/2006/table">
            <a:tbl>
              <a:tblPr firstRow="1" firstCol="1" bandRow="1">
                <a:tableStyleId>{5C22544A-7EE6-4342-B048-85BDC9FD1C3A}</a:tableStyleId>
              </a:tblPr>
              <a:tblGrid>
                <a:gridCol w="430851"/>
                <a:gridCol w="1880985"/>
                <a:gridCol w="1880985"/>
              </a:tblGrid>
              <a:tr h="369277">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No</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Sampel</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Kadar Lemak (%)</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277">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1.</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a3b2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27,97</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277">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a2b3</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27,94</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69277">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3.</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a3b3</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27,96</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63297662"/>
              </p:ext>
            </p:extLst>
          </p:nvPr>
        </p:nvGraphicFramePr>
        <p:xfrm>
          <a:off x="1716259" y="4888524"/>
          <a:ext cx="4332848" cy="1329396"/>
        </p:xfrm>
        <a:graphic>
          <a:graphicData uri="http://schemas.openxmlformats.org/drawingml/2006/table">
            <a:tbl>
              <a:tblPr firstRow="1" firstCol="1" bandRow="1">
                <a:tableStyleId>{5C22544A-7EE6-4342-B048-85BDC9FD1C3A}</a:tableStyleId>
              </a:tblPr>
              <a:tblGrid>
                <a:gridCol w="445240"/>
                <a:gridCol w="1943804"/>
                <a:gridCol w="1943804"/>
              </a:tblGrid>
              <a:tr h="332349">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No</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Sampel</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400">
                          <a:effectLst/>
                          <a:latin typeface="Times New Roman" panose="02020603050405020304" pitchFamily="18" charset="0"/>
                          <a:cs typeface="Times New Roman" panose="02020603050405020304" pitchFamily="18" charset="0"/>
                        </a:rPr>
                        <a:t>Nilai IC</a:t>
                      </a:r>
                      <a:r>
                        <a:rPr lang="en-US" sz="1400" baseline="-25000">
                          <a:effectLst/>
                          <a:latin typeface="Times New Roman" panose="02020603050405020304" pitchFamily="18" charset="0"/>
                          <a:cs typeface="Times New Roman" panose="02020603050405020304" pitchFamily="18" charset="0"/>
                        </a:rPr>
                        <a:t>50 </a:t>
                      </a:r>
                      <a:r>
                        <a:rPr lang="id-ID" sz="1400">
                          <a:effectLst/>
                          <a:latin typeface="Times New Roman" panose="02020603050405020304" pitchFamily="18" charset="0"/>
                          <a:cs typeface="Times New Roman" panose="02020603050405020304" pitchFamily="18" charset="0"/>
                        </a:rPr>
                        <a:t>(</a:t>
                      </a:r>
                      <a:r>
                        <a:rPr lang="en-US" sz="1400">
                          <a:effectLst/>
                          <a:latin typeface="Times New Roman" panose="02020603050405020304" pitchFamily="18" charset="0"/>
                          <a:cs typeface="Times New Roman" panose="02020603050405020304" pitchFamily="18" charset="0"/>
                        </a:rPr>
                        <a:t>µg/mL</a:t>
                      </a:r>
                      <a:r>
                        <a:rPr lang="id-ID" sz="1400">
                          <a:effectLst/>
                          <a:latin typeface="Times New Roman" panose="02020603050405020304" pitchFamily="18" charset="0"/>
                          <a:cs typeface="Times New Roman" panose="02020603050405020304" pitchFamily="18" charset="0"/>
                        </a:rPr>
                        <a:t>)</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32349">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1.</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a3b2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400">
                          <a:effectLst/>
                          <a:latin typeface="Times New Roman" panose="02020603050405020304" pitchFamily="18" charset="0"/>
                          <a:cs typeface="Times New Roman" panose="02020603050405020304" pitchFamily="18" charset="0"/>
                        </a:rPr>
                        <a:t>140,9</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32349">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a2b3</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400" dirty="0">
                          <a:effectLst/>
                          <a:latin typeface="Times New Roman" panose="02020603050405020304" pitchFamily="18" charset="0"/>
                          <a:cs typeface="Times New Roman" panose="02020603050405020304" pitchFamily="18" charset="0"/>
                        </a:rPr>
                        <a:t>138,1</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32349">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3.</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a3b3</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id-ID" sz="1400" dirty="0">
                          <a:effectLst/>
                          <a:latin typeface="Times New Roman" panose="02020603050405020304" pitchFamily="18" charset="0"/>
                          <a:cs typeface="Times New Roman" panose="02020603050405020304" pitchFamily="18" charset="0"/>
                        </a:rPr>
                        <a:t>149,2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8701739"/>
              </p:ext>
            </p:extLst>
          </p:nvPr>
        </p:nvGraphicFramePr>
        <p:xfrm>
          <a:off x="6688662" y="2475913"/>
          <a:ext cx="4663966" cy="1493520"/>
        </p:xfrm>
        <a:graphic>
          <a:graphicData uri="http://schemas.openxmlformats.org/drawingml/2006/table">
            <a:tbl>
              <a:tblPr firstRow="1" firstCol="1" bandRow="1">
                <a:tableStyleId>{5C22544A-7EE6-4342-B048-85BDC9FD1C3A}</a:tableStyleId>
              </a:tblPr>
              <a:tblGrid>
                <a:gridCol w="448831"/>
                <a:gridCol w="1963096"/>
                <a:gridCol w="2252039"/>
              </a:tblGrid>
              <a:tr h="166803">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No</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a:effectLst/>
                          <a:latin typeface="Times New Roman" panose="02020603050405020304" pitchFamily="18" charset="0"/>
                          <a:cs typeface="Times New Roman" panose="02020603050405020304" pitchFamily="18" charset="0"/>
                        </a:rPr>
                        <a:t>Sampel</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id-ID" sz="1400">
                          <a:effectLst/>
                          <a:latin typeface="Times New Roman" panose="02020603050405020304" pitchFamily="18" charset="0"/>
                          <a:cs typeface="Times New Roman" panose="02020603050405020304" pitchFamily="18" charset="0"/>
                        </a:rPr>
                        <a:t>Luas Daerah Hambatan</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33605">
                <a:tc>
                  <a:txBody>
                    <a:bodyPr/>
                    <a:lstStyle/>
                    <a:p>
                      <a:pPr>
                        <a:spcAft>
                          <a:spcPts val="0"/>
                        </a:spcAft>
                      </a:pPr>
                      <a:r>
                        <a:rPr lang="en-US" sz="1400">
                          <a:effectLst/>
                          <a:latin typeface="Times New Roman" panose="02020603050405020304" pitchFamily="18" charset="0"/>
                          <a:cs typeface="Times New Roman" panose="02020603050405020304" pitchFamily="18" charset="0"/>
                        </a:rPr>
                        <a:t> </a:t>
                      </a:r>
                      <a:endParaRPr lang="id-ID" sz="1400">
                        <a:effectLst/>
                        <a:latin typeface="Times New Roman" panose="02020603050405020304" pitchFamily="18" charset="0"/>
                        <a:cs typeface="Times New Roman" panose="02020603050405020304" pitchFamily="18" charset="0"/>
                      </a:endParaRPr>
                    </a:p>
                    <a:p>
                      <a:pPr algn="ctr">
                        <a:spcAft>
                          <a:spcPts val="0"/>
                        </a:spcAft>
                      </a:pPr>
                      <a:r>
                        <a:rPr lang="en-US" sz="1400">
                          <a:effectLst/>
                          <a:latin typeface="Times New Roman" panose="02020603050405020304" pitchFamily="18" charset="0"/>
                          <a:cs typeface="Times New Roman" panose="02020603050405020304" pitchFamily="18" charset="0"/>
                        </a:rPr>
                        <a:t>1.</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a3b2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 </a:t>
                      </a:r>
                      <a:r>
                        <a:rPr lang="id-ID" sz="1400" dirty="0" smtClean="0">
                          <a:effectLst/>
                          <a:latin typeface="Times New Roman" panose="02020603050405020304" pitchFamily="18" charset="0"/>
                          <a:cs typeface="Times New Roman" panose="02020603050405020304" pitchFamily="18" charset="0"/>
                        </a:rPr>
                        <a:t>0 </a:t>
                      </a:r>
                      <a:r>
                        <a:rPr lang="id-ID" sz="1400" dirty="0">
                          <a:effectLst/>
                          <a:latin typeface="Times New Roman" panose="02020603050405020304" pitchFamily="18" charset="0"/>
                          <a:cs typeface="Times New Roman" panose="02020603050405020304" pitchFamily="18" charset="0"/>
                        </a:rPr>
                        <a:t>cm</a:t>
                      </a:r>
                      <a:r>
                        <a:rPr lang="id-ID" sz="1400" baseline="30000" dirty="0">
                          <a:effectLst/>
                          <a:latin typeface="Times New Roman" panose="02020603050405020304" pitchFamily="18" charset="0"/>
                          <a:cs typeface="Times New Roman" panose="02020603050405020304" pitchFamily="18" charset="0"/>
                        </a:rPr>
                        <a:t>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33605">
                <a:tc>
                  <a:txBody>
                    <a:bodyPr/>
                    <a:lstStyle/>
                    <a:p>
                      <a:pPr>
                        <a:spcAft>
                          <a:spcPts val="0"/>
                        </a:spcAft>
                      </a:pPr>
                      <a:r>
                        <a:rPr lang="en-US" sz="1400">
                          <a:effectLst/>
                          <a:latin typeface="Times New Roman" panose="02020603050405020304" pitchFamily="18" charset="0"/>
                          <a:cs typeface="Times New Roman" panose="02020603050405020304" pitchFamily="18" charset="0"/>
                        </a:rPr>
                        <a:t> </a:t>
                      </a:r>
                      <a:endParaRPr lang="id-ID" sz="1400">
                        <a:effectLst/>
                        <a:latin typeface="Times New Roman" panose="02020603050405020304" pitchFamily="18" charset="0"/>
                        <a:cs typeface="Times New Roman" panose="02020603050405020304" pitchFamily="18" charset="0"/>
                      </a:endParaRPr>
                    </a:p>
                    <a:p>
                      <a:pPr algn="ctr">
                        <a:spcAft>
                          <a:spcPts val="0"/>
                        </a:spcAft>
                      </a:pPr>
                      <a:r>
                        <a:rPr lang="en-US" sz="1400">
                          <a:effectLst/>
                          <a:latin typeface="Times New Roman" panose="02020603050405020304" pitchFamily="18" charset="0"/>
                          <a:cs typeface="Times New Roman" panose="02020603050405020304" pitchFamily="18" charset="0"/>
                        </a:rPr>
                        <a:t>2.</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dirty="0" smtClean="0">
                          <a:effectLst/>
                          <a:latin typeface="Times New Roman" panose="02020603050405020304" pitchFamily="18" charset="0"/>
                          <a:cs typeface="Times New Roman" panose="02020603050405020304" pitchFamily="18" charset="0"/>
                        </a:rPr>
                        <a:t>a2b3</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 </a:t>
                      </a:r>
                      <a:r>
                        <a:rPr lang="id-ID" sz="1400" dirty="0" smtClean="0">
                          <a:effectLst/>
                          <a:latin typeface="Times New Roman" panose="02020603050405020304" pitchFamily="18" charset="0"/>
                          <a:cs typeface="Times New Roman" panose="02020603050405020304" pitchFamily="18" charset="0"/>
                        </a:rPr>
                        <a:t>0 </a:t>
                      </a:r>
                      <a:r>
                        <a:rPr lang="id-ID" sz="1400" dirty="0">
                          <a:effectLst/>
                          <a:latin typeface="Times New Roman" panose="02020603050405020304" pitchFamily="18" charset="0"/>
                          <a:cs typeface="Times New Roman" panose="02020603050405020304" pitchFamily="18" charset="0"/>
                        </a:rPr>
                        <a:t>cm</a:t>
                      </a:r>
                      <a:r>
                        <a:rPr lang="id-ID" sz="1400" baseline="30000" dirty="0">
                          <a:effectLst/>
                          <a:latin typeface="Times New Roman" panose="02020603050405020304" pitchFamily="18" charset="0"/>
                          <a:cs typeface="Times New Roman" panose="02020603050405020304" pitchFamily="18" charset="0"/>
                        </a:rPr>
                        <a:t>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33605">
                <a:tc>
                  <a:txBody>
                    <a:bodyPr/>
                    <a:lstStyle/>
                    <a:p>
                      <a:pPr>
                        <a:spcAft>
                          <a:spcPts val="0"/>
                        </a:spcAft>
                      </a:pPr>
                      <a:r>
                        <a:rPr lang="id-ID" sz="1400">
                          <a:effectLst/>
                          <a:latin typeface="Times New Roman" panose="02020603050405020304" pitchFamily="18" charset="0"/>
                          <a:cs typeface="Times New Roman" panose="02020603050405020304" pitchFamily="18" charset="0"/>
                        </a:rPr>
                        <a:t> </a:t>
                      </a:r>
                    </a:p>
                    <a:p>
                      <a:pPr algn="ctr">
                        <a:spcAft>
                          <a:spcPts val="0"/>
                        </a:spcAft>
                      </a:pPr>
                      <a:r>
                        <a:rPr lang="en-US" sz="1400">
                          <a:effectLst/>
                          <a:latin typeface="Times New Roman" panose="02020603050405020304" pitchFamily="18" charset="0"/>
                          <a:cs typeface="Times New Roman" panose="02020603050405020304" pitchFamily="18" charset="0"/>
                        </a:rPr>
                        <a:t>3.</a:t>
                      </a:r>
                      <a:endParaRPr lang="id-ID"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a3b3</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Times New Roman" panose="02020603050405020304" pitchFamily="18" charset="0"/>
                          <a:cs typeface="Times New Roman" panose="02020603050405020304" pitchFamily="18" charset="0"/>
                        </a:rPr>
                        <a:t> </a:t>
                      </a:r>
                      <a:r>
                        <a:rPr lang="id-ID" sz="1400" dirty="0" smtClean="0">
                          <a:effectLst/>
                          <a:latin typeface="Times New Roman" panose="02020603050405020304" pitchFamily="18" charset="0"/>
                          <a:cs typeface="Times New Roman" panose="02020603050405020304" pitchFamily="18" charset="0"/>
                        </a:rPr>
                        <a:t>0 </a:t>
                      </a:r>
                      <a:r>
                        <a:rPr lang="id-ID" sz="1400" dirty="0">
                          <a:effectLst/>
                          <a:latin typeface="Times New Roman" panose="02020603050405020304" pitchFamily="18" charset="0"/>
                          <a:cs typeface="Times New Roman" panose="02020603050405020304" pitchFamily="18" charset="0"/>
                        </a:rPr>
                        <a:t>cm</a:t>
                      </a:r>
                      <a:r>
                        <a:rPr lang="id-ID" sz="1400" baseline="30000" dirty="0">
                          <a:effectLst/>
                          <a:latin typeface="Times New Roman" panose="02020603050405020304" pitchFamily="18" charset="0"/>
                          <a:cs typeface="Times New Roman" panose="02020603050405020304" pitchFamily="18" charset="0"/>
                        </a:rPr>
                        <a:t>2</a:t>
                      </a:r>
                      <a:endParaRPr lang="id-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495" y="38796"/>
            <a:ext cx="3853539" cy="187617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0118" y="4114800"/>
            <a:ext cx="2280762" cy="19181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0880" y="4114800"/>
            <a:ext cx="2790825" cy="1918191"/>
          </a:xfrm>
          <a:prstGeom prst="rect">
            <a:avLst/>
          </a:prstGeom>
        </p:spPr>
      </p:pic>
    </p:spTree>
    <p:extLst>
      <p:ext uri="{BB962C8B-B14F-4D97-AF65-F5344CB8AC3E}">
        <p14:creationId xmlns:p14="http://schemas.microsoft.com/office/powerpoint/2010/main" val="3706231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1202919" y="2011679"/>
            <a:ext cx="9784080" cy="4543865"/>
          </a:xfrm>
        </p:spPr>
        <p:txBody>
          <a:bodyPr>
            <a:normAutofit lnSpcReduction="10000"/>
          </a:bodyPr>
          <a:lstStyle/>
          <a:p>
            <a:endParaRPr lang="id-ID" dirty="0" smtClean="0"/>
          </a:p>
          <a:p>
            <a:pPr marL="0" indent="0">
              <a:lnSpc>
                <a:spcPct val="100000"/>
              </a:lnSpc>
              <a:buNone/>
            </a:pPr>
            <a:endParaRPr lang="id-ID" dirty="0" smtClean="0"/>
          </a:p>
          <a:p>
            <a:pPr marL="182563" indent="900113"/>
            <a:r>
              <a:rPr lang="id-ID" dirty="0" smtClean="0"/>
              <a:t>Sampel a3b2					Sampel a2b3</a:t>
            </a:r>
          </a:p>
          <a:p>
            <a:pPr marL="182563" indent="900113"/>
            <a:endParaRPr lang="id-ID" dirty="0"/>
          </a:p>
          <a:p>
            <a:pPr marL="182563" indent="900113"/>
            <a:endParaRPr lang="id-ID" dirty="0" smtClean="0"/>
          </a:p>
          <a:p>
            <a:pPr marL="182563" indent="900113"/>
            <a:endParaRPr lang="id-ID" dirty="0"/>
          </a:p>
          <a:p>
            <a:pPr marL="182563" indent="900113"/>
            <a:endParaRPr lang="id-ID" dirty="0" smtClean="0"/>
          </a:p>
          <a:p>
            <a:pPr marL="182563" indent="900113"/>
            <a:endParaRPr lang="id-ID" dirty="0"/>
          </a:p>
          <a:p>
            <a:pPr marL="182563" indent="900113"/>
            <a:endParaRPr lang="id-ID" dirty="0" smtClean="0"/>
          </a:p>
          <a:p>
            <a:pPr marL="182563" indent="3405188"/>
            <a:r>
              <a:rPr lang="id-ID" dirty="0"/>
              <a:t>Sampel </a:t>
            </a:r>
            <a:r>
              <a:rPr lang="id-ID" dirty="0" smtClean="0"/>
              <a:t>a3b3</a:t>
            </a:r>
          </a:p>
          <a:p>
            <a:pPr marL="182563" indent="900113"/>
            <a:endParaRPr lang="id-ID" dirty="0"/>
          </a:p>
          <a:p>
            <a:pPr marL="182563" indent="900113"/>
            <a:endParaRPr lang="id-ID" dirty="0" smtClean="0"/>
          </a:p>
          <a:p>
            <a:pPr marL="182563" indent="900113"/>
            <a:endParaRPr lang="id-ID" dirty="0"/>
          </a:p>
          <a:p>
            <a:pPr marL="182563" indent="900113"/>
            <a:endParaRPr lang="id-ID" dirty="0" smtClean="0"/>
          </a:p>
          <a:p>
            <a:pPr marL="182563" indent="900113"/>
            <a:endParaRPr lang="id-ID" dirty="0"/>
          </a:p>
          <a:p>
            <a:pPr marL="182563" indent="900113"/>
            <a:endParaRPr lang="id-ID" dirty="0"/>
          </a:p>
        </p:txBody>
      </p:sp>
      <p:pic>
        <p:nvPicPr>
          <p:cNvPr id="4" name="Picture 3"/>
          <p:cNvPicPr/>
          <p:nvPr/>
        </p:nvPicPr>
        <p:blipFill>
          <a:blip r:embed="rId2"/>
          <a:stretch>
            <a:fillRect/>
          </a:stretch>
        </p:blipFill>
        <p:spPr>
          <a:xfrm>
            <a:off x="1202919" y="284177"/>
            <a:ext cx="4100601" cy="2543430"/>
          </a:xfrm>
          <a:prstGeom prst="rect">
            <a:avLst/>
          </a:prstGeom>
        </p:spPr>
      </p:pic>
      <p:pic>
        <p:nvPicPr>
          <p:cNvPr id="5" name="Picture 4"/>
          <p:cNvPicPr/>
          <p:nvPr/>
        </p:nvPicPr>
        <p:blipFill>
          <a:blip r:embed="rId3"/>
          <a:stretch>
            <a:fillRect/>
          </a:stretch>
        </p:blipFill>
        <p:spPr>
          <a:xfrm>
            <a:off x="6402935" y="284176"/>
            <a:ext cx="4105632" cy="2543431"/>
          </a:xfrm>
          <a:prstGeom prst="rect">
            <a:avLst/>
          </a:prstGeom>
        </p:spPr>
      </p:pic>
      <p:pic>
        <p:nvPicPr>
          <p:cNvPr id="6" name="Picture 5"/>
          <p:cNvPicPr/>
          <p:nvPr/>
        </p:nvPicPr>
        <p:blipFill>
          <a:blip r:embed="rId4"/>
          <a:stretch>
            <a:fillRect/>
          </a:stretch>
        </p:blipFill>
        <p:spPr>
          <a:xfrm>
            <a:off x="3874307" y="3336046"/>
            <a:ext cx="4088008" cy="2544250"/>
          </a:xfrm>
          <a:prstGeom prst="rect">
            <a:avLst/>
          </a:prstGeom>
        </p:spPr>
      </p:pic>
      <p:sp>
        <p:nvSpPr>
          <p:cNvPr id="9" name="Notched Right Arrow 8"/>
          <p:cNvSpPr/>
          <p:nvPr/>
        </p:nvSpPr>
        <p:spPr>
          <a:xfrm>
            <a:off x="9298746" y="5423097"/>
            <a:ext cx="2236763" cy="436098"/>
          </a:xfrm>
          <a:prstGeom prst="notch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b="1" dirty="0" smtClean="0">
                <a:ln w="0"/>
                <a:solidFill>
                  <a:schemeClr val="tx1"/>
                </a:solidFill>
                <a:effectLst>
                  <a:outerShdw blurRad="38100" dist="19050" dir="2700000" algn="tl" rotWithShape="0">
                    <a:schemeClr val="dk1">
                      <a:alpha val="40000"/>
                    </a:schemeClr>
                  </a:outerShdw>
                </a:effectLst>
              </a:rPr>
              <a:t>Konsentrasi (ppm)</a:t>
            </a:r>
            <a:endParaRPr lang="id-ID" b="1" dirty="0">
              <a:ln w="0"/>
              <a:solidFill>
                <a:schemeClr val="tx1"/>
              </a:solidFill>
              <a:effectLst>
                <a:outerShdw blurRad="38100" dist="19050" dir="2700000" algn="tl" rotWithShape="0">
                  <a:schemeClr val="dk1">
                    <a:alpha val="40000"/>
                  </a:schemeClr>
                </a:outerShdw>
              </a:effectLst>
            </a:endParaRPr>
          </a:p>
        </p:txBody>
      </p:sp>
      <p:sp>
        <p:nvSpPr>
          <p:cNvPr id="10" name="Notched Right Arrow 9"/>
          <p:cNvSpPr/>
          <p:nvPr/>
        </p:nvSpPr>
        <p:spPr>
          <a:xfrm rot="16200000">
            <a:off x="7962316" y="4304714"/>
            <a:ext cx="2236763" cy="436100"/>
          </a:xfrm>
          <a:prstGeom prst="notch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dirty="0" smtClean="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rPr>
              <a:t>% inhibisi</a:t>
            </a:r>
            <a:endParaRPr lang="id-ID"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513469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8" y="284176"/>
            <a:ext cx="10135641" cy="1508760"/>
          </a:xfrm>
        </p:spPr>
        <p:txBody>
          <a:bodyPr>
            <a:normAutofit/>
          </a:bodyPr>
          <a:lstStyle/>
          <a:p>
            <a:r>
              <a:rPr lang="id-ID" sz="2800" dirty="0" smtClean="0">
                <a:latin typeface="Arial Rounded MT Bold" panose="020F0704030504030204" pitchFamily="34" charset="0"/>
              </a:rPr>
              <a:t>Hasil Sampel </a:t>
            </a:r>
            <a:r>
              <a:rPr lang="id-ID" sz="2800" dirty="0">
                <a:latin typeface="Arial Rounded MT Bold" panose="020F0704030504030204" pitchFamily="34" charset="0"/>
              </a:rPr>
              <a:t>Terbaik Berdasarkan </a:t>
            </a:r>
            <a:r>
              <a:rPr lang="id-ID" sz="2800" dirty="0" smtClean="0">
                <a:latin typeface="Arial Rounded MT Bold" panose="020F0704030504030204" pitchFamily="34" charset="0"/>
              </a:rPr>
              <a:t>AnAlisis </a:t>
            </a:r>
            <a:r>
              <a:rPr lang="id-ID" sz="2800" dirty="0">
                <a:latin typeface="Arial Rounded MT Bold" panose="020F0704030504030204" pitchFamily="34" charset="0"/>
              </a:rPr>
              <a:t>Aktivitas antioksidan, Kadar Lemak, dan Zat Anti Mikroba</a:t>
            </a:r>
          </a:p>
        </p:txBody>
      </p:sp>
      <p:pic>
        <p:nvPicPr>
          <p:cNvPr id="6" name="Picture 5"/>
          <p:cNvPicPr>
            <a:picLocks noChangeAspect="1"/>
          </p:cNvPicPr>
          <p:nvPr/>
        </p:nvPicPr>
        <p:blipFill rotWithShape="1">
          <a:blip r:embed="rId2"/>
          <a:srcRect l="33313" t="66394" r="30250" b="16683"/>
          <a:stretch/>
        </p:blipFill>
        <p:spPr>
          <a:xfrm>
            <a:off x="1468319" y="2504050"/>
            <a:ext cx="9050639" cy="2162430"/>
          </a:xfrm>
          <a:prstGeom prst="rect">
            <a:avLst/>
          </a:prstGeom>
        </p:spPr>
      </p:pic>
      <p:sp>
        <p:nvSpPr>
          <p:cNvPr id="8" name="Content Placeholder 7"/>
          <p:cNvSpPr>
            <a:spLocks noGrp="1"/>
          </p:cNvSpPr>
          <p:nvPr>
            <p:ph idx="1"/>
          </p:nvPr>
        </p:nvSpPr>
        <p:spPr/>
        <p:txBody>
          <a:bodyPr/>
          <a:lstStyle/>
          <a:p>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049" y="4898192"/>
            <a:ext cx="3028950" cy="1514475"/>
          </a:xfrm>
          <a:prstGeom prst="rect">
            <a:avLst/>
          </a:prstGeom>
        </p:spPr>
      </p:pic>
    </p:spTree>
    <p:extLst>
      <p:ext uri="{BB962C8B-B14F-4D97-AF65-F5344CB8AC3E}">
        <p14:creationId xmlns:p14="http://schemas.microsoft.com/office/powerpoint/2010/main" val="459615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Kesimpulan :</a:t>
            </a:r>
            <a:endParaRPr lang="id-ID" dirty="0"/>
          </a:p>
        </p:txBody>
      </p:sp>
      <p:sp>
        <p:nvSpPr>
          <p:cNvPr id="3" name="Content Placeholder 2"/>
          <p:cNvSpPr>
            <a:spLocks noGrp="1"/>
          </p:cNvSpPr>
          <p:nvPr>
            <p:ph idx="1"/>
          </p:nvPr>
        </p:nvSpPr>
        <p:spPr/>
        <p:txBody>
          <a:bodyPr>
            <a:normAutofit fontScale="92500" lnSpcReduction="20000"/>
          </a:bodyPr>
          <a:lstStyle/>
          <a:p>
            <a:pPr marL="457200" lvl="0" indent="-457200" algn="just">
              <a:buFont typeface="+mj-lt"/>
              <a:buAutoNum type="arabicPeriod"/>
            </a:pPr>
            <a:r>
              <a:rPr lang="id-ID" dirty="0">
                <a:latin typeface="Times New Roman" panose="02020603050405020304" pitchFamily="18" charset="0"/>
                <a:cs typeface="Times New Roman" panose="02020603050405020304" pitchFamily="18" charset="0"/>
              </a:rPr>
              <a:t>Berdasarkan pada penelitian pendahuluan dengan pengujian organoleptik menggunakan uji hedonik terhadap atribut rasa, aroma, tekstur dan </a:t>
            </a:r>
            <a:r>
              <a:rPr lang="id-ID" i="1" dirty="0">
                <a:latin typeface="Times New Roman" panose="02020603050405020304" pitchFamily="18" charset="0"/>
                <a:cs typeface="Times New Roman" panose="02020603050405020304" pitchFamily="18" charset="0"/>
              </a:rPr>
              <a:t>aftertaste, </a:t>
            </a:r>
            <a:r>
              <a:rPr lang="id-ID" dirty="0">
                <a:latin typeface="Times New Roman" panose="02020603050405020304" pitchFamily="18" charset="0"/>
                <a:cs typeface="Times New Roman" panose="02020603050405020304" pitchFamily="18" charset="0"/>
              </a:rPr>
              <a:t>yang selanjutnya dilakukan analisis data scoring dan didapat nilai rata rata tertinggi pada setiap perlakuan, dapat disimpulkan bahwa bahwa bubuk cokelat (</a:t>
            </a:r>
            <a:r>
              <a:rPr lang="id-ID" i="1" dirty="0">
                <a:latin typeface="Times New Roman" panose="02020603050405020304" pitchFamily="18" charset="0"/>
                <a:cs typeface="Times New Roman" panose="02020603050405020304" pitchFamily="18" charset="0"/>
              </a:rPr>
              <a:t>cocoa powder</a:t>
            </a:r>
            <a:r>
              <a:rPr lang="id-ID" dirty="0">
                <a:latin typeface="Times New Roman" panose="02020603050405020304" pitchFamily="18" charset="0"/>
                <a:cs typeface="Times New Roman" panose="02020603050405020304" pitchFamily="18" charset="0"/>
              </a:rPr>
              <a:t>) yang terpilih adalah </a:t>
            </a:r>
            <a:r>
              <a:rPr lang="id-ID" i="1" dirty="0">
                <a:latin typeface="Times New Roman" panose="02020603050405020304" pitchFamily="18" charset="0"/>
                <a:cs typeface="Times New Roman" panose="02020603050405020304" pitchFamily="18" charset="0"/>
              </a:rPr>
              <a:t>Boardeaux</a:t>
            </a:r>
            <a:r>
              <a:rPr lang="id-ID" dirty="0">
                <a:latin typeface="Times New Roman" panose="02020603050405020304" pitchFamily="18" charset="0"/>
                <a:cs typeface="Times New Roman" panose="02020603050405020304" pitchFamily="18" charset="0"/>
              </a:rPr>
              <a:t>.</a:t>
            </a:r>
          </a:p>
          <a:p>
            <a:pPr marL="457200" lvl="0" indent="-457200" algn="just">
              <a:buFont typeface="+mj-lt"/>
              <a:buAutoNum type="arabicPeriod"/>
            </a:pPr>
            <a:r>
              <a:rPr lang="id-ID" dirty="0">
                <a:latin typeface="Times New Roman" panose="02020603050405020304" pitchFamily="18" charset="0"/>
                <a:cs typeface="Times New Roman" panose="02020603050405020304" pitchFamily="18" charset="0"/>
              </a:rPr>
              <a:t>Berdasarkan pada penelitian utama, perlakuan  perbandingan antara tepung daun kelor</a:t>
            </a:r>
            <a:r>
              <a:rPr lang="id-ID" i="1" dirty="0">
                <a:latin typeface="Times New Roman" panose="02020603050405020304" pitchFamily="18" charset="0"/>
                <a:cs typeface="Times New Roman" panose="02020603050405020304" pitchFamily="18" charset="0"/>
              </a:rPr>
              <a:t> </a:t>
            </a:r>
            <a:r>
              <a:rPr lang="id-ID" dirty="0">
                <a:latin typeface="Times New Roman" panose="02020603050405020304" pitchFamily="18" charset="0"/>
                <a:cs typeface="Times New Roman" panose="02020603050405020304" pitchFamily="18" charset="0"/>
              </a:rPr>
              <a:t>dan susu bubuk (A) </a:t>
            </a:r>
            <a:r>
              <a:rPr lang="id-ID" dirty="0" smtClean="0">
                <a:latin typeface="Times New Roman" panose="02020603050405020304" pitchFamily="18" charset="0"/>
                <a:cs typeface="Times New Roman" panose="02020603050405020304" pitchFamily="18" charset="0"/>
              </a:rPr>
              <a:t>memberikan pengaruh </a:t>
            </a:r>
            <a:r>
              <a:rPr lang="id-ID" dirty="0">
                <a:latin typeface="Times New Roman" panose="02020603050405020304" pitchFamily="18" charset="0"/>
                <a:cs typeface="Times New Roman" panose="02020603050405020304" pitchFamily="18" charset="0"/>
              </a:rPr>
              <a:t>nyata terhadap respon organoleptik yaitu rasa, tekstur, dan </a:t>
            </a:r>
            <a:r>
              <a:rPr lang="id-ID" i="1" dirty="0">
                <a:latin typeface="Times New Roman" panose="02020603050405020304" pitchFamily="18" charset="0"/>
                <a:cs typeface="Times New Roman" panose="02020603050405020304" pitchFamily="18" charset="0"/>
              </a:rPr>
              <a:t>aftertaste</a:t>
            </a:r>
            <a:r>
              <a:rPr lang="id-ID" dirty="0">
                <a:latin typeface="Times New Roman" panose="02020603050405020304" pitchFamily="18" charset="0"/>
                <a:cs typeface="Times New Roman" panose="02020603050405020304" pitchFamily="18" charset="0"/>
              </a:rPr>
              <a:t> </a:t>
            </a:r>
            <a:r>
              <a:rPr lang="id-ID" i="1" dirty="0">
                <a:latin typeface="Times New Roman" panose="02020603050405020304" pitchFamily="18" charset="0"/>
                <a:cs typeface="Times New Roman" panose="02020603050405020304" pitchFamily="18" charset="0"/>
              </a:rPr>
              <a:t>dark chocolate</a:t>
            </a:r>
            <a:r>
              <a:rPr lang="id-ID" dirty="0">
                <a:latin typeface="Times New Roman" panose="02020603050405020304" pitchFamily="18" charset="0"/>
                <a:cs typeface="Times New Roman" panose="02020603050405020304" pitchFamily="18" charset="0"/>
              </a:rPr>
              <a:t>, sedangkan konsentrasi kayu manis (B) tidak memberikan pengaruh nyata terhadap keseluruhan respon organoleptik </a:t>
            </a:r>
            <a:r>
              <a:rPr lang="id-ID" i="1" dirty="0">
                <a:latin typeface="Times New Roman" panose="02020603050405020304" pitchFamily="18" charset="0"/>
                <a:cs typeface="Times New Roman" panose="02020603050405020304" pitchFamily="18" charset="0"/>
              </a:rPr>
              <a:t>dark chocolate</a:t>
            </a:r>
            <a:r>
              <a:rPr lang="id-ID" dirty="0">
                <a:latin typeface="Times New Roman" panose="02020603050405020304" pitchFamily="18" charset="0"/>
                <a:cs typeface="Times New Roman" panose="02020603050405020304" pitchFamily="18" charset="0"/>
              </a:rPr>
              <a:t>. Interaksi Perbandingan antara tepung daun kelor dengan susu (A) bubuk dan konsentrasi kayu manis (B) tidak berpengaruh nyata terhadap keseluruhan respon organoleptik </a:t>
            </a:r>
            <a:r>
              <a:rPr lang="id-ID" i="1" dirty="0">
                <a:latin typeface="Times New Roman" panose="02020603050405020304" pitchFamily="18" charset="0"/>
                <a:cs typeface="Times New Roman" panose="02020603050405020304" pitchFamily="18" charset="0"/>
              </a:rPr>
              <a:t>dark chocolate</a:t>
            </a:r>
            <a:r>
              <a:rPr lang="id-ID" dirty="0">
                <a:latin typeface="Times New Roman" panose="02020603050405020304" pitchFamily="18" charset="0"/>
                <a:cs typeface="Times New Roman" panose="02020603050405020304" pitchFamily="18" charset="0"/>
              </a:rPr>
              <a:t>.</a:t>
            </a:r>
          </a:p>
          <a:p>
            <a:pPr marL="457200" lvl="0" indent="-457200" algn="just">
              <a:buFont typeface="+mj-lt"/>
              <a:buAutoNum type="arabicPeriod"/>
            </a:pPr>
            <a:r>
              <a:rPr lang="id-ID" dirty="0">
                <a:latin typeface="Times New Roman" panose="02020603050405020304" pitchFamily="18" charset="0"/>
                <a:cs typeface="Times New Roman" panose="02020603050405020304" pitchFamily="18" charset="0"/>
              </a:rPr>
              <a:t>Berdasarkan Hasil analisis kimia dari analisis kadar protein adalah dapat ditarik kesimpulan bahwa perbandingan tepung daun kelor dengan susu bubuk (A) dan konsentrasi kayu manis (B) berpengaruh nyata terhadap karakteristik organoleptik. Sehingga adanya interaksi antara keduanya.</a:t>
            </a:r>
          </a:p>
          <a:p>
            <a:endParaRPr lang="id-ID" dirty="0"/>
          </a:p>
        </p:txBody>
      </p:sp>
    </p:spTree>
    <p:extLst>
      <p:ext uri="{BB962C8B-B14F-4D97-AF65-F5344CB8AC3E}">
        <p14:creationId xmlns:p14="http://schemas.microsoft.com/office/powerpoint/2010/main" val="1453990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latin typeface="Arial Rounded MT Bold" panose="020F0704030504030204" pitchFamily="34" charset="0"/>
              </a:rPr>
              <a:t>Kesimpulan :</a:t>
            </a:r>
            <a:endParaRPr lang="id-ID" dirty="0"/>
          </a:p>
        </p:txBody>
      </p:sp>
      <p:sp>
        <p:nvSpPr>
          <p:cNvPr id="3" name="Content Placeholder 2"/>
          <p:cNvSpPr>
            <a:spLocks noGrp="1"/>
          </p:cNvSpPr>
          <p:nvPr>
            <p:ph idx="1"/>
          </p:nvPr>
        </p:nvSpPr>
        <p:spPr/>
        <p:txBody>
          <a:bodyPr>
            <a:normAutofit/>
          </a:bodyPr>
          <a:lstStyle/>
          <a:p>
            <a:pPr marL="457200" indent="-457200" algn="just">
              <a:buFont typeface="Wingdings" pitchFamily="2" charset="2"/>
              <a:buAutoNum type="arabicPeriod" startAt="4"/>
            </a:pPr>
            <a:r>
              <a:rPr lang="id-ID" sz="2000" dirty="0" smtClean="0">
                <a:latin typeface="Times New Roman" panose="02020603050405020304" pitchFamily="18" charset="0"/>
                <a:cs typeface="Times New Roman" panose="02020603050405020304" pitchFamily="18" charset="0"/>
              </a:rPr>
              <a:t>Hasil </a:t>
            </a:r>
            <a:r>
              <a:rPr lang="id-ID" sz="2000" dirty="0">
                <a:latin typeface="Times New Roman" panose="02020603050405020304" pitchFamily="18" charset="0"/>
                <a:cs typeface="Times New Roman" panose="02020603050405020304" pitchFamily="18" charset="0"/>
              </a:rPr>
              <a:t>analisis kimia pada tiga sampel terpilih , yaitu sampel a3b2 memiliki aktivitas antioksidan 140,9 µg /ml, kadar lemak 27,97 %, dan luas daerah hambatan zat anti mikroba </a:t>
            </a:r>
            <a:r>
              <a:rPr lang="en-US" sz="2000" dirty="0">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0 </a:t>
            </a:r>
            <a:r>
              <a:rPr lang="id-ID" sz="2000" dirty="0" smtClean="0">
                <a:latin typeface="Times New Roman" panose="02020603050405020304" pitchFamily="18" charset="0"/>
                <a:cs typeface="Times New Roman" panose="02020603050405020304" pitchFamily="18" charset="0"/>
              </a:rPr>
              <a:t>cm</a:t>
            </a:r>
            <a:r>
              <a:rPr lang="id-ID" sz="2000" baseline="30000" dirty="0" smtClean="0">
                <a:latin typeface="Times New Roman" panose="02020603050405020304" pitchFamily="18" charset="0"/>
                <a:cs typeface="Times New Roman" panose="02020603050405020304" pitchFamily="18" charset="0"/>
              </a:rPr>
              <a:t>2</a:t>
            </a:r>
            <a:r>
              <a:rPr lang="id-ID" sz="2000" dirty="0" smtClean="0">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Sampel a2b3 memiliki aktivitas antioksidan 138,1 9 µg /ml, kadar lemak 27,94 %, dan luas daerah hambatan zat anti mikroba </a:t>
            </a:r>
            <a:r>
              <a:rPr lang="en-US" sz="2000" dirty="0">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0 </a:t>
            </a:r>
            <a:r>
              <a:rPr lang="id-ID" sz="2000" dirty="0" smtClean="0">
                <a:latin typeface="Times New Roman" panose="02020603050405020304" pitchFamily="18" charset="0"/>
                <a:cs typeface="Times New Roman" panose="02020603050405020304" pitchFamily="18" charset="0"/>
              </a:rPr>
              <a:t>cm</a:t>
            </a:r>
            <a:r>
              <a:rPr lang="id-ID" sz="2000" baseline="30000" dirty="0" smtClean="0">
                <a:latin typeface="Times New Roman" panose="02020603050405020304" pitchFamily="18" charset="0"/>
                <a:cs typeface="Times New Roman" panose="02020603050405020304" pitchFamily="18" charset="0"/>
              </a:rPr>
              <a:t>2</a:t>
            </a:r>
            <a:r>
              <a:rPr lang="id-ID" sz="2000" dirty="0" smtClean="0">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Sedangkan sampel a3b3 memiliki aktivitas antioksidan 149,2 µg /ml, kadar lemak 27,96 %, dan luas daerah hambatan zat anti mikroba </a:t>
            </a:r>
            <a:r>
              <a:rPr lang="en-US" sz="2000" dirty="0">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0 </a:t>
            </a:r>
            <a:r>
              <a:rPr lang="id-ID" sz="2000" dirty="0" smtClean="0">
                <a:latin typeface="Times New Roman" panose="02020603050405020304" pitchFamily="18" charset="0"/>
                <a:cs typeface="Times New Roman" panose="02020603050405020304" pitchFamily="18" charset="0"/>
              </a:rPr>
              <a:t>cm</a:t>
            </a:r>
            <a:r>
              <a:rPr lang="id-ID" sz="2000" baseline="30000" dirty="0" smtClean="0">
                <a:latin typeface="Times New Roman" panose="02020603050405020304" pitchFamily="18" charset="0"/>
                <a:cs typeface="Times New Roman" panose="02020603050405020304" pitchFamily="18" charset="0"/>
              </a:rPr>
              <a:t>2</a:t>
            </a:r>
            <a:endParaRPr lang="id-ID" sz="2000" dirty="0" smtClean="0">
              <a:latin typeface="Times New Roman" panose="02020603050405020304" pitchFamily="18" charset="0"/>
              <a:cs typeface="Times New Roman" panose="02020603050405020304" pitchFamily="18" charset="0"/>
            </a:endParaRPr>
          </a:p>
          <a:p>
            <a:pPr marL="457200" lvl="0" indent="-457200" algn="just">
              <a:buAutoNum type="arabicPeriod" startAt="4"/>
            </a:pPr>
            <a:r>
              <a:rPr lang="id-ID" sz="2000" dirty="0" smtClean="0">
                <a:latin typeface="Times New Roman" panose="02020603050405020304" pitchFamily="18" charset="0"/>
                <a:cs typeface="Times New Roman" panose="02020603050405020304" pitchFamily="18" charset="0"/>
              </a:rPr>
              <a:t>Produk </a:t>
            </a:r>
            <a:r>
              <a:rPr lang="id-ID" sz="2000" i="1" dirty="0">
                <a:latin typeface="Times New Roman" panose="02020603050405020304" pitchFamily="18" charset="0"/>
                <a:cs typeface="Times New Roman" panose="02020603050405020304" pitchFamily="18" charset="0"/>
              </a:rPr>
              <a:t>Dark Chocolate</a:t>
            </a:r>
            <a:r>
              <a:rPr lang="id-ID" sz="2000" dirty="0">
                <a:latin typeface="Times New Roman" panose="02020603050405020304" pitchFamily="18" charset="0"/>
                <a:cs typeface="Times New Roman" panose="02020603050405020304" pitchFamily="18" charset="0"/>
              </a:rPr>
              <a:t> terbaik dari keseluruhan respon diperoleh pada sampel a2b3 (perbandingan tepung daun kelor dan susu bubuk 1 : 1,  konsentrasi kayu manis 5 %), karena dilihat dari uji organoleptik merupakan sampel yg disukai panelis dengan aktivitas antioksidan yaitu 138,1 µg/mL, kadar protein 11,50 %, kadar lemak 27,94 %.</a:t>
            </a:r>
          </a:p>
        </p:txBody>
      </p:sp>
    </p:spTree>
    <p:extLst>
      <p:ext uri="{BB962C8B-B14F-4D97-AF65-F5344CB8AC3E}">
        <p14:creationId xmlns:p14="http://schemas.microsoft.com/office/powerpoint/2010/main" val="6710172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IDENTIFIKASI MASALAH</a:t>
            </a:r>
            <a:endParaRPr lang="id-ID" dirty="0">
              <a:latin typeface="Arial Rounded MT Bold" panose="020F0704030504030204" pitchFamily="34" charset="0"/>
            </a:endParaRPr>
          </a:p>
        </p:txBody>
      </p:sp>
      <p:graphicFrame>
        <p:nvGraphicFramePr>
          <p:cNvPr id="7" name="Diagram 6"/>
          <p:cNvGraphicFramePr/>
          <p:nvPr>
            <p:extLst>
              <p:ext uri="{D42A27DB-BD31-4B8C-83A1-F6EECF244321}">
                <p14:modId xmlns:p14="http://schemas.microsoft.com/office/powerpoint/2010/main" val="4253236504"/>
              </p:ext>
            </p:extLst>
          </p:nvPr>
        </p:nvGraphicFramePr>
        <p:xfrm>
          <a:off x="1358153" y="1792936"/>
          <a:ext cx="9789459" cy="4345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6082" y="185561"/>
            <a:ext cx="1990917" cy="1607375"/>
          </a:xfrm>
          <a:prstGeom prst="rect">
            <a:avLst/>
          </a:prstGeom>
        </p:spPr>
      </p:pic>
    </p:spTree>
    <p:extLst>
      <p:ext uri="{BB962C8B-B14F-4D97-AF65-F5344CB8AC3E}">
        <p14:creationId xmlns:p14="http://schemas.microsoft.com/office/powerpoint/2010/main" val="199285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Saran :</a:t>
            </a:r>
            <a:endParaRPr lang="id-ID" dirty="0"/>
          </a:p>
        </p:txBody>
      </p:sp>
      <p:sp>
        <p:nvSpPr>
          <p:cNvPr id="3" name="Content Placeholder 2"/>
          <p:cNvSpPr>
            <a:spLocks noGrp="1"/>
          </p:cNvSpPr>
          <p:nvPr>
            <p:ph idx="1"/>
          </p:nvPr>
        </p:nvSpPr>
        <p:spPr/>
        <p:txBody>
          <a:bodyPr/>
          <a:lstStyle/>
          <a:p>
            <a:pPr marL="457200" lvl="0" indent="-457200" algn="just">
              <a:buFont typeface="+mj-lt"/>
              <a:buAutoNum type="arabicPeriod"/>
            </a:pPr>
            <a:r>
              <a:rPr lang="id-ID" dirty="0">
                <a:latin typeface="Times New Roman" panose="02020603050405020304" pitchFamily="18" charset="0"/>
                <a:cs typeface="Times New Roman" panose="02020603050405020304" pitchFamily="18" charset="0"/>
              </a:rPr>
              <a:t>Dalam penelitian ini produk </a:t>
            </a:r>
            <a:r>
              <a:rPr lang="id-ID" i="1" dirty="0">
                <a:latin typeface="Times New Roman" panose="02020603050405020304" pitchFamily="18" charset="0"/>
                <a:cs typeface="Times New Roman" panose="02020603050405020304" pitchFamily="18" charset="0"/>
              </a:rPr>
              <a:t>dark chocolate</a:t>
            </a:r>
            <a:r>
              <a:rPr lang="id-ID" dirty="0">
                <a:latin typeface="Times New Roman" panose="02020603050405020304" pitchFamily="18" charset="0"/>
                <a:cs typeface="Times New Roman" panose="02020603050405020304" pitchFamily="18" charset="0"/>
              </a:rPr>
              <a:t> dengan penambahan kayu manis tidak memberikan aroma khas yaitu aroma kayu manis pada </a:t>
            </a:r>
            <a:r>
              <a:rPr lang="id-ID" i="1" dirty="0">
                <a:latin typeface="Times New Roman" panose="02020603050405020304" pitchFamily="18" charset="0"/>
                <a:cs typeface="Times New Roman" panose="02020603050405020304" pitchFamily="18" charset="0"/>
              </a:rPr>
              <a:t>dark chocolate </a:t>
            </a:r>
            <a:r>
              <a:rPr lang="id-ID" dirty="0">
                <a:latin typeface="Times New Roman" panose="02020603050405020304" pitchFamily="18" charset="0"/>
                <a:cs typeface="Times New Roman" panose="02020603050405020304" pitchFamily="18" charset="0"/>
              </a:rPr>
              <a:t>sehingga perlu ditambahkan konsentrasi kayu manis yang lebih besar untuk menghasilkan aroma rempah kayu manis.</a:t>
            </a:r>
          </a:p>
          <a:p>
            <a:pPr marL="457200" lvl="0" indent="-457200" algn="just">
              <a:buFont typeface="+mj-lt"/>
              <a:buAutoNum type="arabicPeriod"/>
            </a:pPr>
            <a:r>
              <a:rPr lang="id-ID" dirty="0">
                <a:latin typeface="Times New Roman" panose="02020603050405020304" pitchFamily="18" charset="0"/>
                <a:cs typeface="Times New Roman" panose="02020603050405020304" pitchFamily="18" charset="0"/>
              </a:rPr>
              <a:t>Pada penelitian ini perlu dilakukan pengujian mikrobiologi yaitu  analisa zat antimikroba dengan metode lainnya sehingga dapat diketahui zat antimikroba yang ada pada produk </a:t>
            </a:r>
            <a:r>
              <a:rPr lang="id-ID" i="1" dirty="0">
                <a:latin typeface="Times New Roman" panose="02020603050405020304" pitchFamily="18" charset="0"/>
                <a:cs typeface="Times New Roman" panose="02020603050405020304" pitchFamily="18" charset="0"/>
              </a:rPr>
              <a:t>dark chocolate.</a:t>
            </a:r>
            <a:endParaRPr lang="id-ID"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id-ID" dirty="0">
                <a:latin typeface="Times New Roman" panose="02020603050405020304" pitchFamily="18" charset="0"/>
                <a:cs typeface="Times New Roman" panose="02020603050405020304" pitchFamily="18" charset="0"/>
              </a:rPr>
              <a:t>Pada penelitian selanjutnya perlu dilakukan pengujian terhadap daya simpan atau penelitian mengenai umur simpan terhadap produk </a:t>
            </a:r>
            <a:r>
              <a:rPr lang="id-ID" i="1" dirty="0">
                <a:latin typeface="Times New Roman" panose="02020603050405020304" pitchFamily="18" charset="0"/>
                <a:cs typeface="Times New Roman" panose="02020603050405020304" pitchFamily="18" charset="0"/>
              </a:rPr>
              <a:t>dark chocolate.</a:t>
            </a:r>
            <a:endParaRPr lang="id-ID" dirty="0">
              <a:latin typeface="Times New Roman" panose="02020603050405020304" pitchFamily="18" charset="0"/>
              <a:cs typeface="Times New Roman" panose="02020603050405020304" pitchFamily="18" charset="0"/>
            </a:endParaRPr>
          </a:p>
          <a:p>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1933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ukisan-3.jpg"/>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11755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2097741" y="199691"/>
            <a:ext cx="5593976" cy="156523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atin typeface="Arial Rounded MT Bold" panose="020F0704030504030204" pitchFamily="34" charset="0"/>
              </a:rPr>
              <a:t>MAKSUD PENELITIAN</a:t>
            </a:r>
            <a:endParaRPr lang="id-ID" sz="2800" b="1" dirty="0">
              <a:latin typeface="Arial Rounded MT Bold" panose="020F0704030504030204" pitchFamily="34" charset="0"/>
            </a:endParaRPr>
          </a:p>
        </p:txBody>
      </p:sp>
      <p:sp>
        <p:nvSpPr>
          <p:cNvPr id="6" name="Double Wave 5"/>
          <p:cNvSpPr/>
          <p:nvPr/>
        </p:nvSpPr>
        <p:spPr>
          <a:xfrm>
            <a:off x="2205316" y="1533863"/>
            <a:ext cx="8229600" cy="1882590"/>
          </a:xfrm>
          <a:prstGeom prst="double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dirty="0"/>
              <a:t>Maksud yang hendak dicapai dari penelitian ini adalah untuk mempelajari pengaruh </a:t>
            </a:r>
            <a:r>
              <a:rPr lang="id-ID" dirty="0" smtClean="0"/>
              <a:t>fortifikasi </a:t>
            </a:r>
            <a:r>
              <a:rPr lang="id-ID" dirty="0"/>
              <a:t>tepung daun kelor (</a:t>
            </a:r>
            <a:r>
              <a:rPr lang="id-ID" i="1" dirty="0"/>
              <a:t>Moringa oleifera</a:t>
            </a:r>
            <a:r>
              <a:rPr lang="id-ID" dirty="0" smtClean="0"/>
              <a:t>) </a:t>
            </a:r>
            <a:r>
              <a:rPr lang="id-ID" dirty="0"/>
              <a:t>dengan susu bubuk dan pengaruh konsentrasi kayu manis (</a:t>
            </a:r>
            <a:r>
              <a:rPr lang="id-ID" i="1" dirty="0"/>
              <a:t>Cinnamomum burmani) </a:t>
            </a:r>
            <a:r>
              <a:rPr lang="id-ID" dirty="0"/>
              <a:t> yang digunakan dalam pembuatan </a:t>
            </a:r>
            <a:r>
              <a:rPr lang="id-ID" i="1" dirty="0"/>
              <a:t>Dark Chocolate.</a:t>
            </a:r>
            <a:endParaRPr lang="id-ID" dirty="0"/>
          </a:p>
          <a:p>
            <a:endParaRPr lang="id-ID" dirty="0"/>
          </a:p>
        </p:txBody>
      </p:sp>
      <p:sp>
        <p:nvSpPr>
          <p:cNvPr id="7" name="Down Arrow Callout 6"/>
          <p:cNvSpPr/>
          <p:nvPr/>
        </p:nvSpPr>
        <p:spPr>
          <a:xfrm>
            <a:off x="6320116" y="3536128"/>
            <a:ext cx="5593976" cy="156523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latin typeface="Arial Rounded MT Bold" panose="020F0704030504030204" pitchFamily="34" charset="0"/>
              </a:rPr>
              <a:t>TUJUAN PENELITIAN</a:t>
            </a:r>
            <a:endParaRPr lang="id-ID" sz="2800" b="1" dirty="0">
              <a:latin typeface="Arial Rounded MT Bold" panose="020F0704030504030204" pitchFamily="34" charset="0"/>
            </a:endParaRPr>
          </a:p>
        </p:txBody>
      </p:sp>
      <p:sp>
        <p:nvSpPr>
          <p:cNvPr id="8" name="Double Wave 7"/>
          <p:cNvSpPr/>
          <p:nvPr/>
        </p:nvSpPr>
        <p:spPr>
          <a:xfrm>
            <a:off x="2205316" y="4881281"/>
            <a:ext cx="8229600" cy="1882590"/>
          </a:xfrm>
          <a:prstGeom prst="doubleWave">
            <a:avLst/>
          </a:prstGeom>
          <a:solidFill>
            <a:srgbClr val="1ACD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dirty="0"/>
              <a:t>Tujuan penelitian untuk mendapatkan produk </a:t>
            </a:r>
            <a:r>
              <a:rPr lang="id-ID" i="1" dirty="0"/>
              <a:t>Dark Chocolate </a:t>
            </a:r>
            <a:r>
              <a:rPr lang="id-ID" dirty="0"/>
              <a:t>yang memiliki sifat fungsional yaitu dengan peningkatan kandungan antioksidan dari kayu manis dan </a:t>
            </a:r>
            <a:r>
              <a:rPr lang="id-ID" dirty="0" smtClean="0"/>
              <a:t>tepung daun </a:t>
            </a:r>
            <a:r>
              <a:rPr lang="id-ID" dirty="0"/>
              <a:t>kelor </a:t>
            </a:r>
            <a:r>
              <a:rPr lang="id-ID" dirty="0" smtClean="0"/>
              <a:t>,serta kandungan </a:t>
            </a:r>
            <a:r>
              <a:rPr lang="id-ID" dirty="0"/>
              <a:t>karbohidrat, protein, </a:t>
            </a:r>
            <a:r>
              <a:rPr lang="id-ID" dirty="0" smtClean="0"/>
              <a:t>dan kandungan </a:t>
            </a:r>
            <a:r>
              <a:rPr lang="id-ID" dirty="0"/>
              <a:t>zat gizi mikro dari tepung daun kelor yang bermanfaat bagi kesehatan</a:t>
            </a:r>
            <a:r>
              <a:rPr lang="id-ID" sz="1100" dirty="0"/>
              <a:t>.</a:t>
            </a:r>
          </a:p>
        </p:txBody>
      </p:sp>
    </p:spTree>
    <p:extLst>
      <p:ext uri="{BB962C8B-B14F-4D97-AF65-F5344CB8AC3E}">
        <p14:creationId xmlns:p14="http://schemas.microsoft.com/office/powerpoint/2010/main" val="3552709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3025588" y="1286436"/>
            <a:ext cx="5593976" cy="156523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smtClean="0">
                <a:latin typeface="Arial Rounded MT Bold" panose="020F0704030504030204" pitchFamily="34" charset="0"/>
                <a:ea typeface="Adobe Gothic Std B" panose="020B0800000000000000" pitchFamily="34" charset="-128"/>
              </a:rPr>
              <a:t>Manfaat Penelitian</a:t>
            </a:r>
            <a:endParaRPr lang="id-ID" sz="2800" b="1" dirty="0">
              <a:latin typeface="Arial Rounded MT Bold" panose="020F0704030504030204" pitchFamily="34" charset="0"/>
              <a:ea typeface="Adobe Gothic Std B" panose="020B0800000000000000" pitchFamily="34" charset="-128"/>
            </a:endParaRPr>
          </a:p>
        </p:txBody>
      </p:sp>
      <p:sp>
        <p:nvSpPr>
          <p:cNvPr id="5" name="Double Wave 4"/>
          <p:cNvSpPr/>
          <p:nvPr/>
        </p:nvSpPr>
        <p:spPr>
          <a:xfrm>
            <a:off x="2326340" y="2851674"/>
            <a:ext cx="8229600" cy="1882590"/>
          </a:xfrm>
          <a:prstGeom prst="doubleWave">
            <a:avLst/>
          </a:prstGeom>
          <a:solidFill>
            <a:srgbClr val="F42CE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dirty="0"/>
              <a:t>Dengan penelitian ini diharapkan dapat memperoleh manfaat</a:t>
            </a:r>
            <a:r>
              <a:rPr lang="en-US" dirty="0"/>
              <a:t> </a:t>
            </a:r>
            <a:r>
              <a:rPr lang="en-US" dirty="0" err="1"/>
              <a:t>yaitu</a:t>
            </a:r>
            <a:r>
              <a:rPr lang="en-US" dirty="0"/>
              <a:t> </a:t>
            </a:r>
            <a:r>
              <a:rPr lang="en-US" dirty="0" err="1"/>
              <a:t>untuk</a:t>
            </a:r>
            <a:r>
              <a:rPr lang="en-US" dirty="0"/>
              <a:t> m</a:t>
            </a:r>
            <a:r>
              <a:rPr lang="id-ID" dirty="0"/>
              <a:t>eningkatkan sifat fungsional </a:t>
            </a:r>
            <a:r>
              <a:rPr lang="id-ID" i="1" dirty="0"/>
              <a:t>Dark chocolate</a:t>
            </a:r>
            <a:r>
              <a:rPr lang="id-ID" dirty="0"/>
              <a:t> dengan penambahan </a:t>
            </a:r>
            <a:r>
              <a:rPr lang="en-US" dirty="0" err="1"/>
              <a:t>tepung</a:t>
            </a:r>
            <a:r>
              <a:rPr lang="en-US" dirty="0"/>
              <a:t> </a:t>
            </a:r>
            <a:r>
              <a:rPr lang="id-ID" dirty="0"/>
              <a:t>daun kelor (</a:t>
            </a:r>
            <a:r>
              <a:rPr lang="id-ID" i="1" dirty="0"/>
              <a:t>Moringa oleifera</a:t>
            </a:r>
            <a:r>
              <a:rPr lang="id-ID" dirty="0"/>
              <a:t>) dengan susu bubuk</a:t>
            </a:r>
            <a:r>
              <a:rPr lang="en-US" dirty="0"/>
              <a:t> </a:t>
            </a:r>
            <a:r>
              <a:rPr lang="id-ID" dirty="0" smtClean="0"/>
              <a:t>, </a:t>
            </a:r>
            <a:r>
              <a:rPr lang="id-ID" dirty="0"/>
              <a:t>dan kayu manis (</a:t>
            </a:r>
            <a:r>
              <a:rPr lang="id-ID" i="1" dirty="0"/>
              <a:t>Cinnamomum burmani)</a:t>
            </a:r>
            <a:r>
              <a:rPr lang="id-ID" dirty="0"/>
              <a:t>, </a:t>
            </a:r>
            <a:r>
              <a:rPr lang="en-US" dirty="0" err="1" smtClean="0"/>
              <a:t>serta</a:t>
            </a:r>
            <a:r>
              <a:rPr lang="en-US" dirty="0" smtClean="0"/>
              <a:t> </a:t>
            </a:r>
            <a:r>
              <a:rPr lang="en-US" dirty="0"/>
              <a:t>m</a:t>
            </a:r>
            <a:r>
              <a:rPr lang="id-ID" dirty="0"/>
              <a:t>emberikan informasi mengenai penambahan konsentrasi kayu manis, penambahan </a:t>
            </a:r>
            <a:r>
              <a:rPr lang="en-US" dirty="0" err="1"/>
              <a:t>tepung</a:t>
            </a:r>
            <a:r>
              <a:rPr lang="en-US" dirty="0"/>
              <a:t> </a:t>
            </a:r>
            <a:r>
              <a:rPr lang="id-ID" dirty="0"/>
              <a:t>daun kelor dalam pembuatan </a:t>
            </a:r>
            <a:r>
              <a:rPr lang="id-ID" i="1" dirty="0"/>
              <a:t>Dark chocolate</a:t>
            </a:r>
            <a:r>
              <a:rPr lang="id-ID"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4951882"/>
            <a:ext cx="4464424" cy="1600200"/>
          </a:xfrm>
          <a:prstGeom prst="rect">
            <a:avLst/>
          </a:prstGeom>
        </p:spPr>
      </p:pic>
    </p:spTree>
    <p:extLst>
      <p:ext uri="{BB962C8B-B14F-4D97-AF65-F5344CB8AC3E}">
        <p14:creationId xmlns:p14="http://schemas.microsoft.com/office/powerpoint/2010/main" val="281446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KERANGKA PEMIKIRAN</a:t>
            </a:r>
            <a:endParaRPr lang="id-ID" dirty="0">
              <a:latin typeface="Arial Rounded MT Bold" panose="020F07040305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2699721"/>
              </p:ext>
            </p:extLst>
          </p:nvPr>
        </p:nvGraphicFramePr>
        <p:xfrm>
          <a:off x="1203325" y="1589649"/>
          <a:ext cx="9783763" cy="490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735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82246686"/>
              </p:ext>
            </p:extLst>
          </p:nvPr>
        </p:nvGraphicFramePr>
        <p:xfrm>
          <a:off x="801860" y="550854"/>
          <a:ext cx="10536700" cy="6024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2228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A495FCB8-22B4-4F69-906B-55C496B734A5}"/>
                                            </p:graphicEl>
                                          </p:spTgt>
                                        </p:tgtEl>
                                        <p:attrNameLst>
                                          <p:attrName>style.visibility</p:attrName>
                                        </p:attrNameLst>
                                      </p:cBhvr>
                                      <p:to>
                                        <p:strVal val="visible"/>
                                      </p:to>
                                    </p:set>
                                    <p:animEffect transition="in" filter="wheel(1)">
                                      <p:cBhvr>
                                        <p:cTn id="7" dur="2000"/>
                                        <p:tgtEl>
                                          <p:spTgt spid="4">
                                            <p:graphicEl>
                                              <a:dgm id="{A495FCB8-22B4-4F69-906B-55C496B734A5}"/>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graphicEl>
                                              <a:dgm id="{46E560F7-64A7-4376-BA55-C4F12CB69079}"/>
                                            </p:graphicEl>
                                          </p:spTgt>
                                        </p:tgtEl>
                                        <p:attrNameLst>
                                          <p:attrName>style.visibility</p:attrName>
                                        </p:attrNameLst>
                                      </p:cBhvr>
                                      <p:to>
                                        <p:strVal val="visible"/>
                                      </p:to>
                                    </p:set>
                                    <p:animEffect transition="in" filter="wheel(1)">
                                      <p:cBhvr>
                                        <p:cTn id="10" dur="2000"/>
                                        <p:tgtEl>
                                          <p:spTgt spid="4">
                                            <p:graphicEl>
                                              <a:dgm id="{46E560F7-64A7-4376-BA55-C4F12CB69079}"/>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graphicEl>
                                              <a:dgm id="{F65FEF55-FAAB-4A7F-B955-FDDE7ADA7D58}"/>
                                            </p:graphicEl>
                                          </p:spTgt>
                                        </p:tgtEl>
                                        <p:attrNameLst>
                                          <p:attrName>style.visibility</p:attrName>
                                        </p:attrNameLst>
                                      </p:cBhvr>
                                      <p:to>
                                        <p:strVal val="visible"/>
                                      </p:to>
                                    </p:set>
                                    <p:animEffect transition="in" filter="wheel(1)">
                                      <p:cBhvr>
                                        <p:cTn id="13" dur="2000"/>
                                        <p:tgtEl>
                                          <p:spTgt spid="4">
                                            <p:graphicEl>
                                              <a:dgm id="{F65FEF55-FAAB-4A7F-B955-FDDE7ADA7D58}"/>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graphicEl>
                                              <a:dgm id="{CF7BDDB0-E8C0-4EDE-8EDE-7B1D49CC57D5}"/>
                                            </p:graphicEl>
                                          </p:spTgt>
                                        </p:tgtEl>
                                        <p:attrNameLst>
                                          <p:attrName>style.visibility</p:attrName>
                                        </p:attrNameLst>
                                      </p:cBhvr>
                                      <p:to>
                                        <p:strVal val="visible"/>
                                      </p:to>
                                    </p:set>
                                    <p:animEffect transition="in" filter="wheel(1)">
                                      <p:cBhvr>
                                        <p:cTn id="16" dur="2000"/>
                                        <p:tgtEl>
                                          <p:spTgt spid="4">
                                            <p:graphicEl>
                                              <a:dgm id="{CF7BDDB0-E8C0-4EDE-8EDE-7B1D49CC57D5}"/>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graphicEl>
                                              <a:dgm id="{D757C766-F61B-410E-A764-7836D4C1FFDC}"/>
                                            </p:graphicEl>
                                          </p:spTgt>
                                        </p:tgtEl>
                                        <p:attrNameLst>
                                          <p:attrName>style.visibility</p:attrName>
                                        </p:attrNameLst>
                                      </p:cBhvr>
                                      <p:to>
                                        <p:strVal val="visible"/>
                                      </p:to>
                                    </p:set>
                                    <p:animEffect transition="in" filter="wheel(1)">
                                      <p:cBhvr>
                                        <p:cTn id="19" dur="2000"/>
                                        <p:tgtEl>
                                          <p:spTgt spid="4">
                                            <p:graphicEl>
                                              <a:dgm id="{D757C766-F61B-410E-A764-7836D4C1FFDC}"/>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
                                            <p:graphicEl>
                                              <a:dgm id="{C6175AD3-12D1-43E9-B7C4-2C53871C406A}"/>
                                            </p:graphicEl>
                                          </p:spTgt>
                                        </p:tgtEl>
                                        <p:attrNameLst>
                                          <p:attrName>style.visibility</p:attrName>
                                        </p:attrNameLst>
                                      </p:cBhvr>
                                      <p:to>
                                        <p:strVal val="visible"/>
                                      </p:to>
                                    </p:set>
                                    <p:animEffect transition="in" filter="wheel(1)">
                                      <p:cBhvr>
                                        <p:cTn id="22" dur="2000"/>
                                        <p:tgtEl>
                                          <p:spTgt spid="4">
                                            <p:graphicEl>
                                              <a:dgm id="{C6175AD3-12D1-43E9-B7C4-2C53871C406A}"/>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
                                            <p:graphicEl>
                                              <a:dgm id="{6C8397C9-E905-4159-9CDC-A3A2ACDCF0EC}"/>
                                            </p:graphicEl>
                                          </p:spTgt>
                                        </p:tgtEl>
                                        <p:attrNameLst>
                                          <p:attrName>style.visibility</p:attrName>
                                        </p:attrNameLst>
                                      </p:cBhvr>
                                      <p:to>
                                        <p:strVal val="visible"/>
                                      </p:to>
                                    </p:set>
                                    <p:animEffect transition="in" filter="wheel(1)">
                                      <p:cBhvr>
                                        <p:cTn id="25" dur="2000"/>
                                        <p:tgtEl>
                                          <p:spTgt spid="4">
                                            <p:graphicEl>
                                              <a:dgm id="{6C8397C9-E905-4159-9CDC-A3A2ACDCF0EC}"/>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graphicEl>
                                              <a:dgm id="{2A7D9445-3B6E-4EC6-9E6E-A63727052257}"/>
                                            </p:graphicEl>
                                          </p:spTgt>
                                        </p:tgtEl>
                                        <p:attrNameLst>
                                          <p:attrName>style.visibility</p:attrName>
                                        </p:attrNameLst>
                                      </p:cBhvr>
                                      <p:to>
                                        <p:strVal val="visible"/>
                                      </p:to>
                                    </p:set>
                                    <p:animEffect transition="in" filter="wheel(1)">
                                      <p:cBhvr>
                                        <p:cTn id="28" dur="2000"/>
                                        <p:tgtEl>
                                          <p:spTgt spid="4">
                                            <p:graphicEl>
                                              <a:dgm id="{2A7D9445-3B6E-4EC6-9E6E-A637270522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HIPOTESIS</a:t>
            </a:r>
            <a:endParaRPr lang="id-ID"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id-ID" dirty="0"/>
              <a:t>Berdasarkan kerangka pemikiran diatas diduga bahwa : </a:t>
            </a:r>
          </a:p>
          <a:p>
            <a:pPr marL="0" indent="0">
              <a:buNone/>
            </a:pPr>
            <a:endParaRPr lang="id-ID" dirty="0"/>
          </a:p>
        </p:txBody>
      </p:sp>
      <p:graphicFrame>
        <p:nvGraphicFramePr>
          <p:cNvPr id="4" name="Diagram 3"/>
          <p:cNvGraphicFramePr/>
          <p:nvPr>
            <p:extLst>
              <p:ext uri="{D42A27DB-BD31-4B8C-83A1-F6EECF244321}">
                <p14:modId xmlns:p14="http://schemas.microsoft.com/office/powerpoint/2010/main" val="308985349"/>
              </p:ext>
            </p:extLst>
          </p:nvPr>
        </p:nvGraphicFramePr>
        <p:xfrm>
          <a:off x="956236" y="2675966"/>
          <a:ext cx="10312400" cy="299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5373" y="149707"/>
            <a:ext cx="1910603" cy="1643229"/>
          </a:xfrm>
          <a:prstGeom prst="rect">
            <a:avLst/>
          </a:prstGeom>
        </p:spPr>
      </p:pic>
      <p:pic>
        <p:nvPicPr>
          <p:cNvPr id="6" name="Picture 5" descr="http://3.bp.blogspot.com/-NdIcSerBpE0/T29Anlh_i9I/AAAAAAAAC2c/XtHgLaK7rgc/s1600/Animasi+bergerak+untuk+powerpoint+%25283%2529+-+ide.g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65976" y="149707"/>
            <a:ext cx="1679021" cy="1643229"/>
          </a:xfrm>
          <a:prstGeom prst="rect">
            <a:avLst/>
          </a:prstGeom>
          <a:noFill/>
          <a:ln>
            <a:noFill/>
          </a:ln>
        </p:spPr>
      </p:pic>
    </p:spTree>
    <p:extLst>
      <p:ext uri="{BB962C8B-B14F-4D97-AF65-F5344CB8AC3E}">
        <p14:creationId xmlns:p14="http://schemas.microsoft.com/office/powerpoint/2010/main" val="27773096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5A7DCE4E-C22A-40AA-9617-AC37E8C2C075}"/>
                                            </p:graphicEl>
                                          </p:spTgt>
                                        </p:tgtEl>
                                        <p:attrNameLst>
                                          <p:attrName>style.visibility</p:attrName>
                                        </p:attrNameLst>
                                      </p:cBhvr>
                                      <p:to>
                                        <p:strVal val="visible"/>
                                      </p:to>
                                    </p:set>
                                    <p:animEffect transition="in" filter="randombar(horizontal)">
                                      <p:cBhvr>
                                        <p:cTn id="7" dur="500"/>
                                        <p:tgtEl>
                                          <p:spTgt spid="4">
                                            <p:graphicEl>
                                              <a:dgm id="{5A7DCE4E-C22A-40AA-9617-AC37E8C2C075}"/>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graphicEl>
                                              <a:dgm id="{0822B279-4213-4A2E-9226-D63BC99483D7}"/>
                                            </p:graphicEl>
                                          </p:spTgt>
                                        </p:tgtEl>
                                        <p:attrNameLst>
                                          <p:attrName>style.visibility</p:attrName>
                                        </p:attrNameLst>
                                      </p:cBhvr>
                                      <p:to>
                                        <p:strVal val="visible"/>
                                      </p:to>
                                    </p:set>
                                    <p:animEffect transition="in" filter="randombar(horizontal)">
                                      <p:cBhvr>
                                        <p:cTn id="10" dur="500"/>
                                        <p:tgtEl>
                                          <p:spTgt spid="4">
                                            <p:graphicEl>
                                              <a:dgm id="{0822B279-4213-4A2E-9226-D63BC99483D7}"/>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graphicEl>
                                              <a:dgm id="{5AA744E7-D9B7-42BE-A406-598CDBB97829}"/>
                                            </p:graphicEl>
                                          </p:spTgt>
                                        </p:tgtEl>
                                        <p:attrNameLst>
                                          <p:attrName>style.visibility</p:attrName>
                                        </p:attrNameLst>
                                      </p:cBhvr>
                                      <p:to>
                                        <p:strVal val="visible"/>
                                      </p:to>
                                    </p:set>
                                    <p:animEffect transition="in" filter="randombar(horizontal)">
                                      <p:cBhvr>
                                        <p:cTn id="13" dur="500"/>
                                        <p:tgtEl>
                                          <p:spTgt spid="4">
                                            <p:graphicEl>
                                              <a:dgm id="{5AA744E7-D9B7-42BE-A406-598CDBB97829}"/>
                                            </p:graphic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graphicEl>
                                              <a:dgm id="{B31BDC0B-4224-419E-AB9F-EE66BA2DC5BD}"/>
                                            </p:graphicEl>
                                          </p:spTgt>
                                        </p:tgtEl>
                                        <p:attrNameLst>
                                          <p:attrName>style.visibility</p:attrName>
                                        </p:attrNameLst>
                                      </p:cBhvr>
                                      <p:to>
                                        <p:strVal val="visible"/>
                                      </p:to>
                                    </p:set>
                                    <p:animEffect transition="in" filter="randombar(horizontal)">
                                      <p:cBhvr>
                                        <p:cTn id="16" dur="500"/>
                                        <p:tgtEl>
                                          <p:spTgt spid="4">
                                            <p:graphicEl>
                                              <a:dgm id="{B31BDC0B-4224-419E-AB9F-EE66BA2DC5BD}"/>
                                            </p:graphic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graphicEl>
                                              <a:dgm id="{550AB430-D8A6-48E0-90AE-0EF03EC32179}"/>
                                            </p:graphicEl>
                                          </p:spTgt>
                                        </p:tgtEl>
                                        <p:attrNameLst>
                                          <p:attrName>style.visibility</p:attrName>
                                        </p:attrNameLst>
                                      </p:cBhvr>
                                      <p:to>
                                        <p:strVal val="visible"/>
                                      </p:to>
                                    </p:set>
                                    <p:animEffect transition="in" filter="randombar(horizontal)">
                                      <p:cBhvr>
                                        <p:cTn id="19" dur="500"/>
                                        <p:tgtEl>
                                          <p:spTgt spid="4">
                                            <p:graphicEl>
                                              <a:dgm id="{550AB430-D8A6-48E0-90AE-0EF03EC32179}"/>
                                            </p:graphic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graphicEl>
                                              <a:dgm id="{AC34EC44-717F-47C1-8EED-466D3DBE6017}"/>
                                            </p:graphicEl>
                                          </p:spTgt>
                                        </p:tgtEl>
                                        <p:attrNameLst>
                                          <p:attrName>style.visibility</p:attrName>
                                        </p:attrNameLst>
                                      </p:cBhvr>
                                      <p:to>
                                        <p:strVal val="visible"/>
                                      </p:to>
                                    </p:set>
                                    <p:animEffect transition="in" filter="randombar(horizontal)">
                                      <p:cBhvr>
                                        <p:cTn id="22" dur="500"/>
                                        <p:tgtEl>
                                          <p:spTgt spid="4">
                                            <p:graphicEl>
                                              <a:dgm id="{AC34EC44-717F-47C1-8EED-466D3DBE60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TEMPAT DAN WAKTU PENELITIAN</a:t>
            </a:r>
            <a:endParaRPr lang="id-ID" dirty="0">
              <a:latin typeface="Arial Rounded MT Bold" panose="020F0704030504030204" pitchFamily="34" charset="0"/>
            </a:endParaRPr>
          </a:p>
        </p:txBody>
      </p:sp>
      <p:sp>
        <p:nvSpPr>
          <p:cNvPr id="5" name="Horizontal Scroll 4"/>
          <p:cNvSpPr/>
          <p:nvPr/>
        </p:nvSpPr>
        <p:spPr>
          <a:xfrm>
            <a:off x="3218329" y="2012782"/>
            <a:ext cx="8430960" cy="149690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Penelitian bertempat di </a:t>
            </a:r>
            <a:r>
              <a:rPr lang="id-ID" sz="2000" dirty="0" smtClean="0"/>
              <a:t>Laboratorium Penelitian Program studi Teknologi </a:t>
            </a:r>
            <a:r>
              <a:rPr lang="id-ID" sz="2000" dirty="0"/>
              <a:t>Pangan Fakultas Teknik Universitas Pasundan, Jalan Dr. Setiabudhi No 193 Bandung.</a:t>
            </a:r>
          </a:p>
          <a:p>
            <a:pPr algn="ctr"/>
            <a:endParaRPr lang="id-ID" dirty="0">
              <a:solidFill>
                <a:schemeClr val="bg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6" y="2561217"/>
            <a:ext cx="2792506" cy="2916013"/>
          </a:xfrm>
          <a:prstGeom prst="rect">
            <a:avLst/>
          </a:prstGeom>
        </p:spPr>
      </p:pic>
      <p:sp>
        <p:nvSpPr>
          <p:cNvPr id="6" name="Horizontal Scroll 5"/>
          <p:cNvSpPr/>
          <p:nvPr/>
        </p:nvSpPr>
        <p:spPr>
          <a:xfrm>
            <a:off x="3218329" y="3509682"/>
            <a:ext cx="8430960" cy="1496900"/>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Laboratorium</a:t>
            </a:r>
            <a:r>
              <a:rPr lang="en-US" sz="2000" dirty="0"/>
              <a:t> </a:t>
            </a:r>
            <a:r>
              <a:rPr lang="en-US" sz="2000" dirty="0" err="1"/>
              <a:t>Fisiologi</a:t>
            </a:r>
            <a:r>
              <a:rPr lang="en-US" sz="2000" dirty="0"/>
              <a:t> </a:t>
            </a:r>
            <a:r>
              <a:rPr lang="en-US" sz="2000" dirty="0" err="1"/>
              <a:t>Hasil</a:t>
            </a:r>
            <a:r>
              <a:rPr lang="en-US" sz="2000" dirty="0"/>
              <a:t> </a:t>
            </a:r>
            <a:r>
              <a:rPr lang="en-US" sz="2000" dirty="0" err="1"/>
              <a:t>Balai</a:t>
            </a:r>
            <a:r>
              <a:rPr lang="en-US" sz="2000" dirty="0"/>
              <a:t> </a:t>
            </a:r>
            <a:r>
              <a:rPr lang="en-US" sz="2000" dirty="0" err="1"/>
              <a:t>Penelitian</a:t>
            </a:r>
            <a:r>
              <a:rPr lang="en-US" sz="2000" dirty="0"/>
              <a:t> </a:t>
            </a:r>
            <a:r>
              <a:rPr lang="en-US" sz="2000" dirty="0" err="1"/>
              <a:t>Tanaman</a:t>
            </a:r>
            <a:r>
              <a:rPr lang="en-US" sz="2000" dirty="0"/>
              <a:t> </a:t>
            </a:r>
            <a:r>
              <a:rPr lang="en-US" sz="2000" dirty="0" err="1"/>
              <a:t>dan</a:t>
            </a:r>
            <a:r>
              <a:rPr lang="en-US" sz="2000" dirty="0"/>
              <a:t> </a:t>
            </a:r>
            <a:r>
              <a:rPr lang="en-US" sz="2000" dirty="0" err="1"/>
              <a:t>Sayuran</a:t>
            </a:r>
            <a:r>
              <a:rPr lang="en-US" sz="2000" dirty="0"/>
              <a:t> (BALITSA), Jl. </a:t>
            </a:r>
            <a:r>
              <a:rPr lang="en-US" sz="2000" dirty="0" err="1"/>
              <a:t>Tangkuban</a:t>
            </a:r>
            <a:r>
              <a:rPr lang="en-US" sz="2000" dirty="0"/>
              <a:t> </a:t>
            </a:r>
            <a:r>
              <a:rPr lang="en-US" sz="2000" dirty="0" err="1"/>
              <a:t>Perahu</a:t>
            </a:r>
            <a:r>
              <a:rPr lang="en-US" sz="2000" dirty="0"/>
              <a:t> No.517, </a:t>
            </a:r>
            <a:r>
              <a:rPr lang="en-US" sz="2000" dirty="0" err="1"/>
              <a:t>Cikole</a:t>
            </a:r>
            <a:r>
              <a:rPr lang="en-US" sz="2000" dirty="0"/>
              <a:t>, </a:t>
            </a:r>
            <a:r>
              <a:rPr lang="en-US" sz="2000" dirty="0" err="1"/>
              <a:t>Lembang</a:t>
            </a:r>
            <a:r>
              <a:rPr lang="en-US" sz="2000" dirty="0"/>
              <a:t>, </a:t>
            </a:r>
            <a:r>
              <a:rPr lang="en-US" sz="2000" dirty="0" err="1"/>
              <a:t>Kabupaten</a:t>
            </a:r>
            <a:r>
              <a:rPr lang="en-US" sz="2000" dirty="0"/>
              <a:t> Bandung Barat, </a:t>
            </a:r>
            <a:r>
              <a:rPr lang="en-US" sz="2000" dirty="0" err="1"/>
              <a:t>Jawa</a:t>
            </a:r>
            <a:r>
              <a:rPr lang="en-US" sz="2000" dirty="0"/>
              <a:t> Barat</a:t>
            </a:r>
          </a:p>
        </p:txBody>
      </p:sp>
      <p:sp>
        <p:nvSpPr>
          <p:cNvPr id="7" name="Horizontal Scroll 6"/>
          <p:cNvSpPr/>
          <p:nvPr/>
        </p:nvSpPr>
        <p:spPr>
          <a:xfrm>
            <a:off x="3218329" y="5006583"/>
            <a:ext cx="8430960" cy="1496900"/>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t>Waktu penelitian dilakukan pada bulan Mei-Agustus 2016 </a:t>
            </a:r>
          </a:p>
          <a:p>
            <a:pPr algn="ctr"/>
            <a:endParaRPr lang="id-ID" sz="2400" dirty="0">
              <a:solidFill>
                <a:schemeClr val="bg2"/>
              </a:solidFill>
            </a:endParaRPr>
          </a:p>
        </p:txBody>
      </p:sp>
    </p:spTree>
    <p:extLst>
      <p:ext uri="{BB962C8B-B14F-4D97-AF65-F5344CB8AC3E}">
        <p14:creationId xmlns:p14="http://schemas.microsoft.com/office/powerpoint/2010/main" val="2689450737"/>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
  <TotalTime>3113</TotalTime>
  <Words>2170</Words>
  <Application>Microsoft Office PowerPoint</Application>
  <PresentationFormat>Widescreen</PresentationFormat>
  <Paragraphs>371</Paragraphs>
  <Slides>31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Adobe Gothic Std B</vt:lpstr>
      <vt:lpstr>FangSong</vt:lpstr>
      <vt:lpstr>Arial</vt:lpstr>
      <vt:lpstr>Arial Rounded MT Bold</vt:lpstr>
      <vt:lpstr>Calibri</vt:lpstr>
      <vt:lpstr>Corbel</vt:lpstr>
      <vt:lpstr>Gabriola</vt:lpstr>
      <vt:lpstr>Times New Roman</vt:lpstr>
      <vt:lpstr>Wingdings</vt:lpstr>
      <vt:lpstr>Banded</vt:lpstr>
      <vt:lpstr>Visio</vt:lpstr>
      <vt:lpstr>FORTIFIKASI TEPUNG DAUN KELOR (Moringa oleifera) DENGAN SUSU BUBUK DAN KONSENTRASI KAYU MANIS (Cinnamomum burmani) TERHADAP karakteristik DARK CHOCOLATE </vt:lpstr>
      <vt:lpstr>LATAR BELAKANG</vt:lpstr>
      <vt:lpstr>IDENTIFIKASI MASALAH</vt:lpstr>
      <vt:lpstr>PowerPoint Presentation</vt:lpstr>
      <vt:lpstr>PowerPoint Presentation</vt:lpstr>
      <vt:lpstr>KERANGKA PEMIKIRAN</vt:lpstr>
      <vt:lpstr>PowerPoint Presentation</vt:lpstr>
      <vt:lpstr>HIPOTESIS</vt:lpstr>
      <vt:lpstr>TEMPAT DAN WAKTU PENELITIAN</vt:lpstr>
      <vt:lpstr>Bahan dan alat penelitian</vt:lpstr>
      <vt:lpstr>PowerPoint Presentation</vt:lpstr>
      <vt:lpstr>METODOLOGI PENELITIAN</vt:lpstr>
      <vt:lpstr>Rancangan Perlakuan</vt:lpstr>
      <vt:lpstr>Rancangan Percobaan</vt:lpstr>
      <vt:lpstr>PowerPoint Presentation</vt:lpstr>
      <vt:lpstr>Rancangan analisis</vt:lpstr>
      <vt:lpstr>Rancangan respon</vt:lpstr>
      <vt:lpstr>Diagram alir penelitian pendahuluan</vt:lpstr>
      <vt:lpstr>Digram alir penelitian utama</vt:lpstr>
      <vt:lpstr>Hasil penelitian pendahuluan</vt:lpstr>
      <vt:lpstr>Hasil penelitian utama</vt:lpstr>
      <vt:lpstr>Hasil penelitian utama</vt:lpstr>
      <vt:lpstr>Hasil penelitian utama</vt:lpstr>
      <vt:lpstr>Hasil uji scoring pemilihan sampel terbaik</vt:lpstr>
      <vt:lpstr>Hasil analisis kimia  sampel terbaik</vt:lpstr>
      <vt:lpstr>PowerPoint Presentation</vt:lpstr>
      <vt:lpstr>Hasil Sampel Terbaik Berdasarkan AnAlisis Aktivitas antioksidan, Kadar Lemak, dan Zat Anti Mikroba</vt:lpstr>
      <vt:lpstr>Kesimpulan :</vt:lpstr>
      <vt:lpstr>Kesimpulan :</vt:lpstr>
      <vt:lpstr>Saran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FORTIFIKASI TEPUNG DAUN KELOR (Moringa oleifera) DENGAN SUSU BUBUK DAN KONSENTRASI KAYU MANIS (Cinnamomum burmani) TERHADAP DARK CHOCOLATE</dc:title>
  <dc:creator>ACER</dc:creator>
  <cp:lastModifiedBy>ACER</cp:lastModifiedBy>
  <cp:revision>123</cp:revision>
  <dcterms:created xsi:type="dcterms:W3CDTF">2016-04-05T23:58:23Z</dcterms:created>
  <dcterms:modified xsi:type="dcterms:W3CDTF">2016-09-08T12:15:23Z</dcterms:modified>
</cp:coreProperties>
</file>