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1">
  <p:sldMasterIdLst>
    <p:sldMasterId id="2147483858" r:id="rId1"/>
  </p:sldMasterIdLst>
  <p:sldIdLst>
    <p:sldId id="256" r:id="rId2"/>
    <p:sldId id="259" r:id="rId3"/>
    <p:sldId id="260" r:id="rId4"/>
    <p:sldId id="261" r:id="rId5"/>
    <p:sldId id="262" r:id="rId6"/>
    <p:sldId id="263" r:id="rId7"/>
    <p:sldId id="264" r:id="rId8"/>
    <p:sldId id="266" r:id="rId9"/>
    <p:sldId id="267" r:id="rId10"/>
    <p:sldId id="268" r:id="rId11"/>
    <p:sldId id="280" r:id="rId12"/>
    <p:sldId id="269" r:id="rId13"/>
    <p:sldId id="270" r:id="rId14"/>
    <p:sldId id="271" r:id="rId15"/>
    <p:sldId id="272" r:id="rId16"/>
    <p:sldId id="273" r:id="rId17"/>
    <p:sldId id="274" r:id="rId18"/>
    <p:sldId id="275" r:id="rId19"/>
    <p:sldId id="282" r:id="rId20"/>
    <p:sldId id="283" r:id="rId21"/>
    <p:sldId id="305" r:id="rId22"/>
    <p:sldId id="284" r:id="rId23"/>
    <p:sldId id="285" r:id="rId24"/>
    <p:sldId id="302" r:id="rId25"/>
    <p:sldId id="286" r:id="rId26"/>
    <p:sldId id="287" r:id="rId27"/>
    <p:sldId id="289" r:id="rId28"/>
    <p:sldId id="290" r:id="rId29"/>
    <p:sldId id="291" r:id="rId30"/>
    <p:sldId id="292" r:id="rId31"/>
    <p:sldId id="293" r:id="rId32"/>
    <p:sldId id="297" r:id="rId33"/>
    <p:sldId id="299" r:id="rId34"/>
    <p:sldId id="300" r:id="rId35"/>
    <p:sldId id="301" r:id="rId36"/>
    <p:sldId id="294" r:id="rId37"/>
    <p:sldId id="298" r:id="rId38"/>
    <p:sldId id="295" r:id="rId39"/>
    <p:sldId id="296" r:id="rId40"/>
    <p:sldId id="27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E5CF"/>
    <a:srgbClr val="C8225D"/>
    <a:srgbClr val="8DF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11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E3507-8419-419F-A88F-1E967D2DFC08}"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en-US"/>
        </a:p>
      </dgm:t>
    </dgm:pt>
    <dgm:pt modelId="{07AE305F-AE9B-4764-8A38-79E35465589C}">
      <dgm:prSet phldrT="[Text]" phldr="1"/>
      <dgm:spPr/>
      <dgm:t>
        <a:bodyPr/>
        <a:lstStyle/>
        <a:p>
          <a:endParaRPr lang="en-US"/>
        </a:p>
      </dgm:t>
    </dgm:pt>
    <dgm:pt modelId="{AC7BF92C-B30C-472C-8F17-AB60CF86E0AB}" type="parTrans" cxnId="{9BA3716D-5897-4145-9812-5BD5D5A9CE60}">
      <dgm:prSet/>
      <dgm:spPr/>
      <dgm:t>
        <a:bodyPr/>
        <a:lstStyle/>
        <a:p>
          <a:endParaRPr lang="en-US"/>
        </a:p>
      </dgm:t>
    </dgm:pt>
    <dgm:pt modelId="{C0BEB986-7DD7-4937-A9CA-4737FCB6CBDD}" type="sibTrans" cxnId="{9BA3716D-5897-4145-9812-5BD5D5A9CE60}">
      <dgm:prSet/>
      <dgm:spPr/>
      <dgm:t>
        <a:bodyPr/>
        <a:lstStyle/>
        <a:p>
          <a:endParaRPr lang="en-US"/>
        </a:p>
      </dgm:t>
    </dgm:pt>
    <dgm:pt modelId="{C47B18B7-B677-4E71-8E52-28783CADE81F}">
      <dgm:prSet phldrT="[Text]" phldr="1"/>
      <dgm:spPr/>
      <dgm:t>
        <a:bodyPr/>
        <a:lstStyle/>
        <a:p>
          <a:endParaRPr lang="en-US"/>
        </a:p>
      </dgm:t>
    </dgm:pt>
    <dgm:pt modelId="{74E0CE30-5074-402C-887B-E526140E3429}" type="parTrans" cxnId="{FFEEA039-82D1-4746-8390-4785144D6FEE}">
      <dgm:prSet/>
      <dgm:spPr/>
      <dgm:t>
        <a:bodyPr/>
        <a:lstStyle/>
        <a:p>
          <a:endParaRPr lang="en-US"/>
        </a:p>
      </dgm:t>
    </dgm:pt>
    <dgm:pt modelId="{704FEDE4-1921-4619-B1CF-5D6747377D90}" type="sibTrans" cxnId="{FFEEA039-82D1-4746-8390-4785144D6FEE}">
      <dgm:prSet/>
      <dgm:spPr/>
      <dgm:t>
        <a:bodyPr/>
        <a:lstStyle/>
        <a:p>
          <a:endParaRPr lang="en-US"/>
        </a:p>
      </dgm:t>
    </dgm:pt>
    <dgm:pt modelId="{5ADE560A-1EC2-41EF-A05C-D5C7C0091D64}">
      <dgm:prSet phldrT="[Text]" phldr="1"/>
      <dgm:spPr/>
      <dgm:t>
        <a:bodyPr/>
        <a:lstStyle/>
        <a:p>
          <a:endParaRPr lang="en-US"/>
        </a:p>
      </dgm:t>
    </dgm:pt>
    <dgm:pt modelId="{74E7236A-CBC5-4DF7-A780-1F8A3B0BD224}" type="parTrans" cxnId="{EFD9C00C-132C-4B41-B519-FDC147CF9AE7}">
      <dgm:prSet/>
      <dgm:spPr/>
      <dgm:t>
        <a:bodyPr/>
        <a:lstStyle/>
        <a:p>
          <a:endParaRPr lang="en-US"/>
        </a:p>
      </dgm:t>
    </dgm:pt>
    <dgm:pt modelId="{0E75466E-06A6-460E-94BF-7F9A7C1A242C}" type="sibTrans" cxnId="{EFD9C00C-132C-4B41-B519-FDC147CF9AE7}">
      <dgm:prSet/>
      <dgm:spPr/>
      <dgm:t>
        <a:bodyPr/>
        <a:lstStyle/>
        <a:p>
          <a:endParaRPr lang="en-US"/>
        </a:p>
      </dgm:t>
    </dgm:pt>
    <dgm:pt modelId="{3CB4F31B-72DE-4AF2-B121-BE686ECB3E3F}">
      <dgm:prSet phldrT="[Text]" phldr="1"/>
      <dgm:spPr/>
      <dgm:t>
        <a:bodyPr/>
        <a:lstStyle/>
        <a:p>
          <a:endParaRPr lang="en-US"/>
        </a:p>
      </dgm:t>
    </dgm:pt>
    <dgm:pt modelId="{79D2A6A1-47E5-42FF-B8B4-8BBE8BFCE1D0}" type="parTrans" cxnId="{C3E86625-B3A8-4538-9CF3-0F4C83B10686}">
      <dgm:prSet/>
      <dgm:spPr/>
      <dgm:t>
        <a:bodyPr/>
        <a:lstStyle/>
        <a:p>
          <a:endParaRPr lang="en-US"/>
        </a:p>
      </dgm:t>
    </dgm:pt>
    <dgm:pt modelId="{885D4582-864F-43FC-AEA2-1326B49762B6}" type="sibTrans" cxnId="{C3E86625-B3A8-4538-9CF3-0F4C83B10686}">
      <dgm:prSet/>
      <dgm:spPr/>
      <dgm:t>
        <a:bodyPr/>
        <a:lstStyle/>
        <a:p>
          <a:endParaRPr lang="en-US"/>
        </a:p>
      </dgm:t>
    </dgm:pt>
    <dgm:pt modelId="{332E8847-B779-45F4-B3AF-970BE19C9010}">
      <dgm:prSet phldrT="[Text]" phldr="1"/>
      <dgm:spPr/>
      <dgm:t>
        <a:bodyPr/>
        <a:lstStyle/>
        <a:p>
          <a:endParaRPr lang="en-US"/>
        </a:p>
      </dgm:t>
    </dgm:pt>
    <dgm:pt modelId="{97C30052-16F8-44BC-9472-E7769E557CC8}" type="parTrans" cxnId="{A3DF028D-EA80-41E7-BE31-EEF54DFE2687}">
      <dgm:prSet/>
      <dgm:spPr/>
      <dgm:t>
        <a:bodyPr/>
        <a:lstStyle/>
        <a:p>
          <a:endParaRPr lang="en-US"/>
        </a:p>
      </dgm:t>
    </dgm:pt>
    <dgm:pt modelId="{C8C44352-B631-4ABE-BF57-D27504C51702}" type="sibTrans" cxnId="{A3DF028D-EA80-41E7-BE31-EEF54DFE2687}">
      <dgm:prSet/>
      <dgm:spPr/>
      <dgm:t>
        <a:bodyPr/>
        <a:lstStyle/>
        <a:p>
          <a:endParaRPr lang="en-US"/>
        </a:p>
      </dgm:t>
    </dgm:pt>
    <dgm:pt modelId="{D12BE01F-7ADB-4ADC-A2B6-6F2A5EB88427}" type="pres">
      <dgm:prSet presAssocID="{F56E3507-8419-419F-A88F-1E967D2DFC08}" presName="cycle" presStyleCnt="0">
        <dgm:presLayoutVars>
          <dgm:dir/>
          <dgm:resizeHandles val="exact"/>
        </dgm:presLayoutVars>
      </dgm:prSet>
      <dgm:spPr/>
      <dgm:t>
        <a:bodyPr/>
        <a:lstStyle/>
        <a:p>
          <a:endParaRPr lang="en-US"/>
        </a:p>
      </dgm:t>
    </dgm:pt>
    <dgm:pt modelId="{AFB58493-7EFE-46F0-A378-68040D45F233}" type="pres">
      <dgm:prSet presAssocID="{07AE305F-AE9B-4764-8A38-79E35465589C}" presName="dummy" presStyleCnt="0"/>
      <dgm:spPr/>
    </dgm:pt>
    <dgm:pt modelId="{09D23646-5667-4824-A70A-81F94245D093}" type="pres">
      <dgm:prSet presAssocID="{07AE305F-AE9B-4764-8A38-79E35465589C}" presName="node" presStyleLbl="revTx" presStyleIdx="0" presStyleCnt="5">
        <dgm:presLayoutVars>
          <dgm:bulletEnabled val="1"/>
        </dgm:presLayoutVars>
      </dgm:prSet>
      <dgm:spPr/>
      <dgm:t>
        <a:bodyPr/>
        <a:lstStyle/>
        <a:p>
          <a:endParaRPr lang="en-US"/>
        </a:p>
      </dgm:t>
    </dgm:pt>
    <dgm:pt modelId="{C065DA5F-0C39-48E9-A645-EF2489D8C1A1}" type="pres">
      <dgm:prSet presAssocID="{C0BEB986-7DD7-4937-A9CA-4737FCB6CBDD}" presName="sibTrans" presStyleLbl="node1" presStyleIdx="0" presStyleCnt="5"/>
      <dgm:spPr/>
      <dgm:t>
        <a:bodyPr/>
        <a:lstStyle/>
        <a:p>
          <a:endParaRPr lang="en-US"/>
        </a:p>
      </dgm:t>
    </dgm:pt>
    <dgm:pt modelId="{FF0817CA-9EFA-4B5E-BD77-3588AD54878E}" type="pres">
      <dgm:prSet presAssocID="{C47B18B7-B677-4E71-8E52-28783CADE81F}" presName="dummy" presStyleCnt="0"/>
      <dgm:spPr/>
    </dgm:pt>
    <dgm:pt modelId="{9E529306-9234-4A1C-B45E-DFFF5DC36AAC}" type="pres">
      <dgm:prSet presAssocID="{C47B18B7-B677-4E71-8E52-28783CADE81F}" presName="node" presStyleLbl="revTx" presStyleIdx="1" presStyleCnt="5">
        <dgm:presLayoutVars>
          <dgm:bulletEnabled val="1"/>
        </dgm:presLayoutVars>
      </dgm:prSet>
      <dgm:spPr/>
      <dgm:t>
        <a:bodyPr/>
        <a:lstStyle/>
        <a:p>
          <a:endParaRPr lang="en-US"/>
        </a:p>
      </dgm:t>
    </dgm:pt>
    <dgm:pt modelId="{31DDBEBE-95D7-40E6-878D-EEAF46675002}" type="pres">
      <dgm:prSet presAssocID="{704FEDE4-1921-4619-B1CF-5D6747377D90}" presName="sibTrans" presStyleLbl="node1" presStyleIdx="1" presStyleCnt="5"/>
      <dgm:spPr/>
      <dgm:t>
        <a:bodyPr/>
        <a:lstStyle/>
        <a:p>
          <a:endParaRPr lang="en-US"/>
        </a:p>
      </dgm:t>
    </dgm:pt>
    <dgm:pt modelId="{E6705440-D650-4DC8-ADC5-9A99850B5423}" type="pres">
      <dgm:prSet presAssocID="{5ADE560A-1EC2-41EF-A05C-D5C7C0091D64}" presName="dummy" presStyleCnt="0"/>
      <dgm:spPr/>
    </dgm:pt>
    <dgm:pt modelId="{E3564902-9C80-408C-B339-C9EFE0BFD8F3}" type="pres">
      <dgm:prSet presAssocID="{5ADE560A-1EC2-41EF-A05C-D5C7C0091D64}" presName="node" presStyleLbl="revTx" presStyleIdx="2" presStyleCnt="5">
        <dgm:presLayoutVars>
          <dgm:bulletEnabled val="1"/>
        </dgm:presLayoutVars>
      </dgm:prSet>
      <dgm:spPr/>
      <dgm:t>
        <a:bodyPr/>
        <a:lstStyle/>
        <a:p>
          <a:endParaRPr lang="en-US"/>
        </a:p>
      </dgm:t>
    </dgm:pt>
    <dgm:pt modelId="{7BD89DFF-284B-40DB-B730-FCA82A799411}" type="pres">
      <dgm:prSet presAssocID="{0E75466E-06A6-460E-94BF-7F9A7C1A242C}" presName="sibTrans" presStyleLbl="node1" presStyleIdx="2" presStyleCnt="5"/>
      <dgm:spPr/>
      <dgm:t>
        <a:bodyPr/>
        <a:lstStyle/>
        <a:p>
          <a:endParaRPr lang="en-US"/>
        </a:p>
      </dgm:t>
    </dgm:pt>
    <dgm:pt modelId="{32D8C29F-D6DD-4806-94A9-F978285B3380}" type="pres">
      <dgm:prSet presAssocID="{3CB4F31B-72DE-4AF2-B121-BE686ECB3E3F}" presName="dummy" presStyleCnt="0"/>
      <dgm:spPr/>
    </dgm:pt>
    <dgm:pt modelId="{90D6497F-DAF1-417B-8CDC-07C6E7E4E6E2}" type="pres">
      <dgm:prSet presAssocID="{3CB4F31B-72DE-4AF2-B121-BE686ECB3E3F}" presName="node" presStyleLbl="revTx" presStyleIdx="3" presStyleCnt="5">
        <dgm:presLayoutVars>
          <dgm:bulletEnabled val="1"/>
        </dgm:presLayoutVars>
      </dgm:prSet>
      <dgm:spPr/>
      <dgm:t>
        <a:bodyPr/>
        <a:lstStyle/>
        <a:p>
          <a:endParaRPr lang="en-US"/>
        </a:p>
      </dgm:t>
    </dgm:pt>
    <dgm:pt modelId="{F6432903-0496-4764-AA24-9E416C32950B}" type="pres">
      <dgm:prSet presAssocID="{885D4582-864F-43FC-AEA2-1326B49762B6}" presName="sibTrans" presStyleLbl="node1" presStyleIdx="3" presStyleCnt="5"/>
      <dgm:spPr/>
      <dgm:t>
        <a:bodyPr/>
        <a:lstStyle/>
        <a:p>
          <a:endParaRPr lang="en-US"/>
        </a:p>
      </dgm:t>
    </dgm:pt>
    <dgm:pt modelId="{6C5A658D-36D3-4B06-AF9A-F76F83448614}" type="pres">
      <dgm:prSet presAssocID="{332E8847-B779-45F4-B3AF-970BE19C9010}" presName="dummy" presStyleCnt="0"/>
      <dgm:spPr/>
    </dgm:pt>
    <dgm:pt modelId="{FFA2C570-9264-4E17-9E15-87E3A2C0EA54}" type="pres">
      <dgm:prSet presAssocID="{332E8847-B779-45F4-B3AF-970BE19C9010}" presName="node" presStyleLbl="revTx" presStyleIdx="4" presStyleCnt="5">
        <dgm:presLayoutVars>
          <dgm:bulletEnabled val="1"/>
        </dgm:presLayoutVars>
      </dgm:prSet>
      <dgm:spPr/>
      <dgm:t>
        <a:bodyPr/>
        <a:lstStyle/>
        <a:p>
          <a:endParaRPr lang="en-US"/>
        </a:p>
      </dgm:t>
    </dgm:pt>
    <dgm:pt modelId="{B39649B2-115C-4475-B44B-D49AF441635D}" type="pres">
      <dgm:prSet presAssocID="{C8C44352-B631-4ABE-BF57-D27504C51702}" presName="sibTrans" presStyleLbl="node1" presStyleIdx="4" presStyleCnt="5"/>
      <dgm:spPr/>
      <dgm:t>
        <a:bodyPr/>
        <a:lstStyle/>
        <a:p>
          <a:endParaRPr lang="en-US"/>
        </a:p>
      </dgm:t>
    </dgm:pt>
  </dgm:ptLst>
  <dgm:cxnLst>
    <dgm:cxn modelId="{976808CE-AA52-428E-AC87-83D0DE43858D}" type="presOf" srcId="{3CB4F31B-72DE-4AF2-B121-BE686ECB3E3F}" destId="{90D6497F-DAF1-417B-8CDC-07C6E7E4E6E2}" srcOrd="0" destOrd="0" presId="urn:microsoft.com/office/officeart/2005/8/layout/cycle1"/>
    <dgm:cxn modelId="{CD2BBB52-5548-49A0-B67E-19FD4A59F757}" type="presOf" srcId="{704FEDE4-1921-4619-B1CF-5D6747377D90}" destId="{31DDBEBE-95D7-40E6-878D-EEAF46675002}" srcOrd="0" destOrd="0" presId="urn:microsoft.com/office/officeart/2005/8/layout/cycle1"/>
    <dgm:cxn modelId="{EFD9C00C-132C-4B41-B519-FDC147CF9AE7}" srcId="{F56E3507-8419-419F-A88F-1E967D2DFC08}" destId="{5ADE560A-1EC2-41EF-A05C-D5C7C0091D64}" srcOrd="2" destOrd="0" parTransId="{74E7236A-CBC5-4DF7-A780-1F8A3B0BD224}" sibTransId="{0E75466E-06A6-460E-94BF-7F9A7C1A242C}"/>
    <dgm:cxn modelId="{451EE4A1-5BD3-4EC2-9D09-C6B1F9FB64EC}" type="presOf" srcId="{C47B18B7-B677-4E71-8E52-28783CADE81F}" destId="{9E529306-9234-4A1C-B45E-DFFF5DC36AAC}" srcOrd="0" destOrd="0" presId="urn:microsoft.com/office/officeart/2005/8/layout/cycle1"/>
    <dgm:cxn modelId="{DB25FF38-D583-4279-A333-66D3032E4378}" type="presOf" srcId="{F56E3507-8419-419F-A88F-1E967D2DFC08}" destId="{D12BE01F-7ADB-4ADC-A2B6-6F2A5EB88427}" srcOrd="0" destOrd="0" presId="urn:microsoft.com/office/officeart/2005/8/layout/cycle1"/>
    <dgm:cxn modelId="{BA284ECC-9658-465B-B1E0-B1CF6B4A83B8}" type="presOf" srcId="{07AE305F-AE9B-4764-8A38-79E35465589C}" destId="{09D23646-5667-4824-A70A-81F94245D093}" srcOrd="0" destOrd="0" presId="urn:microsoft.com/office/officeart/2005/8/layout/cycle1"/>
    <dgm:cxn modelId="{7629A402-7F27-4792-A6A5-279A36E50EDA}" type="presOf" srcId="{5ADE560A-1EC2-41EF-A05C-D5C7C0091D64}" destId="{E3564902-9C80-408C-B339-C9EFE0BFD8F3}" srcOrd="0" destOrd="0" presId="urn:microsoft.com/office/officeart/2005/8/layout/cycle1"/>
    <dgm:cxn modelId="{C14D3E00-CCA0-439E-A5A6-1503BA21C0EC}" type="presOf" srcId="{885D4582-864F-43FC-AEA2-1326B49762B6}" destId="{F6432903-0496-4764-AA24-9E416C32950B}" srcOrd="0" destOrd="0" presId="urn:microsoft.com/office/officeart/2005/8/layout/cycle1"/>
    <dgm:cxn modelId="{C3E86625-B3A8-4538-9CF3-0F4C83B10686}" srcId="{F56E3507-8419-419F-A88F-1E967D2DFC08}" destId="{3CB4F31B-72DE-4AF2-B121-BE686ECB3E3F}" srcOrd="3" destOrd="0" parTransId="{79D2A6A1-47E5-42FF-B8B4-8BBE8BFCE1D0}" sibTransId="{885D4582-864F-43FC-AEA2-1326B49762B6}"/>
    <dgm:cxn modelId="{9838AE9E-9B81-47AE-B6A1-70E7F6E3AE09}" type="presOf" srcId="{C0BEB986-7DD7-4937-A9CA-4737FCB6CBDD}" destId="{C065DA5F-0C39-48E9-A645-EF2489D8C1A1}" srcOrd="0" destOrd="0" presId="urn:microsoft.com/office/officeart/2005/8/layout/cycle1"/>
    <dgm:cxn modelId="{FFEEA039-82D1-4746-8390-4785144D6FEE}" srcId="{F56E3507-8419-419F-A88F-1E967D2DFC08}" destId="{C47B18B7-B677-4E71-8E52-28783CADE81F}" srcOrd="1" destOrd="0" parTransId="{74E0CE30-5074-402C-887B-E526140E3429}" sibTransId="{704FEDE4-1921-4619-B1CF-5D6747377D90}"/>
    <dgm:cxn modelId="{A3DF028D-EA80-41E7-BE31-EEF54DFE2687}" srcId="{F56E3507-8419-419F-A88F-1E967D2DFC08}" destId="{332E8847-B779-45F4-B3AF-970BE19C9010}" srcOrd="4" destOrd="0" parTransId="{97C30052-16F8-44BC-9472-E7769E557CC8}" sibTransId="{C8C44352-B631-4ABE-BF57-D27504C51702}"/>
    <dgm:cxn modelId="{9BA3716D-5897-4145-9812-5BD5D5A9CE60}" srcId="{F56E3507-8419-419F-A88F-1E967D2DFC08}" destId="{07AE305F-AE9B-4764-8A38-79E35465589C}" srcOrd="0" destOrd="0" parTransId="{AC7BF92C-B30C-472C-8F17-AB60CF86E0AB}" sibTransId="{C0BEB986-7DD7-4937-A9CA-4737FCB6CBDD}"/>
    <dgm:cxn modelId="{F6786910-AD97-4499-A08B-0A9859EB8DE6}" type="presOf" srcId="{332E8847-B779-45F4-B3AF-970BE19C9010}" destId="{FFA2C570-9264-4E17-9E15-87E3A2C0EA54}" srcOrd="0" destOrd="0" presId="urn:microsoft.com/office/officeart/2005/8/layout/cycle1"/>
    <dgm:cxn modelId="{6619304E-A00D-46CB-A922-05954ECD9CB2}" type="presOf" srcId="{0E75466E-06A6-460E-94BF-7F9A7C1A242C}" destId="{7BD89DFF-284B-40DB-B730-FCA82A799411}" srcOrd="0" destOrd="0" presId="urn:microsoft.com/office/officeart/2005/8/layout/cycle1"/>
    <dgm:cxn modelId="{ECCD52C5-10D6-4B25-8845-E347A691C556}" type="presOf" srcId="{C8C44352-B631-4ABE-BF57-D27504C51702}" destId="{B39649B2-115C-4475-B44B-D49AF441635D}" srcOrd="0" destOrd="0" presId="urn:microsoft.com/office/officeart/2005/8/layout/cycle1"/>
    <dgm:cxn modelId="{EE19B113-9763-4EA5-8E84-6AC16E1A4865}" type="presParOf" srcId="{D12BE01F-7ADB-4ADC-A2B6-6F2A5EB88427}" destId="{AFB58493-7EFE-46F0-A378-68040D45F233}" srcOrd="0" destOrd="0" presId="urn:microsoft.com/office/officeart/2005/8/layout/cycle1"/>
    <dgm:cxn modelId="{72A5911D-3B6C-4EB6-83ED-EBE1AE726589}" type="presParOf" srcId="{D12BE01F-7ADB-4ADC-A2B6-6F2A5EB88427}" destId="{09D23646-5667-4824-A70A-81F94245D093}" srcOrd="1" destOrd="0" presId="urn:microsoft.com/office/officeart/2005/8/layout/cycle1"/>
    <dgm:cxn modelId="{6DDCE92B-E0A1-4139-855E-687FAD9D35D8}" type="presParOf" srcId="{D12BE01F-7ADB-4ADC-A2B6-6F2A5EB88427}" destId="{C065DA5F-0C39-48E9-A645-EF2489D8C1A1}" srcOrd="2" destOrd="0" presId="urn:microsoft.com/office/officeart/2005/8/layout/cycle1"/>
    <dgm:cxn modelId="{E4D66A0C-9A13-463E-B862-8766F7A32F04}" type="presParOf" srcId="{D12BE01F-7ADB-4ADC-A2B6-6F2A5EB88427}" destId="{FF0817CA-9EFA-4B5E-BD77-3588AD54878E}" srcOrd="3" destOrd="0" presId="urn:microsoft.com/office/officeart/2005/8/layout/cycle1"/>
    <dgm:cxn modelId="{B72C8747-3414-4A19-8486-DCF3B1EA058C}" type="presParOf" srcId="{D12BE01F-7ADB-4ADC-A2B6-6F2A5EB88427}" destId="{9E529306-9234-4A1C-B45E-DFFF5DC36AAC}" srcOrd="4" destOrd="0" presId="urn:microsoft.com/office/officeart/2005/8/layout/cycle1"/>
    <dgm:cxn modelId="{1C76FFE6-4F46-4CE9-92E4-1E0010444D86}" type="presParOf" srcId="{D12BE01F-7ADB-4ADC-A2B6-6F2A5EB88427}" destId="{31DDBEBE-95D7-40E6-878D-EEAF46675002}" srcOrd="5" destOrd="0" presId="urn:microsoft.com/office/officeart/2005/8/layout/cycle1"/>
    <dgm:cxn modelId="{D240CF95-B03C-47D3-860D-DCEF975DD96D}" type="presParOf" srcId="{D12BE01F-7ADB-4ADC-A2B6-6F2A5EB88427}" destId="{E6705440-D650-4DC8-ADC5-9A99850B5423}" srcOrd="6" destOrd="0" presId="urn:microsoft.com/office/officeart/2005/8/layout/cycle1"/>
    <dgm:cxn modelId="{086D5342-CC24-4617-A5CB-569D2E8FE4E8}" type="presParOf" srcId="{D12BE01F-7ADB-4ADC-A2B6-6F2A5EB88427}" destId="{E3564902-9C80-408C-B339-C9EFE0BFD8F3}" srcOrd="7" destOrd="0" presId="urn:microsoft.com/office/officeart/2005/8/layout/cycle1"/>
    <dgm:cxn modelId="{DFBC6354-3234-4801-90EA-A319A4577A93}" type="presParOf" srcId="{D12BE01F-7ADB-4ADC-A2B6-6F2A5EB88427}" destId="{7BD89DFF-284B-40DB-B730-FCA82A799411}" srcOrd="8" destOrd="0" presId="urn:microsoft.com/office/officeart/2005/8/layout/cycle1"/>
    <dgm:cxn modelId="{46205C0C-F0C6-4FE9-A3ED-A56CD1C3A4D6}" type="presParOf" srcId="{D12BE01F-7ADB-4ADC-A2B6-6F2A5EB88427}" destId="{32D8C29F-D6DD-4806-94A9-F978285B3380}" srcOrd="9" destOrd="0" presId="urn:microsoft.com/office/officeart/2005/8/layout/cycle1"/>
    <dgm:cxn modelId="{2F672838-6E15-4C98-8256-28D31CF4C75A}" type="presParOf" srcId="{D12BE01F-7ADB-4ADC-A2B6-6F2A5EB88427}" destId="{90D6497F-DAF1-417B-8CDC-07C6E7E4E6E2}" srcOrd="10" destOrd="0" presId="urn:microsoft.com/office/officeart/2005/8/layout/cycle1"/>
    <dgm:cxn modelId="{071DE922-9AF7-4FB4-84EF-EDB37781D922}" type="presParOf" srcId="{D12BE01F-7ADB-4ADC-A2B6-6F2A5EB88427}" destId="{F6432903-0496-4764-AA24-9E416C32950B}" srcOrd="11" destOrd="0" presId="urn:microsoft.com/office/officeart/2005/8/layout/cycle1"/>
    <dgm:cxn modelId="{990EEBE5-D491-4214-8E0F-782F37B02761}" type="presParOf" srcId="{D12BE01F-7ADB-4ADC-A2B6-6F2A5EB88427}" destId="{6C5A658D-36D3-4B06-AF9A-F76F83448614}" srcOrd="12" destOrd="0" presId="urn:microsoft.com/office/officeart/2005/8/layout/cycle1"/>
    <dgm:cxn modelId="{FFE7B6DF-F63E-40AF-8169-8278F0A6715B}" type="presParOf" srcId="{D12BE01F-7ADB-4ADC-A2B6-6F2A5EB88427}" destId="{FFA2C570-9264-4E17-9E15-87E3A2C0EA54}" srcOrd="13" destOrd="0" presId="urn:microsoft.com/office/officeart/2005/8/layout/cycle1"/>
    <dgm:cxn modelId="{DB60144F-E577-4DEA-9F99-83DC94898028}" type="presParOf" srcId="{D12BE01F-7ADB-4ADC-A2B6-6F2A5EB88427}" destId="{B39649B2-115C-4475-B44B-D49AF441635D}"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5EC01-5E65-4287-B290-42FFDB456B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C97D656-C268-41B8-A44B-8ABC49EF9FC0}">
      <dgm:prSet phldrT="[Text]"/>
      <dgm:spPr/>
      <dgm:t>
        <a:bodyPr/>
        <a:lstStyle/>
        <a:p>
          <a:r>
            <a:rPr lang="en-US" dirty="0" smtClean="0"/>
            <a:t>1</a:t>
          </a:r>
          <a:endParaRPr lang="en-US" dirty="0"/>
        </a:p>
      </dgm:t>
    </dgm:pt>
    <dgm:pt modelId="{D03EFE20-BCD7-4D8B-9A44-6F83D3D2EB28}" type="parTrans" cxnId="{6D1498A6-359A-4D04-9357-6B078CF2A9AA}">
      <dgm:prSet/>
      <dgm:spPr/>
      <dgm:t>
        <a:bodyPr/>
        <a:lstStyle/>
        <a:p>
          <a:endParaRPr lang="en-US"/>
        </a:p>
      </dgm:t>
    </dgm:pt>
    <dgm:pt modelId="{74996910-C755-4FE1-B752-7B8133E4BDC7}" type="sibTrans" cxnId="{6D1498A6-359A-4D04-9357-6B078CF2A9AA}">
      <dgm:prSet/>
      <dgm:spPr/>
      <dgm:t>
        <a:bodyPr/>
        <a:lstStyle/>
        <a:p>
          <a:endParaRPr lang="en-US"/>
        </a:p>
      </dgm:t>
    </dgm:pt>
    <dgm:pt modelId="{46609FEF-49B7-43F8-B57B-D1E03B881A62}">
      <dgm:prSet phldrT="[Text]" custT="1"/>
      <dgm:spPr/>
      <dgm:t>
        <a:bodyPr/>
        <a:lstStyle/>
        <a:p>
          <a:r>
            <a:rPr lang="en-US" sz="1800" b="1" dirty="0" smtClean="0"/>
            <a:t>Bagaimana pengaruh konsentrasi ekstrak kecombrang (</a:t>
          </a:r>
          <a:r>
            <a:rPr lang="en-US" sz="1800" b="1" i="1" dirty="0" err="1" smtClean="0"/>
            <a:t>Etlingera</a:t>
          </a:r>
          <a:r>
            <a:rPr lang="en-US" sz="1800" b="1" i="1" dirty="0" smtClean="0"/>
            <a:t> </a:t>
          </a:r>
          <a:r>
            <a:rPr lang="en-US" sz="1800" b="1" i="1" dirty="0" err="1" smtClean="0"/>
            <a:t>elatior</a:t>
          </a:r>
          <a:r>
            <a:rPr lang="en-US" sz="1800" b="1" dirty="0" smtClean="0"/>
            <a:t>) terhadap mutu daging sapi segar?</a:t>
          </a:r>
          <a:endParaRPr lang="en-US" sz="1800" b="1" dirty="0"/>
        </a:p>
      </dgm:t>
    </dgm:pt>
    <dgm:pt modelId="{3ADB19B3-7139-439F-9AC4-3007F4E62C2C}" type="parTrans" cxnId="{5562B4BE-755A-495F-B0E3-3054360070B5}">
      <dgm:prSet/>
      <dgm:spPr/>
      <dgm:t>
        <a:bodyPr/>
        <a:lstStyle/>
        <a:p>
          <a:endParaRPr lang="en-US"/>
        </a:p>
      </dgm:t>
    </dgm:pt>
    <dgm:pt modelId="{9042E2CD-32F4-4547-9025-888A600B8AE2}" type="sibTrans" cxnId="{5562B4BE-755A-495F-B0E3-3054360070B5}">
      <dgm:prSet/>
      <dgm:spPr/>
      <dgm:t>
        <a:bodyPr/>
        <a:lstStyle/>
        <a:p>
          <a:endParaRPr lang="en-US"/>
        </a:p>
      </dgm:t>
    </dgm:pt>
    <dgm:pt modelId="{292C0D61-42CE-42A9-B87F-70D86D063987}">
      <dgm:prSet phldrT="[Text]"/>
      <dgm:spPr/>
      <dgm:t>
        <a:bodyPr/>
        <a:lstStyle/>
        <a:p>
          <a:r>
            <a:rPr lang="en-US" dirty="0" smtClean="0"/>
            <a:t>2</a:t>
          </a:r>
          <a:endParaRPr lang="en-US" dirty="0"/>
        </a:p>
      </dgm:t>
    </dgm:pt>
    <dgm:pt modelId="{9A6FA756-6FCC-4152-A9B2-8D9C64CFD170}" type="parTrans" cxnId="{BB6B6068-EAF5-489B-8B76-2DF3E535C1BB}">
      <dgm:prSet/>
      <dgm:spPr/>
      <dgm:t>
        <a:bodyPr/>
        <a:lstStyle/>
        <a:p>
          <a:endParaRPr lang="en-US"/>
        </a:p>
      </dgm:t>
    </dgm:pt>
    <dgm:pt modelId="{D9839F9E-200C-41CA-B0C3-E6D4E42D4744}" type="sibTrans" cxnId="{BB6B6068-EAF5-489B-8B76-2DF3E535C1BB}">
      <dgm:prSet/>
      <dgm:spPr/>
      <dgm:t>
        <a:bodyPr/>
        <a:lstStyle/>
        <a:p>
          <a:endParaRPr lang="en-US"/>
        </a:p>
      </dgm:t>
    </dgm:pt>
    <dgm:pt modelId="{646612F2-7404-4C66-B4D6-5768BB86E2EA}">
      <dgm:prSet phldrT="[Text]" custT="1"/>
      <dgm:spPr/>
      <dgm:t>
        <a:bodyPr/>
        <a:lstStyle/>
        <a:p>
          <a:r>
            <a:rPr lang="en-US" sz="2000" b="1" dirty="0" smtClean="0"/>
            <a:t>Bagaimana pengaruh lama perendaman terhadap mutu daging sapi segar?</a:t>
          </a:r>
          <a:endParaRPr lang="en-US" sz="2000" b="1" dirty="0"/>
        </a:p>
      </dgm:t>
    </dgm:pt>
    <dgm:pt modelId="{281C7763-9BB4-4214-94CD-F912210B7157}" type="parTrans" cxnId="{4A8253F4-2286-45C1-88B5-A59E3E9B1278}">
      <dgm:prSet/>
      <dgm:spPr/>
      <dgm:t>
        <a:bodyPr/>
        <a:lstStyle/>
        <a:p>
          <a:endParaRPr lang="en-US"/>
        </a:p>
      </dgm:t>
    </dgm:pt>
    <dgm:pt modelId="{877D7B85-B126-4BD7-AAD8-04F58424FC22}" type="sibTrans" cxnId="{4A8253F4-2286-45C1-88B5-A59E3E9B1278}">
      <dgm:prSet/>
      <dgm:spPr/>
      <dgm:t>
        <a:bodyPr/>
        <a:lstStyle/>
        <a:p>
          <a:endParaRPr lang="en-US"/>
        </a:p>
      </dgm:t>
    </dgm:pt>
    <dgm:pt modelId="{97FCB2E7-62BE-4316-9848-AC41720AF4A5}">
      <dgm:prSet phldrT="[Text]"/>
      <dgm:spPr/>
      <dgm:t>
        <a:bodyPr/>
        <a:lstStyle/>
        <a:p>
          <a:r>
            <a:rPr lang="en-US" dirty="0" smtClean="0"/>
            <a:t>3</a:t>
          </a:r>
          <a:endParaRPr lang="en-US" dirty="0"/>
        </a:p>
      </dgm:t>
    </dgm:pt>
    <dgm:pt modelId="{E247BA67-7630-4BDE-B058-B3CB948F2A53}" type="parTrans" cxnId="{F12A09B8-3401-4A77-90D7-4B5C112AE12A}">
      <dgm:prSet/>
      <dgm:spPr/>
      <dgm:t>
        <a:bodyPr/>
        <a:lstStyle/>
        <a:p>
          <a:endParaRPr lang="en-US"/>
        </a:p>
      </dgm:t>
    </dgm:pt>
    <dgm:pt modelId="{1F08C407-5AEC-4A56-9568-BD4F09366073}" type="sibTrans" cxnId="{F12A09B8-3401-4A77-90D7-4B5C112AE12A}">
      <dgm:prSet/>
      <dgm:spPr/>
      <dgm:t>
        <a:bodyPr/>
        <a:lstStyle/>
        <a:p>
          <a:endParaRPr lang="en-US"/>
        </a:p>
      </dgm:t>
    </dgm:pt>
    <dgm:pt modelId="{F1878E21-5AD0-4553-AAA8-342BF1951326}">
      <dgm:prSet phldrT="[Text]" custT="1"/>
      <dgm:spPr/>
      <dgm:t>
        <a:bodyPr/>
        <a:lstStyle/>
        <a:p>
          <a:r>
            <a:rPr lang="en-US" sz="1800" b="1" dirty="0" smtClean="0"/>
            <a:t>Bagaimana pengaruh interaksi antara konsentrasi ekstrak kecombrang dan lama perendaman terhadap mutu daging sapi segar?</a:t>
          </a:r>
          <a:endParaRPr lang="en-US" sz="1800" b="1" dirty="0"/>
        </a:p>
      </dgm:t>
    </dgm:pt>
    <dgm:pt modelId="{1652B001-4868-4B67-A521-0D682A5388B5}" type="parTrans" cxnId="{24FB41A0-9D78-4BBF-B383-32D69240994E}">
      <dgm:prSet/>
      <dgm:spPr/>
      <dgm:t>
        <a:bodyPr/>
        <a:lstStyle/>
        <a:p>
          <a:endParaRPr lang="en-US"/>
        </a:p>
      </dgm:t>
    </dgm:pt>
    <dgm:pt modelId="{298349AC-E56B-4B7A-831D-3888E9BABD74}" type="sibTrans" cxnId="{24FB41A0-9D78-4BBF-B383-32D69240994E}">
      <dgm:prSet/>
      <dgm:spPr/>
      <dgm:t>
        <a:bodyPr/>
        <a:lstStyle/>
        <a:p>
          <a:endParaRPr lang="en-US"/>
        </a:p>
      </dgm:t>
    </dgm:pt>
    <dgm:pt modelId="{AF4C3847-33F2-46EE-8D1B-CACC19D3921C}" type="pres">
      <dgm:prSet presAssocID="{C345EC01-5E65-4287-B290-42FFDB456BB6}" presName="linearFlow" presStyleCnt="0">
        <dgm:presLayoutVars>
          <dgm:dir/>
          <dgm:animLvl val="lvl"/>
          <dgm:resizeHandles val="exact"/>
        </dgm:presLayoutVars>
      </dgm:prSet>
      <dgm:spPr/>
      <dgm:t>
        <a:bodyPr/>
        <a:lstStyle/>
        <a:p>
          <a:endParaRPr lang="en-US"/>
        </a:p>
      </dgm:t>
    </dgm:pt>
    <dgm:pt modelId="{2D49B5E6-F0C5-4CB5-B2D9-A36F20668EA4}" type="pres">
      <dgm:prSet presAssocID="{DC97D656-C268-41B8-A44B-8ABC49EF9FC0}" presName="composite" presStyleCnt="0"/>
      <dgm:spPr/>
    </dgm:pt>
    <dgm:pt modelId="{2E733E1F-8E60-49A0-83B8-6C782ECB4B1B}" type="pres">
      <dgm:prSet presAssocID="{DC97D656-C268-41B8-A44B-8ABC49EF9FC0}" presName="parentText" presStyleLbl="alignNode1" presStyleIdx="0" presStyleCnt="3">
        <dgm:presLayoutVars>
          <dgm:chMax val="1"/>
          <dgm:bulletEnabled val="1"/>
        </dgm:presLayoutVars>
      </dgm:prSet>
      <dgm:spPr/>
      <dgm:t>
        <a:bodyPr/>
        <a:lstStyle/>
        <a:p>
          <a:endParaRPr lang="en-US"/>
        </a:p>
      </dgm:t>
    </dgm:pt>
    <dgm:pt modelId="{A1D1B717-7720-41C9-BC0D-51DA128541E0}" type="pres">
      <dgm:prSet presAssocID="{DC97D656-C268-41B8-A44B-8ABC49EF9FC0}" presName="descendantText" presStyleLbl="alignAcc1" presStyleIdx="0" presStyleCnt="3">
        <dgm:presLayoutVars>
          <dgm:bulletEnabled val="1"/>
        </dgm:presLayoutVars>
      </dgm:prSet>
      <dgm:spPr/>
      <dgm:t>
        <a:bodyPr/>
        <a:lstStyle/>
        <a:p>
          <a:endParaRPr lang="en-US"/>
        </a:p>
      </dgm:t>
    </dgm:pt>
    <dgm:pt modelId="{B4BA067C-6E9A-4225-8944-2E7EAB52F56B}" type="pres">
      <dgm:prSet presAssocID="{74996910-C755-4FE1-B752-7B8133E4BDC7}" presName="sp" presStyleCnt="0"/>
      <dgm:spPr/>
    </dgm:pt>
    <dgm:pt modelId="{1947B33A-7A55-466E-B8E4-6D1732228DBB}" type="pres">
      <dgm:prSet presAssocID="{292C0D61-42CE-42A9-B87F-70D86D063987}" presName="composite" presStyleCnt="0"/>
      <dgm:spPr/>
    </dgm:pt>
    <dgm:pt modelId="{D67D336B-2B63-4C35-84AC-79C5E1CF3B87}" type="pres">
      <dgm:prSet presAssocID="{292C0D61-42CE-42A9-B87F-70D86D063987}" presName="parentText" presStyleLbl="alignNode1" presStyleIdx="1" presStyleCnt="3">
        <dgm:presLayoutVars>
          <dgm:chMax val="1"/>
          <dgm:bulletEnabled val="1"/>
        </dgm:presLayoutVars>
      </dgm:prSet>
      <dgm:spPr/>
      <dgm:t>
        <a:bodyPr/>
        <a:lstStyle/>
        <a:p>
          <a:endParaRPr lang="en-US"/>
        </a:p>
      </dgm:t>
    </dgm:pt>
    <dgm:pt modelId="{A8A41ABC-2964-4EA6-A88D-44DAE73960D1}" type="pres">
      <dgm:prSet presAssocID="{292C0D61-42CE-42A9-B87F-70D86D063987}" presName="descendantText" presStyleLbl="alignAcc1" presStyleIdx="1" presStyleCnt="3">
        <dgm:presLayoutVars>
          <dgm:bulletEnabled val="1"/>
        </dgm:presLayoutVars>
      </dgm:prSet>
      <dgm:spPr/>
      <dgm:t>
        <a:bodyPr/>
        <a:lstStyle/>
        <a:p>
          <a:endParaRPr lang="en-US"/>
        </a:p>
      </dgm:t>
    </dgm:pt>
    <dgm:pt modelId="{97F30005-52AF-420E-8629-97AD8B0BCF67}" type="pres">
      <dgm:prSet presAssocID="{D9839F9E-200C-41CA-B0C3-E6D4E42D4744}" presName="sp" presStyleCnt="0"/>
      <dgm:spPr/>
    </dgm:pt>
    <dgm:pt modelId="{AD86EDC6-E240-4961-9C81-856D76855316}" type="pres">
      <dgm:prSet presAssocID="{97FCB2E7-62BE-4316-9848-AC41720AF4A5}" presName="composite" presStyleCnt="0"/>
      <dgm:spPr/>
    </dgm:pt>
    <dgm:pt modelId="{CA1412D6-BB9C-4E30-AFD1-06BD45016711}" type="pres">
      <dgm:prSet presAssocID="{97FCB2E7-62BE-4316-9848-AC41720AF4A5}" presName="parentText" presStyleLbl="alignNode1" presStyleIdx="2" presStyleCnt="3">
        <dgm:presLayoutVars>
          <dgm:chMax val="1"/>
          <dgm:bulletEnabled val="1"/>
        </dgm:presLayoutVars>
      </dgm:prSet>
      <dgm:spPr/>
      <dgm:t>
        <a:bodyPr/>
        <a:lstStyle/>
        <a:p>
          <a:endParaRPr lang="en-US"/>
        </a:p>
      </dgm:t>
    </dgm:pt>
    <dgm:pt modelId="{4F953123-00F0-4858-94AA-AA85D2C6B0F5}" type="pres">
      <dgm:prSet presAssocID="{97FCB2E7-62BE-4316-9848-AC41720AF4A5}" presName="descendantText" presStyleLbl="alignAcc1" presStyleIdx="2" presStyleCnt="3">
        <dgm:presLayoutVars>
          <dgm:bulletEnabled val="1"/>
        </dgm:presLayoutVars>
      </dgm:prSet>
      <dgm:spPr/>
      <dgm:t>
        <a:bodyPr/>
        <a:lstStyle/>
        <a:p>
          <a:endParaRPr lang="en-US"/>
        </a:p>
      </dgm:t>
    </dgm:pt>
  </dgm:ptLst>
  <dgm:cxnLst>
    <dgm:cxn modelId="{65FE63CD-4805-448E-85E6-CD519EFF2EB7}" type="presOf" srcId="{DC97D656-C268-41B8-A44B-8ABC49EF9FC0}" destId="{2E733E1F-8E60-49A0-83B8-6C782ECB4B1B}" srcOrd="0" destOrd="0" presId="urn:microsoft.com/office/officeart/2005/8/layout/chevron2"/>
    <dgm:cxn modelId="{910D64ED-E22E-4014-9421-1767D88980AE}" type="presOf" srcId="{292C0D61-42CE-42A9-B87F-70D86D063987}" destId="{D67D336B-2B63-4C35-84AC-79C5E1CF3B87}" srcOrd="0" destOrd="0" presId="urn:microsoft.com/office/officeart/2005/8/layout/chevron2"/>
    <dgm:cxn modelId="{BB6B6068-EAF5-489B-8B76-2DF3E535C1BB}" srcId="{C345EC01-5E65-4287-B290-42FFDB456BB6}" destId="{292C0D61-42CE-42A9-B87F-70D86D063987}" srcOrd="1" destOrd="0" parTransId="{9A6FA756-6FCC-4152-A9B2-8D9C64CFD170}" sibTransId="{D9839F9E-200C-41CA-B0C3-E6D4E42D4744}"/>
    <dgm:cxn modelId="{146A557E-C795-4D11-9E3C-4BFD42F25508}" type="presOf" srcId="{46609FEF-49B7-43F8-B57B-D1E03B881A62}" destId="{A1D1B717-7720-41C9-BC0D-51DA128541E0}" srcOrd="0" destOrd="0" presId="urn:microsoft.com/office/officeart/2005/8/layout/chevron2"/>
    <dgm:cxn modelId="{4A8253F4-2286-45C1-88B5-A59E3E9B1278}" srcId="{292C0D61-42CE-42A9-B87F-70D86D063987}" destId="{646612F2-7404-4C66-B4D6-5768BB86E2EA}" srcOrd="0" destOrd="0" parTransId="{281C7763-9BB4-4214-94CD-F912210B7157}" sibTransId="{877D7B85-B126-4BD7-AAD8-04F58424FC22}"/>
    <dgm:cxn modelId="{24FB41A0-9D78-4BBF-B383-32D69240994E}" srcId="{97FCB2E7-62BE-4316-9848-AC41720AF4A5}" destId="{F1878E21-5AD0-4553-AAA8-342BF1951326}" srcOrd="0" destOrd="0" parTransId="{1652B001-4868-4B67-A521-0D682A5388B5}" sibTransId="{298349AC-E56B-4B7A-831D-3888E9BABD74}"/>
    <dgm:cxn modelId="{5562B4BE-755A-495F-B0E3-3054360070B5}" srcId="{DC97D656-C268-41B8-A44B-8ABC49EF9FC0}" destId="{46609FEF-49B7-43F8-B57B-D1E03B881A62}" srcOrd="0" destOrd="0" parTransId="{3ADB19B3-7139-439F-9AC4-3007F4E62C2C}" sibTransId="{9042E2CD-32F4-4547-9025-888A600B8AE2}"/>
    <dgm:cxn modelId="{6D1498A6-359A-4D04-9357-6B078CF2A9AA}" srcId="{C345EC01-5E65-4287-B290-42FFDB456BB6}" destId="{DC97D656-C268-41B8-A44B-8ABC49EF9FC0}" srcOrd="0" destOrd="0" parTransId="{D03EFE20-BCD7-4D8B-9A44-6F83D3D2EB28}" sibTransId="{74996910-C755-4FE1-B752-7B8133E4BDC7}"/>
    <dgm:cxn modelId="{4E526C16-83CD-4905-A54C-F504804BC02B}" type="presOf" srcId="{C345EC01-5E65-4287-B290-42FFDB456BB6}" destId="{AF4C3847-33F2-46EE-8D1B-CACC19D3921C}" srcOrd="0" destOrd="0" presId="urn:microsoft.com/office/officeart/2005/8/layout/chevron2"/>
    <dgm:cxn modelId="{AE5DDA46-4238-4400-B60E-E043547EB9F7}" type="presOf" srcId="{97FCB2E7-62BE-4316-9848-AC41720AF4A5}" destId="{CA1412D6-BB9C-4E30-AFD1-06BD45016711}" srcOrd="0" destOrd="0" presId="urn:microsoft.com/office/officeart/2005/8/layout/chevron2"/>
    <dgm:cxn modelId="{773BC820-2EA4-4859-83C4-2442E537E8F3}" type="presOf" srcId="{F1878E21-5AD0-4553-AAA8-342BF1951326}" destId="{4F953123-00F0-4858-94AA-AA85D2C6B0F5}" srcOrd="0" destOrd="0" presId="urn:microsoft.com/office/officeart/2005/8/layout/chevron2"/>
    <dgm:cxn modelId="{F7237C8F-0572-4058-8D40-A634A1E0465F}" type="presOf" srcId="{646612F2-7404-4C66-B4D6-5768BB86E2EA}" destId="{A8A41ABC-2964-4EA6-A88D-44DAE73960D1}" srcOrd="0" destOrd="0" presId="urn:microsoft.com/office/officeart/2005/8/layout/chevron2"/>
    <dgm:cxn modelId="{F12A09B8-3401-4A77-90D7-4B5C112AE12A}" srcId="{C345EC01-5E65-4287-B290-42FFDB456BB6}" destId="{97FCB2E7-62BE-4316-9848-AC41720AF4A5}" srcOrd="2" destOrd="0" parTransId="{E247BA67-7630-4BDE-B058-B3CB948F2A53}" sibTransId="{1F08C407-5AEC-4A56-9568-BD4F09366073}"/>
    <dgm:cxn modelId="{50E0B840-6500-49A0-A563-1CEA6CEAD2B3}" type="presParOf" srcId="{AF4C3847-33F2-46EE-8D1B-CACC19D3921C}" destId="{2D49B5E6-F0C5-4CB5-B2D9-A36F20668EA4}" srcOrd="0" destOrd="0" presId="urn:microsoft.com/office/officeart/2005/8/layout/chevron2"/>
    <dgm:cxn modelId="{1AA86636-45C8-408E-8A53-288347920B5F}" type="presParOf" srcId="{2D49B5E6-F0C5-4CB5-B2D9-A36F20668EA4}" destId="{2E733E1F-8E60-49A0-83B8-6C782ECB4B1B}" srcOrd="0" destOrd="0" presId="urn:microsoft.com/office/officeart/2005/8/layout/chevron2"/>
    <dgm:cxn modelId="{1FC63831-C022-482E-9228-8E19DF89C52F}" type="presParOf" srcId="{2D49B5E6-F0C5-4CB5-B2D9-A36F20668EA4}" destId="{A1D1B717-7720-41C9-BC0D-51DA128541E0}" srcOrd="1" destOrd="0" presId="urn:microsoft.com/office/officeart/2005/8/layout/chevron2"/>
    <dgm:cxn modelId="{C977FE20-2380-48C2-9EE8-A9190D1F67C4}" type="presParOf" srcId="{AF4C3847-33F2-46EE-8D1B-CACC19D3921C}" destId="{B4BA067C-6E9A-4225-8944-2E7EAB52F56B}" srcOrd="1" destOrd="0" presId="urn:microsoft.com/office/officeart/2005/8/layout/chevron2"/>
    <dgm:cxn modelId="{ED0E505D-B3A7-45A0-8107-709269D7A980}" type="presParOf" srcId="{AF4C3847-33F2-46EE-8D1B-CACC19D3921C}" destId="{1947B33A-7A55-466E-B8E4-6D1732228DBB}" srcOrd="2" destOrd="0" presId="urn:microsoft.com/office/officeart/2005/8/layout/chevron2"/>
    <dgm:cxn modelId="{2FF0E891-2F12-485D-9452-8CC11F7B36BE}" type="presParOf" srcId="{1947B33A-7A55-466E-B8E4-6D1732228DBB}" destId="{D67D336B-2B63-4C35-84AC-79C5E1CF3B87}" srcOrd="0" destOrd="0" presId="urn:microsoft.com/office/officeart/2005/8/layout/chevron2"/>
    <dgm:cxn modelId="{E4B4A5A7-34C4-4DED-AAB0-C3B1C7079FE2}" type="presParOf" srcId="{1947B33A-7A55-466E-B8E4-6D1732228DBB}" destId="{A8A41ABC-2964-4EA6-A88D-44DAE73960D1}" srcOrd="1" destOrd="0" presId="urn:microsoft.com/office/officeart/2005/8/layout/chevron2"/>
    <dgm:cxn modelId="{6B12D29D-54F7-442C-B0DE-A2D00BE30786}" type="presParOf" srcId="{AF4C3847-33F2-46EE-8D1B-CACC19D3921C}" destId="{97F30005-52AF-420E-8629-97AD8B0BCF67}" srcOrd="3" destOrd="0" presId="urn:microsoft.com/office/officeart/2005/8/layout/chevron2"/>
    <dgm:cxn modelId="{87005ECF-A4EE-4FA6-88B1-7A43B966B0E3}" type="presParOf" srcId="{AF4C3847-33F2-46EE-8D1B-CACC19D3921C}" destId="{AD86EDC6-E240-4961-9C81-856D76855316}" srcOrd="4" destOrd="0" presId="urn:microsoft.com/office/officeart/2005/8/layout/chevron2"/>
    <dgm:cxn modelId="{D51A3DCA-5762-40FE-888F-074BB4591007}" type="presParOf" srcId="{AD86EDC6-E240-4961-9C81-856D76855316}" destId="{CA1412D6-BB9C-4E30-AFD1-06BD45016711}" srcOrd="0" destOrd="0" presId="urn:microsoft.com/office/officeart/2005/8/layout/chevron2"/>
    <dgm:cxn modelId="{FB354F2A-11A9-47B0-9537-3BAF65879582}" type="presParOf" srcId="{AD86EDC6-E240-4961-9C81-856D76855316}" destId="{4F953123-00F0-4858-94AA-AA85D2C6B0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24BE9-6CC1-4C66-A7D7-3AE52831FC36}"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n-US"/>
        </a:p>
      </dgm:t>
    </dgm:pt>
    <dgm:pt modelId="{F9CDC014-A73F-4F0C-A52F-D2C35DEDB5FF}">
      <dgm:prSet phldrT="[Text]"/>
      <dgm:spPr/>
      <dgm:t>
        <a:bodyPr/>
        <a:lstStyle/>
        <a:p>
          <a:r>
            <a:rPr lang="en-US" dirty="0" smtClean="0"/>
            <a:t>Maksud</a:t>
          </a:r>
          <a:endParaRPr lang="en-US" dirty="0"/>
        </a:p>
      </dgm:t>
    </dgm:pt>
    <dgm:pt modelId="{9871EB31-6491-4771-87CF-E0564881375F}" type="parTrans" cxnId="{82E58B15-B98B-4487-BEA6-87B30DD3A675}">
      <dgm:prSet/>
      <dgm:spPr/>
      <dgm:t>
        <a:bodyPr/>
        <a:lstStyle/>
        <a:p>
          <a:endParaRPr lang="en-US"/>
        </a:p>
      </dgm:t>
    </dgm:pt>
    <dgm:pt modelId="{48C2AE50-B185-4876-A9D7-9629C4CC9447}" type="sibTrans" cxnId="{82E58B15-B98B-4487-BEA6-87B30DD3A675}">
      <dgm:prSet/>
      <dgm:spPr/>
      <dgm:t>
        <a:bodyPr/>
        <a:lstStyle/>
        <a:p>
          <a:endParaRPr lang="en-US"/>
        </a:p>
      </dgm:t>
    </dgm:pt>
    <dgm:pt modelId="{01DAF446-D7C6-4C81-A1D2-03745E733FB7}">
      <dgm:prSet phldrT="[Text]" custT="1"/>
      <dgm:spPr/>
      <dgm:t>
        <a:bodyPr/>
        <a:lstStyle/>
        <a:p>
          <a:r>
            <a:rPr lang="en-US" sz="2300" b="1" dirty="0" smtClean="0"/>
            <a:t>Maksud dari penelitian ini adalah untuk mempelajari perbedaan pengaruh ekstrak kecombrang dan lama perendaman terhadap mutu daging sapi segar.</a:t>
          </a:r>
          <a:endParaRPr lang="en-US" sz="2300" b="1" dirty="0"/>
        </a:p>
      </dgm:t>
    </dgm:pt>
    <dgm:pt modelId="{0C08FF21-9D1F-4DDA-ADCC-F6C09CCAC259}" type="parTrans" cxnId="{E01E8FE6-3281-400D-85CE-9A75BF164245}">
      <dgm:prSet/>
      <dgm:spPr/>
      <dgm:t>
        <a:bodyPr/>
        <a:lstStyle/>
        <a:p>
          <a:endParaRPr lang="en-US"/>
        </a:p>
      </dgm:t>
    </dgm:pt>
    <dgm:pt modelId="{55125722-BFB7-4A26-8495-442D613A25FD}" type="sibTrans" cxnId="{E01E8FE6-3281-400D-85CE-9A75BF164245}">
      <dgm:prSet/>
      <dgm:spPr/>
      <dgm:t>
        <a:bodyPr/>
        <a:lstStyle/>
        <a:p>
          <a:endParaRPr lang="en-US"/>
        </a:p>
      </dgm:t>
    </dgm:pt>
    <dgm:pt modelId="{F9E9678D-94FF-4E8B-BD43-5B397DB396E1}">
      <dgm:prSet phldrT="[Text]"/>
      <dgm:spPr/>
      <dgm:t>
        <a:bodyPr/>
        <a:lstStyle/>
        <a:p>
          <a:r>
            <a:rPr lang="en-US" dirty="0" smtClean="0"/>
            <a:t>Tujuan</a:t>
          </a:r>
          <a:endParaRPr lang="en-US" dirty="0"/>
        </a:p>
      </dgm:t>
    </dgm:pt>
    <dgm:pt modelId="{F5F6F2A5-587C-46B3-892F-F4E2DD3F8237}" type="parTrans" cxnId="{794A4A46-65BF-4E7C-911B-0CD6C7A4B4FD}">
      <dgm:prSet/>
      <dgm:spPr/>
      <dgm:t>
        <a:bodyPr/>
        <a:lstStyle/>
        <a:p>
          <a:endParaRPr lang="en-US"/>
        </a:p>
      </dgm:t>
    </dgm:pt>
    <dgm:pt modelId="{B10D668B-11E4-4CCB-82CB-4644F0596FE3}" type="sibTrans" cxnId="{794A4A46-65BF-4E7C-911B-0CD6C7A4B4FD}">
      <dgm:prSet/>
      <dgm:spPr/>
      <dgm:t>
        <a:bodyPr/>
        <a:lstStyle/>
        <a:p>
          <a:endParaRPr lang="en-US"/>
        </a:p>
      </dgm:t>
    </dgm:pt>
    <dgm:pt modelId="{1B0F4C66-DD84-4F2F-87E1-8937717B8E4C}">
      <dgm:prSet phldrT="[Text]" custT="1"/>
      <dgm:spPr/>
      <dgm:t>
        <a:bodyPr/>
        <a:lstStyle/>
        <a:p>
          <a:r>
            <a:rPr lang="en-US" sz="2000" b="1" dirty="0" smtClean="0"/>
            <a:t>Tujuan dari penelitian ini adalah untuk mengetahui potensi ekstrak kecombrang sebagai antibakteri pada daging sapi segar serta memanfaatkan sumber daya sayuran sebagai alternatif penggunaan zat antibakteri.</a:t>
          </a:r>
          <a:endParaRPr lang="en-US" sz="2000" b="1" dirty="0"/>
        </a:p>
      </dgm:t>
    </dgm:pt>
    <dgm:pt modelId="{BB7D0D08-D537-46AF-B154-325B25FCA977}" type="parTrans" cxnId="{7E1FB7A9-538B-4135-A786-692C13FD4046}">
      <dgm:prSet/>
      <dgm:spPr/>
      <dgm:t>
        <a:bodyPr/>
        <a:lstStyle/>
        <a:p>
          <a:endParaRPr lang="en-US"/>
        </a:p>
      </dgm:t>
    </dgm:pt>
    <dgm:pt modelId="{EAAC6251-0D6C-46AC-B486-9CA85F6F4E89}" type="sibTrans" cxnId="{7E1FB7A9-538B-4135-A786-692C13FD4046}">
      <dgm:prSet/>
      <dgm:spPr/>
      <dgm:t>
        <a:bodyPr/>
        <a:lstStyle/>
        <a:p>
          <a:endParaRPr lang="en-US"/>
        </a:p>
      </dgm:t>
    </dgm:pt>
    <dgm:pt modelId="{0B36FCD0-5895-4A73-B237-7A320BA85C33}" type="pres">
      <dgm:prSet presAssocID="{0A824BE9-6CC1-4C66-A7D7-3AE52831FC36}" presName="linearFlow" presStyleCnt="0">
        <dgm:presLayoutVars>
          <dgm:dir/>
          <dgm:animLvl val="lvl"/>
          <dgm:resizeHandles/>
        </dgm:presLayoutVars>
      </dgm:prSet>
      <dgm:spPr/>
      <dgm:t>
        <a:bodyPr/>
        <a:lstStyle/>
        <a:p>
          <a:endParaRPr lang="en-US"/>
        </a:p>
      </dgm:t>
    </dgm:pt>
    <dgm:pt modelId="{78186A52-27CE-4078-9540-551D3762765E}" type="pres">
      <dgm:prSet presAssocID="{F9CDC014-A73F-4F0C-A52F-D2C35DEDB5FF}" presName="compositeNode" presStyleCnt="0">
        <dgm:presLayoutVars>
          <dgm:bulletEnabled val="1"/>
        </dgm:presLayoutVars>
      </dgm:prSet>
      <dgm:spPr/>
    </dgm:pt>
    <dgm:pt modelId="{AEAE0E3D-141A-403B-8041-2597E5EC2150}" type="pres">
      <dgm:prSet presAssocID="{F9CDC014-A73F-4F0C-A52F-D2C35DEDB5FF}" presName="image" presStyleLbl="fgImgPlace1" presStyleIdx="0" presStyleCnt="2" custScaleX="53110" custScaleY="43822"/>
      <dgm:spPr/>
    </dgm:pt>
    <dgm:pt modelId="{C7C144BF-A1B0-468D-8E2A-73229A826F7C}" type="pres">
      <dgm:prSet presAssocID="{F9CDC014-A73F-4F0C-A52F-D2C35DEDB5FF}" presName="childNode" presStyleLbl="node1" presStyleIdx="0" presStyleCnt="2" custScaleX="104756" custScaleY="110757" custLinFactNeighborX="13782" custLinFactNeighborY="-884">
        <dgm:presLayoutVars>
          <dgm:bulletEnabled val="1"/>
        </dgm:presLayoutVars>
      </dgm:prSet>
      <dgm:spPr/>
      <dgm:t>
        <a:bodyPr/>
        <a:lstStyle/>
        <a:p>
          <a:endParaRPr lang="en-US"/>
        </a:p>
      </dgm:t>
    </dgm:pt>
    <dgm:pt modelId="{534FF5B8-B32D-472C-A7D6-594EDBAAAE25}" type="pres">
      <dgm:prSet presAssocID="{F9CDC014-A73F-4F0C-A52F-D2C35DEDB5FF}" presName="parentNode" presStyleLbl="revTx" presStyleIdx="0" presStyleCnt="2" custLinFactNeighborX="45242" custLinFactNeighborY="-5314">
        <dgm:presLayoutVars>
          <dgm:chMax val="0"/>
          <dgm:bulletEnabled val="1"/>
        </dgm:presLayoutVars>
      </dgm:prSet>
      <dgm:spPr/>
      <dgm:t>
        <a:bodyPr/>
        <a:lstStyle/>
        <a:p>
          <a:endParaRPr lang="en-US"/>
        </a:p>
      </dgm:t>
    </dgm:pt>
    <dgm:pt modelId="{B158D961-8676-48C2-A244-729A93AAC523}" type="pres">
      <dgm:prSet presAssocID="{48C2AE50-B185-4876-A9D7-9629C4CC9447}" presName="sibTrans" presStyleCnt="0"/>
      <dgm:spPr/>
    </dgm:pt>
    <dgm:pt modelId="{7BE5819E-2901-4D09-BF43-31F6E555E2C9}" type="pres">
      <dgm:prSet presAssocID="{F9E9678D-94FF-4E8B-BD43-5B397DB396E1}" presName="compositeNode" presStyleCnt="0">
        <dgm:presLayoutVars>
          <dgm:bulletEnabled val="1"/>
        </dgm:presLayoutVars>
      </dgm:prSet>
      <dgm:spPr/>
    </dgm:pt>
    <dgm:pt modelId="{DFD22BC2-F29C-40F4-9765-AF6DF43AFD03}" type="pres">
      <dgm:prSet presAssocID="{F9E9678D-94FF-4E8B-BD43-5B397DB396E1}" presName="image" presStyleLbl="fgImgPlace1" presStyleIdx="1" presStyleCnt="2" custScaleX="44848" custScaleY="34994"/>
      <dgm:spPr/>
    </dgm:pt>
    <dgm:pt modelId="{AA4F140A-4579-4699-B630-F00069ECDC06}" type="pres">
      <dgm:prSet presAssocID="{F9E9678D-94FF-4E8B-BD43-5B397DB396E1}" presName="childNode" presStyleLbl="node1" presStyleIdx="1" presStyleCnt="2" custScaleX="103663" custScaleY="112984">
        <dgm:presLayoutVars>
          <dgm:bulletEnabled val="1"/>
        </dgm:presLayoutVars>
      </dgm:prSet>
      <dgm:spPr/>
      <dgm:t>
        <a:bodyPr/>
        <a:lstStyle/>
        <a:p>
          <a:endParaRPr lang="en-US"/>
        </a:p>
      </dgm:t>
    </dgm:pt>
    <dgm:pt modelId="{5D68A3B5-C53C-436C-B593-7AB9DBB472E4}" type="pres">
      <dgm:prSet presAssocID="{F9E9678D-94FF-4E8B-BD43-5B397DB396E1}" presName="parentNode" presStyleLbl="revTx" presStyleIdx="1" presStyleCnt="2" custLinFactNeighborX="-5271" custLinFactNeighborY="-1661">
        <dgm:presLayoutVars>
          <dgm:chMax val="0"/>
          <dgm:bulletEnabled val="1"/>
        </dgm:presLayoutVars>
      </dgm:prSet>
      <dgm:spPr/>
      <dgm:t>
        <a:bodyPr/>
        <a:lstStyle/>
        <a:p>
          <a:endParaRPr lang="en-US"/>
        </a:p>
      </dgm:t>
    </dgm:pt>
  </dgm:ptLst>
  <dgm:cxnLst>
    <dgm:cxn modelId="{AD6A5417-BBD7-4F11-93C7-B5F78D9C5F45}" type="presOf" srcId="{F9CDC014-A73F-4F0C-A52F-D2C35DEDB5FF}" destId="{534FF5B8-B32D-472C-A7D6-594EDBAAAE25}" srcOrd="0" destOrd="0" presId="urn:microsoft.com/office/officeart/2005/8/layout/hList2"/>
    <dgm:cxn modelId="{141E2FA3-E222-4DD4-8F7C-76FED11E46DD}" type="presOf" srcId="{F9E9678D-94FF-4E8B-BD43-5B397DB396E1}" destId="{5D68A3B5-C53C-436C-B593-7AB9DBB472E4}" srcOrd="0" destOrd="0" presId="urn:microsoft.com/office/officeart/2005/8/layout/hList2"/>
    <dgm:cxn modelId="{F38EEC5F-EDD1-45BC-8346-F5F05744149F}" type="presOf" srcId="{0A824BE9-6CC1-4C66-A7D7-3AE52831FC36}" destId="{0B36FCD0-5895-4A73-B237-7A320BA85C33}" srcOrd="0" destOrd="0" presId="urn:microsoft.com/office/officeart/2005/8/layout/hList2"/>
    <dgm:cxn modelId="{E01E8FE6-3281-400D-85CE-9A75BF164245}" srcId="{F9CDC014-A73F-4F0C-A52F-D2C35DEDB5FF}" destId="{01DAF446-D7C6-4C81-A1D2-03745E733FB7}" srcOrd="0" destOrd="0" parTransId="{0C08FF21-9D1F-4DDA-ADCC-F6C09CCAC259}" sibTransId="{55125722-BFB7-4A26-8495-442D613A25FD}"/>
    <dgm:cxn modelId="{E922EE6F-7C9F-462A-B192-EBCF934A79C4}" type="presOf" srcId="{01DAF446-D7C6-4C81-A1D2-03745E733FB7}" destId="{C7C144BF-A1B0-468D-8E2A-73229A826F7C}" srcOrd="0" destOrd="0" presId="urn:microsoft.com/office/officeart/2005/8/layout/hList2"/>
    <dgm:cxn modelId="{82E58B15-B98B-4487-BEA6-87B30DD3A675}" srcId="{0A824BE9-6CC1-4C66-A7D7-3AE52831FC36}" destId="{F9CDC014-A73F-4F0C-A52F-D2C35DEDB5FF}" srcOrd="0" destOrd="0" parTransId="{9871EB31-6491-4771-87CF-E0564881375F}" sibTransId="{48C2AE50-B185-4876-A9D7-9629C4CC9447}"/>
    <dgm:cxn modelId="{5D16B7B8-066F-4E43-8105-9F332FA483FB}" type="presOf" srcId="{1B0F4C66-DD84-4F2F-87E1-8937717B8E4C}" destId="{AA4F140A-4579-4699-B630-F00069ECDC06}" srcOrd="0" destOrd="0" presId="urn:microsoft.com/office/officeart/2005/8/layout/hList2"/>
    <dgm:cxn modelId="{794A4A46-65BF-4E7C-911B-0CD6C7A4B4FD}" srcId="{0A824BE9-6CC1-4C66-A7D7-3AE52831FC36}" destId="{F9E9678D-94FF-4E8B-BD43-5B397DB396E1}" srcOrd="1" destOrd="0" parTransId="{F5F6F2A5-587C-46B3-892F-F4E2DD3F8237}" sibTransId="{B10D668B-11E4-4CCB-82CB-4644F0596FE3}"/>
    <dgm:cxn modelId="{7E1FB7A9-538B-4135-A786-692C13FD4046}" srcId="{F9E9678D-94FF-4E8B-BD43-5B397DB396E1}" destId="{1B0F4C66-DD84-4F2F-87E1-8937717B8E4C}" srcOrd="0" destOrd="0" parTransId="{BB7D0D08-D537-46AF-B154-325B25FCA977}" sibTransId="{EAAC6251-0D6C-46AC-B486-9CA85F6F4E89}"/>
    <dgm:cxn modelId="{E2B8A7F6-7B1B-4DF4-A220-9EDEB894CEEC}" type="presParOf" srcId="{0B36FCD0-5895-4A73-B237-7A320BA85C33}" destId="{78186A52-27CE-4078-9540-551D3762765E}" srcOrd="0" destOrd="0" presId="urn:microsoft.com/office/officeart/2005/8/layout/hList2"/>
    <dgm:cxn modelId="{1B975B18-7102-4123-A8B0-3A98A3670563}" type="presParOf" srcId="{78186A52-27CE-4078-9540-551D3762765E}" destId="{AEAE0E3D-141A-403B-8041-2597E5EC2150}" srcOrd="0" destOrd="0" presId="urn:microsoft.com/office/officeart/2005/8/layout/hList2"/>
    <dgm:cxn modelId="{421AAED6-E029-44C1-8BB7-E92AF4F5C973}" type="presParOf" srcId="{78186A52-27CE-4078-9540-551D3762765E}" destId="{C7C144BF-A1B0-468D-8E2A-73229A826F7C}" srcOrd="1" destOrd="0" presId="urn:microsoft.com/office/officeart/2005/8/layout/hList2"/>
    <dgm:cxn modelId="{0AFAC9DA-DCD7-44C2-B53F-EE3A3580DEB8}" type="presParOf" srcId="{78186A52-27CE-4078-9540-551D3762765E}" destId="{534FF5B8-B32D-472C-A7D6-594EDBAAAE25}" srcOrd="2" destOrd="0" presId="urn:microsoft.com/office/officeart/2005/8/layout/hList2"/>
    <dgm:cxn modelId="{C82152B0-31D2-4A82-A642-9B2CCC7B333E}" type="presParOf" srcId="{0B36FCD0-5895-4A73-B237-7A320BA85C33}" destId="{B158D961-8676-48C2-A244-729A93AAC523}" srcOrd="1" destOrd="0" presId="urn:microsoft.com/office/officeart/2005/8/layout/hList2"/>
    <dgm:cxn modelId="{438B8966-8D97-4464-994B-08AB3D3073F4}" type="presParOf" srcId="{0B36FCD0-5895-4A73-B237-7A320BA85C33}" destId="{7BE5819E-2901-4D09-BF43-31F6E555E2C9}" srcOrd="2" destOrd="0" presId="urn:microsoft.com/office/officeart/2005/8/layout/hList2"/>
    <dgm:cxn modelId="{4BC56D3D-FA63-41E7-83F8-D28824BD1CEF}" type="presParOf" srcId="{7BE5819E-2901-4D09-BF43-31F6E555E2C9}" destId="{DFD22BC2-F29C-40F4-9765-AF6DF43AFD03}" srcOrd="0" destOrd="0" presId="urn:microsoft.com/office/officeart/2005/8/layout/hList2"/>
    <dgm:cxn modelId="{65F4B2EC-407A-444C-812F-BF43A7D2C4DA}" type="presParOf" srcId="{7BE5819E-2901-4D09-BF43-31F6E555E2C9}" destId="{AA4F140A-4579-4699-B630-F00069ECDC06}" srcOrd="1" destOrd="0" presId="urn:microsoft.com/office/officeart/2005/8/layout/hList2"/>
    <dgm:cxn modelId="{5A459AA6-0939-456E-9E8C-1130678912F5}" type="presParOf" srcId="{7BE5819E-2901-4D09-BF43-31F6E555E2C9}" destId="{5D68A3B5-C53C-436C-B593-7AB9DBB472E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DFDDC-098B-4B3A-9C0C-978230832DD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AA32A41-DBEB-472F-ABBC-742A3A537028}">
      <dgm:prSet phldrT="[Text]" phldr="1"/>
      <dgm:spPr>
        <a:solidFill>
          <a:srgbClr val="C8225D"/>
        </a:solidFill>
      </dgm:spPr>
      <dgm:t>
        <a:bodyPr/>
        <a:lstStyle/>
        <a:p>
          <a:endParaRPr lang="en-US"/>
        </a:p>
      </dgm:t>
    </dgm:pt>
    <dgm:pt modelId="{5BC6D33C-DD7C-4AA2-87AE-2563531E4D1D}" type="parTrans" cxnId="{C97C3C66-F1EF-4207-B8D5-F325D8E72BC9}">
      <dgm:prSet/>
      <dgm:spPr/>
      <dgm:t>
        <a:bodyPr/>
        <a:lstStyle/>
        <a:p>
          <a:endParaRPr lang="en-US"/>
        </a:p>
      </dgm:t>
    </dgm:pt>
    <dgm:pt modelId="{8F33651E-C774-46A3-8D0A-3F62DF106E15}" type="sibTrans" cxnId="{C97C3C66-F1EF-4207-B8D5-F325D8E72BC9}">
      <dgm:prSet/>
      <dgm:spPr/>
      <dgm:t>
        <a:bodyPr/>
        <a:lstStyle/>
        <a:p>
          <a:endParaRPr lang="en-US"/>
        </a:p>
      </dgm:t>
    </dgm:pt>
    <dgm:pt modelId="{848FFA3A-E9CF-4198-B3F4-5AD97335669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000" b="1" dirty="0" smtClean="0"/>
            <a:t>Memberikan informasi kepada masyarakat secara ilmiah mengenai ekstrak kecombrang (</a:t>
          </a:r>
          <a:r>
            <a:rPr lang="en-US" sz="2000" b="1" i="1" dirty="0" err="1" smtClean="0"/>
            <a:t>Etlingera</a:t>
          </a:r>
          <a:r>
            <a:rPr lang="en-US" sz="2000" b="1" i="1" dirty="0" smtClean="0"/>
            <a:t> </a:t>
          </a:r>
          <a:r>
            <a:rPr lang="en-US" sz="2000" b="1" i="1" dirty="0" err="1" smtClean="0"/>
            <a:t>elatior</a:t>
          </a:r>
          <a:r>
            <a:rPr lang="en-US" sz="2000" b="1" dirty="0" smtClean="0"/>
            <a:t>) sebagai antibakteri.</a:t>
          </a:r>
          <a:endParaRPr lang="en-US" sz="2000" b="1" dirty="0"/>
        </a:p>
      </dgm:t>
    </dgm:pt>
    <dgm:pt modelId="{57BDC6B2-261A-405C-A5BA-B6080786E0F0}" type="parTrans" cxnId="{C0EFC575-7DA8-4AE4-8DD8-760B4ECAA805}">
      <dgm:prSet/>
      <dgm:spPr/>
      <dgm:t>
        <a:bodyPr/>
        <a:lstStyle/>
        <a:p>
          <a:endParaRPr lang="en-US"/>
        </a:p>
      </dgm:t>
    </dgm:pt>
    <dgm:pt modelId="{9A1E4C83-7153-4B3C-91AB-AD1A843EEF4D}" type="sibTrans" cxnId="{C0EFC575-7DA8-4AE4-8DD8-760B4ECAA805}">
      <dgm:prSet/>
      <dgm:spPr/>
      <dgm:t>
        <a:bodyPr/>
        <a:lstStyle/>
        <a:p>
          <a:endParaRPr lang="en-US"/>
        </a:p>
      </dgm:t>
    </dgm:pt>
    <dgm:pt modelId="{E27F3A74-D1FD-4155-B30B-F0BEF80A7F2E}">
      <dgm:prSet phldrT="[Text]" phldr="1"/>
      <dgm:spPr>
        <a:solidFill>
          <a:srgbClr val="01E5CF"/>
        </a:solidFill>
      </dgm:spPr>
      <dgm:t>
        <a:bodyPr/>
        <a:lstStyle/>
        <a:p>
          <a:endParaRPr lang="en-US"/>
        </a:p>
      </dgm:t>
    </dgm:pt>
    <dgm:pt modelId="{80D611A6-A320-40F6-AB53-A6C359FD4125}" type="parTrans" cxnId="{C0363A33-E02A-4192-9F54-39D12E4B1BDE}">
      <dgm:prSet/>
      <dgm:spPr/>
      <dgm:t>
        <a:bodyPr/>
        <a:lstStyle/>
        <a:p>
          <a:endParaRPr lang="en-US"/>
        </a:p>
      </dgm:t>
    </dgm:pt>
    <dgm:pt modelId="{4B82465B-4EB2-402D-B4E2-6C56D1EB221F}" type="sibTrans" cxnId="{C0363A33-E02A-4192-9F54-39D12E4B1BDE}">
      <dgm:prSet/>
      <dgm:spPr/>
      <dgm:t>
        <a:bodyPr/>
        <a:lstStyle/>
        <a:p>
          <a:endParaRPr lang="en-US"/>
        </a:p>
      </dgm:t>
    </dgm:pt>
    <dgm:pt modelId="{D0977E41-F422-48D8-84EF-70B89C9B9538}">
      <dgm:prSet phldrT="[Text]"/>
      <dgm:spPr/>
      <dgm:t>
        <a:bodyPr/>
        <a:lstStyle/>
        <a:p>
          <a:r>
            <a:rPr lang="en-US" b="1" dirty="0" smtClean="0"/>
            <a:t>Meningkatkan nilai guna dan nilai ekonomis tanaman kecombrang.</a:t>
          </a:r>
          <a:endParaRPr lang="en-US" b="1" dirty="0"/>
        </a:p>
      </dgm:t>
    </dgm:pt>
    <dgm:pt modelId="{AB17C329-75C6-428A-8A9B-3DF5BB7C347F}" type="parTrans" cxnId="{92725C57-569E-4D9D-BA8F-3FE3B32495EA}">
      <dgm:prSet/>
      <dgm:spPr/>
      <dgm:t>
        <a:bodyPr/>
        <a:lstStyle/>
        <a:p>
          <a:endParaRPr lang="en-US"/>
        </a:p>
      </dgm:t>
    </dgm:pt>
    <dgm:pt modelId="{5426E306-C627-4BB8-87E2-16AF611CF03C}" type="sibTrans" cxnId="{92725C57-569E-4D9D-BA8F-3FE3B32495EA}">
      <dgm:prSet/>
      <dgm:spPr/>
      <dgm:t>
        <a:bodyPr/>
        <a:lstStyle/>
        <a:p>
          <a:endParaRPr lang="en-US"/>
        </a:p>
      </dgm:t>
    </dgm:pt>
    <dgm:pt modelId="{A5BE0BB0-7F21-435B-ACDC-D0F7F325C3CB}">
      <dgm:prSet phldrT="[Text]" phldr="1"/>
      <dgm:spPr>
        <a:solidFill>
          <a:schemeClr val="bg2">
            <a:lumMod val="50000"/>
          </a:schemeClr>
        </a:solidFill>
      </dgm:spPr>
      <dgm:t>
        <a:bodyPr/>
        <a:lstStyle/>
        <a:p>
          <a:endParaRPr lang="en-US"/>
        </a:p>
      </dgm:t>
    </dgm:pt>
    <dgm:pt modelId="{8A38A8AC-8840-4DAA-BAB1-533615C520E8}" type="parTrans" cxnId="{C40AB5EE-2440-47E5-BFE2-820A632ACBAB}">
      <dgm:prSet/>
      <dgm:spPr/>
      <dgm:t>
        <a:bodyPr/>
        <a:lstStyle/>
        <a:p>
          <a:endParaRPr lang="en-US"/>
        </a:p>
      </dgm:t>
    </dgm:pt>
    <dgm:pt modelId="{00B87462-EEA6-493D-AE1B-036F9F08CF45}" type="sibTrans" cxnId="{C40AB5EE-2440-47E5-BFE2-820A632ACBAB}">
      <dgm:prSet/>
      <dgm:spPr/>
      <dgm:t>
        <a:bodyPr/>
        <a:lstStyle/>
        <a:p>
          <a:endParaRPr lang="en-US"/>
        </a:p>
      </dgm:t>
    </dgm:pt>
    <dgm:pt modelId="{16E35280-2815-4A58-8CD0-98A741D37E6F}">
      <dgm:prSet phldrT="[Text]"/>
      <dgm:spPr/>
      <dgm:t>
        <a:bodyPr/>
        <a:lstStyle/>
        <a:p>
          <a:r>
            <a:rPr lang="en-US" b="1" dirty="0" smtClean="0"/>
            <a:t>Meningkatkan perkembangan ilmu pengetahuan dan teknologi.</a:t>
          </a:r>
          <a:endParaRPr lang="en-US" b="1" dirty="0"/>
        </a:p>
      </dgm:t>
    </dgm:pt>
    <dgm:pt modelId="{67954B27-0645-4FC5-B88A-E563F9AFDCC9}" type="parTrans" cxnId="{543D746C-68AE-4D91-9DD6-32F414D654CF}">
      <dgm:prSet/>
      <dgm:spPr/>
      <dgm:t>
        <a:bodyPr/>
        <a:lstStyle/>
        <a:p>
          <a:endParaRPr lang="en-US"/>
        </a:p>
      </dgm:t>
    </dgm:pt>
    <dgm:pt modelId="{693A8BAC-1C0D-4521-B451-8864CDC98D21}" type="sibTrans" cxnId="{543D746C-68AE-4D91-9DD6-32F414D654CF}">
      <dgm:prSet/>
      <dgm:spPr/>
      <dgm:t>
        <a:bodyPr/>
        <a:lstStyle/>
        <a:p>
          <a:endParaRPr lang="en-US"/>
        </a:p>
      </dgm:t>
    </dgm:pt>
    <dgm:pt modelId="{12C38216-215A-482D-9BED-499A0C3ABBB5}" type="pres">
      <dgm:prSet presAssocID="{C4BDFDDC-098B-4B3A-9C0C-978230832DDF}" presName="Name0" presStyleCnt="0">
        <dgm:presLayoutVars>
          <dgm:chMax val="5"/>
          <dgm:chPref val="5"/>
          <dgm:dir/>
          <dgm:animLvl val="lvl"/>
        </dgm:presLayoutVars>
      </dgm:prSet>
      <dgm:spPr/>
      <dgm:t>
        <a:bodyPr/>
        <a:lstStyle/>
        <a:p>
          <a:endParaRPr lang="en-US"/>
        </a:p>
      </dgm:t>
    </dgm:pt>
    <dgm:pt modelId="{16EBF651-141B-4DE7-ADFB-377CB0AF4EA3}" type="pres">
      <dgm:prSet presAssocID="{5AA32A41-DBEB-472F-ABBC-742A3A537028}" presName="parentText1" presStyleLbl="node1" presStyleIdx="0" presStyleCnt="3">
        <dgm:presLayoutVars>
          <dgm:chMax/>
          <dgm:chPref val="3"/>
          <dgm:bulletEnabled val="1"/>
        </dgm:presLayoutVars>
      </dgm:prSet>
      <dgm:spPr/>
      <dgm:t>
        <a:bodyPr/>
        <a:lstStyle/>
        <a:p>
          <a:endParaRPr lang="en-US"/>
        </a:p>
      </dgm:t>
    </dgm:pt>
    <dgm:pt modelId="{7878A770-622E-411F-8830-43A8087C8924}" type="pres">
      <dgm:prSet presAssocID="{5AA32A41-DBEB-472F-ABBC-742A3A537028}" presName="childText1" presStyleLbl="solidAlignAcc1" presStyleIdx="0" presStyleCnt="3">
        <dgm:presLayoutVars>
          <dgm:chMax val="0"/>
          <dgm:chPref val="0"/>
          <dgm:bulletEnabled val="1"/>
        </dgm:presLayoutVars>
      </dgm:prSet>
      <dgm:spPr/>
      <dgm:t>
        <a:bodyPr/>
        <a:lstStyle/>
        <a:p>
          <a:endParaRPr lang="en-US"/>
        </a:p>
      </dgm:t>
    </dgm:pt>
    <dgm:pt modelId="{BC2AB3B4-1D42-4F46-A403-C4CAE8A8D20C}" type="pres">
      <dgm:prSet presAssocID="{E27F3A74-D1FD-4155-B30B-F0BEF80A7F2E}" presName="parentText2" presStyleLbl="node1" presStyleIdx="1" presStyleCnt="3">
        <dgm:presLayoutVars>
          <dgm:chMax/>
          <dgm:chPref val="3"/>
          <dgm:bulletEnabled val="1"/>
        </dgm:presLayoutVars>
      </dgm:prSet>
      <dgm:spPr/>
      <dgm:t>
        <a:bodyPr/>
        <a:lstStyle/>
        <a:p>
          <a:endParaRPr lang="en-US"/>
        </a:p>
      </dgm:t>
    </dgm:pt>
    <dgm:pt modelId="{5C3D6694-4E11-49BF-8D4B-E6581F6111E3}" type="pres">
      <dgm:prSet presAssocID="{E27F3A74-D1FD-4155-B30B-F0BEF80A7F2E}" presName="childText2" presStyleLbl="solidAlignAcc1" presStyleIdx="1" presStyleCnt="3">
        <dgm:presLayoutVars>
          <dgm:chMax val="0"/>
          <dgm:chPref val="0"/>
          <dgm:bulletEnabled val="1"/>
        </dgm:presLayoutVars>
      </dgm:prSet>
      <dgm:spPr/>
      <dgm:t>
        <a:bodyPr/>
        <a:lstStyle/>
        <a:p>
          <a:endParaRPr lang="en-US"/>
        </a:p>
      </dgm:t>
    </dgm:pt>
    <dgm:pt modelId="{73609835-FF2B-42EA-8697-ABBBB7CF3ADF}" type="pres">
      <dgm:prSet presAssocID="{A5BE0BB0-7F21-435B-ACDC-D0F7F325C3CB}" presName="parentText3" presStyleLbl="node1" presStyleIdx="2" presStyleCnt="3">
        <dgm:presLayoutVars>
          <dgm:chMax/>
          <dgm:chPref val="3"/>
          <dgm:bulletEnabled val="1"/>
        </dgm:presLayoutVars>
      </dgm:prSet>
      <dgm:spPr/>
      <dgm:t>
        <a:bodyPr/>
        <a:lstStyle/>
        <a:p>
          <a:endParaRPr lang="en-US"/>
        </a:p>
      </dgm:t>
    </dgm:pt>
    <dgm:pt modelId="{24769D8E-07C4-450D-B9D6-984F0A97BFB8}" type="pres">
      <dgm:prSet presAssocID="{A5BE0BB0-7F21-435B-ACDC-D0F7F325C3CB}" presName="childText3" presStyleLbl="solidAlignAcc1" presStyleIdx="2" presStyleCnt="3">
        <dgm:presLayoutVars>
          <dgm:chMax val="0"/>
          <dgm:chPref val="0"/>
          <dgm:bulletEnabled val="1"/>
        </dgm:presLayoutVars>
      </dgm:prSet>
      <dgm:spPr/>
      <dgm:t>
        <a:bodyPr/>
        <a:lstStyle/>
        <a:p>
          <a:endParaRPr lang="en-US"/>
        </a:p>
      </dgm:t>
    </dgm:pt>
  </dgm:ptLst>
  <dgm:cxnLst>
    <dgm:cxn modelId="{C0EFC575-7DA8-4AE4-8DD8-760B4ECAA805}" srcId="{5AA32A41-DBEB-472F-ABBC-742A3A537028}" destId="{848FFA3A-E9CF-4198-B3F4-5AD973356693}" srcOrd="0" destOrd="0" parTransId="{57BDC6B2-261A-405C-A5BA-B6080786E0F0}" sibTransId="{9A1E4C83-7153-4B3C-91AB-AD1A843EEF4D}"/>
    <dgm:cxn modelId="{543D746C-68AE-4D91-9DD6-32F414D654CF}" srcId="{A5BE0BB0-7F21-435B-ACDC-D0F7F325C3CB}" destId="{16E35280-2815-4A58-8CD0-98A741D37E6F}" srcOrd="0" destOrd="0" parTransId="{67954B27-0645-4FC5-B88A-E563F9AFDCC9}" sibTransId="{693A8BAC-1C0D-4521-B451-8864CDC98D21}"/>
    <dgm:cxn modelId="{92725C57-569E-4D9D-BA8F-3FE3B32495EA}" srcId="{E27F3A74-D1FD-4155-B30B-F0BEF80A7F2E}" destId="{D0977E41-F422-48D8-84EF-70B89C9B9538}" srcOrd="0" destOrd="0" parTransId="{AB17C329-75C6-428A-8A9B-3DF5BB7C347F}" sibTransId="{5426E306-C627-4BB8-87E2-16AF611CF03C}"/>
    <dgm:cxn modelId="{9684EDA9-499E-4240-9755-046B5B3BD704}" type="presOf" srcId="{16E35280-2815-4A58-8CD0-98A741D37E6F}" destId="{24769D8E-07C4-450D-B9D6-984F0A97BFB8}" srcOrd="0" destOrd="0" presId="urn:microsoft.com/office/officeart/2009/3/layout/IncreasingArrowsProcess"/>
    <dgm:cxn modelId="{FBDAFB13-ECD8-4F2C-8CFA-4F096000B20C}" type="presOf" srcId="{5AA32A41-DBEB-472F-ABBC-742A3A537028}" destId="{16EBF651-141B-4DE7-ADFB-377CB0AF4EA3}" srcOrd="0" destOrd="0" presId="urn:microsoft.com/office/officeart/2009/3/layout/IncreasingArrowsProcess"/>
    <dgm:cxn modelId="{C40AB5EE-2440-47E5-BFE2-820A632ACBAB}" srcId="{C4BDFDDC-098B-4B3A-9C0C-978230832DDF}" destId="{A5BE0BB0-7F21-435B-ACDC-D0F7F325C3CB}" srcOrd="2" destOrd="0" parTransId="{8A38A8AC-8840-4DAA-BAB1-533615C520E8}" sibTransId="{00B87462-EEA6-493D-AE1B-036F9F08CF45}"/>
    <dgm:cxn modelId="{E893F517-DAAB-4D02-B778-B4DC04E1BBAF}" type="presOf" srcId="{A5BE0BB0-7F21-435B-ACDC-D0F7F325C3CB}" destId="{73609835-FF2B-42EA-8697-ABBBB7CF3ADF}" srcOrd="0" destOrd="0" presId="urn:microsoft.com/office/officeart/2009/3/layout/IncreasingArrowsProcess"/>
    <dgm:cxn modelId="{C97C3C66-F1EF-4207-B8D5-F325D8E72BC9}" srcId="{C4BDFDDC-098B-4B3A-9C0C-978230832DDF}" destId="{5AA32A41-DBEB-472F-ABBC-742A3A537028}" srcOrd="0" destOrd="0" parTransId="{5BC6D33C-DD7C-4AA2-87AE-2563531E4D1D}" sibTransId="{8F33651E-C774-46A3-8D0A-3F62DF106E15}"/>
    <dgm:cxn modelId="{7125E657-B4EC-455E-AED0-2908C997A0D9}" type="presOf" srcId="{848FFA3A-E9CF-4198-B3F4-5AD973356693}" destId="{7878A770-622E-411F-8830-43A8087C8924}" srcOrd="0" destOrd="0" presId="urn:microsoft.com/office/officeart/2009/3/layout/IncreasingArrowsProcess"/>
    <dgm:cxn modelId="{0D7C5C27-1609-4481-BB04-0240AB4829CB}" type="presOf" srcId="{E27F3A74-D1FD-4155-B30B-F0BEF80A7F2E}" destId="{BC2AB3B4-1D42-4F46-A403-C4CAE8A8D20C}" srcOrd="0" destOrd="0" presId="urn:microsoft.com/office/officeart/2009/3/layout/IncreasingArrowsProcess"/>
    <dgm:cxn modelId="{C0363A33-E02A-4192-9F54-39D12E4B1BDE}" srcId="{C4BDFDDC-098B-4B3A-9C0C-978230832DDF}" destId="{E27F3A74-D1FD-4155-B30B-F0BEF80A7F2E}" srcOrd="1" destOrd="0" parTransId="{80D611A6-A320-40F6-AB53-A6C359FD4125}" sibTransId="{4B82465B-4EB2-402D-B4E2-6C56D1EB221F}"/>
    <dgm:cxn modelId="{247B0363-C08D-451E-87AE-43384B1598B1}" type="presOf" srcId="{D0977E41-F422-48D8-84EF-70B89C9B9538}" destId="{5C3D6694-4E11-49BF-8D4B-E6581F6111E3}" srcOrd="0" destOrd="0" presId="urn:microsoft.com/office/officeart/2009/3/layout/IncreasingArrowsProcess"/>
    <dgm:cxn modelId="{1E2A0149-2801-4768-8E4C-A67362579642}" type="presOf" srcId="{C4BDFDDC-098B-4B3A-9C0C-978230832DDF}" destId="{12C38216-215A-482D-9BED-499A0C3ABBB5}" srcOrd="0" destOrd="0" presId="urn:microsoft.com/office/officeart/2009/3/layout/IncreasingArrowsProcess"/>
    <dgm:cxn modelId="{157B38EF-66BB-457E-8DAD-166061F0FBFC}" type="presParOf" srcId="{12C38216-215A-482D-9BED-499A0C3ABBB5}" destId="{16EBF651-141B-4DE7-ADFB-377CB0AF4EA3}" srcOrd="0" destOrd="0" presId="urn:microsoft.com/office/officeart/2009/3/layout/IncreasingArrowsProcess"/>
    <dgm:cxn modelId="{8129AB98-13A0-4D32-BCAB-08717ACCFF82}" type="presParOf" srcId="{12C38216-215A-482D-9BED-499A0C3ABBB5}" destId="{7878A770-622E-411F-8830-43A8087C8924}" srcOrd="1" destOrd="0" presId="urn:microsoft.com/office/officeart/2009/3/layout/IncreasingArrowsProcess"/>
    <dgm:cxn modelId="{EEC7C97C-8729-4226-9223-7202544CFFE3}" type="presParOf" srcId="{12C38216-215A-482D-9BED-499A0C3ABBB5}" destId="{BC2AB3B4-1D42-4F46-A403-C4CAE8A8D20C}" srcOrd="2" destOrd="0" presId="urn:microsoft.com/office/officeart/2009/3/layout/IncreasingArrowsProcess"/>
    <dgm:cxn modelId="{AD596920-EE5E-4B97-A72F-C70C56D83146}" type="presParOf" srcId="{12C38216-215A-482D-9BED-499A0C3ABBB5}" destId="{5C3D6694-4E11-49BF-8D4B-E6581F6111E3}" srcOrd="3" destOrd="0" presId="urn:microsoft.com/office/officeart/2009/3/layout/IncreasingArrowsProcess"/>
    <dgm:cxn modelId="{6612B9FF-5564-4521-AB0C-007D14B062DB}" type="presParOf" srcId="{12C38216-215A-482D-9BED-499A0C3ABBB5}" destId="{73609835-FF2B-42EA-8697-ABBBB7CF3ADF}" srcOrd="4" destOrd="0" presId="urn:microsoft.com/office/officeart/2009/3/layout/IncreasingArrowsProcess"/>
    <dgm:cxn modelId="{6AE3EB8C-9855-4221-8551-2ED06008AEA0}" type="presParOf" srcId="{12C38216-215A-482D-9BED-499A0C3ABBB5}" destId="{24769D8E-07C4-450D-B9D6-984F0A97BFB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3B95F-52EF-4478-B649-C4F575E0F7D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EDD5BEB-2CFC-4BA2-8855-944B92C35CE6}">
      <dgm:prSet phldrT="[Text]"/>
      <dgm:spPr/>
      <dgm:t>
        <a:bodyPr/>
        <a:lstStyle/>
        <a:p>
          <a:r>
            <a:rPr lang="en-US" dirty="0" smtClean="0"/>
            <a:t>30’</a:t>
          </a:r>
          <a:endParaRPr lang="en-US" dirty="0"/>
        </a:p>
      </dgm:t>
    </dgm:pt>
    <dgm:pt modelId="{4421E473-3E37-4EB8-9C34-E0103CA3A240}" type="parTrans" cxnId="{C14A1CDE-CA57-4932-BCF5-D132F0AC01E3}">
      <dgm:prSet/>
      <dgm:spPr/>
      <dgm:t>
        <a:bodyPr/>
        <a:lstStyle/>
        <a:p>
          <a:endParaRPr lang="en-US"/>
        </a:p>
      </dgm:t>
    </dgm:pt>
    <dgm:pt modelId="{0E055A1E-7648-4167-8147-0AD124C94378}" type="sibTrans" cxnId="{C14A1CDE-CA57-4932-BCF5-D132F0AC01E3}">
      <dgm:prSet/>
      <dgm:spPr/>
      <dgm:t>
        <a:bodyPr/>
        <a:lstStyle/>
        <a:p>
          <a:endParaRPr lang="en-US"/>
        </a:p>
      </dgm:t>
    </dgm:pt>
    <dgm:pt modelId="{E0723136-FB99-485C-9CB2-6376ABF6043E}">
      <dgm:prSet phldrT="[Text]"/>
      <dgm:spPr/>
      <dgm:t>
        <a:bodyPr/>
        <a:lstStyle/>
        <a:p>
          <a:r>
            <a:rPr lang="en-US" dirty="0" smtClean="0"/>
            <a:t>60’</a:t>
          </a:r>
          <a:endParaRPr lang="en-US" dirty="0"/>
        </a:p>
      </dgm:t>
    </dgm:pt>
    <dgm:pt modelId="{C4FB6753-6912-4741-BC3A-15836465F898}" type="parTrans" cxnId="{C71CFF6D-C91C-4A55-B3AD-A7E425A22FF7}">
      <dgm:prSet/>
      <dgm:spPr/>
      <dgm:t>
        <a:bodyPr/>
        <a:lstStyle/>
        <a:p>
          <a:endParaRPr lang="en-US"/>
        </a:p>
      </dgm:t>
    </dgm:pt>
    <dgm:pt modelId="{3D8AA033-95B6-4380-8541-5624BB69F952}" type="sibTrans" cxnId="{C71CFF6D-C91C-4A55-B3AD-A7E425A22FF7}">
      <dgm:prSet/>
      <dgm:spPr/>
      <dgm:t>
        <a:bodyPr/>
        <a:lstStyle/>
        <a:p>
          <a:endParaRPr lang="en-US"/>
        </a:p>
      </dgm:t>
    </dgm:pt>
    <dgm:pt modelId="{9F1F3C03-1375-47A6-802F-58E9A7588E7A}">
      <dgm:prSet phldrT="[Text]"/>
      <dgm:spPr/>
      <dgm:t>
        <a:bodyPr/>
        <a:lstStyle/>
        <a:p>
          <a:r>
            <a:rPr lang="en-US" dirty="0" smtClean="0"/>
            <a:t>90’</a:t>
          </a:r>
          <a:endParaRPr lang="en-US" dirty="0"/>
        </a:p>
      </dgm:t>
    </dgm:pt>
    <dgm:pt modelId="{A25771A2-A9D4-4D36-938E-12F60196C58B}" type="parTrans" cxnId="{1955B6F8-2638-4F1F-9375-F185B53285A8}">
      <dgm:prSet/>
      <dgm:spPr/>
      <dgm:t>
        <a:bodyPr/>
        <a:lstStyle/>
        <a:p>
          <a:endParaRPr lang="en-US"/>
        </a:p>
      </dgm:t>
    </dgm:pt>
    <dgm:pt modelId="{4185524F-631E-4D2B-8FFE-6CD8FB7E60BC}" type="sibTrans" cxnId="{1955B6F8-2638-4F1F-9375-F185B53285A8}">
      <dgm:prSet/>
      <dgm:spPr/>
      <dgm:t>
        <a:bodyPr/>
        <a:lstStyle/>
        <a:p>
          <a:endParaRPr lang="en-US"/>
        </a:p>
      </dgm:t>
    </dgm:pt>
    <dgm:pt modelId="{9C143707-0C71-431C-8EAB-EFA5A2B1EE9A}" type="pres">
      <dgm:prSet presAssocID="{0733B95F-52EF-4478-B649-C4F575E0F7D4}" presName="Name0" presStyleCnt="0">
        <dgm:presLayoutVars>
          <dgm:chMax val="7"/>
          <dgm:chPref val="7"/>
          <dgm:dir/>
          <dgm:animLvl val="lvl"/>
        </dgm:presLayoutVars>
      </dgm:prSet>
      <dgm:spPr/>
      <dgm:t>
        <a:bodyPr/>
        <a:lstStyle/>
        <a:p>
          <a:endParaRPr lang="en-US"/>
        </a:p>
      </dgm:t>
    </dgm:pt>
    <dgm:pt modelId="{6A39CE83-D3C9-4F97-A589-A10D08399894}" type="pres">
      <dgm:prSet presAssocID="{FEDD5BEB-2CFC-4BA2-8855-944B92C35CE6}" presName="Accent1" presStyleCnt="0"/>
      <dgm:spPr/>
    </dgm:pt>
    <dgm:pt modelId="{A00969D6-7ECE-4310-891D-AFF3C090B497}" type="pres">
      <dgm:prSet presAssocID="{FEDD5BEB-2CFC-4BA2-8855-944B92C35CE6}" presName="Accent" presStyleLbl="node1" presStyleIdx="0" presStyleCnt="3"/>
      <dgm:spPr/>
    </dgm:pt>
    <dgm:pt modelId="{12DF7CD6-7C1A-485C-B1C8-6E281A1DA426}" type="pres">
      <dgm:prSet presAssocID="{FEDD5BEB-2CFC-4BA2-8855-944B92C35CE6}" presName="Parent1" presStyleLbl="revTx" presStyleIdx="0" presStyleCnt="3">
        <dgm:presLayoutVars>
          <dgm:chMax val="1"/>
          <dgm:chPref val="1"/>
          <dgm:bulletEnabled val="1"/>
        </dgm:presLayoutVars>
      </dgm:prSet>
      <dgm:spPr/>
      <dgm:t>
        <a:bodyPr/>
        <a:lstStyle/>
        <a:p>
          <a:endParaRPr lang="en-US"/>
        </a:p>
      </dgm:t>
    </dgm:pt>
    <dgm:pt modelId="{BAEB7B92-8E22-4009-BB41-F7D624A42B2C}" type="pres">
      <dgm:prSet presAssocID="{E0723136-FB99-485C-9CB2-6376ABF6043E}" presName="Accent2" presStyleCnt="0"/>
      <dgm:spPr/>
    </dgm:pt>
    <dgm:pt modelId="{C3E8693A-4F11-486C-A2E9-96B4231FD526}" type="pres">
      <dgm:prSet presAssocID="{E0723136-FB99-485C-9CB2-6376ABF6043E}" presName="Accent" presStyleLbl="node1" presStyleIdx="1" presStyleCnt="3"/>
      <dgm:spPr/>
    </dgm:pt>
    <dgm:pt modelId="{90FD17A2-0700-424A-88AA-D8F0AC0E2B5E}" type="pres">
      <dgm:prSet presAssocID="{E0723136-FB99-485C-9CB2-6376ABF6043E}" presName="Parent2" presStyleLbl="revTx" presStyleIdx="1" presStyleCnt="3">
        <dgm:presLayoutVars>
          <dgm:chMax val="1"/>
          <dgm:chPref val="1"/>
          <dgm:bulletEnabled val="1"/>
        </dgm:presLayoutVars>
      </dgm:prSet>
      <dgm:spPr/>
      <dgm:t>
        <a:bodyPr/>
        <a:lstStyle/>
        <a:p>
          <a:endParaRPr lang="en-US"/>
        </a:p>
      </dgm:t>
    </dgm:pt>
    <dgm:pt modelId="{1A928BB5-B7C0-4DE2-82CB-5018DECB4170}" type="pres">
      <dgm:prSet presAssocID="{9F1F3C03-1375-47A6-802F-58E9A7588E7A}" presName="Accent3" presStyleCnt="0"/>
      <dgm:spPr/>
    </dgm:pt>
    <dgm:pt modelId="{DD80DA61-37DC-495A-96E8-C15EF1FD462D}" type="pres">
      <dgm:prSet presAssocID="{9F1F3C03-1375-47A6-802F-58E9A7588E7A}" presName="Accent" presStyleLbl="node1" presStyleIdx="2" presStyleCnt="3"/>
      <dgm:spPr/>
    </dgm:pt>
    <dgm:pt modelId="{6A543E4A-195C-401A-91C5-FBA9F4BEF9F7}" type="pres">
      <dgm:prSet presAssocID="{9F1F3C03-1375-47A6-802F-58E9A7588E7A}" presName="Parent3" presStyleLbl="revTx" presStyleIdx="2" presStyleCnt="3">
        <dgm:presLayoutVars>
          <dgm:chMax val="1"/>
          <dgm:chPref val="1"/>
          <dgm:bulletEnabled val="1"/>
        </dgm:presLayoutVars>
      </dgm:prSet>
      <dgm:spPr/>
      <dgm:t>
        <a:bodyPr/>
        <a:lstStyle/>
        <a:p>
          <a:endParaRPr lang="en-US"/>
        </a:p>
      </dgm:t>
    </dgm:pt>
  </dgm:ptLst>
  <dgm:cxnLst>
    <dgm:cxn modelId="{67668B1E-01EB-4871-83D7-6394624A78F1}" type="presOf" srcId="{9F1F3C03-1375-47A6-802F-58E9A7588E7A}" destId="{6A543E4A-195C-401A-91C5-FBA9F4BEF9F7}" srcOrd="0" destOrd="0" presId="urn:microsoft.com/office/officeart/2009/layout/CircleArrowProcess"/>
    <dgm:cxn modelId="{C71CFF6D-C91C-4A55-B3AD-A7E425A22FF7}" srcId="{0733B95F-52EF-4478-B649-C4F575E0F7D4}" destId="{E0723136-FB99-485C-9CB2-6376ABF6043E}" srcOrd="1" destOrd="0" parTransId="{C4FB6753-6912-4741-BC3A-15836465F898}" sibTransId="{3D8AA033-95B6-4380-8541-5624BB69F952}"/>
    <dgm:cxn modelId="{B64160DB-9F97-4DDA-92F9-DF64F820AE44}" type="presOf" srcId="{E0723136-FB99-485C-9CB2-6376ABF6043E}" destId="{90FD17A2-0700-424A-88AA-D8F0AC0E2B5E}" srcOrd="0" destOrd="0" presId="urn:microsoft.com/office/officeart/2009/layout/CircleArrowProcess"/>
    <dgm:cxn modelId="{60D97B68-F740-4F0C-8BC8-51840FC4547E}" type="presOf" srcId="{0733B95F-52EF-4478-B649-C4F575E0F7D4}" destId="{9C143707-0C71-431C-8EAB-EFA5A2B1EE9A}" srcOrd="0" destOrd="0" presId="urn:microsoft.com/office/officeart/2009/layout/CircleArrowProcess"/>
    <dgm:cxn modelId="{1955B6F8-2638-4F1F-9375-F185B53285A8}" srcId="{0733B95F-52EF-4478-B649-C4F575E0F7D4}" destId="{9F1F3C03-1375-47A6-802F-58E9A7588E7A}" srcOrd="2" destOrd="0" parTransId="{A25771A2-A9D4-4D36-938E-12F60196C58B}" sibTransId="{4185524F-631E-4D2B-8FFE-6CD8FB7E60BC}"/>
    <dgm:cxn modelId="{C14A1CDE-CA57-4932-BCF5-D132F0AC01E3}" srcId="{0733B95F-52EF-4478-B649-C4F575E0F7D4}" destId="{FEDD5BEB-2CFC-4BA2-8855-944B92C35CE6}" srcOrd="0" destOrd="0" parTransId="{4421E473-3E37-4EB8-9C34-E0103CA3A240}" sibTransId="{0E055A1E-7648-4167-8147-0AD124C94378}"/>
    <dgm:cxn modelId="{500314BD-F305-4F0B-B9F1-1BC816C91EEE}" type="presOf" srcId="{FEDD5BEB-2CFC-4BA2-8855-944B92C35CE6}" destId="{12DF7CD6-7C1A-485C-B1C8-6E281A1DA426}" srcOrd="0" destOrd="0" presId="urn:microsoft.com/office/officeart/2009/layout/CircleArrowProcess"/>
    <dgm:cxn modelId="{F6E8175C-93A9-4E33-BC28-F376338E996C}" type="presParOf" srcId="{9C143707-0C71-431C-8EAB-EFA5A2B1EE9A}" destId="{6A39CE83-D3C9-4F97-A589-A10D08399894}" srcOrd="0" destOrd="0" presId="urn:microsoft.com/office/officeart/2009/layout/CircleArrowProcess"/>
    <dgm:cxn modelId="{D6D642D3-8B0C-459D-B612-40F84B5BA9F4}" type="presParOf" srcId="{6A39CE83-D3C9-4F97-A589-A10D08399894}" destId="{A00969D6-7ECE-4310-891D-AFF3C090B497}" srcOrd="0" destOrd="0" presId="urn:microsoft.com/office/officeart/2009/layout/CircleArrowProcess"/>
    <dgm:cxn modelId="{B1A1F3AB-9475-4F94-87ED-3C93356BFBF0}" type="presParOf" srcId="{9C143707-0C71-431C-8EAB-EFA5A2B1EE9A}" destId="{12DF7CD6-7C1A-485C-B1C8-6E281A1DA426}" srcOrd="1" destOrd="0" presId="urn:microsoft.com/office/officeart/2009/layout/CircleArrowProcess"/>
    <dgm:cxn modelId="{7CA3FAA9-056D-412E-80BB-4E21F224694F}" type="presParOf" srcId="{9C143707-0C71-431C-8EAB-EFA5A2B1EE9A}" destId="{BAEB7B92-8E22-4009-BB41-F7D624A42B2C}" srcOrd="2" destOrd="0" presId="urn:microsoft.com/office/officeart/2009/layout/CircleArrowProcess"/>
    <dgm:cxn modelId="{379B1A57-6371-41E9-B1E2-1E107802BBBB}" type="presParOf" srcId="{BAEB7B92-8E22-4009-BB41-F7D624A42B2C}" destId="{C3E8693A-4F11-486C-A2E9-96B4231FD526}" srcOrd="0" destOrd="0" presId="urn:microsoft.com/office/officeart/2009/layout/CircleArrowProcess"/>
    <dgm:cxn modelId="{4E338933-8247-4F67-85D4-94CE45099279}" type="presParOf" srcId="{9C143707-0C71-431C-8EAB-EFA5A2B1EE9A}" destId="{90FD17A2-0700-424A-88AA-D8F0AC0E2B5E}" srcOrd="3" destOrd="0" presId="urn:microsoft.com/office/officeart/2009/layout/CircleArrowProcess"/>
    <dgm:cxn modelId="{2F2ADF0D-14C3-4332-AE30-2D2EE0122ED9}" type="presParOf" srcId="{9C143707-0C71-431C-8EAB-EFA5A2B1EE9A}" destId="{1A928BB5-B7C0-4DE2-82CB-5018DECB4170}" srcOrd="4" destOrd="0" presId="urn:microsoft.com/office/officeart/2009/layout/CircleArrowProcess"/>
    <dgm:cxn modelId="{57F3E9F5-6D0F-4A12-9325-DE65AE86CC97}" type="presParOf" srcId="{1A928BB5-B7C0-4DE2-82CB-5018DECB4170}" destId="{DD80DA61-37DC-495A-96E8-C15EF1FD462D}" srcOrd="0" destOrd="0" presId="urn:microsoft.com/office/officeart/2009/layout/CircleArrowProcess"/>
    <dgm:cxn modelId="{B3D38885-CC4F-4CAA-95BB-AB4D47EE786F}" type="presParOf" srcId="{9C143707-0C71-431C-8EAB-EFA5A2B1EE9A}" destId="{6A543E4A-195C-401A-91C5-FBA9F4BEF9F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33B95F-52EF-4478-B649-C4F575E0F7D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EDD5BEB-2CFC-4BA2-8855-944B92C35CE6}">
      <dgm:prSet phldrT="[Text]"/>
      <dgm:spPr/>
      <dgm:t>
        <a:bodyPr/>
        <a:lstStyle/>
        <a:p>
          <a:r>
            <a:rPr lang="en-US" smtClean="0"/>
            <a:t>5</a:t>
          </a:r>
          <a:r>
            <a:rPr lang="en-US" dirty="0" smtClean="0"/>
            <a:t>%</a:t>
          </a:r>
          <a:endParaRPr lang="en-US" dirty="0"/>
        </a:p>
      </dgm:t>
    </dgm:pt>
    <dgm:pt modelId="{4421E473-3E37-4EB8-9C34-E0103CA3A240}" type="parTrans" cxnId="{C14A1CDE-CA57-4932-BCF5-D132F0AC01E3}">
      <dgm:prSet/>
      <dgm:spPr/>
      <dgm:t>
        <a:bodyPr/>
        <a:lstStyle/>
        <a:p>
          <a:endParaRPr lang="en-US"/>
        </a:p>
      </dgm:t>
    </dgm:pt>
    <dgm:pt modelId="{0E055A1E-7648-4167-8147-0AD124C94378}" type="sibTrans" cxnId="{C14A1CDE-CA57-4932-BCF5-D132F0AC01E3}">
      <dgm:prSet/>
      <dgm:spPr/>
      <dgm:t>
        <a:bodyPr/>
        <a:lstStyle/>
        <a:p>
          <a:endParaRPr lang="en-US"/>
        </a:p>
      </dgm:t>
    </dgm:pt>
    <dgm:pt modelId="{E0723136-FB99-485C-9CB2-6376ABF6043E}">
      <dgm:prSet phldrT="[Text]"/>
      <dgm:spPr/>
      <dgm:t>
        <a:bodyPr/>
        <a:lstStyle/>
        <a:p>
          <a:r>
            <a:rPr lang="en-US" dirty="0" smtClean="0"/>
            <a:t>10%</a:t>
          </a:r>
          <a:endParaRPr lang="en-US" dirty="0"/>
        </a:p>
      </dgm:t>
    </dgm:pt>
    <dgm:pt modelId="{C4FB6753-6912-4741-BC3A-15836465F898}" type="parTrans" cxnId="{C71CFF6D-C91C-4A55-B3AD-A7E425A22FF7}">
      <dgm:prSet/>
      <dgm:spPr/>
      <dgm:t>
        <a:bodyPr/>
        <a:lstStyle/>
        <a:p>
          <a:endParaRPr lang="en-US"/>
        </a:p>
      </dgm:t>
    </dgm:pt>
    <dgm:pt modelId="{3D8AA033-95B6-4380-8541-5624BB69F952}" type="sibTrans" cxnId="{C71CFF6D-C91C-4A55-B3AD-A7E425A22FF7}">
      <dgm:prSet/>
      <dgm:spPr/>
      <dgm:t>
        <a:bodyPr/>
        <a:lstStyle/>
        <a:p>
          <a:endParaRPr lang="en-US"/>
        </a:p>
      </dgm:t>
    </dgm:pt>
    <dgm:pt modelId="{9F1F3C03-1375-47A6-802F-58E9A7588E7A}">
      <dgm:prSet phldrT="[Text]"/>
      <dgm:spPr/>
      <dgm:t>
        <a:bodyPr/>
        <a:lstStyle/>
        <a:p>
          <a:r>
            <a:rPr lang="en-US" dirty="0" smtClean="0"/>
            <a:t>15%</a:t>
          </a:r>
          <a:endParaRPr lang="en-US" dirty="0"/>
        </a:p>
      </dgm:t>
    </dgm:pt>
    <dgm:pt modelId="{A25771A2-A9D4-4D36-938E-12F60196C58B}" type="parTrans" cxnId="{1955B6F8-2638-4F1F-9375-F185B53285A8}">
      <dgm:prSet/>
      <dgm:spPr/>
      <dgm:t>
        <a:bodyPr/>
        <a:lstStyle/>
        <a:p>
          <a:endParaRPr lang="en-US"/>
        </a:p>
      </dgm:t>
    </dgm:pt>
    <dgm:pt modelId="{4185524F-631E-4D2B-8FFE-6CD8FB7E60BC}" type="sibTrans" cxnId="{1955B6F8-2638-4F1F-9375-F185B53285A8}">
      <dgm:prSet/>
      <dgm:spPr/>
      <dgm:t>
        <a:bodyPr/>
        <a:lstStyle/>
        <a:p>
          <a:endParaRPr lang="en-US"/>
        </a:p>
      </dgm:t>
    </dgm:pt>
    <dgm:pt modelId="{9C143707-0C71-431C-8EAB-EFA5A2B1EE9A}" type="pres">
      <dgm:prSet presAssocID="{0733B95F-52EF-4478-B649-C4F575E0F7D4}" presName="Name0" presStyleCnt="0">
        <dgm:presLayoutVars>
          <dgm:chMax val="7"/>
          <dgm:chPref val="7"/>
          <dgm:dir/>
          <dgm:animLvl val="lvl"/>
        </dgm:presLayoutVars>
      </dgm:prSet>
      <dgm:spPr/>
      <dgm:t>
        <a:bodyPr/>
        <a:lstStyle/>
        <a:p>
          <a:endParaRPr lang="en-US"/>
        </a:p>
      </dgm:t>
    </dgm:pt>
    <dgm:pt modelId="{6A39CE83-D3C9-4F97-A589-A10D08399894}" type="pres">
      <dgm:prSet presAssocID="{FEDD5BEB-2CFC-4BA2-8855-944B92C35CE6}" presName="Accent1" presStyleCnt="0"/>
      <dgm:spPr/>
    </dgm:pt>
    <dgm:pt modelId="{A00969D6-7ECE-4310-891D-AFF3C090B497}" type="pres">
      <dgm:prSet presAssocID="{FEDD5BEB-2CFC-4BA2-8855-944B92C35CE6}" presName="Accent" presStyleLbl="node1" presStyleIdx="0" presStyleCnt="3"/>
      <dgm:spPr/>
    </dgm:pt>
    <dgm:pt modelId="{12DF7CD6-7C1A-485C-B1C8-6E281A1DA426}" type="pres">
      <dgm:prSet presAssocID="{FEDD5BEB-2CFC-4BA2-8855-944B92C35CE6}" presName="Parent1" presStyleLbl="revTx" presStyleIdx="0" presStyleCnt="3">
        <dgm:presLayoutVars>
          <dgm:chMax val="1"/>
          <dgm:chPref val="1"/>
          <dgm:bulletEnabled val="1"/>
        </dgm:presLayoutVars>
      </dgm:prSet>
      <dgm:spPr/>
      <dgm:t>
        <a:bodyPr/>
        <a:lstStyle/>
        <a:p>
          <a:endParaRPr lang="en-US"/>
        </a:p>
      </dgm:t>
    </dgm:pt>
    <dgm:pt modelId="{BAEB7B92-8E22-4009-BB41-F7D624A42B2C}" type="pres">
      <dgm:prSet presAssocID="{E0723136-FB99-485C-9CB2-6376ABF6043E}" presName="Accent2" presStyleCnt="0"/>
      <dgm:spPr/>
    </dgm:pt>
    <dgm:pt modelId="{C3E8693A-4F11-486C-A2E9-96B4231FD526}" type="pres">
      <dgm:prSet presAssocID="{E0723136-FB99-485C-9CB2-6376ABF6043E}" presName="Accent" presStyleLbl="node1" presStyleIdx="1" presStyleCnt="3"/>
      <dgm:spPr/>
    </dgm:pt>
    <dgm:pt modelId="{90FD17A2-0700-424A-88AA-D8F0AC0E2B5E}" type="pres">
      <dgm:prSet presAssocID="{E0723136-FB99-485C-9CB2-6376ABF6043E}" presName="Parent2" presStyleLbl="revTx" presStyleIdx="1" presStyleCnt="3">
        <dgm:presLayoutVars>
          <dgm:chMax val="1"/>
          <dgm:chPref val="1"/>
          <dgm:bulletEnabled val="1"/>
        </dgm:presLayoutVars>
      </dgm:prSet>
      <dgm:spPr/>
      <dgm:t>
        <a:bodyPr/>
        <a:lstStyle/>
        <a:p>
          <a:endParaRPr lang="en-US"/>
        </a:p>
      </dgm:t>
    </dgm:pt>
    <dgm:pt modelId="{1A928BB5-B7C0-4DE2-82CB-5018DECB4170}" type="pres">
      <dgm:prSet presAssocID="{9F1F3C03-1375-47A6-802F-58E9A7588E7A}" presName="Accent3" presStyleCnt="0"/>
      <dgm:spPr/>
    </dgm:pt>
    <dgm:pt modelId="{DD80DA61-37DC-495A-96E8-C15EF1FD462D}" type="pres">
      <dgm:prSet presAssocID="{9F1F3C03-1375-47A6-802F-58E9A7588E7A}" presName="Accent" presStyleLbl="node1" presStyleIdx="2" presStyleCnt="3"/>
      <dgm:spPr/>
    </dgm:pt>
    <dgm:pt modelId="{6A543E4A-195C-401A-91C5-FBA9F4BEF9F7}" type="pres">
      <dgm:prSet presAssocID="{9F1F3C03-1375-47A6-802F-58E9A7588E7A}" presName="Parent3" presStyleLbl="revTx" presStyleIdx="2" presStyleCnt="3">
        <dgm:presLayoutVars>
          <dgm:chMax val="1"/>
          <dgm:chPref val="1"/>
          <dgm:bulletEnabled val="1"/>
        </dgm:presLayoutVars>
      </dgm:prSet>
      <dgm:spPr/>
      <dgm:t>
        <a:bodyPr/>
        <a:lstStyle/>
        <a:p>
          <a:endParaRPr lang="en-US"/>
        </a:p>
      </dgm:t>
    </dgm:pt>
  </dgm:ptLst>
  <dgm:cxnLst>
    <dgm:cxn modelId="{C71CFF6D-C91C-4A55-B3AD-A7E425A22FF7}" srcId="{0733B95F-52EF-4478-B649-C4F575E0F7D4}" destId="{E0723136-FB99-485C-9CB2-6376ABF6043E}" srcOrd="1" destOrd="0" parTransId="{C4FB6753-6912-4741-BC3A-15836465F898}" sibTransId="{3D8AA033-95B6-4380-8541-5624BB69F952}"/>
    <dgm:cxn modelId="{B770DD13-D4B4-4859-BBC0-4947920E56B6}" type="presOf" srcId="{0733B95F-52EF-4478-B649-C4F575E0F7D4}" destId="{9C143707-0C71-431C-8EAB-EFA5A2B1EE9A}" srcOrd="0" destOrd="0" presId="urn:microsoft.com/office/officeart/2009/layout/CircleArrowProcess"/>
    <dgm:cxn modelId="{5951FEEA-C189-4779-9E06-2F7A10F2488F}" type="presOf" srcId="{E0723136-FB99-485C-9CB2-6376ABF6043E}" destId="{90FD17A2-0700-424A-88AA-D8F0AC0E2B5E}" srcOrd="0" destOrd="0" presId="urn:microsoft.com/office/officeart/2009/layout/CircleArrowProcess"/>
    <dgm:cxn modelId="{1955B6F8-2638-4F1F-9375-F185B53285A8}" srcId="{0733B95F-52EF-4478-B649-C4F575E0F7D4}" destId="{9F1F3C03-1375-47A6-802F-58E9A7588E7A}" srcOrd="2" destOrd="0" parTransId="{A25771A2-A9D4-4D36-938E-12F60196C58B}" sibTransId="{4185524F-631E-4D2B-8FFE-6CD8FB7E60BC}"/>
    <dgm:cxn modelId="{C14A1CDE-CA57-4932-BCF5-D132F0AC01E3}" srcId="{0733B95F-52EF-4478-B649-C4F575E0F7D4}" destId="{FEDD5BEB-2CFC-4BA2-8855-944B92C35CE6}" srcOrd="0" destOrd="0" parTransId="{4421E473-3E37-4EB8-9C34-E0103CA3A240}" sibTransId="{0E055A1E-7648-4167-8147-0AD124C94378}"/>
    <dgm:cxn modelId="{9E9870EC-8E27-4113-B59C-BBD7AE6F71E3}" type="presOf" srcId="{9F1F3C03-1375-47A6-802F-58E9A7588E7A}" destId="{6A543E4A-195C-401A-91C5-FBA9F4BEF9F7}" srcOrd="0" destOrd="0" presId="urn:microsoft.com/office/officeart/2009/layout/CircleArrowProcess"/>
    <dgm:cxn modelId="{879E205C-B25C-4480-8B97-AF0C1F96D986}" type="presOf" srcId="{FEDD5BEB-2CFC-4BA2-8855-944B92C35CE6}" destId="{12DF7CD6-7C1A-485C-B1C8-6E281A1DA426}" srcOrd="0" destOrd="0" presId="urn:microsoft.com/office/officeart/2009/layout/CircleArrowProcess"/>
    <dgm:cxn modelId="{40E0CA0A-B5C1-4255-A955-B3567A0679AC}" type="presParOf" srcId="{9C143707-0C71-431C-8EAB-EFA5A2B1EE9A}" destId="{6A39CE83-D3C9-4F97-A589-A10D08399894}" srcOrd="0" destOrd="0" presId="urn:microsoft.com/office/officeart/2009/layout/CircleArrowProcess"/>
    <dgm:cxn modelId="{04DB4B62-CA29-4264-82F0-728652A81609}" type="presParOf" srcId="{6A39CE83-D3C9-4F97-A589-A10D08399894}" destId="{A00969D6-7ECE-4310-891D-AFF3C090B497}" srcOrd="0" destOrd="0" presId="urn:microsoft.com/office/officeart/2009/layout/CircleArrowProcess"/>
    <dgm:cxn modelId="{5969CB70-EE8E-4949-8812-1DDB1358B10A}" type="presParOf" srcId="{9C143707-0C71-431C-8EAB-EFA5A2B1EE9A}" destId="{12DF7CD6-7C1A-485C-B1C8-6E281A1DA426}" srcOrd="1" destOrd="0" presId="urn:microsoft.com/office/officeart/2009/layout/CircleArrowProcess"/>
    <dgm:cxn modelId="{E89610FD-2AF0-4710-A55C-9F4A3840B49F}" type="presParOf" srcId="{9C143707-0C71-431C-8EAB-EFA5A2B1EE9A}" destId="{BAEB7B92-8E22-4009-BB41-F7D624A42B2C}" srcOrd="2" destOrd="0" presId="urn:microsoft.com/office/officeart/2009/layout/CircleArrowProcess"/>
    <dgm:cxn modelId="{F9D0B974-7158-4339-96B0-787E21DB2EED}" type="presParOf" srcId="{BAEB7B92-8E22-4009-BB41-F7D624A42B2C}" destId="{C3E8693A-4F11-486C-A2E9-96B4231FD526}" srcOrd="0" destOrd="0" presId="urn:microsoft.com/office/officeart/2009/layout/CircleArrowProcess"/>
    <dgm:cxn modelId="{EFBD91A3-1500-40FF-86FA-E63DA00CDEB2}" type="presParOf" srcId="{9C143707-0C71-431C-8EAB-EFA5A2B1EE9A}" destId="{90FD17A2-0700-424A-88AA-D8F0AC0E2B5E}" srcOrd="3" destOrd="0" presId="urn:microsoft.com/office/officeart/2009/layout/CircleArrowProcess"/>
    <dgm:cxn modelId="{F3370A22-9DA6-4D5C-B014-F56C45CC102C}" type="presParOf" srcId="{9C143707-0C71-431C-8EAB-EFA5A2B1EE9A}" destId="{1A928BB5-B7C0-4DE2-82CB-5018DECB4170}" srcOrd="4" destOrd="0" presId="urn:microsoft.com/office/officeart/2009/layout/CircleArrowProcess"/>
    <dgm:cxn modelId="{A10A3555-09AF-404F-A140-764C97CE6363}" type="presParOf" srcId="{1A928BB5-B7C0-4DE2-82CB-5018DECB4170}" destId="{DD80DA61-37DC-495A-96E8-C15EF1FD462D}" srcOrd="0" destOrd="0" presId="urn:microsoft.com/office/officeart/2009/layout/CircleArrowProcess"/>
    <dgm:cxn modelId="{016597EC-351C-451B-9442-DADEF6D1AB12}" type="presParOf" srcId="{9C143707-0C71-431C-8EAB-EFA5A2B1EE9A}" destId="{6A543E4A-195C-401A-91C5-FBA9F4BEF9F7}"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23646-5667-4824-A70A-81F94245D093}">
      <dsp:nvSpPr>
        <dsp:cNvPr id="0" name=""/>
        <dsp:cNvSpPr/>
      </dsp:nvSpPr>
      <dsp:spPr>
        <a:xfrm>
          <a:off x="2305627" y="11432"/>
          <a:ext cx="382489" cy="38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a:off x="2305627" y="11432"/>
        <a:ext cx="382489" cy="382489"/>
      </dsp:txXfrm>
    </dsp:sp>
    <dsp:sp modelId="{C065DA5F-0C39-48E9-A645-EF2489D8C1A1}">
      <dsp:nvSpPr>
        <dsp:cNvPr id="0" name=""/>
        <dsp:cNvSpPr/>
      </dsp:nvSpPr>
      <dsp:spPr>
        <a:xfrm>
          <a:off x="1405772" y="355"/>
          <a:ext cx="1434189" cy="1434189"/>
        </a:xfrm>
        <a:prstGeom prst="circularArrow">
          <a:avLst>
            <a:gd name="adj1" fmla="val 5201"/>
            <a:gd name="adj2" fmla="val 335940"/>
            <a:gd name="adj3" fmla="val 21293133"/>
            <a:gd name="adj4" fmla="val 19766334"/>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29306-9234-4A1C-B45E-DFFF5DC36AAC}">
      <dsp:nvSpPr>
        <dsp:cNvPr id="0" name=""/>
        <dsp:cNvSpPr/>
      </dsp:nvSpPr>
      <dsp:spPr>
        <a:xfrm>
          <a:off x="2536774" y="722831"/>
          <a:ext cx="382489" cy="38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a:off x="2536774" y="722831"/>
        <a:ext cx="382489" cy="382489"/>
      </dsp:txXfrm>
    </dsp:sp>
    <dsp:sp modelId="{31DDBEBE-95D7-40E6-878D-EEAF46675002}">
      <dsp:nvSpPr>
        <dsp:cNvPr id="0" name=""/>
        <dsp:cNvSpPr/>
      </dsp:nvSpPr>
      <dsp:spPr>
        <a:xfrm>
          <a:off x="1405772" y="355"/>
          <a:ext cx="1434189" cy="1434189"/>
        </a:xfrm>
        <a:prstGeom prst="circularArrow">
          <a:avLst>
            <a:gd name="adj1" fmla="val 5201"/>
            <a:gd name="adj2" fmla="val 335940"/>
            <a:gd name="adj3" fmla="val 4014585"/>
            <a:gd name="adj4" fmla="val 2253536"/>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64902-9C80-408C-B339-C9EFE0BFD8F3}">
      <dsp:nvSpPr>
        <dsp:cNvPr id="0" name=""/>
        <dsp:cNvSpPr/>
      </dsp:nvSpPr>
      <dsp:spPr>
        <a:xfrm>
          <a:off x="1931622" y="1162499"/>
          <a:ext cx="382489" cy="38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a:off x="1931622" y="1162499"/>
        <a:ext cx="382489" cy="382489"/>
      </dsp:txXfrm>
    </dsp:sp>
    <dsp:sp modelId="{7BD89DFF-284B-40DB-B730-FCA82A799411}">
      <dsp:nvSpPr>
        <dsp:cNvPr id="0" name=""/>
        <dsp:cNvSpPr/>
      </dsp:nvSpPr>
      <dsp:spPr>
        <a:xfrm>
          <a:off x="1405772" y="355"/>
          <a:ext cx="1434189" cy="1434189"/>
        </a:xfrm>
        <a:prstGeom prst="circularArrow">
          <a:avLst>
            <a:gd name="adj1" fmla="val 5201"/>
            <a:gd name="adj2" fmla="val 335940"/>
            <a:gd name="adj3" fmla="val 8210524"/>
            <a:gd name="adj4" fmla="val 6449475"/>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6497F-DAF1-417B-8CDC-07C6E7E4E6E2}">
      <dsp:nvSpPr>
        <dsp:cNvPr id="0" name=""/>
        <dsp:cNvSpPr/>
      </dsp:nvSpPr>
      <dsp:spPr>
        <a:xfrm>
          <a:off x="1326471" y="722831"/>
          <a:ext cx="382489" cy="38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a:off x="1326471" y="722831"/>
        <a:ext cx="382489" cy="382489"/>
      </dsp:txXfrm>
    </dsp:sp>
    <dsp:sp modelId="{F6432903-0496-4764-AA24-9E416C32950B}">
      <dsp:nvSpPr>
        <dsp:cNvPr id="0" name=""/>
        <dsp:cNvSpPr/>
      </dsp:nvSpPr>
      <dsp:spPr>
        <a:xfrm>
          <a:off x="1405772" y="355"/>
          <a:ext cx="1434189" cy="1434189"/>
        </a:xfrm>
        <a:prstGeom prst="circularArrow">
          <a:avLst>
            <a:gd name="adj1" fmla="val 5201"/>
            <a:gd name="adj2" fmla="val 335940"/>
            <a:gd name="adj3" fmla="val 12297726"/>
            <a:gd name="adj4" fmla="val 10770927"/>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2C570-9264-4E17-9E15-87E3A2C0EA54}">
      <dsp:nvSpPr>
        <dsp:cNvPr id="0" name=""/>
        <dsp:cNvSpPr/>
      </dsp:nvSpPr>
      <dsp:spPr>
        <a:xfrm>
          <a:off x="1557618" y="11432"/>
          <a:ext cx="382489" cy="38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kern="1200"/>
        </a:p>
      </dsp:txBody>
      <dsp:txXfrm>
        <a:off x="1557618" y="11432"/>
        <a:ext cx="382489" cy="382489"/>
      </dsp:txXfrm>
    </dsp:sp>
    <dsp:sp modelId="{B39649B2-115C-4475-B44B-D49AF441635D}">
      <dsp:nvSpPr>
        <dsp:cNvPr id="0" name=""/>
        <dsp:cNvSpPr/>
      </dsp:nvSpPr>
      <dsp:spPr>
        <a:xfrm>
          <a:off x="1405772" y="355"/>
          <a:ext cx="1434189" cy="1434189"/>
        </a:xfrm>
        <a:prstGeom prst="circularArrow">
          <a:avLst>
            <a:gd name="adj1" fmla="val 5201"/>
            <a:gd name="adj2" fmla="val 335940"/>
            <a:gd name="adj3" fmla="val 16865574"/>
            <a:gd name="adj4" fmla="val 15198486"/>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33E1F-8E60-49A0-83B8-6C782ECB4B1B}">
      <dsp:nvSpPr>
        <dsp:cNvPr id="0" name=""/>
        <dsp:cNvSpPr/>
      </dsp:nvSpPr>
      <dsp:spPr>
        <a:xfrm rot="5400000">
          <a:off x="-258726" y="262913"/>
          <a:ext cx="1724843" cy="12073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1</a:t>
          </a:r>
          <a:endParaRPr lang="en-US" sz="3300" kern="1200" dirty="0"/>
        </a:p>
      </dsp:txBody>
      <dsp:txXfrm rot="-5400000">
        <a:off x="1" y="607881"/>
        <a:ext cx="1207390" cy="517453"/>
      </dsp:txXfrm>
    </dsp:sp>
    <dsp:sp modelId="{A1D1B717-7720-41C9-BC0D-51DA128541E0}">
      <dsp:nvSpPr>
        <dsp:cNvPr id="0" name=""/>
        <dsp:cNvSpPr/>
      </dsp:nvSpPr>
      <dsp:spPr>
        <a:xfrm rot="5400000">
          <a:off x="3215617" y="-2004039"/>
          <a:ext cx="1121148" cy="51376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Bagaimana pengaruh konsentrasi ekstrak kecombrang (</a:t>
          </a:r>
          <a:r>
            <a:rPr lang="en-US" sz="1800" b="1" i="1" kern="1200" dirty="0" err="1" smtClean="0"/>
            <a:t>Etlingera</a:t>
          </a:r>
          <a:r>
            <a:rPr lang="en-US" sz="1800" b="1" i="1" kern="1200" dirty="0" smtClean="0"/>
            <a:t> </a:t>
          </a:r>
          <a:r>
            <a:rPr lang="en-US" sz="1800" b="1" i="1" kern="1200" dirty="0" err="1" smtClean="0"/>
            <a:t>elatior</a:t>
          </a:r>
          <a:r>
            <a:rPr lang="en-US" sz="1800" b="1" kern="1200" dirty="0" smtClean="0"/>
            <a:t>) terhadap mutu daging sapi segar?</a:t>
          </a:r>
          <a:endParaRPr lang="en-US" sz="1800" b="1" kern="1200" dirty="0"/>
        </a:p>
      </dsp:txBody>
      <dsp:txXfrm rot="-5400000">
        <a:off x="1207391" y="58917"/>
        <a:ext cx="5082871" cy="1011688"/>
      </dsp:txXfrm>
    </dsp:sp>
    <dsp:sp modelId="{D67D336B-2B63-4C35-84AC-79C5E1CF3B87}">
      <dsp:nvSpPr>
        <dsp:cNvPr id="0" name=""/>
        <dsp:cNvSpPr/>
      </dsp:nvSpPr>
      <dsp:spPr>
        <a:xfrm rot="5400000">
          <a:off x="-258726" y="1795173"/>
          <a:ext cx="1724843" cy="12073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a:t>
          </a:r>
          <a:endParaRPr lang="en-US" sz="3300" kern="1200" dirty="0"/>
        </a:p>
      </dsp:txBody>
      <dsp:txXfrm rot="-5400000">
        <a:off x="1" y="2140141"/>
        <a:ext cx="1207390" cy="517453"/>
      </dsp:txXfrm>
    </dsp:sp>
    <dsp:sp modelId="{A8A41ABC-2964-4EA6-A88D-44DAE73960D1}">
      <dsp:nvSpPr>
        <dsp:cNvPr id="0" name=""/>
        <dsp:cNvSpPr/>
      </dsp:nvSpPr>
      <dsp:spPr>
        <a:xfrm rot="5400000">
          <a:off x="3215617" y="-471779"/>
          <a:ext cx="1121148" cy="51376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Bagaimana pengaruh lama perendaman terhadap mutu daging sapi segar?</a:t>
          </a:r>
          <a:endParaRPr lang="en-US" sz="2000" b="1" kern="1200" dirty="0"/>
        </a:p>
      </dsp:txBody>
      <dsp:txXfrm rot="-5400000">
        <a:off x="1207391" y="1591177"/>
        <a:ext cx="5082871" cy="1011688"/>
      </dsp:txXfrm>
    </dsp:sp>
    <dsp:sp modelId="{CA1412D6-BB9C-4E30-AFD1-06BD45016711}">
      <dsp:nvSpPr>
        <dsp:cNvPr id="0" name=""/>
        <dsp:cNvSpPr/>
      </dsp:nvSpPr>
      <dsp:spPr>
        <a:xfrm rot="5400000">
          <a:off x="-258726" y="3327434"/>
          <a:ext cx="1724843" cy="12073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3</a:t>
          </a:r>
          <a:endParaRPr lang="en-US" sz="3300" kern="1200" dirty="0"/>
        </a:p>
      </dsp:txBody>
      <dsp:txXfrm rot="-5400000">
        <a:off x="1" y="3672402"/>
        <a:ext cx="1207390" cy="517453"/>
      </dsp:txXfrm>
    </dsp:sp>
    <dsp:sp modelId="{4F953123-00F0-4858-94AA-AA85D2C6B0F5}">
      <dsp:nvSpPr>
        <dsp:cNvPr id="0" name=""/>
        <dsp:cNvSpPr/>
      </dsp:nvSpPr>
      <dsp:spPr>
        <a:xfrm rot="5400000">
          <a:off x="3215617" y="1060481"/>
          <a:ext cx="1121148" cy="51376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Bagaimana pengaruh interaksi antara konsentrasi ekstrak kecombrang dan lama perendaman terhadap mutu daging sapi segar?</a:t>
          </a:r>
          <a:endParaRPr lang="en-US" sz="1800" b="1" kern="1200" dirty="0"/>
        </a:p>
      </dsp:txBody>
      <dsp:txXfrm rot="-5400000">
        <a:off x="1207391" y="3123437"/>
        <a:ext cx="5082871" cy="1011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FF5B8-B32D-472C-A7D6-594EDBAAAE25}">
      <dsp:nvSpPr>
        <dsp:cNvPr id="0" name=""/>
        <dsp:cNvSpPr/>
      </dsp:nvSpPr>
      <dsp:spPr>
        <a:xfrm rot="16200000">
          <a:off x="-1267120" y="2097696"/>
          <a:ext cx="3877569" cy="6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6077" bIns="0" numCol="1" spcCol="1270" anchor="t" anchorCtr="0">
          <a:noAutofit/>
        </a:bodyPr>
        <a:lstStyle/>
        <a:p>
          <a:pPr lvl="0" algn="r" defTabSz="2000250">
            <a:lnSpc>
              <a:spcPct val="90000"/>
            </a:lnSpc>
            <a:spcBef>
              <a:spcPct val="0"/>
            </a:spcBef>
            <a:spcAft>
              <a:spcPct val="35000"/>
            </a:spcAft>
          </a:pPr>
          <a:r>
            <a:rPr lang="en-US" sz="4500" kern="1200" dirty="0" smtClean="0"/>
            <a:t>Maksud</a:t>
          </a:r>
          <a:endParaRPr lang="en-US" sz="4500" kern="1200" dirty="0"/>
        </a:p>
      </dsp:txBody>
      <dsp:txXfrm>
        <a:off x="-1267120" y="2097696"/>
        <a:ext cx="3877569" cy="641850"/>
      </dsp:txXfrm>
    </dsp:sp>
    <dsp:sp modelId="{C7C144BF-A1B0-468D-8E2A-73229A826F7C}">
      <dsp:nvSpPr>
        <dsp:cNvPr id="0" name=""/>
        <dsp:cNvSpPr/>
      </dsp:nvSpPr>
      <dsp:spPr>
        <a:xfrm>
          <a:off x="1066800" y="443058"/>
          <a:ext cx="3349152" cy="42946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566077"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smtClean="0"/>
            <a:t>Maksud dari penelitian ini adalah untuk mempelajari perbedaan pengaruh ekstrak kecombrang dan lama perendaman terhadap mutu daging sapi segar.</a:t>
          </a:r>
          <a:endParaRPr lang="en-US" sz="2300" b="1" kern="1200" dirty="0"/>
        </a:p>
      </dsp:txBody>
      <dsp:txXfrm>
        <a:off x="1066800" y="443058"/>
        <a:ext cx="3349152" cy="4294679"/>
      </dsp:txXfrm>
    </dsp:sp>
    <dsp:sp modelId="{AEAE0E3D-141A-403B-8041-2597E5EC2150}">
      <dsp:nvSpPr>
        <dsp:cNvPr id="0" name=""/>
        <dsp:cNvSpPr/>
      </dsp:nvSpPr>
      <dsp:spPr>
        <a:xfrm>
          <a:off x="361316" y="199227"/>
          <a:ext cx="681774" cy="562543"/>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8A3B5-C53C-436C-B593-7AB9DBB472E4}">
      <dsp:nvSpPr>
        <dsp:cNvPr id="0" name=""/>
        <dsp:cNvSpPr/>
      </dsp:nvSpPr>
      <dsp:spPr>
        <a:xfrm rot="16200000">
          <a:off x="3148086" y="2182681"/>
          <a:ext cx="3877569" cy="6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6077" bIns="0" numCol="1" spcCol="1270" anchor="t" anchorCtr="0">
          <a:noAutofit/>
        </a:bodyPr>
        <a:lstStyle/>
        <a:p>
          <a:pPr lvl="0" algn="r" defTabSz="2000250">
            <a:lnSpc>
              <a:spcPct val="90000"/>
            </a:lnSpc>
            <a:spcBef>
              <a:spcPct val="0"/>
            </a:spcBef>
            <a:spcAft>
              <a:spcPct val="35000"/>
            </a:spcAft>
          </a:pPr>
          <a:r>
            <a:rPr lang="en-US" sz="4500" kern="1200" dirty="0" smtClean="0"/>
            <a:t>Tujuan</a:t>
          </a:r>
          <a:endParaRPr lang="en-US" sz="4500" kern="1200" dirty="0"/>
        </a:p>
      </dsp:txBody>
      <dsp:txXfrm>
        <a:off x="3148086" y="2182681"/>
        <a:ext cx="3877569" cy="641850"/>
      </dsp:txXfrm>
    </dsp:sp>
    <dsp:sp modelId="{AA4F140A-4579-4699-B630-F00069ECDC06}">
      <dsp:nvSpPr>
        <dsp:cNvPr id="0" name=""/>
        <dsp:cNvSpPr/>
      </dsp:nvSpPr>
      <dsp:spPr>
        <a:xfrm>
          <a:off x="5383073" y="377496"/>
          <a:ext cx="3314207" cy="4381033"/>
        </a:xfrm>
        <a:prstGeom prst="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66077"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Tujuan dari penelitian ini adalah untuk mengetahui potensi ekstrak kecombrang sebagai antibakteri pada daging sapi segar serta memanfaatkan sumber daya sayuran sebagai alternatif penggunaan zat antibakteri.</a:t>
          </a:r>
          <a:endParaRPr lang="en-US" sz="2000" b="1" kern="1200" dirty="0"/>
        </a:p>
      </dsp:txBody>
      <dsp:txXfrm>
        <a:off x="5383073" y="377496"/>
        <a:ext cx="3314207" cy="4381033"/>
      </dsp:txXfrm>
    </dsp:sp>
    <dsp:sp modelId="{DFD22BC2-F29C-40F4-9765-AF6DF43AFD03}">
      <dsp:nvSpPr>
        <dsp:cNvPr id="0" name=""/>
        <dsp:cNvSpPr/>
      </dsp:nvSpPr>
      <dsp:spPr>
        <a:xfrm>
          <a:off x="5153771" y="199227"/>
          <a:ext cx="575714" cy="449218"/>
        </a:xfrm>
        <a:prstGeom prst="rect">
          <a:avLst/>
        </a:prstGeom>
        <a:solidFill>
          <a:schemeClr val="accent4">
            <a:tint val="50000"/>
            <a:hueOff val="20648822"/>
            <a:satOff val="-11729"/>
            <a:lumOff val="2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F651-141B-4DE7-ADFB-377CB0AF4EA3}">
      <dsp:nvSpPr>
        <dsp:cNvPr id="0" name=""/>
        <dsp:cNvSpPr/>
      </dsp:nvSpPr>
      <dsp:spPr>
        <a:xfrm>
          <a:off x="0" y="511364"/>
          <a:ext cx="8538693" cy="1243559"/>
        </a:xfrm>
        <a:prstGeom prst="rightArrow">
          <a:avLst>
            <a:gd name="adj1" fmla="val 50000"/>
            <a:gd name="adj2" fmla="val 50000"/>
          </a:avLst>
        </a:prstGeom>
        <a:solidFill>
          <a:srgbClr val="C8225D"/>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415" numCol="1" spcCol="1270" anchor="ctr" anchorCtr="0">
          <a:noAutofit/>
        </a:bodyPr>
        <a:lstStyle/>
        <a:p>
          <a:pPr lvl="0" algn="l" defTabSz="1022350">
            <a:lnSpc>
              <a:spcPct val="90000"/>
            </a:lnSpc>
            <a:spcBef>
              <a:spcPct val="0"/>
            </a:spcBef>
            <a:spcAft>
              <a:spcPct val="35000"/>
            </a:spcAft>
          </a:pPr>
          <a:endParaRPr lang="en-US" sz="2300" kern="1200"/>
        </a:p>
      </dsp:txBody>
      <dsp:txXfrm>
        <a:off x="0" y="822254"/>
        <a:ext cx="8227803" cy="621779"/>
      </dsp:txXfrm>
    </dsp:sp>
    <dsp:sp modelId="{7878A770-622E-411F-8830-43A8087C8924}">
      <dsp:nvSpPr>
        <dsp:cNvPr id="0" name=""/>
        <dsp:cNvSpPr/>
      </dsp:nvSpPr>
      <dsp:spPr>
        <a:xfrm>
          <a:off x="0" y="1470327"/>
          <a:ext cx="2629917" cy="2395552"/>
        </a:xfrm>
        <a:prstGeom prst="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Memberikan informasi kepada masyarakat secara ilmiah mengenai ekstrak kecombrang (</a:t>
          </a:r>
          <a:r>
            <a:rPr lang="en-US" sz="2000" b="1" i="1" kern="1200" dirty="0" err="1" smtClean="0"/>
            <a:t>Etlingera</a:t>
          </a:r>
          <a:r>
            <a:rPr lang="en-US" sz="2000" b="1" i="1" kern="1200" dirty="0" smtClean="0"/>
            <a:t> </a:t>
          </a:r>
          <a:r>
            <a:rPr lang="en-US" sz="2000" b="1" i="1" kern="1200" dirty="0" err="1" smtClean="0"/>
            <a:t>elatior</a:t>
          </a:r>
          <a:r>
            <a:rPr lang="en-US" sz="2000" b="1" kern="1200" dirty="0" smtClean="0"/>
            <a:t>) sebagai antibakteri.</a:t>
          </a:r>
          <a:endParaRPr lang="en-US" sz="2000" b="1" kern="1200" dirty="0"/>
        </a:p>
      </dsp:txBody>
      <dsp:txXfrm>
        <a:off x="0" y="1470327"/>
        <a:ext cx="2629917" cy="2395552"/>
      </dsp:txXfrm>
    </dsp:sp>
    <dsp:sp modelId="{BC2AB3B4-1D42-4F46-A403-C4CAE8A8D20C}">
      <dsp:nvSpPr>
        <dsp:cNvPr id="0" name=""/>
        <dsp:cNvSpPr/>
      </dsp:nvSpPr>
      <dsp:spPr>
        <a:xfrm>
          <a:off x="2629917" y="925883"/>
          <a:ext cx="5908775" cy="1243559"/>
        </a:xfrm>
        <a:prstGeom prst="rightArrow">
          <a:avLst>
            <a:gd name="adj1" fmla="val 50000"/>
            <a:gd name="adj2" fmla="val 50000"/>
          </a:avLst>
        </a:prstGeom>
        <a:solidFill>
          <a:srgbClr val="01E5C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415" numCol="1" spcCol="1270" anchor="ctr" anchorCtr="0">
          <a:noAutofit/>
        </a:bodyPr>
        <a:lstStyle/>
        <a:p>
          <a:pPr lvl="0" algn="l" defTabSz="1022350">
            <a:lnSpc>
              <a:spcPct val="90000"/>
            </a:lnSpc>
            <a:spcBef>
              <a:spcPct val="0"/>
            </a:spcBef>
            <a:spcAft>
              <a:spcPct val="35000"/>
            </a:spcAft>
          </a:pPr>
          <a:endParaRPr lang="en-US" sz="2300" kern="1200"/>
        </a:p>
      </dsp:txBody>
      <dsp:txXfrm>
        <a:off x="2629917" y="1236773"/>
        <a:ext cx="5597885" cy="621779"/>
      </dsp:txXfrm>
    </dsp:sp>
    <dsp:sp modelId="{5C3D6694-4E11-49BF-8D4B-E6581F6111E3}">
      <dsp:nvSpPr>
        <dsp:cNvPr id="0" name=""/>
        <dsp:cNvSpPr/>
      </dsp:nvSpPr>
      <dsp:spPr>
        <a:xfrm>
          <a:off x="2629917" y="1884847"/>
          <a:ext cx="2629917" cy="239555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dirty="0" smtClean="0"/>
            <a:t>Meningkatkan nilai guna dan nilai ekonomis tanaman kecombrang.</a:t>
          </a:r>
          <a:endParaRPr lang="en-US" sz="2500" b="1" kern="1200" dirty="0"/>
        </a:p>
      </dsp:txBody>
      <dsp:txXfrm>
        <a:off x="2629917" y="1884847"/>
        <a:ext cx="2629917" cy="2395552"/>
      </dsp:txXfrm>
    </dsp:sp>
    <dsp:sp modelId="{73609835-FF2B-42EA-8697-ABBBB7CF3ADF}">
      <dsp:nvSpPr>
        <dsp:cNvPr id="0" name=""/>
        <dsp:cNvSpPr/>
      </dsp:nvSpPr>
      <dsp:spPr>
        <a:xfrm>
          <a:off x="5259834" y="1340403"/>
          <a:ext cx="3278858" cy="1243559"/>
        </a:xfrm>
        <a:prstGeom prst="rightArrow">
          <a:avLst>
            <a:gd name="adj1" fmla="val 50000"/>
            <a:gd name="adj2" fmla="val 50000"/>
          </a:avLst>
        </a:prstGeom>
        <a:solidFill>
          <a:schemeClr val="bg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7415" numCol="1" spcCol="1270" anchor="ctr" anchorCtr="0">
          <a:noAutofit/>
        </a:bodyPr>
        <a:lstStyle/>
        <a:p>
          <a:pPr lvl="0" algn="l" defTabSz="1022350">
            <a:lnSpc>
              <a:spcPct val="90000"/>
            </a:lnSpc>
            <a:spcBef>
              <a:spcPct val="0"/>
            </a:spcBef>
            <a:spcAft>
              <a:spcPct val="35000"/>
            </a:spcAft>
          </a:pPr>
          <a:endParaRPr lang="en-US" sz="2300" kern="1200"/>
        </a:p>
      </dsp:txBody>
      <dsp:txXfrm>
        <a:off x="5259834" y="1651293"/>
        <a:ext cx="2967968" cy="621779"/>
      </dsp:txXfrm>
    </dsp:sp>
    <dsp:sp modelId="{24769D8E-07C4-450D-B9D6-984F0A97BFB8}">
      <dsp:nvSpPr>
        <dsp:cNvPr id="0" name=""/>
        <dsp:cNvSpPr/>
      </dsp:nvSpPr>
      <dsp:spPr>
        <a:xfrm>
          <a:off x="5259834" y="2299367"/>
          <a:ext cx="2629917" cy="23604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b="1" kern="1200" dirty="0" smtClean="0"/>
            <a:t>Meningkatkan perkembangan ilmu pengetahuan dan teknologi.</a:t>
          </a:r>
          <a:endParaRPr lang="en-US" sz="2500" b="1" kern="1200" dirty="0"/>
        </a:p>
      </dsp:txBody>
      <dsp:txXfrm>
        <a:off x="5259834" y="2299367"/>
        <a:ext cx="2629917" cy="2360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969D6-7ECE-4310-891D-AFF3C090B497}">
      <dsp:nvSpPr>
        <dsp:cNvPr id="0" name=""/>
        <dsp:cNvSpPr/>
      </dsp:nvSpPr>
      <dsp:spPr>
        <a:xfrm>
          <a:off x="911450" y="393466"/>
          <a:ext cx="1577340" cy="157758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F7CD6-7C1A-485C-B1C8-6E281A1DA426}">
      <dsp:nvSpPr>
        <dsp:cNvPr id="0" name=""/>
        <dsp:cNvSpPr/>
      </dsp:nvSpPr>
      <dsp:spPr>
        <a:xfrm>
          <a:off x="1260094" y="96302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30’</a:t>
          </a:r>
          <a:endParaRPr lang="en-US" sz="2800" kern="1200" dirty="0"/>
        </a:p>
      </dsp:txBody>
      <dsp:txXfrm>
        <a:off x="1260094" y="963020"/>
        <a:ext cx="876497" cy="438143"/>
      </dsp:txXfrm>
    </dsp:sp>
    <dsp:sp modelId="{C3E8693A-4F11-486C-A2E9-96B4231FD526}">
      <dsp:nvSpPr>
        <dsp:cNvPr id="0" name=""/>
        <dsp:cNvSpPr/>
      </dsp:nvSpPr>
      <dsp:spPr>
        <a:xfrm>
          <a:off x="473350" y="1299903"/>
          <a:ext cx="1577340" cy="157758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D17A2-0700-424A-88AA-D8F0AC0E2B5E}">
      <dsp:nvSpPr>
        <dsp:cNvPr id="0" name=""/>
        <dsp:cNvSpPr/>
      </dsp:nvSpPr>
      <dsp:spPr>
        <a:xfrm>
          <a:off x="823771" y="187470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60’</a:t>
          </a:r>
          <a:endParaRPr lang="en-US" sz="2800" kern="1200" dirty="0"/>
        </a:p>
      </dsp:txBody>
      <dsp:txXfrm>
        <a:off x="823771" y="1874700"/>
        <a:ext cx="876497" cy="438143"/>
      </dsp:txXfrm>
    </dsp:sp>
    <dsp:sp modelId="{DD80DA61-37DC-495A-96E8-C15EF1FD462D}">
      <dsp:nvSpPr>
        <dsp:cNvPr id="0" name=""/>
        <dsp:cNvSpPr/>
      </dsp:nvSpPr>
      <dsp:spPr>
        <a:xfrm>
          <a:off x="1023715" y="2314810"/>
          <a:ext cx="1355179" cy="135572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43E4A-195C-401A-91C5-FBA9F4BEF9F7}">
      <dsp:nvSpPr>
        <dsp:cNvPr id="0" name=""/>
        <dsp:cNvSpPr/>
      </dsp:nvSpPr>
      <dsp:spPr>
        <a:xfrm>
          <a:off x="1262168" y="2787691"/>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90’</a:t>
          </a:r>
          <a:endParaRPr lang="en-US" sz="2800" kern="1200" dirty="0"/>
        </a:p>
      </dsp:txBody>
      <dsp:txXfrm>
        <a:off x="1262168" y="2787691"/>
        <a:ext cx="876497" cy="4381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969D6-7ECE-4310-891D-AFF3C090B497}">
      <dsp:nvSpPr>
        <dsp:cNvPr id="0" name=""/>
        <dsp:cNvSpPr/>
      </dsp:nvSpPr>
      <dsp:spPr>
        <a:xfrm>
          <a:off x="911450" y="393466"/>
          <a:ext cx="1577340" cy="157758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F7CD6-7C1A-485C-B1C8-6E281A1DA426}">
      <dsp:nvSpPr>
        <dsp:cNvPr id="0" name=""/>
        <dsp:cNvSpPr/>
      </dsp:nvSpPr>
      <dsp:spPr>
        <a:xfrm>
          <a:off x="1260094" y="96302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t>5</a:t>
          </a:r>
          <a:r>
            <a:rPr lang="en-US" sz="2800" kern="1200" dirty="0" smtClean="0"/>
            <a:t>%</a:t>
          </a:r>
          <a:endParaRPr lang="en-US" sz="2800" kern="1200" dirty="0"/>
        </a:p>
      </dsp:txBody>
      <dsp:txXfrm>
        <a:off x="1260094" y="963020"/>
        <a:ext cx="876497" cy="438143"/>
      </dsp:txXfrm>
    </dsp:sp>
    <dsp:sp modelId="{C3E8693A-4F11-486C-A2E9-96B4231FD526}">
      <dsp:nvSpPr>
        <dsp:cNvPr id="0" name=""/>
        <dsp:cNvSpPr/>
      </dsp:nvSpPr>
      <dsp:spPr>
        <a:xfrm>
          <a:off x="473350" y="1299903"/>
          <a:ext cx="1577340" cy="157758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D17A2-0700-424A-88AA-D8F0AC0E2B5E}">
      <dsp:nvSpPr>
        <dsp:cNvPr id="0" name=""/>
        <dsp:cNvSpPr/>
      </dsp:nvSpPr>
      <dsp:spPr>
        <a:xfrm>
          <a:off x="823771" y="187470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10%</a:t>
          </a:r>
          <a:endParaRPr lang="en-US" sz="2800" kern="1200" dirty="0"/>
        </a:p>
      </dsp:txBody>
      <dsp:txXfrm>
        <a:off x="823771" y="1874700"/>
        <a:ext cx="876497" cy="438143"/>
      </dsp:txXfrm>
    </dsp:sp>
    <dsp:sp modelId="{DD80DA61-37DC-495A-96E8-C15EF1FD462D}">
      <dsp:nvSpPr>
        <dsp:cNvPr id="0" name=""/>
        <dsp:cNvSpPr/>
      </dsp:nvSpPr>
      <dsp:spPr>
        <a:xfrm>
          <a:off x="1023715" y="2314810"/>
          <a:ext cx="1355179" cy="135572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43E4A-195C-401A-91C5-FBA9F4BEF9F7}">
      <dsp:nvSpPr>
        <dsp:cNvPr id="0" name=""/>
        <dsp:cNvSpPr/>
      </dsp:nvSpPr>
      <dsp:spPr>
        <a:xfrm>
          <a:off x="1262168" y="2787691"/>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15%</a:t>
          </a:r>
          <a:endParaRPr lang="en-US" sz="2800" kern="1200" dirty="0"/>
        </a:p>
      </dsp:txBody>
      <dsp:txXfrm>
        <a:off x="1262168" y="2787691"/>
        <a:ext cx="876497" cy="43814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4679D7D-5D8A-424E-AF39-EA03B6D8D25D}" type="datetimeFigureOut">
              <a:rPr lang="en-US" smtClean="0"/>
              <a:t>9/22/2016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3228653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90754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33631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75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34055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679D7D-5D8A-424E-AF39-EA03B6D8D25D}"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02729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679D7D-5D8A-424E-AF39-EA03B6D8D25D}"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40500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9D7D-5D8A-424E-AF39-EA03B6D8D25D}"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46424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9/22/2016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9742086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9D7D-5D8A-424E-AF39-EA03B6D8D25D}"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55698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9/22/2016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92808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6658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679D7D-5D8A-424E-AF39-EA03B6D8D25D}"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36105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679D7D-5D8A-424E-AF39-EA03B6D8D25D}"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68796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79D7D-5D8A-424E-AF39-EA03B6D8D25D}"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4152508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1803951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D7D-5D8A-424E-AF39-EA03B6D8D25D}"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347802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679D7D-5D8A-424E-AF39-EA03B6D8D25D}" type="datetimeFigureOut">
              <a:rPr lang="en-US" smtClean="0"/>
              <a:t>9/22/2016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CFB1C1-2730-465B-B4E2-552803537E54}" type="slidenum">
              <a:rPr lang="en-US" smtClean="0"/>
              <a:t>‹#›</a:t>
            </a:fld>
            <a:endParaRPr lang="en-US"/>
          </a:p>
        </p:txBody>
      </p:sp>
    </p:spTree>
    <p:extLst>
      <p:ext uri="{BB962C8B-B14F-4D97-AF65-F5344CB8AC3E}">
        <p14:creationId xmlns:p14="http://schemas.microsoft.com/office/powerpoint/2010/main" val="232615850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6.jp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44" y="1101321"/>
            <a:ext cx="8957256" cy="2524259"/>
          </a:xfrm>
        </p:spPr>
        <p:txBody>
          <a:bodyPr>
            <a:normAutofit/>
          </a:bodyPr>
          <a:lstStyle/>
          <a:p>
            <a:pPr algn="ctr"/>
            <a:r>
              <a:rPr lang="en-US" sz="2700" b="1" dirty="0">
                <a:latin typeface="Adobe Gothic Std B" panose="020B0800000000000000" pitchFamily="34" charset="-128"/>
                <a:ea typeface="Adobe Gothic Std B" panose="020B0800000000000000" pitchFamily="34" charset="-128"/>
              </a:rPr>
              <a:t>PENGGUNAAN </a:t>
            </a:r>
            <a:r>
              <a:rPr lang="en-US" sz="2700" b="1" dirty="0" smtClean="0">
                <a:latin typeface="Adobe Gothic Std B" panose="020B0800000000000000" pitchFamily="34" charset="-128"/>
                <a:ea typeface="Adobe Gothic Std B" panose="020B0800000000000000" pitchFamily="34" charset="-128"/>
              </a:rPr>
              <a:t>BUNGA KECOMBRANG </a:t>
            </a:r>
            <a:r>
              <a:rPr lang="en-US" sz="2800" b="1" cap="none" dirty="0" smtClean="0">
                <a:latin typeface="Adobe Garamond Pro" panose="02020502060506020403" pitchFamily="18" charset="0"/>
              </a:rPr>
              <a:t>(</a:t>
            </a:r>
            <a:r>
              <a:rPr lang="en-US" sz="2800" b="1" i="1" cap="none" dirty="0" err="1" smtClean="0">
                <a:latin typeface="Adobe Garamond Pro" panose="02020502060506020403" pitchFamily="18" charset="0"/>
              </a:rPr>
              <a:t>Etlingera</a:t>
            </a:r>
            <a:r>
              <a:rPr lang="en-US" sz="2800" b="1" i="1" cap="none" dirty="0" smtClean="0">
                <a:latin typeface="Adobe Garamond Pro" panose="02020502060506020403" pitchFamily="18" charset="0"/>
              </a:rPr>
              <a:t> </a:t>
            </a:r>
            <a:r>
              <a:rPr lang="en-US" sz="2800" b="1" i="1" cap="none" dirty="0" err="1" smtClean="0">
                <a:latin typeface="Adobe Garamond Pro" panose="02020502060506020403" pitchFamily="18" charset="0"/>
              </a:rPr>
              <a:t>elatior</a:t>
            </a:r>
            <a:r>
              <a:rPr lang="en-US" sz="2800" b="1" cap="none" dirty="0" smtClean="0">
                <a:latin typeface="Adobe Garamond Pro" panose="02020502060506020403" pitchFamily="18" charset="0"/>
              </a:rPr>
              <a:t>) </a:t>
            </a:r>
            <a:r>
              <a:rPr lang="en-US" sz="2700" b="1" dirty="0" smtClean="0">
                <a:latin typeface="Adobe Gothic Std B" panose="020B0800000000000000" pitchFamily="34" charset="-128"/>
                <a:ea typeface="Adobe Gothic Std B" panose="020B0800000000000000" pitchFamily="34" charset="-128"/>
              </a:rPr>
              <a:t>SEBAGAI ANTIBAKTERI </a:t>
            </a:r>
            <a:r>
              <a:rPr lang="en-US" sz="2700" b="1" dirty="0">
                <a:latin typeface="Adobe Gothic Std B" panose="020B0800000000000000" pitchFamily="34" charset="-128"/>
                <a:ea typeface="Adobe Gothic Std B" panose="020B0800000000000000" pitchFamily="34" charset="-128"/>
              </a:rPr>
              <a:t>PADA DAGING SAPI SEGAR DENGAN VARIASI KONSENTRASI DAN LAMA PERENDAMAN</a:t>
            </a:r>
            <a:r>
              <a:rPr lang="en-US" dirty="0">
                <a:latin typeface="Adobe Gothic Std B" panose="020B0800000000000000" pitchFamily="34" charset="-128"/>
                <a:ea typeface="Adobe Gothic Std B" panose="020B0800000000000000" pitchFamily="34" charset="-128"/>
              </a:rPr>
              <a:t/>
            </a:r>
            <a:br>
              <a:rPr lang="en-US" dirty="0">
                <a:latin typeface="Adobe Gothic Std B" panose="020B0800000000000000" pitchFamily="34" charset="-128"/>
                <a:ea typeface="Adobe Gothic Std B" panose="020B0800000000000000" pitchFamily="34" charset="-128"/>
              </a:rPr>
            </a:br>
            <a:endParaRPr lang="en-US" dirty="0">
              <a:latin typeface="Adobe Gothic Std B" panose="020B0800000000000000" pitchFamily="34" charset="-128"/>
              <a:ea typeface="Adobe Gothic Std B" panose="020B0800000000000000" pitchFamily="34" charset="-128"/>
            </a:endParaRPr>
          </a:p>
        </p:txBody>
      </p:sp>
      <p:sp>
        <p:nvSpPr>
          <p:cNvPr id="5" name="Rectangle 4"/>
          <p:cNvSpPr/>
          <p:nvPr/>
        </p:nvSpPr>
        <p:spPr>
          <a:xfrm>
            <a:off x="3042633" y="3065350"/>
            <a:ext cx="3245477" cy="837126"/>
          </a:xfrm>
          <a:prstGeom prst="rect">
            <a:avLst/>
          </a:prstGeom>
          <a:solidFill>
            <a:srgbClr val="8DF1FB"/>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latin typeface="Adobe Garamond Pro Bold" panose="02020702060506020403" pitchFamily="18" charset="0"/>
              </a:rPr>
              <a:t>MELIA SITI AJIJAH</a:t>
            </a:r>
          </a:p>
          <a:p>
            <a:pPr algn="ctr"/>
            <a:r>
              <a:rPr lang="en-US" dirty="0">
                <a:solidFill>
                  <a:schemeClr val="accent2">
                    <a:lumMod val="50000"/>
                  </a:schemeClr>
                </a:solidFill>
                <a:latin typeface="Adobe Garamond Pro Bold" panose="02020702060506020403" pitchFamily="18" charset="0"/>
              </a:rPr>
              <a:t>12.302.0417</a:t>
            </a:r>
          </a:p>
        </p:txBody>
      </p:sp>
      <p:sp>
        <p:nvSpPr>
          <p:cNvPr id="7" name="Rectangle 6"/>
          <p:cNvSpPr/>
          <p:nvPr/>
        </p:nvSpPr>
        <p:spPr>
          <a:xfrm>
            <a:off x="602085" y="4782514"/>
            <a:ext cx="2440546" cy="1129554"/>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dobe Garamond Pro Bold" panose="02020702060506020403" pitchFamily="18" charset="0"/>
              </a:rPr>
              <a:t>Pembimbing </a:t>
            </a:r>
            <a:r>
              <a:rPr lang="en-US" sz="1600" dirty="0">
                <a:solidFill>
                  <a:schemeClr val="bg1"/>
                </a:solidFill>
                <a:latin typeface="Adobe Garamond Pro Bold" panose="02020702060506020403" pitchFamily="18" charset="0"/>
              </a:rPr>
              <a:t>I</a:t>
            </a:r>
            <a:endParaRPr lang="en-US" sz="1600" dirty="0" smtClean="0">
              <a:solidFill>
                <a:schemeClr val="bg1"/>
              </a:solidFill>
              <a:latin typeface="Adobe Garamond Pro Bold" panose="02020702060506020403" pitchFamily="18" charset="0"/>
            </a:endParaRPr>
          </a:p>
          <a:p>
            <a:pPr algn="ctr"/>
            <a:endParaRPr lang="en-US" sz="1600" dirty="0">
              <a:solidFill>
                <a:schemeClr val="bg1"/>
              </a:solidFill>
              <a:latin typeface="Adobe Garamond Pro Bold" panose="02020702060506020403" pitchFamily="18" charset="0"/>
            </a:endParaRPr>
          </a:p>
          <a:p>
            <a:pPr algn="ctr"/>
            <a:r>
              <a:rPr lang="en-US" sz="1600" dirty="0" smtClean="0">
                <a:solidFill>
                  <a:schemeClr val="bg1"/>
                </a:solidFill>
                <a:latin typeface="Adobe Garamond Pro Bold" panose="02020702060506020403" pitchFamily="18" charset="0"/>
              </a:rPr>
              <a:t>Dr. Ir. </a:t>
            </a:r>
            <a:r>
              <a:rPr lang="en-US" sz="1600" dirty="0" err="1" smtClean="0">
                <a:solidFill>
                  <a:schemeClr val="bg1"/>
                </a:solidFill>
                <a:latin typeface="Adobe Garamond Pro Bold" panose="02020702060506020403" pitchFamily="18" charset="0"/>
              </a:rPr>
              <a:t>Yudi</a:t>
            </a:r>
            <a:r>
              <a:rPr lang="en-US" sz="1600" dirty="0" smtClean="0">
                <a:solidFill>
                  <a:schemeClr val="bg1"/>
                </a:solidFill>
                <a:latin typeface="Adobe Garamond Pro Bold" panose="02020702060506020403" pitchFamily="18" charset="0"/>
              </a:rPr>
              <a:t> </a:t>
            </a:r>
            <a:r>
              <a:rPr lang="en-US" sz="1600" dirty="0" err="1" smtClean="0">
                <a:solidFill>
                  <a:schemeClr val="bg1"/>
                </a:solidFill>
                <a:latin typeface="Adobe Garamond Pro Bold" panose="02020702060506020403" pitchFamily="18" charset="0"/>
              </a:rPr>
              <a:t>Garnida</a:t>
            </a:r>
            <a:r>
              <a:rPr lang="en-US" sz="1600" dirty="0" smtClean="0">
                <a:solidFill>
                  <a:schemeClr val="bg1"/>
                </a:solidFill>
                <a:latin typeface="Adobe Garamond Pro Bold" panose="02020702060506020403" pitchFamily="18" charset="0"/>
              </a:rPr>
              <a:t>, MP</a:t>
            </a:r>
            <a:endParaRPr lang="en-US" sz="1600" dirty="0">
              <a:solidFill>
                <a:schemeClr val="bg1"/>
              </a:solidFill>
              <a:latin typeface="Adobe Garamond Pro Bold" panose="02020702060506020403" pitchFamily="18" charset="0"/>
            </a:endParaRPr>
          </a:p>
        </p:txBody>
      </p:sp>
      <p:sp>
        <p:nvSpPr>
          <p:cNvPr id="9" name="Rectangle 8"/>
          <p:cNvSpPr/>
          <p:nvPr/>
        </p:nvSpPr>
        <p:spPr>
          <a:xfrm>
            <a:off x="6288110" y="4782514"/>
            <a:ext cx="2459864" cy="1129554"/>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dobe Garamond Pro Bold" panose="02020702060506020403" pitchFamily="18" charset="0"/>
              </a:rPr>
              <a:t>Penguji</a:t>
            </a:r>
          </a:p>
          <a:p>
            <a:pPr algn="ctr"/>
            <a:endParaRPr lang="en-US" sz="1600" dirty="0">
              <a:solidFill>
                <a:schemeClr val="bg1"/>
              </a:solidFill>
              <a:latin typeface="Adobe Garamond Pro Bold" panose="02020702060506020403" pitchFamily="18" charset="0"/>
            </a:endParaRPr>
          </a:p>
          <a:p>
            <a:pPr algn="ctr"/>
            <a:r>
              <a:rPr lang="en-US" sz="1600" dirty="0" smtClean="0">
                <a:solidFill>
                  <a:schemeClr val="bg1"/>
                </a:solidFill>
                <a:latin typeface="Adobe Garamond Pro Bold" panose="02020702060506020403" pitchFamily="18" charset="0"/>
              </a:rPr>
              <a:t>Ira Indah </a:t>
            </a:r>
            <a:r>
              <a:rPr lang="en-US" sz="1600" dirty="0" err="1" smtClean="0">
                <a:solidFill>
                  <a:schemeClr val="bg1"/>
                </a:solidFill>
                <a:latin typeface="Adobe Garamond Pro Bold" panose="02020702060506020403" pitchFamily="18" charset="0"/>
              </a:rPr>
              <a:t>Rohima</a:t>
            </a:r>
            <a:r>
              <a:rPr lang="en-US" sz="1600" dirty="0" smtClean="0">
                <a:solidFill>
                  <a:schemeClr val="bg1"/>
                </a:solidFill>
                <a:latin typeface="Adobe Garamond Pro Bold" panose="02020702060506020403" pitchFamily="18" charset="0"/>
              </a:rPr>
              <a:t>, ST. </a:t>
            </a:r>
            <a:r>
              <a:rPr lang="en-US" sz="1600" dirty="0" err="1" smtClean="0">
                <a:solidFill>
                  <a:schemeClr val="bg1"/>
                </a:solidFill>
                <a:latin typeface="Adobe Garamond Pro Bold" panose="02020702060506020403" pitchFamily="18" charset="0"/>
              </a:rPr>
              <a:t>MSi</a:t>
            </a:r>
            <a:endParaRPr lang="en-US" sz="1600" dirty="0">
              <a:solidFill>
                <a:schemeClr val="bg1"/>
              </a:solidFill>
              <a:latin typeface="Adobe Garamond Pro Bold" panose="02020702060506020403" pitchFamily="18" charset="0"/>
            </a:endParaRPr>
          </a:p>
        </p:txBody>
      </p:sp>
      <p:sp>
        <p:nvSpPr>
          <p:cNvPr id="11" name="Rectangle 10"/>
          <p:cNvSpPr/>
          <p:nvPr/>
        </p:nvSpPr>
        <p:spPr>
          <a:xfrm>
            <a:off x="3449833" y="4782514"/>
            <a:ext cx="2431075" cy="1129554"/>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dobe Garamond Pro Bold" panose="02020702060506020403" pitchFamily="18" charset="0"/>
              </a:rPr>
              <a:t>Pembimbing II</a:t>
            </a:r>
          </a:p>
          <a:p>
            <a:pPr algn="ctr"/>
            <a:endParaRPr lang="en-US" sz="1600" dirty="0">
              <a:solidFill>
                <a:schemeClr val="bg1"/>
              </a:solidFill>
              <a:latin typeface="Adobe Garamond Pro Bold" panose="02020702060506020403" pitchFamily="18" charset="0"/>
            </a:endParaRPr>
          </a:p>
          <a:p>
            <a:pPr algn="ctr"/>
            <a:r>
              <a:rPr lang="en-US" sz="1600" dirty="0" smtClean="0">
                <a:solidFill>
                  <a:schemeClr val="bg1"/>
                </a:solidFill>
                <a:latin typeface="Adobe Garamond Pro Bold" panose="02020702060506020403" pitchFamily="18" charset="0"/>
              </a:rPr>
              <a:t>Dra. </a:t>
            </a:r>
            <a:r>
              <a:rPr lang="en-US" sz="1600" dirty="0" err="1" smtClean="0">
                <a:solidFill>
                  <a:schemeClr val="bg1"/>
                </a:solidFill>
                <a:latin typeface="Adobe Garamond Pro Bold" panose="02020702060506020403" pitchFamily="18" charset="0"/>
              </a:rPr>
              <a:t>Hj</a:t>
            </a:r>
            <a:r>
              <a:rPr lang="en-US" sz="1600" dirty="0" smtClean="0">
                <a:solidFill>
                  <a:schemeClr val="bg1"/>
                </a:solidFill>
                <a:latin typeface="Adobe Garamond Pro Bold" panose="02020702060506020403" pitchFamily="18" charset="0"/>
              </a:rPr>
              <a:t>. Ela </a:t>
            </a:r>
            <a:r>
              <a:rPr lang="en-US" sz="1600" dirty="0" err="1" smtClean="0">
                <a:solidFill>
                  <a:schemeClr val="bg1"/>
                </a:solidFill>
                <a:latin typeface="Adobe Garamond Pro Bold" panose="02020702060506020403" pitchFamily="18" charset="0"/>
              </a:rPr>
              <a:t>Turmala</a:t>
            </a:r>
            <a:r>
              <a:rPr lang="en-US" sz="1600" dirty="0" smtClean="0">
                <a:solidFill>
                  <a:schemeClr val="bg1"/>
                </a:solidFill>
                <a:latin typeface="Adobe Garamond Pro Bold" panose="02020702060506020403" pitchFamily="18" charset="0"/>
              </a:rPr>
              <a:t>, </a:t>
            </a:r>
            <a:r>
              <a:rPr lang="en-US" sz="1600" dirty="0" err="1" smtClean="0">
                <a:solidFill>
                  <a:schemeClr val="bg1"/>
                </a:solidFill>
                <a:latin typeface="Adobe Garamond Pro Bold" panose="02020702060506020403" pitchFamily="18" charset="0"/>
              </a:rPr>
              <a:t>MSi</a:t>
            </a:r>
            <a:endParaRPr lang="en-US" sz="1600" dirty="0">
              <a:solidFill>
                <a:schemeClr val="bg1"/>
              </a:solidFill>
              <a:latin typeface="Adobe Garamond Pro Bold" panose="02020702060506020403" pitchFamily="18" charset="0"/>
            </a:endParaRPr>
          </a:p>
        </p:txBody>
      </p:sp>
    </p:spTree>
    <p:extLst>
      <p:ext uri="{BB962C8B-B14F-4D97-AF65-F5344CB8AC3E}">
        <p14:creationId xmlns:p14="http://schemas.microsoft.com/office/powerpoint/2010/main" val="175124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04563" y="4049396"/>
            <a:ext cx="6233375"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00050" algn="ctr">
              <a:spcAft>
                <a:spcPts val="600"/>
              </a:spcAft>
            </a:pPr>
            <a:r>
              <a:rPr lang="en-US" sz="2000" b="1" dirty="0">
                <a:ea typeface="Calibri" panose="020F0502020204030204" pitchFamily="34" charset="0"/>
                <a:cs typeface="Times New Roman" panose="02020603050405020304" pitchFamily="18" charset="0"/>
              </a:rPr>
              <a:t>Alat-alat yang digunakan dalam penelitian ini adalah </a:t>
            </a:r>
            <a:r>
              <a:rPr lang="en-US" sz="2000" b="1" dirty="0"/>
              <a:t>gelas ukur, gelas kimia, tabung </a:t>
            </a:r>
            <a:r>
              <a:rPr lang="en-US" sz="2000" b="1" dirty="0" err="1"/>
              <a:t>erlenmeyer</a:t>
            </a:r>
            <a:r>
              <a:rPr lang="en-US" sz="2000" b="1" dirty="0"/>
              <a:t>, </a:t>
            </a:r>
            <a:r>
              <a:rPr lang="en-US" sz="2000" b="1" i="1" dirty="0"/>
              <a:t>colony counter</a:t>
            </a:r>
            <a:r>
              <a:rPr lang="en-US" sz="2000" b="1" dirty="0"/>
              <a:t>, </a:t>
            </a:r>
            <a:r>
              <a:rPr lang="en-US" sz="2000" b="1" i="1" dirty="0"/>
              <a:t>cooler box</a:t>
            </a:r>
            <a:r>
              <a:rPr lang="en-US" sz="2000" b="1" dirty="0"/>
              <a:t>, inkubator, batang pengaduk, </a:t>
            </a:r>
            <a:r>
              <a:rPr lang="en-US" sz="2000" b="1" dirty="0" err="1"/>
              <a:t>bunsen</a:t>
            </a:r>
            <a:r>
              <a:rPr lang="en-US" sz="2000" b="1" dirty="0"/>
              <a:t>, timbangan digital, pipet, tabung reaksi, pinset, cawan porselin, </a:t>
            </a:r>
            <a:r>
              <a:rPr lang="en-US" sz="2000" b="1" i="1" dirty="0"/>
              <a:t>stopwatch</a:t>
            </a:r>
            <a:r>
              <a:rPr lang="en-US" sz="2000" b="1" dirty="0"/>
              <a:t>, kertas saring, pisau, tisu, wadah plastik, talenan, sendok, </a:t>
            </a:r>
            <a:r>
              <a:rPr lang="en-US" sz="2000" b="1" i="1" dirty="0"/>
              <a:t>blender</a:t>
            </a:r>
            <a:r>
              <a:rPr lang="en-US" sz="2000" b="1" dirty="0"/>
              <a:t>, </a:t>
            </a:r>
            <a:r>
              <a:rPr lang="en-US" sz="2000" b="1" i="1" dirty="0"/>
              <a:t>refrigerator</a:t>
            </a:r>
            <a:r>
              <a:rPr lang="en-US" sz="2000" b="1" dirty="0"/>
              <a:t>, mikroskop, evaporator dan spektrofotometer.</a:t>
            </a:r>
            <a:endParaRPr lang="en-US" sz="2000" b="1" dirty="0">
              <a:effectLst/>
              <a:ea typeface="Calibri" panose="020F0502020204030204" pitchFamily="34" charset="0"/>
              <a:cs typeface="Times New Roman" panose="02020603050405020304" pitchFamily="18" charset="0"/>
            </a:endParaRPr>
          </a:p>
        </p:txBody>
      </p:sp>
      <p:sp>
        <p:nvSpPr>
          <p:cNvPr id="12" name="Rectangle 11"/>
          <p:cNvSpPr/>
          <p:nvPr/>
        </p:nvSpPr>
        <p:spPr>
          <a:xfrm>
            <a:off x="289774" y="1238371"/>
            <a:ext cx="5338294"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02590" algn="ctr"/>
            <a:r>
              <a:rPr lang="en-US" sz="2000" b="1" dirty="0">
                <a:solidFill>
                  <a:schemeClr val="tx1">
                    <a:lumMod val="95000"/>
                    <a:lumOff val="5000"/>
                  </a:schemeClr>
                </a:solidFill>
                <a:ea typeface="Calibri" panose="020F0502020204030204" pitchFamily="34" charset="0"/>
                <a:cs typeface="Times New Roman" panose="02020603050405020304" pitchFamily="18" charset="0"/>
              </a:rPr>
              <a:t>Bahan baku yang digunakan dalam penelitian ini adalah daging sapi segar </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bagian paha, daun kecombrang, </a:t>
            </a:r>
            <a:r>
              <a:rPr lang="en-US" sz="2000" b="1" dirty="0">
                <a:solidFill>
                  <a:schemeClr val="tx1">
                    <a:lumMod val="95000"/>
                    <a:lumOff val="5000"/>
                  </a:schemeClr>
                </a:solidFill>
                <a:ea typeface="Calibri" panose="020F0502020204030204" pitchFamily="34" charset="0"/>
                <a:cs typeface="Times New Roman" panose="02020603050405020304" pitchFamily="18" charset="0"/>
              </a:rPr>
              <a:t>bunga </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kecombrang dan air steril.</a:t>
            </a:r>
            <a:endParaRPr lang="en-US" sz="2000" b="1" dirty="0">
              <a:solidFill>
                <a:schemeClr val="tx1">
                  <a:lumMod val="95000"/>
                  <a:lumOff val="5000"/>
                </a:schemeClr>
              </a:solidFill>
              <a:ea typeface="Calibri" panose="020F0502020204030204" pitchFamily="34" charset="0"/>
              <a:cs typeface="Times New Roman" panose="02020603050405020304" pitchFamily="18" charset="0"/>
            </a:endParaRPr>
          </a:p>
          <a:p>
            <a:pPr indent="402590" algn="ctr">
              <a:spcAft>
                <a:spcPts val="600"/>
              </a:spcAft>
            </a:pPr>
            <a:r>
              <a:rPr lang="en-US" sz="2000" b="1" dirty="0">
                <a:solidFill>
                  <a:schemeClr val="tx1">
                    <a:lumMod val="95000"/>
                    <a:lumOff val="5000"/>
                  </a:schemeClr>
                </a:solidFill>
                <a:ea typeface="Calibri" panose="020F0502020204030204" pitchFamily="34" charset="0"/>
                <a:cs typeface="Times New Roman" panose="02020603050405020304" pitchFamily="18" charset="0"/>
              </a:rPr>
              <a:t>Bahan yang digunakan untuk </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analisis </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antara </a:t>
            </a:r>
            <a:r>
              <a:rPr lang="en-US" sz="2000" b="1" dirty="0">
                <a:solidFill>
                  <a:schemeClr val="tx1">
                    <a:lumMod val="95000"/>
                    <a:lumOff val="5000"/>
                  </a:schemeClr>
                </a:solidFill>
                <a:ea typeface="Calibri" panose="020F0502020204030204" pitchFamily="34" charset="0"/>
                <a:cs typeface="Times New Roman" panose="02020603050405020304" pitchFamily="18" charset="0"/>
              </a:rPr>
              <a:t>lain </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media agar</a:t>
            </a:r>
            <a:r>
              <a:rPr lang="en-US" sz="2000" b="1" i="1" dirty="0" smtClean="0">
                <a:solidFill>
                  <a:schemeClr val="tx1">
                    <a:lumMod val="95000"/>
                    <a:lumOff val="5000"/>
                  </a:schemeClr>
                </a:solidFill>
                <a:ea typeface="Calibri" panose="020F0502020204030204" pitchFamily="34" charset="0"/>
                <a:cs typeface="Times New Roman" panose="02020603050405020304" pitchFamily="18" charset="0"/>
              </a:rPr>
              <a:t>, </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alkohol 80%, </a:t>
            </a:r>
            <a:r>
              <a:rPr lang="en-US" sz="2000" b="1" i="1" dirty="0" err="1" smtClean="0">
                <a:solidFill>
                  <a:schemeClr val="tx1">
                    <a:lumMod val="95000"/>
                    <a:lumOff val="5000"/>
                  </a:schemeClr>
                </a:solidFill>
                <a:ea typeface="Calibri" panose="020F0502020204030204" pitchFamily="34" charset="0"/>
                <a:cs typeface="Times New Roman" panose="02020603050405020304" pitchFamily="18" charset="0"/>
              </a:rPr>
              <a:t>aquadest</a:t>
            </a:r>
            <a:r>
              <a:rPr lang="en-US" sz="2000" b="1" dirty="0" smtClean="0">
                <a:solidFill>
                  <a:schemeClr val="tx1">
                    <a:lumMod val="95000"/>
                    <a:lumOff val="5000"/>
                  </a:schemeClr>
                </a:solidFill>
                <a:ea typeface="Calibri" panose="020F0502020204030204" pitchFamily="34" charset="0"/>
                <a:cs typeface="Times New Roman" panose="02020603050405020304" pitchFamily="18" charset="0"/>
              </a:rPr>
              <a:t>, metanol dan larutan DPPH</a:t>
            </a:r>
            <a:endParaRPr lang="en-US" sz="2000" b="1"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13" name="Title 1"/>
          <p:cNvSpPr txBox="1">
            <a:spLocks/>
          </p:cNvSpPr>
          <p:nvPr/>
        </p:nvSpPr>
        <p:spPr>
          <a:xfrm>
            <a:off x="2704563" y="334851"/>
            <a:ext cx="6233375" cy="669702"/>
          </a:xfrm>
          <a:prstGeom prst="rect">
            <a:avLst/>
          </a:prstGeom>
        </p:spPr>
        <p:txBody>
          <a:bodyPr vert="horz" lIns="91440" tIns="45720" rIns="91440" bIns="45720" rtlCol="0" anchor="b">
            <a:normAutofit/>
            <a:scene3d>
              <a:camera prst="perspectiveLeft"/>
              <a:lightRig rig="threePt" dir="t"/>
            </a:scene3d>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smtClean="0">
                <a:latin typeface="Adobe Gothic Std B" panose="020B0800000000000000" pitchFamily="34" charset="-128"/>
                <a:ea typeface="Adobe Gothic Std B" panose="020B0800000000000000" pitchFamily="34" charset="-128"/>
              </a:rPr>
              <a:t>bahan &amp; alat PENELITIAN</a:t>
            </a:r>
            <a:endParaRPr lang="en-US" sz="3600" dirty="0">
              <a:latin typeface="Adobe Gothic Std B" panose="020B0800000000000000" pitchFamily="34" charset="-128"/>
              <a:ea typeface="Adobe Gothic Std B" panose="020B0800000000000000" pitchFamily="34" charset="-128"/>
            </a:endParaRPr>
          </a:p>
        </p:txBody>
      </p:sp>
      <p:pic>
        <p:nvPicPr>
          <p:cNvPr id="5" name="Picture 4" descr="D:\indexnnn.jpg"/>
          <p:cNvPicPr/>
          <p:nvPr/>
        </p:nvPicPr>
        <p:blipFill>
          <a:blip r:embed="rId2">
            <a:extLst>
              <a:ext uri="{28A0092B-C50C-407E-A947-70E740481C1C}">
                <a14:useLocalDpi xmlns:a14="http://schemas.microsoft.com/office/drawing/2010/main" val="0"/>
              </a:ext>
            </a:extLst>
          </a:blip>
          <a:srcRect/>
          <a:stretch>
            <a:fillRect/>
          </a:stretch>
        </p:blipFill>
        <p:spPr bwMode="auto">
          <a:xfrm>
            <a:off x="6564088" y="1156656"/>
            <a:ext cx="1496708" cy="893565"/>
          </a:xfrm>
          <a:prstGeom prst="rect">
            <a:avLst/>
          </a:prstGeom>
          <a:ln>
            <a:noFill/>
          </a:ln>
          <a:effectLst>
            <a:softEdge rad="112500"/>
          </a:effectLst>
          <a:scene3d>
            <a:camera prst="perspectiveContrastingLeftFacing"/>
            <a:lightRig rig="threePt" dir="t"/>
          </a:scene3d>
        </p:spPr>
      </p:pic>
      <p:pic>
        <p:nvPicPr>
          <p:cNvPr id="6" name="Picture 5" descr="D:\tipskecombrangct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624" y="1882681"/>
            <a:ext cx="1468192" cy="981641"/>
          </a:xfrm>
          <a:prstGeom prst="rect">
            <a:avLst/>
          </a:prstGeom>
          <a:ln>
            <a:noFill/>
          </a:ln>
          <a:effectLst>
            <a:softEdge rad="112500"/>
          </a:effectLst>
          <a:scene3d>
            <a:camera prst="perspectiveContrastingLeftFacing"/>
            <a:lightRig rig="threePt" dir="t"/>
          </a:scene3d>
        </p:spPr>
      </p:pic>
      <p:pic>
        <p:nvPicPr>
          <p:cNvPr id="7" name="Picture 6" descr="D:\IMG_5641.JPG"/>
          <p:cNvPicPr/>
          <p:nvPr/>
        </p:nvPicPr>
        <p:blipFill rotWithShape="1">
          <a:blip r:embed="rId4" cstate="print">
            <a:extLst>
              <a:ext uri="{28A0092B-C50C-407E-A947-70E740481C1C}">
                <a14:useLocalDpi xmlns:a14="http://schemas.microsoft.com/office/drawing/2010/main" val="0"/>
              </a:ext>
            </a:extLst>
          </a:blip>
          <a:srcRect r="11828"/>
          <a:stretch/>
        </p:blipFill>
        <p:spPr bwMode="auto">
          <a:xfrm>
            <a:off x="5765597" y="1978757"/>
            <a:ext cx="1365159" cy="941001"/>
          </a:xfrm>
          <a:prstGeom prst="rect">
            <a:avLst/>
          </a:prstGeom>
          <a:ln>
            <a:noFill/>
          </a:ln>
          <a:effectLst>
            <a:softEdge rad="112500"/>
          </a:effectLst>
          <a:scene3d>
            <a:camera prst="perspectiveContrastingLeftFacing"/>
            <a:lightRig rig="threePt" dir="t"/>
          </a:scene3d>
          <a:extLst>
            <a:ext uri="{53640926-AAD7-44D8-BBD7-CCE9431645EC}">
              <a14:shadowObscured xmlns:a14="http://schemas.microsoft.com/office/drawing/2010/main"/>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347" y="2872322"/>
            <a:ext cx="762687" cy="664114"/>
          </a:xfrm>
          <a:prstGeom prst="rect">
            <a:avLst/>
          </a:prstGeom>
          <a:scene3d>
            <a:camera prst="perspectiveContrastingLeftFacing"/>
            <a:lightRig rig="threePt" dir="t"/>
          </a:scene3d>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67" y="4049396"/>
            <a:ext cx="1896146" cy="1932378"/>
          </a:xfrm>
          <a:prstGeom prst="rect">
            <a:avLst/>
          </a:prstGeom>
          <a:effectLst>
            <a:glow rad="228600">
              <a:schemeClr val="accent6">
                <a:satMod val="175000"/>
                <a:alpha val="40000"/>
              </a:schemeClr>
            </a:glow>
            <a:reflection blurRad="6350" stA="52000" endA="300" endPos="35000" dir="5400000" sy="-100000" algn="bl" rotWithShape="0"/>
          </a:effectLst>
          <a:scene3d>
            <a:camera prst="perspectiveRight"/>
            <a:lightRig rig="threePt" dir="t"/>
          </a:scene3d>
        </p:spPr>
      </p:pic>
    </p:spTree>
    <p:extLst>
      <p:ext uri="{BB962C8B-B14F-4D97-AF65-F5344CB8AC3E}">
        <p14:creationId xmlns:p14="http://schemas.microsoft.com/office/powerpoint/2010/main" val="41474607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209" y="1030731"/>
            <a:ext cx="4845675" cy="163121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b="1" dirty="0"/>
              <a:t>Penelitian pendahuluan yang dilakukan adalah memilih bagian kecombrang antara bunga dan daun sebagai antibakteri pada daging sapi segar</a:t>
            </a:r>
            <a:endParaRPr lang="en-US" sz="2000" b="1" dirty="0">
              <a:latin typeface="Adobe Gothic Std B" panose="020B0800000000000000" pitchFamily="34" charset="-128"/>
              <a:ea typeface="Adobe Gothic Std B" panose="020B0800000000000000" pitchFamily="34" charset="-128"/>
            </a:endParaRPr>
          </a:p>
        </p:txBody>
      </p:sp>
      <p:sp>
        <p:nvSpPr>
          <p:cNvPr id="5" name="Title 1"/>
          <p:cNvSpPr txBox="1">
            <a:spLocks/>
          </p:cNvSpPr>
          <p:nvPr/>
        </p:nvSpPr>
        <p:spPr>
          <a:xfrm>
            <a:off x="3012047" y="134024"/>
            <a:ext cx="6233375" cy="669702"/>
          </a:xfrm>
          <a:prstGeom prst="rect">
            <a:avLst/>
          </a:prstGeom>
        </p:spPr>
        <p:txBody>
          <a:bodyPr vert="horz" lIns="91440" tIns="45720" rIns="91440" bIns="45720" rtlCol="0" anchor="b">
            <a:normAutofit/>
            <a:scene3d>
              <a:camera prst="perspectiveLeft"/>
              <a:lightRig rig="threePt" dir="t"/>
            </a:scene3d>
            <a:sp3d/>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dirty="0" smtClean="0">
                <a:latin typeface="Adobe Gothic Std B" panose="020B0800000000000000" pitchFamily="34" charset="-128"/>
                <a:ea typeface="Adobe Gothic Std B" panose="020B0800000000000000" pitchFamily="34" charset="-128"/>
              </a:rPr>
              <a:t>METODE PENELITIAN</a:t>
            </a:r>
            <a:endParaRPr lang="en-US" sz="3600" dirty="0">
              <a:latin typeface="Adobe Gothic Std B" panose="020B0800000000000000" pitchFamily="34" charset="-128"/>
              <a:ea typeface="Adobe Gothic Std B" panose="020B0800000000000000" pitchFamily="34" charset="-128"/>
            </a:endParaRPr>
          </a:p>
        </p:txBody>
      </p:sp>
      <p:sp>
        <p:nvSpPr>
          <p:cNvPr id="7" name="Rectangle 6"/>
          <p:cNvSpPr/>
          <p:nvPr/>
        </p:nvSpPr>
        <p:spPr>
          <a:xfrm>
            <a:off x="384759" y="3041565"/>
            <a:ext cx="6959400" cy="132343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t>Penentuan </a:t>
            </a:r>
            <a:r>
              <a:rPr lang="en-US" sz="2000" b="1" dirty="0"/>
              <a:t>pengulangan </a:t>
            </a:r>
            <a:r>
              <a:rPr lang="en-US" sz="2000" b="1" dirty="0" smtClean="0"/>
              <a:t>ekstraksi. </a:t>
            </a:r>
            <a:r>
              <a:rPr lang="en-US" sz="2000" b="1" dirty="0"/>
              <a:t>Pengujian tersebut dilakukan dengan membuat ekstrak daun dan ekstrak bunga kecombrang dengan 3 perlakuan yang berbeda, yaitu 1x, 2x dan </a:t>
            </a:r>
            <a:r>
              <a:rPr lang="en-US" sz="2000" b="1" dirty="0" smtClean="0"/>
              <a:t>3x ekstraksi.</a:t>
            </a:r>
            <a:endParaRPr lang="en-US" sz="2000" b="1" dirty="0" smtClean="0">
              <a:latin typeface="Adobe Gothic Std B" panose="020B0800000000000000" pitchFamily="34" charset="-128"/>
              <a:ea typeface="Adobe Gothic Std B" panose="020B0800000000000000" pitchFamily="34" charset="-128"/>
            </a:endParaRPr>
          </a:p>
        </p:txBody>
      </p:sp>
      <p:sp>
        <p:nvSpPr>
          <p:cNvPr id="6" name="Rectangle 5"/>
          <p:cNvSpPr/>
          <p:nvPr/>
        </p:nvSpPr>
        <p:spPr>
          <a:xfrm>
            <a:off x="1" y="4744622"/>
            <a:ext cx="9143999" cy="163121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t>Perendaman </a:t>
            </a:r>
            <a:r>
              <a:rPr lang="en-US" sz="2000" b="1" dirty="0"/>
              <a:t>daging sapi segar pada ekstrak bunga dan ekstrak </a:t>
            </a:r>
            <a:r>
              <a:rPr lang="en-US" sz="2000" b="1" dirty="0" smtClean="0"/>
              <a:t>daun pada </a:t>
            </a:r>
            <a:r>
              <a:rPr lang="en-US" sz="2000" b="1" dirty="0"/>
              <a:t>konsentrasi ekstrak 10% selama 60 menit. Selanjutnya, dilakukan </a:t>
            </a:r>
            <a:r>
              <a:rPr lang="en-US" sz="2000" b="1" dirty="0" smtClean="0"/>
              <a:t>analisis TPC dan pengujian </a:t>
            </a:r>
            <a:r>
              <a:rPr lang="en-US" sz="2000" b="1" dirty="0" err="1"/>
              <a:t>organoleptik</a:t>
            </a:r>
            <a:r>
              <a:rPr lang="en-US" sz="2000" b="1" dirty="0"/>
              <a:t> metode </a:t>
            </a:r>
            <a:r>
              <a:rPr lang="en-US" sz="2000" b="1" dirty="0" err="1"/>
              <a:t>hedonik</a:t>
            </a:r>
            <a:r>
              <a:rPr lang="en-US" sz="2000" b="1" dirty="0"/>
              <a:t> pada daging sapi dengan atribut warna, tekstur dan aroma pada daging mentah </a:t>
            </a:r>
            <a:r>
              <a:rPr lang="en-US" sz="2000" b="1" dirty="0" smtClean="0"/>
              <a:t>dan </a:t>
            </a:r>
            <a:r>
              <a:rPr lang="en-US" sz="2000" b="1" dirty="0"/>
              <a:t>atribut rasa pada daging sapi yang sudah </a:t>
            </a:r>
            <a:r>
              <a:rPr lang="en-US" sz="2000" b="1" dirty="0" smtClean="0"/>
              <a:t>direbus.</a:t>
            </a:r>
            <a:endParaRPr lang="en-US" sz="2000" b="1" dirty="0" smtClean="0">
              <a:latin typeface="Adobe Gothic Std B" panose="020B0800000000000000" pitchFamily="34" charset="-128"/>
              <a:ea typeface="Adobe Gothic Std B" panose="020B0800000000000000" pitchFamily="34" charset="-128"/>
            </a:endParaRPr>
          </a:p>
        </p:txBody>
      </p:sp>
      <p:pic>
        <p:nvPicPr>
          <p:cNvPr id="8" name="Picture 7" descr="D:\IMG_5641.JPG"/>
          <p:cNvPicPr/>
          <p:nvPr/>
        </p:nvPicPr>
        <p:blipFill rotWithShape="1">
          <a:blip r:embed="rId2" cstate="print">
            <a:extLst>
              <a:ext uri="{28A0092B-C50C-407E-A947-70E740481C1C}">
                <a14:useLocalDpi xmlns:a14="http://schemas.microsoft.com/office/drawing/2010/main" val="0"/>
              </a:ext>
            </a:extLst>
          </a:blip>
          <a:srcRect r="11828"/>
          <a:stretch/>
        </p:blipFill>
        <p:spPr bwMode="auto">
          <a:xfrm>
            <a:off x="7344159" y="1030731"/>
            <a:ext cx="1593778" cy="1631216"/>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641"/>
          <a:stretch/>
        </p:blipFill>
        <p:spPr>
          <a:xfrm rot="5400000">
            <a:off x="5549730" y="1045048"/>
            <a:ext cx="1679584" cy="165095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7942" r="8629" b="7942"/>
          <a:stretch/>
        </p:blipFill>
        <p:spPr>
          <a:xfrm rot="5400000">
            <a:off x="7326715" y="3141030"/>
            <a:ext cx="1628665" cy="1124510"/>
          </a:xfrm>
          <a:prstGeom prst="rect">
            <a:avLst/>
          </a:prstGeom>
        </p:spPr>
      </p:pic>
    </p:spTree>
    <p:extLst>
      <p:ext uri="{BB962C8B-B14F-4D97-AF65-F5344CB8AC3E}">
        <p14:creationId xmlns:p14="http://schemas.microsoft.com/office/powerpoint/2010/main" val="15987491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624" y="1853242"/>
            <a:ext cx="7907628" cy="132343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b="1" dirty="0"/>
              <a:t>Penelitian utama ini merupakan kelanjutan dari penelitian pendahuluan yang bertujuan untuk menentukan pengaruh konsentrasi ekstrak kecombrang dan lama perendaman terhadap mutu daging sapi segar.</a:t>
            </a:r>
            <a:endParaRPr lang="en-US" sz="2000" b="1" dirty="0">
              <a:latin typeface="Adobe Gothic Std B" panose="020B0800000000000000" pitchFamily="34" charset="-128"/>
              <a:ea typeface="Adobe Gothic Std B" panose="020B0800000000000000" pitchFamily="34" charset="-128"/>
            </a:endParaRPr>
          </a:p>
        </p:txBody>
      </p:sp>
      <p:sp>
        <p:nvSpPr>
          <p:cNvPr id="5" name="Title 1"/>
          <p:cNvSpPr txBox="1">
            <a:spLocks/>
          </p:cNvSpPr>
          <p:nvPr/>
        </p:nvSpPr>
        <p:spPr>
          <a:xfrm>
            <a:off x="2704563" y="334851"/>
            <a:ext cx="6233375" cy="669702"/>
          </a:xfrm>
          <a:prstGeom prst="rect">
            <a:avLst/>
          </a:prstGeom>
        </p:spPr>
        <p:txBody>
          <a:bodyPr vert="horz" lIns="91440" tIns="45720" rIns="91440" bIns="45720" rtlCol="0" anchor="b">
            <a:normAutofit/>
            <a:scene3d>
              <a:camera prst="perspectiveLeft"/>
              <a:lightRig rig="threePt" dir="t"/>
            </a:scene3d>
            <a:sp3d/>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dirty="0" smtClean="0">
                <a:latin typeface="Adobe Gothic Std B" panose="020B0800000000000000" pitchFamily="34" charset="-128"/>
                <a:ea typeface="Adobe Gothic Std B" panose="020B0800000000000000" pitchFamily="34" charset="-128"/>
              </a:rPr>
              <a:t>METODE PENELITIAN</a:t>
            </a:r>
            <a:endParaRPr lang="en-US" sz="3600" dirty="0">
              <a:latin typeface="Adobe Gothic Std B" panose="020B0800000000000000" pitchFamily="34" charset="-128"/>
              <a:ea typeface="Adobe Gothic Std B" panose="020B0800000000000000" pitchFamily="34" charset="-128"/>
            </a:endParaRPr>
          </a:p>
        </p:txBody>
      </p:sp>
      <p:sp>
        <p:nvSpPr>
          <p:cNvPr id="7" name="Rectangle 6"/>
          <p:cNvSpPr/>
          <p:nvPr/>
        </p:nvSpPr>
        <p:spPr>
          <a:xfrm>
            <a:off x="2105695" y="3845067"/>
            <a:ext cx="4945486" cy="132343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ctr">
              <a:buAutoNum type="arabicParenBoth"/>
            </a:pPr>
            <a:r>
              <a:rPr lang="en-US" sz="2000" b="1" dirty="0" smtClean="0"/>
              <a:t>Rancangan Perlakuan</a:t>
            </a:r>
          </a:p>
          <a:p>
            <a:pPr algn="ctr"/>
            <a:r>
              <a:rPr lang="en-US" sz="2000" b="1" dirty="0" smtClean="0"/>
              <a:t> </a:t>
            </a:r>
            <a:r>
              <a:rPr lang="en-US" sz="2000" b="1" dirty="0"/>
              <a:t>(2) Rancangan </a:t>
            </a:r>
            <a:r>
              <a:rPr lang="en-US" sz="2000" b="1" dirty="0" smtClean="0"/>
              <a:t>Percobaan</a:t>
            </a:r>
            <a:endParaRPr lang="en-US" sz="2000" b="1" dirty="0"/>
          </a:p>
          <a:p>
            <a:pPr algn="ctr"/>
            <a:r>
              <a:rPr lang="en-US" sz="2000" b="1" dirty="0" smtClean="0"/>
              <a:t>(3</a:t>
            </a:r>
            <a:r>
              <a:rPr lang="en-US" sz="2000" b="1" dirty="0"/>
              <a:t>) Rancangan </a:t>
            </a:r>
            <a:r>
              <a:rPr lang="en-US" sz="2000" b="1" dirty="0" smtClean="0"/>
              <a:t>Analisis</a:t>
            </a:r>
          </a:p>
          <a:p>
            <a:pPr algn="ctr"/>
            <a:r>
              <a:rPr lang="en-US" sz="2000" b="1" dirty="0" smtClean="0"/>
              <a:t>(4</a:t>
            </a:r>
            <a:r>
              <a:rPr lang="en-US" sz="2000" b="1" dirty="0"/>
              <a:t>) Rancangan </a:t>
            </a:r>
            <a:r>
              <a:rPr lang="en-US" sz="2000" b="1" dirty="0" smtClean="0"/>
              <a:t>Respons</a:t>
            </a:r>
            <a:endParaRPr lang="en-US" sz="2000" b="1" dirty="0" smtClean="0">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112" y="5583041"/>
            <a:ext cx="1814888" cy="1274959"/>
          </a:xfrm>
          <a:prstGeom prst="rect">
            <a:avLst/>
          </a:prstGeom>
        </p:spPr>
      </p:pic>
    </p:spTree>
    <p:extLst>
      <p:ext uri="{BB962C8B-B14F-4D97-AF65-F5344CB8AC3E}">
        <p14:creationId xmlns:p14="http://schemas.microsoft.com/office/powerpoint/2010/main" val="315875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52283" y="-90152"/>
            <a:ext cx="6284890"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err="1" smtClean="0">
                <a:latin typeface="Adobe Gothic Std B" panose="020B0800000000000000" pitchFamily="34" charset="-128"/>
                <a:ea typeface="Adobe Gothic Std B" panose="020B0800000000000000" pitchFamily="34" charset="-128"/>
              </a:rPr>
              <a:t>RancangAN</a:t>
            </a:r>
            <a:r>
              <a:rPr lang="en-US" sz="4000" dirty="0" smtClean="0">
                <a:latin typeface="Adobe Gothic Std B" panose="020B0800000000000000" pitchFamily="34" charset="-128"/>
                <a:ea typeface="Adobe Gothic Std B" panose="020B0800000000000000" pitchFamily="34" charset="-128"/>
              </a:rPr>
              <a:t> PERLAKUAN</a:t>
            </a:r>
            <a:endParaRPr lang="en-US" sz="4000" dirty="0">
              <a:latin typeface="Adobe Gothic Std B" panose="020B0800000000000000" pitchFamily="34" charset="-128"/>
              <a:ea typeface="Adobe Gothic Std B" panose="020B0800000000000000" pitchFamily="34" charset="-128"/>
            </a:endParaRPr>
          </a:p>
        </p:txBody>
      </p:sp>
      <p:sp>
        <p:nvSpPr>
          <p:cNvPr id="8" name="Rounded Rectangle 7"/>
          <p:cNvSpPr/>
          <p:nvPr/>
        </p:nvSpPr>
        <p:spPr>
          <a:xfrm>
            <a:off x="273793" y="1232846"/>
            <a:ext cx="4066387" cy="968036"/>
          </a:xfrm>
          <a:prstGeom prst="round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t>Faktor </a:t>
            </a:r>
            <a:r>
              <a:rPr lang="en-US" sz="2000" b="1" dirty="0"/>
              <a:t>konsentrasi </a:t>
            </a:r>
            <a:r>
              <a:rPr lang="en-US" sz="2000" b="1" dirty="0" smtClean="0"/>
              <a:t>ekstrak bunga </a:t>
            </a:r>
            <a:r>
              <a:rPr lang="en-US" sz="2000" b="1" dirty="0"/>
              <a:t>kecombrang (A</a:t>
            </a:r>
            <a:r>
              <a:rPr lang="en-US" sz="2000" b="1" dirty="0" smtClean="0"/>
              <a:t>) </a:t>
            </a:r>
            <a:r>
              <a:rPr lang="id-ID" sz="2000" b="1" dirty="0" smtClean="0"/>
              <a:t>terdiri dari </a:t>
            </a:r>
            <a:r>
              <a:rPr lang="en-US" sz="2000" b="1" dirty="0" smtClean="0"/>
              <a:t>3</a:t>
            </a:r>
            <a:r>
              <a:rPr lang="id-ID" sz="2000" b="1" dirty="0" smtClean="0"/>
              <a:t> taraf</a:t>
            </a:r>
            <a:endParaRPr lang="id-ID" sz="2000" b="1" dirty="0"/>
          </a:p>
        </p:txBody>
      </p:sp>
      <p:sp>
        <p:nvSpPr>
          <p:cNvPr id="9" name="Rounded Rectangle 8"/>
          <p:cNvSpPr/>
          <p:nvPr/>
        </p:nvSpPr>
        <p:spPr>
          <a:xfrm>
            <a:off x="4494728" y="1232846"/>
            <a:ext cx="4546243" cy="968036"/>
          </a:xfrm>
          <a:prstGeom prst="round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Faktor </a:t>
            </a:r>
            <a:r>
              <a:rPr lang="en-US" sz="2000" b="1" dirty="0"/>
              <a:t>lama perendaman daging pada ekstrak kecombrang (</a:t>
            </a:r>
            <a:r>
              <a:rPr lang="en-US" sz="2000" b="1" dirty="0" smtClean="0"/>
              <a:t>B), </a:t>
            </a:r>
            <a:r>
              <a:rPr lang="id-ID" sz="2000" b="1" dirty="0" smtClean="0"/>
              <a:t>terdiri </a:t>
            </a:r>
            <a:r>
              <a:rPr lang="id-ID" sz="2000" b="1" dirty="0"/>
              <a:t>dari </a:t>
            </a:r>
            <a:r>
              <a:rPr lang="id-ID" sz="2000" b="1" dirty="0" smtClean="0"/>
              <a:t>3 </a:t>
            </a:r>
            <a:r>
              <a:rPr lang="id-ID" sz="2000" b="1" dirty="0"/>
              <a:t>taraf</a:t>
            </a:r>
          </a:p>
        </p:txBody>
      </p:sp>
      <p:graphicFrame>
        <p:nvGraphicFramePr>
          <p:cNvPr id="14" name="Diagram 13"/>
          <p:cNvGraphicFramePr/>
          <p:nvPr>
            <p:extLst>
              <p:ext uri="{D42A27DB-BD31-4B8C-83A1-F6EECF244321}">
                <p14:modId xmlns:p14="http://schemas.microsoft.com/office/powerpoint/2010/main" val="1057680952"/>
              </p:ext>
            </p:extLst>
          </p:nvPr>
        </p:nvGraphicFramePr>
        <p:xfrm>
          <a:off x="5154986" y="1950748"/>
          <a:ext cx="296214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1832178885"/>
              </p:ext>
            </p:extLst>
          </p:nvPr>
        </p:nvGraphicFramePr>
        <p:xfrm>
          <a:off x="928947" y="1993760"/>
          <a:ext cx="2962141"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6629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52283" y="-90152"/>
            <a:ext cx="6284890"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err="1" smtClean="0">
                <a:latin typeface="Adobe Gothic Std B" panose="020B0800000000000000" pitchFamily="34" charset="-128"/>
                <a:ea typeface="Adobe Gothic Std B" panose="020B0800000000000000" pitchFamily="34" charset="-128"/>
              </a:rPr>
              <a:t>RancangAN</a:t>
            </a:r>
            <a:r>
              <a:rPr lang="en-US" sz="4000" dirty="0" smtClean="0">
                <a:latin typeface="Adobe Gothic Std B" panose="020B0800000000000000" pitchFamily="34" charset="-128"/>
                <a:ea typeface="Adobe Gothic Std B" panose="020B0800000000000000" pitchFamily="34" charset="-128"/>
              </a:rPr>
              <a:t> PERCOBAAN</a:t>
            </a:r>
            <a:endParaRPr lang="en-US" sz="4000" dirty="0">
              <a:latin typeface="Adobe Gothic Std B" panose="020B0800000000000000" pitchFamily="34" charset="-128"/>
              <a:ea typeface="Adobe Gothic Std B" panose="020B0800000000000000" pitchFamily="34" charset="-128"/>
            </a:endParaRPr>
          </a:p>
        </p:txBody>
      </p:sp>
      <p:sp>
        <p:nvSpPr>
          <p:cNvPr id="2" name="Rectangle 1"/>
          <p:cNvSpPr/>
          <p:nvPr/>
        </p:nvSpPr>
        <p:spPr>
          <a:xfrm>
            <a:off x="1716109" y="1421249"/>
            <a:ext cx="5689243" cy="1200329"/>
          </a:xfrm>
          <a:prstGeom prst="rect">
            <a:avLst/>
          </a:prstGeom>
        </p:spPr>
        <p:txBody>
          <a:bodyPr wrap="square">
            <a:spAutoFit/>
          </a:bodyPr>
          <a:lstStyle/>
          <a:p>
            <a:pPr algn="ctr"/>
            <a:r>
              <a:rPr lang="en-US" dirty="0">
                <a:latin typeface="Adobe Garamond Pro Bold" panose="02020702060506020403" pitchFamily="18" charset="0"/>
              </a:rPr>
              <a:t>Rancangan percobaan untuk penelitian ini adalah Rancangan Acak Kelompok (RAK), dengan pola faktorial </a:t>
            </a:r>
            <a:r>
              <a:rPr lang="en-US" dirty="0" smtClean="0">
                <a:latin typeface="Adobe Garamond Pro Bold" panose="02020702060506020403" pitchFamily="18" charset="0"/>
              </a:rPr>
              <a:t>3 </a:t>
            </a:r>
            <a:r>
              <a:rPr lang="en-US" dirty="0">
                <a:latin typeface="Adobe Garamond Pro Bold" panose="02020702060506020403" pitchFamily="18" charset="0"/>
              </a:rPr>
              <a:t>x 3, setiap perlakuan diulang sebanyak </a:t>
            </a:r>
            <a:r>
              <a:rPr lang="en-US" dirty="0" smtClean="0">
                <a:latin typeface="Adobe Garamond Pro Bold" panose="02020702060506020403" pitchFamily="18" charset="0"/>
              </a:rPr>
              <a:t>tiga </a:t>
            </a:r>
            <a:r>
              <a:rPr lang="en-US" dirty="0">
                <a:latin typeface="Adobe Garamond Pro Bold" panose="02020702060506020403" pitchFamily="18" charset="0"/>
              </a:rPr>
              <a:t>kali sehingga diperoleh </a:t>
            </a:r>
            <a:r>
              <a:rPr lang="en-US" dirty="0" smtClean="0">
                <a:latin typeface="Adobe Garamond Pro Bold" panose="02020702060506020403" pitchFamily="18" charset="0"/>
              </a:rPr>
              <a:t>27 </a:t>
            </a:r>
            <a:r>
              <a:rPr lang="en-US" dirty="0">
                <a:latin typeface="Adobe Garamond Pro Bold" panose="02020702060506020403" pitchFamily="18" charset="0"/>
              </a:rPr>
              <a:t>satuan percobaan</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75326816"/>
                  </p:ext>
                </p:extLst>
              </p:nvPr>
            </p:nvGraphicFramePr>
            <p:xfrm>
              <a:off x="1716111" y="3847241"/>
              <a:ext cx="5557233" cy="570212"/>
            </p:xfrm>
            <a:graphic>
              <a:graphicData uri="http://schemas.openxmlformats.org/drawingml/2006/table">
                <a:tbl>
                  <a:tblPr firstRow="1" firstCol="1" bandRow="1">
                    <a:tableStyleId>{5C22544A-7EE6-4342-B048-85BDC9FD1C3A}</a:tableStyleId>
                  </a:tblPr>
                  <a:tblGrid>
                    <a:gridCol w="5557233"/>
                  </a:tblGrid>
                  <a:tr h="570212">
                    <a:tc>
                      <a:txBody>
                        <a:bodyPr/>
                        <a:lstStyle/>
                        <a:p>
                          <a:pPr marL="0" marR="0" algn="ctr">
                            <a:lnSpc>
                              <a:spcPct val="150000"/>
                            </a:lnSpc>
                            <a:spcBef>
                              <a:spcPts val="600"/>
                            </a:spcBef>
                            <a:spcAft>
                              <a:spcPts val="0"/>
                            </a:spcAft>
                          </a:pPr>
                          <a:r>
                            <a:rPr lang="id-ID" sz="2000" dirty="0">
                              <a:effectLst/>
                              <a:latin typeface="Adobe Garamond Pro Bold" panose="02020702060506020403" pitchFamily="18" charset="0"/>
                            </a:rPr>
                            <a:t>Y</a:t>
                          </a:r>
                          <a:r>
                            <a:rPr lang="id-ID" sz="2000" baseline="-25000" dirty="0">
                              <a:effectLst/>
                              <a:latin typeface="Adobe Garamond Pro Bold" panose="02020702060506020403" pitchFamily="18" charset="0"/>
                            </a:rPr>
                            <a:t>ijk</a:t>
                          </a:r>
                          <a:r>
                            <a:rPr lang="id-ID" sz="2000" dirty="0">
                              <a:effectLst/>
                              <a:latin typeface="Adobe Garamond Pro Bold" panose="02020702060506020403" pitchFamily="18" charset="0"/>
                            </a:rPr>
                            <a:t> = </a:t>
                          </a:r>
                          <a14:m>
                            <m:oMath xmlns:m="http://schemas.openxmlformats.org/officeDocument/2006/math">
                              <m:r>
                                <m:rPr>
                                  <m:sty m:val="p"/>
                                </m:rPr>
                                <a:rPr lang="id-ID" sz="2000">
                                  <a:effectLst/>
                                  <a:latin typeface="Cambria Math" panose="02040503050406030204" pitchFamily="18" charset="0"/>
                                </a:rPr>
                                <m:t>μ</m:t>
                              </m:r>
                            </m:oMath>
                          </a14:m>
                          <a:r>
                            <a:rPr lang="id-ID" sz="2000" dirty="0">
                              <a:effectLst/>
                              <a:latin typeface="Adobe Garamond Pro Bold" panose="02020702060506020403" pitchFamily="18" charset="0"/>
                            </a:rPr>
                            <a:t> + </a:t>
                          </a:r>
                          <a:r>
                            <a:rPr lang="en-US" sz="2000" dirty="0">
                              <a:effectLst/>
                              <a:latin typeface="Adobe Garamond Pro Bold" panose="02020702060506020403" pitchFamily="18" charset="0"/>
                            </a:rPr>
                            <a:t>A</a:t>
                          </a:r>
                          <a:r>
                            <a:rPr lang="id-ID" sz="2000" baseline="-25000" dirty="0">
                              <a:effectLst/>
                              <a:latin typeface="Adobe Garamond Pro Bold" panose="02020702060506020403" pitchFamily="18" charset="0"/>
                            </a:rPr>
                            <a:t>i</a:t>
                          </a:r>
                          <a:r>
                            <a:rPr lang="id-ID" sz="2000" dirty="0">
                              <a:effectLst/>
                              <a:latin typeface="Adobe Garamond Pro Bold" panose="02020702060506020403" pitchFamily="18" charset="0"/>
                            </a:rPr>
                            <a:t> + </a:t>
                          </a:r>
                          <a:r>
                            <a:rPr lang="en-US" sz="2000" dirty="0">
                              <a:effectLst/>
                              <a:latin typeface="Adobe Garamond Pro Bold" panose="02020702060506020403" pitchFamily="18" charset="0"/>
                            </a:rPr>
                            <a:t>B</a:t>
                          </a:r>
                          <a:r>
                            <a:rPr lang="id-ID" sz="2000" baseline="-25000" dirty="0">
                              <a:effectLst/>
                              <a:latin typeface="Adobe Garamond Pro Bold" panose="02020702060506020403" pitchFamily="18" charset="0"/>
                            </a:rPr>
                            <a:t>j</a:t>
                          </a:r>
                          <a:r>
                            <a:rPr lang="id-ID" sz="2000" dirty="0">
                              <a:effectLst/>
                              <a:latin typeface="Adobe Garamond Pro Bold" panose="02020702060506020403" pitchFamily="18" charset="0"/>
                            </a:rPr>
                            <a:t> + (</a:t>
                          </a:r>
                          <a:r>
                            <a:rPr lang="en-US" sz="2000" dirty="0">
                              <a:effectLst/>
                              <a:latin typeface="Adobe Garamond Pro Bold" panose="02020702060506020403" pitchFamily="18" charset="0"/>
                            </a:rPr>
                            <a:t>AB</a:t>
                          </a:r>
                          <a:r>
                            <a:rPr lang="id-ID" sz="2000" dirty="0">
                              <a:effectLst/>
                              <a:latin typeface="Adobe Garamond Pro Bold" panose="02020702060506020403" pitchFamily="18" charset="0"/>
                            </a:rPr>
                            <a:t>)</a:t>
                          </a:r>
                          <a:r>
                            <a:rPr lang="id-ID" sz="2000" baseline="-25000" dirty="0">
                              <a:effectLst/>
                              <a:latin typeface="Adobe Garamond Pro Bold" panose="02020702060506020403" pitchFamily="18" charset="0"/>
                            </a:rPr>
                            <a:t>ij</a:t>
                          </a:r>
                          <a:r>
                            <a:rPr lang="id-ID" sz="2000" dirty="0">
                              <a:effectLst/>
                              <a:latin typeface="Adobe Garamond Pro Bold" panose="02020702060506020403" pitchFamily="18" charset="0"/>
                            </a:rPr>
                            <a:t> + </a:t>
                          </a:r>
                          <a14:m>
                            <m:oMath xmlns:m="http://schemas.openxmlformats.org/officeDocument/2006/math">
                              <m:r>
                                <m:rPr>
                                  <m:sty m:val="p"/>
                                </m:rPr>
                                <a:rPr lang="id-ID" sz="2000">
                                  <a:effectLst/>
                                  <a:latin typeface="Cambria Math" panose="02040503050406030204" pitchFamily="18" charset="0"/>
                                </a:rPr>
                                <m:t>ε</m:t>
                              </m:r>
                            </m:oMath>
                          </a14:m>
                          <a:r>
                            <a:rPr lang="id-ID" sz="2000" baseline="-25000" dirty="0">
                              <a:effectLst/>
                              <a:latin typeface="Adobe Garamond Pro Bold" panose="02020702060506020403" pitchFamily="18" charset="0"/>
                            </a:rPr>
                            <a:t>ijk</a:t>
                          </a:r>
                          <a:endParaRPr lang="en-US" sz="2000" dirty="0">
                            <a:effectLst/>
                            <a:latin typeface="Adobe Garamond Pro Bold" panose="02020702060506020403" pitchFamily="18" charset="0"/>
                            <a:ea typeface="Calibri" panose="020F0502020204030204" pitchFamily="34" charset="0"/>
                            <a:cs typeface="Times New Roman" panose="02020603050405020304" pitchFamily="18" charset="0"/>
                          </a:endParaRPr>
                        </a:p>
                      </a:txBody>
                      <a:tcPr marL="68580" marR="68580" marT="0" marB="0">
                        <a:solidFill>
                          <a:srgbClr val="C8225D"/>
                        </a:solidFill>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75326816"/>
                  </p:ext>
                </p:extLst>
              </p:nvPr>
            </p:nvGraphicFramePr>
            <p:xfrm>
              <a:off x="1716111" y="3847241"/>
              <a:ext cx="5557233" cy="570212"/>
            </p:xfrm>
            <a:graphic>
              <a:graphicData uri="http://schemas.openxmlformats.org/drawingml/2006/table">
                <a:tbl>
                  <a:tblPr firstRow="1" firstCol="1" bandRow="1">
                    <a:tableStyleId>{5C22544A-7EE6-4342-B048-85BDC9FD1C3A}</a:tableStyleId>
                  </a:tblPr>
                  <a:tblGrid>
                    <a:gridCol w="5557233"/>
                  </a:tblGrid>
                  <a:tr h="570212">
                    <a:tc>
                      <a:txBody>
                        <a:bodyPr/>
                        <a:lstStyle/>
                        <a:p>
                          <a:endParaRPr lang="en-US"/>
                        </a:p>
                      </a:txBody>
                      <a:tcPr marL="68580" marR="68580" marT="0" marB="0">
                        <a:blipFill rotWithShape="0">
                          <a:blip r:embed="rId2"/>
                          <a:stretch>
                            <a:fillRect l="-110" t="-1064" r="-438" b="-4255"/>
                          </a:stretch>
                        </a:blipFill>
                      </a:tcPr>
                    </a:tc>
                  </a:tr>
                </a:tbl>
              </a:graphicData>
            </a:graphic>
          </p:graphicFrame>
        </mc:Fallback>
      </mc:AlternateContent>
      <p:sp>
        <p:nvSpPr>
          <p:cNvPr id="4" name="Rectangle 3"/>
          <p:cNvSpPr/>
          <p:nvPr/>
        </p:nvSpPr>
        <p:spPr>
          <a:xfrm>
            <a:off x="2340932" y="3295850"/>
            <a:ext cx="4307589"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Model percobaan untuk penelitian ini adalah</a:t>
            </a:r>
            <a:endParaRPr lang="en-US" dirty="0"/>
          </a:p>
        </p:txBody>
      </p:sp>
    </p:spTree>
    <p:extLst>
      <p:ext uri="{BB962C8B-B14F-4D97-AF65-F5344CB8AC3E}">
        <p14:creationId xmlns:p14="http://schemas.microsoft.com/office/powerpoint/2010/main" val="23802314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68193" y="0"/>
            <a:ext cx="6284890" cy="837129"/>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d-ID" sz="4000" b="1" dirty="0"/>
              <a:t>Tabel rancangan acak kelompok (rak) faktorian </a:t>
            </a:r>
            <a:r>
              <a:rPr lang="id-ID" sz="4000" b="1" dirty="0" smtClean="0"/>
              <a:t>(</a:t>
            </a:r>
            <a:r>
              <a:rPr lang="en-US" sz="4000" b="1" dirty="0" smtClean="0"/>
              <a:t>3</a:t>
            </a:r>
            <a:r>
              <a:rPr lang="id-ID" sz="4000" b="1" dirty="0" smtClean="0"/>
              <a:t>x3</a:t>
            </a:r>
            <a:r>
              <a:rPr lang="id-ID" sz="4000" b="1" dirty="0"/>
              <a:t>)</a:t>
            </a:r>
            <a:endParaRPr lang="en-US" sz="4000" b="1" dirty="0">
              <a:latin typeface="Adobe Gothic Std B" panose="020B0800000000000000" pitchFamily="34" charset="-128"/>
              <a:ea typeface="Adobe Gothic Std B" panose="020B0800000000000000"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121760041"/>
              </p:ext>
            </p:extLst>
          </p:nvPr>
        </p:nvGraphicFramePr>
        <p:xfrm>
          <a:off x="888643" y="1171981"/>
          <a:ext cx="7328078" cy="4726537"/>
        </p:xfrm>
        <a:graphic>
          <a:graphicData uri="http://schemas.openxmlformats.org/drawingml/2006/table">
            <a:tbl>
              <a:tblPr firstRow="1" firstCol="1" bandRow="1">
                <a:tableStyleId>{5C22544A-7EE6-4342-B048-85BDC9FD1C3A}</a:tableStyleId>
              </a:tblPr>
              <a:tblGrid>
                <a:gridCol w="2358202"/>
                <a:gridCol w="1967684"/>
                <a:gridCol w="883884"/>
                <a:gridCol w="1059154"/>
                <a:gridCol w="1059154"/>
              </a:tblGrid>
              <a:tr h="448533">
                <a:tc rowSpan="2">
                  <a:txBody>
                    <a:bodyPr/>
                    <a:lstStyle/>
                    <a:p>
                      <a:pPr marL="0" marR="0" algn="ctr">
                        <a:lnSpc>
                          <a:spcPct val="150000"/>
                        </a:lnSpc>
                        <a:spcBef>
                          <a:spcPts val="0"/>
                        </a:spcBef>
                        <a:spcAft>
                          <a:spcPts val="0"/>
                        </a:spcAft>
                      </a:pPr>
                      <a:r>
                        <a:rPr lang="id-ID" sz="1600" b="1" dirty="0">
                          <a:effectLst/>
                        </a:rPr>
                        <a:t>Konsentrasi </a:t>
                      </a:r>
                      <a:r>
                        <a:rPr lang="en-US" sz="1600" b="1" dirty="0">
                          <a:effectLst/>
                        </a:rPr>
                        <a:t>Ekstrak Kecombrang</a:t>
                      </a:r>
                      <a:r>
                        <a:rPr lang="id-ID" sz="1600" b="1" dirty="0">
                          <a:effectLst/>
                        </a:rPr>
                        <a:t> (</a:t>
                      </a:r>
                      <a:r>
                        <a:rPr lang="en-US" sz="1600" b="1" dirty="0">
                          <a:effectLst/>
                        </a:rPr>
                        <a:t>A</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50000"/>
                        </a:lnSpc>
                        <a:spcBef>
                          <a:spcPts val="0"/>
                        </a:spcBef>
                        <a:spcAft>
                          <a:spcPts val="0"/>
                        </a:spcAft>
                      </a:pPr>
                      <a:r>
                        <a:rPr lang="id-ID" sz="1600" b="1">
                          <a:effectLst/>
                        </a:rPr>
                        <a:t>Lama Perendaman (</a:t>
                      </a:r>
                      <a:r>
                        <a:rPr lang="en-US" sz="1600" b="1">
                          <a:effectLst/>
                        </a:rPr>
                        <a:t>B</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50000"/>
                        </a:lnSpc>
                        <a:spcBef>
                          <a:spcPts val="0"/>
                        </a:spcBef>
                        <a:spcAft>
                          <a:spcPts val="0"/>
                        </a:spcAft>
                      </a:pPr>
                      <a:r>
                        <a:rPr lang="id-ID" sz="1600" b="1">
                          <a:effectLst/>
                        </a:rPr>
                        <a:t>Kelompok</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539116">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id-ID" sz="1600" b="1">
                          <a:effectLst/>
                        </a:rPr>
                        <a:t>I</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a:effectLst/>
                        </a:rPr>
                        <a:t>II</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a:effectLst/>
                        </a:rPr>
                        <a:t>III</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id-ID" sz="1600" b="1">
                          <a:effectLst/>
                        </a:rPr>
                        <a:t>5 % (</a:t>
                      </a:r>
                      <a:r>
                        <a:rPr lang="en-US" sz="1600" b="1">
                          <a:effectLst/>
                        </a:rPr>
                        <a:t>a</a:t>
                      </a:r>
                      <a:r>
                        <a:rPr lang="id-ID" sz="1600" b="1" baseline="-25000">
                          <a:effectLst/>
                        </a:rPr>
                        <a:t>1</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50000"/>
                        </a:lnSpc>
                        <a:spcBef>
                          <a:spcPts val="0"/>
                        </a:spcBef>
                        <a:spcAft>
                          <a:spcPts val="0"/>
                        </a:spcAft>
                      </a:pPr>
                      <a:r>
                        <a:rPr lang="id-ID" sz="1600" b="1">
                          <a:effectLst/>
                        </a:rPr>
                        <a:t>30 menit (</a:t>
                      </a:r>
                      <a:r>
                        <a:rPr lang="en-US" sz="1600" b="1">
                          <a:effectLst/>
                        </a:rPr>
                        <a:t>b</a:t>
                      </a:r>
                      <a:r>
                        <a:rPr lang="id-ID" sz="1600" b="1" baseline="-25000">
                          <a:effectLst/>
                        </a:rPr>
                        <a:t>1</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id-ID"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id-ID"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id-ID"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en-US" sz="1600" b="1" dirty="0" smtClean="0">
                          <a:effectLst/>
                        </a:rPr>
                        <a:t>10</a:t>
                      </a:r>
                      <a:r>
                        <a:rPr lang="id-ID" sz="1600" b="1" dirty="0" smtClean="0">
                          <a:effectLst/>
                        </a:rPr>
                        <a:t> </a:t>
                      </a:r>
                      <a:r>
                        <a:rPr lang="id-ID" sz="1600" b="1" dirty="0">
                          <a:effectLst/>
                        </a:rPr>
                        <a:t>% (</a:t>
                      </a:r>
                      <a:r>
                        <a:rPr lang="en-US" sz="1600" b="1" dirty="0">
                          <a:effectLst/>
                        </a:rPr>
                        <a:t>a</a:t>
                      </a:r>
                      <a:r>
                        <a:rPr lang="id-ID" sz="1600" b="1" baseline="-25000" dirty="0">
                          <a:effectLst/>
                        </a:rPr>
                        <a:t>2</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effectLst/>
                        </a:rPr>
                        <a:t>a</a:t>
                      </a:r>
                      <a:r>
                        <a:rPr lang="en-US" sz="1600" b="1" baseline="-25000" dirty="0">
                          <a:effectLst/>
                        </a:rPr>
                        <a:t>2</a:t>
                      </a:r>
                      <a:r>
                        <a:rPr lang="en-US" sz="1600" b="1" dirty="0">
                          <a:effectLst/>
                        </a:rPr>
                        <a:t>b</a:t>
                      </a:r>
                      <a:r>
                        <a:rPr lang="en-US" sz="1600" b="1" baseline="-25000" dirty="0">
                          <a:effectLst/>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en-US" sz="1600" b="1" dirty="0" smtClean="0">
                          <a:effectLst/>
                        </a:rPr>
                        <a:t>15</a:t>
                      </a:r>
                      <a:r>
                        <a:rPr lang="id-ID" sz="1600" b="1" dirty="0" smtClean="0">
                          <a:effectLst/>
                        </a:rPr>
                        <a:t> </a:t>
                      </a:r>
                      <a:r>
                        <a:rPr lang="id-ID" sz="1600" b="1" dirty="0">
                          <a:effectLst/>
                        </a:rPr>
                        <a:t>% (</a:t>
                      </a:r>
                      <a:r>
                        <a:rPr lang="en-US" sz="1600" b="1" dirty="0">
                          <a:effectLst/>
                        </a:rPr>
                        <a:t>a</a:t>
                      </a:r>
                      <a:r>
                        <a:rPr lang="id-ID" sz="1600" b="1" baseline="-25000" dirty="0">
                          <a:effectLst/>
                        </a:rPr>
                        <a:t>3</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id-ID" sz="1600" b="1">
                          <a:effectLst/>
                        </a:rPr>
                        <a:t>5 % (</a:t>
                      </a:r>
                      <a:r>
                        <a:rPr lang="en-US" sz="1600" b="1">
                          <a:effectLst/>
                        </a:rPr>
                        <a:t>a</a:t>
                      </a:r>
                      <a:r>
                        <a:rPr lang="id-ID" sz="1600" b="1" baseline="-25000">
                          <a:effectLst/>
                        </a:rPr>
                        <a:t>1</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50000"/>
                        </a:lnSpc>
                        <a:spcBef>
                          <a:spcPts val="0"/>
                        </a:spcBef>
                        <a:spcAft>
                          <a:spcPts val="0"/>
                        </a:spcAft>
                      </a:pPr>
                      <a:r>
                        <a:rPr lang="id-ID" sz="1600" b="1">
                          <a:effectLst/>
                        </a:rPr>
                        <a:t>60 menit (</a:t>
                      </a:r>
                      <a:r>
                        <a:rPr lang="en-US" sz="1600" b="1">
                          <a:effectLst/>
                        </a:rPr>
                        <a:t>b</a:t>
                      </a:r>
                      <a:r>
                        <a:rPr lang="id-ID" sz="1600" b="1" baseline="-25000">
                          <a:effectLst/>
                        </a:rPr>
                        <a:t>2</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en-US" sz="1600" b="1" dirty="0" smtClean="0">
                          <a:effectLst/>
                        </a:rPr>
                        <a:t>10</a:t>
                      </a:r>
                      <a:r>
                        <a:rPr lang="id-ID" sz="1600" b="1" dirty="0" smtClean="0">
                          <a:effectLst/>
                        </a:rPr>
                        <a:t> </a:t>
                      </a:r>
                      <a:r>
                        <a:rPr lang="id-ID" sz="1600" b="1" dirty="0">
                          <a:effectLst/>
                        </a:rPr>
                        <a:t>% (</a:t>
                      </a:r>
                      <a:r>
                        <a:rPr lang="en-US" sz="1600" b="1" dirty="0">
                          <a:effectLst/>
                        </a:rPr>
                        <a:t>a</a:t>
                      </a:r>
                      <a:r>
                        <a:rPr lang="id-ID" sz="1600" b="1" baseline="-25000" dirty="0">
                          <a:effectLst/>
                        </a:rPr>
                        <a:t>2</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en-US" sz="1600" b="1" dirty="0" smtClean="0">
                          <a:effectLst/>
                        </a:rPr>
                        <a:t>15</a:t>
                      </a:r>
                      <a:r>
                        <a:rPr lang="id-ID" sz="1600" b="1" dirty="0" smtClean="0">
                          <a:effectLst/>
                        </a:rPr>
                        <a:t> </a:t>
                      </a:r>
                      <a:r>
                        <a:rPr lang="id-ID" sz="1600" b="1" dirty="0">
                          <a:effectLst/>
                        </a:rPr>
                        <a:t>% (</a:t>
                      </a:r>
                      <a:r>
                        <a:rPr lang="en-US" sz="1600" b="1" dirty="0">
                          <a:effectLst/>
                        </a:rPr>
                        <a:t>a</a:t>
                      </a:r>
                      <a:r>
                        <a:rPr lang="id-ID" sz="1600" b="1" baseline="-25000" dirty="0">
                          <a:effectLst/>
                        </a:rPr>
                        <a:t>3</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id-ID" sz="1600" b="1">
                          <a:effectLst/>
                        </a:rPr>
                        <a:t>5 % (</a:t>
                      </a:r>
                      <a:r>
                        <a:rPr lang="en-US" sz="1600" b="1">
                          <a:effectLst/>
                        </a:rPr>
                        <a:t>a</a:t>
                      </a:r>
                      <a:r>
                        <a:rPr lang="id-ID" sz="1600" b="1" baseline="-25000">
                          <a:effectLst/>
                        </a:rPr>
                        <a:t>1</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50000"/>
                        </a:lnSpc>
                        <a:spcBef>
                          <a:spcPts val="0"/>
                        </a:spcBef>
                        <a:spcAft>
                          <a:spcPts val="0"/>
                        </a:spcAft>
                      </a:pPr>
                      <a:r>
                        <a:rPr lang="en-US" sz="1600" b="1">
                          <a:effectLst/>
                        </a:rPr>
                        <a:t>9</a:t>
                      </a:r>
                      <a:r>
                        <a:rPr lang="id-ID" sz="1600" b="1">
                          <a:effectLst/>
                        </a:rPr>
                        <a:t>0 menit (</a:t>
                      </a:r>
                      <a:r>
                        <a:rPr lang="en-US" sz="1600" b="1">
                          <a:effectLst/>
                        </a:rPr>
                        <a:t>b</a:t>
                      </a:r>
                      <a:r>
                        <a:rPr lang="en-US" sz="1600" b="1" baseline="-25000">
                          <a:effectLst/>
                        </a:rPr>
                        <a:t>3</a:t>
                      </a:r>
                      <a:r>
                        <a:rPr lang="id-ID" sz="1600" b="1">
                          <a:effectLst/>
                        </a:rPr>
                        <a: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id-ID" sz="1600" b="1" baseline="-25000">
                          <a:effectLst/>
                        </a:rPr>
                        <a:t>1</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en-US" sz="1600" b="1" dirty="0" smtClean="0">
                          <a:effectLst/>
                        </a:rPr>
                        <a:t>10</a:t>
                      </a:r>
                      <a:r>
                        <a:rPr lang="id-ID" sz="1600" b="1" dirty="0" smtClean="0">
                          <a:effectLst/>
                        </a:rPr>
                        <a:t> </a:t>
                      </a:r>
                      <a:r>
                        <a:rPr lang="id-ID" sz="1600" b="1" dirty="0">
                          <a:effectLst/>
                        </a:rPr>
                        <a:t>% (</a:t>
                      </a:r>
                      <a:r>
                        <a:rPr lang="en-US" sz="1600" b="1" dirty="0">
                          <a:effectLst/>
                        </a:rPr>
                        <a:t>a</a:t>
                      </a:r>
                      <a:r>
                        <a:rPr lang="id-ID" sz="1600" b="1" baseline="-25000" dirty="0">
                          <a:effectLst/>
                        </a:rPr>
                        <a:t>2</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2</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5432">
                <a:tc>
                  <a:txBody>
                    <a:bodyPr/>
                    <a:lstStyle/>
                    <a:p>
                      <a:pPr marL="0" marR="0" algn="ctr">
                        <a:lnSpc>
                          <a:spcPct val="150000"/>
                        </a:lnSpc>
                        <a:spcBef>
                          <a:spcPts val="0"/>
                        </a:spcBef>
                        <a:spcAft>
                          <a:spcPts val="0"/>
                        </a:spcAft>
                      </a:pPr>
                      <a:r>
                        <a:rPr lang="en-US" sz="1600" b="1" dirty="0" smtClean="0">
                          <a:effectLst/>
                        </a:rPr>
                        <a:t>15</a:t>
                      </a:r>
                      <a:r>
                        <a:rPr lang="id-ID" sz="1600" b="1" dirty="0" smtClean="0">
                          <a:effectLst/>
                        </a:rPr>
                        <a:t> </a:t>
                      </a:r>
                      <a:r>
                        <a:rPr lang="id-ID" sz="1600" b="1" dirty="0">
                          <a:effectLst/>
                        </a:rPr>
                        <a:t>% (</a:t>
                      </a:r>
                      <a:r>
                        <a:rPr lang="en-US" sz="1600" b="1" dirty="0">
                          <a:effectLst/>
                        </a:rPr>
                        <a:t>a</a:t>
                      </a:r>
                      <a:r>
                        <a:rPr lang="id-ID" sz="1600" b="1" baseline="-25000" dirty="0">
                          <a:effectLst/>
                        </a:rPr>
                        <a:t>3</a:t>
                      </a:r>
                      <a:r>
                        <a:rPr lang="id-ID" sz="1600" b="1" dirty="0">
                          <a:effectLst/>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rPr>
                        <a:t>a</a:t>
                      </a:r>
                      <a:r>
                        <a:rPr lang="en-US" sz="1600" b="1" baseline="-25000">
                          <a:effectLst/>
                        </a:rPr>
                        <a:t>3</a:t>
                      </a:r>
                      <a:r>
                        <a:rPr lang="en-US" sz="1600" b="1">
                          <a:effectLst/>
                        </a:rPr>
                        <a:t>b</a:t>
                      </a:r>
                      <a:r>
                        <a:rPr lang="en-US" sz="1600" b="1" baseline="-25000">
                          <a:effectLst/>
                        </a:rPr>
                        <a:t>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effectLst/>
                        </a:rPr>
                        <a:t>a</a:t>
                      </a:r>
                      <a:r>
                        <a:rPr lang="en-US" sz="1600" b="1" baseline="-25000" dirty="0">
                          <a:effectLst/>
                        </a:rPr>
                        <a:t>3</a:t>
                      </a:r>
                      <a:r>
                        <a:rPr lang="en-US" sz="1600" b="1" dirty="0">
                          <a:effectLst/>
                        </a:rPr>
                        <a:t>b</a:t>
                      </a:r>
                      <a:r>
                        <a:rPr lang="en-US" sz="1600" b="1" baseline="-25000" dirty="0">
                          <a:effectLst/>
                        </a:rPr>
                        <a:t>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842710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29553" y="115910"/>
            <a:ext cx="6284890" cy="83712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d-ID" sz="2800" b="1" dirty="0"/>
              <a:t>Analisis variansi (anava) percobaan faktorial dengan rak</a:t>
            </a:r>
            <a:endParaRPr lang="en-US" sz="4000" b="1" dirty="0">
              <a:latin typeface="Adobe Gothic Std B" panose="020B0800000000000000" pitchFamily="34" charset="-128"/>
              <a:ea typeface="Adobe Gothic Std B" panose="020B0800000000000000"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93548185"/>
              </p:ext>
            </p:extLst>
          </p:nvPr>
        </p:nvGraphicFramePr>
        <p:xfrm>
          <a:off x="441100" y="1223434"/>
          <a:ext cx="8261795" cy="3214033"/>
        </p:xfrm>
        <a:graphic>
          <a:graphicData uri="http://schemas.openxmlformats.org/drawingml/2006/table">
            <a:tbl>
              <a:tblPr firstRow="1" firstCol="1" bandRow="1">
                <a:tableStyleId>{5C22544A-7EE6-4342-B048-85BDC9FD1C3A}</a:tableStyleId>
              </a:tblPr>
              <a:tblGrid>
                <a:gridCol w="1351664"/>
                <a:gridCol w="1436609"/>
                <a:gridCol w="1352283"/>
                <a:gridCol w="1648496"/>
                <a:gridCol w="1532586"/>
                <a:gridCol w="940157"/>
              </a:tblGrid>
              <a:tr h="767380">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Sumber Keseragaman</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Derajat bebas</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(DB)</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Jumlah Kuadrat (JK)</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Kuadrat Tengah</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F Hitung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F Tabel 5%</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93558">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Kelompok</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r-1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JKK</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JKK/(r-1)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09093">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Perlakuan</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ab-1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JKP</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86366">
                <a:tc>
                  <a:txBody>
                    <a:bodyPr/>
                    <a:lstStyle/>
                    <a:p>
                      <a:pPr marL="0" marR="0" algn="ctr">
                        <a:lnSpc>
                          <a:spcPct val="100000"/>
                        </a:lnSpc>
                        <a:spcBef>
                          <a:spcPts val="0"/>
                        </a:spcBef>
                        <a:spcAft>
                          <a:spcPts val="0"/>
                        </a:spcAft>
                      </a:pP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Faktor A</a:t>
                      </a:r>
                    </a:p>
                  </a:txBody>
                  <a:tcPr marL="68580" marR="68580" marT="0" marB="0" anchor="ctr"/>
                </a:tc>
                <a:tc>
                  <a:txBody>
                    <a:bodyPr/>
                    <a:lstStyle/>
                    <a:p>
                      <a:pPr marL="0" marR="0" algn="ctr">
                        <a:lnSpc>
                          <a:spcPct val="100000"/>
                        </a:lnSpc>
                        <a:spcBef>
                          <a:spcPts val="0"/>
                        </a:spcBef>
                        <a:spcAft>
                          <a:spcPts val="0"/>
                        </a:spcAft>
                      </a:pP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21972">
                <a:tc>
                  <a:txBody>
                    <a:bodyPr/>
                    <a:lstStyle/>
                    <a:p>
                      <a:pPr marL="0" marR="0" algn="ctr">
                        <a:lnSpc>
                          <a:spcPct val="100000"/>
                        </a:lnSpc>
                        <a:spcBef>
                          <a:spcPts val="0"/>
                        </a:spcBef>
                        <a:spcAft>
                          <a:spcPts val="0"/>
                        </a:spcAft>
                      </a:pP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Faktor B</a:t>
                      </a:r>
                    </a:p>
                  </a:txBody>
                  <a:tcPr marL="68580" marR="68580" marT="0" marB="0" anchor="ctr"/>
                </a:tc>
                <a:tc>
                  <a:txBody>
                    <a:bodyPr/>
                    <a:lstStyle/>
                    <a:p>
                      <a:pPr marL="0" marR="0" algn="ctr">
                        <a:lnSpc>
                          <a:spcPct val="100000"/>
                        </a:lnSpc>
                        <a:spcBef>
                          <a:spcPts val="0"/>
                        </a:spcBef>
                        <a:spcAft>
                          <a:spcPts val="0"/>
                        </a:spcAft>
                      </a:pP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437882">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Interaksi </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AB</a:t>
                      </a: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-1)(</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JK(</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x</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x</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x</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296214">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Galat</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ab</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)(r-1)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JKG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p>
                  </a:txBody>
                  <a:tcPr marL="0" marR="0" marT="0" marB="0" anchor="ctr"/>
                </a:tc>
                <a:tc hMerge="1">
                  <a:txBody>
                    <a:bodyPr/>
                    <a:lstStyle/>
                    <a:p>
                      <a:endParaRPr lang="en-US"/>
                    </a:p>
                  </a:txBody>
                  <a:tcPr/>
                </a:tc>
              </a:tr>
              <a:tr h="301568">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Total</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b="1" dirty="0" err="1">
                          <a:effectLst/>
                          <a:latin typeface="Times New Roman" panose="02020603050405020304" pitchFamily="18" charset="0"/>
                          <a:ea typeface="Adobe Fan Heiti Std B" panose="020B0700000000000000" pitchFamily="34" charset="-128"/>
                          <a:cs typeface="Times New Roman" panose="02020603050405020304" pitchFamily="18" charset="0"/>
                        </a:rPr>
                        <a:t>rab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gridSpan="3">
                  <a:txBody>
                    <a:bodyPr/>
                    <a:lstStyle/>
                    <a:p>
                      <a:pPr marL="0" marR="0">
                        <a:lnSpc>
                          <a:spcPct val="100000"/>
                        </a:lnSpc>
                        <a:spcBef>
                          <a:spcPts val="0"/>
                        </a:spcBef>
                        <a:spcAft>
                          <a:spcPts val="0"/>
                        </a:spcAft>
                      </a:pP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p>
                  </a:txBody>
                  <a:tcPr marL="0" marR="0" marT="0" marB="0" anchor="ct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 y="4810894"/>
            <a:ext cx="9143999"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just">
              <a:spcBef>
                <a:spcPts val="0"/>
              </a:spcBef>
              <a:spcAft>
                <a:spcPts val="0"/>
              </a:spcAft>
              <a:buFont typeface="Times New Roman" panose="02020603050405020304" pitchFamily="18" charset="0"/>
              <a:buAutoNum type="arabicPeriod"/>
            </a:pP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H</a:t>
            </a:r>
            <a:r>
              <a:rPr lang="en-US" b="1" dirty="0" err="1">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ipotesis</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 ditolak, jika F hitung ≤ F tabel pada taraf 5% jika konsentrasi </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ekstrak kecombrang </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dan </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lama perendaman </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tidak berpengaruh terhadap </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mutu daging sapi segar pada </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masing-masing perlakuan pada taraf  5%</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a:t>
            </a:r>
          </a:p>
          <a:p>
            <a:pPr marL="342900" marR="0" lvl="0" indent="-342900" algn="just">
              <a:spcBef>
                <a:spcPts val="0"/>
              </a:spcBef>
              <a:spcAft>
                <a:spcPts val="0"/>
              </a:spcAft>
              <a:buFont typeface="Times New Roman" panose="02020603050405020304" pitchFamily="18" charset="0"/>
              <a:buAutoNum type="arabicPeriod"/>
            </a:pP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H</a:t>
            </a:r>
            <a:r>
              <a:rPr lang="en-US" b="1" dirty="0" err="1">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ipotesis</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 diterima, jika F hitung &gt; F tabel pada taraf 5% jika konsentrasi </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ekstrak kecombrang </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dan </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lama perendaman </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berpengaruh terhadap </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mutu daging sapi segar </a:t>
            </a:r>
            <a:r>
              <a:rPr lang="id-ID"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dan akan dilakukan uji Lanjut Duncan untuk melihat perbedaan antar perlakuan dari masing-masing perlakuan pada taraf  5%</a:t>
            </a:r>
            <a:r>
              <a:rPr lang="en-US" b="1" dirty="0">
                <a:solidFill>
                  <a:srgbClr val="000000"/>
                </a:solidFill>
                <a:latin typeface="Adobe Fan Heiti Std B" panose="020B0700000000000000" pitchFamily="34" charset="-128"/>
                <a:ea typeface="Adobe Fan Heiti Std B" panose="020B0700000000000000" pitchFamily="34" charset="-128"/>
                <a:cs typeface="Calisto MT" panose="02040603050505030304" pitchFamily="18" charset="0"/>
              </a:rPr>
              <a:t>.</a:t>
            </a:r>
            <a:endParaRPr lang="en-US" b="1" dirty="0">
              <a:solidFill>
                <a:srgbClr val="000000"/>
              </a:solidFill>
              <a:effectLst/>
              <a:latin typeface="Adobe Fan Heiti Std B" panose="020B0700000000000000" pitchFamily="34" charset="-128"/>
              <a:ea typeface="Adobe Fan Heiti Std B" panose="020B0700000000000000" pitchFamily="34" charset="-128"/>
              <a:cs typeface="Calisto MT" panose="02040603050505030304" pitchFamily="18" charset="0"/>
            </a:endParaRPr>
          </a:p>
        </p:txBody>
      </p:sp>
    </p:spTree>
    <p:extLst>
      <p:ext uri="{BB962C8B-B14F-4D97-AF65-F5344CB8AC3E}">
        <p14:creationId xmlns:p14="http://schemas.microsoft.com/office/powerpoint/2010/main" val="23106739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124" y="1203936"/>
            <a:ext cx="8049296"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a:latin typeface="Times New Roman" panose="02020603050405020304" pitchFamily="18" charset="0"/>
                <a:ea typeface="Calibri" panose="020F0502020204030204" pitchFamily="34" charset="0"/>
                <a:cs typeface="Times New Roman" panose="02020603050405020304" pitchFamily="18" charset="0"/>
              </a:rPr>
              <a:t>Respons Mikrobiologi</a:t>
            </a:r>
          </a:p>
          <a:p>
            <a:r>
              <a:rPr lang="en-US" sz="2000" b="1" dirty="0">
                <a:latin typeface="Times New Roman" panose="02020603050405020304" pitchFamily="18" charset="0"/>
                <a:cs typeface="Times New Roman" panose="02020603050405020304" pitchFamily="18" charset="0"/>
              </a:rPr>
              <a:t>Respons mikrobiologi berupa penentuan total koloni bakteri dengan menggunakan metode TPC (</a:t>
            </a:r>
            <a:r>
              <a:rPr lang="en-US" sz="2000" b="1" i="1" dirty="0">
                <a:latin typeface="Times New Roman" panose="02020603050405020304" pitchFamily="18" charset="0"/>
                <a:cs typeface="Times New Roman" panose="02020603050405020304" pitchFamily="18" charset="0"/>
              </a:rPr>
              <a:t>Total Plate </a:t>
            </a:r>
            <a:r>
              <a:rPr lang="en-US" sz="2000" b="1" i="1" dirty="0" smtClean="0">
                <a:latin typeface="Times New Roman" panose="02020603050405020304" pitchFamily="18" charset="0"/>
                <a:cs typeface="Times New Roman" panose="02020603050405020304" pitchFamily="18" charset="0"/>
              </a:rPr>
              <a:t>Count</a:t>
            </a:r>
            <a:r>
              <a:rPr lang="en-US" sz="2000" b="1" dirty="0" smtClean="0">
                <a:latin typeface="Times New Roman" panose="02020603050405020304" pitchFamily="18" charset="0"/>
                <a:cs typeface="Times New Roman" panose="02020603050405020304" pitchFamily="18" charset="0"/>
              </a:rPr>
              <a:t>). Pengujian </a:t>
            </a:r>
            <a:r>
              <a:rPr lang="en-US" sz="2000" b="1" dirty="0">
                <a:latin typeface="Times New Roman" panose="02020603050405020304" pitchFamily="18" charset="0"/>
                <a:cs typeface="Times New Roman" panose="02020603050405020304" pitchFamily="18" charset="0"/>
              </a:rPr>
              <a:t>dilakukan pada hari ke 0, 2, 4 dan </a:t>
            </a:r>
            <a:r>
              <a:rPr lang="en-US" sz="2000" b="1" dirty="0" smtClean="0">
                <a:latin typeface="Times New Roman" panose="02020603050405020304" pitchFamily="18" charset="0"/>
                <a:cs typeface="Times New Roman" panose="02020603050405020304" pitchFamily="18" charset="0"/>
              </a:rPr>
              <a:t>6.</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12124" y="3318773"/>
            <a:ext cx="8049296" cy="16927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a:latin typeface="Times New Roman" panose="02020603050405020304" pitchFamily="18" charset="0"/>
                <a:ea typeface="Calibri" panose="020F0502020204030204" pitchFamily="34" charset="0"/>
              </a:rPr>
              <a:t>Respons </a:t>
            </a:r>
            <a:r>
              <a:rPr lang="en-US" sz="2400" b="1" dirty="0" err="1">
                <a:latin typeface="Times New Roman" panose="02020603050405020304" pitchFamily="18" charset="0"/>
                <a:ea typeface="Calibri" panose="020F0502020204030204" pitchFamily="34" charset="0"/>
              </a:rPr>
              <a:t>O</a:t>
            </a:r>
            <a:r>
              <a:rPr lang="en-US" sz="2400" b="1" dirty="0" err="1" smtClean="0">
                <a:latin typeface="Times New Roman" panose="02020603050405020304" pitchFamily="18" charset="0"/>
                <a:ea typeface="Calibri" panose="020F0502020204030204" pitchFamily="34" charset="0"/>
              </a:rPr>
              <a:t>rganoleptik</a:t>
            </a:r>
            <a:endParaRPr lang="en-US" sz="2400" b="1" dirty="0">
              <a:latin typeface="Times New Roman" panose="02020603050405020304" pitchFamily="18" charset="0"/>
              <a:ea typeface="Calibri" panose="020F0502020204030204" pitchFamily="34" charset="0"/>
            </a:endParaRPr>
          </a:p>
          <a:p>
            <a:r>
              <a:rPr lang="en-US" sz="2000" b="1" dirty="0" smtClean="0">
                <a:latin typeface="Times New Roman" panose="02020603050405020304" pitchFamily="18" charset="0"/>
                <a:cs typeface="Times New Roman" panose="02020603050405020304" pitchFamily="18" charset="0"/>
              </a:rPr>
              <a:t>Pengujian </a:t>
            </a:r>
            <a:r>
              <a:rPr lang="en-US" sz="2000" b="1" dirty="0">
                <a:latin typeface="Times New Roman" panose="02020603050405020304" pitchFamily="18" charset="0"/>
                <a:cs typeface="Times New Roman" panose="02020603050405020304" pitchFamily="18" charset="0"/>
              </a:rPr>
              <a:t>dilakukan dengan metode uji </a:t>
            </a:r>
            <a:r>
              <a:rPr lang="en-US" sz="2000" b="1" dirty="0" err="1">
                <a:latin typeface="Times New Roman" panose="02020603050405020304" pitchFamily="18" charset="0"/>
                <a:cs typeface="Times New Roman" panose="02020603050405020304" pitchFamily="18" charset="0"/>
              </a:rPr>
              <a:t>hedonik</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terhadap 30 panelis</a:t>
            </a:r>
            <a:r>
              <a:rPr lang="en-US" sz="2000" b="1" dirty="0">
                <a:latin typeface="Times New Roman" panose="02020603050405020304" pitchFamily="18" charset="0"/>
                <a:cs typeface="Times New Roman" panose="02020603050405020304" pitchFamily="18" charset="0"/>
              </a:rPr>
              <a:t>. Atribut yang diuji meliputi warna, aroma dan tekstur pada daging sapi yang masih mentah dan atribut rasa pada daging sapi yang telah direbus yang dilakukan pada hari </a:t>
            </a:r>
            <a:r>
              <a:rPr lang="en-US" sz="2000" b="1" dirty="0" smtClean="0">
                <a:latin typeface="Times New Roman" panose="02020603050405020304" pitchFamily="18" charset="0"/>
                <a:cs typeface="Times New Roman" panose="02020603050405020304" pitchFamily="18" charset="0"/>
              </a:rPr>
              <a:t>ke </a:t>
            </a:r>
            <a:r>
              <a:rPr lang="en-US" sz="2000" b="1" dirty="0" smtClean="0">
                <a:latin typeface="Times New Roman" panose="02020603050405020304" pitchFamily="18" charset="0"/>
                <a:cs typeface="Times New Roman" panose="02020603050405020304" pitchFamily="18" charset="0"/>
              </a:rPr>
              <a:t>0, 2</a:t>
            </a:r>
            <a:r>
              <a:rPr lang="en-US" sz="2000" b="1" dirty="0">
                <a:latin typeface="Times New Roman" panose="02020603050405020304" pitchFamily="18" charset="0"/>
                <a:cs typeface="Times New Roman" panose="02020603050405020304" pitchFamily="18" charset="0"/>
              </a:rPr>
              <a:t>, 4 dan 6. </a:t>
            </a:r>
          </a:p>
        </p:txBody>
      </p:sp>
      <p:sp>
        <p:nvSpPr>
          <p:cNvPr id="2" name="Rectangle 1"/>
          <p:cNvSpPr/>
          <p:nvPr/>
        </p:nvSpPr>
        <p:spPr>
          <a:xfrm>
            <a:off x="2524259" y="241048"/>
            <a:ext cx="4275786" cy="523220"/>
          </a:xfrm>
          <a:prstGeom prst="rect">
            <a:avLst/>
          </a:prstGeom>
        </p:spPr>
        <p:txBody>
          <a:bodyPr wrap="square">
            <a:spAutoFit/>
          </a:bodyPr>
          <a:lstStyle/>
          <a:p>
            <a:pPr algn="ctr"/>
            <a:r>
              <a:rPr lang="en-US" sz="2800" dirty="0" smtClean="0">
                <a:latin typeface="Adobe Gothic Std B" panose="020B0800000000000000" pitchFamily="34" charset="-128"/>
                <a:ea typeface="Adobe Gothic Std B" panose="020B0800000000000000" pitchFamily="34" charset="-128"/>
              </a:rPr>
              <a:t>RANCANGAN RESPONS</a:t>
            </a:r>
            <a:endParaRPr lang="en-US" sz="28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925430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9"/>
          <p:cNvSpPr txBox="1"/>
          <p:nvPr/>
        </p:nvSpPr>
        <p:spPr>
          <a:xfrm>
            <a:off x="1476375" y="16599535"/>
            <a:ext cx="4933950" cy="2571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800" b="0">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9" name="Group 348"/>
          <p:cNvGrpSpPr>
            <a:grpSpLocks/>
          </p:cNvGrpSpPr>
          <p:nvPr/>
        </p:nvGrpSpPr>
        <p:grpSpPr bwMode="auto">
          <a:xfrm>
            <a:off x="2553932" y="457200"/>
            <a:ext cx="6458333" cy="6314440"/>
            <a:chOff x="331" y="-54"/>
            <a:chExt cx="9573" cy="7721"/>
          </a:xfrm>
        </p:grpSpPr>
        <p:sp>
          <p:nvSpPr>
            <p:cNvPr id="350" name="Freeform 349"/>
            <p:cNvSpPr>
              <a:spLocks/>
            </p:cNvSpPr>
            <p:nvPr/>
          </p:nvSpPr>
          <p:spPr bwMode="auto">
            <a:xfrm>
              <a:off x="1292" y="11"/>
              <a:ext cx="2155" cy="553"/>
            </a:xfrm>
            <a:custGeom>
              <a:avLst/>
              <a:gdLst>
                <a:gd name="T0" fmla="+- 0 2518 1337"/>
                <a:gd name="T1" fmla="*/ T0 w 2362"/>
                <a:gd name="T2" fmla="+- 0 11 11"/>
                <a:gd name="T3" fmla="*/ 11 h 634"/>
                <a:gd name="T4" fmla="+- 0 2632 1337"/>
                <a:gd name="T5" fmla="*/ T4 w 2362"/>
                <a:gd name="T6" fmla="+- 0 13 11"/>
                <a:gd name="T7" fmla="*/ 13 h 634"/>
                <a:gd name="T8" fmla="+- 0 2742 1337"/>
                <a:gd name="T9" fmla="*/ T8 w 2362"/>
                <a:gd name="T10" fmla="+- 0 17 11"/>
                <a:gd name="T11" fmla="*/ 17 h 634"/>
                <a:gd name="T12" fmla="+- 0 2850 1337"/>
                <a:gd name="T13" fmla="*/ T12 w 2362"/>
                <a:gd name="T14" fmla="+- 0 24 11"/>
                <a:gd name="T15" fmla="*/ 24 h 634"/>
                <a:gd name="T16" fmla="+- 0 2953 1337"/>
                <a:gd name="T17" fmla="*/ T16 w 2362"/>
                <a:gd name="T18" fmla="+- 0 33 11"/>
                <a:gd name="T19" fmla="*/ 33 h 634"/>
                <a:gd name="T20" fmla="+- 0 3051 1337"/>
                <a:gd name="T21" fmla="*/ T20 w 2362"/>
                <a:gd name="T22" fmla="+- 0 45 11"/>
                <a:gd name="T23" fmla="*/ 45 h 634"/>
                <a:gd name="T24" fmla="+- 0 3145 1337"/>
                <a:gd name="T25" fmla="*/ T24 w 2362"/>
                <a:gd name="T26" fmla="+- 0 60 11"/>
                <a:gd name="T27" fmla="*/ 60 h 634"/>
                <a:gd name="T28" fmla="+- 0 3233 1337"/>
                <a:gd name="T29" fmla="*/ T28 w 2362"/>
                <a:gd name="T30" fmla="+- 0 76 11"/>
                <a:gd name="T31" fmla="*/ 76 h 634"/>
                <a:gd name="T32" fmla="+- 0 3314 1337"/>
                <a:gd name="T33" fmla="*/ T32 w 2362"/>
                <a:gd name="T34" fmla="+- 0 94 11"/>
                <a:gd name="T35" fmla="*/ 94 h 634"/>
                <a:gd name="T36" fmla="+- 0 3390 1337"/>
                <a:gd name="T37" fmla="*/ T36 w 2362"/>
                <a:gd name="T38" fmla="+- 0 114 11"/>
                <a:gd name="T39" fmla="*/ 114 h 634"/>
                <a:gd name="T40" fmla="+- 0 3458 1337"/>
                <a:gd name="T41" fmla="*/ T40 w 2362"/>
                <a:gd name="T42" fmla="+- 0 136 11"/>
                <a:gd name="T43" fmla="*/ 136 h 634"/>
                <a:gd name="T44" fmla="+- 0 3519 1337"/>
                <a:gd name="T45" fmla="*/ T44 w 2362"/>
                <a:gd name="T46" fmla="+- 0 160 11"/>
                <a:gd name="T47" fmla="*/ 160 h 634"/>
                <a:gd name="T48" fmla="+- 0 3616 1337"/>
                <a:gd name="T49" fmla="*/ T48 w 2362"/>
                <a:gd name="T50" fmla="+- 0 212 11"/>
                <a:gd name="T51" fmla="*/ 212 h 634"/>
                <a:gd name="T52" fmla="+- 0 3678 1337"/>
                <a:gd name="T53" fmla="*/ T52 w 2362"/>
                <a:gd name="T54" fmla="+- 0 268 11"/>
                <a:gd name="T55" fmla="*/ 268 h 634"/>
                <a:gd name="T56" fmla="+- 0 3699 1337"/>
                <a:gd name="T57" fmla="*/ T56 w 2362"/>
                <a:gd name="T58" fmla="+- 0 328 11"/>
                <a:gd name="T59" fmla="*/ 328 h 634"/>
                <a:gd name="T60" fmla="+- 0 3694 1337"/>
                <a:gd name="T61" fmla="*/ T60 w 2362"/>
                <a:gd name="T62" fmla="+- 0 359 11"/>
                <a:gd name="T63" fmla="*/ 359 h 634"/>
                <a:gd name="T64" fmla="+- 0 3652 1337"/>
                <a:gd name="T65" fmla="*/ T64 w 2362"/>
                <a:gd name="T66" fmla="+- 0 417 11"/>
                <a:gd name="T67" fmla="*/ 417 h 634"/>
                <a:gd name="T68" fmla="+- 0 3572 1337"/>
                <a:gd name="T69" fmla="*/ T68 w 2362"/>
                <a:gd name="T70" fmla="+- 0 471 11"/>
                <a:gd name="T71" fmla="*/ 471 h 634"/>
                <a:gd name="T72" fmla="+- 0 3458 1337"/>
                <a:gd name="T73" fmla="*/ T72 w 2362"/>
                <a:gd name="T74" fmla="+- 0 520 11"/>
                <a:gd name="T75" fmla="*/ 520 h 634"/>
                <a:gd name="T76" fmla="+- 0 3390 1337"/>
                <a:gd name="T77" fmla="*/ T76 w 2362"/>
                <a:gd name="T78" fmla="+- 0 542 11"/>
                <a:gd name="T79" fmla="*/ 542 h 634"/>
                <a:gd name="T80" fmla="+- 0 3314 1337"/>
                <a:gd name="T81" fmla="*/ T80 w 2362"/>
                <a:gd name="T82" fmla="+- 0 562 11"/>
                <a:gd name="T83" fmla="*/ 562 h 634"/>
                <a:gd name="T84" fmla="+- 0 3233 1337"/>
                <a:gd name="T85" fmla="*/ T84 w 2362"/>
                <a:gd name="T86" fmla="+- 0 580 11"/>
                <a:gd name="T87" fmla="*/ 580 h 634"/>
                <a:gd name="T88" fmla="+- 0 3145 1337"/>
                <a:gd name="T89" fmla="*/ T88 w 2362"/>
                <a:gd name="T90" fmla="+- 0 597 11"/>
                <a:gd name="T91" fmla="*/ 597 h 634"/>
                <a:gd name="T92" fmla="+- 0 3051 1337"/>
                <a:gd name="T93" fmla="*/ T92 w 2362"/>
                <a:gd name="T94" fmla="+- 0 611 11"/>
                <a:gd name="T95" fmla="*/ 611 h 634"/>
                <a:gd name="T96" fmla="+- 0 2953 1337"/>
                <a:gd name="T97" fmla="*/ T96 w 2362"/>
                <a:gd name="T98" fmla="+- 0 623 11"/>
                <a:gd name="T99" fmla="*/ 623 h 634"/>
                <a:gd name="T100" fmla="+- 0 2850 1337"/>
                <a:gd name="T101" fmla="*/ T100 w 2362"/>
                <a:gd name="T102" fmla="+- 0 632 11"/>
                <a:gd name="T103" fmla="*/ 632 h 634"/>
                <a:gd name="T104" fmla="+- 0 2742 1337"/>
                <a:gd name="T105" fmla="*/ T104 w 2362"/>
                <a:gd name="T106" fmla="+- 0 639 11"/>
                <a:gd name="T107" fmla="*/ 639 h 634"/>
                <a:gd name="T108" fmla="+- 0 2632 1337"/>
                <a:gd name="T109" fmla="*/ T108 w 2362"/>
                <a:gd name="T110" fmla="+- 0 643 11"/>
                <a:gd name="T111" fmla="*/ 643 h 634"/>
                <a:gd name="T112" fmla="+- 0 2518 1337"/>
                <a:gd name="T113" fmla="*/ T112 w 2362"/>
                <a:gd name="T114" fmla="+- 0 645 11"/>
                <a:gd name="T115" fmla="*/ 645 h 634"/>
                <a:gd name="T116" fmla="+- 0 2404 1337"/>
                <a:gd name="T117" fmla="*/ T116 w 2362"/>
                <a:gd name="T118" fmla="+- 0 643 11"/>
                <a:gd name="T119" fmla="*/ 643 h 634"/>
                <a:gd name="T120" fmla="+- 0 2294 1337"/>
                <a:gd name="T121" fmla="*/ T120 w 2362"/>
                <a:gd name="T122" fmla="+- 0 639 11"/>
                <a:gd name="T123" fmla="*/ 639 h 634"/>
                <a:gd name="T124" fmla="+- 0 2187 1337"/>
                <a:gd name="T125" fmla="*/ T124 w 2362"/>
                <a:gd name="T126" fmla="+- 0 632 11"/>
                <a:gd name="T127" fmla="*/ 632 h 634"/>
                <a:gd name="T128" fmla="+- 0 2084 1337"/>
                <a:gd name="T129" fmla="*/ T128 w 2362"/>
                <a:gd name="T130" fmla="+- 0 623 11"/>
                <a:gd name="T131" fmla="*/ 623 h 634"/>
                <a:gd name="T132" fmla="+- 0 1985 1337"/>
                <a:gd name="T133" fmla="*/ T132 w 2362"/>
                <a:gd name="T134" fmla="+- 0 611 11"/>
                <a:gd name="T135" fmla="*/ 611 h 634"/>
                <a:gd name="T136" fmla="+- 0 1892 1337"/>
                <a:gd name="T137" fmla="*/ T136 w 2362"/>
                <a:gd name="T138" fmla="+- 0 597 11"/>
                <a:gd name="T139" fmla="*/ 597 h 634"/>
                <a:gd name="T140" fmla="+- 0 1804 1337"/>
                <a:gd name="T141" fmla="*/ T140 w 2362"/>
                <a:gd name="T142" fmla="+- 0 580 11"/>
                <a:gd name="T143" fmla="*/ 580 h 634"/>
                <a:gd name="T144" fmla="+- 0 1722 1337"/>
                <a:gd name="T145" fmla="*/ T144 w 2362"/>
                <a:gd name="T146" fmla="+- 0 562 11"/>
                <a:gd name="T147" fmla="*/ 562 h 634"/>
                <a:gd name="T148" fmla="+- 0 1646 1337"/>
                <a:gd name="T149" fmla="*/ T148 w 2362"/>
                <a:gd name="T150" fmla="+- 0 542 11"/>
                <a:gd name="T151" fmla="*/ 542 h 634"/>
                <a:gd name="T152" fmla="+- 0 1578 1337"/>
                <a:gd name="T153" fmla="*/ T152 w 2362"/>
                <a:gd name="T154" fmla="+- 0 520 11"/>
                <a:gd name="T155" fmla="*/ 520 h 634"/>
                <a:gd name="T156" fmla="+- 0 1517 1337"/>
                <a:gd name="T157" fmla="*/ T156 w 2362"/>
                <a:gd name="T158" fmla="+- 0 496 11"/>
                <a:gd name="T159" fmla="*/ 496 h 634"/>
                <a:gd name="T160" fmla="+- 0 1420 1337"/>
                <a:gd name="T161" fmla="*/ T160 w 2362"/>
                <a:gd name="T162" fmla="+- 0 445 11"/>
                <a:gd name="T163" fmla="*/ 445 h 634"/>
                <a:gd name="T164" fmla="+- 0 1359 1337"/>
                <a:gd name="T165" fmla="*/ T164 w 2362"/>
                <a:gd name="T166" fmla="+- 0 388 11"/>
                <a:gd name="T167" fmla="*/ 388 h 634"/>
                <a:gd name="T168" fmla="+- 0 1337 1337"/>
                <a:gd name="T169" fmla="*/ T168 w 2362"/>
                <a:gd name="T170" fmla="+- 0 328 11"/>
                <a:gd name="T171" fmla="*/ 328 h 634"/>
                <a:gd name="T172" fmla="+- 0 1343 1337"/>
                <a:gd name="T173" fmla="*/ T172 w 2362"/>
                <a:gd name="T174" fmla="+- 0 298 11"/>
                <a:gd name="T175" fmla="*/ 298 h 634"/>
                <a:gd name="T176" fmla="+- 0 1384 1337"/>
                <a:gd name="T177" fmla="*/ T176 w 2362"/>
                <a:gd name="T178" fmla="+- 0 239 11"/>
                <a:gd name="T179" fmla="*/ 239 h 634"/>
                <a:gd name="T180" fmla="+- 0 1464 1337"/>
                <a:gd name="T181" fmla="*/ T180 w 2362"/>
                <a:gd name="T182" fmla="+- 0 185 11"/>
                <a:gd name="T183" fmla="*/ 185 h 634"/>
                <a:gd name="T184" fmla="+- 0 1578 1337"/>
                <a:gd name="T185" fmla="*/ T184 w 2362"/>
                <a:gd name="T186" fmla="+- 0 136 11"/>
                <a:gd name="T187" fmla="*/ 136 h 634"/>
                <a:gd name="T188" fmla="+- 0 1646 1337"/>
                <a:gd name="T189" fmla="*/ T188 w 2362"/>
                <a:gd name="T190" fmla="+- 0 114 11"/>
                <a:gd name="T191" fmla="*/ 114 h 634"/>
                <a:gd name="T192" fmla="+- 0 1722 1337"/>
                <a:gd name="T193" fmla="*/ T192 w 2362"/>
                <a:gd name="T194" fmla="+- 0 94 11"/>
                <a:gd name="T195" fmla="*/ 94 h 634"/>
                <a:gd name="T196" fmla="+- 0 1804 1337"/>
                <a:gd name="T197" fmla="*/ T196 w 2362"/>
                <a:gd name="T198" fmla="+- 0 76 11"/>
                <a:gd name="T199" fmla="*/ 76 h 634"/>
                <a:gd name="T200" fmla="+- 0 1892 1337"/>
                <a:gd name="T201" fmla="*/ T200 w 2362"/>
                <a:gd name="T202" fmla="+- 0 60 11"/>
                <a:gd name="T203" fmla="*/ 60 h 634"/>
                <a:gd name="T204" fmla="+- 0 1985 1337"/>
                <a:gd name="T205" fmla="*/ T204 w 2362"/>
                <a:gd name="T206" fmla="+- 0 45 11"/>
                <a:gd name="T207" fmla="*/ 45 h 634"/>
                <a:gd name="T208" fmla="+- 0 2084 1337"/>
                <a:gd name="T209" fmla="*/ T208 w 2362"/>
                <a:gd name="T210" fmla="+- 0 33 11"/>
                <a:gd name="T211" fmla="*/ 33 h 634"/>
                <a:gd name="T212" fmla="+- 0 2187 1337"/>
                <a:gd name="T213" fmla="*/ T212 w 2362"/>
                <a:gd name="T214" fmla="+- 0 24 11"/>
                <a:gd name="T215" fmla="*/ 24 h 634"/>
                <a:gd name="T216" fmla="+- 0 2294 1337"/>
                <a:gd name="T217" fmla="*/ T216 w 2362"/>
                <a:gd name="T218" fmla="+- 0 17 11"/>
                <a:gd name="T219" fmla="*/ 17 h 634"/>
                <a:gd name="T220" fmla="+- 0 2404 1337"/>
                <a:gd name="T221" fmla="*/ T220 w 2362"/>
                <a:gd name="T222" fmla="+- 0 13 11"/>
                <a:gd name="T223" fmla="*/ 13 h 634"/>
                <a:gd name="T224" fmla="+- 0 2518 1337"/>
                <a:gd name="T225" fmla="*/ T224 w 2362"/>
                <a:gd name="T226" fmla="+- 0 11 11"/>
                <a:gd name="T227" fmla="*/ 11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34">
                  <a:moveTo>
                    <a:pt x="1181" y="0"/>
                  </a:moveTo>
                  <a:lnTo>
                    <a:pt x="1295" y="2"/>
                  </a:lnTo>
                  <a:lnTo>
                    <a:pt x="1405" y="6"/>
                  </a:lnTo>
                  <a:lnTo>
                    <a:pt x="1513" y="13"/>
                  </a:lnTo>
                  <a:lnTo>
                    <a:pt x="1616" y="22"/>
                  </a:lnTo>
                  <a:lnTo>
                    <a:pt x="1714" y="34"/>
                  </a:lnTo>
                  <a:lnTo>
                    <a:pt x="1808" y="49"/>
                  </a:lnTo>
                  <a:lnTo>
                    <a:pt x="1896" y="65"/>
                  </a:lnTo>
                  <a:lnTo>
                    <a:pt x="1977" y="83"/>
                  </a:lnTo>
                  <a:lnTo>
                    <a:pt x="2053" y="103"/>
                  </a:lnTo>
                  <a:lnTo>
                    <a:pt x="2121" y="125"/>
                  </a:lnTo>
                  <a:lnTo>
                    <a:pt x="2182" y="149"/>
                  </a:lnTo>
                  <a:lnTo>
                    <a:pt x="2279" y="201"/>
                  </a:lnTo>
                  <a:lnTo>
                    <a:pt x="2341" y="257"/>
                  </a:lnTo>
                  <a:lnTo>
                    <a:pt x="2362" y="317"/>
                  </a:lnTo>
                  <a:lnTo>
                    <a:pt x="2357" y="348"/>
                  </a:lnTo>
                  <a:lnTo>
                    <a:pt x="2315" y="406"/>
                  </a:lnTo>
                  <a:lnTo>
                    <a:pt x="2235" y="460"/>
                  </a:lnTo>
                  <a:lnTo>
                    <a:pt x="2121" y="509"/>
                  </a:lnTo>
                  <a:lnTo>
                    <a:pt x="2053" y="531"/>
                  </a:lnTo>
                  <a:lnTo>
                    <a:pt x="1977" y="551"/>
                  </a:lnTo>
                  <a:lnTo>
                    <a:pt x="1896" y="569"/>
                  </a:lnTo>
                  <a:lnTo>
                    <a:pt x="1808" y="586"/>
                  </a:lnTo>
                  <a:lnTo>
                    <a:pt x="1714" y="600"/>
                  </a:lnTo>
                  <a:lnTo>
                    <a:pt x="1616" y="612"/>
                  </a:lnTo>
                  <a:lnTo>
                    <a:pt x="1513" y="621"/>
                  </a:lnTo>
                  <a:lnTo>
                    <a:pt x="1405" y="628"/>
                  </a:lnTo>
                  <a:lnTo>
                    <a:pt x="1295" y="632"/>
                  </a:lnTo>
                  <a:lnTo>
                    <a:pt x="1181" y="634"/>
                  </a:lnTo>
                  <a:lnTo>
                    <a:pt x="1067" y="632"/>
                  </a:lnTo>
                  <a:lnTo>
                    <a:pt x="957" y="628"/>
                  </a:lnTo>
                  <a:lnTo>
                    <a:pt x="850" y="621"/>
                  </a:lnTo>
                  <a:lnTo>
                    <a:pt x="747" y="612"/>
                  </a:lnTo>
                  <a:lnTo>
                    <a:pt x="648" y="600"/>
                  </a:lnTo>
                  <a:lnTo>
                    <a:pt x="555" y="586"/>
                  </a:lnTo>
                  <a:lnTo>
                    <a:pt x="467" y="569"/>
                  </a:lnTo>
                  <a:lnTo>
                    <a:pt x="385" y="551"/>
                  </a:lnTo>
                  <a:lnTo>
                    <a:pt x="309" y="531"/>
                  </a:lnTo>
                  <a:lnTo>
                    <a:pt x="241" y="509"/>
                  </a:lnTo>
                  <a:lnTo>
                    <a:pt x="180" y="485"/>
                  </a:lnTo>
                  <a:lnTo>
                    <a:pt x="83" y="434"/>
                  </a:lnTo>
                  <a:lnTo>
                    <a:pt x="22" y="377"/>
                  </a:lnTo>
                  <a:lnTo>
                    <a:pt x="0" y="317"/>
                  </a:lnTo>
                  <a:lnTo>
                    <a:pt x="6" y="287"/>
                  </a:lnTo>
                  <a:lnTo>
                    <a:pt x="47" y="228"/>
                  </a:lnTo>
                  <a:lnTo>
                    <a:pt x="127" y="174"/>
                  </a:lnTo>
                  <a:lnTo>
                    <a:pt x="241" y="125"/>
                  </a:lnTo>
                  <a:lnTo>
                    <a:pt x="309" y="103"/>
                  </a:lnTo>
                  <a:lnTo>
                    <a:pt x="385" y="83"/>
                  </a:lnTo>
                  <a:lnTo>
                    <a:pt x="467" y="65"/>
                  </a:lnTo>
                  <a:lnTo>
                    <a:pt x="555" y="49"/>
                  </a:lnTo>
                  <a:lnTo>
                    <a:pt x="648" y="34"/>
                  </a:lnTo>
                  <a:lnTo>
                    <a:pt x="747" y="22"/>
                  </a:lnTo>
                  <a:lnTo>
                    <a:pt x="850" y="13"/>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1" name="AutoShape 4"/>
            <p:cNvSpPr>
              <a:spLocks/>
            </p:cNvSpPr>
            <p:nvPr/>
          </p:nvSpPr>
          <p:spPr bwMode="auto">
            <a:xfrm>
              <a:off x="2343" y="578"/>
              <a:ext cx="124" cy="441"/>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2" name="AutoShape 5"/>
            <p:cNvSpPr>
              <a:spLocks/>
            </p:cNvSpPr>
            <p:nvPr/>
          </p:nvSpPr>
          <p:spPr bwMode="auto">
            <a:xfrm>
              <a:off x="1615" y="998"/>
              <a:ext cx="1544" cy="387"/>
            </a:xfrm>
            <a:custGeom>
              <a:avLst/>
              <a:gdLst>
                <a:gd name="T0" fmla="+- 0 1501 1501"/>
                <a:gd name="T1" fmla="*/ T0 w 2083"/>
                <a:gd name="T2" fmla="+- 0 1544 1081"/>
                <a:gd name="T3" fmla="*/ 1544 h 463"/>
                <a:gd name="T4" fmla="+- 0 1501 1501"/>
                <a:gd name="T5" fmla="*/ T4 w 2083"/>
                <a:gd name="T6" fmla="+- 0 1539 1081"/>
                <a:gd name="T7" fmla="*/ 1539 h 463"/>
                <a:gd name="T8" fmla="+- 0 1506 1501"/>
                <a:gd name="T9" fmla="*/ T8 w 2083"/>
                <a:gd name="T10" fmla="+- 0 1534 1081"/>
                <a:gd name="T11" fmla="*/ 1534 h 463"/>
                <a:gd name="T12" fmla="+- 0 1506 1501"/>
                <a:gd name="T13" fmla="*/ T12 w 2083"/>
                <a:gd name="T14" fmla="+- 0 1544 1081"/>
                <a:gd name="T15" fmla="*/ 1544 h 463"/>
                <a:gd name="T16" fmla="+- 0 3573 1501"/>
                <a:gd name="T17" fmla="*/ T16 w 2083"/>
                <a:gd name="T18" fmla="+- 0 1539 1081"/>
                <a:gd name="T19" fmla="*/ 1539 h 463"/>
                <a:gd name="T20" fmla="+- 0 1511 1501"/>
                <a:gd name="T21" fmla="*/ T20 w 2083"/>
                <a:gd name="T22" fmla="+- 0 1534 1081"/>
                <a:gd name="T23" fmla="*/ 1534 h 463"/>
                <a:gd name="T24" fmla="+- 0 3573 1501"/>
                <a:gd name="T25" fmla="*/ T24 w 2083"/>
                <a:gd name="T26" fmla="+- 0 1086 1081"/>
                <a:gd name="T27" fmla="*/ 1086 h 463"/>
                <a:gd name="T28" fmla="+- 0 3578 1501"/>
                <a:gd name="T29" fmla="*/ T28 w 2083"/>
                <a:gd name="T30" fmla="+- 0 1544 1081"/>
                <a:gd name="T31" fmla="*/ 1544 h 463"/>
                <a:gd name="T32" fmla="+- 0 3583 1501"/>
                <a:gd name="T33" fmla="*/ T32 w 2083"/>
                <a:gd name="T34" fmla="+- 0 1534 1081"/>
                <a:gd name="T35" fmla="*/ 1534 h 463"/>
                <a:gd name="T36" fmla="+- 0 3578 1501"/>
                <a:gd name="T37" fmla="*/ T36 w 2083"/>
                <a:gd name="T38" fmla="+- 0 1091 1081"/>
                <a:gd name="T39" fmla="*/ 1091 h 463"/>
                <a:gd name="T40" fmla="+- 0 3583 1501"/>
                <a:gd name="T41" fmla="*/ T40 w 2083"/>
                <a:gd name="T42" fmla="+- 0 1534 1081"/>
                <a:gd name="T43" fmla="*/ 1534 h 463"/>
                <a:gd name="T44" fmla="+- 0 3578 1501"/>
                <a:gd name="T45" fmla="*/ T44 w 2083"/>
                <a:gd name="T46" fmla="+- 0 1544 1081"/>
                <a:gd name="T47" fmla="*/ 1544 h 463"/>
                <a:gd name="T48" fmla="+- 0 3583 1501"/>
                <a:gd name="T49" fmla="*/ T48 w 2083"/>
                <a:gd name="T50" fmla="+- 0 1534 1081"/>
                <a:gd name="T51" fmla="*/ 1534 h 463"/>
                <a:gd name="T52" fmla="+- 0 3578 1501"/>
                <a:gd name="T53" fmla="*/ T52 w 2083"/>
                <a:gd name="T54" fmla="+- 0 1544 1081"/>
                <a:gd name="T55" fmla="*/ 1544 h 463"/>
                <a:gd name="T56" fmla="+- 0 3583 1501"/>
                <a:gd name="T57" fmla="*/ T56 w 2083"/>
                <a:gd name="T58" fmla="+- 0 1539 1081"/>
                <a:gd name="T59" fmla="*/ 1539 h 463"/>
                <a:gd name="T60" fmla="+- 0 1501 1501"/>
                <a:gd name="T61" fmla="*/ T60 w 2083"/>
                <a:gd name="T62" fmla="+- 0 1086 1081"/>
                <a:gd name="T63" fmla="*/ 1086 h 463"/>
                <a:gd name="T64" fmla="+- 0 1506 1501"/>
                <a:gd name="T65" fmla="*/ T64 w 2083"/>
                <a:gd name="T66" fmla="+- 0 1534 1081"/>
                <a:gd name="T67" fmla="*/ 1534 h 463"/>
                <a:gd name="T68" fmla="+- 0 1511 1501"/>
                <a:gd name="T69" fmla="*/ T68 w 2083"/>
                <a:gd name="T70" fmla="+- 0 1091 1081"/>
                <a:gd name="T71" fmla="*/ 1091 h 463"/>
                <a:gd name="T72" fmla="+- 0 1506 1501"/>
                <a:gd name="T73" fmla="*/ T72 w 2083"/>
                <a:gd name="T74" fmla="+- 0 1081 1081"/>
                <a:gd name="T75" fmla="*/ 1081 h 463"/>
                <a:gd name="T76" fmla="+- 0 1511 1501"/>
                <a:gd name="T77" fmla="*/ T76 w 2083"/>
                <a:gd name="T78" fmla="+- 0 1534 1081"/>
                <a:gd name="T79" fmla="*/ 1534 h 463"/>
                <a:gd name="T80" fmla="+- 0 3573 1501"/>
                <a:gd name="T81" fmla="*/ T80 w 2083"/>
                <a:gd name="T82" fmla="+- 0 1539 1081"/>
                <a:gd name="T83" fmla="*/ 1539 h 463"/>
                <a:gd name="T84" fmla="+- 0 1506 1501"/>
                <a:gd name="T85" fmla="*/ T84 w 2083"/>
                <a:gd name="T86" fmla="+- 0 1081 1081"/>
                <a:gd name="T87" fmla="*/ 1081 h 463"/>
                <a:gd name="T88" fmla="+- 0 1511 1501"/>
                <a:gd name="T89" fmla="*/ T88 w 2083"/>
                <a:gd name="T90" fmla="+- 0 1091 1081"/>
                <a:gd name="T91" fmla="*/ 1091 h 463"/>
                <a:gd name="T92" fmla="+- 0 1506 1501"/>
                <a:gd name="T93" fmla="*/ T92 w 2083"/>
                <a:gd name="T94" fmla="+- 0 1081 1081"/>
                <a:gd name="T95" fmla="*/ 1081 h 463"/>
                <a:gd name="T96" fmla="+- 0 1506 1501"/>
                <a:gd name="T97" fmla="*/ T96 w 2083"/>
                <a:gd name="T98" fmla="+- 0 1081 1081"/>
                <a:gd name="T99" fmla="*/ 1081 h 463"/>
                <a:gd name="T100" fmla="+- 0 1511 1501"/>
                <a:gd name="T101" fmla="*/ T100 w 2083"/>
                <a:gd name="T102" fmla="+- 0 1091 1081"/>
                <a:gd name="T103" fmla="*/ 1091 h 463"/>
                <a:gd name="T104" fmla="+- 0 3573 1501"/>
                <a:gd name="T105" fmla="*/ T104 w 2083"/>
                <a:gd name="T106" fmla="+- 0 1086 1081"/>
                <a:gd name="T107" fmla="*/ 1086 h 463"/>
                <a:gd name="T108" fmla="+- 0 3578 1501"/>
                <a:gd name="T109" fmla="*/ T108 w 2083"/>
                <a:gd name="T110" fmla="+- 0 1081 1081"/>
                <a:gd name="T111" fmla="*/ 1081 h 463"/>
                <a:gd name="T112" fmla="+- 0 3578 1501"/>
                <a:gd name="T113" fmla="*/ T112 w 2083"/>
                <a:gd name="T114" fmla="+- 0 1091 1081"/>
                <a:gd name="T115" fmla="*/ 1091 h 463"/>
                <a:gd name="T116" fmla="+- 0 3583 1501"/>
                <a:gd name="T117" fmla="*/ T116 w 2083"/>
                <a:gd name="T118" fmla="+- 0 1086 1081"/>
                <a:gd name="T119" fmla="*/ 1086 h 463"/>
                <a:gd name="T120" fmla="+- 0 1501 1501"/>
                <a:gd name="T121" fmla="*/ T120 w 2083"/>
                <a:gd name="T122" fmla="+- 0 1081 1081"/>
                <a:gd name="T123" fmla="*/ 1081 h 463"/>
                <a:gd name="T124" fmla="+- 0 1506 1501"/>
                <a:gd name="T125" fmla="*/ T124 w 2083"/>
                <a:gd name="T126" fmla="+- 0 1081 1081"/>
                <a:gd name="T127" fmla="*/ 1081 h 463"/>
                <a:gd name="T128" fmla="+- 0 3578 1501"/>
                <a:gd name="T129" fmla="*/ T128 w 2083"/>
                <a:gd name="T130" fmla="+- 0 1081 1081"/>
                <a:gd name="T131" fmla="*/ 1081 h 463"/>
                <a:gd name="T132" fmla="+- 0 3583 1501"/>
                <a:gd name="T133" fmla="*/ T132 w 2083"/>
                <a:gd name="T134" fmla="+- 0 1081 1081"/>
                <a:gd name="T135" fmla="*/ 10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3" name="AutoShape 6"/>
            <p:cNvSpPr>
              <a:spLocks/>
            </p:cNvSpPr>
            <p:nvPr/>
          </p:nvSpPr>
          <p:spPr bwMode="auto">
            <a:xfrm>
              <a:off x="2343" y="1385"/>
              <a:ext cx="124" cy="441"/>
            </a:xfrm>
            <a:custGeom>
              <a:avLst/>
              <a:gdLst>
                <a:gd name="T0" fmla="+- 0 2523 2467"/>
                <a:gd name="T1" fmla="*/ T0 w 124"/>
                <a:gd name="T2" fmla="+- 0 1861 1545"/>
                <a:gd name="T3" fmla="*/ 1861 h 441"/>
                <a:gd name="T4" fmla="+- 0 2467 2467"/>
                <a:gd name="T5" fmla="*/ T4 w 124"/>
                <a:gd name="T6" fmla="+- 0 1861 1545"/>
                <a:gd name="T7" fmla="*/ 1861 h 441"/>
                <a:gd name="T8" fmla="+- 0 2528 2467"/>
                <a:gd name="T9" fmla="*/ T8 w 124"/>
                <a:gd name="T10" fmla="+- 0 1985 1545"/>
                <a:gd name="T11" fmla="*/ 1985 h 441"/>
                <a:gd name="T12" fmla="+- 0 2587 2467"/>
                <a:gd name="T13" fmla="*/ T12 w 124"/>
                <a:gd name="T14" fmla="+- 0 1868 1545"/>
                <a:gd name="T15" fmla="*/ 1868 h 441"/>
                <a:gd name="T16" fmla="+- 0 2523 2467"/>
                <a:gd name="T17" fmla="*/ T16 w 124"/>
                <a:gd name="T18" fmla="+- 0 1868 1545"/>
                <a:gd name="T19" fmla="*/ 1868 h 441"/>
                <a:gd name="T20" fmla="+- 0 2523 2467"/>
                <a:gd name="T21" fmla="*/ T20 w 124"/>
                <a:gd name="T22" fmla="+- 0 1861 1545"/>
                <a:gd name="T23" fmla="*/ 1861 h 441"/>
                <a:gd name="T24" fmla="+- 0 2533 2467"/>
                <a:gd name="T25" fmla="*/ T24 w 124"/>
                <a:gd name="T26" fmla="+- 0 1545 1545"/>
                <a:gd name="T27" fmla="*/ 1545 h 441"/>
                <a:gd name="T28" fmla="+- 0 2523 2467"/>
                <a:gd name="T29" fmla="*/ T28 w 124"/>
                <a:gd name="T30" fmla="+- 0 1545 1545"/>
                <a:gd name="T31" fmla="*/ 1545 h 441"/>
                <a:gd name="T32" fmla="+- 0 2523 2467"/>
                <a:gd name="T33" fmla="*/ T32 w 124"/>
                <a:gd name="T34" fmla="+- 0 1868 1545"/>
                <a:gd name="T35" fmla="*/ 1868 h 441"/>
                <a:gd name="T36" fmla="+- 0 2533 2467"/>
                <a:gd name="T37" fmla="*/ T36 w 124"/>
                <a:gd name="T38" fmla="+- 0 1868 1545"/>
                <a:gd name="T39" fmla="*/ 1868 h 441"/>
                <a:gd name="T40" fmla="+- 0 2533 2467"/>
                <a:gd name="T41" fmla="*/ T40 w 124"/>
                <a:gd name="T42" fmla="+- 0 1545 1545"/>
                <a:gd name="T43" fmla="*/ 1545 h 441"/>
                <a:gd name="T44" fmla="+- 0 2590 2467"/>
                <a:gd name="T45" fmla="*/ T44 w 124"/>
                <a:gd name="T46" fmla="+- 0 1861 1545"/>
                <a:gd name="T47" fmla="*/ 1861 h 441"/>
                <a:gd name="T48" fmla="+- 0 2533 2467"/>
                <a:gd name="T49" fmla="*/ T48 w 124"/>
                <a:gd name="T50" fmla="+- 0 1861 1545"/>
                <a:gd name="T51" fmla="*/ 1861 h 441"/>
                <a:gd name="T52" fmla="+- 0 2533 2467"/>
                <a:gd name="T53" fmla="*/ T52 w 124"/>
                <a:gd name="T54" fmla="+- 0 1868 1545"/>
                <a:gd name="T55" fmla="*/ 1868 h 441"/>
                <a:gd name="T56" fmla="+- 0 2587 2467"/>
                <a:gd name="T57" fmla="*/ T56 w 124"/>
                <a:gd name="T58" fmla="+- 0 1868 1545"/>
                <a:gd name="T59" fmla="*/ 1868 h 441"/>
                <a:gd name="T60" fmla="+- 0 2590 2467"/>
                <a:gd name="T61" fmla="*/ T60 w 124"/>
                <a:gd name="T62" fmla="+- 0 1861 1545"/>
                <a:gd name="T63" fmla="*/ 1861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4" name="AutoShape 7"/>
            <p:cNvSpPr>
              <a:spLocks/>
            </p:cNvSpPr>
            <p:nvPr/>
          </p:nvSpPr>
          <p:spPr bwMode="auto">
            <a:xfrm>
              <a:off x="1615" y="1826"/>
              <a:ext cx="1564" cy="41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5" name="AutoShape 8"/>
            <p:cNvSpPr>
              <a:spLocks/>
            </p:cNvSpPr>
            <p:nvPr/>
          </p:nvSpPr>
          <p:spPr bwMode="auto">
            <a:xfrm>
              <a:off x="2338" y="2228"/>
              <a:ext cx="124" cy="441"/>
            </a:xfrm>
            <a:custGeom>
              <a:avLst/>
              <a:gdLst>
                <a:gd name="T0" fmla="+- 0 2506 2449"/>
                <a:gd name="T1" fmla="*/ T0 w 124"/>
                <a:gd name="T2" fmla="+- 0 2754 2438"/>
                <a:gd name="T3" fmla="*/ 2754 h 441"/>
                <a:gd name="T4" fmla="+- 0 2449 2449"/>
                <a:gd name="T5" fmla="*/ T4 w 124"/>
                <a:gd name="T6" fmla="+- 0 2754 2438"/>
                <a:gd name="T7" fmla="*/ 2754 h 441"/>
                <a:gd name="T8" fmla="+- 0 2511 2449"/>
                <a:gd name="T9" fmla="*/ T8 w 124"/>
                <a:gd name="T10" fmla="+- 0 2878 2438"/>
                <a:gd name="T11" fmla="*/ 2878 h 441"/>
                <a:gd name="T12" fmla="+- 0 2569 2449"/>
                <a:gd name="T13" fmla="*/ T12 w 124"/>
                <a:gd name="T14" fmla="+- 0 2761 2438"/>
                <a:gd name="T15" fmla="*/ 2761 h 441"/>
                <a:gd name="T16" fmla="+- 0 2506 2449"/>
                <a:gd name="T17" fmla="*/ T16 w 124"/>
                <a:gd name="T18" fmla="+- 0 2761 2438"/>
                <a:gd name="T19" fmla="*/ 2761 h 441"/>
                <a:gd name="T20" fmla="+- 0 2506 2449"/>
                <a:gd name="T21" fmla="*/ T20 w 124"/>
                <a:gd name="T22" fmla="+- 0 2754 2438"/>
                <a:gd name="T23" fmla="*/ 2754 h 441"/>
                <a:gd name="T24" fmla="+- 0 2516 2449"/>
                <a:gd name="T25" fmla="*/ T24 w 124"/>
                <a:gd name="T26" fmla="+- 0 2438 2438"/>
                <a:gd name="T27" fmla="*/ 2438 h 441"/>
                <a:gd name="T28" fmla="+- 0 2506 2449"/>
                <a:gd name="T29" fmla="*/ T28 w 124"/>
                <a:gd name="T30" fmla="+- 0 2438 2438"/>
                <a:gd name="T31" fmla="*/ 2438 h 441"/>
                <a:gd name="T32" fmla="+- 0 2506 2449"/>
                <a:gd name="T33" fmla="*/ T32 w 124"/>
                <a:gd name="T34" fmla="+- 0 2761 2438"/>
                <a:gd name="T35" fmla="*/ 2761 h 441"/>
                <a:gd name="T36" fmla="+- 0 2516 2449"/>
                <a:gd name="T37" fmla="*/ T36 w 124"/>
                <a:gd name="T38" fmla="+- 0 2761 2438"/>
                <a:gd name="T39" fmla="*/ 2761 h 441"/>
                <a:gd name="T40" fmla="+- 0 2516 2449"/>
                <a:gd name="T41" fmla="*/ T40 w 124"/>
                <a:gd name="T42" fmla="+- 0 2438 2438"/>
                <a:gd name="T43" fmla="*/ 2438 h 441"/>
                <a:gd name="T44" fmla="+- 0 2573 2449"/>
                <a:gd name="T45" fmla="*/ T44 w 124"/>
                <a:gd name="T46" fmla="+- 0 2754 2438"/>
                <a:gd name="T47" fmla="*/ 2754 h 441"/>
                <a:gd name="T48" fmla="+- 0 2516 2449"/>
                <a:gd name="T49" fmla="*/ T48 w 124"/>
                <a:gd name="T50" fmla="+- 0 2754 2438"/>
                <a:gd name="T51" fmla="*/ 2754 h 441"/>
                <a:gd name="T52" fmla="+- 0 2516 2449"/>
                <a:gd name="T53" fmla="*/ T52 w 124"/>
                <a:gd name="T54" fmla="+- 0 2761 2438"/>
                <a:gd name="T55" fmla="*/ 2761 h 441"/>
                <a:gd name="T56" fmla="+- 0 2569 2449"/>
                <a:gd name="T57" fmla="*/ T56 w 124"/>
                <a:gd name="T58" fmla="+- 0 2761 2438"/>
                <a:gd name="T59" fmla="*/ 2761 h 441"/>
                <a:gd name="T60" fmla="+- 0 2573 2449"/>
                <a:gd name="T61" fmla="*/ T60 w 124"/>
                <a:gd name="T62" fmla="+- 0 2754 2438"/>
                <a:gd name="T63" fmla="*/ 2754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6"/>
                  </a:moveTo>
                  <a:lnTo>
                    <a:pt x="0" y="316"/>
                  </a:lnTo>
                  <a:lnTo>
                    <a:pt x="62" y="440"/>
                  </a:lnTo>
                  <a:lnTo>
                    <a:pt x="120" y="323"/>
                  </a:lnTo>
                  <a:lnTo>
                    <a:pt x="57" y="323"/>
                  </a:lnTo>
                  <a:lnTo>
                    <a:pt x="57" y="316"/>
                  </a:lnTo>
                  <a:close/>
                  <a:moveTo>
                    <a:pt x="67" y="0"/>
                  </a:moveTo>
                  <a:lnTo>
                    <a:pt x="57" y="0"/>
                  </a:lnTo>
                  <a:lnTo>
                    <a:pt x="57" y="323"/>
                  </a:lnTo>
                  <a:lnTo>
                    <a:pt x="67" y="323"/>
                  </a:lnTo>
                  <a:lnTo>
                    <a:pt x="67" y="0"/>
                  </a:lnTo>
                  <a:close/>
                  <a:moveTo>
                    <a:pt x="124" y="316"/>
                  </a:moveTo>
                  <a:lnTo>
                    <a:pt x="67" y="316"/>
                  </a:lnTo>
                  <a:lnTo>
                    <a:pt x="67" y="323"/>
                  </a:lnTo>
                  <a:lnTo>
                    <a:pt x="120" y="323"/>
                  </a:lnTo>
                  <a:lnTo>
                    <a:pt x="124"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6" name="AutoShape 9"/>
            <p:cNvSpPr>
              <a:spLocks/>
            </p:cNvSpPr>
            <p:nvPr/>
          </p:nvSpPr>
          <p:spPr bwMode="auto">
            <a:xfrm>
              <a:off x="1354" y="2653"/>
              <a:ext cx="2169" cy="572"/>
            </a:xfrm>
            <a:custGeom>
              <a:avLst/>
              <a:gdLst>
                <a:gd name="T0" fmla="+- 0 1434 1434"/>
                <a:gd name="T1" fmla="*/ T0 w 2169"/>
                <a:gd name="T2" fmla="+- 0 3616 2876"/>
                <a:gd name="T3" fmla="*/ 3616 h 740"/>
                <a:gd name="T4" fmla="+- 0 1434 1434"/>
                <a:gd name="T5" fmla="*/ T4 w 2169"/>
                <a:gd name="T6" fmla="+- 0 3611 2876"/>
                <a:gd name="T7" fmla="*/ 3611 h 740"/>
                <a:gd name="T8" fmla="+- 0 1439 1434"/>
                <a:gd name="T9" fmla="*/ T8 w 2169"/>
                <a:gd name="T10" fmla="+- 0 3606 2876"/>
                <a:gd name="T11" fmla="*/ 3606 h 740"/>
                <a:gd name="T12" fmla="+- 0 1439 1434"/>
                <a:gd name="T13" fmla="*/ T12 w 2169"/>
                <a:gd name="T14" fmla="+- 0 3616 2876"/>
                <a:gd name="T15" fmla="*/ 3616 h 740"/>
                <a:gd name="T16" fmla="+- 0 3593 1434"/>
                <a:gd name="T17" fmla="*/ T16 w 2169"/>
                <a:gd name="T18" fmla="+- 0 3611 2876"/>
                <a:gd name="T19" fmla="*/ 3611 h 740"/>
                <a:gd name="T20" fmla="+- 0 1444 1434"/>
                <a:gd name="T21" fmla="*/ T20 w 2169"/>
                <a:gd name="T22" fmla="+- 0 3606 2876"/>
                <a:gd name="T23" fmla="*/ 3606 h 740"/>
                <a:gd name="T24" fmla="+- 0 3593 1434"/>
                <a:gd name="T25" fmla="*/ T24 w 2169"/>
                <a:gd name="T26" fmla="+- 0 2881 2876"/>
                <a:gd name="T27" fmla="*/ 2881 h 740"/>
                <a:gd name="T28" fmla="+- 0 3598 1434"/>
                <a:gd name="T29" fmla="*/ T28 w 2169"/>
                <a:gd name="T30" fmla="+- 0 3616 2876"/>
                <a:gd name="T31" fmla="*/ 3616 h 740"/>
                <a:gd name="T32" fmla="+- 0 3603 1434"/>
                <a:gd name="T33" fmla="*/ T32 w 2169"/>
                <a:gd name="T34" fmla="+- 0 3606 2876"/>
                <a:gd name="T35" fmla="*/ 3606 h 740"/>
                <a:gd name="T36" fmla="+- 0 3598 1434"/>
                <a:gd name="T37" fmla="*/ T36 w 2169"/>
                <a:gd name="T38" fmla="+- 0 2886 2876"/>
                <a:gd name="T39" fmla="*/ 2886 h 740"/>
                <a:gd name="T40" fmla="+- 0 3603 1434"/>
                <a:gd name="T41" fmla="*/ T40 w 2169"/>
                <a:gd name="T42" fmla="+- 0 3606 2876"/>
                <a:gd name="T43" fmla="*/ 3606 h 740"/>
                <a:gd name="T44" fmla="+- 0 3598 1434"/>
                <a:gd name="T45" fmla="*/ T44 w 2169"/>
                <a:gd name="T46" fmla="+- 0 3616 2876"/>
                <a:gd name="T47" fmla="*/ 3616 h 740"/>
                <a:gd name="T48" fmla="+- 0 3603 1434"/>
                <a:gd name="T49" fmla="*/ T48 w 2169"/>
                <a:gd name="T50" fmla="+- 0 3606 2876"/>
                <a:gd name="T51" fmla="*/ 3606 h 740"/>
                <a:gd name="T52" fmla="+- 0 3598 1434"/>
                <a:gd name="T53" fmla="*/ T52 w 2169"/>
                <a:gd name="T54" fmla="+- 0 3616 2876"/>
                <a:gd name="T55" fmla="*/ 3616 h 740"/>
                <a:gd name="T56" fmla="+- 0 3603 1434"/>
                <a:gd name="T57" fmla="*/ T56 w 2169"/>
                <a:gd name="T58" fmla="+- 0 3611 2876"/>
                <a:gd name="T59" fmla="*/ 3611 h 740"/>
                <a:gd name="T60" fmla="+- 0 1434 1434"/>
                <a:gd name="T61" fmla="*/ T60 w 2169"/>
                <a:gd name="T62" fmla="+- 0 2881 2876"/>
                <a:gd name="T63" fmla="*/ 2881 h 740"/>
                <a:gd name="T64" fmla="+- 0 1439 1434"/>
                <a:gd name="T65" fmla="*/ T64 w 2169"/>
                <a:gd name="T66" fmla="+- 0 3606 2876"/>
                <a:gd name="T67" fmla="*/ 3606 h 740"/>
                <a:gd name="T68" fmla="+- 0 1444 1434"/>
                <a:gd name="T69" fmla="*/ T68 w 2169"/>
                <a:gd name="T70" fmla="+- 0 2886 2876"/>
                <a:gd name="T71" fmla="*/ 2886 h 740"/>
                <a:gd name="T72" fmla="+- 0 1439 1434"/>
                <a:gd name="T73" fmla="*/ T72 w 2169"/>
                <a:gd name="T74" fmla="+- 0 2876 2876"/>
                <a:gd name="T75" fmla="*/ 2876 h 740"/>
                <a:gd name="T76" fmla="+- 0 1444 1434"/>
                <a:gd name="T77" fmla="*/ T76 w 2169"/>
                <a:gd name="T78" fmla="+- 0 3606 2876"/>
                <a:gd name="T79" fmla="*/ 3606 h 740"/>
                <a:gd name="T80" fmla="+- 0 3593 1434"/>
                <a:gd name="T81" fmla="*/ T80 w 2169"/>
                <a:gd name="T82" fmla="+- 0 3611 2876"/>
                <a:gd name="T83" fmla="*/ 3611 h 740"/>
                <a:gd name="T84" fmla="+- 0 1439 1434"/>
                <a:gd name="T85" fmla="*/ T84 w 2169"/>
                <a:gd name="T86" fmla="+- 0 2876 2876"/>
                <a:gd name="T87" fmla="*/ 2876 h 740"/>
                <a:gd name="T88" fmla="+- 0 1444 1434"/>
                <a:gd name="T89" fmla="*/ T88 w 2169"/>
                <a:gd name="T90" fmla="+- 0 2886 2876"/>
                <a:gd name="T91" fmla="*/ 2886 h 740"/>
                <a:gd name="T92" fmla="+- 0 1439 1434"/>
                <a:gd name="T93" fmla="*/ T92 w 2169"/>
                <a:gd name="T94" fmla="+- 0 2876 2876"/>
                <a:gd name="T95" fmla="*/ 2876 h 740"/>
                <a:gd name="T96" fmla="+- 0 1439 1434"/>
                <a:gd name="T97" fmla="*/ T96 w 2169"/>
                <a:gd name="T98" fmla="+- 0 2876 2876"/>
                <a:gd name="T99" fmla="*/ 2876 h 740"/>
                <a:gd name="T100" fmla="+- 0 1444 1434"/>
                <a:gd name="T101" fmla="*/ T100 w 2169"/>
                <a:gd name="T102" fmla="+- 0 2886 2876"/>
                <a:gd name="T103" fmla="*/ 2886 h 740"/>
                <a:gd name="T104" fmla="+- 0 3593 1434"/>
                <a:gd name="T105" fmla="*/ T104 w 2169"/>
                <a:gd name="T106" fmla="+- 0 2881 2876"/>
                <a:gd name="T107" fmla="*/ 2881 h 740"/>
                <a:gd name="T108" fmla="+- 0 3598 1434"/>
                <a:gd name="T109" fmla="*/ T108 w 2169"/>
                <a:gd name="T110" fmla="+- 0 2876 2876"/>
                <a:gd name="T111" fmla="*/ 2876 h 740"/>
                <a:gd name="T112" fmla="+- 0 3598 1434"/>
                <a:gd name="T113" fmla="*/ T112 w 2169"/>
                <a:gd name="T114" fmla="+- 0 2886 2876"/>
                <a:gd name="T115" fmla="*/ 2886 h 740"/>
                <a:gd name="T116" fmla="+- 0 3603 1434"/>
                <a:gd name="T117" fmla="*/ T116 w 2169"/>
                <a:gd name="T118" fmla="+- 0 2881 2876"/>
                <a:gd name="T119" fmla="*/ 2881 h 740"/>
                <a:gd name="T120" fmla="+- 0 1434 1434"/>
                <a:gd name="T121" fmla="*/ T120 w 2169"/>
                <a:gd name="T122" fmla="+- 0 2876 2876"/>
                <a:gd name="T123" fmla="*/ 2876 h 740"/>
                <a:gd name="T124" fmla="+- 0 1439 1434"/>
                <a:gd name="T125" fmla="*/ T124 w 2169"/>
                <a:gd name="T126" fmla="+- 0 2876 2876"/>
                <a:gd name="T127" fmla="*/ 2876 h 740"/>
                <a:gd name="T128" fmla="+- 0 3598 1434"/>
                <a:gd name="T129" fmla="*/ T128 w 2169"/>
                <a:gd name="T130" fmla="+- 0 2876 2876"/>
                <a:gd name="T131" fmla="*/ 2876 h 740"/>
                <a:gd name="T132" fmla="+- 0 3603 1434"/>
                <a:gd name="T133" fmla="*/ T132 w 2169"/>
                <a:gd name="T134" fmla="+- 0 2876 2876"/>
                <a:gd name="T135" fmla="*/ 2876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169" h="740">
                  <a:moveTo>
                    <a:pt x="0" y="735"/>
                  </a:moveTo>
                  <a:lnTo>
                    <a:pt x="0" y="740"/>
                  </a:lnTo>
                  <a:lnTo>
                    <a:pt x="5" y="740"/>
                  </a:lnTo>
                  <a:lnTo>
                    <a:pt x="0" y="735"/>
                  </a:lnTo>
                  <a:close/>
                  <a:moveTo>
                    <a:pt x="10" y="730"/>
                  </a:moveTo>
                  <a:lnTo>
                    <a:pt x="5" y="730"/>
                  </a:lnTo>
                  <a:lnTo>
                    <a:pt x="0" y="735"/>
                  </a:lnTo>
                  <a:lnTo>
                    <a:pt x="5" y="740"/>
                  </a:lnTo>
                  <a:lnTo>
                    <a:pt x="2164" y="740"/>
                  </a:lnTo>
                  <a:lnTo>
                    <a:pt x="2159" y="735"/>
                  </a:lnTo>
                  <a:lnTo>
                    <a:pt x="10" y="735"/>
                  </a:lnTo>
                  <a:lnTo>
                    <a:pt x="10" y="730"/>
                  </a:lnTo>
                  <a:close/>
                  <a:moveTo>
                    <a:pt x="2169" y="5"/>
                  </a:moveTo>
                  <a:lnTo>
                    <a:pt x="2159" y="5"/>
                  </a:lnTo>
                  <a:lnTo>
                    <a:pt x="2159" y="735"/>
                  </a:lnTo>
                  <a:lnTo>
                    <a:pt x="2164" y="740"/>
                  </a:lnTo>
                  <a:lnTo>
                    <a:pt x="2164" y="730"/>
                  </a:lnTo>
                  <a:lnTo>
                    <a:pt x="2169" y="730"/>
                  </a:lnTo>
                  <a:lnTo>
                    <a:pt x="2169" y="10"/>
                  </a:lnTo>
                  <a:lnTo>
                    <a:pt x="2164" y="10"/>
                  </a:lnTo>
                  <a:lnTo>
                    <a:pt x="2169" y="5"/>
                  </a:lnTo>
                  <a:close/>
                  <a:moveTo>
                    <a:pt x="2169" y="730"/>
                  </a:moveTo>
                  <a:lnTo>
                    <a:pt x="2164" y="730"/>
                  </a:lnTo>
                  <a:lnTo>
                    <a:pt x="2164" y="740"/>
                  </a:lnTo>
                  <a:lnTo>
                    <a:pt x="2169" y="735"/>
                  </a:lnTo>
                  <a:lnTo>
                    <a:pt x="2169" y="730"/>
                  </a:lnTo>
                  <a:close/>
                  <a:moveTo>
                    <a:pt x="2169" y="735"/>
                  </a:moveTo>
                  <a:lnTo>
                    <a:pt x="2164" y="740"/>
                  </a:lnTo>
                  <a:lnTo>
                    <a:pt x="2169" y="740"/>
                  </a:lnTo>
                  <a:lnTo>
                    <a:pt x="2169" y="735"/>
                  </a:lnTo>
                  <a:close/>
                  <a:moveTo>
                    <a:pt x="5" y="0"/>
                  </a:moveTo>
                  <a:lnTo>
                    <a:pt x="0" y="5"/>
                  </a:lnTo>
                  <a:lnTo>
                    <a:pt x="0" y="735"/>
                  </a:lnTo>
                  <a:lnTo>
                    <a:pt x="5" y="730"/>
                  </a:lnTo>
                  <a:lnTo>
                    <a:pt x="10" y="730"/>
                  </a:lnTo>
                  <a:lnTo>
                    <a:pt x="10" y="10"/>
                  </a:lnTo>
                  <a:lnTo>
                    <a:pt x="5" y="10"/>
                  </a:lnTo>
                  <a:lnTo>
                    <a:pt x="5" y="0"/>
                  </a:lnTo>
                  <a:close/>
                  <a:moveTo>
                    <a:pt x="2159" y="730"/>
                  </a:moveTo>
                  <a:lnTo>
                    <a:pt x="10" y="730"/>
                  </a:lnTo>
                  <a:lnTo>
                    <a:pt x="10" y="735"/>
                  </a:lnTo>
                  <a:lnTo>
                    <a:pt x="2159" y="735"/>
                  </a:lnTo>
                  <a:lnTo>
                    <a:pt x="2159" y="730"/>
                  </a:lnTo>
                  <a:close/>
                  <a:moveTo>
                    <a:pt x="5" y="0"/>
                  </a:moveTo>
                  <a:lnTo>
                    <a:pt x="5" y="10"/>
                  </a:lnTo>
                  <a:lnTo>
                    <a:pt x="10" y="10"/>
                  </a:lnTo>
                  <a:lnTo>
                    <a:pt x="10" y="5"/>
                  </a:lnTo>
                  <a:lnTo>
                    <a:pt x="5" y="0"/>
                  </a:lnTo>
                  <a:close/>
                  <a:moveTo>
                    <a:pt x="2164" y="0"/>
                  </a:moveTo>
                  <a:lnTo>
                    <a:pt x="5" y="0"/>
                  </a:lnTo>
                  <a:lnTo>
                    <a:pt x="10" y="5"/>
                  </a:lnTo>
                  <a:lnTo>
                    <a:pt x="10" y="10"/>
                  </a:lnTo>
                  <a:lnTo>
                    <a:pt x="2159" y="10"/>
                  </a:lnTo>
                  <a:lnTo>
                    <a:pt x="2159" y="5"/>
                  </a:lnTo>
                  <a:lnTo>
                    <a:pt x="2169" y="5"/>
                  </a:lnTo>
                  <a:lnTo>
                    <a:pt x="2164" y="0"/>
                  </a:lnTo>
                  <a:close/>
                  <a:moveTo>
                    <a:pt x="2169" y="5"/>
                  </a:moveTo>
                  <a:lnTo>
                    <a:pt x="2164" y="10"/>
                  </a:lnTo>
                  <a:lnTo>
                    <a:pt x="2169" y="10"/>
                  </a:lnTo>
                  <a:lnTo>
                    <a:pt x="2169" y="5"/>
                  </a:lnTo>
                  <a:close/>
                  <a:moveTo>
                    <a:pt x="5" y="0"/>
                  </a:moveTo>
                  <a:lnTo>
                    <a:pt x="0" y="0"/>
                  </a:lnTo>
                  <a:lnTo>
                    <a:pt x="0" y="5"/>
                  </a:lnTo>
                  <a:lnTo>
                    <a:pt x="5" y="0"/>
                  </a:lnTo>
                  <a:close/>
                  <a:moveTo>
                    <a:pt x="2169" y="0"/>
                  </a:moveTo>
                  <a:lnTo>
                    <a:pt x="2164" y="0"/>
                  </a:lnTo>
                  <a:lnTo>
                    <a:pt x="2169" y="5"/>
                  </a:lnTo>
                  <a:lnTo>
                    <a:pt x="216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7" name="AutoShape 10"/>
            <p:cNvSpPr>
              <a:spLocks/>
            </p:cNvSpPr>
            <p:nvPr/>
          </p:nvSpPr>
          <p:spPr bwMode="auto">
            <a:xfrm>
              <a:off x="2372" y="3225"/>
              <a:ext cx="124" cy="441"/>
            </a:xfrm>
            <a:custGeom>
              <a:avLst/>
              <a:gdLst>
                <a:gd name="T0" fmla="+- 0 2516 2460"/>
                <a:gd name="T1" fmla="*/ T0 w 124"/>
                <a:gd name="T2" fmla="+- 0 3930 3613"/>
                <a:gd name="T3" fmla="*/ 3930 h 441"/>
                <a:gd name="T4" fmla="+- 0 2460 2460"/>
                <a:gd name="T5" fmla="*/ T4 w 124"/>
                <a:gd name="T6" fmla="+- 0 3930 3613"/>
                <a:gd name="T7" fmla="*/ 3930 h 441"/>
                <a:gd name="T8" fmla="+- 0 2521 2460"/>
                <a:gd name="T9" fmla="*/ T8 w 124"/>
                <a:gd name="T10" fmla="+- 0 4053 3613"/>
                <a:gd name="T11" fmla="*/ 4053 h 441"/>
                <a:gd name="T12" fmla="+- 0 2580 2460"/>
                <a:gd name="T13" fmla="*/ T12 w 124"/>
                <a:gd name="T14" fmla="+- 0 3936 3613"/>
                <a:gd name="T15" fmla="*/ 3936 h 441"/>
                <a:gd name="T16" fmla="+- 0 2516 2460"/>
                <a:gd name="T17" fmla="*/ T16 w 124"/>
                <a:gd name="T18" fmla="+- 0 3936 3613"/>
                <a:gd name="T19" fmla="*/ 3936 h 441"/>
                <a:gd name="T20" fmla="+- 0 2516 2460"/>
                <a:gd name="T21" fmla="*/ T20 w 124"/>
                <a:gd name="T22" fmla="+- 0 3930 3613"/>
                <a:gd name="T23" fmla="*/ 3930 h 441"/>
                <a:gd name="T24" fmla="+- 0 2526 2460"/>
                <a:gd name="T25" fmla="*/ T24 w 124"/>
                <a:gd name="T26" fmla="+- 0 3613 3613"/>
                <a:gd name="T27" fmla="*/ 3613 h 441"/>
                <a:gd name="T28" fmla="+- 0 2516 2460"/>
                <a:gd name="T29" fmla="*/ T28 w 124"/>
                <a:gd name="T30" fmla="+- 0 3613 3613"/>
                <a:gd name="T31" fmla="*/ 3613 h 441"/>
                <a:gd name="T32" fmla="+- 0 2516 2460"/>
                <a:gd name="T33" fmla="*/ T32 w 124"/>
                <a:gd name="T34" fmla="+- 0 3936 3613"/>
                <a:gd name="T35" fmla="*/ 3936 h 441"/>
                <a:gd name="T36" fmla="+- 0 2526 2460"/>
                <a:gd name="T37" fmla="*/ T36 w 124"/>
                <a:gd name="T38" fmla="+- 0 3936 3613"/>
                <a:gd name="T39" fmla="*/ 3936 h 441"/>
                <a:gd name="T40" fmla="+- 0 2526 2460"/>
                <a:gd name="T41" fmla="*/ T40 w 124"/>
                <a:gd name="T42" fmla="+- 0 3613 3613"/>
                <a:gd name="T43" fmla="*/ 3613 h 441"/>
                <a:gd name="T44" fmla="+- 0 2583 2460"/>
                <a:gd name="T45" fmla="*/ T44 w 124"/>
                <a:gd name="T46" fmla="+- 0 3930 3613"/>
                <a:gd name="T47" fmla="*/ 3930 h 441"/>
                <a:gd name="T48" fmla="+- 0 2526 2460"/>
                <a:gd name="T49" fmla="*/ T48 w 124"/>
                <a:gd name="T50" fmla="+- 0 3930 3613"/>
                <a:gd name="T51" fmla="*/ 3930 h 441"/>
                <a:gd name="T52" fmla="+- 0 2526 2460"/>
                <a:gd name="T53" fmla="*/ T52 w 124"/>
                <a:gd name="T54" fmla="+- 0 3936 3613"/>
                <a:gd name="T55" fmla="*/ 3936 h 441"/>
                <a:gd name="T56" fmla="+- 0 2580 2460"/>
                <a:gd name="T57" fmla="*/ T56 w 124"/>
                <a:gd name="T58" fmla="+- 0 3936 3613"/>
                <a:gd name="T59" fmla="*/ 3936 h 441"/>
                <a:gd name="T60" fmla="+- 0 2583 2460"/>
                <a:gd name="T61" fmla="*/ T60 w 124"/>
                <a:gd name="T62" fmla="+- 0 3930 3613"/>
                <a:gd name="T63" fmla="*/ 393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7"/>
                  </a:moveTo>
                  <a:lnTo>
                    <a:pt x="0" y="317"/>
                  </a:lnTo>
                  <a:lnTo>
                    <a:pt x="61" y="440"/>
                  </a:lnTo>
                  <a:lnTo>
                    <a:pt x="120" y="323"/>
                  </a:lnTo>
                  <a:lnTo>
                    <a:pt x="56" y="323"/>
                  </a:lnTo>
                  <a:lnTo>
                    <a:pt x="56" y="317"/>
                  </a:lnTo>
                  <a:close/>
                  <a:moveTo>
                    <a:pt x="66" y="0"/>
                  </a:moveTo>
                  <a:lnTo>
                    <a:pt x="56" y="0"/>
                  </a:lnTo>
                  <a:lnTo>
                    <a:pt x="56" y="323"/>
                  </a:lnTo>
                  <a:lnTo>
                    <a:pt x="66" y="323"/>
                  </a:lnTo>
                  <a:lnTo>
                    <a:pt x="66" y="0"/>
                  </a:lnTo>
                  <a:close/>
                  <a:moveTo>
                    <a:pt x="123" y="317"/>
                  </a:moveTo>
                  <a:lnTo>
                    <a:pt x="66" y="317"/>
                  </a:lnTo>
                  <a:lnTo>
                    <a:pt x="66"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8" name="AutoShape 11"/>
            <p:cNvSpPr>
              <a:spLocks/>
            </p:cNvSpPr>
            <p:nvPr/>
          </p:nvSpPr>
          <p:spPr bwMode="auto">
            <a:xfrm>
              <a:off x="1622" y="3645"/>
              <a:ext cx="1746" cy="426"/>
            </a:xfrm>
            <a:custGeom>
              <a:avLst/>
              <a:gdLst>
                <a:gd name="T0" fmla="+- 0 1480 1480"/>
                <a:gd name="T1" fmla="*/ T0 w 2083"/>
                <a:gd name="T2" fmla="+- 0 4512 4050"/>
                <a:gd name="T3" fmla="*/ 4512 h 463"/>
                <a:gd name="T4" fmla="+- 0 1480 1480"/>
                <a:gd name="T5" fmla="*/ T4 w 2083"/>
                <a:gd name="T6" fmla="+- 0 4507 4050"/>
                <a:gd name="T7" fmla="*/ 4507 h 463"/>
                <a:gd name="T8" fmla="+- 0 1485 1480"/>
                <a:gd name="T9" fmla="*/ T8 w 2083"/>
                <a:gd name="T10" fmla="+- 0 4502 4050"/>
                <a:gd name="T11" fmla="*/ 4502 h 463"/>
                <a:gd name="T12" fmla="+- 0 1485 1480"/>
                <a:gd name="T13" fmla="*/ T12 w 2083"/>
                <a:gd name="T14" fmla="+- 0 4512 4050"/>
                <a:gd name="T15" fmla="*/ 4512 h 463"/>
                <a:gd name="T16" fmla="+- 0 3552 1480"/>
                <a:gd name="T17" fmla="*/ T16 w 2083"/>
                <a:gd name="T18" fmla="+- 0 4507 4050"/>
                <a:gd name="T19" fmla="*/ 4507 h 463"/>
                <a:gd name="T20" fmla="+- 0 1490 1480"/>
                <a:gd name="T21" fmla="*/ T20 w 2083"/>
                <a:gd name="T22" fmla="+- 0 4502 4050"/>
                <a:gd name="T23" fmla="*/ 4502 h 463"/>
                <a:gd name="T24" fmla="+- 0 3552 1480"/>
                <a:gd name="T25" fmla="*/ T24 w 2083"/>
                <a:gd name="T26" fmla="+- 0 4055 4050"/>
                <a:gd name="T27" fmla="*/ 4055 h 463"/>
                <a:gd name="T28" fmla="+- 0 3557 1480"/>
                <a:gd name="T29" fmla="*/ T28 w 2083"/>
                <a:gd name="T30" fmla="+- 0 4512 4050"/>
                <a:gd name="T31" fmla="*/ 4512 h 463"/>
                <a:gd name="T32" fmla="+- 0 3562 1480"/>
                <a:gd name="T33" fmla="*/ T32 w 2083"/>
                <a:gd name="T34" fmla="+- 0 4502 4050"/>
                <a:gd name="T35" fmla="*/ 4502 h 463"/>
                <a:gd name="T36" fmla="+- 0 3557 1480"/>
                <a:gd name="T37" fmla="*/ T36 w 2083"/>
                <a:gd name="T38" fmla="+- 0 4060 4050"/>
                <a:gd name="T39" fmla="*/ 4060 h 463"/>
                <a:gd name="T40" fmla="+- 0 3562 1480"/>
                <a:gd name="T41" fmla="*/ T40 w 2083"/>
                <a:gd name="T42" fmla="+- 0 4502 4050"/>
                <a:gd name="T43" fmla="*/ 4502 h 463"/>
                <a:gd name="T44" fmla="+- 0 3557 1480"/>
                <a:gd name="T45" fmla="*/ T44 w 2083"/>
                <a:gd name="T46" fmla="+- 0 4512 4050"/>
                <a:gd name="T47" fmla="*/ 4512 h 463"/>
                <a:gd name="T48" fmla="+- 0 3562 1480"/>
                <a:gd name="T49" fmla="*/ T48 w 2083"/>
                <a:gd name="T50" fmla="+- 0 4502 4050"/>
                <a:gd name="T51" fmla="*/ 4502 h 463"/>
                <a:gd name="T52" fmla="+- 0 3557 1480"/>
                <a:gd name="T53" fmla="*/ T52 w 2083"/>
                <a:gd name="T54" fmla="+- 0 4512 4050"/>
                <a:gd name="T55" fmla="*/ 4512 h 463"/>
                <a:gd name="T56" fmla="+- 0 3562 1480"/>
                <a:gd name="T57" fmla="*/ T56 w 2083"/>
                <a:gd name="T58" fmla="+- 0 4507 4050"/>
                <a:gd name="T59" fmla="*/ 4507 h 463"/>
                <a:gd name="T60" fmla="+- 0 1480 1480"/>
                <a:gd name="T61" fmla="*/ T60 w 2083"/>
                <a:gd name="T62" fmla="+- 0 4055 4050"/>
                <a:gd name="T63" fmla="*/ 4055 h 463"/>
                <a:gd name="T64" fmla="+- 0 1485 1480"/>
                <a:gd name="T65" fmla="*/ T64 w 2083"/>
                <a:gd name="T66" fmla="+- 0 4502 4050"/>
                <a:gd name="T67" fmla="*/ 4502 h 463"/>
                <a:gd name="T68" fmla="+- 0 1490 1480"/>
                <a:gd name="T69" fmla="*/ T68 w 2083"/>
                <a:gd name="T70" fmla="+- 0 4060 4050"/>
                <a:gd name="T71" fmla="*/ 4060 h 463"/>
                <a:gd name="T72" fmla="+- 0 1485 1480"/>
                <a:gd name="T73" fmla="*/ T72 w 2083"/>
                <a:gd name="T74" fmla="+- 0 4050 4050"/>
                <a:gd name="T75" fmla="*/ 4050 h 463"/>
                <a:gd name="T76" fmla="+- 0 1490 1480"/>
                <a:gd name="T77" fmla="*/ T76 w 2083"/>
                <a:gd name="T78" fmla="+- 0 4502 4050"/>
                <a:gd name="T79" fmla="*/ 4502 h 463"/>
                <a:gd name="T80" fmla="+- 0 3552 1480"/>
                <a:gd name="T81" fmla="*/ T80 w 2083"/>
                <a:gd name="T82" fmla="+- 0 4507 4050"/>
                <a:gd name="T83" fmla="*/ 4507 h 463"/>
                <a:gd name="T84" fmla="+- 0 1485 1480"/>
                <a:gd name="T85" fmla="*/ T84 w 2083"/>
                <a:gd name="T86" fmla="+- 0 4050 4050"/>
                <a:gd name="T87" fmla="*/ 4050 h 463"/>
                <a:gd name="T88" fmla="+- 0 1490 1480"/>
                <a:gd name="T89" fmla="*/ T88 w 2083"/>
                <a:gd name="T90" fmla="+- 0 4060 4050"/>
                <a:gd name="T91" fmla="*/ 4060 h 463"/>
                <a:gd name="T92" fmla="+- 0 1485 1480"/>
                <a:gd name="T93" fmla="*/ T92 w 2083"/>
                <a:gd name="T94" fmla="+- 0 4050 4050"/>
                <a:gd name="T95" fmla="*/ 4050 h 463"/>
                <a:gd name="T96" fmla="+- 0 1485 1480"/>
                <a:gd name="T97" fmla="*/ T96 w 2083"/>
                <a:gd name="T98" fmla="+- 0 4050 4050"/>
                <a:gd name="T99" fmla="*/ 4050 h 463"/>
                <a:gd name="T100" fmla="+- 0 1490 1480"/>
                <a:gd name="T101" fmla="*/ T100 w 2083"/>
                <a:gd name="T102" fmla="+- 0 4060 4050"/>
                <a:gd name="T103" fmla="*/ 4060 h 463"/>
                <a:gd name="T104" fmla="+- 0 3552 1480"/>
                <a:gd name="T105" fmla="*/ T104 w 2083"/>
                <a:gd name="T106" fmla="+- 0 4055 4050"/>
                <a:gd name="T107" fmla="*/ 4055 h 463"/>
                <a:gd name="T108" fmla="+- 0 3557 1480"/>
                <a:gd name="T109" fmla="*/ T108 w 2083"/>
                <a:gd name="T110" fmla="+- 0 4050 4050"/>
                <a:gd name="T111" fmla="*/ 4050 h 463"/>
                <a:gd name="T112" fmla="+- 0 3557 1480"/>
                <a:gd name="T113" fmla="*/ T112 w 2083"/>
                <a:gd name="T114" fmla="+- 0 4060 4050"/>
                <a:gd name="T115" fmla="*/ 4060 h 463"/>
                <a:gd name="T116" fmla="+- 0 3562 1480"/>
                <a:gd name="T117" fmla="*/ T116 w 2083"/>
                <a:gd name="T118" fmla="+- 0 4055 4050"/>
                <a:gd name="T119" fmla="*/ 4055 h 463"/>
                <a:gd name="T120" fmla="+- 0 1480 1480"/>
                <a:gd name="T121" fmla="*/ T120 w 2083"/>
                <a:gd name="T122" fmla="+- 0 4050 4050"/>
                <a:gd name="T123" fmla="*/ 4050 h 463"/>
                <a:gd name="T124" fmla="+- 0 1485 1480"/>
                <a:gd name="T125" fmla="*/ T124 w 2083"/>
                <a:gd name="T126" fmla="+- 0 4050 4050"/>
                <a:gd name="T127" fmla="*/ 4050 h 463"/>
                <a:gd name="T128" fmla="+- 0 3557 1480"/>
                <a:gd name="T129" fmla="*/ T128 w 2083"/>
                <a:gd name="T130" fmla="+- 0 4050 4050"/>
                <a:gd name="T131" fmla="*/ 4050 h 463"/>
                <a:gd name="T132" fmla="+- 0 3562 1480"/>
                <a:gd name="T133" fmla="*/ T132 w 2083"/>
                <a:gd name="T134" fmla="+- 0 4050 4050"/>
                <a:gd name="T135" fmla="*/ 4050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9" name="AutoShape 12"/>
            <p:cNvSpPr>
              <a:spLocks/>
            </p:cNvSpPr>
            <p:nvPr/>
          </p:nvSpPr>
          <p:spPr bwMode="auto">
            <a:xfrm>
              <a:off x="1261" y="3813"/>
              <a:ext cx="371" cy="108"/>
            </a:xfrm>
            <a:custGeom>
              <a:avLst/>
              <a:gdLst>
                <a:gd name="T0" fmla="+- 0 1358 1041"/>
                <a:gd name="T1" fmla="*/ T0 w 441"/>
                <a:gd name="T2" fmla="+- 0 4219 4219"/>
                <a:gd name="T3" fmla="*/ 4219 h 124"/>
                <a:gd name="T4" fmla="+- 0 1358 1041"/>
                <a:gd name="T5" fmla="*/ T4 w 441"/>
                <a:gd name="T6" fmla="+- 0 4343 4219"/>
                <a:gd name="T7" fmla="*/ 4343 h 124"/>
                <a:gd name="T8" fmla="+- 0 1472 1041"/>
                <a:gd name="T9" fmla="*/ T8 w 441"/>
                <a:gd name="T10" fmla="+- 0 4286 4219"/>
                <a:gd name="T11" fmla="*/ 4286 h 124"/>
                <a:gd name="T12" fmla="+- 0 1365 1041"/>
                <a:gd name="T13" fmla="*/ T12 w 441"/>
                <a:gd name="T14" fmla="+- 0 4286 4219"/>
                <a:gd name="T15" fmla="*/ 4286 h 124"/>
                <a:gd name="T16" fmla="+- 0 1365 1041"/>
                <a:gd name="T17" fmla="*/ T16 w 441"/>
                <a:gd name="T18" fmla="+- 0 4276 4219"/>
                <a:gd name="T19" fmla="*/ 4276 h 124"/>
                <a:gd name="T20" fmla="+- 0 1472 1041"/>
                <a:gd name="T21" fmla="*/ T20 w 441"/>
                <a:gd name="T22" fmla="+- 0 4276 4219"/>
                <a:gd name="T23" fmla="*/ 4276 h 124"/>
                <a:gd name="T24" fmla="+- 0 1358 1041"/>
                <a:gd name="T25" fmla="*/ T24 w 441"/>
                <a:gd name="T26" fmla="+- 0 4219 4219"/>
                <a:gd name="T27" fmla="*/ 4219 h 124"/>
                <a:gd name="T28" fmla="+- 0 1358 1041"/>
                <a:gd name="T29" fmla="*/ T28 w 441"/>
                <a:gd name="T30" fmla="+- 0 4276 4219"/>
                <a:gd name="T31" fmla="*/ 4276 h 124"/>
                <a:gd name="T32" fmla="+- 0 1041 1041"/>
                <a:gd name="T33" fmla="*/ T32 w 441"/>
                <a:gd name="T34" fmla="+- 0 4276 4219"/>
                <a:gd name="T35" fmla="*/ 4276 h 124"/>
                <a:gd name="T36" fmla="+- 0 1041 1041"/>
                <a:gd name="T37" fmla="*/ T36 w 441"/>
                <a:gd name="T38" fmla="+- 0 4286 4219"/>
                <a:gd name="T39" fmla="*/ 4286 h 124"/>
                <a:gd name="T40" fmla="+- 0 1358 1041"/>
                <a:gd name="T41" fmla="*/ T40 w 441"/>
                <a:gd name="T42" fmla="+- 0 4286 4219"/>
                <a:gd name="T43" fmla="*/ 4286 h 124"/>
                <a:gd name="T44" fmla="+- 0 1358 1041"/>
                <a:gd name="T45" fmla="*/ T44 w 441"/>
                <a:gd name="T46" fmla="+- 0 4276 4219"/>
                <a:gd name="T47" fmla="*/ 4276 h 124"/>
                <a:gd name="T48" fmla="+- 0 1472 1041"/>
                <a:gd name="T49" fmla="*/ T48 w 441"/>
                <a:gd name="T50" fmla="+- 0 4276 4219"/>
                <a:gd name="T51" fmla="*/ 4276 h 124"/>
                <a:gd name="T52" fmla="+- 0 1365 1041"/>
                <a:gd name="T53" fmla="*/ T52 w 441"/>
                <a:gd name="T54" fmla="+- 0 4276 4219"/>
                <a:gd name="T55" fmla="*/ 4276 h 124"/>
                <a:gd name="T56" fmla="+- 0 1365 1041"/>
                <a:gd name="T57" fmla="*/ T56 w 441"/>
                <a:gd name="T58" fmla="+- 0 4286 4219"/>
                <a:gd name="T59" fmla="*/ 4286 h 124"/>
                <a:gd name="T60" fmla="+- 0 1472 1041"/>
                <a:gd name="T61" fmla="*/ T60 w 441"/>
                <a:gd name="T62" fmla="+- 0 4286 4219"/>
                <a:gd name="T63" fmla="*/ 4286 h 124"/>
                <a:gd name="T64" fmla="+- 0 1482 1041"/>
                <a:gd name="T65" fmla="*/ T64 w 441"/>
                <a:gd name="T66" fmla="+- 0 4281 4219"/>
                <a:gd name="T67" fmla="*/ 4281 h 124"/>
                <a:gd name="T68" fmla="+- 0 1472 1041"/>
                <a:gd name="T69" fmla="*/ T68 w 441"/>
                <a:gd name="T70" fmla="+- 0 4276 4219"/>
                <a:gd name="T71" fmla="*/ 4276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1" y="67"/>
                  </a:lnTo>
                  <a:lnTo>
                    <a:pt x="324" y="67"/>
                  </a:lnTo>
                  <a:lnTo>
                    <a:pt x="324" y="57"/>
                  </a:lnTo>
                  <a:lnTo>
                    <a:pt x="431" y="57"/>
                  </a:lnTo>
                  <a:lnTo>
                    <a:pt x="317" y="0"/>
                  </a:lnTo>
                  <a:close/>
                  <a:moveTo>
                    <a:pt x="317" y="57"/>
                  </a:moveTo>
                  <a:lnTo>
                    <a:pt x="0" y="57"/>
                  </a:lnTo>
                  <a:lnTo>
                    <a:pt x="0" y="67"/>
                  </a:lnTo>
                  <a:lnTo>
                    <a:pt x="317" y="67"/>
                  </a:lnTo>
                  <a:lnTo>
                    <a:pt x="317" y="57"/>
                  </a:lnTo>
                  <a:close/>
                  <a:moveTo>
                    <a:pt x="431" y="57"/>
                  </a:moveTo>
                  <a:lnTo>
                    <a:pt x="324" y="57"/>
                  </a:lnTo>
                  <a:lnTo>
                    <a:pt x="324" y="67"/>
                  </a:lnTo>
                  <a:lnTo>
                    <a:pt x="431" y="67"/>
                  </a:lnTo>
                  <a:lnTo>
                    <a:pt x="441" y="62"/>
                  </a:lnTo>
                  <a:lnTo>
                    <a:pt x="431"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0" name="AutoShape 14"/>
            <p:cNvSpPr>
              <a:spLocks/>
            </p:cNvSpPr>
            <p:nvPr/>
          </p:nvSpPr>
          <p:spPr bwMode="auto">
            <a:xfrm>
              <a:off x="2395" y="4063"/>
              <a:ext cx="124" cy="441"/>
            </a:xfrm>
            <a:custGeom>
              <a:avLst/>
              <a:gdLst>
                <a:gd name="T0" fmla="+- 0 2498 2442"/>
                <a:gd name="T1" fmla="*/ T0 w 124"/>
                <a:gd name="T2" fmla="+- 0 4820 4504"/>
                <a:gd name="T3" fmla="*/ 4820 h 441"/>
                <a:gd name="T4" fmla="+- 0 2442 2442"/>
                <a:gd name="T5" fmla="*/ T4 w 124"/>
                <a:gd name="T6" fmla="+- 0 4820 4504"/>
                <a:gd name="T7" fmla="*/ 4820 h 441"/>
                <a:gd name="T8" fmla="+- 0 2503 2442"/>
                <a:gd name="T9" fmla="*/ T8 w 124"/>
                <a:gd name="T10" fmla="+- 0 4944 4504"/>
                <a:gd name="T11" fmla="*/ 4944 h 441"/>
                <a:gd name="T12" fmla="+- 0 2562 2442"/>
                <a:gd name="T13" fmla="*/ T12 w 124"/>
                <a:gd name="T14" fmla="+- 0 4827 4504"/>
                <a:gd name="T15" fmla="*/ 4827 h 441"/>
                <a:gd name="T16" fmla="+- 0 2498 2442"/>
                <a:gd name="T17" fmla="*/ T16 w 124"/>
                <a:gd name="T18" fmla="+- 0 4827 4504"/>
                <a:gd name="T19" fmla="*/ 4827 h 441"/>
                <a:gd name="T20" fmla="+- 0 2498 2442"/>
                <a:gd name="T21" fmla="*/ T20 w 124"/>
                <a:gd name="T22" fmla="+- 0 4820 4504"/>
                <a:gd name="T23" fmla="*/ 4820 h 441"/>
                <a:gd name="T24" fmla="+- 0 2508 2442"/>
                <a:gd name="T25" fmla="*/ T24 w 124"/>
                <a:gd name="T26" fmla="+- 0 4504 4504"/>
                <a:gd name="T27" fmla="*/ 4504 h 441"/>
                <a:gd name="T28" fmla="+- 0 2498 2442"/>
                <a:gd name="T29" fmla="*/ T28 w 124"/>
                <a:gd name="T30" fmla="+- 0 4504 4504"/>
                <a:gd name="T31" fmla="*/ 4504 h 441"/>
                <a:gd name="T32" fmla="+- 0 2498 2442"/>
                <a:gd name="T33" fmla="*/ T32 w 124"/>
                <a:gd name="T34" fmla="+- 0 4827 4504"/>
                <a:gd name="T35" fmla="*/ 4827 h 441"/>
                <a:gd name="T36" fmla="+- 0 2508 2442"/>
                <a:gd name="T37" fmla="*/ T36 w 124"/>
                <a:gd name="T38" fmla="+- 0 4827 4504"/>
                <a:gd name="T39" fmla="*/ 4827 h 441"/>
                <a:gd name="T40" fmla="+- 0 2508 2442"/>
                <a:gd name="T41" fmla="*/ T40 w 124"/>
                <a:gd name="T42" fmla="+- 0 4504 4504"/>
                <a:gd name="T43" fmla="*/ 4504 h 441"/>
                <a:gd name="T44" fmla="+- 0 2565 2442"/>
                <a:gd name="T45" fmla="*/ T44 w 124"/>
                <a:gd name="T46" fmla="+- 0 4820 4504"/>
                <a:gd name="T47" fmla="*/ 4820 h 441"/>
                <a:gd name="T48" fmla="+- 0 2508 2442"/>
                <a:gd name="T49" fmla="*/ T48 w 124"/>
                <a:gd name="T50" fmla="+- 0 4820 4504"/>
                <a:gd name="T51" fmla="*/ 4820 h 441"/>
                <a:gd name="T52" fmla="+- 0 2508 2442"/>
                <a:gd name="T53" fmla="*/ T52 w 124"/>
                <a:gd name="T54" fmla="+- 0 4827 4504"/>
                <a:gd name="T55" fmla="*/ 4827 h 441"/>
                <a:gd name="T56" fmla="+- 0 2562 2442"/>
                <a:gd name="T57" fmla="*/ T56 w 124"/>
                <a:gd name="T58" fmla="+- 0 4827 4504"/>
                <a:gd name="T59" fmla="*/ 4827 h 441"/>
                <a:gd name="T60" fmla="+- 0 2565 2442"/>
                <a:gd name="T61" fmla="*/ T60 w 124"/>
                <a:gd name="T62" fmla="+- 0 4820 4504"/>
                <a:gd name="T63" fmla="*/ 482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AutoShape 17"/>
            <p:cNvSpPr>
              <a:spLocks/>
            </p:cNvSpPr>
            <p:nvPr/>
          </p:nvSpPr>
          <p:spPr bwMode="auto">
            <a:xfrm>
              <a:off x="1615" y="4504"/>
              <a:ext cx="1537" cy="361"/>
            </a:xfrm>
            <a:custGeom>
              <a:avLst/>
              <a:gdLst>
                <a:gd name="T0" fmla="+- 0 1472 1472"/>
                <a:gd name="T1" fmla="*/ T0 w 2083"/>
                <a:gd name="T2" fmla="+- 0 6535 6072"/>
                <a:gd name="T3" fmla="*/ 6535 h 463"/>
                <a:gd name="T4" fmla="+- 0 1472 1472"/>
                <a:gd name="T5" fmla="*/ T4 w 2083"/>
                <a:gd name="T6" fmla="+- 0 6530 6072"/>
                <a:gd name="T7" fmla="*/ 6530 h 463"/>
                <a:gd name="T8" fmla="+- 0 1477 1472"/>
                <a:gd name="T9" fmla="*/ T8 w 2083"/>
                <a:gd name="T10" fmla="+- 0 6525 6072"/>
                <a:gd name="T11" fmla="*/ 6525 h 463"/>
                <a:gd name="T12" fmla="+- 0 1477 1472"/>
                <a:gd name="T13" fmla="*/ T12 w 2083"/>
                <a:gd name="T14" fmla="+- 0 6535 6072"/>
                <a:gd name="T15" fmla="*/ 6535 h 463"/>
                <a:gd name="T16" fmla="+- 0 3544 1472"/>
                <a:gd name="T17" fmla="*/ T16 w 2083"/>
                <a:gd name="T18" fmla="+- 0 6530 6072"/>
                <a:gd name="T19" fmla="*/ 6530 h 463"/>
                <a:gd name="T20" fmla="+- 0 1482 1472"/>
                <a:gd name="T21" fmla="*/ T20 w 2083"/>
                <a:gd name="T22" fmla="+- 0 6525 6072"/>
                <a:gd name="T23" fmla="*/ 6525 h 463"/>
                <a:gd name="T24" fmla="+- 0 3544 1472"/>
                <a:gd name="T25" fmla="*/ T24 w 2083"/>
                <a:gd name="T26" fmla="+- 0 6077 6072"/>
                <a:gd name="T27" fmla="*/ 6077 h 463"/>
                <a:gd name="T28" fmla="+- 0 3549 1472"/>
                <a:gd name="T29" fmla="*/ T28 w 2083"/>
                <a:gd name="T30" fmla="+- 0 6535 6072"/>
                <a:gd name="T31" fmla="*/ 6535 h 463"/>
                <a:gd name="T32" fmla="+- 0 3554 1472"/>
                <a:gd name="T33" fmla="*/ T32 w 2083"/>
                <a:gd name="T34" fmla="+- 0 6525 6072"/>
                <a:gd name="T35" fmla="*/ 6525 h 463"/>
                <a:gd name="T36" fmla="+- 0 3549 1472"/>
                <a:gd name="T37" fmla="*/ T36 w 2083"/>
                <a:gd name="T38" fmla="+- 0 6082 6072"/>
                <a:gd name="T39" fmla="*/ 6082 h 463"/>
                <a:gd name="T40" fmla="+- 0 3554 1472"/>
                <a:gd name="T41" fmla="*/ T40 w 2083"/>
                <a:gd name="T42" fmla="+- 0 6525 6072"/>
                <a:gd name="T43" fmla="*/ 6525 h 463"/>
                <a:gd name="T44" fmla="+- 0 3549 1472"/>
                <a:gd name="T45" fmla="*/ T44 w 2083"/>
                <a:gd name="T46" fmla="+- 0 6535 6072"/>
                <a:gd name="T47" fmla="*/ 6535 h 463"/>
                <a:gd name="T48" fmla="+- 0 3554 1472"/>
                <a:gd name="T49" fmla="*/ T48 w 2083"/>
                <a:gd name="T50" fmla="+- 0 6525 6072"/>
                <a:gd name="T51" fmla="*/ 6525 h 463"/>
                <a:gd name="T52" fmla="+- 0 3549 1472"/>
                <a:gd name="T53" fmla="*/ T52 w 2083"/>
                <a:gd name="T54" fmla="+- 0 6535 6072"/>
                <a:gd name="T55" fmla="*/ 6535 h 463"/>
                <a:gd name="T56" fmla="+- 0 3554 1472"/>
                <a:gd name="T57" fmla="*/ T56 w 2083"/>
                <a:gd name="T58" fmla="+- 0 6530 6072"/>
                <a:gd name="T59" fmla="*/ 6530 h 463"/>
                <a:gd name="T60" fmla="+- 0 1472 1472"/>
                <a:gd name="T61" fmla="*/ T60 w 2083"/>
                <a:gd name="T62" fmla="+- 0 6077 6072"/>
                <a:gd name="T63" fmla="*/ 6077 h 463"/>
                <a:gd name="T64" fmla="+- 0 1477 1472"/>
                <a:gd name="T65" fmla="*/ T64 w 2083"/>
                <a:gd name="T66" fmla="+- 0 6525 6072"/>
                <a:gd name="T67" fmla="*/ 6525 h 463"/>
                <a:gd name="T68" fmla="+- 0 1482 1472"/>
                <a:gd name="T69" fmla="*/ T68 w 2083"/>
                <a:gd name="T70" fmla="+- 0 6082 6072"/>
                <a:gd name="T71" fmla="*/ 6082 h 463"/>
                <a:gd name="T72" fmla="+- 0 1477 1472"/>
                <a:gd name="T73" fmla="*/ T72 w 2083"/>
                <a:gd name="T74" fmla="+- 0 6072 6072"/>
                <a:gd name="T75" fmla="*/ 6072 h 463"/>
                <a:gd name="T76" fmla="+- 0 1482 1472"/>
                <a:gd name="T77" fmla="*/ T76 w 2083"/>
                <a:gd name="T78" fmla="+- 0 6525 6072"/>
                <a:gd name="T79" fmla="*/ 6525 h 463"/>
                <a:gd name="T80" fmla="+- 0 3544 1472"/>
                <a:gd name="T81" fmla="*/ T80 w 2083"/>
                <a:gd name="T82" fmla="+- 0 6530 6072"/>
                <a:gd name="T83" fmla="*/ 6530 h 463"/>
                <a:gd name="T84" fmla="+- 0 1477 1472"/>
                <a:gd name="T85" fmla="*/ T84 w 2083"/>
                <a:gd name="T86" fmla="+- 0 6072 6072"/>
                <a:gd name="T87" fmla="*/ 6072 h 463"/>
                <a:gd name="T88" fmla="+- 0 1482 1472"/>
                <a:gd name="T89" fmla="*/ T88 w 2083"/>
                <a:gd name="T90" fmla="+- 0 6082 6072"/>
                <a:gd name="T91" fmla="*/ 6082 h 463"/>
                <a:gd name="T92" fmla="+- 0 1477 1472"/>
                <a:gd name="T93" fmla="*/ T92 w 2083"/>
                <a:gd name="T94" fmla="+- 0 6072 6072"/>
                <a:gd name="T95" fmla="*/ 6072 h 463"/>
                <a:gd name="T96" fmla="+- 0 1477 1472"/>
                <a:gd name="T97" fmla="*/ T96 w 2083"/>
                <a:gd name="T98" fmla="+- 0 6072 6072"/>
                <a:gd name="T99" fmla="*/ 6072 h 463"/>
                <a:gd name="T100" fmla="+- 0 1482 1472"/>
                <a:gd name="T101" fmla="*/ T100 w 2083"/>
                <a:gd name="T102" fmla="+- 0 6082 6072"/>
                <a:gd name="T103" fmla="*/ 6082 h 463"/>
                <a:gd name="T104" fmla="+- 0 3544 1472"/>
                <a:gd name="T105" fmla="*/ T104 w 2083"/>
                <a:gd name="T106" fmla="+- 0 6077 6072"/>
                <a:gd name="T107" fmla="*/ 6077 h 463"/>
                <a:gd name="T108" fmla="+- 0 3549 1472"/>
                <a:gd name="T109" fmla="*/ T108 w 2083"/>
                <a:gd name="T110" fmla="+- 0 6072 6072"/>
                <a:gd name="T111" fmla="*/ 6072 h 463"/>
                <a:gd name="T112" fmla="+- 0 3549 1472"/>
                <a:gd name="T113" fmla="*/ T112 w 2083"/>
                <a:gd name="T114" fmla="+- 0 6082 6072"/>
                <a:gd name="T115" fmla="*/ 6082 h 463"/>
                <a:gd name="T116" fmla="+- 0 3554 1472"/>
                <a:gd name="T117" fmla="*/ T116 w 2083"/>
                <a:gd name="T118" fmla="+- 0 6077 6072"/>
                <a:gd name="T119" fmla="*/ 6077 h 463"/>
                <a:gd name="T120" fmla="+- 0 1472 1472"/>
                <a:gd name="T121" fmla="*/ T120 w 2083"/>
                <a:gd name="T122" fmla="+- 0 6072 6072"/>
                <a:gd name="T123" fmla="*/ 6072 h 463"/>
                <a:gd name="T124" fmla="+- 0 1477 1472"/>
                <a:gd name="T125" fmla="*/ T124 w 2083"/>
                <a:gd name="T126" fmla="+- 0 6072 6072"/>
                <a:gd name="T127" fmla="*/ 6072 h 463"/>
                <a:gd name="T128" fmla="+- 0 3549 1472"/>
                <a:gd name="T129" fmla="*/ T128 w 2083"/>
                <a:gd name="T130" fmla="+- 0 6072 6072"/>
                <a:gd name="T131" fmla="*/ 6072 h 463"/>
                <a:gd name="T132" fmla="+- 0 3554 1472"/>
                <a:gd name="T133" fmla="*/ T132 w 2083"/>
                <a:gd name="T134" fmla="+- 0 6072 6072"/>
                <a:gd name="T135" fmla="*/ 607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2" name="AutoShape 18"/>
            <p:cNvSpPr>
              <a:spLocks/>
            </p:cNvSpPr>
            <p:nvPr/>
          </p:nvSpPr>
          <p:spPr bwMode="auto">
            <a:xfrm>
              <a:off x="2395" y="4882"/>
              <a:ext cx="124" cy="441"/>
            </a:xfrm>
            <a:custGeom>
              <a:avLst/>
              <a:gdLst>
                <a:gd name="T0" fmla="+- 0 2491 2435"/>
                <a:gd name="T1" fmla="*/ T0 w 124"/>
                <a:gd name="T2" fmla="+- 0 6845 6529"/>
                <a:gd name="T3" fmla="*/ 6845 h 441"/>
                <a:gd name="T4" fmla="+- 0 2435 2435"/>
                <a:gd name="T5" fmla="*/ T4 w 124"/>
                <a:gd name="T6" fmla="+- 0 6845 6529"/>
                <a:gd name="T7" fmla="*/ 6845 h 441"/>
                <a:gd name="T8" fmla="+- 0 2496 2435"/>
                <a:gd name="T9" fmla="*/ T8 w 124"/>
                <a:gd name="T10" fmla="+- 0 6969 6529"/>
                <a:gd name="T11" fmla="*/ 6969 h 441"/>
                <a:gd name="T12" fmla="+- 0 2555 2435"/>
                <a:gd name="T13" fmla="*/ T12 w 124"/>
                <a:gd name="T14" fmla="+- 0 6852 6529"/>
                <a:gd name="T15" fmla="*/ 6852 h 441"/>
                <a:gd name="T16" fmla="+- 0 2491 2435"/>
                <a:gd name="T17" fmla="*/ T16 w 124"/>
                <a:gd name="T18" fmla="+- 0 6852 6529"/>
                <a:gd name="T19" fmla="*/ 6852 h 441"/>
                <a:gd name="T20" fmla="+- 0 2491 2435"/>
                <a:gd name="T21" fmla="*/ T20 w 124"/>
                <a:gd name="T22" fmla="+- 0 6845 6529"/>
                <a:gd name="T23" fmla="*/ 6845 h 441"/>
                <a:gd name="T24" fmla="+- 0 2501 2435"/>
                <a:gd name="T25" fmla="*/ T24 w 124"/>
                <a:gd name="T26" fmla="+- 0 6529 6529"/>
                <a:gd name="T27" fmla="*/ 6529 h 441"/>
                <a:gd name="T28" fmla="+- 0 2491 2435"/>
                <a:gd name="T29" fmla="*/ T28 w 124"/>
                <a:gd name="T30" fmla="+- 0 6529 6529"/>
                <a:gd name="T31" fmla="*/ 6529 h 441"/>
                <a:gd name="T32" fmla="+- 0 2491 2435"/>
                <a:gd name="T33" fmla="*/ T32 w 124"/>
                <a:gd name="T34" fmla="+- 0 6852 6529"/>
                <a:gd name="T35" fmla="*/ 6852 h 441"/>
                <a:gd name="T36" fmla="+- 0 2501 2435"/>
                <a:gd name="T37" fmla="*/ T36 w 124"/>
                <a:gd name="T38" fmla="+- 0 6852 6529"/>
                <a:gd name="T39" fmla="*/ 6852 h 441"/>
                <a:gd name="T40" fmla="+- 0 2501 2435"/>
                <a:gd name="T41" fmla="*/ T40 w 124"/>
                <a:gd name="T42" fmla="+- 0 6529 6529"/>
                <a:gd name="T43" fmla="*/ 6529 h 441"/>
                <a:gd name="T44" fmla="+- 0 2558 2435"/>
                <a:gd name="T45" fmla="*/ T44 w 124"/>
                <a:gd name="T46" fmla="+- 0 6845 6529"/>
                <a:gd name="T47" fmla="*/ 6845 h 441"/>
                <a:gd name="T48" fmla="+- 0 2501 2435"/>
                <a:gd name="T49" fmla="*/ T48 w 124"/>
                <a:gd name="T50" fmla="+- 0 6845 6529"/>
                <a:gd name="T51" fmla="*/ 6845 h 441"/>
                <a:gd name="T52" fmla="+- 0 2501 2435"/>
                <a:gd name="T53" fmla="*/ T52 w 124"/>
                <a:gd name="T54" fmla="+- 0 6852 6529"/>
                <a:gd name="T55" fmla="*/ 6852 h 441"/>
                <a:gd name="T56" fmla="+- 0 2555 2435"/>
                <a:gd name="T57" fmla="*/ T56 w 124"/>
                <a:gd name="T58" fmla="+- 0 6852 6529"/>
                <a:gd name="T59" fmla="*/ 6852 h 441"/>
                <a:gd name="T60" fmla="+- 0 2558 2435"/>
                <a:gd name="T61" fmla="*/ T60 w 124"/>
                <a:gd name="T62" fmla="+- 0 6845 6529"/>
                <a:gd name="T63" fmla="*/ 6845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3" name="Freeform 362"/>
            <p:cNvSpPr>
              <a:spLocks/>
            </p:cNvSpPr>
            <p:nvPr/>
          </p:nvSpPr>
          <p:spPr bwMode="auto">
            <a:xfrm>
              <a:off x="463" y="3500"/>
              <a:ext cx="798" cy="710"/>
            </a:xfrm>
            <a:custGeom>
              <a:avLst/>
              <a:gdLst>
                <a:gd name="T0" fmla="+- 0 697 343"/>
                <a:gd name="T1" fmla="*/ T0 w 707"/>
                <a:gd name="T2" fmla="+- 0 5037 5037"/>
                <a:gd name="T3" fmla="*/ 5037 h 513"/>
                <a:gd name="T4" fmla="+- 0 778 343"/>
                <a:gd name="T5" fmla="*/ T4 w 707"/>
                <a:gd name="T6" fmla="+- 0 5044 5037"/>
                <a:gd name="T7" fmla="*/ 5044 h 513"/>
                <a:gd name="T8" fmla="+- 0 852 343"/>
                <a:gd name="T9" fmla="*/ T8 w 707"/>
                <a:gd name="T10" fmla="+- 0 5063 5037"/>
                <a:gd name="T11" fmla="*/ 5063 h 513"/>
                <a:gd name="T12" fmla="+- 0 917 343"/>
                <a:gd name="T13" fmla="*/ T12 w 707"/>
                <a:gd name="T14" fmla="+- 0 5093 5037"/>
                <a:gd name="T15" fmla="*/ 5093 h 513"/>
                <a:gd name="T16" fmla="+- 0 972 343"/>
                <a:gd name="T17" fmla="*/ T16 w 707"/>
                <a:gd name="T18" fmla="+- 0 5133 5037"/>
                <a:gd name="T19" fmla="*/ 5133 h 513"/>
                <a:gd name="T20" fmla="+- 0 1014 343"/>
                <a:gd name="T21" fmla="*/ T20 w 707"/>
                <a:gd name="T22" fmla="+- 0 5180 5037"/>
                <a:gd name="T23" fmla="*/ 5180 h 513"/>
                <a:gd name="T24" fmla="+- 0 1040 343"/>
                <a:gd name="T25" fmla="*/ T24 w 707"/>
                <a:gd name="T26" fmla="+- 0 5234 5037"/>
                <a:gd name="T27" fmla="*/ 5234 h 513"/>
                <a:gd name="T28" fmla="+- 0 1050 343"/>
                <a:gd name="T29" fmla="*/ T28 w 707"/>
                <a:gd name="T30" fmla="+- 0 5293 5037"/>
                <a:gd name="T31" fmla="*/ 5293 h 513"/>
                <a:gd name="T32" fmla="+- 0 1040 343"/>
                <a:gd name="T33" fmla="*/ T32 w 707"/>
                <a:gd name="T34" fmla="+- 0 5352 5037"/>
                <a:gd name="T35" fmla="*/ 5352 h 513"/>
                <a:gd name="T36" fmla="+- 0 1014 343"/>
                <a:gd name="T37" fmla="*/ T36 w 707"/>
                <a:gd name="T38" fmla="+- 0 5406 5037"/>
                <a:gd name="T39" fmla="*/ 5406 h 513"/>
                <a:gd name="T40" fmla="+- 0 972 343"/>
                <a:gd name="T41" fmla="*/ T40 w 707"/>
                <a:gd name="T42" fmla="+- 0 5453 5037"/>
                <a:gd name="T43" fmla="*/ 5453 h 513"/>
                <a:gd name="T44" fmla="+- 0 917 343"/>
                <a:gd name="T45" fmla="*/ T44 w 707"/>
                <a:gd name="T46" fmla="+- 0 5493 5037"/>
                <a:gd name="T47" fmla="*/ 5493 h 513"/>
                <a:gd name="T48" fmla="+- 0 852 343"/>
                <a:gd name="T49" fmla="*/ T48 w 707"/>
                <a:gd name="T50" fmla="+- 0 5523 5037"/>
                <a:gd name="T51" fmla="*/ 5523 h 513"/>
                <a:gd name="T52" fmla="+- 0 778 343"/>
                <a:gd name="T53" fmla="*/ T52 w 707"/>
                <a:gd name="T54" fmla="+- 0 5543 5037"/>
                <a:gd name="T55" fmla="*/ 5543 h 513"/>
                <a:gd name="T56" fmla="+- 0 697 343"/>
                <a:gd name="T57" fmla="*/ T56 w 707"/>
                <a:gd name="T58" fmla="+- 0 5549 5037"/>
                <a:gd name="T59" fmla="*/ 5549 h 513"/>
                <a:gd name="T60" fmla="+- 0 616 343"/>
                <a:gd name="T61" fmla="*/ T60 w 707"/>
                <a:gd name="T62" fmla="+- 0 5543 5037"/>
                <a:gd name="T63" fmla="*/ 5543 h 513"/>
                <a:gd name="T64" fmla="+- 0 541 343"/>
                <a:gd name="T65" fmla="*/ T64 w 707"/>
                <a:gd name="T66" fmla="+- 0 5523 5037"/>
                <a:gd name="T67" fmla="*/ 5523 h 513"/>
                <a:gd name="T68" fmla="+- 0 476 343"/>
                <a:gd name="T69" fmla="*/ T68 w 707"/>
                <a:gd name="T70" fmla="+- 0 5493 5037"/>
                <a:gd name="T71" fmla="*/ 5493 h 513"/>
                <a:gd name="T72" fmla="+- 0 421 343"/>
                <a:gd name="T73" fmla="*/ T72 w 707"/>
                <a:gd name="T74" fmla="+- 0 5453 5037"/>
                <a:gd name="T75" fmla="*/ 5453 h 513"/>
                <a:gd name="T76" fmla="+- 0 379 343"/>
                <a:gd name="T77" fmla="*/ T76 w 707"/>
                <a:gd name="T78" fmla="+- 0 5406 5037"/>
                <a:gd name="T79" fmla="*/ 5406 h 513"/>
                <a:gd name="T80" fmla="+- 0 353 343"/>
                <a:gd name="T81" fmla="*/ T80 w 707"/>
                <a:gd name="T82" fmla="+- 0 5352 5037"/>
                <a:gd name="T83" fmla="*/ 5352 h 513"/>
                <a:gd name="T84" fmla="+- 0 343 343"/>
                <a:gd name="T85" fmla="*/ T84 w 707"/>
                <a:gd name="T86" fmla="+- 0 5293 5037"/>
                <a:gd name="T87" fmla="*/ 5293 h 513"/>
                <a:gd name="T88" fmla="+- 0 353 343"/>
                <a:gd name="T89" fmla="*/ T88 w 707"/>
                <a:gd name="T90" fmla="+- 0 5234 5037"/>
                <a:gd name="T91" fmla="*/ 5234 h 513"/>
                <a:gd name="T92" fmla="+- 0 379 343"/>
                <a:gd name="T93" fmla="*/ T92 w 707"/>
                <a:gd name="T94" fmla="+- 0 5180 5037"/>
                <a:gd name="T95" fmla="*/ 5180 h 513"/>
                <a:gd name="T96" fmla="+- 0 421 343"/>
                <a:gd name="T97" fmla="*/ T96 w 707"/>
                <a:gd name="T98" fmla="+- 0 5133 5037"/>
                <a:gd name="T99" fmla="*/ 5133 h 513"/>
                <a:gd name="T100" fmla="+- 0 476 343"/>
                <a:gd name="T101" fmla="*/ T100 w 707"/>
                <a:gd name="T102" fmla="+- 0 5093 5037"/>
                <a:gd name="T103" fmla="*/ 5093 h 513"/>
                <a:gd name="T104" fmla="+- 0 541 343"/>
                <a:gd name="T105" fmla="*/ T104 w 707"/>
                <a:gd name="T106" fmla="+- 0 5063 5037"/>
                <a:gd name="T107" fmla="*/ 5063 h 513"/>
                <a:gd name="T108" fmla="+- 0 616 343"/>
                <a:gd name="T109" fmla="*/ T108 w 707"/>
                <a:gd name="T110" fmla="+- 0 5044 5037"/>
                <a:gd name="T111" fmla="*/ 5044 h 513"/>
                <a:gd name="T112" fmla="+- 0 697 343"/>
                <a:gd name="T113" fmla="*/ T112 w 707"/>
                <a:gd name="T114" fmla="+- 0 5037 5037"/>
                <a:gd name="T115" fmla="*/ 5037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07" h="513">
                  <a:moveTo>
                    <a:pt x="354" y="0"/>
                  </a:moveTo>
                  <a:lnTo>
                    <a:pt x="435" y="7"/>
                  </a:lnTo>
                  <a:lnTo>
                    <a:pt x="509" y="26"/>
                  </a:lnTo>
                  <a:lnTo>
                    <a:pt x="574" y="56"/>
                  </a:lnTo>
                  <a:lnTo>
                    <a:pt x="629" y="96"/>
                  </a:lnTo>
                  <a:lnTo>
                    <a:pt x="671" y="143"/>
                  </a:lnTo>
                  <a:lnTo>
                    <a:pt x="697" y="197"/>
                  </a:lnTo>
                  <a:lnTo>
                    <a:pt x="707" y="256"/>
                  </a:lnTo>
                  <a:lnTo>
                    <a:pt x="697" y="315"/>
                  </a:lnTo>
                  <a:lnTo>
                    <a:pt x="671" y="369"/>
                  </a:lnTo>
                  <a:lnTo>
                    <a:pt x="629" y="416"/>
                  </a:lnTo>
                  <a:lnTo>
                    <a:pt x="574" y="456"/>
                  </a:lnTo>
                  <a:lnTo>
                    <a:pt x="509" y="486"/>
                  </a:lnTo>
                  <a:lnTo>
                    <a:pt x="435" y="506"/>
                  </a:lnTo>
                  <a:lnTo>
                    <a:pt x="354" y="512"/>
                  </a:lnTo>
                  <a:lnTo>
                    <a:pt x="273" y="506"/>
                  </a:lnTo>
                  <a:lnTo>
                    <a:pt x="198" y="486"/>
                  </a:lnTo>
                  <a:lnTo>
                    <a:pt x="133" y="456"/>
                  </a:lnTo>
                  <a:lnTo>
                    <a:pt x="78" y="416"/>
                  </a:lnTo>
                  <a:lnTo>
                    <a:pt x="36" y="369"/>
                  </a:lnTo>
                  <a:lnTo>
                    <a:pt x="10" y="315"/>
                  </a:lnTo>
                  <a:lnTo>
                    <a:pt x="0" y="256"/>
                  </a:lnTo>
                  <a:lnTo>
                    <a:pt x="10" y="197"/>
                  </a:lnTo>
                  <a:lnTo>
                    <a:pt x="36" y="143"/>
                  </a:lnTo>
                  <a:lnTo>
                    <a:pt x="78" y="96"/>
                  </a:lnTo>
                  <a:lnTo>
                    <a:pt x="133" y="56"/>
                  </a:lnTo>
                  <a:lnTo>
                    <a:pt x="198" y="26"/>
                  </a:lnTo>
                  <a:lnTo>
                    <a:pt x="273" y="7"/>
                  </a:lnTo>
                  <a:lnTo>
                    <a:pt x="354"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4" name="AutoShape 21"/>
            <p:cNvSpPr>
              <a:spLocks/>
            </p:cNvSpPr>
            <p:nvPr/>
          </p:nvSpPr>
          <p:spPr bwMode="auto">
            <a:xfrm>
              <a:off x="3164" y="4647"/>
              <a:ext cx="391" cy="111"/>
            </a:xfrm>
            <a:custGeom>
              <a:avLst/>
              <a:gdLst>
                <a:gd name="T0" fmla="+- 0 3871 3555"/>
                <a:gd name="T1" fmla="*/ T0 w 441"/>
                <a:gd name="T2" fmla="+- 0 6242 6242"/>
                <a:gd name="T3" fmla="*/ 6242 h 124"/>
                <a:gd name="T4" fmla="+- 0 3871 3555"/>
                <a:gd name="T5" fmla="*/ T4 w 441"/>
                <a:gd name="T6" fmla="+- 0 6366 6242"/>
                <a:gd name="T7" fmla="*/ 6366 h 124"/>
                <a:gd name="T8" fmla="+- 0 3985 3555"/>
                <a:gd name="T9" fmla="*/ T8 w 441"/>
                <a:gd name="T10" fmla="+- 0 6309 6242"/>
                <a:gd name="T11" fmla="*/ 6309 h 124"/>
                <a:gd name="T12" fmla="+- 0 3878 3555"/>
                <a:gd name="T13" fmla="*/ T12 w 441"/>
                <a:gd name="T14" fmla="+- 0 6309 6242"/>
                <a:gd name="T15" fmla="*/ 6309 h 124"/>
                <a:gd name="T16" fmla="+- 0 3878 3555"/>
                <a:gd name="T17" fmla="*/ T16 w 441"/>
                <a:gd name="T18" fmla="+- 0 6299 6242"/>
                <a:gd name="T19" fmla="*/ 6299 h 124"/>
                <a:gd name="T20" fmla="+- 0 3985 3555"/>
                <a:gd name="T21" fmla="*/ T20 w 441"/>
                <a:gd name="T22" fmla="+- 0 6299 6242"/>
                <a:gd name="T23" fmla="*/ 6299 h 124"/>
                <a:gd name="T24" fmla="+- 0 3871 3555"/>
                <a:gd name="T25" fmla="*/ T24 w 441"/>
                <a:gd name="T26" fmla="+- 0 6242 6242"/>
                <a:gd name="T27" fmla="*/ 6242 h 124"/>
                <a:gd name="T28" fmla="+- 0 3871 3555"/>
                <a:gd name="T29" fmla="*/ T28 w 441"/>
                <a:gd name="T30" fmla="+- 0 6299 6242"/>
                <a:gd name="T31" fmla="*/ 6299 h 124"/>
                <a:gd name="T32" fmla="+- 0 3555 3555"/>
                <a:gd name="T33" fmla="*/ T32 w 441"/>
                <a:gd name="T34" fmla="+- 0 6299 6242"/>
                <a:gd name="T35" fmla="*/ 6299 h 124"/>
                <a:gd name="T36" fmla="+- 0 3555 3555"/>
                <a:gd name="T37" fmla="*/ T36 w 441"/>
                <a:gd name="T38" fmla="+- 0 6309 6242"/>
                <a:gd name="T39" fmla="*/ 6309 h 124"/>
                <a:gd name="T40" fmla="+- 0 3871 3555"/>
                <a:gd name="T41" fmla="*/ T40 w 441"/>
                <a:gd name="T42" fmla="+- 0 6309 6242"/>
                <a:gd name="T43" fmla="*/ 6309 h 124"/>
                <a:gd name="T44" fmla="+- 0 3871 3555"/>
                <a:gd name="T45" fmla="*/ T44 w 441"/>
                <a:gd name="T46" fmla="+- 0 6299 6242"/>
                <a:gd name="T47" fmla="*/ 6299 h 124"/>
                <a:gd name="T48" fmla="+- 0 3985 3555"/>
                <a:gd name="T49" fmla="*/ T48 w 441"/>
                <a:gd name="T50" fmla="+- 0 6299 6242"/>
                <a:gd name="T51" fmla="*/ 6299 h 124"/>
                <a:gd name="T52" fmla="+- 0 3878 3555"/>
                <a:gd name="T53" fmla="*/ T52 w 441"/>
                <a:gd name="T54" fmla="+- 0 6299 6242"/>
                <a:gd name="T55" fmla="*/ 6299 h 124"/>
                <a:gd name="T56" fmla="+- 0 3878 3555"/>
                <a:gd name="T57" fmla="*/ T56 w 441"/>
                <a:gd name="T58" fmla="+- 0 6309 6242"/>
                <a:gd name="T59" fmla="*/ 6309 h 124"/>
                <a:gd name="T60" fmla="+- 0 3985 3555"/>
                <a:gd name="T61" fmla="*/ T60 w 441"/>
                <a:gd name="T62" fmla="+- 0 6309 6242"/>
                <a:gd name="T63" fmla="*/ 6309 h 124"/>
                <a:gd name="T64" fmla="+- 0 3995 3555"/>
                <a:gd name="T65" fmla="*/ T64 w 441"/>
                <a:gd name="T66" fmla="+- 0 6304 6242"/>
                <a:gd name="T67" fmla="*/ 6304 h 124"/>
                <a:gd name="T68" fmla="+- 0 3985 3555"/>
                <a:gd name="T69" fmla="*/ T68 w 441"/>
                <a:gd name="T70" fmla="+- 0 6299 6242"/>
                <a:gd name="T71" fmla="*/ 6299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4"/>
                  </a:lnTo>
                  <a:lnTo>
                    <a:pt x="430" y="67"/>
                  </a:lnTo>
                  <a:lnTo>
                    <a:pt x="323" y="67"/>
                  </a:lnTo>
                  <a:lnTo>
                    <a:pt x="323" y="57"/>
                  </a:lnTo>
                  <a:lnTo>
                    <a:pt x="430" y="57"/>
                  </a:lnTo>
                  <a:lnTo>
                    <a:pt x="316" y="0"/>
                  </a:lnTo>
                  <a:close/>
                  <a:moveTo>
                    <a:pt x="316" y="57"/>
                  </a:moveTo>
                  <a:lnTo>
                    <a:pt x="0" y="57"/>
                  </a:lnTo>
                  <a:lnTo>
                    <a:pt x="0" y="67"/>
                  </a:lnTo>
                  <a:lnTo>
                    <a:pt x="316" y="67"/>
                  </a:lnTo>
                  <a:lnTo>
                    <a:pt x="316"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5" name="Freeform 364"/>
            <p:cNvSpPr>
              <a:spLocks/>
            </p:cNvSpPr>
            <p:nvPr/>
          </p:nvSpPr>
          <p:spPr bwMode="auto">
            <a:xfrm>
              <a:off x="3555" y="4210"/>
              <a:ext cx="1584" cy="956"/>
            </a:xfrm>
            <a:custGeom>
              <a:avLst/>
              <a:gdLst>
                <a:gd name="T0" fmla="+- 0 4909 4000"/>
                <a:gd name="T1" fmla="*/ T0 w 1819"/>
                <a:gd name="T2" fmla="+- 0 5743 5743"/>
                <a:gd name="T3" fmla="*/ 5743 h 1105"/>
                <a:gd name="T4" fmla="+- 0 5002 4000"/>
                <a:gd name="T5" fmla="*/ T4 w 1819"/>
                <a:gd name="T6" fmla="+- 0 5746 5743"/>
                <a:gd name="T7" fmla="*/ 5746 h 1105"/>
                <a:gd name="T8" fmla="+- 0 5092 4000"/>
                <a:gd name="T9" fmla="*/ T8 w 1819"/>
                <a:gd name="T10" fmla="+- 0 5755 5743"/>
                <a:gd name="T11" fmla="*/ 5755 h 1105"/>
                <a:gd name="T12" fmla="+- 0 5179 4000"/>
                <a:gd name="T13" fmla="*/ T12 w 1819"/>
                <a:gd name="T14" fmla="+- 0 5768 5743"/>
                <a:gd name="T15" fmla="*/ 5768 h 1105"/>
                <a:gd name="T16" fmla="+- 0 5263 4000"/>
                <a:gd name="T17" fmla="*/ T16 w 1819"/>
                <a:gd name="T18" fmla="+- 0 5787 5743"/>
                <a:gd name="T19" fmla="*/ 5787 h 1105"/>
                <a:gd name="T20" fmla="+- 0 5342 4000"/>
                <a:gd name="T21" fmla="*/ T20 w 1819"/>
                <a:gd name="T22" fmla="+- 0 5810 5743"/>
                <a:gd name="T23" fmla="*/ 5810 h 1105"/>
                <a:gd name="T24" fmla="+- 0 5417 4000"/>
                <a:gd name="T25" fmla="*/ T24 w 1819"/>
                <a:gd name="T26" fmla="+- 0 5838 5743"/>
                <a:gd name="T27" fmla="*/ 5838 h 1105"/>
                <a:gd name="T28" fmla="+- 0 5487 4000"/>
                <a:gd name="T29" fmla="*/ T28 w 1819"/>
                <a:gd name="T30" fmla="+- 0 5869 5743"/>
                <a:gd name="T31" fmla="*/ 5869 h 1105"/>
                <a:gd name="T32" fmla="+- 0 5552 4000"/>
                <a:gd name="T33" fmla="*/ T32 w 1819"/>
                <a:gd name="T34" fmla="+- 0 5905 5743"/>
                <a:gd name="T35" fmla="*/ 5905 h 1105"/>
                <a:gd name="T36" fmla="+- 0 5611 4000"/>
                <a:gd name="T37" fmla="*/ T36 w 1819"/>
                <a:gd name="T38" fmla="+- 0 5944 5743"/>
                <a:gd name="T39" fmla="*/ 5944 h 1105"/>
                <a:gd name="T40" fmla="+- 0 5663 4000"/>
                <a:gd name="T41" fmla="*/ T40 w 1819"/>
                <a:gd name="T42" fmla="+- 0 5987 5743"/>
                <a:gd name="T43" fmla="*/ 5987 h 1105"/>
                <a:gd name="T44" fmla="+- 0 5708 4000"/>
                <a:gd name="T45" fmla="*/ T44 w 1819"/>
                <a:gd name="T46" fmla="+- 0 6032 5743"/>
                <a:gd name="T47" fmla="*/ 6032 h 1105"/>
                <a:gd name="T48" fmla="+- 0 5747 4000"/>
                <a:gd name="T49" fmla="*/ T48 w 1819"/>
                <a:gd name="T50" fmla="+- 0 6081 5743"/>
                <a:gd name="T51" fmla="*/ 6081 h 1105"/>
                <a:gd name="T52" fmla="+- 0 5800 4000"/>
                <a:gd name="T53" fmla="*/ T52 w 1819"/>
                <a:gd name="T54" fmla="+- 0 6184 5743"/>
                <a:gd name="T55" fmla="*/ 6184 h 1105"/>
                <a:gd name="T56" fmla="+- 0 5818 4000"/>
                <a:gd name="T57" fmla="*/ T56 w 1819"/>
                <a:gd name="T58" fmla="+- 0 6295 5743"/>
                <a:gd name="T59" fmla="*/ 6295 h 1105"/>
                <a:gd name="T60" fmla="+- 0 5814 4000"/>
                <a:gd name="T61" fmla="*/ T60 w 1819"/>
                <a:gd name="T62" fmla="+- 0 6352 5743"/>
                <a:gd name="T63" fmla="*/ 6352 h 1105"/>
                <a:gd name="T64" fmla="+- 0 5777 4000"/>
                <a:gd name="T65" fmla="*/ T64 w 1819"/>
                <a:gd name="T66" fmla="+- 0 6460 5743"/>
                <a:gd name="T67" fmla="*/ 6460 h 1105"/>
                <a:gd name="T68" fmla="+- 0 5708 4000"/>
                <a:gd name="T69" fmla="*/ T68 w 1819"/>
                <a:gd name="T70" fmla="+- 0 6559 5743"/>
                <a:gd name="T71" fmla="*/ 6559 h 1105"/>
                <a:gd name="T72" fmla="+- 0 5663 4000"/>
                <a:gd name="T73" fmla="*/ T72 w 1819"/>
                <a:gd name="T74" fmla="+- 0 6604 5743"/>
                <a:gd name="T75" fmla="*/ 6604 h 1105"/>
                <a:gd name="T76" fmla="+- 0 5611 4000"/>
                <a:gd name="T77" fmla="*/ T76 w 1819"/>
                <a:gd name="T78" fmla="+- 0 6647 5743"/>
                <a:gd name="T79" fmla="*/ 6647 h 1105"/>
                <a:gd name="T80" fmla="+- 0 5552 4000"/>
                <a:gd name="T81" fmla="*/ T80 w 1819"/>
                <a:gd name="T82" fmla="+- 0 6686 5743"/>
                <a:gd name="T83" fmla="*/ 6686 h 1105"/>
                <a:gd name="T84" fmla="+- 0 5487 4000"/>
                <a:gd name="T85" fmla="*/ T84 w 1819"/>
                <a:gd name="T86" fmla="+- 0 6721 5743"/>
                <a:gd name="T87" fmla="*/ 6721 h 1105"/>
                <a:gd name="T88" fmla="+- 0 5417 4000"/>
                <a:gd name="T89" fmla="*/ T88 w 1819"/>
                <a:gd name="T90" fmla="+- 0 6753 5743"/>
                <a:gd name="T91" fmla="*/ 6753 h 1105"/>
                <a:gd name="T92" fmla="+- 0 5342 4000"/>
                <a:gd name="T93" fmla="*/ T92 w 1819"/>
                <a:gd name="T94" fmla="+- 0 6781 5743"/>
                <a:gd name="T95" fmla="*/ 6781 h 1105"/>
                <a:gd name="T96" fmla="+- 0 5263 4000"/>
                <a:gd name="T97" fmla="*/ T96 w 1819"/>
                <a:gd name="T98" fmla="+- 0 6804 5743"/>
                <a:gd name="T99" fmla="*/ 6804 h 1105"/>
                <a:gd name="T100" fmla="+- 0 5179 4000"/>
                <a:gd name="T101" fmla="*/ T100 w 1819"/>
                <a:gd name="T102" fmla="+- 0 6823 5743"/>
                <a:gd name="T103" fmla="*/ 6823 h 1105"/>
                <a:gd name="T104" fmla="+- 0 5092 4000"/>
                <a:gd name="T105" fmla="*/ T104 w 1819"/>
                <a:gd name="T106" fmla="+- 0 6836 5743"/>
                <a:gd name="T107" fmla="*/ 6836 h 1105"/>
                <a:gd name="T108" fmla="+- 0 5002 4000"/>
                <a:gd name="T109" fmla="*/ T108 w 1819"/>
                <a:gd name="T110" fmla="+- 0 6845 5743"/>
                <a:gd name="T111" fmla="*/ 6845 h 1105"/>
                <a:gd name="T112" fmla="+- 0 4909 4000"/>
                <a:gd name="T113" fmla="*/ T112 w 1819"/>
                <a:gd name="T114" fmla="+- 0 6848 5743"/>
                <a:gd name="T115" fmla="*/ 6848 h 1105"/>
                <a:gd name="T116" fmla="+- 0 4816 4000"/>
                <a:gd name="T117" fmla="*/ T116 w 1819"/>
                <a:gd name="T118" fmla="+- 0 6845 5743"/>
                <a:gd name="T119" fmla="*/ 6845 h 1105"/>
                <a:gd name="T120" fmla="+- 0 4726 4000"/>
                <a:gd name="T121" fmla="*/ T120 w 1819"/>
                <a:gd name="T122" fmla="+- 0 6836 5743"/>
                <a:gd name="T123" fmla="*/ 6836 h 1105"/>
                <a:gd name="T124" fmla="+- 0 4639 4000"/>
                <a:gd name="T125" fmla="*/ T124 w 1819"/>
                <a:gd name="T126" fmla="+- 0 6823 5743"/>
                <a:gd name="T127" fmla="*/ 6823 h 1105"/>
                <a:gd name="T128" fmla="+- 0 4555 4000"/>
                <a:gd name="T129" fmla="*/ T128 w 1819"/>
                <a:gd name="T130" fmla="+- 0 6804 5743"/>
                <a:gd name="T131" fmla="*/ 6804 h 1105"/>
                <a:gd name="T132" fmla="+- 0 4476 4000"/>
                <a:gd name="T133" fmla="*/ T132 w 1819"/>
                <a:gd name="T134" fmla="+- 0 6781 5743"/>
                <a:gd name="T135" fmla="*/ 6781 h 1105"/>
                <a:gd name="T136" fmla="+- 0 4401 4000"/>
                <a:gd name="T137" fmla="*/ T136 w 1819"/>
                <a:gd name="T138" fmla="+- 0 6753 5743"/>
                <a:gd name="T139" fmla="*/ 6753 h 1105"/>
                <a:gd name="T140" fmla="+- 0 4331 4000"/>
                <a:gd name="T141" fmla="*/ T140 w 1819"/>
                <a:gd name="T142" fmla="+- 0 6721 5743"/>
                <a:gd name="T143" fmla="*/ 6721 h 1105"/>
                <a:gd name="T144" fmla="+- 0 4266 4000"/>
                <a:gd name="T145" fmla="*/ T144 w 1819"/>
                <a:gd name="T146" fmla="+- 0 6686 5743"/>
                <a:gd name="T147" fmla="*/ 6686 h 1105"/>
                <a:gd name="T148" fmla="+- 0 4208 4000"/>
                <a:gd name="T149" fmla="*/ T148 w 1819"/>
                <a:gd name="T150" fmla="+- 0 6647 5743"/>
                <a:gd name="T151" fmla="*/ 6647 h 1105"/>
                <a:gd name="T152" fmla="+- 0 4155 4000"/>
                <a:gd name="T153" fmla="*/ T152 w 1819"/>
                <a:gd name="T154" fmla="+- 0 6604 5743"/>
                <a:gd name="T155" fmla="*/ 6604 h 1105"/>
                <a:gd name="T156" fmla="+- 0 4110 4000"/>
                <a:gd name="T157" fmla="*/ T156 w 1819"/>
                <a:gd name="T158" fmla="+- 0 6559 5743"/>
                <a:gd name="T159" fmla="*/ 6559 h 1105"/>
                <a:gd name="T160" fmla="+- 0 4071 4000"/>
                <a:gd name="T161" fmla="*/ T160 w 1819"/>
                <a:gd name="T162" fmla="+- 0 6510 5743"/>
                <a:gd name="T163" fmla="*/ 6510 h 1105"/>
                <a:gd name="T164" fmla="+- 0 4019 4000"/>
                <a:gd name="T165" fmla="*/ T164 w 1819"/>
                <a:gd name="T166" fmla="+- 0 6407 5743"/>
                <a:gd name="T167" fmla="*/ 6407 h 1105"/>
                <a:gd name="T168" fmla="+- 0 4000 4000"/>
                <a:gd name="T169" fmla="*/ T168 w 1819"/>
                <a:gd name="T170" fmla="+- 0 6295 5743"/>
                <a:gd name="T171" fmla="*/ 6295 h 1105"/>
                <a:gd name="T172" fmla="+- 0 4005 4000"/>
                <a:gd name="T173" fmla="*/ T172 w 1819"/>
                <a:gd name="T174" fmla="+- 0 6239 5743"/>
                <a:gd name="T175" fmla="*/ 6239 h 1105"/>
                <a:gd name="T176" fmla="+- 0 4041 4000"/>
                <a:gd name="T177" fmla="*/ T176 w 1819"/>
                <a:gd name="T178" fmla="+- 0 6131 5743"/>
                <a:gd name="T179" fmla="*/ 6131 h 1105"/>
                <a:gd name="T180" fmla="+- 0 4110 4000"/>
                <a:gd name="T181" fmla="*/ T180 w 1819"/>
                <a:gd name="T182" fmla="+- 0 6032 5743"/>
                <a:gd name="T183" fmla="*/ 6032 h 1105"/>
                <a:gd name="T184" fmla="+- 0 4155 4000"/>
                <a:gd name="T185" fmla="*/ T184 w 1819"/>
                <a:gd name="T186" fmla="+- 0 5987 5743"/>
                <a:gd name="T187" fmla="*/ 5987 h 1105"/>
                <a:gd name="T188" fmla="+- 0 4208 4000"/>
                <a:gd name="T189" fmla="*/ T188 w 1819"/>
                <a:gd name="T190" fmla="+- 0 5944 5743"/>
                <a:gd name="T191" fmla="*/ 5944 h 1105"/>
                <a:gd name="T192" fmla="+- 0 4266 4000"/>
                <a:gd name="T193" fmla="*/ T192 w 1819"/>
                <a:gd name="T194" fmla="+- 0 5905 5743"/>
                <a:gd name="T195" fmla="*/ 5905 h 1105"/>
                <a:gd name="T196" fmla="+- 0 4331 4000"/>
                <a:gd name="T197" fmla="*/ T196 w 1819"/>
                <a:gd name="T198" fmla="+- 0 5869 5743"/>
                <a:gd name="T199" fmla="*/ 5869 h 1105"/>
                <a:gd name="T200" fmla="+- 0 4401 4000"/>
                <a:gd name="T201" fmla="*/ T200 w 1819"/>
                <a:gd name="T202" fmla="+- 0 5838 5743"/>
                <a:gd name="T203" fmla="*/ 5838 h 1105"/>
                <a:gd name="T204" fmla="+- 0 4476 4000"/>
                <a:gd name="T205" fmla="*/ T204 w 1819"/>
                <a:gd name="T206" fmla="+- 0 5810 5743"/>
                <a:gd name="T207" fmla="*/ 5810 h 1105"/>
                <a:gd name="T208" fmla="+- 0 4555 4000"/>
                <a:gd name="T209" fmla="*/ T208 w 1819"/>
                <a:gd name="T210" fmla="+- 0 5787 5743"/>
                <a:gd name="T211" fmla="*/ 5787 h 1105"/>
                <a:gd name="T212" fmla="+- 0 4639 4000"/>
                <a:gd name="T213" fmla="*/ T212 w 1819"/>
                <a:gd name="T214" fmla="+- 0 5768 5743"/>
                <a:gd name="T215" fmla="*/ 5768 h 1105"/>
                <a:gd name="T216" fmla="+- 0 4726 4000"/>
                <a:gd name="T217" fmla="*/ T216 w 1819"/>
                <a:gd name="T218" fmla="+- 0 5755 5743"/>
                <a:gd name="T219" fmla="*/ 5755 h 1105"/>
                <a:gd name="T220" fmla="+- 0 4816 4000"/>
                <a:gd name="T221" fmla="*/ T220 w 1819"/>
                <a:gd name="T222" fmla="+- 0 5746 5743"/>
                <a:gd name="T223" fmla="*/ 5746 h 1105"/>
                <a:gd name="T224" fmla="+- 0 4909 4000"/>
                <a:gd name="T225" fmla="*/ T224 w 1819"/>
                <a:gd name="T226" fmla="+- 0 5743 5743"/>
                <a:gd name="T227" fmla="*/ 5743 h 1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819" h="1105">
                  <a:moveTo>
                    <a:pt x="909" y="0"/>
                  </a:moveTo>
                  <a:lnTo>
                    <a:pt x="1002" y="3"/>
                  </a:lnTo>
                  <a:lnTo>
                    <a:pt x="1092" y="12"/>
                  </a:lnTo>
                  <a:lnTo>
                    <a:pt x="1179" y="25"/>
                  </a:lnTo>
                  <a:lnTo>
                    <a:pt x="1263" y="44"/>
                  </a:lnTo>
                  <a:lnTo>
                    <a:pt x="1342" y="67"/>
                  </a:lnTo>
                  <a:lnTo>
                    <a:pt x="1417" y="95"/>
                  </a:lnTo>
                  <a:lnTo>
                    <a:pt x="1487" y="126"/>
                  </a:lnTo>
                  <a:lnTo>
                    <a:pt x="1552" y="162"/>
                  </a:lnTo>
                  <a:lnTo>
                    <a:pt x="1611" y="201"/>
                  </a:lnTo>
                  <a:lnTo>
                    <a:pt x="1663" y="244"/>
                  </a:lnTo>
                  <a:lnTo>
                    <a:pt x="1708" y="289"/>
                  </a:lnTo>
                  <a:lnTo>
                    <a:pt x="1747" y="338"/>
                  </a:lnTo>
                  <a:lnTo>
                    <a:pt x="1800" y="441"/>
                  </a:lnTo>
                  <a:lnTo>
                    <a:pt x="1818" y="552"/>
                  </a:lnTo>
                  <a:lnTo>
                    <a:pt x="1814" y="609"/>
                  </a:lnTo>
                  <a:lnTo>
                    <a:pt x="1777" y="717"/>
                  </a:lnTo>
                  <a:lnTo>
                    <a:pt x="1708" y="816"/>
                  </a:lnTo>
                  <a:lnTo>
                    <a:pt x="1663" y="861"/>
                  </a:lnTo>
                  <a:lnTo>
                    <a:pt x="1611" y="904"/>
                  </a:lnTo>
                  <a:lnTo>
                    <a:pt x="1552" y="943"/>
                  </a:lnTo>
                  <a:lnTo>
                    <a:pt x="1487" y="978"/>
                  </a:lnTo>
                  <a:lnTo>
                    <a:pt x="1417" y="1010"/>
                  </a:lnTo>
                  <a:lnTo>
                    <a:pt x="1342" y="1038"/>
                  </a:lnTo>
                  <a:lnTo>
                    <a:pt x="1263" y="1061"/>
                  </a:lnTo>
                  <a:lnTo>
                    <a:pt x="1179" y="1080"/>
                  </a:lnTo>
                  <a:lnTo>
                    <a:pt x="1092" y="1093"/>
                  </a:lnTo>
                  <a:lnTo>
                    <a:pt x="1002" y="1102"/>
                  </a:lnTo>
                  <a:lnTo>
                    <a:pt x="909" y="1105"/>
                  </a:lnTo>
                  <a:lnTo>
                    <a:pt x="816" y="1102"/>
                  </a:lnTo>
                  <a:lnTo>
                    <a:pt x="726" y="1093"/>
                  </a:lnTo>
                  <a:lnTo>
                    <a:pt x="639" y="1080"/>
                  </a:lnTo>
                  <a:lnTo>
                    <a:pt x="555" y="1061"/>
                  </a:lnTo>
                  <a:lnTo>
                    <a:pt x="476" y="1038"/>
                  </a:lnTo>
                  <a:lnTo>
                    <a:pt x="401" y="1010"/>
                  </a:lnTo>
                  <a:lnTo>
                    <a:pt x="331" y="978"/>
                  </a:lnTo>
                  <a:lnTo>
                    <a:pt x="266" y="943"/>
                  </a:lnTo>
                  <a:lnTo>
                    <a:pt x="208" y="904"/>
                  </a:lnTo>
                  <a:lnTo>
                    <a:pt x="155" y="861"/>
                  </a:lnTo>
                  <a:lnTo>
                    <a:pt x="110" y="816"/>
                  </a:lnTo>
                  <a:lnTo>
                    <a:pt x="71" y="767"/>
                  </a:lnTo>
                  <a:lnTo>
                    <a:pt x="19" y="664"/>
                  </a:lnTo>
                  <a:lnTo>
                    <a:pt x="0" y="552"/>
                  </a:lnTo>
                  <a:lnTo>
                    <a:pt x="5" y="496"/>
                  </a:lnTo>
                  <a:lnTo>
                    <a:pt x="41" y="388"/>
                  </a:lnTo>
                  <a:lnTo>
                    <a:pt x="110" y="289"/>
                  </a:lnTo>
                  <a:lnTo>
                    <a:pt x="155" y="244"/>
                  </a:lnTo>
                  <a:lnTo>
                    <a:pt x="208" y="201"/>
                  </a:lnTo>
                  <a:lnTo>
                    <a:pt x="266" y="162"/>
                  </a:lnTo>
                  <a:lnTo>
                    <a:pt x="331" y="126"/>
                  </a:lnTo>
                  <a:lnTo>
                    <a:pt x="401" y="95"/>
                  </a:lnTo>
                  <a:lnTo>
                    <a:pt x="476" y="67"/>
                  </a:lnTo>
                  <a:lnTo>
                    <a:pt x="555" y="44"/>
                  </a:lnTo>
                  <a:lnTo>
                    <a:pt x="639" y="25"/>
                  </a:lnTo>
                  <a:lnTo>
                    <a:pt x="726" y="12"/>
                  </a:lnTo>
                  <a:lnTo>
                    <a:pt x="816" y="3"/>
                  </a:lnTo>
                  <a:lnTo>
                    <a:pt x="90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6" name="Freeform 365"/>
            <p:cNvSpPr>
              <a:spLocks/>
            </p:cNvSpPr>
            <p:nvPr/>
          </p:nvSpPr>
          <p:spPr bwMode="auto">
            <a:xfrm>
              <a:off x="1393" y="5323"/>
              <a:ext cx="2337" cy="908"/>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7" name="Freeform 366"/>
            <p:cNvSpPr>
              <a:spLocks/>
            </p:cNvSpPr>
            <p:nvPr/>
          </p:nvSpPr>
          <p:spPr bwMode="auto">
            <a:xfrm>
              <a:off x="6105" y="-54"/>
              <a:ext cx="2362" cy="681"/>
            </a:xfrm>
            <a:custGeom>
              <a:avLst/>
              <a:gdLst>
                <a:gd name="T0" fmla="+- 0 8238 7057"/>
                <a:gd name="T1" fmla="*/ T0 w 2362"/>
                <a:gd name="T2" fmla="+- 0 5 5"/>
                <a:gd name="T3" fmla="*/ 5 h 681"/>
                <a:gd name="T4" fmla="+- 0 8352 7057"/>
                <a:gd name="T5" fmla="*/ T4 w 2362"/>
                <a:gd name="T6" fmla="+- 0 7 5"/>
                <a:gd name="T7" fmla="*/ 7 h 681"/>
                <a:gd name="T8" fmla="+- 0 8462 7057"/>
                <a:gd name="T9" fmla="*/ T8 w 2362"/>
                <a:gd name="T10" fmla="+- 0 11 5"/>
                <a:gd name="T11" fmla="*/ 11 h 681"/>
                <a:gd name="T12" fmla="+- 0 8569 7057"/>
                <a:gd name="T13" fmla="*/ T12 w 2362"/>
                <a:gd name="T14" fmla="+- 0 19 5"/>
                <a:gd name="T15" fmla="*/ 19 h 681"/>
                <a:gd name="T16" fmla="+- 0 8673 7057"/>
                <a:gd name="T17" fmla="*/ T16 w 2362"/>
                <a:gd name="T18" fmla="+- 0 29 5"/>
                <a:gd name="T19" fmla="*/ 29 h 681"/>
                <a:gd name="T20" fmla="+- 0 8771 7057"/>
                <a:gd name="T21" fmla="*/ T20 w 2362"/>
                <a:gd name="T22" fmla="+- 0 42 5"/>
                <a:gd name="T23" fmla="*/ 42 h 681"/>
                <a:gd name="T24" fmla="+- 0 8865 7057"/>
                <a:gd name="T25" fmla="*/ T24 w 2362"/>
                <a:gd name="T26" fmla="+- 0 57 5"/>
                <a:gd name="T27" fmla="*/ 57 h 681"/>
                <a:gd name="T28" fmla="+- 0 8952 7057"/>
                <a:gd name="T29" fmla="*/ T28 w 2362"/>
                <a:gd name="T30" fmla="+- 0 74 5"/>
                <a:gd name="T31" fmla="*/ 74 h 681"/>
                <a:gd name="T32" fmla="+- 0 9034 7057"/>
                <a:gd name="T33" fmla="*/ T32 w 2362"/>
                <a:gd name="T34" fmla="+- 0 94 5"/>
                <a:gd name="T35" fmla="*/ 94 h 681"/>
                <a:gd name="T36" fmla="+- 0 9110 7057"/>
                <a:gd name="T37" fmla="*/ T36 w 2362"/>
                <a:gd name="T38" fmla="+- 0 116 5"/>
                <a:gd name="T39" fmla="*/ 116 h 681"/>
                <a:gd name="T40" fmla="+- 0 9178 7057"/>
                <a:gd name="T41" fmla="*/ T40 w 2362"/>
                <a:gd name="T42" fmla="+- 0 139 5"/>
                <a:gd name="T43" fmla="*/ 139 h 681"/>
                <a:gd name="T44" fmla="+- 0 9239 7057"/>
                <a:gd name="T45" fmla="*/ T44 w 2362"/>
                <a:gd name="T46" fmla="+- 0 165 5"/>
                <a:gd name="T47" fmla="*/ 165 h 681"/>
                <a:gd name="T48" fmla="+- 0 9336 7057"/>
                <a:gd name="T49" fmla="*/ T48 w 2362"/>
                <a:gd name="T50" fmla="+- 0 220 5"/>
                <a:gd name="T51" fmla="*/ 220 h 681"/>
                <a:gd name="T52" fmla="+- 0 9398 7057"/>
                <a:gd name="T53" fmla="*/ T52 w 2362"/>
                <a:gd name="T54" fmla="+- 0 281 5"/>
                <a:gd name="T55" fmla="*/ 281 h 681"/>
                <a:gd name="T56" fmla="+- 0 9419 7057"/>
                <a:gd name="T57" fmla="*/ T56 w 2362"/>
                <a:gd name="T58" fmla="+- 0 345 5"/>
                <a:gd name="T59" fmla="*/ 345 h 681"/>
                <a:gd name="T60" fmla="+- 0 9413 7057"/>
                <a:gd name="T61" fmla="*/ T60 w 2362"/>
                <a:gd name="T62" fmla="+- 0 378 5"/>
                <a:gd name="T63" fmla="*/ 378 h 681"/>
                <a:gd name="T64" fmla="+- 0 9372 7057"/>
                <a:gd name="T65" fmla="*/ T64 w 2362"/>
                <a:gd name="T66" fmla="+- 0 441 5"/>
                <a:gd name="T67" fmla="*/ 441 h 681"/>
                <a:gd name="T68" fmla="+- 0 9292 7057"/>
                <a:gd name="T69" fmla="*/ T68 w 2362"/>
                <a:gd name="T70" fmla="+- 0 499 5"/>
                <a:gd name="T71" fmla="*/ 499 h 681"/>
                <a:gd name="T72" fmla="+- 0 9178 7057"/>
                <a:gd name="T73" fmla="*/ T72 w 2362"/>
                <a:gd name="T74" fmla="+- 0 551 5"/>
                <a:gd name="T75" fmla="*/ 551 h 681"/>
                <a:gd name="T76" fmla="+- 0 9110 7057"/>
                <a:gd name="T77" fmla="*/ T76 w 2362"/>
                <a:gd name="T78" fmla="+- 0 575 5"/>
                <a:gd name="T79" fmla="*/ 575 h 681"/>
                <a:gd name="T80" fmla="+- 0 9034 7057"/>
                <a:gd name="T81" fmla="*/ T80 w 2362"/>
                <a:gd name="T82" fmla="+- 0 596 5"/>
                <a:gd name="T83" fmla="*/ 596 h 681"/>
                <a:gd name="T84" fmla="+- 0 8952 7057"/>
                <a:gd name="T85" fmla="*/ T84 w 2362"/>
                <a:gd name="T86" fmla="+- 0 616 5"/>
                <a:gd name="T87" fmla="*/ 616 h 681"/>
                <a:gd name="T88" fmla="+- 0 8865 7057"/>
                <a:gd name="T89" fmla="*/ T88 w 2362"/>
                <a:gd name="T90" fmla="+- 0 634 5"/>
                <a:gd name="T91" fmla="*/ 634 h 681"/>
                <a:gd name="T92" fmla="+- 0 8771 7057"/>
                <a:gd name="T93" fmla="*/ T92 w 2362"/>
                <a:gd name="T94" fmla="+- 0 649 5"/>
                <a:gd name="T95" fmla="*/ 649 h 681"/>
                <a:gd name="T96" fmla="+- 0 8673 7057"/>
                <a:gd name="T97" fmla="*/ T96 w 2362"/>
                <a:gd name="T98" fmla="+- 0 662 5"/>
                <a:gd name="T99" fmla="*/ 662 h 681"/>
                <a:gd name="T100" fmla="+- 0 8569 7057"/>
                <a:gd name="T101" fmla="*/ T100 w 2362"/>
                <a:gd name="T102" fmla="+- 0 672 5"/>
                <a:gd name="T103" fmla="*/ 672 h 681"/>
                <a:gd name="T104" fmla="+- 0 8462 7057"/>
                <a:gd name="T105" fmla="*/ T104 w 2362"/>
                <a:gd name="T106" fmla="+- 0 679 5"/>
                <a:gd name="T107" fmla="*/ 679 h 681"/>
                <a:gd name="T108" fmla="+- 0 8352 7057"/>
                <a:gd name="T109" fmla="*/ T108 w 2362"/>
                <a:gd name="T110" fmla="+- 0 684 5"/>
                <a:gd name="T111" fmla="*/ 684 h 681"/>
                <a:gd name="T112" fmla="+- 0 8238 7057"/>
                <a:gd name="T113" fmla="*/ T112 w 2362"/>
                <a:gd name="T114" fmla="+- 0 685 5"/>
                <a:gd name="T115" fmla="*/ 685 h 681"/>
                <a:gd name="T116" fmla="+- 0 8124 7057"/>
                <a:gd name="T117" fmla="*/ T116 w 2362"/>
                <a:gd name="T118" fmla="+- 0 684 5"/>
                <a:gd name="T119" fmla="*/ 684 h 681"/>
                <a:gd name="T120" fmla="+- 0 8014 7057"/>
                <a:gd name="T121" fmla="*/ T120 w 2362"/>
                <a:gd name="T122" fmla="+- 0 679 5"/>
                <a:gd name="T123" fmla="*/ 679 h 681"/>
                <a:gd name="T124" fmla="+- 0 7907 7057"/>
                <a:gd name="T125" fmla="*/ T124 w 2362"/>
                <a:gd name="T126" fmla="+- 0 672 5"/>
                <a:gd name="T127" fmla="*/ 672 h 681"/>
                <a:gd name="T128" fmla="+- 0 7804 7057"/>
                <a:gd name="T129" fmla="*/ T128 w 2362"/>
                <a:gd name="T130" fmla="+- 0 662 5"/>
                <a:gd name="T131" fmla="*/ 662 h 681"/>
                <a:gd name="T132" fmla="+- 0 7705 7057"/>
                <a:gd name="T133" fmla="*/ T132 w 2362"/>
                <a:gd name="T134" fmla="+- 0 649 5"/>
                <a:gd name="T135" fmla="*/ 649 h 681"/>
                <a:gd name="T136" fmla="+- 0 7612 7057"/>
                <a:gd name="T137" fmla="*/ T136 w 2362"/>
                <a:gd name="T138" fmla="+- 0 634 5"/>
                <a:gd name="T139" fmla="*/ 634 h 681"/>
                <a:gd name="T140" fmla="+- 0 7524 7057"/>
                <a:gd name="T141" fmla="*/ T140 w 2362"/>
                <a:gd name="T142" fmla="+- 0 616 5"/>
                <a:gd name="T143" fmla="*/ 616 h 681"/>
                <a:gd name="T144" fmla="+- 0 7442 7057"/>
                <a:gd name="T145" fmla="*/ T144 w 2362"/>
                <a:gd name="T146" fmla="+- 0 596 5"/>
                <a:gd name="T147" fmla="*/ 596 h 681"/>
                <a:gd name="T148" fmla="+- 0 7366 7057"/>
                <a:gd name="T149" fmla="*/ T148 w 2362"/>
                <a:gd name="T150" fmla="+- 0 575 5"/>
                <a:gd name="T151" fmla="*/ 575 h 681"/>
                <a:gd name="T152" fmla="+- 0 7298 7057"/>
                <a:gd name="T153" fmla="*/ T152 w 2362"/>
                <a:gd name="T154" fmla="+- 0 551 5"/>
                <a:gd name="T155" fmla="*/ 551 h 681"/>
                <a:gd name="T156" fmla="+- 0 7237 7057"/>
                <a:gd name="T157" fmla="*/ T156 w 2362"/>
                <a:gd name="T158" fmla="+- 0 526 5"/>
                <a:gd name="T159" fmla="*/ 526 h 681"/>
                <a:gd name="T160" fmla="+- 0 7140 7057"/>
                <a:gd name="T161" fmla="*/ T160 w 2362"/>
                <a:gd name="T162" fmla="+- 0 470 5"/>
                <a:gd name="T163" fmla="*/ 470 h 681"/>
                <a:gd name="T164" fmla="+- 0 7079 7057"/>
                <a:gd name="T165" fmla="*/ T164 w 2362"/>
                <a:gd name="T166" fmla="+- 0 410 5"/>
                <a:gd name="T167" fmla="*/ 410 h 681"/>
                <a:gd name="T168" fmla="+- 0 7057 7057"/>
                <a:gd name="T169" fmla="*/ T168 w 2362"/>
                <a:gd name="T170" fmla="+- 0 345 5"/>
                <a:gd name="T171" fmla="*/ 345 h 681"/>
                <a:gd name="T172" fmla="+- 0 7063 7057"/>
                <a:gd name="T173" fmla="*/ T172 w 2362"/>
                <a:gd name="T174" fmla="+- 0 312 5"/>
                <a:gd name="T175" fmla="*/ 312 h 681"/>
                <a:gd name="T176" fmla="+- 0 7104 7057"/>
                <a:gd name="T177" fmla="*/ T176 w 2362"/>
                <a:gd name="T178" fmla="+- 0 250 5"/>
                <a:gd name="T179" fmla="*/ 250 h 681"/>
                <a:gd name="T180" fmla="+- 0 7184 7057"/>
                <a:gd name="T181" fmla="*/ T180 w 2362"/>
                <a:gd name="T182" fmla="+- 0 192 5"/>
                <a:gd name="T183" fmla="*/ 192 h 681"/>
                <a:gd name="T184" fmla="+- 0 7298 7057"/>
                <a:gd name="T185" fmla="*/ T184 w 2362"/>
                <a:gd name="T186" fmla="+- 0 139 5"/>
                <a:gd name="T187" fmla="*/ 139 h 681"/>
                <a:gd name="T188" fmla="+- 0 7366 7057"/>
                <a:gd name="T189" fmla="*/ T188 w 2362"/>
                <a:gd name="T190" fmla="+- 0 116 5"/>
                <a:gd name="T191" fmla="*/ 116 h 681"/>
                <a:gd name="T192" fmla="+- 0 7442 7057"/>
                <a:gd name="T193" fmla="*/ T192 w 2362"/>
                <a:gd name="T194" fmla="+- 0 94 5"/>
                <a:gd name="T195" fmla="*/ 94 h 681"/>
                <a:gd name="T196" fmla="+- 0 7524 7057"/>
                <a:gd name="T197" fmla="*/ T196 w 2362"/>
                <a:gd name="T198" fmla="+- 0 74 5"/>
                <a:gd name="T199" fmla="*/ 74 h 681"/>
                <a:gd name="T200" fmla="+- 0 7612 7057"/>
                <a:gd name="T201" fmla="*/ T200 w 2362"/>
                <a:gd name="T202" fmla="+- 0 57 5"/>
                <a:gd name="T203" fmla="*/ 57 h 681"/>
                <a:gd name="T204" fmla="+- 0 7705 7057"/>
                <a:gd name="T205" fmla="*/ T204 w 2362"/>
                <a:gd name="T206" fmla="+- 0 42 5"/>
                <a:gd name="T207" fmla="*/ 42 h 681"/>
                <a:gd name="T208" fmla="+- 0 7804 7057"/>
                <a:gd name="T209" fmla="*/ T208 w 2362"/>
                <a:gd name="T210" fmla="+- 0 29 5"/>
                <a:gd name="T211" fmla="*/ 29 h 681"/>
                <a:gd name="T212" fmla="+- 0 7907 7057"/>
                <a:gd name="T213" fmla="*/ T212 w 2362"/>
                <a:gd name="T214" fmla="+- 0 19 5"/>
                <a:gd name="T215" fmla="*/ 19 h 681"/>
                <a:gd name="T216" fmla="+- 0 8014 7057"/>
                <a:gd name="T217" fmla="*/ T216 w 2362"/>
                <a:gd name="T218" fmla="+- 0 11 5"/>
                <a:gd name="T219" fmla="*/ 11 h 681"/>
                <a:gd name="T220" fmla="+- 0 8124 7057"/>
                <a:gd name="T221" fmla="*/ T220 w 2362"/>
                <a:gd name="T222" fmla="+- 0 7 5"/>
                <a:gd name="T223" fmla="*/ 7 h 681"/>
                <a:gd name="T224" fmla="+- 0 8238 7057"/>
                <a:gd name="T225" fmla="*/ T224 w 2362"/>
                <a:gd name="T226" fmla="+- 0 5 5"/>
                <a:gd name="T227" fmla="*/ 5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5" y="6"/>
                  </a:lnTo>
                  <a:lnTo>
                    <a:pt x="1512" y="14"/>
                  </a:lnTo>
                  <a:lnTo>
                    <a:pt x="1616" y="24"/>
                  </a:lnTo>
                  <a:lnTo>
                    <a:pt x="1714" y="37"/>
                  </a:lnTo>
                  <a:lnTo>
                    <a:pt x="1808" y="52"/>
                  </a:lnTo>
                  <a:lnTo>
                    <a:pt x="1895" y="69"/>
                  </a:lnTo>
                  <a:lnTo>
                    <a:pt x="1977" y="89"/>
                  </a:lnTo>
                  <a:lnTo>
                    <a:pt x="2053" y="111"/>
                  </a:lnTo>
                  <a:lnTo>
                    <a:pt x="2121" y="134"/>
                  </a:lnTo>
                  <a:lnTo>
                    <a:pt x="2182" y="160"/>
                  </a:lnTo>
                  <a:lnTo>
                    <a:pt x="2279" y="215"/>
                  </a:lnTo>
                  <a:lnTo>
                    <a:pt x="2341" y="276"/>
                  </a:lnTo>
                  <a:lnTo>
                    <a:pt x="2362" y="340"/>
                  </a:lnTo>
                  <a:lnTo>
                    <a:pt x="2356" y="373"/>
                  </a:lnTo>
                  <a:lnTo>
                    <a:pt x="2315" y="436"/>
                  </a:lnTo>
                  <a:lnTo>
                    <a:pt x="2235" y="494"/>
                  </a:lnTo>
                  <a:lnTo>
                    <a:pt x="2121" y="546"/>
                  </a:lnTo>
                  <a:lnTo>
                    <a:pt x="2053" y="570"/>
                  </a:lnTo>
                  <a:lnTo>
                    <a:pt x="1977" y="591"/>
                  </a:lnTo>
                  <a:lnTo>
                    <a:pt x="1895" y="611"/>
                  </a:lnTo>
                  <a:lnTo>
                    <a:pt x="1808" y="629"/>
                  </a:lnTo>
                  <a:lnTo>
                    <a:pt x="1714" y="644"/>
                  </a:lnTo>
                  <a:lnTo>
                    <a:pt x="1616" y="657"/>
                  </a:lnTo>
                  <a:lnTo>
                    <a:pt x="1512" y="667"/>
                  </a:lnTo>
                  <a:lnTo>
                    <a:pt x="1405" y="674"/>
                  </a:lnTo>
                  <a:lnTo>
                    <a:pt x="1295" y="679"/>
                  </a:lnTo>
                  <a:lnTo>
                    <a:pt x="1181" y="680"/>
                  </a:lnTo>
                  <a:lnTo>
                    <a:pt x="1067" y="679"/>
                  </a:lnTo>
                  <a:lnTo>
                    <a:pt x="957" y="674"/>
                  </a:lnTo>
                  <a:lnTo>
                    <a:pt x="850" y="667"/>
                  </a:lnTo>
                  <a:lnTo>
                    <a:pt x="747" y="657"/>
                  </a:lnTo>
                  <a:lnTo>
                    <a:pt x="648" y="644"/>
                  </a:lnTo>
                  <a:lnTo>
                    <a:pt x="555" y="629"/>
                  </a:lnTo>
                  <a:lnTo>
                    <a:pt x="467" y="611"/>
                  </a:lnTo>
                  <a:lnTo>
                    <a:pt x="385" y="591"/>
                  </a:lnTo>
                  <a:lnTo>
                    <a:pt x="309" y="570"/>
                  </a:lnTo>
                  <a:lnTo>
                    <a:pt x="241" y="546"/>
                  </a:lnTo>
                  <a:lnTo>
                    <a:pt x="180" y="521"/>
                  </a:lnTo>
                  <a:lnTo>
                    <a:pt x="83" y="465"/>
                  </a:lnTo>
                  <a:lnTo>
                    <a:pt x="22" y="405"/>
                  </a:lnTo>
                  <a:lnTo>
                    <a:pt x="0" y="340"/>
                  </a:lnTo>
                  <a:lnTo>
                    <a:pt x="6" y="307"/>
                  </a:lnTo>
                  <a:lnTo>
                    <a:pt x="47" y="245"/>
                  </a:lnTo>
                  <a:lnTo>
                    <a:pt x="127" y="187"/>
                  </a:lnTo>
                  <a:lnTo>
                    <a:pt x="241" y="134"/>
                  </a:lnTo>
                  <a:lnTo>
                    <a:pt x="309" y="111"/>
                  </a:lnTo>
                  <a:lnTo>
                    <a:pt x="385" y="89"/>
                  </a:lnTo>
                  <a:lnTo>
                    <a:pt x="467" y="69"/>
                  </a:lnTo>
                  <a:lnTo>
                    <a:pt x="555" y="52"/>
                  </a:lnTo>
                  <a:lnTo>
                    <a:pt x="648" y="37"/>
                  </a:lnTo>
                  <a:lnTo>
                    <a:pt x="747"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8" name="AutoShape 25"/>
            <p:cNvSpPr>
              <a:spLocks/>
            </p:cNvSpPr>
            <p:nvPr/>
          </p:nvSpPr>
          <p:spPr bwMode="auto">
            <a:xfrm>
              <a:off x="7224" y="625"/>
              <a:ext cx="124" cy="441"/>
            </a:xfrm>
            <a:custGeom>
              <a:avLst/>
              <a:gdLst>
                <a:gd name="T0" fmla="+- 0 8233 8176"/>
                <a:gd name="T1" fmla="*/ T0 w 124"/>
                <a:gd name="T2" fmla="+- 0 1001 684"/>
                <a:gd name="T3" fmla="*/ 1001 h 441"/>
                <a:gd name="T4" fmla="+- 0 8176 8176"/>
                <a:gd name="T5" fmla="*/ T4 w 124"/>
                <a:gd name="T6" fmla="+- 0 1001 684"/>
                <a:gd name="T7" fmla="*/ 1001 h 441"/>
                <a:gd name="T8" fmla="+- 0 8238 8176"/>
                <a:gd name="T9" fmla="*/ T8 w 124"/>
                <a:gd name="T10" fmla="+- 0 1124 684"/>
                <a:gd name="T11" fmla="*/ 1124 h 441"/>
                <a:gd name="T12" fmla="+- 0 8296 8176"/>
                <a:gd name="T13" fmla="*/ T12 w 124"/>
                <a:gd name="T14" fmla="+- 0 1007 684"/>
                <a:gd name="T15" fmla="*/ 1007 h 441"/>
                <a:gd name="T16" fmla="+- 0 8233 8176"/>
                <a:gd name="T17" fmla="*/ T16 w 124"/>
                <a:gd name="T18" fmla="+- 0 1007 684"/>
                <a:gd name="T19" fmla="*/ 1007 h 441"/>
                <a:gd name="T20" fmla="+- 0 8233 8176"/>
                <a:gd name="T21" fmla="*/ T20 w 124"/>
                <a:gd name="T22" fmla="+- 0 1001 684"/>
                <a:gd name="T23" fmla="*/ 1001 h 441"/>
                <a:gd name="T24" fmla="+- 0 8243 8176"/>
                <a:gd name="T25" fmla="*/ T24 w 124"/>
                <a:gd name="T26" fmla="+- 0 684 684"/>
                <a:gd name="T27" fmla="*/ 684 h 441"/>
                <a:gd name="T28" fmla="+- 0 8233 8176"/>
                <a:gd name="T29" fmla="*/ T28 w 124"/>
                <a:gd name="T30" fmla="+- 0 684 684"/>
                <a:gd name="T31" fmla="*/ 684 h 441"/>
                <a:gd name="T32" fmla="+- 0 8233 8176"/>
                <a:gd name="T33" fmla="*/ T32 w 124"/>
                <a:gd name="T34" fmla="+- 0 1007 684"/>
                <a:gd name="T35" fmla="*/ 1007 h 441"/>
                <a:gd name="T36" fmla="+- 0 8243 8176"/>
                <a:gd name="T37" fmla="*/ T36 w 124"/>
                <a:gd name="T38" fmla="+- 0 1007 684"/>
                <a:gd name="T39" fmla="*/ 1007 h 441"/>
                <a:gd name="T40" fmla="+- 0 8243 8176"/>
                <a:gd name="T41" fmla="*/ T40 w 124"/>
                <a:gd name="T42" fmla="+- 0 684 684"/>
                <a:gd name="T43" fmla="*/ 684 h 441"/>
                <a:gd name="T44" fmla="+- 0 8299 8176"/>
                <a:gd name="T45" fmla="*/ T44 w 124"/>
                <a:gd name="T46" fmla="+- 0 1001 684"/>
                <a:gd name="T47" fmla="*/ 1001 h 441"/>
                <a:gd name="T48" fmla="+- 0 8243 8176"/>
                <a:gd name="T49" fmla="*/ T48 w 124"/>
                <a:gd name="T50" fmla="+- 0 1001 684"/>
                <a:gd name="T51" fmla="*/ 1001 h 441"/>
                <a:gd name="T52" fmla="+- 0 8243 8176"/>
                <a:gd name="T53" fmla="*/ T52 w 124"/>
                <a:gd name="T54" fmla="+- 0 1007 684"/>
                <a:gd name="T55" fmla="*/ 1007 h 441"/>
                <a:gd name="T56" fmla="+- 0 8296 8176"/>
                <a:gd name="T57" fmla="*/ T56 w 124"/>
                <a:gd name="T58" fmla="+- 0 1007 684"/>
                <a:gd name="T59" fmla="*/ 1007 h 441"/>
                <a:gd name="T60" fmla="+- 0 8299 8176"/>
                <a:gd name="T61" fmla="*/ T60 w 124"/>
                <a:gd name="T62" fmla="+- 0 1001 684"/>
                <a:gd name="T63" fmla="*/ 1001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9" name="AutoShape 26"/>
            <p:cNvSpPr>
              <a:spLocks/>
            </p:cNvSpPr>
            <p:nvPr/>
          </p:nvSpPr>
          <p:spPr bwMode="auto">
            <a:xfrm>
              <a:off x="6665" y="1052"/>
              <a:ext cx="1260" cy="376"/>
            </a:xfrm>
            <a:custGeom>
              <a:avLst/>
              <a:gdLst>
                <a:gd name="T0" fmla="+- 0 7221 7221"/>
                <a:gd name="T1" fmla="*/ T0 w 2082"/>
                <a:gd name="T2" fmla="+- 0 1584 1122"/>
                <a:gd name="T3" fmla="*/ 1584 h 463"/>
                <a:gd name="T4" fmla="+- 0 7221 7221"/>
                <a:gd name="T5" fmla="*/ T4 w 2082"/>
                <a:gd name="T6" fmla="+- 0 1579 1122"/>
                <a:gd name="T7" fmla="*/ 1579 h 463"/>
                <a:gd name="T8" fmla="+- 0 7226 7221"/>
                <a:gd name="T9" fmla="*/ T8 w 2082"/>
                <a:gd name="T10" fmla="+- 0 1574 1122"/>
                <a:gd name="T11" fmla="*/ 1574 h 463"/>
                <a:gd name="T12" fmla="+- 0 7226 7221"/>
                <a:gd name="T13" fmla="*/ T12 w 2082"/>
                <a:gd name="T14" fmla="+- 0 1584 1122"/>
                <a:gd name="T15" fmla="*/ 1584 h 463"/>
                <a:gd name="T16" fmla="+- 0 9293 7221"/>
                <a:gd name="T17" fmla="*/ T16 w 2082"/>
                <a:gd name="T18" fmla="+- 0 1579 1122"/>
                <a:gd name="T19" fmla="*/ 1579 h 463"/>
                <a:gd name="T20" fmla="+- 0 7231 7221"/>
                <a:gd name="T21" fmla="*/ T20 w 2082"/>
                <a:gd name="T22" fmla="+- 0 1574 1122"/>
                <a:gd name="T23" fmla="*/ 1574 h 463"/>
                <a:gd name="T24" fmla="+- 0 9293 7221"/>
                <a:gd name="T25" fmla="*/ T24 w 2082"/>
                <a:gd name="T26" fmla="+- 0 1127 1122"/>
                <a:gd name="T27" fmla="*/ 1127 h 463"/>
                <a:gd name="T28" fmla="+- 0 9298 7221"/>
                <a:gd name="T29" fmla="*/ T28 w 2082"/>
                <a:gd name="T30" fmla="+- 0 1584 1122"/>
                <a:gd name="T31" fmla="*/ 1584 h 463"/>
                <a:gd name="T32" fmla="+- 0 9303 7221"/>
                <a:gd name="T33" fmla="*/ T32 w 2082"/>
                <a:gd name="T34" fmla="+- 0 1574 1122"/>
                <a:gd name="T35" fmla="*/ 1574 h 463"/>
                <a:gd name="T36" fmla="+- 0 9298 7221"/>
                <a:gd name="T37" fmla="*/ T36 w 2082"/>
                <a:gd name="T38" fmla="+- 0 1132 1122"/>
                <a:gd name="T39" fmla="*/ 1132 h 463"/>
                <a:gd name="T40" fmla="+- 0 9303 7221"/>
                <a:gd name="T41" fmla="*/ T40 w 2082"/>
                <a:gd name="T42" fmla="+- 0 1574 1122"/>
                <a:gd name="T43" fmla="*/ 1574 h 463"/>
                <a:gd name="T44" fmla="+- 0 9298 7221"/>
                <a:gd name="T45" fmla="*/ T44 w 2082"/>
                <a:gd name="T46" fmla="+- 0 1584 1122"/>
                <a:gd name="T47" fmla="*/ 1584 h 463"/>
                <a:gd name="T48" fmla="+- 0 9303 7221"/>
                <a:gd name="T49" fmla="*/ T48 w 2082"/>
                <a:gd name="T50" fmla="+- 0 1574 1122"/>
                <a:gd name="T51" fmla="*/ 1574 h 463"/>
                <a:gd name="T52" fmla="+- 0 9298 7221"/>
                <a:gd name="T53" fmla="*/ T52 w 2082"/>
                <a:gd name="T54" fmla="+- 0 1584 1122"/>
                <a:gd name="T55" fmla="*/ 1584 h 463"/>
                <a:gd name="T56" fmla="+- 0 9303 7221"/>
                <a:gd name="T57" fmla="*/ T56 w 2082"/>
                <a:gd name="T58" fmla="+- 0 1579 1122"/>
                <a:gd name="T59" fmla="*/ 1579 h 463"/>
                <a:gd name="T60" fmla="+- 0 7221 7221"/>
                <a:gd name="T61" fmla="*/ T60 w 2082"/>
                <a:gd name="T62" fmla="+- 0 1127 1122"/>
                <a:gd name="T63" fmla="*/ 1127 h 463"/>
                <a:gd name="T64" fmla="+- 0 7226 7221"/>
                <a:gd name="T65" fmla="*/ T64 w 2082"/>
                <a:gd name="T66" fmla="+- 0 1574 1122"/>
                <a:gd name="T67" fmla="*/ 1574 h 463"/>
                <a:gd name="T68" fmla="+- 0 7231 7221"/>
                <a:gd name="T69" fmla="*/ T68 w 2082"/>
                <a:gd name="T70" fmla="+- 0 1132 1122"/>
                <a:gd name="T71" fmla="*/ 1132 h 463"/>
                <a:gd name="T72" fmla="+- 0 7226 7221"/>
                <a:gd name="T73" fmla="*/ T72 w 2082"/>
                <a:gd name="T74" fmla="+- 0 1122 1122"/>
                <a:gd name="T75" fmla="*/ 1122 h 463"/>
                <a:gd name="T76" fmla="+- 0 7231 7221"/>
                <a:gd name="T77" fmla="*/ T76 w 2082"/>
                <a:gd name="T78" fmla="+- 0 1574 1122"/>
                <a:gd name="T79" fmla="*/ 1574 h 463"/>
                <a:gd name="T80" fmla="+- 0 9293 7221"/>
                <a:gd name="T81" fmla="*/ T80 w 2082"/>
                <a:gd name="T82" fmla="+- 0 1579 1122"/>
                <a:gd name="T83" fmla="*/ 1579 h 463"/>
                <a:gd name="T84" fmla="+- 0 7226 7221"/>
                <a:gd name="T85" fmla="*/ T84 w 2082"/>
                <a:gd name="T86" fmla="+- 0 1122 1122"/>
                <a:gd name="T87" fmla="*/ 1122 h 463"/>
                <a:gd name="T88" fmla="+- 0 7231 7221"/>
                <a:gd name="T89" fmla="*/ T88 w 2082"/>
                <a:gd name="T90" fmla="+- 0 1132 1122"/>
                <a:gd name="T91" fmla="*/ 1132 h 463"/>
                <a:gd name="T92" fmla="+- 0 7226 7221"/>
                <a:gd name="T93" fmla="*/ T92 w 2082"/>
                <a:gd name="T94" fmla="+- 0 1122 1122"/>
                <a:gd name="T95" fmla="*/ 1122 h 463"/>
                <a:gd name="T96" fmla="+- 0 7226 7221"/>
                <a:gd name="T97" fmla="*/ T96 w 2082"/>
                <a:gd name="T98" fmla="+- 0 1122 1122"/>
                <a:gd name="T99" fmla="*/ 1122 h 463"/>
                <a:gd name="T100" fmla="+- 0 7231 7221"/>
                <a:gd name="T101" fmla="*/ T100 w 2082"/>
                <a:gd name="T102" fmla="+- 0 1132 1122"/>
                <a:gd name="T103" fmla="*/ 1132 h 463"/>
                <a:gd name="T104" fmla="+- 0 9293 7221"/>
                <a:gd name="T105" fmla="*/ T104 w 2082"/>
                <a:gd name="T106" fmla="+- 0 1127 1122"/>
                <a:gd name="T107" fmla="*/ 1127 h 463"/>
                <a:gd name="T108" fmla="+- 0 9298 7221"/>
                <a:gd name="T109" fmla="*/ T108 w 2082"/>
                <a:gd name="T110" fmla="+- 0 1122 1122"/>
                <a:gd name="T111" fmla="*/ 1122 h 463"/>
                <a:gd name="T112" fmla="+- 0 9298 7221"/>
                <a:gd name="T113" fmla="*/ T112 w 2082"/>
                <a:gd name="T114" fmla="+- 0 1132 1122"/>
                <a:gd name="T115" fmla="*/ 1132 h 463"/>
                <a:gd name="T116" fmla="+- 0 9303 7221"/>
                <a:gd name="T117" fmla="*/ T116 w 2082"/>
                <a:gd name="T118" fmla="+- 0 1127 1122"/>
                <a:gd name="T119" fmla="*/ 1127 h 463"/>
                <a:gd name="T120" fmla="+- 0 7221 7221"/>
                <a:gd name="T121" fmla="*/ T120 w 2082"/>
                <a:gd name="T122" fmla="+- 0 1122 1122"/>
                <a:gd name="T123" fmla="*/ 1122 h 463"/>
                <a:gd name="T124" fmla="+- 0 7226 7221"/>
                <a:gd name="T125" fmla="*/ T124 w 2082"/>
                <a:gd name="T126" fmla="+- 0 1122 1122"/>
                <a:gd name="T127" fmla="*/ 1122 h 463"/>
                <a:gd name="T128" fmla="+- 0 9298 7221"/>
                <a:gd name="T129" fmla="*/ T128 w 2082"/>
                <a:gd name="T130" fmla="+- 0 1122 1122"/>
                <a:gd name="T131" fmla="*/ 1122 h 463"/>
                <a:gd name="T132" fmla="+- 0 9303 7221"/>
                <a:gd name="T133" fmla="*/ T132 w 2082"/>
                <a:gd name="T134" fmla="+- 0 1122 1122"/>
                <a:gd name="T135" fmla="*/ 112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2"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0" name="AutoShape 27"/>
            <p:cNvSpPr>
              <a:spLocks/>
            </p:cNvSpPr>
            <p:nvPr/>
          </p:nvSpPr>
          <p:spPr bwMode="auto">
            <a:xfrm>
              <a:off x="7235" y="1413"/>
              <a:ext cx="124" cy="441"/>
            </a:xfrm>
            <a:custGeom>
              <a:avLst/>
              <a:gdLst>
                <a:gd name="T0" fmla="+- 0 8243 8187"/>
                <a:gd name="T1" fmla="*/ T0 w 124"/>
                <a:gd name="T2" fmla="+- 0 1902 1586"/>
                <a:gd name="T3" fmla="*/ 1902 h 441"/>
                <a:gd name="T4" fmla="+- 0 8187 8187"/>
                <a:gd name="T5" fmla="*/ T4 w 124"/>
                <a:gd name="T6" fmla="+- 0 1902 1586"/>
                <a:gd name="T7" fmla="*/ 1902 h 441"/>
                <a:gd name="T8" fmla="+- 0 8248 8187"/>
                <a:gd name="T9" fmla="*/ T8 w 124"/>
                <a:gd name="T10" fmla="+- 0 2026 1586"/>
                <a:gd name="T11" fmla="*/ 2026 h 441"/>
                <a:gd name="T12" fmla="+- 0 8307 8187"/>
                <a:gd name="T13" fmla="*/ T12 w 124"/>
                <a:gd name="T14" fmla="+- 0 1909 1586"/>
                <a:gd name="T15" fmla="*/ 1909 h 441"/>
                <a:gd name="T16" fmla="+- 0 8243 8187"/>
                <a:gd name="T17" fmla="*/ T16 w 124"/>
                <a:gd name="T18" fmla="+- 0 1909 1586"/>
                <a:gd name="T19" fmla="*/ 1909 h 441"/>
                <a:gd name="T20" fmla="+- 0 8243 8187"/>
                <a:gd name="T21" fmla="*/ T20 w 124"/>
                <a:gd name="T22" fmla="+- 0 1902 1586"/>
                <a:gd name="T23" fmla="*/ 1902 h 441"/>
                <a:gd name="T24" fmla="+- 0 8253 8187"/>
                <a:gd name="T25" fmla="*/ T24 w 124"/>
                <a:gd name="T26" fmla="+- 0 1586 1586"/>
                <a:gd name="T27" fmla="*/ 1586 h 441"/>
                <a:gd name="T28" fmla="+- 0 8243 8187"/>
                <a:gd name="T29" fmla="*/ T28 w 124"/>
                <a:gd name="T30" fmla="+- 0 1586 1586"/>
                <a:gd name="T31" fmla="*/ 1586 h 441"/>
                <a:gd name="T32" fmla="+- 0 8243 8187"/>
                <a:gd name="T33" fmla="*/ T32 w 124"/>
                <a:gd name="T34" fmla="+- 0 1909 1586"/>
                <a:gd name="T35" fmla="*/ 1909 h 441"/>
                <a:gd name="T36" fmla="+- 0 8253 8187"/>
                <a:gd name="T37" fmla="*/ T36 w 124"/>
                <a:gd name="T38" fmla="+- 0 1909 1586"/>
                <a:gd name="T39" fmla="*/ 1909 h 441"/>
                <a:gd name="T40" fmla="+- 0 8253 8187"/>
                <a:gd name="T41" fmla="*/ T40 w 124"/>
                <a:gd name="T42" fmla="+- 0 1586 1586"/>
                <a:gd name="T43" fmla="*/ 1586 h 441"/>
                <a:gd name="T44" fmla="+- 0 8310 8187"/>
                <a:gd name="T45" fmla="*/ T44 w 124"/>
                <a:gd name="T46" fmla="+- 0 1902 1586"/>
                <a:gd name="T47" fmla="*/ 1902 h 441"/>
                <a:gd name="T48" fmla="+- 0 8253 8187"/>
                <a:gd name="T49" fmla="*/ T48 w 124"/>
                <a:gd name="T50" fmla="+- 0 1902 1586"/>
                <a:gd name="T51" fmla="*/ 1902 h 441"/>
                <a:gd name="T52" fmla="+- 0 8253 8187"/>
                <a:gd name="T53" fmla="*/ T52 w 124"/>
                <a:gd name="T54" fmla="+- 0 1909 1586"/>
                <a:gd name="T55" fmla="*/ 1909 h 441"/>
                <a:gd name="T56" fmla="+- 0 8307 8187"/>
                <a:gd name="T57" fmla="*/ T56 w 124"/>
                <a:gd name="T58" fmla="+- 0 1909 1586"/>
                <a:gd name="T59" fmla="*/ 1909 h 441"/>
                <a:gd name="T60" fmla="+- 0 8310 8187"/>
                <a:gd name="T61" fmla="*/ T60 w 124"/>
                <a:gd name="T62" fmla="+- 0 1902 1586"/>
                <a:gd name="T63" fmla="*/ 1902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1" name="AutoShape 28"/>
            <p:cNvSpPr>
              <a:spLocks/>
            </p:cNvSpPr>
            <p:nvPr/>
          </p:nvSpPr>
          <p:spPr bwMode="auto">
            <a:xfrm>
              <a:off x="6190" y="1854"/>
              <a:ext cx="2241" cy="616"/>
            </a:xfrm>
            <a:custGeom>
              <a:avLst/>
              <a:gdLst>
                <a:gd name="T0" fmla="+- 0 7128 7128"/>
                <a:gd name="T1" fmla="*/ T0 w 2241"/>
                <a:gd name="T2" fmla="+- 0 2706 2022"/>
                <a:gd name="T3" fmla="*/ 2706 h 685"/>
                <a:gd name="T4" fmla="+- 0 7128 7128"/>
                <a:gd name="T5" fmla="*/ T4 w 2241"/>
                <a:gd name="T6" fmla="+- 0 2701 2022"/>
                <a:gd name="T7" fmla="*/ 2701 h 685"/>
                <a:gd name="T8" fmla="+- 0 7133 7128"/>
                <a:gd name="T9" fmla="*/ T8 w 2241"/>
                <a:gd name="T10" fmla="+- 0 2696 2022"/>
                <a:gd name="T11" fmla="*/ 2696 h 685"/>
                <a:gd name="T12" fmla="+- 0 7133 7128"/>
                <a:gd name="T13" fmla="*/ T12 w 2241"/>
                <a:gd name="T14" fmla="+- 0 2706 2022"/>
                <a:gd name="T15" fmla="*/ 2706 h 685"/>
                <a:gd name="T16" fmla="+- 0 9358 7128"/>
                <a:gd name="T17" fmla="*/ T16 w 2241"/>
                <a:gd name="T18" fmla="+- 0 2701 2022"/>
                <a:gd name="T19" fmla="*/ 2701 h 685"/>
                <a:gd name="T20" fmla="+- 0 7138 7128"/>
                <a:gd name="T21" fmla="*/ T20 w 2241"/>
                <a:gd name="T22" fmla="+- 0 2696 2022"/>
                <a:gd name="T23" fmla="*/ 2696 h 685"/>
                <a:gd name="T24" fmla="+- 0 9358 7128"/>
                <a:gd name="T25" fmla="*/ T24 w 2241"/>
                <a:gd name="T26" fmla="+- 0 2027 2022"/>
                <a:gd name="T27" fmla="*/ 2027 h 685"/>
                <a:gd name="T28" fmla="+- 0 9363 7128"/>
                <a:gd name="T29" fmla="*/ T28 w 2241"/>
                <a:gd name="T30" fmla="+- 0 2706 2022"/>
                <a:gd name="T31" fmla="*/ 2706 h 685"/>
                <a:gd name="T32" fmla="+- 0 9368 7128"/>
                <a:gd name="T33" fmla="*/ T32 w 2241"/>
                <a:gd name="T34" fmla="+- 0 2696 2022"/>
                <a:gd name="T35" fmla="*/ 2696 h 685"/>
                <a:gd name="T36" fmla="+- 0 9363 7128"/>
                <a:gd name="T37" fmla="*/ T36 w 2241"/>
                <a:gd name="T38" fmla="+- 0 2032 2022"/>
                <a:gd name="T39" fmla="*/ 2032 h 685"/>
                <a:gd name="T40" fmla="+- 0 9368 7128"/>
                <a:gd name="T41" fmla="*/ T40 w 2241"/>
                <a:gd name="T42" fmla="+- 0 2696 2022"/>
                <a:gd name="T43" fmla="*/ 2696 h 685"/>
                <a:gd name="T44" fmla="+- 0 9363 7128"/>
                <a:gd name="T45" fmla="*/ T44 w 2241"/>
                <a:gd name="T46" fmla="+- 0 2706 2022"/>
                <a:gd name="T47" fmla="*/ 2706 h 685"/>
                <a:gd name="T48" fmla="+- 0 9368 7128"/>
                <a:gd name="T49" fmla="*/ T48 w 2241"/>
                <a:gd name="T50" fmla="+- 0 2696 2022"/>
                <a:gd name="T51" fmla="*/ 2696 h 685"/>
                <a:gd name="T52" fmla="+- 0 9363 7128"/>
                <a:gd name="T53" fmla="*/ T52 w 2241"/>
                <a:gd name="T54" fmla="+- 0 2706 2022"/>
                <a:gd name="T55" fmla="*/ 2706 h 685"/>
                <a:gd name="T56" fmla="+- 0 9368 7128"/>
                <a:gd name="T57" fmla="*/ T56 w 2241"/>
                <a:gd name="T58" fmla="+- 0 2701 2022"/>
                <a:gd name="T59" fmla="*/ 2701 h 685"/>
                <a:gd name="T60" fmla="+- 0 7128 7128"/>
                <a:gd name="T61" fmla="*/ T60 w 2241"/>
                <a:gd name="T62" fmla="+- 0 2027 2022"/>
                <a:gd name="T63" fmla="*/ 2027 h 685"/>
                <a:gd name="T64" fmla="+- 0 7133 7128"/>
                <a:gd name="T65" fmla="*/ T64 w 2241"/>
                <a:gd name="T66" fmla="+- 0 2696 2022"/>
                <a:gd name="T67" fmla="*/ 2696 h 685"/>
                <a:gd name="T68" fmla="+- 0 7138 7128"/>
                <a:gd name="T69" fmla="*/ T68 w 2241"/>
                <a:gd name="T70" fmla="+- 0 2032 2022"/>
                <a:gd name="T71" fmla="*/ 2032 h 685"/>
                <a:gd name="T72" fmla="+- 0 7133 7128"/>
                <a:gd name="T73" fmla="*/ T72 w 2241"/>
                <a:gd name="T74" fmla="+- 0 2022 2022"/>
                <a:gd name="T75" fmla="*/ 2022 h 685"/>
                <a:gd name="T76" fmla="+- 0 7138 7128"/>
                <a:gd name="T77" fmla="*/ T76 w 2241"/>
                <a:gd name="T78" fmla="+- 0 2696 2022"/>
                <a:gd name="T79" fmla="*/ 2696 h 685"/>
                <a:gd name="T80" fmla="+- 0 9358 7128"/>
                <a:gd name="T81" fmla="*/ T80 w 2241"/>
                <a:gd name="T82" fmla="+- 0 2701 2022"/>
                <a:gd name="T83" fmla="*/ 2701 h 685"/>
                <a:gd name="T84" fmla="+- 0 7133 7128"/>
                <a:gd name="T85" fmla="*/ T84 w 2241"/>
                <a:gd name="T86" fmla="+- 0 2022 2022"/>
                <a:gd name="T87" fmla="*/ 2022 h 685"/>
                <a:gd name="T88" fmla="+- 0 7138 7128"/>
                <a:gd name="T89" fmla="*/ T88 w 2241"/>
                <a:gd name="T90" fmla="+- 0 2032 2022"/>
                <a:gd name="T91" fmla="*/ 2032 h 685"/>
                <a:gd name="T92" fmla="+- 0 7133 7128"/>
                <a:gd name="T93" fmla="*/ T92 w 2241"/>
                <a:gd name="T94" fmla="+- 0 2022 2022"/>
                <a:gd name="T95" fmla="*/ 2022 h 685"/>
                <a:gd name="T96" fmla="+- 0 7133 7128"/>
                <a:gd name="T97" fmla="*/ T96 w 2241"/>
                <a:gd name="T98" fmla="+- 0 2022 2022"/>
                <a:gd name="T99" fmla="*/ 2022 h 685"/>
                <a:gd name="T100" fmla="+- 0 7138 7128"/>
                <a:gd name="T101" fmla="*/ T100 w 2241"/>
                <a:gd name="T102" fmla="+- 0 2032 2022"/>
                <a:gd name="T103" fmla="*/ 2032 h 685"/>
                <a:gd name="T104" fmla="+- 0 9358 7128"/>
                <a:gd name="T105" fmla="*/ T104 w 2241"/>
                <a:gd name="T106" fmla="+- 0 2027 2022"/>
                <a:gd name="T107" fmla="*/ 2027 h 685"/>
                <a:gd name="T108" fmla="+- 0 9363 7128"/>
                <a:gd name="T109" fmla="*/ T108 w 2241"/>
                <a:gd name="T110" fmla="+- 0 2022 2022"/>
                <a:gd name="T111" fmla="*/ 2022 h 685"/>
                <a:gd name="T112" fmla="+- 0 9363 7128"/>
                <a:gd name="T113" fmla="*/ T112 w 2241"/>
                <a:gd name="T114" fmla="+- 0 2032 2022"/>
                <a:gd name="T115" fmla="*/ 2032 h 685"/>
                <a:gd name="T116" fmla="+- 0 9368 7128"/>
                <a:gd name="T117" fmla="*/ T116 w 2241"/>
                <a:gd name="T118" fmla="+- 0 2027 2022"/>
                <a:gd name="T119" fmla="*/ 2027 h 685"/>
                <a:gd name="T120" fmla="+- 0 7128 7128"/>
                <a:gd name="T121" fmla="*/ T120 w 2241"/>
                <a:gd name="T122" fmla="+- 0 2022 2022"/>
                <a:gd name="T123" fmla="*/ 2022 h 685"/>
                <a:gd name="T124" fmla="+- 0 7133 7128"/>
                <a:gd name="T125" fmla="*/ T124 w 2241"/>
                <a:gd name="T126" fmla="+- 0 2022 2022"/>
                <a:gd name="T127" fmla="*/ 2022 h 685"/>
                <a:gd name="T128" fmla="+- 0 9363 7128"/>
                <a:gd name="T129" fmla="*/ T128 w 2241"/>
                <a:gd name="T130" fmla="+- 0 2022 2022"/>
                <a:gd name="T131" fmla="*/ 2022 h 685"/>
                <a:gd name="T132" fmla="+- 0 9368 7128"/>
                <a:gd name="T133" fmla="*/ T132 w 2241"/>
                <a:gd name="T134" fmla="+- 0 2022 2022"/>
                <a:gd name="T135" fmla="*/ 2022 h 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241" h="685">
                  <a:moveTo>
                    <a:pt x="0" y="679"/>
                  </a:moveTo>
                  <a:lnTo>
                    <a:pt x="0" y="684"/>
                  </a:lnTo>
                  <a:lnTo>
                    <a:pt x="5" y="684"/>
                  </a:lnTo>
                  <a:lnTo>
                    <a:pt x="0" y="679"/>
                  </a:lnTo>
                  <a:close/>
                  <a:moveTo>
                    <a:pt x="10" y="674"/>
                  </a:moveTo>
                  <a:lnTo>
                    <a:pt x="5" y="674"/>
                  </a:lnTo>
                  <a:lnTo>
                    <a:pt x="0" y="679"/>
                  </a:lnTo>
                  <a:lnTo>
                    <a:pt x="5" y="684"/>
                  </a:lnTo>
                  <a:lnTo>
                    <a:pt x="2235" y="684"/>
                  </a:lnTo>
                  <a:lnTo>
                    <a:pt x="2230" y="679"/>
                  </a:lnTo>
                  <a:lnTo>
                    <a:pt x="10" y="679"/>
                  </a:lnTo>
                  <a:lnTo>
                    <a:pt x="10" y="674"/>
                  </a:lnTo>
                  <a:close/>
                  <a:moveTo>
                    <a:pt x="2240" y="5"/>
                  </a:moveTo>
                  <a:lnTo>
                    <a:pt x="2230" y="5"/>
                  </a:lnTo>
                  <a:lnTo>
                    <a:pt x="2230" y="679"/>
                  </a:lnTo>
                  <a:lnTo>
                    <a:pt x="2235" y="684"/>
                  </a:lnTo>
                  <a:lnTo>
                    <a:pt x="2235" y="674"/>
                  </a:lnTo>
                  <a:lnTo>
                    <a:pt x="2240" y="674"/>
                  </a:lnTo>
                  <a:lnTo>
                    <a:pt x="2240" y="10"/>
                  </a:lnTo>
                  <a:lnTo>
                    <a:pt x="2235" y="10"/>
                  </a:lnTo>
                  <a:lnTo>
                    <a:pt x="2240" y="5"/>
                  </a:lnTo>
                  <a:close/>
                  <a:moveTo>
                    <a:pt x="2240" y="674"/>
                  </a:moveTo>
                  <a:lnTo>
                    <a:pt x="2235" y="674"/>
                  </a:lnTo>
                  <a:lnTo>
                    <a:pt x="2235" y="684"/>
                  </a:lnTo>
                  <a:lnTo>
                    <a:pt x="2240" y="679"/>
                  </a:lnTo>
                  <a:lnTo>
                    <a:pt x="2240" y="674"/>
                  </a:lnTo>
                  <a:close/>
                  <a:moveTo>
                    <a:pt x="2240" y="679"/>
                  </a:moveTo>
                  <a:lnTo>
                    <a:pt x="2235" y="684"/>
                  </a:lnTo>
                  <a:lnTo>
                    <a:pt x="2240" y="684"/>
                  </a:lnTo>
                  <a:lnTo>
                    <a:pt x="2240" y="679"/>
                  </a:lnTo>
                  <a:close/>
                  <a:moveTo>
                    <a:pt x="5" y="0"/>
                  </a:moveTo>
                  <a:lnTo>
                    <a:pt x="0" y="5"/>
                  </a:lnTo>
                  <a:lnTo>
                    <a:pt x="0" y="679"/>
                  </a:lnTo>
                  <a:lnTo>
                    <a:pt x="5" y="674"/>
                  </a:lnTo>
                  <a:lnTo>
                    <a:pt x="10" y="674"/>
                  </a:lnTo>
                  <a:lnTo>
                    <a:pt x="10" y="10"/>
                  </a:lnTo>
                  <a:lnTo>
                    <a:pt x="5" y="10"/>
                  </a:lnTo>
                  <a:lnTo>
                    <a:pt x="5" y="0"/>
                  </a:lnTo>
                  <a:close/>
                  <a:moveTo>
                    <a:pt x="2230" y="674"/>
                  </a:moveTo>
                  <a:lnTo>
                    <a:pt x="10" y="674"/>
                  </a:lnTo>
                  <a:lnTo>
                    <a:pt x="10" y="679"/>
                  </a:lnTo>
                  <a:lnTo>
                    <a:pt x="2230" y="679"/>
                  </a:lnTo>
                  <a:lnTo>
                    <a:pt x="2230" y="674"/>
                  </a:lnTo>
                  <a:close/>
                  <a:moveTo>
                    <a:pt x="5" y="0"/>
                  </a:moveTo>
                  <a:lnTo>
                    <a:pt x="5" y="10"/>
                  </a:lnTo>
                  <a:lnTo>
                    <a:pt x="10" y="10"/>
                  </a:lnTo>
                  <a:lnTo>
                    <a:pt x="10" y="5"/>
                  </a:lnTo>
                  <a:lnTo>
                    <a:pt x="5" y="0"/>
                  </a:lnTo>
                  <a:close/>
                  <a:moveTo>
                    <a:pt x="2235" y="0"/>
                  </a:moveTo>
                  <a:lnTo>
                    <a:pt x="5" y="0"/>
                  </a:lnTo>
                  <a:lnTo>
                    <a:pt x="10" y="5"/>
                  </a:lnTo>
                  <a:lnTo>
                    <a:pt x="10" y="10"/>
                  </a:lnTo>
                  <a:lnTo>
                    <a:pt x="2230" y="10"/>
                  </a:lnTo>
                  <a:lnTo>
                    <a:pt x="2230" y="5"/>
                  </a:lnTo>
                  <a:lnTo>
                    <a:pt x="2240" y="5"/>
                  </a:lnTo>
                  <a:lnTo>
                    <a:pt x="2235" y="0"/>
                  </a:lnTo>
                  <a:close/>
                  <a:moveTo>
                    <a:pt x="2240" y="5"/>
                  </a:moveTo>
                  <a:lnTo>
                    <a:pt x="2235" y="10"/>
                  </a:lnTo>
                  <a:lnTo>
                    <a:pt x="2240" y="10"/>
                  </a:lnTo>
                  <a:lnTo>
                    <a:pt x="2240" y="5"/>
                  </a:lnTo>
                  <a:close/>
                  <a:moveTo>
                    <a:pt x="5" y="0"/>
                  </a:moveTo>
                  <a:lnTo>
                    <a:pt x="0" y="0"/>
                  </a:lnTo>
                  <a:lnTo>
                    <a:pt x="0" y="5"/>
                  </a:lnTo>
                  <a:lnTo>
                    <a:pt x="5" y="0"/>
                  </a:lnTo>
                  <a:close/>
                  <a:moveTo>
                    <a:pt x="2240" y="0"/>
                  </a:moveTo>
                  <a:lnTo>
                    <a:pt x="2235" y="0"/>
                  </a:lnTo>
                  <a:lnTo>
                    <a:pt x="2240" y="5"/>
                  </a:lnTo>
                  <a:lnTo>
                    <a:pt x="224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2" name="AutoShape 29"/>
            <p:cNvSpPr>
              <a:spLocks/>
            </p:cNvSpPr>
            <p:nvPr/>
          </p:nvSpPr>
          <p:spPr bwMode="auto">
            <a:xfrm>
              <a:off x="7288" y="2470"/>
              <a:ext cx="124" cy="441"/>
            </a:xfrm>
            <a:custGeom>
              <a:avLst/>
              <a:gdLst>
                <a:gd name="T0" fmla="+- 0 8226 8169"/>
                <a:gd name="T1" fmla="*/ T0 w 124"/>
                <a:gd name="T2" fmla="+- 0 3026 2709"/>
                <a:gd name="T3" fmla="*/ 3026 h 441"/>
                <a:gd name="T4" fmla="+- 0 8169 8169"/>
                <a:gd name="T5" fmla="*/ T4 w 124"/>
                <a:gd name="T6" fmla="+- 0 3026 2709"/>
                <a:gd name="T7" fmla="*/ 3026 h 441"/>
                <a:gd name="T8" fmla="+- 0 8231 8169"/>
                <a:gd name="T9" fmla="*/ T8 w 124"/>
                <a:gd name="T10" fmla="+- 0 3149 2709"/>
                <a:gd name="T11" fmla="*/ 3149 h 441"/>
                <a:gd name="T12" fmla="+- 0 8289 8169"/>
                <a:gd name="T13" fmla="*/ T12 w 124"/>
                <a:gd name="T14" fmla="+- 0 3032 2709"/>
                <a:gd name="T15" fmla="*/ 3032 h 441"/>
                <a:gd name="T16" fmla="+- 0 8226 8169"/>
                <a:gd name="T17" fmla="*/ T16 w 124"/>
                <a:gd name="T18" fmla="+- 0 3032 2709"/>
                <a:gd name="T19" fmla="*/ 3032 h 441"/>
                <a:gd name="T20" fmla="+- 0 8226 8169"/>
                <a:gd name="T21" fmla="*/ T20 w 124"/>
                <a:gd name="T22" fmla="+- 0 3026 2709"/>
                <a:gd name="T23" fmla="*/ 3026 h 441"/>
                <a:gd name="T24" fmla="+- 0 8236 8169"/>
                <a:gd name="T25" fmla="*/ T24 w 124"/>
                <a:gd name="T26" fmla="+- 0 2709 2709"/>
                <a:gd name="T27" fmla="*/ 2709 h 441"/>
                <a:gd name="T28" fmla="+- 0 8226 8169"/>
                <a:gd name="T29" fmla="*/ T28 w 124"/>
                <a:gd name="T30" fmla="+- 0 2709 2709"/>
                <a:gd name="T31" fmla="*/ 2709 h 441"/>
                <a:gd name="T32" fmla="+- 0 8226 8169"/>
                <a:gd name="T33" fmla="*/ T32 w 124"/>
                <a:gd name="T34" fmla="+- 0 3032 2709"/>
                <a:gd name="T35" fmla="*/ 3032 h 441"/>
                <a:gd name="T36" fmla="+- 0 8236 8169"/>
                <a:gd name="T37" fmla="*/ T36 w 124"/>
                <a:gd name="T38" fmla="+- 0 3032 2709"/>
                <a:gd name="T39" fmla="*/ 3032 h 441"/>
                <a:gd name="T40" fmla="+- 0 8236 8169"/>
                <a:gd name="T41" fmla="*/ T40 w 124"/>
                <a:gd name="T42" fmla="+- 0 2709 2709"/>
                <a:gd name="T43" fmla="*/ 2709 h 441"/>
                <a:gd name="T44" fmla="+- 0 8292 8169"/>
                <a:gd name="T45" fmla="*/ T44 w 124"/>
                <a:gd name="T46" fmla="+- 0 3026 2709"/>
                <a:gd name="T47" fmla="*/ 3026 h 441"/>
                <a:gd name="T48" fmla="+- 0 8236 8169"/>
                <a:gd name="T49" fmla="*/ T48 w 124"/>
                <a:gd name="T50" fmla="+- 0 3026 2709"/>
                <a:gd name="T51" fmla="*/ 3026 h 441"/>
                <a:gd name="T52" fmla="+- 0 8236 8169"/>
                <a:gd name="T53" fmla="*/ T52 w 124"/>
                <a:gd name="T54" fmla="+- 0 3032 2709"/>
                <a:gd name="T55" fmla="*/ 3032 h 441"/>
                <a:gd name="T56" fmla="+- 0 8289 8169"/>
                <a:gd name="T57" fmla="*/ T56 w 124"/>
                <a:gd name="T58" fmla="+- 0 3032 2709"/>
                <a:gd name="T59" fmla="*/ 3032 h 441"/>
                <a:gd name="T60" fmla="+- 0 8292 8169"/>
                <a:gd name="T61" fmla="*/ T60 w 124"/>
                <a:gd name="T62" fmla="+- 0 3026 2709"/>
                <a:gd name="T63" fmla="*/ 3026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3" name="Freeform 372"/>
            <p:cNvSpPr>
              <a:spLocks/>
            </p:cNvSpPr>
            <p:nvPr/>
          </p:nvSpPr>
          <p:spPr bwMode="auto">
            <a:xfrm>
              <a:off x="6171" y="2917"/>
              <a:ext cx="2362" cy="595"/>
            </a:xfrm>
            <a:custGeom>
              <a:avLst/>
              <a:gdLst>
                <a:gd name="T0" fmla="+- 0 8233 7052"/>
                <a:gd name="T1" fmla="*/ T0 w 2362"/>
                <a:gd name="T2" fmla="+- 0 3151 3151"/>
                <a:gd name="T3" fmla="*/ 3151 h 681"/>
                <a:gd name="T4" fmla="+- 0 8347 7052"/>
                <a:gd name="T5" fmla="*/ T4 w 2362"/>
                <a:gd name="T6" fmla="+- 0 3153 3151"/>
                <a:gd name="T7" fmla="*/ 3153 h 681"/>
                <a:gd name="T8" fmla="+- 0 8457 7052"/>
                <a:gd name="T9" fmla="*/ T8 w 2362"/>
                <a:gd name="T10" fmla="+- 0 3157 3151"/>
                <a:gd name="T11" fmla="*/ 3157 h 681"/>
                <a:gd name="T12" fmla="+- 0 8564 7052"/>
                <a:gd name="T13" fmla="*/ T12 w 2362"/>
                <a:gd name="T14" fmla="+- 0 3165 3151"/>
                <a:gd name="T15" fmla="*/ 3165 h 681"/>
                <a:gd name="T16" fmla="+- 0 8667 7052"/>
                <a:gd name="T17" fmla="*/ T16 w 2362"/>
                <a:gd name="T18" fmla="+- 0 3175 3151"/>
                <a:gd name="T19" fmla="*/ 3175 h 681"/>
                <a:gd name="T20" fmla="+- 0 8766 7052"/>
                <a:gd name="T21" fmla="*/ T20 w 2362"/>
                <a:gd name="T22" fmla="+- 0 3188 3151"/>
                <a:gd name="T23" fmla="*/ 3188 h 681"/>
                <a:gd name="T24" fmla="+- 0 8859 7052"/>
                <a:gd name="T25" fmla="*/ T24 w 2362"/>
                <a:gd name="T26" fmla="+- 0 3203 3151"/>
                <a:gd name="T27" fmla="*/ 3203 h 681"/>
                <a:gd name="T28" fmla="+- 0 8947 7052"/>
                <a:gd name="T29" fmla="*/ T28 w 2362"/>
                <a:gd name="T30" fmla="+- 0 3220 3151"/>
                <a:gd name="T31" fmla="*/ 3220 h 681"/>
                <a:gd name="T32" fmla="+- 0 9029 7052"/>
                <a:gd name="T33" fmla="*/ T32 w 2362"/>
                <a:gd name="T34" fmla="+- 0 3240 3151"/>
                <a:gd name="T35" fmla="*/ 3240 h 681"/>
                <a:gd name="T36" fmla="+- 0 9105 7052"/>
                <a:gd name="T37" fmla="*/ T36 w 2362"/>
                <a:gd name="T38" fmla="+- 0 3262 3151"/>
                <a:gd name="T39" fmla="*/ 3262 h 681"/>
                <a:gd name="T40" fmla="+- 0 9173 7052"/>
                <a:gd name="T41" fmla="*/ T40 w 2362"/>
                <a:gd name="T42" fmla="+- 0 3285 3151"/>
                <a:gd name="T43" fmla="*/ 3285 h 681"/>
                <a:gd name="T44" fmla="+- 0 9234 7052"/>
                <a:gd name="T45" fmla="*/ T44 w 2362"/>
                <a:gd name="T46" fmla="+- 0 3311 3151"/>
                <a:gd name="T47" fmla="*/ 3311 h 681"/>
                <a:gd name="T48" fmla="+- 0 9331 7052"/>
                <a:gd name="T49" fmla="*/ T48 w 2362"/>
                <a:gd name="T50" fmla="+- 0 3366 3151"/>
                <a:gd name="T51" fmla="*/ 3366 h 681"/>
                <a:gd name="T52" fmla="+- 0 9392 7052"/>
                <a:gd name="T53" fmla="*/ T52 w 2362"/>
                <a:gd name="T54" fmla="+- 0 3427 3151"/>
                <a:gd name="T55" fmla="*/ 3427 h 681"/>
                <a:gd name="T56" fmla="+- 0 9414 7052"/>
                <a:gd name="T57" fmla="*/ T56 w 2362"/>
                <a:gd name="T58" fmla="+- 0 3491 3151"/>
                <a:gd name="T59" fmla="*/ 3491 h 681"/>
                <a:gd name="T60" fmla="+- 0 9408 7052"/>
                <a:gd name="T61" fmla="*/ T60 w 2362"/>
                <a:gd name="T62" fmla="+- 0 3524 3151"/>
                <a:gd name="T63" fmla="*/ 3524 h 681"/>
                <a:gd name="T64" fmla="+- 0 9367 7052"/>
                <a:gd name="T65" fmla="*/ T64 w 2362"/>
                <a:gd name="T66" fmla="+- 0 3587 3151"/>
                <a:gd name="T67" fmla="*/ 3587 h 681"/>
                <a:gd name="T68" fmla="+- 0 9287 7052"/>
                <a:gd name="T69" fmla="*/ T68 w 2362"/>
                <a:gd name="T70" fmla="+- 0 3645 3151"/>
                <a:gd name="T71" fmla="*/ 3645 h 681"/>
                <a:gd name="T72" fmla="+- 0 9173 7052"/>
                <a:gd name="T73" fmla="*/ T72 w 2362"/>
                <a:gd name="T74" fmla="+- 0 3697 3151"/>
                <a:gd name="T75" fmla="*/ 3697 h 681"/>
                <a:gd name="T76" fmla="+- 0 9105 7052"/>
                <a:gd name="T77" fmla="*/ T76 w 2362"/>
                <a:gd name="T78" fmla="+- 0 3721 3151"/>
                <a:gd name="T79" fmla="*/ 3721 h 681"/>
                <a:gd name="T80" fmla="+- 0 9029 7052"/>
                <a:gd name="T81" fmla="*/ T80 w 2362"/>
                <a:gd name="T82" fmla="+- 0 3742 3151"/>
                <a:gd name="T83" fmla="*/ 3742 h 681"/>
                <a:gd name="T84" fmla="+- 0 8947 7052"/>
                <a:gd name="T85" fmla="*/ T84 w 2362"/>
                <a:gd name="T86" fmla="+- 0 3762 3151"/>
                <a:gd name="T87" fmla="*/ 3762 h 681"/>
                <a:gd name="T88" fmla="+- 0 8859 7052"/>
                <a:gd name="T89" fmla="*/ T88 w 2362"/>
                <a:gd name="T90" fmla="+- 0 3780 3151"/>
                <a:gd name="T91" fmla="*/ 3780 h 681"/>
                <a:gd name="T92" fmla="+- 0 8766 7052"/>
                <a:gd name="T93" fmla="*/ T92 w 2362"/>
                <a:gd name="T94" fmla="+- 0 3795 3151"/>
                <a:gd name="T95" fmla="*/ 3795 h 681"/>
                <a:gd name="T96" fmla="+- 0 8667 7052"/>
                <a:gd name="T97" fmla="*/ T96 w 2362"/>
                <a:gd name="T98" fmla="+- 0 3808 3151"/>
                <a:gd name="T99" fmla="*/ 3808 h 681"/>
                <a:gd name="T100" fmla="+- 0 8564 7052"/>
                <a:gd name="T101" fmla="*/ T100 w 2362"/>
                <a:gd name="T102" fmla="+- 0 3818 3151"/>
                <a:gd name="T103" fmla="*/ 3818 h 681"/>
                <a:gd name="T104" fmla="+- 0 8457 7052"/>
                <a:gd name="T105" fmla="*/ T104 w 2362"/>
                <a:gd name="T106" fmla="+- 0 3825 3151"/>
                <a:gd name="T107" fmla="*/ 3825 h 681"/>
                <a:gd name="T108" fmla="+- 0 8347 7052"/>
                <a:gd name="T109" fmla="*/ T108 w 2362"/>
                <a:gd name="T110" fmla="+- 0 3830 3151"/>
                <a:gd name="T111" fmla="*/ 3830 h 681"/>
                <a:gd name="T112" fmla="+- 0 8233 7052"/>
                <a:gd name="T113" fmla="*/ T112 w 2362"/>
                <a:gd name="T114" fmla="+- 0 3831 3151"/>
                <a:gd name="T115" fmla="*/ 3831 h 681"/>
                <a:gd name="T116" fmla="+- 0 8119 7052"/>
                <a:gd name="T117" fmla="*/ T116 w 2362"/>
                <a:gd name="T118" fmla="+- 0 3830 3151"/>
                <a:gd name="T119" fmla="*/ 3830 h 681"/>
                <a:gd name="T120" fmla="+- 0 8009 7052"/>
                <a:gd name="T121" fmla="*/ T120 w 2362"/>
                <a:gd name="T122" fmla="+- 0 3825 3151"/>
                <a:gd name="T123" fmla="*/ 3825 h 681"/>
                <a:gd name="T124" fmla="+- 0 7902 7052"/>
                <a:gd name="T125" fmla="*/ T124 w 2362"/>
                <a:gd name="T126" fmla="+- 0 3818 3151"/>
                <a:gd name="T127" fmla="*/ 3818 h 681"/>
                <a:gd name="T128" fmla="+- 0 7798 7052"/>
                <a:gd name="T129" fmla="*/ T128 w 2362"/>
                <a:gd name="T130" fmla="+- 0 3808 3151"/>
                <a:gd name="T131" fmla="*/ 3808 h 681"/>
                <a:gd name="T132" fmla="+- 0 7700 7052"/>
                <a:gd name="T133" fmla="*/ T132 w 2362"/>
                <a:gd name="T134" fmla="+- 0 3795 3151"/>
                <a:gd name="T135" fmla="*/ 3795 h 681"/>
                <a:gd name="T136" fmla="+- 0 7606 7052"/>
                <a:gd name="T137" fmla="*/ T136 w 2362"/>
                <a:gd name="T138" fmla="+- 0 3780 3151"/>
                <a:gd name="T139" fmla="*/ 3780 h 681"/>
                <a:gd name="T140" fmla="+- 0 7519 7052"/>
                <a:gd name="T141" fmla="*/ T140 w 2362"/>
                <a:gd name="T142" fmla="+- 0 3762 3151"/>
                <a:gd name="T143" fmla="*/ 3762 h 681"/>
                <a:gd name="T144" fmla="+- 0 7437 7052"/>
                <a:gd name="T145" fmla="*/ T144 w 2362"/>
                <a:gd name="T146" fmla="+- 0 3742 3151"/>
                <a:gd name="T147" fmla="*/ 3742 h 681"/>
                <a:gd name="T148" fmla="+- 0 7361 7052"/>
                <a:gd name="T149" fmla="*/ T148 w 2362"/>
                <a:gd name="T150" fmla="+- 0 3721 3151"/>
                <a:gd name="T151" fmla="*/ 3721 h 681"/>
                <a:gd name="T152" fmla="+- 0 7293 7052"/>
                <a:gd name="T153" fmla="*/ T152 w 2362"/>
                <a:gd name="T154" fmla="+- 0 3697 3151"/>
                <a:gd name="T155" fmla="*/ 3697 h 681"/>
                <a:gd name="T156" fmla="+- 0 7232 7052"/>
                <a:gd name="T157" fmla="*/ T156 w 2362"/>
                <a:gd name="T158" fmla="+- 0 3672 3151"/>
                <a:gd name="T159" fmla="*/ 3672 h 681"/>
                <a:gd name="T160" fmla="+- 0 7135 7052"/>
                <a:gd name="T161" fmla="*/ T160 w 2362"/>
                <a:gd name="T162" fmla="+- 0 3616 3151"/>
                <a:gd name="T163" fmla="*/ 3616 h 681"/>
                <a:gd name="T164" fmla="+- 0 7073 7052"/>
                <a:gd name="T165" fmla="*/ T164 w 2362"/>
                <a:gd name="T166" fmla="+- 0 3556 3151"/>
                <a:gd name="T167" fmla="*/ 3556 h 681"/>
                <a:gd name="T168" fmla="+- 0 7052 7052"/>
                <a:gd name="T169" fmla="*/ T168 w 2362"/>
                <a:gd name="T170" fmla="+- 0 3491 3151"/>
                <a:gd name="T171" fmla="*/ 3491 h 681"/>
                <a:gd name="T172" fmla="+- 0 7058 7052"/>
                <a:gd name="T173" fmla="*/ T172 w 2362"/>
                <a:gd name="T174" fmla="+- 0 3458 3151"/>
                <a:gd name="T175" fmla="*/ 3458 h 681"/>
                <a:gd name="T176" fmla="+- 0 7099 7052"/>
                <a:gd name="T177" fmla="*/ T176 w 2362"/>
                <a:gd name="T178" fmla="+- 0 3396 3151"/>
                <a:gd name="T179" fmla="*/ 3396 h 681"/>
                <a:gd name="T180" fmla="+- 0 7179 7052"/>
                <a:gd name="T181" fmla="*/ T180 w 2362"/>
                <a:gd name="T182" fmla="+- 0 3338 3151"/>
                <a:gd name="T183" fmla="*/ 3338 h 681"/>
                <a:gd name="T184" fmla="+- 0 7293 7052"/>
                <a:gd name="T185" fmla="*/ T184 w 2362"/>
                <a:gd name="T186" fmla="+- 0 3285 3151"/>
                <a:gd name="T187" fmla="*/ 3285 h 681"/>
                <a:gd name="T188" fmla="+- 0 7361 7052"/>
                <a:gd name="T189" fmla="*/ T188 w 2362"/>
                <a:gd name="T190" fmla="+- 0 3262 3151"/>
                <a:gd name="T191" fmla="*/ 3262 h 681"/>
                <a:gd name="T192" fmla="+- 0 7437 7052"/>
                <a:gd name="T193" fmla="*/ T192 w 2362"/>
                <a:gd name="T194" fmla="+- 0 3240 3151"/>
                <a:gd name="T195" fmla="*/ 3240 h 681"/>
                <a:gd name="T196" fmla="+- 0 7519 7052"/>
                <a:gd name="T197" fmla="*/ T196 w 2362"/>
                <a:gd name="T198" fmla="+- 0 3220 3151"/>
                <a:gd name="T199" fmla="*/ 3220 h 681"/>
                <a:gd name="T200" fmla="+- 0 7606 7052"/>
                <a:gd name="T201" fmla="*/ T200 w 2362"/>
                <a:gd name="T202" fmla="+- 0 3203 3151"/>
                <a:gd name="T203" fmla="*/ 3203 h 681"/>
                <a:gd name="T204" fmla="+- 0 7700 7052"/>
                <a:gd name="T205" fmla="*/ T204 w 2362"/>
                <a:gd name="T206" fmla="+- 0 3188 3151"/>
                <a:gd name="T207" fmla="*/ 3188 h 681"/>
                <a:gd name="T208" fmla="+- 0 7798 7052"/>
                <a:gd name="T209" fmla="*/ T208 w 2362"/>
                <a:gd name="T210" fmla="+- 0 3175 3151"/>
                <a:gd name="T211" fmla="*/ 3175 h 681"/>
                <a:gd name="T212" fmla="+- 0 7902 7052"/>
                <a:gd name="T213" fmla="*/ T212 w 2362"/>
                <a:gd name="T214" fmla="+- 0 3165 3151"/>
                <a:gd name="T215" fmla="*/ 3165 h 681"/>
                <a:gd name="T216" fmla="+- 0 8009 7052"/>
                <a:gd name="T217" fmla="*/ T216 w 2362"/>
                <a:gd name="T218" fmla="+- 0 3157 3151"/>
                <a:gd name="T219" fmla="*/ 3157 h 681"/>
                <a:gd name="T220" fmla="+- 0 8119 7052"/>
                <a:gd name="T221" fmla="*/ T220 w 2362"/>
                <a:gd name="T222" fmla="+- 0 3153 3151"/>
                <a:gd name="T223" fmla="*/ 3153 h 681"/>
                <a:gd name="T224" fmla="+- 0 8233 7052"/>
                <a:gd name="T225" fmla="*/ T224 w 2362"/>
                <a:gd name="T226" fmla="+- 0 3151 3151"/>
                <a:gd name="T227" fmla="*/ 3151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5" y="6"/>
                  </a:lnTo>
                  <a:lnTo>
                    <a:pt x="1512" y="14"/>
                  </a:lnTo>
                  <a:lnTo>
                    <a:pt x="1615" y="24"/>
                  </a:lnTo>
                  <a:lnTo>
                    <a:pt x="1714" y="37"/>
                  </a:lnTo>
                  <a:lnTo>
                    <a:pt x="1807" y="52"/>
                  </a:lnTo>
                  <a:lnTo>
                    <a:pt x="1895" y="69"/>
                  </a:lnTo>
                  <a:lnTo>
                    <a:pt x="1977" y="89"/>
                  </a:lnTo>
                  <a:lnTo>
                    <a:pt x="2053" y="111"/>
                  </a:lnTo>
                  <a:lnTo>
                    <a:pt x="2121" y="134"/>
                  </a:lnTo>
                  <a:lnTo>
                    <a:pt x="2182" y="160"/>
                  </a:lnTo>
                  <a:lnTo>
                    <a:pt x="2279" y="215"/>
                  </a:lnTo>
                  <a:lnTo>
                    <a:pt x="2340" y="276"/>
                  </a:lnTo>
                  <a:lnTo>
                    <a:pt x="2362" y="340"/>
                  </a:lnTo>
                  <a:lnTo>
                    <a:pt x="2356" y="373"/>
                  </a:lnTo>
                  <a:lnTo>
                    <a:pt x="2315" y="436"/>
                  </a:lnTo>
                  <a:lnTo>
                    <a:pt x="2235" y="494"/>
                  </a:lnTo>
                  <a:lnTo>
                    <a:pt x="2121" y="546"/>
                  </a:lnTo>
                  <a:lnTo>
                    <a:pt x="2053" y="570"/>
                  </a:lnTo>
                  <a:lnTo>
                    <a:pt x="1977" y="591"/>
                  </a:lnTo>
                  <a:lnTo>
                    <a:pt x="1895" y="611"/>
                  </a:lnTo>
                  <a:lnTo>
                    <a:pt x="1807" y="629"/>
                  </a:lnTo>
                  <a:lnTo>
                    <a:pt x="1714" y="644"/>
                  </a:lnTo>
                  <a:lnTo>
                    <a:pt x="1615" y="657"/>
                  </a:lnTo>
                  <a:lnTo>
                    <a:pt x="1512" y="667"/>
                  </a:lnTo>
                  <a:lnTo>
                    <a:pt x="1405" y="674"/>
                  </a:lnTo>
                  <a:lnTo>
                    <a:pt x="1295" y="679"/>
                  </a:lnTo>
                  <a:lnTo>
                    <a:pt x="1181" y="680"/>
                  </a:lnTo>
                  <a:lnTo>
                    <a:pt x="1067" y="679"/>
                  </a:lnTo>
                  <a:lnTo>
                    <a:pt x="957" y="674"/>
                  </a:lnTo>
                  <a:lnTo>
                    <a:pt x="850" y="667"/>
                  </a:lnTo>
                  <a:lnTo>
                    <a:pt x="746" y="657"/>
                  </a:lnTo>
                  <a:lnTo>
                    <a:pt x="648" y="644"/>
                  </a:lnTo>
                  <a:lnTo>
                    <a:pt x="554" y="629"/>
                  </a:lnTo>
                  <a:lnTo>
                    <a:pt x="467" y="611"/>
                  </a:lnTo>
                  <a:lnTo>
                    <a:pt x="385" y="591"/>
                  </a:lnTo>
                  <a:lnTo>
                    <a:pt x="309" y="570"/>
                  </a:lnTo>
                  <a:lnTo>
                    <a:pt x="241" y="546"/>
                  </a:lnTo>
                  <a:lnTo>
                    <a:pt x="180" y="521"/>
                  </a:lnTo>
                  <a:lnTo>
                    <a:pt x="83" y="465"/>
                  </a:lnTo>
                  <a:lnTo>
                    <a:pt x="21" y="405"/>
                  </a:lnTo>
                  <a:lnTo>
                    <a:pt x="0" y="340"/>
                  </a:lnTo>
                  <a:lnTo>
                    <a:pt x="6" y="307"/>
                  </a:lnTo>
                  <a:lnTo>
                    <a:pt x="47" y="245"/>
                  </a:lnTo>
                  <a:lnTo>
                    <a:pt x="127" y="187"/>
                  </a:lnTo>
                  <a:lnTo>
                    <a:pt x="241" y="134"/>
                  </a:lnTo>
                  <a:lnTo>
                    <a:pt x="309" y="111"/>
                  </a:lnTo>
                  <a:lnTo>
                    <a:pt x="385" y="89"/>
                  </a:lnTo>
                  <a:lnTo>
                    <a:pt x="467" y="69"/>
                  </a:lnTo>
                  <a:lnTo>
                    <a:pt x="554" y="52"/>
                  </a:lnTo>
                  <a:lnTo>
                    <a:pt x="648" y="37"/>
                  </a:lnTo>
                  <a:lnTo>
                    <a:pt x="746"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4" name="AutoShape 31"/>
            <p:cNvSpPr>
              <a:spLocks/>
            </p:cNvSpPr>
            <p:nvPr/>
          </p:nvSpPr>
          <p:spPr bwMode="auto">
            <a:xfrm>
              <a:off x="7334" y="3506"/>
              <a:ext cx="124" cy="441"/>
            </a:xfrm>
            <a:custGeom>
              <a:avLst/>
              <a:gdLst>
                <a:gd name="T0" fmla="+- 0 8233 8176"/>
                <a:gd name="T1" fmla="*/ T0 w 124"/>
                <a:gd name="T2" fmla="+- 0 4150 3833"/>
                <a:gd name="T3" fmla="*/ 4150 h 441"/>
                <a:gd name="T4" fmla="+- 0 8176 8176"/>
                <a:gd name="T5" fmla="*/ T4 w 124"/>
                <a:gd name="T6" fmla="+- 0 4150 3833"/>
                <a:gd name="T7" fmla="*/ 4150 h 441"/>
                <a:gd name="T8" fmla="+- 0 8238 8176"/>
                <a:gd name="T9" fmla="*/ T8 w 124"/>
                <a:gd name="T10" fmla="+- 0 4273 3833"/>
                <a:gd name="T11" fmla="*/ 4273 h 441"/>
                <a:gd name="T12" fmla="+- 0 8296 8176"/>
                <a:gd name="T13" fmla="*/ T12 w 124"/>
                <a:gd name="T14" fmla="+- 0 4156 3833"/>
                <a:gd name="T15" fmla="*/ 4156 h 441"/>
                <a:gd name="T16" fmla="+- 0 8233 8176"/>
                <a:gd name="T17" fmla="*/ T16 w 124"/>
                <a:gd name="T18" fmla="+- 0 4156 3833"/>
                <a:gd name="T19" fmla="*/ 4156 h 441"/>
                <a:gd name="T20" fmla="+- 0 8233 8176"/>
                <a:gd name="T21" fmla="*/ T20 w 124"/>
                <a:gd name="T22" fmla="+- 0 4150 3833"/>
                <a:gd name="T23" fmla="*/ 4150 h 441"/>
                <a:gd name="T24" fmla="+- 0 8243 8176"/>
                <a:gd name="T25" fmla="*/ T24 w 124"/>
                <a:gd name="T26" fmla="+- 0 3833 3833"/>
                <a:gd name="T27" fmla="*/ 3833 h 441"/>
                <a:gd name="T28" fmla="+- 0 8233 8176"/>
                <a:gd name="T29" fmla="*/ T28 w 124"/>
                <a:gd name="T30" fmla="+- 0 3833 3833"/>
                <a:gd name="T31" fmla="*/ 3833 h 441"/>
                <a:gd name="T32" fmla="+- 0 8233 8176"/>
                <a:gd name="T33" fmla="*/ T32 w 124"/>
                <a:gd name="T34" fmla="+- 0 4156 3833"/>
                <a:gd name="T35" fmla="*/ 4156 h 441"/>
                <a:gd name="T36" fmla="+- 0 8243 8176"/>
                <a:gd name="T37" fmla="*/ T36 w 124"/>
                <a:gd name="T38" fmla="+- 0 4156 3833"/>
                <a:gd name="T39" fmla="*/ 4156 h 441"/>
                <a:gd name="T40" fmla="+- 0 8243 8176"/>
                <a:gd name="T41" fmla="*/ T40 w 124"/>
                <a:gd name="T42" fmla="+- 0 3833 3833"/>
                <a:gd name="T43" fmla="*/ 3833 h 441"/>
                <a:gd name="T44" fmla="+- 0 8299 8176"/>
                <a:gd name="T45" fmla="*/ T44 w 124"/>
                <a:gd name="T46" fmla="+- 0 4150 3833"/>
                <a:gd name="T47" fmla="*/ 4150 h 441"/>
                <a:gd name="T48" fmla="+- 0 8243 8176"/>
                <a:gd name="T49" fmla="*/ T48 w 124"/>
                <a:gd name="T50" fmla="+- 0 4150 3833"/>
                <a:gd name="T51" fmla="*/ 4150 h 441"/>
                <a:gd name="T52" fmla="+- 0 8243 8176"/>
                <a:gd name="T53" fmla="*/ T52 w 124"/>
                <a:gd name="T54" fmla="+- 0 4156 3833"/>
                <a:gd name="T55" fmla="*/ 4156 h 441"/>
                <a:gd name="T56" fmla="+- 0 8296 8176"/>
                <a:gd name="T57" fmla="*/ T56 w 124"/>
                <a:gd name="T58" fmla="+- 0 4156 3833"/>
                <a:gd name="T59" fmla="*/ 4156 h 441"/>
                <a:gd name="T60" fmla="+- 0 8299 8176"/>
                <a:gd name="T61" fmla="*/ T60 w 124"/>
                <a:gd name="T62" fmla="+- 0 4150 3833"/>
                <a:gd name="T63" fmla="*/ 415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5" name="AutoShape 32"/>
            <p:cNvSpPr>
              <a:spLocks/>
            </p:cNvSpPr>
            <p:nvPr/>
          </p:nvSpPr>
          <p:spPr bwMode="auto">
            <a:xfrm>
              <a:off x="5813" y="3937"/>
              <a:ext cx="3177" cy="991"/>
            </a:xfrm>
            <a:custGeom>
              <a:avLst/>
              <a:gdLst>
                <a:gd name="T0" fmla="+- 0 6660 6660"/>
                <a:gd name="T1" fmla="*/ T0 w 3177"/>
                <a:gd name="T2" fmla="+- 0 5548 4271"/>
                <a:gd name="T3" fmla="*/ 5548 h 1278"/>
                <a:gd name="T4" fmla="+- 0 6660 6660"/>
                <a:gd name="T5" fmla="*/ T4 w 3177"/>
                <a:gd name="T6" fmla="+- 0 5543 4271"/>
                <a:gd name="T7" fmla="*/ 5543 h 1278"/>
                <a:gd name="T8" fmla="+- 0 6665 6660"/>
                <a:gd name="T9" fmla="*/ T8 w 3177"/>
                <a:gd name="T10" fmla="+- 0 5538 4271"/>
                <a:gd name="T11" fmla="*/ 5538 h 1278"/>
                <a:gd name="T12" fmla="+- 0 6665 6660"/>
                <a:gd name="T13" fmla="*/ T12 w 3177"/>
                <a:gd name="T14" fmla="+- 0 5548 4271"/>
                <a:gd name="T15" fmla="*/ 5548 h 1278"/>
                <a:gd name="T16" fmla="+- 0 9826 6660"/>
                <a:gd name="T17" fmla="*/ T16 w 3177"/>
                <a:gd name="T18" fmla="+- 0 5543 4271"/>
                <a:gd name="T19" fmla="*/ 5543 h 1278"/>
                <a:gd name="T20" fmla="+- 0 6670 6660"/>
                <a:gd name="T21" fmla="*/ T20 w 3177"/>
                <a:gd name="T22" fmla="+- 0 5538 4271"/>
                <a:gd name="T23" fmla="*/ 5538 h 1278"/>
                <a:gd name="T24" fmla="+- 0 9826 6660"/>
                <a:gd name="T25" fmla="*/ T24 w 3177"/>
                <a:gd name="T26" fmla="+- 0 4276 4271"/>
                <a:gd name="T27" fmla="*/ 4276 h 1278"/>
                <a:gd name="T28" fmla="+- 0 9831 6660"/>
                <a:gd name="T29" fmla="*/ T28 w 3177"/>
                <a:gd name="T30" fmla="+- 0 5548 4271"/>
                <a:gd name="T31" fmla="*/ 5548 h 1278"/>
                <a:gd name="T32" fmla="+- 0 9836 6660"/>
                <a:gd name="T33" fmla="*/ T32 w 3177"/>
                <a:gd name="T34" fmla="+- 0 5538 4271"/>
                <a:gd name="T35" fmla="*/ 5538 h 1278"/>
                <a:gd name="T36" fmla="+- 0 9831 6660"/>
                <a:gd name="T37" fmla="*/ T36 w 3177"/>
                <a:gd name="T38" fmla="+- 0 4281 4271"/>
                <a:gd name="T39" fmla="*/ 4281 h 1278"/>
                <a:gd name="T40" fmla="+- 0 9836 6660"/>
                <a:gd name="T41" fmla="*/ T40 w 3177"/>
                <a:gd name="T42" fmla="+- 0 5538 4271"/>
                <a:gd name="T43" fmla="*/ 5538 h 1278"/>
                <a:gd name="T44" fmla="+- 0 9831 6660"/>
                <a:gd name="T45" fmla="*/ T44 w 3177"/>
                <a:gd name="T46" fmla="+- 0 5548 4271"/>
                <a:gd name="T47" fmla="*/ 5548 h 1278"/>
                <a:gd name="T48" fmla="+- 0 9836 6660"/>
                <a:gd name="T49" fmla="*/ T48 w 3177"/>
                <a:gd name="T50" fmla="+- 0 5538 4271"/>
                <a:gd name="T51" fmla="*/ 5538 h 1278"/>
                <a:gd name="T52" fmla="+- 0 9831 6660"/>
                <a:gd name="T53" fmla="*/ T52 w 3177"/>
                <a:gd name="T54" fmla="+- 0 5548 4271"/>
                <a:gd name="T55" fmla="*/ 5548 h 1278"/>
                <a:gd name="T56" fmla="+- 0 9836 6660"/>
                <a:gd name="T57" fmla="*/ T56 w 3177"/>
                <a:gd name="T58" fmla="+- 0 5543 4271"/>
                <a:gd name="T59" fmla="*/ 5543 h 1278"/>
                <a:gd name="T60" fmla="+- 0 6660 6660"/>
                <a:gd name="T61" fmla="*/ T60 w 3177"/>
                <a:gd name="T62" fmla="+- 0 4276 4271"/>
                <a:gd name="T63" fmla="*/ 4276 h 1278"/>
                <a:gd name="T64" fmla="+- 0 6665 6660"/>
                <a:gd name="T65" fmla="*/ T64 w 3177"/>
                <a:gd name="T66" fmla="+- 0 5538 4271"/>
                <a:gd name="T67" fmla="*/ 5538 h 1278"/>
                <a:gd name="T68" fmla="+- 0 6670 6660"/>
                <a:gd name="T69" fmla="*/ T68 w 3177"/>
                <a:gd name="T70" fmla="+- 0 4281 4271"/>
                <a:gd name="T71" fmla="*/ 4281 h 1278"/>
                <a:gd name="T72" fmla="+- 0 6665 6660"/>
                <a:gd name="T73" fmla="*/ T72 w 3177"/>
                <a:gd name="T74" fmla="+- 0 4271 4271"/>
                <a:gd name="T75" fmla="*/ 4271 h 1278"/>
                <a:gd name="T76" fmla="+- 0 6670 6660"/>
                <a:gd name="T77" fmla="*/ T76 w 3177"/>
                <a:gd name="T78" fmla="+- 0 5538 4271"/>
                <a:gd name="T79" fmla="*/ 5538 h 1278"/>
                <a:gd name="T80" fmla="+- 0 9826 6660"/>
                <a:gd name="T81" fmla="*/ T80 w 3177"/>
                <a:gd name="T82" fmla="+- 0 5543 4271"/>
                <a:gd name="T83" fmla="*/ 5543 h 1278"/>
                <a:gd name="T84" fmla="+- 0 6665 6660"/>
                <a:gd name="T85" fmla="*/ T84 w 3177"/>
                <a:gd name="T86" fmla="+- 0 4271 4271"/>
                <a:gd name="T87" fmla="*/ 4271 h 1278"/>
                <a:gd name="T88" fmla="+- 0 6670 6660"/>
                <a:gd name="T89" fmla="*/ T88 w 3177"/>
                <a:gd name="T90" fmla="+- 0 4281 4271"/>
                <a:gd name="T91" fmla="*/ 4281 h 1278"/>
                <a:gd name="T92" fmla="+- 0 6665 6660"/>
                <a:gd name="T93" fmla="*/ T92 w 3177"/>
                <a:gd name="T94" fmla="+- 0 4271 4271"/>
                <a:gd name="T95" fmla="*/ 4271 h 1278"/>
                <a:gd name="T96" fmla="+- 0 6665 6660"/>
                <a:gd name="T97" fmla="*/ T96 w 3177"/>
                <a:gd name="T98" fmla="+- 0 4271 4271"/>
                <a:gd name="T99" fmla="*/ 4271 h 1278"/>
                <a:gd name="T100" fmla="+- 0 6670 6660"/>
                <a:gd name="T101" fmla="*/ T100 w 3177"/>
                <a:gd name="T102" fmla="+- 0 4281 4271"/>
                <a:gd name="T103" fmla="*/ 4281 h 1278"/>
                <a:gd name="T104" fmla="+- 0 9826 6660"/>
                <a:gd name="T105" fmla="*/ T104 w 3177"/>
                <a:gd name="T106" fmla="+- 0 4276 4271"/>
                <a:gd name="T107" fmla="*/ 4276 h 1278"/>
                <a:gd name="T108" fmla="+- 0 9831 6660"/>
                <a:gd name="T109" fmla="*/ T108 w 3177"/>
                <a:gd name="T110" fmla="+- 0 4271 4271"/>
                <a:gd name="T111" fmla="*/ 4271 h 1278"/>
                <a:gd name="T112" fmla="+- 0 9831 6660"/>
                <a:gd name="T113" fmla="*/ T112 w 3177"/>
                <a:gd name="T114" fmla="+- 0 4281 4271"/>
                <a:gd name="T115" fmla="*/ 4281 h 1278"/>
                <a:gd name="T116" fmla="+- 0 9836 6660"/>
                <a:gd name="T117" fmla="*/ T116 w 3177"/>
                <a:gd name="T118" fmla="+- 0 4276 4271"/>
                <a:gd name="T119" fmla="*/ 4276 h 1278"/>
                <a:gd name="T120" fmla="+- 0 6660 6660"/>
                <a:gd name="T121" fmla="*/ T120 w 3177"/>
                <a:gd name="T122" fmla="+- 0 4271 4271"/>
                <a:gd name="T123" fmla="*/ 4271 h 1278"/>
                <a:gd name="T124" fmla="+- 0 6665 6660"/>
                <a:gd name="T125" fmla="*/ T124 w 3177"/>
                <a:gd name="T126" fmla="+- 0 4271 4271"/>
                <a:gd name="T127" fmla="*/ 4271 h 1278"/>
                <a:gd name="T128" fmla="+- 0 9831 6660"/>
                <a:gd name="T129" fmla="*/ T128 w 3177"/>
                <a:gd name="T130" fmla="+- 0 4271 4271"/>
                <a:gd name="T131" fmla="*/ 4271 h 1278"/>
                <a:gd name="T132" fmla="+- 0 9836 6660"/>
                <a:gd name="T133" fmla="*/ T132 w 3177"/>
                <a:gd name="T134" fmla="+- 0 4271 4271"/>
                <a:gd name="T135" fmla="*/ 4271 h 1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177" h="1278">
                  <a:moveTo>
                    <a:pt x="0" y="1272"/>
                  </a:moveTo>
                  <a:lnTo>
                    <a:pt x="0" y="1277"/>
                  </a:lnTo>
                  <a:lnTo>
                    <a:pt x="5" y="1277"/>
                  </a:lnTo>
                  <a:lnTo>
                    <a:pt x="0" y="1272"/>
                  </a:lnTo>
                  <a:close/>
                  <a:moveTo>
                    <a:pt x="10" y="1267"/>
                  </a:moveTo>
                  <a:lnTo>
                    <a:pt x="5" y="1267"/>
                  </a:lnTo>
                  <a:lnTo>
                    <a:pt x="0" y="1272"/>
                  </a:lnTo>
                  <a:lnTo>
                    <a:pt x="5" y="1277"/>
                  </a:lnTo>
                  <a:lnTo>
                    <a:pt x="3171" y="1277"/>
                  </a:lnTo>
                  <a:lnTo>
                    <a:pt x="3166" y="1272"/>
                  </a:lnTo>
                  <a:lnTo>
                    <a:pt x="10" y="1272"/>
                  </a:lnTo>
                  <a:lnTo>
                    <a:pt x="10" y="1267"/>
                  </a:lnTo>
                  <a:close/>
                  <a:moveTo>
                    <a:pt x="3176" y="5"/>
                  </a:moveTo>
                  <a:lnTo>
                    <a:pt x="3166" y="5"/>
                  </a:lnTo>
                  <a:lnTo>
                    <a:pt x="3166" y="1272"/>
                  </a:lnTo>
                  <a:lnTo>
                    <a:pt x="3171" y="1277"/>
                  </a:lnTo>
                  <a:lnTo>
                    <a:pt x="3171" y="1267"/>
                  </a:lnTo>
                  <a:lnTo>
                    <a:pt x="3176" y="1267"/>
                  </a:lnTo>
                  <a:lnTo>
                    <a:pt x="3176" y="10"/>
                  </a:lnTo>
                  <a:lnTo>
                    <a:pt x="3171" y="10"/>
                  </a:lnTo>
                  <a:lnTo>
                    <a:pt x="3176" y="5"/>
                  </a:lnTo>
                  <a:close/>
                  <a:moveTo>
                    <a:pt x="3176" y="1267"/>
                  </a:moveTo>
                  <a:lnTo>
                    <a:pt x="3171" y="1267"/>
                  </a:lnTo>
                  <a:lnTo>
                    <a:pt x="3171" y="1277"/>
                  </a:lnTo>
                  <a:lnTo>
                    <a:pt x="3176" y="1272"/>
                  </a:lnTo>
                  <a:lnTo>
                    <a:pt x="3176" y="1267"/>
                  </a:lnTo>
                  <a:close/>
                  <a:moveTo>
                    <a:pt x="3176" y="1272"/>
                  </a:moveTo>
                  <a:lnTo>
                    <a:pt x="3171" y="1277"/>
                  </a:lnTo>
                  <a:lnTo>
                    <a:pt x="3176" y="1277"/>
                  </a:lnTo>
                  <a:lnTo>
                    <a:pt x="3176" y="1272"/>
                  </a:lnTo>
                  <a:close/>
                  <a:moveTo>
                    <a:pt x="5" y="0"/>
                  </a:moveTo>
                  <a:lnTo>
                    <a:pt x="0" y="5"/>
                  </a:lnTo>
                  <a:lnTo>
                    <a:pt x="0" y="1272"/>
                  </a:lnTo>
                  <a:lnTo>
                    <a:pt x="5" y="1267"/>
                  </a:lnTo>
                  <a:lnTo>
                    <a:pt x="10" y="1267"/>
                  </a:lnTo>
                  <a:lnTo>
                    <a:pt x="10" y="10"/>
                  </a:lnTo>
                  <a:lnTo>
                    <a:pt x="5" y="10"/>
                  </a:lnTo>
                  <a:lnTo>
                    <a:pt x="5" y="0"/>
                  </a:lnTo>
                  <a:close/>
                  <a:moveTo>
                    <a:pt x="3166" y="1267"/>
                  </a:moveTo>
                  <a:lnTo>
                    <a:pt x="10" y="1267"/>
                  </a:lnTo>
                  <a:lnTo>
                    <a:pt x="10" y="1272"/>
                  </a:lnTo>
                  <a:lnTo>
                    <a:pt x="3166" y="1272"/>
                  </a:lnTo>
                  <a:lnTo>
                    <a:pt x="3166" y="1267"/>
                  </a:lnTo>
                  <a:close/>
                  <a:moveTo>
                    <a:pt x="5" y="0"/>
                  </a:moveTo>
                  <a:lnTo>
                    <a:pt x="5" y="10"/>
                  </a:lnTo>
                  <a:lnTo>
                    <a:pt x="10" y="10"/>
                  </a:lnTo>
                  <a:lnTo>
                    <a:pt x="10" y="5"/>
                  </a:lnTo>
                  <a:lnTo>
                    <a:pt x="5" y="0"/>
                  </a:lnTo>
                  <a:close/>
                  <a:moveTo>
                    <a:pt x="3171" y="0"/>
                  </a:moveTo>
                  <a:lnTo>
                    <a:pt x="5" y="0"/>
                  </a:lnTo>
                  <a:lnTo>
                    <a:pt x="10" y="5"/>
                  </a:lnTo>
                  <a:lnTo>
                    <a:pt x="10" y="10"/>
                  </a:lnTo>
                  <a:lnTo>
                    <a:pt x="3166" y="10"/>
                  </a:lnTo>
                  <a:lnTo>
                    <a:pt x="3166" y="5"/>
                  </a:lnTo>
                  <a:lnTo>
                    <a:pt x="3176" y="5"/>
                  </a:lnTo>
                  <a:lnTo>
                    <a:pt x="3171" y="0"/>
                  </a:lnTo>
                  <a:close/>
                  <a:moveTo>
                    <a:pt x="3176" y="5"/>
                  </a:moveTo>
                  <a:lnTo>
                    <a:pt x="3171" y="10"/>
                  </a:lnTo>
                  <a:lnTo>
                    <a:pt x="3176" y="10"/>
                  </a:lnTo>
                  <a:lnTo>
                    <a:pt x="3176" y="5"/>
                  </a:lnTo>
                  <a:close/>
                  <a:moveTo>
                    <a:pt x="5" y="0"/>
                  </a:moveTo>
                  <a:lnTo>
                    <a:pt x="0" y="0"/>
                  </a:lnTo>
                  <a:lnTo>
                    <a:pt x="0" y="5"/>
                  </a:lnTo>
                  <a:lnTo>
                    <a:pt x="5" y="0"/>
                  </a:lnTo>
                  <a:close/>
                  <a:moveTo>
                    <a:pt x="3176" y="0"/>
                  </a:moveTo>
                  <a:lnTo>
                    <a:pt x="3171" y="0"/>
                  </a:lnTo>
                  <a:lnTo>
                    <a:pt x="3176" y="5"/>
                  </a:lnTo>
                  <a:lnTo>
                    <a:pt x="317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6" name="AutoShape 33"/>
            <p:cNvSpPr>
              <a:spLocks/>
            </p:cNvSpPr>
            <p:nvPr/>
          </p:nvSpPr>
          <p:spPr bwMode="auto">
            <a:xfrm>
              <a:off x="7386" y="4928"/>
              <a:ext cx="124" cy="441"/>
            </a:xfrm>
            <a:custGeom>
              <a:avLst/>
              <a:gdLst>
                <a:gd name="T0" fmla="+- 0 8240 8183"/>
                <a:gd name="T1" fmla="*/ T0 w 124"/>
                <a:gd name="T2" fmla="+- 0 5860 5543"/>
                <a:gd name="T3" fmla="*/ 5860 h 441"/>
                <a:gd name="T4" fmla="+- 0 8183 8183"/>
                <a:gd name="T5" fmla="*/ T4 w 124"/>
                <a:gd name="T6" fmla="+- 0 5860 5543"/>
                <a:gd name="T7" fmla="*/ 5860 h 441"/>
                <a:gd name="T8" fmla="+- 0 8245 8183"/>
                <a:gd name="T9" fmla="*/ T8 w 124"/>
                <a:gd name="T10" fmla="+- 0 5984 5543"/>
                <a:gd name="T11" fmla="*/ 5984 h 441"/>
                <a:gd name="T12" fmla="+- 0 8303 8183"/>
                <a:gd name="T13" fmla="*/ T12 w 124"/>
                <a:gd name="T14" fmla="+- 0 5867 5543"/>
                <a:gd name="T15" fmla="*/ 5867 h 441"/>
                <a:gd name="T16" fmla="+- 0 8240 8183"/>
                <a:gd name="T17" fmla="*/ T16 w 124"/>
                <a:gd name="T18" fmla="+- 0 5867 5543"/>
                <a:gd name="T19" fmla="*/ 5867 h 441"/>
                <a:gd name="T20" fmla="+- 0 8240 8183"/>
                <a:gd name="T21" fmla="*/ T20 w 124"/>
                <a:gd name="T22" fmla="+- 0 5860 5543"/>
                <a:gd name="T23" fmla="*/ 5860 h 441"/>
                <a:gd name="T24" fmla="+- 0 8250 8183"/>
                <a:gd name="T25" fmla="*/ T24 w 124"/>
                <a:gd name="T26" fmla="+- 0 5543 5543"/>
                <a:gd name="T27" fmla="*/ 5543 h 441"/>
                <a:gd name="T28" fmla="+- 0 8240 8183"/>
                <a:gd name="T29" fmla="*/ T28 w 124"/>
                <a:gd name="T30" fmla="+- 0 5543 5543"/>
                <a:gd name="T31" fmla="*/ 5543 h 441"/>
                <a:gd name="T32" fmla="+- 0 8240 8183"/>
                <a:gd name="T33" fmla="*/ T32 w 124"/>
                <a:gd name="T34" fmla="+- 0 5867 5543"/>
                <a:gd name="T35" fmla="*/ 5867 h 441"/>
                <a:gd name="T36" fmla="+- 0 8250 8183"/>
                <a:gd name="T37" fmla="*/ T36 w 124"/>
                <a:gd name="T38" fmla="+- 0 5867 5543"/>
                <a:gd name="T39" fmla="*/ 5867 h 441"/>
                <a:gd name="T40" fmla="+- 0 8250 8183"/>
                <a:gd name="T41" fmla="*/ T40 w 124"/>
                <a:gd name="T42" fmla="+- 0 5543 5543"/>
                <a:gd name="T43" fmla="*/ 5543 h 441"/>
                <a:gd name="T44" fmla="+- 0 8307 8183"/>
                <a:gd name="T45" fmla="*/ T44 w 124"/>
                <a:gd name="T46" fmla="+- 0 5860 5543"/>
                <a:gd name="T47" fmla="*/ 5860 h 441"/>
                <a:gd name="T48" fmla="+- 0 8250 8183"/>
                <a:gd name="T49" fmla="*/ T48 w 124"/>
                <a:gd name="T50" fmla="+- 0 5860 5543"/>
                <a:gd name="T51" fmla="*/ 5860 h 441"/>
                <a:gd name="T52" fmla="+- 0 8250 8183"/>
                <a:gd name="T53" fmla="*/ T52 w 124"/>
                <a:gd name="T54" fmla="+- 0 5867 5543"/>
                <a:gd name="T55" fmla="*/ 5867 h 441"/>
                <a:gd name="T56" fmla="+- 0 8303 8183"/>
                <a:gd name="T57" fmla="*/ T56 w 124"/>
                <a:gd name="T58" fmla="+- 0 5867 5543"/>
                <a:gd name="T59" fmla="*/ 5867 h 441"/>
                <a:gd name="T60" fmla="+- 0 8307 8183"/>
                <a:gd name="T61" fmla="*/ T60 w 124"/>
                <a:gd name="T62" fmla="+- 0 5860 5543"/>
                <a:gd name="T63" fmla="*/ 58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1"/>
                  </a:lnTo>
                  <a:lnTo>
                    <a:pt x="120" y="324"/>
                  </a:lnTo>
                  <a:lnTo>
                    <a:pt x="57" y="324"/>
                  </a:lnTo>
                  <a:lnTo>
                    <a:pt x="57" y="317"/>
                  </a:lnTo>
                  <a:close/>
                  <a:moveTo>
                    <a:pt x="67" y="0"/>
                  </a:moveTo>
                  <a:lnTo>
                    <a:pt x="57" y="0"/>
                  </a:lnTo>
                  <a:lnTo>
                    <a:pt x="57" y="324"/>
                  </a:lnTo>
                  <a:lnTo>
                    <a:pt x="67" y="324"/>
                  </a:lnTo>
                  <a:lnTo>
                    <a:pt x="67" y="0"/>
                  </a:lnTo>
                  <a:close/>
                  <a:moveTo>
                    <a:pt x="124" y="317"/>
                  </a:moveTo>
                  <a:lnTo>
                    <a:pt x="67" y="317"/>
                  </a:lnTo>
                  <a:lnTo>
                    <a:pt x="67" y="324"/>
                  </a:lnTo>
                  <a:lnTo>
                    <a:pt x="120" y="324"/>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7" name="AutoShape 34"/>
            <p:cNvSpPr>
              <a:spLocks/>
            </p:cNvSpPr>
            <p:nvPr/>
          </p:nvSpPr>
          <p:spPr bwMode="auto">
            <a:xfrm>
              <a:off x="6665" y="5369"/>
              <a:ext cx="1318" cy="414"/>
            </a:xfrm>
            <a:custGeom>
              <a:avLst/>
              <a:gdLst>
                <a:gd name="T0" fmla="+- 0 7204 7204"/>
                <a:gd name="T1" fmla="*/ T0 w 2083"/>
                <a:gd name="T2" fmla="+- 0 6443 5980"/>
                <a:gd name="T3" fmla="*/ 6443 h 463"/>
                <a:gd name="T4" fmla="+- 0 7204 7204"/>
                <a:gd name="T5" fmla="*/ T4 w 2083"/>
                <a:gd name="T6" fmla="+- 0 6438 5980"/>
                <a:gd name="T7" fmla="*/ 6438 h 463"/>
                <a:gd name="T8" fmla="+- 0 7209 7204"/>
                <a:gd name="T9" fmla="*/ T8 w 2083"/>
                <a:gd name="T10" fmla="+- 0 6433 5980"/>
                <a:gd name="T11" fmla="*/ 6433 h 463"/>
                <a:gd name="T12" fmla="+- 0 7209 7204"/>
                <a:gd name="T13" fmla="*/ T12 w 2083"/>
                <a:gd name="T14" fmla="+- 0 6443 5980"/>
                <a:gd name="T15" fmla="*/ 6443 h 463"/>
                <a:gd name="T16" fmla="+- 0 9276 7204"/>
                <a:gd name="T17" fmla="*/ T16 w 2083"/>
                <a:gd name="T18" fmla="+- 0 6438 5980"/>
                <a:gd name="T19" fmla="*/ 6438 h 463"/>
                <a:gd name="T20" fmla="+- 0 7214 7204"/>
                <a:gd name="T21" fmla="*/ T20 w 2083"/>
                <a:gd name="T22" fmla="+- 0 6433 5980"/>
                <a:gd name="T23" fmla="*/ 6433 h 463"/>
                <a:gd name="T24" fmla="+- 0 9276 7204"/>
                <a:gd name="T25" fmla="*/ T24 w 2083"/>
                <a:gd name="T26" fmla="+- 0 5985 5980"/>
                <a:gd name="T27" fmla="*/ 5985 h 463"/>
                <a:gd name="T28" fmla="+- 0 9281 7204"/>
                <a:gd name="T29" fmla="*/ T28 w 2083"/>
                <a:gd name="T30" fmla="+- 0 6443 5980"/>
                <a:gd name="T31" fmla="*/ 6443 h 463"/>
                <a:gd name="T32" fmla="+- 0 9286 7204"/>
                <a:gd name="T33" fmla="*/ T32 w 2083"/>
                <a:gd name="T34" fmla="+- 0 6433 5980"/>
                <a:gd name="T35" fmla="*/ 6433 h 463"/>
                <a:gd name="T36" fmla="+- 0 9281 7204"/>
                <a:gd name="T37" fmla="*/ T36 w 2083"/>
                <a:gd name="T38" fmla="+- 0 5990 5980"/>
                <a:gd name="T39" fmla="*/ 5990 h 463"/>
                <a:gd name="T40" fmla="+- 0 9286 7204"/>
                <a:gd name="T41" fmla="*/ T40 w 2083"/>
                <a:gd name="T42" fmla="+- 0 6433 5980"/>
                <a:gd name="T43" fmla="*/ 6433 h 463"/>
                <a:gd name="T44" fmla="+- 0 9281 7204"/>
                <a:gd name="T45" fmla="*/ T44 w 2083"/>
                <a:gd name="T46" fmla="+- 0 6443 5980"/>
                <a:gd name="T47" fmla="*/ 6443 h 463"/>
                <a:gd name="T48" fmla="+- 0 9286 7204"/>
                <a:gd name="T49" fmla="*/ T48 w 2083"/>
                <a:gd name="T50" fmla="+- 0 6433 5980"/>
                <a:gd name="T51" fmla="*/ 6433 h 463"/>
                <a:gd name="T52" fmla="+- 0 9281 7204"/>
                <a:gd name="T53" fmla="*/ T52 w 2083"/>
                <a:gd name="T54" fmla="+- 0 6443 5980"/>
                <a:gd name="T55" fmla="*/ 6443 h 463"/>
                <a:gd name="T56" fmla="+- 0 9286 7204"/>
                <a:gd name="T57" fmla="*/ T56 w 2083"/>
                <a:gd name="T58" fmla="+- 0 6438 5980"/>
                <a:gd name="T59" fmla="*/ 6438 h 463"/>
                <a:gd name="T60" fmla="+- 0 7204 7204"/>
                <a:gd name="T61" fmla="*/ T60 w 2083"/>
                <a:gd name="T62" fmla="+- 0 5985 5980"/>
                <a:gd name="T63" fmla="*/ 5985 h 463"/>
                <a:gd name="T64" fmla="+- 0 7209 7204"/>
                <a:gd name="T65" fmla="*/ T64 w 2083"/>
                <a:gd name="T66" fmla="+- 0 6433 5980"/>
                <a:gd name="T67" fmla="*/ 6433 h 463"/>
                <a:gd name="T68" fmla="+- 0 7214 7204"/>
                <a:gd name="T69" fmla="*/ T68 w 2083"/>
                <a:gd name="T70" fmla="+- 0 5990 5980"/>
                <a:gd name="T71" fmla="*/ 5990 h 463"/>
                <a:gd name="T72" fmla="+- 0 7209 7204"/>
                <a:gd name="T73" fmla="*/ T72 w 2083"/>
                <a:gd name="T74" fmla="+- 0 5980 5980"/>
                <a:gd name="T75" fmla="*/ 5980 h 463"/>
                <a:gd name="T76" fmla="+- 0 7214 7204"/>
                <a:gd name="T77" fmla="*/ T76 w 2083"/>
                <a:gd name="T78" fmla="+- 0 6433 5980"/>
                <a:gd name="T79" fmla="*/ 6433 h 463"/>
                <a:gd name="T80" fmla="+- 0 9276 7204"/>
                <a:gd name="T81" fmla="*/ T80 w 2083"/>
                <a:gd name="T82" fmla="+- 0 6438 5980"/>
                <a:gd name="T83" fmla="*/ 6438 h 463"/>
                <a:gd name="T84" fmla="+- 0 7209 7204"/>
                <a:gd name="T85" fmla="*/ T84 w 2083"/>
                <a:gd name="T86" fmla="+- 0 5980 5980"/>
                <a:gd name="T87" fmla="*/ 5980 h 463"/>
                <a:gd name="T88" fmla="+- 0 7214 7204"/>
                <a:gd name="T89" fmla="*/ T88 w 2083"/>
                <a:gd name="T90" fmla="+- 0 5990 5980"/>
                <a:gd name="T91" fmla="*/ 5990 h 463"/>
                <a:gd name="T92" fmla="+- 0 7209 7204"/>
                <a:gd name="T93" fmla="*/ T92 w 2083"/>
                <a:gd name="T94" fmla="+- 0 5980 5980"/>
                <a:gd name="T95" fmla="*/ 5980 h 463"/>
                <a:gd name="T96" fmla="+- 0 7209 7204"/>
                <a:gd name="T97" fmla="*/ T96 w 2083"/>
                <a:gd name="T98" fmla="+- 0 5980 5980"/>
                <a:gd name="T99" fmla="*/ 5980 h 463"/>
                <a:gd name="T100" fmla="+- 0 7214 7204"/>
                <a:gd name="T101" fmla="*/ T100 w 2083"/>
                <a:gd name="T102" fmla="+- 0 5990 5980"/>
                <a:gd name="T103" fmla="*/ 5990 h 463"/>
                <a:gd name="T104" fmla="+- 0 9276 7204"/>
                <a:gd name="T105" fmla="*/ T104 w 2083"/>
                <a:gd name="T106" fmla="+- 0 5985 5980"/>
                <a:gd name="T107" fmla="*/ 5985 h 463"/>
                <a:gd name="T108" fmla="+- 0 9281 7204"/>
                <a:gd name="T109" fmla="*/ T108 w 2083"/>
                <a:gd name="T110" fmla="+- 0 5980 5980"/>
                <a:gd name="T111" fmla="*/ 5980 h 463"/>
                <a:gd name="T112" fmla="+- 0 9281 7204"/>
                <a:gd name="T113" fmla="*/ T112 w 2083"/>
                <a:gd name="T114" fmla="+- 0 5990 5980"/>
                <a:gd name="T115" fmla="*/ 5990 h 463"/>
                <a:gd name="T116" fmla="+- 0 9286 7204"/>
                <a:gd name="T117" fmla="*/ T116 w 2083"/>
                <a:gd name="T118" fmla="+- 0 5985 5980"/>
                <a:gd name="T119" fmla="*/ 5985 h 463"/>
                <a:gd name="T120" fmla="+- 0 7204 7204"/>
                <a:gd name="T121" fmla="*/ T120 w 2083"/>
                <a:gd name="T122" fmla="+- 0 5980 5980"/>
                <a:gd name="T123" fmla="*/ 5980 h 463"/>
                <a:gd name="T124" fmla="+- 0 7209 7204"/>
                <a:gd name="T125" fmla="*/ T124 w 2083"/>
                <a:gd name="T126" fmla="+- 0 5980 5980"/>
                <a:gd name="T127" fmla="*/ 5980 h 463"/>
                <a:gd name="T128" fmla="+- 0 9281 7204"/>
                <a:gd name="T129" fmla="*/ T128 w 2083"/>
                <a:gd name="T130" fmla="+- 0 5980 5980"/>
                <a:gd name="T131" fmla="*/ 5980 h 463"/>
                <a:gd name="T132" fmla="+- 0 9286 7204"/>
                <a:gd name="T133" fmla="*/ T132 w 2083"/>
                <a:gd name="T134" fmla="+- 0 5980 5980"/>
                <a:gd name="T135" fmla="*/ 5980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8" name="AutoShape 35"/>
            <p:cNvSpPr>
              <a:spLocks/>
            </p:cNvSpPr>
            <p:nvPr/>
          </p:nvSpPr>
          <p:spPr bwMode="auto">
            <a:xfrm>
              <a:off x="7400" y="5783"/>
              <a:ext cx="124" cy="441"/>
            </a:xfrm>
            <a:custGeom>
              <a:avLst/>
              <a:gdLst>
                <a:gd name="T0" fmla="+- 0 8240 8183"/>
                <a:gd name="T1" fmla="*/ T0 w 124"/>
                <a:gd name="T2" fmla="+- 0 6753 6436"/>
                <a:gd name="T3" fmla="*/ 6753 h 441"/>
                <a:gd name="T4" fmla="+- 0 8183 8183"/>
                <a:gd name="T5" fmla="*/ T4 w 124"/>
                <a:gd name="T6" fmla="+- 0 6753 6436"/>
                <a:gd name="T7" fmla="*/ 6753 h 441"/>
                <a:gd name="T8" fmla="+- 0 8245 8183"/>
                <a:gd name="T9" fmla="*/ T8 w 124"/>
                <a:gd name="T10" fmla="+- 0 6877 6436"/>
                <a:gd name="T11" fmla="*/ 6877 h 441"/>
                <a:gd name="T12" fmla="+- 0 8304 8183"/>
                <a:gd name="T13" fmla="*/ T12 w 124"/>
                <a:gd name="T14" fmla="+- 0 6760 6436"/>
                <a:gd name="T15" fmla="*/ 6760 h 441"/>
                <a:gd name="T16" fmla="+- 0 8240 8183"/>
                <a:gd name="T17" fmla="*/ T16 w 124"/>
                <a:gd name="T18" fmla="+- 0 6760 6436"/>
                <a:gd name="T19" fmla="*/ 6760 h 441"/>
                <a:gd name="T20" fmla="+- 0 8240 8183"/>
                <a:gd name="T21" fmla="*/ T20 w 124"/>
                <a:gd name="T22" fmla="+- 0 6753 6436"/>
                <a:gd name="T23" fmla="*/ 6753 h 441"/>
                <a:gd name="T24" fmla="+- 0 8250 8183"/>
                <a:gd name="T25" fmla="*/ T24 w 124"/>
                <a:gd name="T26" fmla="+- 0 6436 6436"/>
                <a:gd name="T27" fmla="*/ 6436 h 441"/>
                <a:gd name="T28" fmla="+- 0 8240 8183"/>
                <a:gd name="T29" fmla="*/ T28 w 124"/>
                <a:gd name="T30" fmla="+- 0 6436 6436"/>
                <a:gd name="T31" fmla="*/ 6436 h 441"/>
                <a:gd name="T32" fmla="+- 0 8240 8183"/>
                <a:gd name="T33" fmla="*/ T32 w 124"/>
                <a:gd name="T34" fmla="+- 0 6760 6436"/>
                <a:gd name="T35" fmla="*/ 6760 h 441"/>
                <a:gd name="T36" fmla="+- 0 8250 8183"/>
                <a:gd name="T37" fmla="*/ T36 w 124"/>
                <a:gd name="T38" fmla="+- 0 6760 6436"/>
                <a:gd name="T39" fmla="*/ 6760 h 441"/>
                <a:gd name="T40" fmla="+- 0 8250 8183"/>
                <a:gd name="T41" fmla="*/ T40 w 124"/>
                <a:gd name="T42" fmla="+- 0 6436 6436"/>
                <a:gd name="T43" fmla="*/ 6436 h 441"/>
                <a:gd name="T44" fmla="+- 0 8307 8183"/>
                <a:gd name="T45" fmla="*/ T44 w 124"/>
                <a:gd name="T46" fmla="+- 0 6753 6436"/>
                <a:gd name="T47" fmla="*/ 6753 h 441"/>
                <a:gd name="T48" fmla="+- 0 8250 8183"/>
                <a:gd name="T49" fmla="*/ T48 w 124"/>
                <a:gd name="T50" fmla="+- 0 6753 6436"/>
                <a:gd name="T51" fmla="*/ 6753 h 441"/>
                <a:gd name="T52" fmla="+- 0 8250 8183"/>
                <a:gd name="T53" fmla="*/ T52 w 124"/>
                <a:gd name="T54" fmla="+- 0 6760 6436"/>
                <a:gd name="T55" fmla="*/ 6760 h 441"/>
                <a:gd name="T56" fmla="+- 0 8304 8183"/>
                <a:gd name="T57" fmla="*/ T56 w 124"/>
                <a:gd name="T58" fmla="+- 0 6760 6436"/>
                <a:gd name="T59" fmla="*/ 6760 h 441"/>
                <a:gd name="T60" fmla="+- 0 8307 8183"/>
                <a:gd name="T61" fmla="*/ T60 w 124"/>
                <a:gd name="T62" fmla="+- 0 6753 6436"/>
                <a:gd name="T63" fmla="*/ 6753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1"/>
                  </a:lnTo>
                  <a:lnTo>
                    <a:pt x="121" y="324"/>
                  </a:lnTo>
                  <a:lnTo>
                    <a:pt x="57" y="324"/>
                  </a:lnTo>
                  <a:lnTo>
                    <a:pt x="57" y="317"/>
                  </a:lnTo>
                  <a:close/>
                  <a:moveTo>
                    <a:pt x="67" y="0"/>
                  </a:moveTo>
                  <a:lnTo>
                    <a:pt x="57" y="0"/>
                  </a:lnTo>
                  <a:lnTo>
                    <a:pt x="57" y="324"/>
                  </a:lnTo>
                  <a:lnTo>
                    <a:pt x="67" y="324"/>
                  </a:lnTo>
                  <a:lnTo>
                    <a:pt x="67" y="0"/>
                  </a:lnTo>
                  <a:close/>
                  <a:moveTo>
                    <a:pt x="124" y="317"/>
                  </a:moveTo>
                  <a:lnTo>
                    <a:pt x="67" y="317"/>
                  </a:lnTo>
                  <a:lnTo>
                    <a:pt x="67" y="324"/>
                  </a:lnTo>
                  <a:lnTo>
                    <a:pt x="121" y="324"/>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9" name="AutoShape 36"/>
            <p:cNvSpPr>
              <a:spLocks/>
            </p:cNvSpPr>
            <p:nvPr/>
          </p:nvSpPr>
          <p:spPr bwMode="auto">
            <a:xfrm>
              <a:off x="7960" y="5520"/>
              <a:ext cx="441" cy="124"/>
            </a:xfrm>
            <a:custGeom>
              <a:avLst/>
              <a:gdLst>
                <a:gd name="T0" fmla="+- 0 9603 9286"/>
                <a:gd name="T1" fmla="*/ T0 w 441"/>
                <a:gd name="T2" fmla="+- 0 6150 6150"/>
                <a:gd name="T3" fmla="*/ 6150 h 124"/>
                <a:gd name="T4" fmla="+- 0 9603 9286"/>
                <a:gd name="T5" fmla="*/ T4 w 441"/>
                <a:gd name="T6" fmla="+- 0 6273 6150"/>
                <a:gd name="T7" fmla="*/ 6273 h 124"/>
                <a:gd name="T8" fmla="+- 0 9716 9286"/>
                <a:gd name="T9" fmla="*/ T8 w 441"/>
                <a:gd name="T10" fmla="+- 0 6217 6150"/>
                <a:gd name="T11" fmla="*/ 6217 h 124"/>
                <a:gd name="T12" fmla="+- 0 9609 9286"/>
                <a:gd name="T13" fmla="*/ T12 w 441"/>
                <a:gd name="T14" fmla="+- 0 6217 6150"/>
                <a:gd name="T15" fmla="*/ 6217 h 124"/>
                <a:gd name="T16" fmla="+- 0 9609 9286"/>
                <a:gd name="T17" fmla="*/ T16 w 441"/>
                <a:gd name="T18" fmla="+- 0 6207 6150"/>
                <a:gd name="T19" fmla="*/ 6207 h 124"/>
                <a:gd name="T20" fmla="+- 0 9716 9286"/>
                <a:gd name="T21" fmla="*/ T20 w 441"/>
                <a:gd name="T22" fmla="+- 0 6207 6150"/>
                <a:gd name="T23" fmla="*/ 6207 h 124"/>
                <a:gd name="T24" fmla="+- 0 9603 9286"/>
                <a:gd name="T25" fmla="*/ T24 w 441"/>
                <a:gd name="T26" fmla="+- 0 6150 6150"/>
                <a:gd name="T27" fmla="*/ 6150 h 124"/>
                <a:gd name="T28" fmla="+- 0 9603 9286"/>
                <a:gd name="T29" fmla="*/ T28 w 441"/>
                <a:gd name="T30" fmla="+- 0 6207 6150"/>
                <a:gd name="T31" fmla="*/ 6207 h 124"/>
                <a:gd name="T32" fmla="+- 0 9286 9286"/>
                <a:gd name="T33" fmla="*/ T32 w 441"/>
                <a:gd name="T34" fmla="+- 0 6207 6150"/>
                <a:gd name="T35" fmla="*/ 6207 h 124"/>
                <a:gd name="T36" fmla="+- 0 9286 9286"/>
                <a:gd name="T37" fmla="*/ T36 w 441"/>
                <a:gd name="T38" fmla="+- 0 6217 6150"/>
                <a:gd name="T39" fmla="*/ 6217 h 124"/>
                <a:gd name="T40" fmla="+- 0 9603 9286"/>
                <a:gd name="T41" fmla="*/ T40 w 441"/>
                <a:gd name="T42" fmla="+- 0 6217 6150"/>
                <a:gd name="T43" fmla="*/ 6217 h 124"/>
                <a:gd name="T44" fmla="+- 0 9603 9286"/>
                <a:gd name="T45" fmla="*/ T44 w 441"/>
                <a:gd name="T46" fmla="+- 0 6207 6150"/>
                <a:gd name="T47" fmla="*/ 6207 h 124"/>
                <a:gd name="T48" fmla="+- 0 9716 9286"/>
                <a:gd name="T49" fmla="*/ T48 w 441"/>
                <a:gd name="T50" fmla="+- 0 6207 6150"/>
                <a:gd name="T51" fmla="*/ 6207 h 124"/>
                <a:gd name="T52" fmla="+- 0 9609 9286"/>
                <a:gd name="T53" fmla="*/ T52 w 441"/>
                <a:gd name="T54" fmla="+- 0 6207 6150"/>
                <a:gd name="T55" fmla="*/ 6207 h 124"/>
                <a:gd name="T56" fmla="+- 0 9609 9286"/>
                <a:gd name="T57" fmla="*/ T56 w 441"/>
                <a:gd name="T58" fmla="+- 0 6217 6150"/>
                <a:gd name="T59" fmla="*/ 6217 h 124"/>
                <a:gd name="T60" fmla="+- 0 9716 9286"/>
                <a:gd name="T61" fmla="*/ T60 w 441"/>
                <a:gd name="T62" fmla="+- 0 6217 6150"/>
                <a:gd name="T63" fmla="*/ 6217 h 124"/>
                <a:gd name="T64" fmla="+- 0 9726 9286"/>
                <a:gd name="T65" fmla="*/ T64 w 441"/>
                <a:gd name="T66" fmla="+- 0 6212 6150"/>
                <a:gd name="T67" fmla="*/ 6212 h 124"/>
                <a:gd name="T68" fmla="+- 0 9716 9286"/>
                <a:gd name="T69" fmla="*/ T68 w 441"/>
                <a:gd name="T70" fmla="+- 0 6207 6150"/>
                <a:gd name="T71" fmla="*/ 62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3"/>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0" name="Freeform 379"/>
            <p:cNvSpPr>
              <a:spLocks/>
            </p:cNvSpPr>
            <p:nvPr/>
          </p:nvSpPr>
          <p:spPr bwMode="auto">
            <a:xfrm>
              <a:off x="8401" y="5020"/>
              <a:ext cx="1408" cy="1035"/>
            </a:xfrm>
            <a:custGeom>
              <a:avLst/>
              <a:gdLst>
                <a:gd name="T0" fmla="+- 0 10393 9726"/>
                <a:gd name="T1" fmla="*/ T0 w 1335"/>
                <a:gd name="T2" fmla="+- 0 5790 5790"/>
                <a:gd name="T3" fmla="*/ 5790 h 918"/>
                <a:gd name="T4" fmla="+- 0 10484 9726"/>
                <a:gd name="T5" fmla="*/ T4 w 1335"/>
                <a:gd name="T6" fmla="+- 0 5794 5790"/>
                <a:gd name="T7" fmla="*/ 5794 h 918"/>
                <a:gd name="T8" fmla="+- 0 10570 9726"/>
                <a:gd name="T9" fmla="*/ T8 w 1335"/>
                <a:gd name="T10" fmla="+- 0 5806 5790"/>
                <a:gd name="T11" fmla="*/ 5806 h 918"/>
                <a:gd name="T12" fmla="+- 0 10653 9726"/>
                <a:gd name="T13" fmla="*/ T12 w 1335"/>
                <a:gd name="T14" fmla="+- 0 5826 5790"/>
                <a:gd name="T15" fmla="*/ 5826 h 918"/>
                <a:gd name="T16" fmla="+- 0 10730 9726"/>
                <a:gd name="T17" fmla="*/ T16 w 1335"/>
                <a:gd name="T18" fmla="+- 0 5852 5790"/>
                <a:gd name="T19" fmla="*/ 5852 h 918"/>
                <a:gd name="T20" fmla="+- 0 10801 9726"/>
                <a:gd name="T21" fmla="*/ T20 w 1335"/>
                <a:gd name="T22" fmla="+- 0 5885 5790"/>
                <a:gd name="T23" fmla="*/ 5885 h 918"/>
                <a:gd name="T24" fmla="+- 0 10865 9726"/>
                <a:gd name="T25" fmla="*/ T24 w 1335"/>
                <a:gd name="T26" fmla="+- 0 5924 5790"/>
                <a:gd name="T27" fmla="*/ 5924 h 918"/>
                <a:gd name="T28" fmla="+- 0 10921 9726"/>
                <a:gd name="T29" fmla="*/ T28 w 1335"/>
                <a:gd name="T30" fmla="+- 0 5968 5790"/>
                <a:gd name="T31" fmla="*/ 5968 h 918"/>
                <a:gd name="T32" fmla="+- 0 10969 9726"/>
                <a:gd name="T33" fmla="*/ T32 w 1335"/>
                <a:gd name="T34" fmla="+- 0 6017 5790"/>
                <a:gd name="T35" fmla="*/ 6017 h 918"/>
                <a:gd name="T36" fmla="+- 0 11008 9726"/>
                <a:gd name="T37" fmla="*/ T36 w 1335"/>
                <a:gd name="T38" fmla="+- 0 6070 5790"/>
                <a:gd name="T39" fmla="*/ 6070 h 918"/>
                <a:gd name="T40" fmla="+- 0 11037 9726"/>
                <a:gd name="T41" fmla="*/ T40 w 1335"/>
                <a:gd name="T42" fmla="+- 0 6126 5790"/>
                <a:gd name="T43" fmla="*/ 6126 h 918"/>
                <a:gd name="T44" fmla="+- 0 11054 9726"/>
                <a:gd name="T45" fmla="*/ T44 w 1335"/>
                <a:gd name="T46" fmla="+- 0 6186 5790"/>
                <a:gd name="T47" fmla="*/ 6186 h 918"/>
                <a:gd name="T48" fmla="+- 0 11060 9726"/>
                <a:gd name="T49" fmla="*/ T48 w 1335"/>
                <a:gd name="T50" fmla="+- 0 6248 5790"/>
                <a:gd name="T51" fmla="*/ 6248 h 918"/>
                <a:gd name="T52" fmla="+- 0 11054 9726"/>
                <a:gd name="T53" fmla="*/ T52 w 1335"/>
                <a:gd name="T54" fmla="+- 0 6310 5790"/>
                <a:gd name="T55" fmla="*/ 6310 h 918"/>
                <a:gd name="T56" fmla="+- 0 11037 9726"/>
                <a:gd name="T57" fmla="*/ T56 w 1335"/>
                <a:gd name="T58" fmla="+- 0 6370 5790"/>
                <a:gd name="T59" fmla="*/ 6370 h 918"/>
                <a:gd name="T60" fmla="+- 0 11008 9726"/>
                <a:gd name="T61" fmla="*/ T60 w 1335"/>
                <a:gd name="T62" fmla="+- 0 6427 5790"/>
                <a:gd name="T63" fmla="*/ 6427 h 918"/>
                <a:gd name="T64" fmla="+- 0 10969 9726"/>
                <a:gd name="T65" fmla="*/ T64 w 1335"/>
                <a:gd name="T66" fmla="+- 0 6479 5790"/>
                <a:gd name="T67" fmla="*/ 6479 h 918"/>
                <a:gd name="T68" fmla="+- 0 10921 9726"/>
                <a:gd name="T69" fmla="*/ T68 w 1335"/>
                <a:gd name="T70" fmla="+- 0 6528 5790"/>
                <a:gd name="T71" fmla="*/ 6528 h 918"/>
                <a:gd name="T72" fmla="+- 0 10865 9726"/>
                <a:gd name="T73" fmla="*/ T72 w 1335"/>
                <a:gd name="T74" fmla="+- 0 6572 5790"/>
                <a:gd name="T75" fmla="*/ 6572 h 918"/>
                <a:gd name="T76" fmla="+- 0 10801 9726"/>
                <a:gd name="T77" fmla="*/ T76 w 1335"/>
                <a:gd name="T78" fmla="+- 0 6611 5790"/>
                <a:gd name="T79" fmla="*/ 6611 h 918"/>
                <a:gd name="T80" fmla="+- 0 10730 9726"/>
                <a:gd name="T81" fmla="*/ T80 w 1335"/>
                <a:gd name="T82" fmla="+- 0 6644 5790"/>
                <a:gd name="T83" fmla="*/ 6644 h 918"/>
                <a:gd name="T84" fmla="+- 0 10653 9726"/>
                <a:gd name="T85" fmla="*/ T84 w 1335"/>
                <a:gd name="T86" fmla="+- 0 6671 5790"/>
                <a:gd name="T87" fmla="*/ 6671 h 918"/>
                <a:gd name="T88" fmla="+- 0 10570 9726"/>
                <a:gd name="T89" fmla="*/ T88 w 1335"/>
                <a:gd name="T90" fmla="+- 0 6690 5790"/>
                <a:gd name="T91" fmla="*/ 6690 h 918"/>
                <a:gd name="T92" fmla="+- 0 10484 9726"/>
                <a:gd name="T93" fmla="*/ T92 w 1335"/>
                <a:gd name="T94" fmla="+- 0 6702 5790"/>
                <a:gd name="T95" fmla="*/ 6702 h 918"/>
                <a:gd name="T96" fmla="+- 0 10393 9726"/>
                <a:gd name="T97" fmla="*/ T96 w 1335"/>
                <a:gd name="T98" fmla="+- 0 6707 5790"/>
                <a:gd name="T99" fmla="*/ 6707 h 918"/>
                <a:gd name="T100" fmla="+- 0 10303 9726"/>
                <a:gd name="T101" fmla="*/ T100 w 1335"/>
                <a:gd name="T102" fmla="+- 0 6702 5790"/>
                <a:gd name="T103" fmla="*/ 6702 h 918"/>
                <a:gd name="T104" fmla="+- 0 10216 9726"/>
                <a:gd name="T105" fmla="*/ T104 w 1335"/>
                <a:gd name="T106" fmla="+- 0 6690 5790"/>
                <a:gd name="T107" fmla="*/ 6690 h 918"/>
                <a:gd name="T108" fmla="+- 0 10133 9726"/>
                <a:gd name="T109" fmla="*/ T108 w 1335"/>
                <a:gd name="T110" fmla="+- 0 6671 5790"/>
                <a:gd name="T111" fmla="*/ 6671 h 918"/>
                <a:gd name="T112" fmla="+- 0 10056 9726"/>
                <a:gd name="T113" fmla="*/ T112 w 1335"/>
                <a:gd name="T114" fmla="+- 0 6644 5790"/>
                <a:gd name="T115" fmla="*/ 6644 h 918"/>
                <a:gd name="T116" fmla="+- 0 9985 9726"/>
                <a:gd name="T117" fmla="*/ T116 w 1335"/>
                <a:gd name="T118" fmla="+- 0 6611 5790"/>
                <a:gd name="T119" fmla="*/ 6611 h 918"/>
                <a:gd name="T120" fmla="+- 0 9921 9726"/>
                <a:gd name="T121" fmla="*/ T120 w 1335"/>
                <a:gd name="T122" fmla="+- 0 6572 5790"/>
                <a:gd name="T123" fmla="*/ 6572 h 918"/>
                <a:gd name="T124" fmla="+- 0 9865 9726"/>
                <a:gd name="T125" fmla="*/ T124 w 1335"/>
                <a:gd name="T126" fmla="+- 0 6528 5790"/>
                <a:gd name="T127" fmla="*/ 6528 h 918"/>
                <a:gd name="T128" fmla="+- 0 9817 9726"/>
                <a:gd name="T129" fmla="*/ T128 w 1335"/>
                <a:gd name="T130" fmla="+- 0 6479 5790"/>
                <a:gd name="T131" fmla="*/ 6479 h 918"/>
                <a:gd name="T132" fmla="+- 0 9778 9726"/>
                <a:gd name="T133" fmla="*/ T132 w 1335"/>
                <a:gd name="T134" fmla="+- 0 6427 5790"/>
                <a:gd name="T135" fmla="*/ 6427 h 918"/>
                <a:gd name="T136" fmla="+- 0 9750 9726"/>
                <a:gd name="T137" fmla="*/ T136 w 1335"/>
                <a:gd name="T138" fmla="+- 0 6370 5790"/>
                <a:gd name="T139" fmla="*/ 6370 h 918"/>
                <a:gd name="T140" fmla="+- 0 9732 9726"/>
                <a:gd name="T141" fmla="*/ T140 w 1335"/>
                <a:gd name="T142" fmla="+- 0 6310 5790"/>
                <a:gd name="T143" fmla="*/ 6310 h 918"/>
                <a:gd name="T144" fmla="+- 0 9726 9726"/>
                <a:gd name="T145" fmla="*/ T144 w 1335"/>
                <a:gd name="T146" fmla="+- 0 6248 5790"/>
                <a:gd name="T147" fmla="*/ 6248 h 918"/>
                <a:gd name="T148" fmla="+- 0 9732 9726"/>
                <a:gd name="T149" fmla="*/ T148 w 1335"/>
                <a:gd name="T150" fmla="+- 0 6186 5790"/>
                <a:gd name="T151" fmla="*/ 6186 h 918"/>
                <a:gd name="T152" fmla="+- 0 9750 9726"/>
                <a:gd name="T153" fmla="*/ T152 w 1335"/>
                <a:gd name="T154" fmla="+- 0 6126 5790"/>
                <a:gd name="T155" fmla="*/ 6126 h 918"/>
                <a:gd name="T156" fmla="+- 0 9778 9726"/>
                <a:gd name="T157" fmla="*/ T156 w 1335"/>
                <a:gd name="T158" fmla="+- 0 6070 5790"/>
                <a:gd name="T159" fmla="*/ 6070 h 918"/>
                <a:gd name="T160" fmla="+- 0 9817 9726"/>
                <a:gd name="T161" fmla="*/ T160 w 1335"/>
                <a:gd name="T162" fmla="+- 0 6017 5790"/>
                <a:gd name="T163" fmla="*/ 6017 h 918"/>
                <a:gd name="T164" fmla="+- 0 9865 9726"/>
                <a:gd name="T165" fmla="*/ T164 w 1335"/>
                <a:gd name="T166" fmla="+- 0 5968 5790"/>
                <a:gd name="T167" fmla="*/ 5968 h 918"/>
                <a:gd name="T168" fmla="+- 0 9921 9726"/>
                <a:gd name="T169" fmla="*/ T168 w 1335"/>
                <a:gd name="T170" fmla="+- 0 5924 5790"/>
                <a:gd name="T171" fmla="*/ 5924 h 918"/>
                <a:gd name="T172" fmla="+- 0 9985 9726"/>
                <a:gd name="T173" fmla="*/ T172 w 1335"/>
                <a:gd name="T174" fmla="+- 0 5885 5790"/>
                <a:gd name="T175" fmla="*/ 5885 h 918"/>
                <a:gd name="T176" fmla="+- 0 10056 9726"/>
                <a:gd name="T177" fmla="*/ T176 w 1335"/>
                <a:gd name="T178" fmla="+- 0 5852 5790"/>
                <a:gd name="T179" fmla="*/ 5852 h 918"/>
                <a:gd name="T180" fmla="+- 0 10133 9726"/>
                <a:gd name="T181" fmla="*/ T180 w 1335"/>
                <a:gd name="T182" fmla="+- 0 5826 5790"/>
                <a:gd name="T183" fmla="*/ 5826 h 918"/>
                <a:gd name="T184" fmla="+- 0 10216 9726"/>
                <a:gd name="T185" fmla="*/ T184 w 1335"/>
                <a:gd name="T186" fmla="+- 0 5806 5790"/>
                <a:gd name="T187" fmla="*/ 5806 h 918"/>
                <a:gd name="T188" fmla="+- 0 10303 9726"/>
                <a:gd name="T189" fmla="*/ T188 w 1335"/>
                <a:gd name="T190" fmla="+- 0 5794 5790"/>
                <a:gd name="T191" fmla="*/ 5794 h 918"/>
                <a:gd name="T192" fmla="+- 0 10393 9726"/>
                <a:gd name="T193" fmla="*/ T192 w 1335"/>
                <a:gd name="T194" fmla="+- 0 5790 5790"/>
                <a:gd name="T195" fmla="*/ 5790 h 9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335" h="918">
                  <a:moveTo>
                    <a:pt x="667" y="0"/>
                  </a:moveTo>
                  <a:lnTo>
                    <a:pt x="758" y="4"/>
                  </a:lnTo>
                  <a:lnTo>
                    <a:pt x="844" y="16"/>
                  </a:lnTo>
                  <a:lnTo>
                    <a:pt x="927" y="36"/>
                  </a:lnTo>
                  <a:lnTo>
                    <a:pt x="1004" y="62"/>
                  </a:lnTo>
                  <a:lnTo>
                    <a:pt x="1075" y="95"/>
                  </a:lnTo>
                  <a:lnTo>
                    <a:pt x="1139" y="134"/>
                  </a:lnTo>
                  <a:lnTo>
                    <a:pt x="1195" y="178"/>
                  </a:lnTo>
                  <a:lnTo>
                    <a:pt x="1243" y="227"/>
                  </a:lnTo>
                  <a:lnTo>
                    <a:pt x="1282" y="280"/>
                  </a:lnTo>
                  <a:lnTo>
                    <a:pt x="1311" y="336"/>
                  </a:lnTo>
                  <a:lnTo>
                    <a:pt x="1328" y="396"/>
                  </a:lnTo>
                  <a:lnTo>
                    <a:pt x="1334" y="458"/>
                  </a:lnTo>
                  <a:lnTo>
                    <a:pt x="1328" y="520"/>
                  </a:lnTo>
                  <a:lnTo>
                    <a:pt x="1311" y="580"/>
                  </a:lnTo>
                  <a:lnTo>
                    <a:pt x="1282" y="637"/>
                  </a:lnTo>
                  <a:lnTo>
                    <a:pt x="1243" y="689"/>
                  </a:lnTo>
                  <a:lnTo>
                    <a:pt x="1195" y="738"/>
                  </a:lnTo>
                  <a:lnTo>
                    <a:pt x="1139" y="782"/>
                  </a:lnTo>
                  <a:lnTo>
                    <a:pt x="1075" y="821"/>
                  </a:lnTo>
                  <a:lnTo>
                    <a:pt x="1004" y="854"/>
                  </a:lnTo>
                  <a:lnTo>
                    <a:pt x="927" y="881"/>
                  </a:lnTo>
                  <a:lnTo>
                    <a:pt x="844" y="900"/>
                  </a:lnTo>
                  <a:lnTo>
                    <a:pt x="758" y="912"/>
                  </a:lnTo>
                  <a:lnTo>
                    <a:pt x="667" y="917"/>
                  </a:lnTo>
                  <a:lnTo>
                    <a:pt x="577" y="912"/>
                  </a:lnTo>
                  <a:lnTo>
                    <a:pt x="490" y="900"/>
                  </a:lnTo>
                  <a:lnTo>
                    <a:pt x="407" y="881"/>
                  </a:lnTo>
                  <a:lnTo>
                    <a:pt x="330" y="854"/>
                  </a:lnTo>
                  <a:lnTo>
                    <a:pt x="259" y="821"/>
                  </a:lnTo>
                  <a:lnTo>
                    <a:pt x="195" y="782"/>
                  </a:lnTo>
                  <a:lnTo>
                    <a:pt x="139" y="738"/>
                  </a:lnTo>
                  <a:lnTo>
                    <a:pt x="91" y="689"/>
                  </a:lnTo>
                  <a:lnTo>
                    <a:pt x="52" y="637"/>
                  </a:lnTo>
                  <a:lnTo>
                    <a:pt x="24" y="580"/>
                  </a:lnTo>
                  <a:lnTo>
                    <a:pt x="6" y="520"/>
                  </a:lnTo>
                  <a:lnTo>
                    <a:pt x="0" y="458"/>
                  </a:lnTo>
                  <a:lnTo>
                    <a:pt x="6" y="396"/>
                  </a:lnTo>
                  <a:lnTo>
                    <a:pt x="24" y="336"/>
                  </a:lnTo>
                  <a:lnTo>
                    <a:pt x="52" y="280"/>
                  </a:lnTo>
                  <a:lnTo>
                    <a:pt x="91" y="227"/>
                  </a:lnTo>
                  <a:lnTo>
                    <a:pt x="139" y="178"/>
                  </a:lnTo>
                  <a:lnTo>
                    <a:pt x="195" y="134"/>
                  </a:lnTo>
                  <a:lnTo>
                    <a:pt x="259" y="95"/>
                  </a:lnTo>
                  <a:lnTo>
                    <a:pt x="330" y="62"/>
                  </a:lnTo>
                  <a:lnTo>
                    <a:pt x="407" y="36"/>
                  </a:lnTo>
                  <a:lnTo>
                    <a:pt x="490" y="16"/>
                  </a:lnTo>
                  <a:lnTo>
                    <a:pt x="577" y="4"/>
                  </a:lnTo>
                  <a:lnTo>
                    <a:pt x="667"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1" name="Freeform 380"/>
            <p:cNvSpPr>
              <a:spLocks/>
            </p:cNvSpPr>
            <p:nvPr/>
          </p:nvSpPr>
          <p:spPr bwMode="auto">
            <a:xfrm>
              <a:off x="6190" y="6186"/>
              <a:ext cx="2608" cy="633"/>
            </a:xfrm>
            <a:custGeom>
              <a:avLst/>
              <a:gdLst>
                <a:gd name="T0" fmla="+- 0 8245 7064"/>
                <a:gd name="T1" fmla="*/ T0 w 2362"/>
                <a:gd name="T2" fmla="+- 0 6874 6874"/>
                <a:gd name="T3" fmla="*/ 6874 h 681"/>
                <a:gd name="T4" fmla="+- 0 8359 7064"/>
                <a:gd name="T5" fmla="*/ T4 w 2362"/>
                <a:gd name="T6" fmla="+- 0 6876 6874"/>
                <a:gd name="T7" fmla="*/ 6876 h 681"/>
                <a:gd name="T8" fmla="+- 0 8470 7064"/>
                <a:gd name="T9" fmla="*/ T8 w 2362"/>
                <a:gd name="T10" fmla="+- 0 6880 6874"/>
                <a:gd name="T11" fmla="*/ 6880 h 681"/>
                <a:gd name="T12" fmla="+- 0 8577 7064"/>
                <a:gd name="T13" fmla="*/ T12 w 2362"/>
                <a:gd name="T14" fmla="+- 0 6888 6874"/>
                <a:gd name="T15" fmla="*/ 6888 h 681"/>
                <a:gd name="T16" fmla="+- 0 8680 7064"/>
                <a:gd name="T17" fmla="*/ T16 w 2362"/>
                <a:gd name="T18" fmla="+- 0 6898 6874"/>
                <a:gd name="T19" fmla="*/ 6898 h 681"/>
                <a:gd name="T20" fmla="+- 0 8778 7064"/>
                <a:gd name="T21" fmla="*/ T20 w 2362"/>
                <a:gd name="T22" fmla="+- 0 6911 6874"/>
                <a:gd name="T23" fmla="*/ 6911 h 681"/>
                <a:gd name="T24" fmla="+- 0 8872 7064"/>
                <a:gd name="T25" fmla="*/ T24 w 2362"/>
                <a:gd name="T26" fmla="+- 0 6926 6874"/>
                <a:gd name="T27" fmla="*/ 6926 h 681"/>
                <a:gd name="T28" fmla="+- 0 8960 7064"/>
                <a:gd name="T29" fmla="*/ T28 w 2362"/>
                <a:gd name="T30" fmla="+- 0 6944 6874"/>
                <a:gd name="T31" fmla="*/ 6944 h 681"/>
                <a:gd name="T32" fmla="+- 0 9042 7064"/>
                <a:gd name="T33" fmla="*/ T32 w 2362"/>
                <a:gd name="T34" fmla="+- 0 6963 6874"/>
                <a:gd name="T35" fmla="*/ 6963 h 681"/>
                <a:gd name="T36" fmla="+- 0 9117 7064"/>
                <a:gd name="T37" fmla="*/ T36 w 2362"/>
                <a:gd name="T38" fmla="+- 0 6985 6874"/>
                <a:gd name="T39" fmla="*/ 6985 h 681"/>
                <a:gd name="T40" fmla="+- 0 9185 7064"/>
                <a:gd name="T41" fmla="*/ T40 w 2362"/>
                <a:gd name="T42" fmla="+- 0 7009 6874"/>
                <a:gd name="T43" fmla="*/ 7009 h 681"/>
                <a:gd name="T44" fmla="+- 0 9246 7064"/>
                <a:gd name="T45" fmla="*/ T44 w 2362"/>
                <a:gd name="T46" fmla="+- 0 7034 6874"/>
                <a:gd name="T47" fmla="*/ 7034 h 681"/>
                <a:gd name="T48" fmla="+- 0 9343 7064"/>
                <a:gd name="T49" fmla="*/ T48 w 2362"/>
                <a:gd name="T50" fmla="+- 0 7089 6874"/>
                <a:gd name="T51" fmla="*/ 7089 h 681"/>
                <a:gd name="T52" fmla="+- 0 9405 7064"/>
                <a:gd name="T53" fmla="*/ T52 w 2362"/>
                <a:gd name="T54" fmla="+- 0 7150 6874"/>
                <a:gd name="T55" fmla="*/ 7150 h 681"/>
                <a:gd name="T56" fmla="+- 0 9426 7064"/>
                <a:gd name="T57" fmla="*/ T56 w 2362"/>
                <a:gd name="T58" fmla="+- 0 7215 6874"/>
                <a:gd name="T59" fmla="*/ 7215 h 681"/>
                <a:gd name="T60" fmla="+- 0 9421 7064"/>
                <a:gd name="T61" fmla="*/ T60 w 2362"/>
                <a:gd name="T62" fmla="+- 0 7247 6874"/>
                <a:gd name="T63" fmla="*/ 7247 h 681"/>
                <a:gd name="T64" fmla="+- 0 9379 7064"/>
                <a:gd name="T65" fmla="*/ T64 w 2362"/>
                <a:gd name="T66" fmla="+- 0 7310 6874"/>
                <a:gd name="T67" fmla="*/ 7310 h 681"/>
                <a:gd name="T68" fmla="+- 0 9299 7064"/>
                <a:gd name="T69" fmla="*/ T68 w 2362"/>
                <a:gd name="T70" fmla="+- 0 7368 6874"/>
                <a:gd name="T71" fmla="*/ 7368 h 681"/>
                <a:gd name="T72" fmla="+- 0 9185 7064"/>
                <a:gd name="T73" fmla="*/ T72 w 2362"/>
                <a:gd name="T74" fmla="+- 0 7420 6874"/>
                <a:gd name="T75" fmla="*/ 7420 h 681"/>
                <a:gd name="T76" fmla="+- 0 9117 7064"/>
                <a:gd name="T77" fmla="*/ T76 w 2362"/>
                <a:gd name="T78" fmla="+- 0 7444 6874"/>
                <a:gd name="T79" fmla="*/ 7444 h 681"/>
                <a:gd name="T80" fmla="+- 0 9042 7064"/>
                <a:gd name="T81" fmla="*/ T80 w 2362"/>
                <a:gd name="T82" fmla="+- 0 7466 6874"/>
                <a:gd name="T83" fmla="*/ 7466 h 681"/>
                <a:gd name="T84" fmla="+- 0 8960 7064"/>
                <a:gd name="T85" fmla="*/ T84 w 2362"/>
                <a:gd name="T86" fmla="+- 0 7485 6874"/>
                <a:gd name="T87" fmla="*/ 7485 h 681"/>
                <a:gd name="T88" fmla="+- 0 8872 7064"/>
                <a:gd name="T89" fmla="*/ T88 w 2362"/>
                <a:gd name="T90" fmla="+- 0 7503 6874"/>
                <a:gd name="T91" fmla="*/ 7503 h 681"/>
                <a:gd name="T92" fmla="+- 0 8778 7064"/>
                <a:gd name="T93" fmla="*/ T92 w 2362"/>
                <a:gd name="T94" fmla="+- 0 7518 6874"/>
                <a:gd name="T95" fmla="*/ 7518 h 681"/>
                <a:gd name="T96" fmla="+- 0 8680 7064"/>
                <a:gd name="T97" fmla="*/ T96 w 2362"/>
                <a:gd name="T98" fmla="+- 0 7531 6874"/>
                <a:gd name="T99" fmla="*/ 7531 h 681"/>
                <a:gd name="T100" fmla="+- 0 8577 7064"/>
                <a:gd name="T101" fmla="*/ T100 w 2362"/>
                <a:gd name="T102" fmla="+- 0 7541 6874"/>
                <a:gd name="T103" fmla="*/ 7541 h 681"/>
                <a:gd name="T104" fmla="+- 0 8470 7064"/>
                <a:gd name="T105" fmla="*/ T104 w 2362"/>
                <a:gd name="T106" fmla="+- 0 7549 6874"/>
                <a:gd name="T107" fmla="*/ 7549 h 681"/>
                <a:gd name="T108" fmla="+- 0 8359 7064"/>
                <a:gd name="T109" fmla="*/ T108 w 2362"/>
                <a:gd name="T110" fmla="+- 0 7553 6874"/>
                <a:gd name="T111" fmla="*/ 7553 h 681"/>
                <a:gd name="T112" fmla="+- 0 8245 7064"/>
                <a:gd name="T113" fmla="*/ T112 w 2362"/>
                <a:gd name="T114" fmla="+- 0 7555 6874"/>
                <a:gd name="T115" fmla="*/ 7555 h 681"/>
                <a:gd name="T116" fmla="+- 0 8131 7064"/>
                <a:gd name="T117" fmla="*/ T116 w 2362"/>
                <a:gd name="T118" fmla="+- 0 7553 6874"/>
                <a:gd name="T119" fmla="*/ 7553 h 681"/>
                <a:gd name="T120" fmla="+- 0 8021 7064"/>
                <a:gd name="T121" fmla="*/ T120 w 2362"/>
                <a:gd name="T122" fmla="+- 0 7549 6874"/>
                <a:gd name="T123" fmla="*/ 7549 h 681"/>
                <a:gd name="T124" fmla="+- 0 7914 7064"/>
                <a:gd name="T125" fmla="*/ T124 w 2362"/>
                <a:gd name="T126" fmla="+- 0 7541 6874"/>
                <a:gd name="T127" fmla="*/ 7541 h 681"/>
                <a:gd name="T128" fmla="+- 0 7811 7064"/>
                <a:gd name="T129" fmla="*/ T128 w 2362"/>
                <a:gd name="T130" fmla="+- 0 7531 6874"/>
                <a:gd name="T131" fmla="*/ 7531 h 681"/>
                <a:gd name="T132" fmla="+- 0 7712 7064"/>
                <a:gd name="T133" fmla="*/ T132 w 2362"/>
                <a:gd name="T134" fmla="+- 0 7518 6874"/>
                <a:gd name="T135" fmla="*/ 7518 h 681"/>
                <a:gd name="T136" fmla="+- 0 7619 7064"/>
                <a:gd name="T137" fmla="*/ T136 w 2362"/>
                <a:gd name="T138" fmla="+- 0 7503 6874"/>
                <a:gd name="T139" fmla="*/ 7503 h 681"/>
                <a:gd name="T140" fmla="+- 0 7531 7064"/>
                <a:gd name="T141" fmla="*/ T140 w 2362"/>
                <a:gd name="T142" fmla="+- 0 7485 6874"/>
                <a:gd name="T143" fmla="*/ 7485 h 681"/>
                <a:gd name="T144" fmla="+- 0 7449 7064"/>
                <a:gd name="T145" fmla="*/ T144 w 2362"/>
                <a:gd name="T146" fmla="+- 0 7466 6874"/>
                <a:gd name="T147" fmla="*/ 7466 h 681"/>
                <a:gd name="T148" fmla="+- 0 7373 7064"/>
                <a:gd name="T149" fmla="*/ T148 w 2362"/>
                <a:gd name="T150" fmla="+- 0 7444 6874"/>
                <a:gd name="T151" fmla="*/ 7444 h 681"/>
                <a:gd name="T152" fmla="+- 0 7305 7064"/>
                <a:gd name="T153" fmla="*/ T152 w 2362"/>
                <a:gd name="T154" fmla="+- 0 7420 6874"/>
                <a:gd name="T155" fmla="*/ 7420 h 681"/>
                <a:gd name="T156" fmla="+- 0 7244 7064"/>
                <a:gd name="T157" fmla="*/ T156 w 2362"/>
                <a:gd name="T158" fmla="+- 0 7395 6874"/>
                <a:gd name="T159" fmla="*/ 7395 h 681"/>
                <a:gd name="T160" fmla="+- 0 7147 7064"/>
                <a:gd name="T161" fmla="*/ T160 w 2362"/>
                <a:gd name="T162" fmla="+- 0 7340 6874"/>
                <a:gd name="T163" fmla="*/ 7340 h 681"/>
                <a:gd name="T164" fmla="+- 0 7086 7064"/>
                <a:gd name="T165" fmla="*/ T164 w 2362"/>
                <a:gd name="T166" fmla="+- 0 7279 6874"/>
                <a:gd name="T167" fmla="*/ 7279 h 681"/>
                <a:gd name="T168" fmla="+- 0 7064 7064"/>
                <a:gd name="T169" fmla="*/ T168 w 2362"/>
                <a:gd name="T170" fmla="+- 0 7215 6874"/>
                <a:gd name="T171" fmla="*/ 7215 h 681"/>
                <a:gd name="T172" fmla="+- 0 7070 7064"/>
                <a:gd name="T173" fmla="*/ T172 w 2362"/>
                <a:gd name="T174" fmla="+- 0 7182 6874"/>
                <a:gd name="T175" fmla="*/ 7182 h 681"/>
                <a:gd name="T176" fmla="+- 0 7112 7064"/>
                <a:gd name="T177" fmla="*/ T176 w 2362"/>
                <a:gd name="T178" fmla="+- 0 7119 6874"/>
                <a:gd name="T179" fmla="*/ 7119 h 681"/>
                <a:gd name="T180" fmla="+- 0 7191 7064"/>
                <a:gd name="T181" fmla="*/ T180 w 2362"/>
                <a:gd name="T182" fmla="+- 0 7061 6874"/>
                <a:gd name="T183" fmla="*/ 7061 h 681"/>
                <a:gd name="T184" fmla="+- 0 7305 7064"/>
                <a:gd name="T185" fmla="*/ T184 w 2362"/>
                <a:gd name="T186" fmla="+- 0 7009 6874"/>
                <a:gd name="T187" fmla="*/ 7009 h 681"/>
                <a:gd name="T188" fmla="+- 0 7373 7064"/>
                <a:gd name="T189" fmla="*/ T188 w 2362"/>
                <a:gd name="T190" fmla="+- 0 6985 6874"/>
                <a:gd name="T191" fmla="*/ 6985 h 681"/>
                <a:gd name="T192" fmla="+- 0 7449 7064"/>
                <a:gd name="T193" fmla="*/ T192 w 2362"/>
                <a:gd name="T194" fmla="+- 0 6963 6874"/>
                <a:gd name="T195" fmla="*/ 6963 h 681"/>
                <a:gd name="T196" fmla="+- 0 7531 7064"/>
                <a:gd name="T197" fmla="*/ T196 w 2362"/>
                <a:gd name="T198" fmla="+- 0 6944 6874"/>
                <a:gd name="T199" fmla="*/ 6944 h 681"/>
                <a:gd name="T200" fmla="+- 0 7619 7064"/>
                <a:gd name="T201" fmla="*/ T200 w 2362"/>
                <a:gd name="T202" fmla="+- 0 6926 6874"/>
                <a:gd name="T203" fmla="*/ 6926 h 681"/>
                <a:gd name="T204" fmla="+- 0 7712 7064"/>
                <a:gd name="T205" fmla="*/ T204 w 2362"/>
                <a:gd name="T206" fmla="+- 0 6911 6874"/>
                <a:gd name="T207" fmla="*/ 6911 h 681"/>
                <a:gd name="T208" fmla="+- 0 7811 7064"/>
                <a:gd name="T209" fmla="*/ T208 w 2362"/>
                <a:gd name="T210" fmla="+- 0 6898 6874"/>
                <a:gd name="T211" fmla="*/ 6898 h 681"/>
                <a:gd name="T212" fmla="+- 0 7914 7064"/>
                <a:gd name="T213" fmla="*/ T212 w 2362"/>
                <a:gd name="T214" fmla="+- 0 6888 6874"/>
                <a:gd name="T215" fmla="*/ 6888 h 681"/>
                <a:gd name="T216" fmla="+- 0 8021 7064"/>
                <a:gd name="T217" fmla="*/ T216 w 2362"/>
                <a:gd name="T218" fmla="+- 0 6880 6874"/>
                <a:gd name="T219" fmla="*/ 6880 h 681"/>
                <a:gd name="T220" fmla="+- 0 8131 7064"/>
                <a:gd name="T221" fmla="*/ T220 w 2362"/>
                <a:gd name="T222" fmla="+- 0 6876 6874"/>
                <a:gd name="T223" fmla="*/ 6876 h 681"/>
                <a:gd name="T224" fmla="+- 0 8245 7064"/>
                <a:gd name="T225" fmla="*/ T224 w 2362"/>
                <a:gd name="T226" fmla="+- 0 6874 6874"/>
                <a:gd name="T227" fmla="*/ 6874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6" y="6"/>
                  </a:lnTo>
                  <a:lnTo>
                    <a:pt x="1513" y="14"/>
                  </a:lnTo>
                  <a:lnTo>
                    <a:pt x="1616" y="24"/>
                  </a:lnTo>
                  <a:lnTo>
                    <a:pt x="1714" y="37"/>
                  </a:lnTo>
                  <a:lnTo>
                    <a:pt x="1808" y="52"/>
                  </a:lnTo>
                  <a:lnTo>
                    <a:pt x="1896" y="70"/>
                  </a:lnTo>
                  <a:lnTo>
                    <a:pt x="1978" y="89"/>
                  </a:lnTo>
                  <a:lnTo>
                    <a:pt x="2053" y="111"/>
                  </a:lnTo>
                  <a:lnTo>
                    <a:pt x="2121" y="135"/>
                  </a:lnTo>
                  <a:lnTo>
                    <a:pt x="2182" y="160"/>
                  </a:lnTo>
                  <a:lnTo>
                    <a:pt x="2279" y="215"/>
                  </a:lnTo>
                  <a:lnTo>
                    <a:pt x="2341" y="276"/>
                  </a:lnTo>
                  <a:lnTo>
                    <a:pt x="2362" y="341"/>
                  </a:lnTo>
                  <a:lnTo>
                    <a:pt x="2357" y="373"/>
                  </a:lnTo>
                  <a:lnTo>
                    <a:pt x="2315" y="436"/>
                  </a:lnTo>
                  <a:lnTo>
                    <a:pt x="2235" y="494"/>
                  </a:lnTo>
                  <a:lnTo>
                    <a:pt x="2121" y="546"/>
                  </a:lnTo>
                  <a:lnTo>
                    <a:pt x="2053" y="570"/>
                  </a:lnTo>
                  <a:lnTo>
                    <a:pt x="1978" y="592"/>
                  </a:lnTo>
                  <a:lnTo>
                    <a:pt x="1896" y="611"/>
                  </a:lnTo>
                  <a:lnTo>
                    <a:pt x="1808" y="629"/>
                  </a:lnTo>
                  <a:lnTo>
                    <a:pt x="1714" y="644"/>
                  </a:lnTo>
                  <a:lnTo>
                    <a:pt x="1616" y="657"/>
                  </a:lnTo>
                  <a:lnTo>
                    <a:pt x="1513" y="667"/>
                  </a:lnTo>
                  <a:lnTo>
                    <a:pt x="1406" y="675"/>
                  </a:lnTo>
                  <a:lnTo>
                    <a:pt x="1295" y="679"/>
                  </a:lnTo>
                  <a:lnTo>
                    <a:pt x="1181" y="681"/>
                  </a:lnTo>
                  <a:lnTo>
                    <a:pt x="1067" y="679"/>
                  </a:lnTo>
                  <a:lnTo>
                    <a:pt x="957" y="675"/>
                  </a:lnTo>
                  <a:lnTo>
                    <a:pt x="850" y="667"/>
                  </a:lnTo>
                  <a:lnTo>
                    <a:pt x="747" y="657"/>
                  </a:lnTo>
                  <a:lnTo>
                    <a:pt x="648" y="644"/>
                  </a:lnTo>
                  <a:lnTo>
                    <a:pt x="555" y="629"/>
                  </a:lnTo>
                  <a:lnTo>
                    <a:pt x="467" y="611"/>
                  </a:lnTo>
                  <a:lnTo>
                    <a:pt x="385" y="592"/>
                  </a:lnTo>
                  <a:lnTo>
                    <a:pt x="309" y="570"/>
                  </a:lnTo>
                  <a:lnTo>
                    <a:pt x="241" y="546"/>
                  </a:lnTo>
                  <a:lnTo>
                    <a:pt x="180" y="521"/>
                  </a:lnTo>
                  <a:lnTo>
                    <a:pt x="83" y="466"/>
                  </a:lnTo>
                  <a:lnTo>
                    <a:pt x="22" y="405"/>
                  </a:lnTo>
                  <a:lnTo>
                    <a:pt x="0" y="341"/>
                  </a:lnTo>
                  <a:lnTo>
                    <a:pt x="6" y="308"/>
                  </a:lnTo>
                  <a:lnTo>
                    <a:pt x="48" y="245"/>
                  </a:lnTo>
                  <a:lnTo>
                    <a:pt x="127" y="187"/>
                  </a:lnTo>
                  <a:lnTo>
                    <a:pt x="241" y="135"/>
                  </a:lnTo>
                  <a:lnTo>
                    <a:pt x="309" y="111"/>
                  </a:lnTo>
                  <a:lnTo>
                    <a:pt x="385" y="89"/>
                  </a:lnTo>
                  <a:lnTo>
                    <a:pt x="467" y="70"/>
                  </a:lnTo>
                  <a:lnTo>
                    <a:pt x="555" y="52"/>
                  </a:lnTo>
                  <a:lnTo>
                    <a:pt x="648" y="37"/>
                  </a:lnTo>
                  <a:lnTo>
                    <a:pt x="747"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2" name="AutoShape 39"/>
            <p:cNvSpPr>
              <a:spLocks/>
            </p:cNvSpPr>
            <p:nvPr/>
          </p:nvSpPr>
          <p:spPr bwMode="auto">
            <a:xfrm>
              <a:off x="7400" y="6838"/>
              <a:ext cx="124" cy="441"/>
            </a:xfrm>
            <a:custGeom>
              <a:avLst/>
              <a:gdLst>
                <a:gd name="T0" fmla="+- 0 8219 8162"/>
                <a:gd name="T1" fmla="*/ T0 w 124"/>
                <a:gd name="T2" fmla="+- 0 7877 7561"/>
                <a:gd name="T3" fmla="*/ 7877 h 441"/>
                <a:gd name="T4" fmla="+- 0 8162 8162"/>
                <a:gd name="T5" fmla="*/ T4 w 124"/>
                <a:gd name="T6" fmla="+- 0 7877 7561"/>
                <a:gd name="T7" fmla="*/ 7877 h 441"/>
                <a:gd name="T8" fmla="+- 0 8224 8162"/>
                <a:gd name="T9" fmla="*/ T8 w 124"/>
                <a:gd name="T10" fmla="+- 0 8001 7561"/>
                <a:gd name="T11" fmla="*/ 8001 h 441"/>
                <a:gd name="T12" fmla="+- 0 8282 8162"/>
                <a:gd name="T13" fmla="*/ T12 w 124"/>
                <a:gd name="T14" fmla="+- 0 7884 7561"/>
                <a:gd name="T15" fmla="*/ 7884 h 441"/>
                <a:gd name="T16" fmla="+- 0 8219 8162"/>
                <a:gd name="T17" fmla="*/ T16 w 124"/>
                <a:gd name="T18" fmla="+- 0 7884 7561"/>
                <a:gd name="T19" fmla="*/ 7884 h 441"/>
                <a:gd name="T20" fmla="+- 0 8219 8162"/>
                <a:gd name="T21" fmla="*/ T20 w 124"/>
                <a:gd name="T22" fmla="+- 0 7877 7561"/>
                <a:gd name="T23" fmla="*/ 7877 h 441"/>
                <a:gd name="T24" fmla="+- 0 8229 8162"/>
                <a:gd name="T25" fmla="*/ T24 w 124"/>
                <a:gd name="T26" fmla="+- 0 7561 7561"/>
                <a:gd name="T27" fmla="*/ 7561 h 441"/>
                <a:gd name="T28" fmla="+- 0 8219 8162"/>
                <a:gd name="T29" fmla="*/ T28 w 124"/>
                <a:gd name="T30" fmla="+- 0 7561 7561"/>
                <a:gd name="T31" fmla="*/ 7561 h 441"/>
                <a:gd name="T32" fmla="+- 0 8219 8162"/>
                <a:gd name="T33" fmla="*/ T32 w 124"/>
                <a:gd name="T34" fmla="+- 0 7884 7561"/>
                <a:gd name="T35" fmla="*/ 7884 h 441"/>
                <a:gd name="T36" fmla="+- 0 8229 8162"/>
                <a:gd name="T37" fmla="*/ T36 w 124"/>
                <a:gd name="T38" fmla="+- 0 7884 7561"/>
                <a:gd name="T39" fmla="*/ 7884 h 441"/>
                <a:gd name="T40" fmla="+- 0 8229 8162"/>
                <a:gd name="T41" fmla="*/ T40 w 124"/>
                <a:gd name="T42" fmla="+- 0 7561 7561"/>
                <a:gd name="T43" fmla="*/ 7561 h 441"/>
                <a:gd name="T44" fmla="+- 0 8286 8162"/>
                <a:gd name="T45" fmla="*/ T44 w 124"/>
                <a:gd name="T46" fmla="+- 0 7877 7561"/>
                <a:gd name="T47" fmla="*/ 7877 h 441"/>
                <a:gd name="T48" fmla="+- 0 8229 8162"/>
                <a:gd name="T49" fmla="*/ T48 w 124"/>
                <a:gd name="T50" fmla="+- 0 7877 7561"/>
                <a:gd name="T51" fmla="*/ 7877 h 441"/>
                <a:gd name="T52" fmla="+- 0 8229 8162"/>
                <a:gd name="T53" fmla="*/ T52 w 124"/>
                <a:gd name="T54" fmla="+- 0 7884 7561"/>
                <a:gd name="T55" fmla="*/ 7884 h 441"/>
                <a:gd name="T56" fmla="+- 0 8282 8162"/>
                <a:gd name="T57" fmla="*/ T56 w 124"/>
                <a:gd name="T58" fmla="+- 0 7884 7561"/>
                <a:gd name="T59" fmla="*/ 7884 h 441"/>
                <a:gd name="T60" fmla="+- 0 8286 8162"/>
                <a:gd name="T61" fmla="*/ T60 w 124"/>
                <a:gd name="T62" fmla="+- 0 7877 7561"/>
                <a:gd name="T63" fmla="*/ 7877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6"/>
                  </a:moveTo>
                  <a:lnTo>
                    <a:pt x="0" y="316"/>
                  </a:lnTo>
                  <a:lnTo>
                    <a:pt x="62" y="440"/>
                  </a:lnTo>
                  <a:lnTo>
                    <a:pt x="120" y="323"/>
                  </a:lnTo>
                  <a:lnTo>
                    <a:pt x="57" y="323"/>
                  </a:lnTo>
                  <a:lnTo>
                    <a:pt x="57" y="316"/>
                  </a:lnTo>
                  <a:close/>
                  <a:moveTo>
                    <a:pt x="67" y="0"/>
                  </a:moveTo>
                  <a:lnTo>
                    <a:pt x="57" y="0"/>
                  </a:lnTo>
                  <a:lnTo>
                    <a:pt x="57" y="323"/>
                  </a:lnTo>
                  <a:lnTo>
                    <a:pt x="67" y="323"/>
                  </a:lnTo>
                  <a:lnTo>
                    <a:pt x="67" y="0"/>
                  </a:lnTo>
                  <a:close/>
                  <a:moveTo>
                    <a:pt x="124" y="316"/>
                  </a:moveTo>
                  <a:lnTo>
                    <a:pt x="67" y="316"/>
                  </a:lnTo>
                  <a:lnTo>
                    <a:pt x="67" y="323"/>
                  </a:lnTo>
                  <a:lnTo>
                    <a:pt x="120" y="323"/>
                  </a:lnTo>
                  <a:lnTo>
                    <a:pt x="124"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3" name="AutoShape 40"/>
            <p:cNvSpPr>
              <a:spLocks/>
            </p:cNvSpPr>
            <p:nvPr/>
          </p:nvSpPr>
          <p:spPr bwMode="auto">
            <a:xfrm>
              <a:off x="6585" y="7278"/>
              <a:ext cx="2213" cy="389"/>
            </a:xfrm>
            <a:custGeom>
              <a:avLst/>
              <a:gdLst>
                <a:gd name="T0" fmla="+- 0 7207 7207"/>
                <a:gd name="T1" fmla="*/ T0 w 2083"/>
                <a:gd name="T2" fmla="+- 0 8461 7999"/>
                <a:gd name="T3" fmla="*/ 8461 h 463"/>
                <a:gd name="T4" fmla="+- 0 7207 7207"/>
                <a:gd name="T5" fmla="*/ T4 w 2083"/>
                <a:gd name="T6" fmla="+- 0 8456 7999"/>
                <a:gd name="T7" fmla="*/ 8456 h 463"/>
                <a:gd name="T8" fmla="+- 0 7212 7207"/>
                <a:gd name="T9" fmla="*/ T8 w 2083"/>
                <a:gd name="T10" fmla="+- 0 8451 7999"/>
                <a:gd name="T11" fmla="*/ 8451 h 463"/>
                <a:gd name="T12" fmla="+- 0 7212 7207"/>
                <a:gd name="T13" fmla="*/ T12 w 2083"/>
                <a:gd name="T14" fmla="+- 0 8461 7999"/>
                <a:gd name="T15" fmla="*/ 8461 h 463"/>
                <a:gd name="T16" fmla="+- 0 9279 7207"/>
                <a:gd name="T17" fmla="*/ T16 w 2083"/>
                <a:gd name="T18" fmla="+- 0 8456 7999"/>
                <a:gd name="T19" fmla="*/ 8456 h 463"/>
                <a:gd name="T20" fmla="+- 0 7217 7207"/>
                <a:gd name="T21" fmla="*/ T20 w 2083"/>
                <a:gd name="T22" fmla="+- 0 8451 7999"/>
                <a:gd name="T23" fmla="*/ 8451 h 463"/>
                <a:gd name="T24" fmla="+- 0 9279 7207"/>
                <a:gd name="T25" fmla="*/ T24 w 2083"/>
                <a:gd name="T26" fmla="+- 0 8004 7999"/>
                <a:gd name="T27" fmla="*/ 8004 h 463"/>
                <a:gd name="T28" fmla="+- 0 9284 7207"/>
                <a:gd name="T29" fmla="*/ T28 w 2083"/>
                <a:gd name="T30" fmla="+- 0 8461 7999"/>
                <a:gd name="T31" fmla="*/ 8461 h 463"/>
                <a:gd name="T32" fmla="+- 0 9289 7207"/>
                <a:gd name="T33" fmla="*/ T32 w 2083"/>
                <a:gd name="T34" fmla="+- 0 8451 7999"/>
                <a:gd name="T35" fmla="*/ 8451 h 463"/>
                <a:gd name="T36" fmla="+- 0 9284 7207"/>
                <a:gd name="T37" fmla="*/ T36 w 2083"/>
                <a:gd name="T38" fmla="+- 0 8009 7999"/>
                <a:gd name="T39" fmla="*/ 8009 h 463"/>
                <a:gd name="T40" fmla="+- 0 9289 7207"/>
                <a:gd name="T41" fmla="*/ T40 w 2083"/>
                <a:gd name="T42" fmla="+- 0 8451 7999"/>
                <a:gd name="T43" fmla="*/ 8451 h 463"/>
                <a:gd name="T44" fmla="+- 0 9284 7207"/>
                <a:gd name="T45" fmla="*/ T44 w 2083"/>
                <a:gd name="T46" fmla="+- 0 8461 7999"/>
                <a:gd name="T47" fmla="*/ 8461 h 463"/>
                <a:gd name="T48" fmla="+- 0 9289 7207"/>
                <a:gd name="T49" fmla="*/ T48 w 2083"/>
                <a:gd name="T50" fmla="+- 0 8451 7999"/>
                <a:gd name="T51" fmla="*/ 8451 h 463"/>
                <a:gd name="T52" fmla="+- 0 9284 7207"/>
                <a:gd name="T53" fmla="*/ T52 w 2083"/>
                <a:gd name="T54" fmla="+- 0 8461 7999"/>
                <a:gd name="T55" fmla="*/ 8461 h 463"/>
                <a:gd name="T56" fmla="+- 0 9289 7207"/>
                <a:gd name="T57" fmla="*/ T56 w 2083"/>
                <a:gd name="T58" fmla="+- 0 8456 7999"/>
                <a:gd name="T59" fmla="*/ 8456 h 463"/>
                <a:gd name="T60" fmla="+- 0 7207 7207"/>
                <a:gd name="T61" fmla="*/ T60 w 2083"/>
                <a:gd name="T62" fmla="+- 0 8004 7999"/>
                <a:gd name="T63" fmla="*/ 8004 h 463"/>
                <a:gd name="T64" fmla="+- 0 7212 7207"/>
                <a:gd name="T65" fmla="*/ T64 w 2083"/>
                <a:gd name="T66" fmla="+- 0 8451 7999"/>
                <a:gd name="T67" fmla="*/ 8451 h 463"/>
                <a:gd name="T68" fmla="+- 0 7217 7207"/>
                <a:gd name="T69" fmla="*/ T68 w 2083"/>
                <a:gd name="T70" fmla="+- 0 8009 7999"/>
                <a:gd name="T71" fmla="*/ 8009 h 463"/>
                <a:gd name="T72" fmla="+- 0 7212 7207"/>
                <a:gd name="T73" fmla="*/ T72 w 2083"/>
                <a:gd name="T74" fmla="+- 0 7999 7999"/>
                <a:gd name="T75" fmla="*/ 7999 h 463"/>
                <a:gd name="T76" fmla="+- 0 7217 7207"/>
                <a:gd name="T77" fmla="*/ T76 w 2083"/>
                <a:gd name="T78" fmla="+- 0 8451 7999"/>
                <a:gd name="T79" fmla="*/ 8451 h 463"/>
                <a:gd name="T80" fmla="+- 0 9279 7207"/>
                <a:gd name="T81" fmla="*/ T80 w 2083"/>
                <a:gd name="T82" fmla="+- 0 8456 7999"/>
                <a:gd name="T83" fmla="*/ 8456 h 463"/>
                <a:gd name="T84" fmla="+- 0 7212 7207"/>
                <a:gd name="T85" fmla="*/ T84 w 2083"/>
                <a:gd name="T86" fmla="+- 0 7999 7999"/>
                <a:gd name="T87" fmla="*/ 7999 h 463"/>
                <a:gd name="T88" fmla="+- 0 7217 7207"/>
                <a:gd name="T89" fmla="*/ T88 w 2083"/>
                <a:gd name="T90" fmla="+- 0 8009 7999"/>
                <a:gd name="T91" fmla="*/ 8009 h 463"/>
                <a:gd name="T92" fmla="+- 0 7212 7207"/>
                <a:gd name="T93" fmla="*/ T92 w 2083"/>
                <a:gd name="T94" fmla="+- 0 7999 7999"/>
                <a:gd name="T95" fmla="*/ 7999 h 463"/>
                <a:gd name="T96" fmla="+- 0 7212 7207"/>
                <a:gd name="T97" fmla="*/ T96 w 2083"/>
                <a:gd name="T98" fmla="+- 0 7999 7999"/>
                <a:gd name="T99" fmla="*/ 7999 h 463"/>
                <a:gd name="T100" fmla="+- 0 7217 7207"/>
                <a:gd name="T101" fmla="*/ T100 w 2083"/>
                <a:gd name="T102" fmla="+- 0 8009 7999"/>
                <a:gd name="T103" fmla="*/ 8009 h 463"/>
                <a:gd name="T104" fmla="+- 0 9279 7207"/>
                <a:gd name="T105" fmla="*/ T104 w 2083"/>
                <a:gd name="T106" fmla="+- 0 8004 7999"/>
                <a:gd name="T107" fmla="*/ 8004 h 463"/>
                <a:gd name="T108" fmla="+- 0 9284 7207"/>
                <a:gd name="T109" fmla="*/ T108 w 2083"/>
                <a:gd name="T110" fmla="+- 0 7999 7999"/>
                <a:gd name="T111" fmla="*/ 7999 h 463"/>
                <a:gd name="T112" fmla="+- 0 9284 7207"/>
                <a:gd name="T113" fmla="*/ T112 w 2083"/>
                <a:gd name="T114" fmla="+- 0 8009 7999"/>
                <a:gd name="T115" fmla="*/ 8009 h 463"/>
                <a:gd name="T116" fmla="+- 0 9289 7207"/>
                <a:gd name="T117" fmla="*/ T116 w 2083"/>
                <a:gd name="T118" fmla="+- 0 8004 7999"/>
                <a:gd name="T119" fmla="*/ 8004 h 463"/>
                <a:gd name="T120" fmla="+- 0 7207 7207"/>
                <a:gd name="T121" fmla="*/ T120 w 2083"/>
                <a:gd name="T122" fmla="+- 0 7999 7999"/>
                <a:gd name="T123" fmla="*/ 7999 h 463"/>
                <a:gd name="T124" fmla="+- 0 7212 7207"/>
                <a:gd name="T125" fmla="*/ T124 w 2083"/>
                <a:gd name="T126" fmla="+- 0 7999 7999"/>
                <a:gd name="T127" fmla="*/ 7999 h 463"/>
                <a:gd name="T128" fmla="+- 0 9284 7207"/>
                <a:gd name="T129" fmla="*/ T128 w 2083"/>
                <a:gd name="T130" fmla="+- 0 7999 7999"/>
                <a:gd name="T131" fmla="*/ 7999 h 463"/>
                <a:gd name="T132" fmla="+- 0 9289 7207"/>
                <a:gd name="T133" fmla="*/ T132 w 2083"/>
                <a:gd name="T134" fmla="+- 0 7999 7999"/>
                <a:gd name="T135" fmla="*/ 7999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4" name="AutoShape 41"/>
            <p:cNvSpPr>
              <a:spLocks/>
            </p:cNvSpPr>
            <p:nvPr/>
          </p:nvSpPr>
          <p:spPr bwMode="auto">
            <a:xfrm flipV="1">
              <a:off x="5326" y="4427"/>
              <a:ext cx="500" cy="142"/>
            </a:xfrm>
            <a:custGeom>
              <a:avLst/>
              <a:gdLst>
                <a:gd name="T0" fmla="+- 0 6538 6072"/>
                <a:gd name="T1" fmla="*/ T0 w 590"/>
                <a:gd name="T2" fmla="+- 0 4853 4853"/>
                <a:gd name="T3" fmla="*/ 4853 h 124"/>
                <a:gd name="T4" fmla="+- 0 6538 6072"/>
                <a:gd name="T5" fmla="*/ T4 w 590"/>
                <a:gd name="T6" fmla="+- 0 4976 4853"/>
                <a:gd name="T7" fmla="*/ 4976 h 124"/>
                <a:gd name="T8" fmla="+- 0 6651 6072"/>
                <a:gd name="T9" fmla="*/ T8 w 590"/>
                <a:gd name="T10" fmla="+- 0 4919 4853"/>
                <a:gd name="T11" fmla="*/ 4919 h 124"/>
                <a:gd name="T12" fmla="+- 0 6544 6072"/>
                <a:gd name="T13" fmla="*/ T12 w 590"/>
                <a:gd name="T14" fmla="+- 0 4919 4853"/>
                <a:gd name="T15" fmla="*/ 4919 h 124"/>
                <a:gd name="T16" fmla="+- 0 6544 6072"/>
                <a:gd name="T17" fmla="*/ T16 w 590"/>
                <a:gd name="T18" fmla="+- 0 4909 4853"/>
                <a:gd name="T19" fmla="*/ 4909 h 124"/>
                <a:gd name="T20" fmla="+- 0 6651 6072"/>
                <a:gd name="T21" fmla="*/ T20 w 590"/>
                <a:gd name="T22" fmla="+- 0 4909 4853"/>
                <a:gd name="T23" fmla="*/ 4909 h 124"/>
                <a:gd name="T24" fmla="+- 0 6538 6072"/>
                <a:gd name="T25" fmla="*/ T24 w 590"/>
                <a:gd name="T26" fmla="+- 0 4853 4853"/>
                <a:gd name="T27" fmla="*/ 4853 h 124"/>
                <a:gd name="T28" fmla="+- 0 6538 6072"/>
                <a:gd name="T29" fmla="*/ T28 w 590"/>
                <a:gd name="T30" fmla="+- 0 4909 4853"/>
                <a:gd name="T31" fmla="*/ 4909 h 124"/>
                <a:gd name="T32" fmla="+- 0 6072 6072"/>
                <a:gd name="T33" fmla="*/ T32 w 590"/>
                <a:gd name="T34" fmla="+- 0 4909 4853"/>
                <a:gd name="T35" fmla="*/ 4909 h 124"/>
                <a:gd name="T36" fmla="+- 0 6072 6072"/>
                <a:gd name="T37" fmla="*/ T36 w 590"/>
                <a:gd name="T38" fmla="+- 0 4919 4853"/>
                <a:gd name="T39" fmla="*/ 4919 h 124"/>
                <a:gd name="T40" fmla="+- 0 6538 6072"/>
                <a:gd name="T41" fmla="*/ T40 w 590"/>
                <a:gd name="T42" fmla="+- 0 4919 4853"/>
                <a:gd name="T43" fmla="*/ 4919 h 124"/>
                <a:gd name="T44" fmla="+- 0 6538 6072"/>
                <a:gd name="T45" fmla="*/ T44 w 590"/>
                <a:gd name="T46" fmla="+- 0 4909 4853"/>
                <a:gd name="T47" fmla="*/ 4909 h 124"/>
                <a:gd name="T48" fmla="+- 0 6651 6072"/>
                <a:gd name="T49" fmla="*/ T48 w 590"/>
                <a:gd name="T50" fmla="+- 0 4909 4853"/>
                <a:gd name="T51" fmla="*/ 4909 h 124"/>
                <a:gd name="T52" fmla="+- 0 6544 6072"/>
                <a:gd name="T53" fmla="*/ T52 w 590"/>
                <a:gd name="T54" fmla="+- 0 4909 4853"/>
                <a:gd name="T55" fmla="*/ 4909 h 124"/>
                <a:gd name="T56" fmla="+- 0 6544 6072"/>
                <a:gd name="T57" fmla="*/ T56 w 590"/>
                <a:gd name="T58" fmla="+- 0 4919 4853"/>
                <a:gd name="T59" fmla="*/ 4919 h 124"/>
                <a:gd name="T60" fmla="+- 0 6651 6072"/>
                <a:gd name="T61" fmla="*/ T60 w 590"/>
                <a:gd name="T62" fmla="+- 0 4919 4853"/>
                <a:gd name="T63" fmla="*/ 4919 h 124"/>
                <a:gd name="T64" fmla="+- 0 6661 6072"/>
                <a:gd name="T65" fmla="*/ T64 w 590"/>
                <a:gd name="T66" fmla="+- 0 4914 4853"/>
                <a:gd name="T67" fmla="*/ 4914 h 124"/>
                <a:gd name="T68" fmla="+- 0 6651 6072"/>
                <a:gd name="T69" fmla="*/ T68 w 590"/>
                <a:gd name="T70" fmla="+- 0 4909 4853"/>
                <a:gd name="T71" fmla="*/ 4909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0" h="124">
                  <a:moveTo>
                    <a:pt x="466" y="0"/>
                  </a:moveTo>
                  <a:lnTo>
                    <a:pt x="466" y="123"/>
                  </a:lnTo>
                  <a:lnTo>
                    <a:pt x="579" y="66"/>
                  </a:lnTo>
                  <a:lnTo>
                    <a:pt x="472" y="66"/>
                  </a:lnTo>
                  <a:lnTo>
                    <a:pt x="472" y="56"/>
                  </a:lnTo>
                  <a:lnTo>
                    <a:pt x="579" y="56"/>
                  </a:lnTo>
                  <a:lnTo>
                    <a:pt x="466" y="0"/>
                  </a:lnTo>
                  <a:close/>
                  <a:moveTo>
                    <a:pt x="466" y="56"/>
                  </a:moveTo>
                  <a:lnTo>
                    <a:pt x="0" y="56"/>
                  </a:lnTo>
                  <a:lnTo>
                    <a:pt x="0" y="66"/>
                  </a:lnTo>
                  <a:lnTo>
                    <a:pt x="466" y="66"/>
                  </a:lnTo>
                  <a:lnTo>
                    <a:pt x="466" y="56"/>
                  </a:lnTo>
                  <a:close/>
                  <a:moveTo>
                    <a:pt x="579" y="56"/>
                  </a:moveTo>
                  <a:lnTo>
                    <a:pt x="472" y="56"/>
                  </a:lnTo>
                  <a:lnTo>
                    <a:pt x="472" y="66"/>
                  </a:lnTo>
                  <a:lnTo>
                    <a:pt x="579" y="66"/>
                  </a:lnTo>
                  <a:lnTo>
                    <a:pt x="589" y="61"/>
                  </a:lnTo>
                  <a:lnTo>
                    <a:pt x="579"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385" name="Line 42"/>
            <p:cNvCxnSpPr>
              <a:cxnSpLocks noChangeShapeType="1"/>
            </p:cNvCxnSpPr>
            <p:nvPr/>
          </p:nvCxnSpPr>
          <p:spPr bwMode="auto">
            <a:xfrm>
              <a:off x="5326" y="4494"/>
              <a:ext cx="0" cy="2167"/>
            </a:xfrm>
            <a:prstGeom prst="line">
              <a:avLst/>
            </a:prstGeom>
            <a:noFill/>
            <a:ln w="6350">
              <a:solidFill>
                <a:srgbClr val="231F2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2580" y="6231"/>
              <a:ext cx="2746" cy="430"/>
            </a:xfrm>
            <a:custGeom>
              <a:avLst/>
              <a:gdLst>
                <a:gd name="T0" fmla="+- 0 6083 2496"/>
                <a:gd name="T1" fmla="*/ T0 w 3587"/>
                <a:gd name="T2" fmla="+- 0 8302 7872"/>
                <a:gd name="T3" fmla="*/ 8302 h 430"/>
                <a:gd name="T4" fmla="+- 0 2496 2496"/>
                <a:gd name="T5" fmla="*/ T4 w 3587"/>
                <a:gd name="T6" fmla="+- 0 8302 7872"/>
                <a:gd name="T7" fmla="*/ 8302 h 430"/>
                <a:gd name="T8" fmla="+- 0 2499 2496"/>
                <a:gd name="T9" fmla="*/ T8 w 3587"/>
                <a:gd name="T10" fmla="+- 0 7872 7872"/>
                <a:gd name="T11" fmla="*/ 7872 h 430"/>
              </a:gdLst>
              <a:ahLst/>
              <a:cxnLst>
                <a:cxn ang="0">
                  <a:pos x="T1" y="T3"/>
                </a:cxn>
                <a:cxn ang="0">
                  <a:pos x="T5" y="T7"/>
                </a:cxn>
                <a:cxn ang="0">
                  <a:pos x="T9" y="T11"/>
                </a:cxn>
              </a:cxnLst>
              <a:rect l="0" t="0" r="r" b="b"/>
              <a:pathLst>
                <a:path w="3587" h="430">
                  <a:moveTo>
                    <a:pt x="3587" y="430"/>
                  </a:moveTo>
                  <a:lnTo>
                    <a:pt x="0" y="430"/>
                  </a:lnTo>
                  <a:lnTo>
                    <a:pt x="3"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7" name="AutoShape 44"/>
            <p:cNvSpPr>
              <a:spLocks/>
            </p:cNvSpPr>
            <p:nvPr/>
          </p:nvSpPr>
          <p:spPr bwMode="auto">
            <a:xfrm>
              <a:off x="3152" y="1117"/>
              <a:ext cx="441" cy="124"/>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p:cNvSpPr>
              <a:spLocks/>
            </p:cNvSpPr>
            <p:nvPr/>
          </p:nvSpPr>
          <p:spPr bwMode="auto">
            <a:xfrm>
              <a:off x="3593" y="806"/>
              <a:ext cx="2362" cy="751"/>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9" name="AutoShape 46"/>
            <p:cNvSpPr>
              <a:spLocks/>
            </p:cNvSpPr>
            <p:nvPr/>
          </p:nvSpPr>
          <p:spPr bwMode="auto">
            <a:xfrm>
              <a:off x="1333" y="1984"/>
              <a:ext cx="289" cy="141"/>
            </a:xfrm>
            <a:custGeom>
              <a:avLst/>
              <a:gdLst>
                <a:gd name="T0" fmla="+- 0 1373 1056"/>
                <a:gd name="T1" fmla="*/ T0 w 441"/>
                <a:gd name="T2" fmla="+- 0 2158 2158"/>
                <a:gd name="T3" fmla="*/ 2158 h 124"/>
                <a:gd name="T4" fmla="+- 0 1373 1056"/>
                <a:gd name="T5" fmla="*/ T4 w 441"/>
                <a:gd name="T6" fmla="+- 0 2282 2158"/>
                <a:gd name="T7" fmla="*/ 2282 h 124"/>
                <a:gd name="T8" fmla="+- 0 1486 1056"/>
                <a:gd name="T9" fmla="*/ T8 w 441"/>
                <a:gd name="T10" fmla="+- 0 2225 2158"/>
                <a:gd name="T11" fmla="*/ 2225 h 124"/>
                <a:gd name="T12" fmla="+- 0 1379 1056"/>
                <a:gd name="T13" fmla="*/ T12 w 441"/>
                <a:gd name="T14" fmla="+- 0 2225 2158"/>
                <a:gd name="T15" fmla="*/ 2225 h 124"/>
                <a:gd name="T16" fmla="+- 0 1379 1056"/>
                <a:gd name="T17" fmla="*/ T16 w 441"/>
                <a:gd name="T18" fmla="+- 0 2215 2158"/>
                <a:gd name="T19" fmla="*/ 2215 h 124"/>
                <a:gd name="T20" fmla="+- 0 1486 1056"/>
                <a:gd name="T21" fmla="*/ T20 w 441"/>
                <a:gd name="T22" fmla="+- 0 2215 2158"/>
                <a:gd name="T23" fmla="*/ 2215 h 124"/>
                <a:gd name="T24" fmla="+- 0 1373 1056"/>
                <a:gd name="T25" fmla="*/ T24 w 441"/>
                <a:gd name="T26" fmla="+- 0 2158 2158"/>
                <a:gd name="T27" fmla="*/ 2158 h 124"/>
                <a:gd name="T28" fmla="+- 0 1373 1056"/>
                <a:gd name="T29" fmla="*/ T28 w 441"/>
                <a:gd name="T30" fmla="+- 0 2215 2158"/>
                <a:gd name="T31" fmla="*/ 2215 h 124"/>
                <a:gd name="T32" fmla="+- 0 1056 1056"/>
                <a:gd name="T33" fmla="*/ T32 w 441"/>
                <a:gd name="T34" fmla="+- 0 2215 2158"/>
                <a:gd name="T35" fmla="*/ 2215 h 124"/>
                <a:gd name="T36" fmla="+- 0 1056 1056"/>
                <a:gd name="T37" fmla="*/ T36 w 441"/>
                <a:gd name="T38" fmla="+- 0 2225 2158"/>
                <a:gd name="T39" fmla="*/ 2225 h 124"/>
                <a:gd name="T40" fmla="+- 0 1373 1056"/>
                <a:gd name="T41" fmla="*/ T40 w 441"/>
                <a:gd name="T42" fmla="+- 0 2225 2158"/>
                <a:gd name="T43" fmla="*/ 2225 h 124"/>
                <a:gd name="T44" fmla="+- 0 1373 1056"/>
                <a:gd name="T45" fmla="*/ T44 w 441"/>
                <a:gd name="T46" fmla="+- 0 2215 2158"/>
                <a:gd name="T47" fmla="*/ 2215 h 124"/>
                <a:gd name="T48" fmla="+- 0 1486 1056"/>
                <a:gd name="T49" fmla="*/ T48 w 441"/>
                <a:gd name="T50" fmla="+- 0 2215 2158"/>
                <a:gd name="T51" fmla="*/ 2215 h 124"/>
                <a:gd name="T52" fmla="+- 0 1379 1056"/>
                <a:gd name="T53" fmla="*/ T52 w 441"/>
                <a:gd name="T54" fmla="+- 0 2215 2158"/>
                <a:gd name="T55" fmla="*/ 2215 h 124"/>
                <a:gd name="T56" fmla="+- 0 1379 1056"/>
                <a:gd name="T57" fmla="*/ T56 w 441"/>
                <a:gd name="T58" fmla="+- 0 2225 2158"/>
                <a:gd name="T59" fmla="*/ 2225 h 124"/>
                <a:gd name="T60" fmla="+- 0 1486 1056"/>
                <a:gd name="T61" fmla="*/ T60 w 441"/>
                <a:gd name="T62" fmla="+- 0 2225 2158"/>
                <a:gd name="T63" fmla="*/ 2225 h 124"/>
                <a:gd name="T64" fmla="+- 0 1496 1056"/>
                <a:gd name="T65" fmla="*/ T64 w 441"/>
                <a:gd name="T66" fmla="+- 0 2220 2158"/>
                <a:gd name="T67" fmla="*/ 2220 h 124"/>
                <a:gd name="T68" fmla="+- 0 1486 1056"/>
                <a:gd name="T69" fmla="*/ T68 w 441"/>
                <a:gd name="T70" fmla="+- 0 2215 2158"/>
                <a:gd name="T71" fmla="*/ 2215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0" name="Freeform 389"/>
            <p:cNvSpPr>
              <a:spLocks/>
            </p:cNvSpPr>
            <p:nvPr/>
          </p:nvSpPr>
          <p:spPr bwMode="auto">
            <a:xfrm>
              <a:off x="331" y="1760"/>
              <a:ext cx="992" cy="651"/>
            </a:xfrm>
            <a:custGeom>
              <a:avLst/>
              <a:gdLst>
                <a:gd name="T0" fmla="+- 0 531 5"/>
                <a:gd name="T1" fmla="*/ T0 w 1052"/>
                <a:gd name="T2" fmla="+- 0 1902 1902"/>
                <a:gd name="T3" fmla="*/ 1902 h 637"/>
                <a:gd name="T4" fmla="+- 0 626 5"/>
                <a:gd name="T5" fmla="*/ T4 w 1052"/>
                <a:gd name="T6" fmla="+- 0 1907 1902"/>
                <a:gd name="T7" fmla="*/ 1907 h 637"/>
                <a:gd name="T8" fmla="+- 0 715 5"/>
                <a:gd name="T9" fmla="*/ T8 w 1052"/>
                <a:gd name="T10" fmla="+- 0 1922 1902"/>
                <a:gd name="T11" fmla="*/ 1922 h 637"/>
                <a:gd name="T12" fmla="+- 0 796 5"/>
                <a:gd name="T13" fmla="*/ T12 w 1052"/>
                <a:gd name="T14" fmla="+- 0 1945 1902"/>
                <a:gd name="T15" fmla="*/ 1945 h 637"/>
                <a:gd name="T16" fmla="+- 0 870 5"/>
                <a:gd name="T17" fmla="*/ T16 w 1052"/>
                <a:gd name="T18" fmla="+- 0 1977 1902"/>
                <a:gd name="T19" fmla="*/ 1977 h 637"/>
                <a:gd name="T20" fmla="+- 0 933 5"/>
                <a:gd name="T21" fmla="*/ T20 w 1052"/>
                <a:gd name="T22" fmla="+- 0 2015 1902"/>
                <a:gd name="T23" fmla="*/ 2015 h 637"/>
                <a:gd name="T24" fmla="+- 0 985 5"/>
                <a:gd name="T25" fmla="*/ T24 w 1052"/>
                <a:gd name="T26" fmla="+- 0 2060 1902"/>
                <a:gd name="T27" fmla="*/ 2060 h 637"/>
                <a:gd name="T28" fmla="+- 0 1024 5"/>
                <a:gd name="T29" fmla="*/ T28 w 1052"/>
                <a:gd name="T30" fmla="+- 0 2109 1902"/>
                <a:gd name="T31" fmla="*/ 2109 h 637"/>
                <a:gd name="T32" fmla="+- 0 1057 5"/>
                <a:gd name="T33" fmla="*/ T32 w 1052"/>
                <a:gd name="T34" fmla="+- 0 2220 1902"/>
                <a:gd name="T35" fmla="*/ 2220 h 637"/>
                <a:gd name="T36" fmla="+- 0 1049 5"/>
                <a:gd name="T37" fmla="*/ T36 w 1052"/>
                <a:gd name="T38" fmla="+- 0 2277 1902"/>
                <a:gd name="T39" fmla="*/ 2277 h 637"/>
                <a:gd name="T40" fmla="+- 0 985 5"/>
                <a:gd name="T41" fmla="*/ T40 w 1052"/>
                <a:gd name="T42" fmla="+- 0 2381 1902"/>
                <a:gd name="T43" fmla="*/ 2381 h 637"/>
                <a:gd name="T44" fmla="+- 0 933 5"/>
                <a:gd name="T45" fmla="*/ T44 w 1052"/>
                <a:gd name="T46" fmla="+- 0 2425 1902"/>
                <a:gd name="T47" fmla="*/ 2425 h 637"/>
                <a:gd name="T48" fmla="+- 0 870 5"/>
                <a:gd name="T49" fmla="*/ T48 w 1052"/>
                <a:gd name="T50" fmla="+- 0 2464 1902"/>
                <a:gd name="T51" fmla="*/ 2464 h 637"/>
                <a:gd name="T52" fmla="+- 0 796 5"/>
                <a:gd name="T53" fmla="*/ T52 w 1052"/>
                <a:gd name="T54" fmla="+- 0 2495 1902"/>
                <a:gd name="T55" fmla="*/ 2495 h 637"/>
                <a:gd name="T56" fmla="+- 0 715 5"/>
                <a:gd name="T57" fmla="*/ T56 w 1052"/>
                <a:gd name="T58" fmla="+- 0 2518 1902"/>
                <a:gd name="T59" fmla="*/ 2518 h 637"/>
                <a:gd name="T60" fmla="+- 0 626 5"/>
                <a:gd name="T61" fmla="*/ T60 w 1052"/>
                <a:gd name="T62" fmla="+- 0 2533 1902"/>
                <a:gd name="T63" fmla="*/ 2533 h 637"/>
                <a:gd name="T64" fmla="+- 0 531 5"/>
                <a:gd name="T65" fmla="*/ T64 w 1052"/>
                <a:gd name="T66" fmla="+- 0 2538 1902"/>
                <a:gd name="T67" fmla="*/ 2538 h 637"/>
                <a:gd name="T68" fmla="+- 0 436 5"/>
                <a:gd name="T69" fmla="*/ T68 w 1052"/>
                <a:gd name="T70" fmla="+- 0 2533 1902"/>
                <a:gd name="T71" fmla="*/ 2533 h 637"/>
                <a:gd name="T72" fmla="+- 0 347 5"/>
                <a:gd name="T73" fmla="*/ T72 w 1052"/>
                <a:gd name="T74" fmla="+- 0 2518 1902"/>
                <a:gd name="T75" fmla="*/ 2518 h 637"/>
                <a:gd name="T76" fmla="+- 0 266 5"/>
                <a:gd name="T77" fmla="*/ T76 w 1052"/>
                <a:gd name="T78" fmla="+- 0 2495 1902"/>
                <a:gd name="T79" fmla="*/ 2495 h 637"/>
                <a:gd name="T80" fmla="+- 0 192 5"/>
                <a:gd name="T81" fmla="*/ T80 w 1052"/>
                <a:gd name="T82" fmla="+- 0 2464 1902"/>
                <a:gd name="T83" fmla="*/ 2464 h 637"/>
                <a:gd name="T84" fmla="+- 0 129 5"/>
                <a:gd name="T85" fmla="*/ T84 w 1052"/>
                <a:gd name="T86" fmla="+- 0 2425 1902"/>
                <a:gd name="T87" fmla="*/ 2425 h 637"/>
                <a:gd name="T88" fmla="+- 0 77 5"/>
                <a:gd name="T89" fmla="*/ T88 w 1052"/>
                <a:gd name="T90" fmla="+- 0 2381 1902"/>
                <a:gd name="T91" fmla="*/ 2381 h 637"/>
                <a:gd name="T92" fmla="+- 0 38 5"/>
                <a:gd name="T93" fmla="*/ T92 w 1052"/>
                <a:gd name="T94" fmla="+- 0 2331 1902"/>
                <a:gd name="T95" fmla="*/ 2331 h 637"/>
                <a:gd name="T96" fmla="+- 0 5 5"/>
                <a:gd name="T97" fmla="*/ T96 w 1052"/>
                <a:gd name="T98" fmla="+- 0 2220 1902"/>
                <a:gd name="T99" fmla="*/ 2220 h 637"/>
                <a:gd name="T100" fmla="+- 0 13 5"/>
                <a:gd name="T101" fmla="*/ T100 w 1052"/>
                <a:gd name="T102" fmla="+- 0 2163 1902"/>
                <a:gd name="T103" fmla="*/ 2163 h 637"/>
                <a:gd name="T104" fmla="+- 0 77 5"/>
                <a:gd name="T105" fmla="*/ T104 w 1052"/>
                <a:gd name="T106" fmla="+- 0 2060 1902"/>
                <a:gd name="T107" fmla="*/ 2060 h 637"/>
                <a:gd name="T108" fmla="+- 0 129 5"/>
                <a:gd name="T109" fmla="*/ T108 w 1052"/>
                <a:gd name="T110" fmla="+- 0 2015 1902"/>
                <a:gd name="T111" fmla="*/ 2015 h 637"/>
                <a:gd name="T112" fmla="+- 0 192 5"/>
                <a:gd name="T113" fmla="*/ T112 w 1052"/>
                <a:gd name="T114" fmla="+- 0 1977 1902"/>
                <a:gd name="T115" fmla="*/ 1977 h 637"/>
                <a:gd name="T116" fmla="+- 0 266 5"/>
                <a:gd name="T117" fmla="*/ T116 w 1052"/>
                <a:gd name="T118" fmla="+- 0 1945 1902"/>
                <a:gd name="T119" fmla="*/ 1945 h 637"/>
                <a:gd name="T120" fmla="+- 0 347 5"/>
                <a:gd name="T121" fmla="*/ T120 w 1052"/>
                <a:gd name="T122" fmla="+- 0 1922 1902"/>
                <a:gd name="T123" fmla="*/ 1922 h 637"/>
                <a:gd name="T124" fmla="+- 0 436 5"/>
                <a:gd name="T125" fmla="*/ T124 w 1052"/>
                <a:gd name="T126" fmla="+- 0 1907 1902"/>
                <a:gd name="T127" fmla="*/ 1907 h 637"/>
                <a:gd name="T128" fmla="+- 0 531 5"/>
                <a:gd name="T129" fmla="*/ T128 w 1052"/>
                <a:gd name="T130" fmla="+- 0 1902 1902"/>
                <a:gd name="T131" fmla="*/ 190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2" h="637">
                  <a:moveTo>
                    <a:pt x="526" y="0"/>
                  </a:moveTo>
                  <a:lnTo>
                    <a:pt x="621" y="5"/>
                  </a:lnTo>
                  <a:lnTo>
                    <a:pt x="710" y="20"/>
                  </a:lnTo>
                  <a:lnTo>
                    <a:pt x="791" y="43"/>
                  </a:lnTo>
                  <a:lnTo>
                    <a:pt x="865" y="75"/>
                  </a:lnTo>
                  <a:lnTo>
                    <a:pt x="928" y="113"/>
                  </a:lnTo>
                  <a:lnTo>
                    <a:pt x="980" y="158"/>
                  </a:lnTo>
                  <a:lnTo>
                    <a:pt x="1019" y="207"/>
                  </a:lnTo>
                  <a:lnTo>
                    <a:pt x="1052" y="318"/>
                  </a:lnTo>
                  <a:lnTo>
                    <a:pt x="1044" y="375"/>
                  </a:lnTo>
                  <a:lnTo>
                    <a:pt x="980" y="479"/>
                  </a:lnTo>
                  <a:lnTo>
                    <a:pt x="928" y="523"/>
                  </a:lnTo>
                  <a:lnTo>
                    <a:pt x="865" y="562"/>
                  </a:lnTo>
                  <a:lnTo>
                    <a:pt x="791" y="593"/>
                  </a:lnTo>
                  <a:lnTo>
                    <a:pt x="710" y="616"/>
                  </a:lnTo>
                  <a:lnTo>
                    <a:pt x="621" y="631"/>
                  </a:lnTo>
                  <a:lnTo>
                    <a:pt x="526" y="636"/>
                  </a:lnTo>
                  <a:lnTo>
                    <a:pt x="431" y="631"/>
                  </a:lnTo>
                  <a:lnTo>
                    <a:pt x="342" y="616"/>
                  </a:lnTo>
                  <a:lnTo>
                    <a:pt x="261" y="593"/>
                  </a:lnTo>
                  <a:lnTo>
                    <a:pt x="187" y="562"/>
                  </a:lnTo>
                  <a:lnTo>
                    <a:pt x="124" y="523"/>
                  </a:lnTo>
                  <a:lnTo>
                    <a:pt x="72" y="479"/>
                  </a:lnTo>
                  <a:lnTo>
                    <a:pt x="33" y="429"/>
                  </a:lnTo>
                  <a:lnTo>
                    <a:pt x="0" y="318"/>
                  </a:lnTo>
                  <a:lnTo>
                    <a:pt x="8" y="261"/>
                  </a:lnTo>
                  <a:lnTo>
                    <a:pt x="72" y="158"/>
                  </a:lnTo>
                  <a:lnTo>
                    <a:pt x="124" y="113"/>
                  </a:lnTo>
                  <a:lnTo>
                    <a:pt x="187" y="75"/>
                  </a:lnTo>
                  <a:lnTo>
                    <a:pt x="261" y="43"/>
                  </a:lnTo>
                  <a:lnTo>
                    <a:pt x="342" y="20"/>
                  </a:lnTo>
                  <a:lnTo>
                    <a:pt x="431"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1" name="AutoShape 48"/>
            <p:cNvSpPr>
              <a:spLocks/>
            </p:cNvSpPr>
            <p:nvPr/>
          </p:nvSpPr>
          <p:spPr bwMode="auto">
            <a:xfrm>
              <a:off x="3179" y="1984"/>
              <a:ext cx="441" cy="124"/>
            </a:xfrm>
            <a:custGeom>
              <a:avLst/>
              <a:gdLst>
                <a:gd name="T0" fmla="+- 0 3884 3567"/>
                <a:gd name="T1" fmla="*/ T0 w 441"/>
                <a:gd name="T2" fmla="+- 0 2143 2143"/>
                <a:gd name="T3" fmla="*/ 2143 h 124"/>
                <a:gd name="T4" fmla="+- 0 3884 3567"/>
                <a:gd name="T5" fmla="*/ T4 w 441"/>
                <a:gd name="T6" fmla="+- 0 2267 2143"/>
                <a:gd name="T7" fmla="*/ 2267 h 124"/>
                <a:gd name="T8" fmla="+- 0 3997 3567"/>
                <a:gd name="T9" fmla="*/ T8 w 441"/>
                <a:gd name="T10" fmla="+- 0 2210 2143"/>
                <a:gd name="T11" fmla="*/ 2210 h 124"/>
                <a:gd name="T12" fmla="+- 0 3890 3567"/>
                <a:gd name="T13" fmla="*/ T12 w 441"/>
                <a:gd name="T14" fmla="+- 0 2210 2143"/>
                <a:gd name="T15" fmla="*/ 2210 h 124"/>
                <a:gd name="T16" fmla="+- 0 3890 3567"/>
                <a:gd name="T17" fmla="*/ T16 w 441"/>
                <a:gd name="T18" fmla="+- 0 2200 2143"/>
                <a:gd name="T19" fmla="*/ 2200 h 124"/>
                <a:gd name="T20" fmla="+- 0 3997 3567"/>
                <a:gd name="T21" fmla="*/ T20 w 441"/>
                <a:gd name="T22" fmla="+- 0 2200 2143"/>
                <a:gd name="T23" fmla="*/ 2200 h 124"/>
                <a:gd name="T24" fmla="+- 0 3884 3567"/>
                <a:gd name="T25" fmla="*/ T24 w 441"/>
                <a:gd name="T26" fmla="+- 0 2143 2143"/>
                <a:gd name="T27" fmla="*/ 2143 h 124"/>
                <a:gd name="T28" fmla="+- 0 3884 3567"/>
                <a:gd name="T29" fmla="*/ T28 w 441"/>
                <a:gd name="T30" fmla="+- 0 2200 2143"/>
                <a:gd name="T31" fmla="*/ 2200 h 124"/>
                <a:gd name="T32" fmla="+- 0 3567 3567"/>
                <a:gd name="T33" fmla="*/ T32 w 441"/>
                <a:gd name="T34" fmla="+- 0 2200 2143"/>
                <a:gd name="T35" fmla="*/ 2200 h 124"/>
                <a:gd name="T36" fmla="+- 0 3567 3567"/>
                <a:gd name="T37" fmla="*/ T36 w 441"/>
                <a:gd name="T38" fmla="+- 0 2210 2143"/>
                <a:gd name="T39" fmla="*/ 2210 h 124"/>
                <a:gd name="T40" fmla="+- 0 3884 3567"/>
                <a:gd name="T41" fmla="*/ T40 w 441"/>
                <a:gd name="T42" fmla="+- 0 2210 2143"/>
                <a:gd name="T43" fmla="*/ 2210 h 124"/>
                <a:gd name="T44" fmla="+- 0 3884 3567"/>
                <a:gd name="T45" fmla="*/ T44 w 441"/>
                <a:gd name="T46" fmla="+- 0 2200 2143"/>
                <a:gd name="T47" fmla="*/ 2200 h 124"/>
                <a:gd name="T48" fmla="+- 0 3997 3567"/>
                <a:gd name="T49" fmla="*/ T48 w 441"/>
                <a:gd name="T50" fmla="+- 0 2200 2143"/>
                <a:gd name="T51" fmla="*/ 2200 h 124"/>
                <a:gd name="T52" fmla="+- 0 3890 3567"/>
                <a:gd name="T53" fmla="*/ T52 w 441"/>
                <a:gd name="T54" fmla="+- 0 2200 2143"/>
                <a:gd name="T55" fmla="*/ 2200 h 124"/>
                <a:gd name="T56" fmla="+- 0 3890 3567"/>
                <a:gd name="T57" fmla="*/ T56 w 441"/>
                <a:gd name="T58" fmla="+- 0 2210 2143"/>
                <a:gd name="T59" fmla="*/ 2210 h 124"/>
                <a:gd name="T60" fmla="+- 0 3997 3567"/>
                <a:gd name="T61" fmla="*/ T60 w 441"/>
                <a:gd name="T62" fmla="+- 0 2210 2143"/>
                <a:gd name="T63" fmla="*/ 2210 h 124"/>
                <a:gd name="T64" fmla="+- 0 4007 3567"/>
                <a:gd name="T65" fmla="*/ T64 w 441"/>
                <a:gd name="T66" fmla="+- 0 2205 2143"/>
                <a:gd name="T67" fmla="*/ 2205 h 124"/>
                <a:gd name="T68" fmla="+- 0 3997 3567"/>
                <a:gd name="T69" fmla="*/ T68 w 441"/>
                <a:gd name="T70" fmla="+- 0 2200 2143"/>
                <a:gd name="T71" fmla="*/ 2200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2" name="Freeform 391"/>
            <p:cNvSpPr>
              <a:spLocks/>
            </p:cNvSpPr>
            <p:nvPr/>
          </p:nvSpPr>
          <p:spPr bwMode="auto">
            <a:xfrm>
              <a:off x="3620" y="1763"/>
              <a:ext cx="1045" cy="648"/>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3" name="AutoShape 50"/>
            <p:cNvSpPr>
              <a:spLocks/>
            </p:cNvSpPr>
            <p:nvPr/>
          </p:nvSpPr>
          <p:spPr bwMode="auto">
            <a:xfrm>
              <a:off x="7920" y="1232"/>
              <a:ext cx="441" cy="93"/>
            </a:xfrm>
            <a:custGeom>
              <a:avLst/>
              <a:gdLst>
                <a:gd name="T0" fmla="+- 0 9617 9300"/>
                <a:gd name="T1" fmla="*/ T0 w 441"/>
                <a:gd name="T2" fmla="+- 0 1291 1291"/>
                <a:gd name="T3" fmla="*/ 1291 h 124"/>
                <a:gd name="T4" fmla="+- 0 9617 9300"/>
                <a:gd name="T5" fmla="*/ T4 w 441"/>
                <a:gd name="T6" fmla="+- 0 1415 1291"/>
                <a:gd name="T7" fmla="*/ 1415 h 124"/>
                <a:gd name="T8" fmla="+- 0 9730 9300"/>
                <a:gd name="T9" fmla="*/ T8 w 441"/>
                <a:gd name="T10" fmla="+- 0 1358 1291"/>
                <a:gd name="T11" fmla="*/ 1358 h 124"/>
                <a:gd name="T12" fmla="+- 0 9623 9300"/>
                <a:gd name="T13" fmla="*/ T12 w 441"/>
                <a:gd name="T14" fmla="+- 0 1358 1291"/>
                <a:gd name="T15" fmla="*/ 1358 h 124"/>
                <a:gd name="T16" fmla="+- 0 9623 9300"/>
                <a:gd name="T17" fmla="*/ T16 w 441"/>
                <a:gd name="T18" fmla="+- 0 1348 1291"/>
                <a:gd name="T19" fmla="*/ 1348 h 124"/>
                <a:gd name="T20" fmla="+- 0 9730 9300"/>
                <a:gd name="T21" fmla="*/ T20 w 441"/>
                <a:gd name="T22" fmla="+- 0 1348 1291"/>
                <a:gd name="T23" fmla="*/ 1348 h 124"/>
                <a:gd name="T24" fmla="+- 0 9617 9300"/>
                <a:gd name="T25" fmla="*/ T24 w 441"/>
                <a:gd name="T26" fmla="+- 0 1291 1291"/>
                <a:gd name="T27" fmla="*/ 1291 h 124"/>
                <a:gd name="T28" fmla="+- 0 9617 9300"/>
                <a:gd name="T29" fmla="*/ T28 w 441"/>
                <a:gd name="T30" fmla="+- 0 1348 1291"/>
                <a:gd name="T31" fmla="*/ 1348 h 124"/>
                <a:gd name="T32" fmla="+- 0 9300 9300"/>
                <a:gd name="T33" fmla="*/ T32 w 441"/>
                <a:gd name="T34" fmla="+- 0 1348 1291"/>
                <a:gd name="T35" fmla="*/ 1348 h 124"/>
                <a:gd name="T36" fmla="+- 0 9300 9300"/>
                <a:gd name="T37" fmla="*/ T36 w 441"/>
                <a:gd name="T38" fmla="+- 0 1358 1291"/>
                <a:gd name="T39" fmla="*/ 1358 h 124"/>
                <a:gd name="T40" fmla="+- 0 9617 9300"/>
                <a:gd name="T41" fmla="*/ T40 w 441"/>
                <a:gd name="T42" fmla="+- 0 1358 1291"/>
                <a:gd name="T43" fmla="*/ 1358 h 124"/>
                <a:gd name="T44" fmla="+- 0 9617 9300"/>
                <a:gd name="T45" fmla="*/ T44 w 441"/>
                <a:gd name="T46" fmla="+- 0 1348 1291"/>
                <a:gd name="T47" fmla="*/ 1348 h 124"/>
                <a:gd name="T48" fmla="+- 0 9730 9300"/>
                <a:gd name="T49" fmla="*/ T48 w 441"/>
                <a:gd name="T50" fmla="+- 0 1348 1291"/>
                <a:gd name="T51" fmla="*/ 1348 h 124"/>
                <a:gd name="T52" fmla="+- 0 9623 9300"/>
                <a:gd name="T53" fmla="*/ T52 w 441"/>
                <a:gd name="T54" fmla="+- 0 1348 1291"/>
                <a:gd name="T55" fmla="*/ 1348 h 124"/>
                <a:gd name="T56" fmla="+- 0 9623 9300"/>
                <a:gd name="T57" fmla="*/ T56 w 441"/>
                <a:gd name="T58" fmla="+- 0 1358 1291"/>
                <a:gd name="T59" fmla="*/ 1358 h 124"/>
                <a:gd name="T60" fmla="+- 0 9730 9300"/>
                <a:gd name="T61" fmla="*/ T60 w 441"/>
                <a:gd name="T62" fmla="+- 0 1358 1291"/>
                <a:gd name="T63" fmla="*/ 1358 h 124"/>
                <a:gd name="T64" fmla="+- 0 9740 9300"/>
                <a:gd name="T65" fmla="*/ T64 w 441"/>
                <a:gd name="T66" fmla="+- 0 1353 1291"/>
                <a:gd name="T67" fmla="*/ 1353 h 124"/>
                <a:gd name="T68" fmla="+- 0 9730 9300"/>
                <a:gd name="T69" fmla="*/ T68 w 441"/>
                <a:gd name="T70" fmla="+- 0 1348 1291"/>
                <a:gd name="T71" fmla="*/ 134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4" name="Freeform 393"/>
            <p:cNvSpPr>
              <a:spLocks/>
            </p:cNvSpPr>
            <p:nvPr/>
          </p:nvSpPr>
          <p:spPr bwMode="auto">
            <a:xfrm>
              <a:off x="8338" y="795"/>
              <a:ext cx="1308" cy="823"/>
            </a:xfrm>
            <a:custGeom>
              <a:avLst/>
              <a:gdLst>
                <a:gd name="T0" fmla="+- 0 10217 9740"/>
                <a:gd name="T1" fmla="*/ T0 w 953"/>
                <a:gd name="T2" fmla="+- 0 806 806"/>
                <a:gd name="T3" fmla="*/ 806 h 1077"/>
                <a:gd name="T4" fmla="+- 0 10287 9740"/>
                <a:gd name="T5" fmla="*/ T4 w 953"/>
                <a:gd name="T6" fmla="+- 0 811 806"/>
                <a:gd name="T7" fmla="*/ 811 h 1077"/>
                <a:gd name="T8" fmla="+- 0 10354 9740"/>
                <a:gd name="T9" fmla="*/ T8 w 953"/>
                <a:gd name="T10" fmla="+- 0 828 806"/>
                <a:gd name="T11" fmla="*/ 828 h 1077"/>
                <a:gd name="T12" fmla="+- 0 10418 9740"/>
                <a:gd name="T13" fmla="*/ T12 w 953"/>
                <a:gd name="T14" fmla="+- 0 856 806"/>
                <a:gd name="T15" fmla="*/ 856 h 1077"/>
                <a:gd name="T16" fmla="+- 0 10476 9740"/>
                <a:gd name="T17" fmla="*/ T16 w 953"/>
                <a:gd name="T18" fmla="+- 0 892 806"/>
                <a:gd name="T19" fmla="*/ 892 h 1077"/>
                <a:gd name="T20" fmla="+- 0 10529 9740"/>
                <a:gd name="T21" fmla="*/ T20 w 953"/>
                <a:gd name="T22" fmla="+- 0 938 806"/>
                <a:gd name="T23" fmla="*/ 938 h 1077"/>
                <a:gd name="T24" fmla="+- 0 10576 9740"/>
                <a:gd name="T25" fmla="*/ T24 w 953"/>
                <a:gd name="T26" fmla="+- 0 991 806"/>
                <a:gd name="T27" fmla="*/ 991 h 1077"/>
                <a:gd name="T28" fmla="+- 0 10616 9740"/>
                <a:gd name="T29" fmla="*/ T28 w 953"/>
                <a:gd name="T30" fmla="+- 0 1051 806"/>
                <a:gd name="T31" fmla="*/ 1051 h 1077"/>
                <a:gd name="T32" fmla="+- 0 10649 9740"/>
                <a:gd name="T33" fmla="*/ T32 w 953"/>
                <a:gd name="T34" fmla="+- 0 1117 806"/>
                <a:gd name="T35" fmla="*/ 1117 h 1077"/>
                <a:gd name="T36" fmla="+- 0 10673 9740"/>
                <a:gd name="T37" fmla="*/ T36 w 953"/>
                <a:gd name="T38" fmla="+- 0 1188 806"/>
                <a:gd name="T39" fmla="*/ 1188 h 1077"/>
                <a:gd name="T40" fmla="+- 0 10688 9740"/>
                <a:gd name="T41" fmla="*/ T40 w 953"/>
                <a:gd name="T42" fmla="+- 0 1264 806"/>
                <a:gd name="T43" fmla="*/ 1264 h 1077"/>
                <a:gd name="T44" fmla="+- 0 10693 9740"/>
                <a:gd name="T45" fmla="*/ T44 w 953"/>
                <a:gd name="T46" fmla="+- 0 1344 806"/>
                <a:gd name="T47" fmla="*/ 1344 h 1077"/>
                <a:gd name="T48" fmla="+- 0 10688 9740"/>
                <a:gd name="T49" fmla="*/ T48 w 953"/>
                <a:gd name="T50" fmla="+- 0 1423 806"/>
                <a:gd name="T51" fmla="*/ 1423 h 1077"/>
                <a:gd name="T52" fmla="+- 0 10673 9740"/>
                <a:gd name="T53" fmla="*/ T52 w 953"/>
                <a:gd name="T54" fmla="+- 0 1499 806"/>
                <a:gd name="T55" fmla="*/ 1499 h 1077"/>
                <a:gd name="T56" fmla="+- 0 10649 9740"/>
                <a:gd name="T57" fmla="*/ T56 w 953"/>
                <a:gd name="T58" fmla="+- 0 1571 806"/>
                <a:gd name="T59" fmla="*/ 1571 h 1077"/>
                <a:gd name="T60" fmla="+- 0 10616 9740"/>
                <a:gd name="T61" fmla="*/ T60 w 953"/>
                <a:gd name="T62" fmla="+- 0 1637 806"/>
                <a:gd name="T63" fmla="*/ 1637 h 1077"/>
                <a:gd name="T64" fmla="+- 0 10576 9740"/>
                <a:gd name="T65" fmla="*/ T64 w 953"/>
                <a:gd name="T66" fmla="+- 0 1697 806"/>
                <a:gd name="T67" fmla="*/ 1697 h 1077"/>
                <a:gd name="T68" fmla="+- 0 10529 9740"/>
                <a:gd name="T69" fmla="*/ T68 w 953"/>
                <a:gd name="T70" fmla="+- 0 1750 806"/>
                <a:gd name="T71" fmla="*/ 1750 h 1077"/>
                <a:gd name="T72" fmla="+- 0 10476 9740"/>
                <a:gd name="T73" fmla="*/ T72 w 953"/>
                <a:gd name="T74" fmla="+- 0 1796 806"/>
                <a:gd name="T75" fmla="*/ 1796 h 1077"/>
                <a:gd name="T76" fmla="+- 0 10418 9740"/>
                <a:gd name="T77" fmla="*/ T76 w 953"/>
                <a:gd name="T78" fmla="+- 0 1832 806"/>
                <a:gd name="T79" fmla="*/ 1832 h 1077"/>
                <a:gd name="T80" fmla="+- 0 10354 9740"/>
                <a:gd name="T81" fmla="*/ T80 w 953"/>
                <a:gd name="T82" fmla="+- 0 1860 806"/>
                <a:gd name="T83" fmla="*/ 1860 h 1077"/>
                <a:gd name="T84" fmla="+- 0 10287 9740"/>
                <a:gd name="T85" fmla="*/ T84 w 953"/>
                <a:gd name="T86" fmla="+- 0 1876 806"/>
                <a:gd name="T87" fmla="*/ 1876 h 1077"/>
                <a:gd name="T88" fmla="+- 0 10217 9740"/>
                <a:gd name="T89" fmla="*/ T88 w 953"/>
                <a:gd name="T90" fmla="+- 0 1882 806"/>
                <a:gd name="T91" fmla="*/ 1882 h 1077"/>
                <a:gd name="T92" fmla="+- 0 10146 9740"/>
                <a:gd name="T93" fmla="*/ T92 w 953"/>
                <a:gd name="T94" fmla="+- 0 1876 806"/>
                <a:gd name="T95" fmla="*/ 1876 h 1077"/>
                <a:gd name="T96" fmla="+- 0 10079 9740"/>
                <a:gd name="T97" fmla="*/ T96 w 953"/>
                <a:gd name="T98" fmla="+- 0 1860 806"/>
                <a:gd name="T99" fmla="*/ 1860 h 1077"/>
                <a:gd name="T100" fmla="+- 0 10016 9740"/>
                <a:gd name="T101" fmla="*/ T100 w 953"/>
                <a:gd name="T102" fmla="+- 0 1832 806"/>
                <a:gd name="T103" fmla="*/ 1832 h 1077"/>
                <a:gd name="T104" fmla="+- 0 9957 9740"/>
                <a:gd name="T105" fmla="*/ T104 w 953"/>
                <a:gd name="T106" fmla="+- 0 1796 806"/>
                <a:gd name="T107" fmla="*/ 1796 h 1077"/>
                <a:gd name="T108" fmla="+- 0 9904 9740"/>
                <a:gd name="T109" fmla="*/ T108 w 953"/>
                <a:gd name="T110" fmla="+- 0 1750 806"/>
                <a:gd name="T111" fmla="*/ 1750 h 1077"/>
                <a:gd name="T112" fmla="+- 0 9857 9740"/>
                <a:gd name="T113" fmla="*/ T112 w 953"/>
                <a:gd name="T114" fmla="+- 0 1697 806"/>
                <a:gd name="T115" fmla="*/ 1697 h 1077"/>
                <a:gd name="T116" fmla="+- 0 9817 9740"/>
                <a:gd name="T117" fmla="*/ T116 w 953"/>
                <a:gd name="T118" fmla="+- 0 1637 806"/>
                <a:gd name="T119" fmla="*/ 1637 h 1077"/>
                <a:gd name="T120" fmla="+- 0 9784 9740"/>
                <a:gd name="T121" fmla="*/ T120 w 953"/>
                <a:gd name="T122" fmla="+- 0 1571 806"/>
                <a:gd name="T123" fmla="*/ 1571 h 1077"/>
                <a:gd name="T124" fmla="+- 0 9760 9740"/>
                <a:gd name="T125" fmla="*/ T124 w 953"/>
                <a:gd name="T126" fmla="+- 0 1499 806"/>
                <a:gd name="T127" fmla="*/ 1499 h 1077"/>
                <a:gd name="T128" fmla="+- 0 9745 9740"/>
                <a:gd name="T129" fmla="*/ T128 w 953"/>
                <a:gd name="T130" fmla="+- 0 1423 806"/>
                <a:gd name="T131" fmla="*/ 1423 h 1077"/>
                <a:gd name="T132" fmla="+- 0 9740 9740"/>
                <a:gd name="T133" fmla="*/ T132 w 953"/>
                <a:gd name="T134" fmla="+- 0 1344 806"/>
                <a:gd name="T135" fmla="*/ 1344 h 1077"/>
                <a:gd name="T136" fmla="+- 0 9745 9740"/>
                <a:gd name="T137" fmla="*/ T136 w 953"/>
                <a:gd name="T138" fmla="+- 0 1264 806"/>
                <a:gd name="T139" fmla="*/ 1264 h 1077"/>
                <a:gd name="T140" fmla="+- 0 9760 9740"/>
                <a:gd name="T141" fmla="*/ T140 w 953"/>
                <a:gd name="T142" fmla="+- 0 1188 806"/>
                <a:gd name="T143" fmla="*/ 1188 h 1077"/>
                <a:gd name="T144" fmla="+- 0 9784 9740"/>
                <a:gd name="T145" fmla="*/ T144 w 953"/>
                <a:gd name="T146" fmla="+- 0 1117 806"/>
                <a:gd name="T147" fmla="*/ 1117 h 1077"/>
                <a:gd name="T148" fmla="+- 0 9817 9740"/>
                <a:gd name="T149" fmla="*/ T148 w 953"/>
                <a:gd name="T150" fmla="+- 0 1051 806"/>
                <a:gd name="T151" fmla="*/ 1051 h 1077"/>
                <a:gd name="T152" fmla="+- 0 9857 9740"/>
                <a:gd name="T153" fmla="*/ T152 w 953"/>
                <a:gd name="T154" fmla="+- 0 991 806"/>
                <a:gd name="T155" fmla="*/ 991 h 1077"/>
                <a:gd name="T156" fmla="+- 0 9904 9740"/>
                <a:gd name="T157" fmla="*/ T156 w 953"/>
                <a:gd name="T158" fmla="+- 0 938 806"/>
                <a:gd name="T159" fmla="*/ 938 h 1077"/>
                <a:gd name="T160" fmla="+- 0 9957 9740"/>
                <a:gd name="T161" fmla="*/ T160 w 953"/>
                <a:gd name="T162" fmla="+- 0 892 806"/>
                <a:gd name="T163" fmla="*/ 892 h 1077"/>
                <a:gd name="T164" fmla="+- 0 10016 9740"/>
                <a:gd name="T165" fmla="*/ T164 w 953"/>
                <a:gd name="T166" fmla="+- 0 856 806"/>
                <a:gd name="T167" fmla="*/ 856 h 1077"/>
                <a:gd name="T168" fmla="+- 0 10079 9740"/>
                <a:gd name="T169" fmla="*/ T168 w 953"/>
                <a:gd name="T170" fmla="+- 0 828 806"/>
                <a:gd name="T171" fmla="*/ 828 h 1077"/>
                <a:gd name="T172" fmla="+- 0 10146 9740"/>
                <a:gd name="T173" fmla="*/ T172 w 953"/>
                <a:gd name="T174" fmla="+- 0 811 806"/>
                <a:gd name="T175" fmla="*/ 811 h 1077"/>
                <a:gd name="T176" fmla="+- 0 10217 9740"/>
                <a:gd name="T177" fmla="*/ T176 w 953"/>
                <a:gd name="T178" fmla="+- 0 806 806"/>
                <a:gd name="T179" fmla="*/ 806 h 1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53" h="1077">
                  <a:moveTo>
                    <a:pt x="477" y="0"/>
                  </a:moveTo>
                  <a:lnTo>
                    <a:pt x="547" y="5"/>
                  </a:lnTo>
                  <a:lnTo>
                    <a:pt x="614" y="22"/>
                  </a:lnTo>
                  <a:lnTo>
                    <a:pt x="678" y="50"/>
                  </a:lnTo>
                  <a:lnTo>
                    <a:pt x="736" y="86"/>
                  </a:lnTo>
                  <a:lnTo>
                    <a:pt x="789" y="132"/>
                  </a:lnTo>
                  <a:lnTo>
                    <a:pt x="836" y="185"/>
                  </a:lnTo>
                  <a:lnTo>
                    <a:pt x="876" y="245"/>
                  </a:lnTo>
                  <a:lnTo>
                    <a:pt x="909" y="311"/>
                  </a:lnTo>
                  <a:lnTo>
                    <a:pt x="933" y="382"/>
                  </a:lnTo>
                  <a:lnTo>
                    <a:pt x="948" y="458"/>
                  </a:lnTo>
                  <a:lnTo>
                    <a:pt x="953" y="538"/>
                  </a:lnTo>
                  <a:lnTo>
                    <a:pt x="948" y="617"/>
                  </a:lnTo>
                  <a:lnTo>
                    <a:pt x="933" y="693"/>
                  </a:lnTo>
                  <a:lnTo>
                    <a:pt x="909" y="765"/>
                  </a:lnTo>
                  <a:lnTo>
                    <a:pt x="876" y="831"/>
                  </a:lnTo>
                  <a:lnTo>
                    <a:pt x="836" y="891"/>
                  </a:lnTo>
                  <a:lnTo>
                    <a:pt x="789" y="944"/>
                  </a:lnTo>
                  <a:lnTo>
                    <a:pt x="736" y="990"/>
                  </a:lnTo>
                  <a:lnTo>
                    <a:pt x="678" y="1026"/>
                  </a:lnTo>
                  <a:lnTo>
                    <a:pt x="614" y="1054"/>
                  </a:lnTo>
                  <a:lnTo>
                    <a:pt x="547" y="1070"/>
                  </a:lnTo>
                  <a:lnTo>
                    <a:pt x="477" y="1076"/>
                  </a:lnTo>
                  <a:lnTo>
                    <a:pt x="406" y="1070"/>
                  </a:lnTo>
                  <a:lnTo>
                    <a:pt x="339" y="1054"/>
                  </a:lnTo>
                  <a:lnTo>
                    <a:pt x="276" y="1026"/>
                  </a:lnTo>
                  <a:lnTo>
                    <a:pt x="217" y="990"/>
                  </a:lnTo>
                  <a:lnTo>
                    <a:pt x="164" y="944"/>
                  </a:lnTo>
                  <a:lnTo>
                    <a:pt x="117" y="891"/>
                  </a:lnTo>
                  <a:lnTo>
                    <a:pt x="77" y="831"/>
                  </a:lnTo>
                  <a:lnTo>
                    <a:pt x="44" y="765"/>
                  </a:lnTo>
                  <a:lnTo>
                    <a:pt x="20" y="693"/>
                  </a:lnTo>
                  <a:lnTo>
                    <a:pt x="5" y="617"/>
                  </a:lnTo>
                  <a:lnTo>
                    <a:pt x="0" y="538"/>
                  </a:lnTo>
                  <a:lnTo>
                    <a:pt x="5" y="458"/>
                  </a:lnTo>
                  <a:lnTo>
                    <a:pt x="20" y="382"/>
                  </a:lnTo>
                  <a:lnTo>
                    <a:pt x="44" y="311"/>
                  </a:lnTo>
                  <a:lnTo>
                    <a:pt x="77" y="245"/>
                  </a:lnTo>
                  <a:lnTo>
                    <a:pt x="117" y="185"/>
                  </a:lnTo>
                  <a:lnTo>
                    <a:pt x="164" y="132"/>
                  </a:lnTo>
                  <a:lnTo>
                    <a:pt x="217" y="86"/>
                  </a:lnTo>
                  <a:lnTo>
                    <a:pt x="276" y="50"/>
                  </a:lnTo>
                  <a:lnTo>
                    <a:pt x="339" y="22"/>
                  </a:lnTo>
                  <a:lnTo>
                    <a:pt x="406" y="5"/>
                  </a:lnTo>
                  <a:lnTo>
                    <a:pt x="477"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5" name="Text Box 52"/>
            <p:cNvSpPr txBox="1">
              <a:spLocks noChangeArrowheads="1"/>
            </p:cNvSpPr>
            <p:nvPr/>
          </p:nvSpPr>
          <p:spPr bwMode="auto">
            <a:xfrm>
              <a:off x="1388" y="149"/>
              <a:ext cx="196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Bunga Kecombrang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6" name="Text Box 53"/>
            <p:cNvSpPr txBox="1">
              <a:spLocks noChangeArrowheads="1"/>
            </p:cNvSpPr>
            <p:nvPr/>
          </p:nvSpPr>
          <p:spPr bwMode="auto">
            <a:xfrm>
              <a:off x="6585" y="55"/>
              <a:ext cx="1318"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Bagian Paha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54"/>
            <p:cNvSpPr txBox="1">
              <a:spLocks noChangeArrowheads="1"/>
            </p:cNvSpPr>
            <p:nvPr/>
          </p:nvSpPr>
          <p:spPr bwMode="auto">
            <a:xfrm>
              <a:off x="2030" y="1083"/>
              <a:ext cx="82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Sortasi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55"/>
            <p:cNvSpPr txBox="1">
              <a:spLocks noChangeArrowheads="1"/>
            </p:cNvSpPr>
            <p:nvPr/>
          </p:nvSpPr>
          <p:spPr bwMode="auto">
            <a:xfrm>
              <a:off x="3752" y="1000"/>
              <a:ext cx="204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Bunga 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Apkir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 name="Text Box 56"/>
            <p:cNvSpPr txBox="1">
              <a:spLocks noChangeArrowheads="1"/>
            </p:cNvSpPr>
            <p:nvPr/>
          </p:nvSpPr>
          <p:spPr bwMode="auto">
            <a:xfrm>
              <a:off x="6907" y="1096"/>
              <a:ext cx="79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Sortasi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0" name="Text Box 57"/>
            <p:cNvSpPr txBox="1">
              <a:spLocks noChangeArrowheads="1"/>
            </p:cNvSpPr>
            <p:nvPr/>
          </p:nvSpPr>
          <p:spPr bwMode="auto">
            <a:xfrm>
              <a:off x="8488" y="939"/>
              <a:ext cx="1095"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27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Sapi Apkir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58"/>
            <p:cNvSpPr txBox="1">
              <a:spLocks noChangeArrowheads="1"/>
            </p:cNvSpPr>
            <p:nvPr/>
          </p:nvSpPr>
          <p:spPr bwMode="auto">
            <a:xfrm>
              <a:off x="495" y="1837"/>
              <a:ext cx="71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Bersih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59"/>
            <p:cNvSpPr txBox="1">
              <a:spLocks noChangeArrowheads="1"/>
            </p:cNvSpPr>
            <p:nvPr/>
          </p:nvSpPr>
          <p:spPr bwMode="auto">
            <a:xfrm>
              <a:off x="1937" y="1918"/>
              <a:ext cx="10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Pencucian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0"/>
            <p:cNvSpPr txBox="1">
              <a:spLocks noChangeArrowheads="1"/>
            </p:cNvSpPr>
            <p:nvPr/>
          </p:nvSpPr>
          <p:spPr bwMode="auto">
            <a:xfrm>
              <a:off x="3851" y="1837"/>
              <a:ext cx="67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4" name="Text Box 61"/>
            <p:cNvSpPr txBox="1">
              <a:spLocks noChangeArrowheads="1"/>
            </p:cNvSpPr>
            <p:nvPr/>
          </p:nvSpPr>
          <p:spPr bwMode="auto">
            <a:xfrm>
              <a:off x="6281" y="1921"/>
              <a:ext cx="208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Pemotongan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50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2"/>
            <p:cNvSpPr txBox="1">
              <a:spLocks noChangeArrowheads="1"/>
            </p:cNvSpPr>
            <p:nvPr/>
          </p:nvSpPr>
          <p:spPr bwMode="auto">
            <a:xfrm>
              <a:off x="1420" y="2697"/>
              <a:ext cx="199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Penimbangan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W = 200 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6" name="Text Box 63"/>
            <p:cNvSpPr txBox="1">
              <a:spLocks noChangeArrowheads="1"/>
            </p:cNvSpPr>
            <p:nvPr/>
          </p:nvSpPr>
          <p:spPr bwMode="auto">
            <a:xfrm>
              <a:off x="6766" y="3006"/>
              <a:ext cx="1194"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Potong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7" name="Text Box 65"/>
            <p:cNvSpPr txBox="1">
              <a:spLocks noChangeArrowheads="1"/>
            </p:cNvSpPr>
            <p:nvPr/>
          </p:nvSpPr>
          <p:spPr bwMode="auto">
            <a:xfrm>
              <a:off x="1819" y="3740"/>
              <a:ext cx="1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Penghancuran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8" name="Text Box 66"/>
            <p:cNvSpPr txBox="1">
              <a:spLocks noChangeArrowheads="1"/>
            </p:cNvSpPr>
            <p:nvPr/>
          </p:nvSpPr>
          <p:spPr bwMode="auto">
            <a:xfrm>
              <a:off x="515" y="3599"/>
              <a:ext cx="67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Steril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9" name="Text Box 67"/>
            <p:cNvSpPr txBox="1">
              <a:spLocks noChangeArrowheads="1"/>
            </p:cNvSpPr>
            <p:nvPr/>
          </p:nvSpPr>
          <p:spPr bwMode="auto">
            <a:xfrm>
              <a:off x="3192" y="3510"/>
              <a:ext cx="17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4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1x, 2x, 3x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0" name="Text Box 68"/>
            <p:cNvSpPr txBox="1">
              <a:spLocks noChangeArrowheads="1"/>
            </p:cNvSpPr>
            <p:nvPr/>
          </p:nvSpPr>
          <p:spPr bwMode="auto">
            <a:xfrm>
              <a:off x="5912" y="3980"/>
              <a:ext cx="297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084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1211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 = 60 menit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1211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 = 10ºC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Konsentrasi = 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1" name="Text Box 69"/>
            <p:cNvSpPr txBox="1">
              <a:spLocks noChangeArrowheads="1"/>
            </p:cNvSpPr>
            <p:nvPr/>
          </p:nvSpPr>
          <p:spPr bwMode="auto">
            <a:xfrm>
              <a:off x="1710" y="4585"/>
              <a:ext cx="136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Penyaringan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2" name="Text Box 70"/>
            <p:cNvSpPr txBox="1">
              <a:spLocks noChangeArrowheads="1"/>
            </p:cNvSpPr>
            <p:nvPr/>
          </p:nvSpPr>
          <p:spPr bwMode="auto">
            <a:xfrm>
              <a:off x="3695" y="4304"/>
              <a:ext cx="1317"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Ampas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35" algn="ctr">
                <a:lnSpc>
                  <a:spcPct val="107000"/>
                </a:lnSpc>
                <a:spcBef>
                  <a:spcPts val="0"/>
                </a:spcBef>
                <a:spcAft>
                  <a:spcPts val="0"/>
                </a:spcAft>
              </a:pPr>
              <a:r>
                <a:rPr lang="en-US"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Bunga</a:t>
              </a: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3" name="Text Box 71"/>
            <p:cNvSpPr txBox="1">
              <a:spLocks noChangeArrowheads="1"/>
            </p:cNvSpPr>
            <p:nvPr/>
          </p:nvSpPr>
          <p:spPr bwMode="auto">
            <a:xfrm>
              <a:off x="6887" y="5440"/>
              <a:ext cx="113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Penirisan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4" name="Text Box 72"/>
            <p:cNvSpPr txBox="1">
              <a:spLocks noChangeArrowheads="1"/>
            </p:cNvSpPr>
            <p:nvPr/>
          </p:nvSpPr>
          <p:spPr bwMode="auto">
            <a:xfrm>
              <a:off x="8361" y="5146"/>
              <a:ext cx="1543"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11455" marR="21145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Bekas 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73"/>
            <p:cNvSpPr txBox="1">
              <a:spLocks noChangeArrowheads="1"/>
            </p:cNvSpPr>
            <p:nvPr/>
          </p:nvSpPr>
          <p:spPr bwMode="auto">
            <a:xfrm>
              <a:off x="1513" y="5529"/>
              <a:ext cx="209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Ekstrak 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Bunga 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6" name="Text Box 74"/>
            <p:cNvSpPr txBox="1">
              <a:spLocks noChangeArrowheads="1"/>
            </p:cNvSpPr>
            <p:nvPr/>
          </p:nvSpPr>
          <p:spPr bwMode="auto">
            <a:xfrm>
              <a:off x="6481" y="6272"/>
              <a:ext cx="205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Hasil Perendaman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7" name="Text Box 75"/>
            <p:cNvSpPr txBox="1">
              <a:spLocks noChangeArrowheads="1"/>
            </p:cNvSpPr>
            <p:nvPr/>
          </p:nvSpPr>
          <p:spPr bwMode="auto">
            <a:xfrm>
              <a:off x="6626" y="7368"/>
              <a:ext cx="24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Uji </a:t>
              </a:r>
              <a:r>
                <a:rPr lang="en-US" sz="1200" b="1" dirty="0" err="1"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Hedonik</a:t>
              </a: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dan TPC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18" name="AutoShape 50"/>
          <p:cNvSpPr>
            <a:spLocks/>
          </p:cNvSpPr>
          <p:nvPr/>
        </p:nvSpPr>
        <p:spPr bwMode="auto">
          <a:xfrm rot="10800000">
            <a:off x="4600688" y="3590138"/>
            <a:ext cx="655955" cy="55245"/>
          </a:xfrm>
          <a:custGeom>
            <a:avLst/>
            <a:gdLst>
              <a:gd name="T0" fmla="+- 0 9617 9300"/>
              <a:gd name="T1" fmla="*/ T0 w 441"/>
              <a:gd name="T2" fmla="+- 0 1291 1291"/>
              <a:gd name="T3" fmla="*/ 1291 h 124"/>
              <a:gd name="T4" fmla="+- 0 9617 9300"/>
              <a:gd name="T5" fmla="*/ T4 w 441"/>
              <a:gd name="T6" fmla="+- 0 1415 1291"/>
              <a:gd name="T7" fmla="*/ 1415 h 124"/>
              <a:gd name="T8" fmla="+- 0 9730 9300"/>
              <a:gd name="T9" fmla="*/ T8 w 441"/>
              <a:gd name="T10" fmla="+- 0 1358 1291"/>
              <a:gd name="T11" fmla="*/ 1358 h 124"/>
              <a:gd name="T12" fmla="+- 0 9623 9300"/>
              <a:gd name="T13" fmla="*/ T12 w 441"/>
              <a:gd name="T14" fmla="+- 0 1358 1291"/>
              <a:gd name="T15" fmla="*/ 1358 h 124"/>
              <a:gd name="T16" fmla="+- 0 9623 9300"/>
              <a:gd name="T17" fmla="*/ T16 w 441"/>
              <a:gd name="T18" fmla="+- 0 1348 1291"/>
              <a:gd name="T19" fmla="*/ 1348 h 124"/>
              <a:gd name="T20" fmla="+- 0 9730 9300"/>
              <a:gd name="T21" fmla="*/ T20 w 441"/>
              <a:gd name="T22" fmla="+- 0 1348 1291"/>
              <a:gd name="T23" fmla="*/ 1348 h 124"/>
              <a:gd name="T24" fmla="+- 0 9617 9300"/>
              <a:gd name="T25" fmla="*/ T24 w 441"/>
              <a:gd name="T26" fmla="+- 0 1291 1291"/>
              <a:gd name="T27" fmla="*/ 1291 h 124"/>
              <a:gd name="T28" fmla="+- 0 9617 9300"/>
              <a:gd name="T29" fmla="*/ T28 w 441"/>
              <a:gd name="T30" fmla="+- 0 1348 1291"/>
              <a:gd name="T31" fmla="*/ 1348 h 124"/>
              <a:gd name="T32" fmla="+- 0 9300 9300"/>
              <a:gd name="T33" fmla="*/ T32 w 441"/>
              <a:gd name="T34" fmla="+- 0 1348 1291"/>
              <a:gd name="T35" fmla="*/ 1348 h 124"/>
              <a:gd name="T36" fmla="+- 0 9300 9300"/>
              <a:gd name="T37" fmla="*/ T36 w 441"/>
              <a:gd name="T38" fmla="+- 0 1358 1291"/>
              <a:gd name="T39" fmla="*/ 1358 h 124"/>
              <a:gd name="T40" fmla="+- 0 9617 9300"/>
              <a:gd name="T41" fmla="*/ T40 w 441"/>
              <a:gd name="T42" fmla="+- 0 1358 1291"/>
              <a:gd name="T43" fmla="*/ 1358 h 124"/>
              <a:gd name="T44" fmla="+- 0 9617 9300"/>
              <a:gd name="T45" fmla="*/ T44 w 441"/>
              <a:gd name="T46" fmla="+- 0 1348 1291"/>
              <a:gd name="T47" fmla="*/ 1348 h 124"/>
              <a:gd name="T48" fmla="+- 0 9730 9300"/>
              <a:gd name="T49" fmla="*/ T48 w 441"/>
              <a:gd name="T50" fmla="+- 0 1348 1291"/>
              <a:gd name="T51" fmla="*/ 1348 h 124"/>
              <a:gd name="T52" fmla="+- 0 9623 9300"/>
              <a:gd name="T53" fmla="*/ T52 w 441"/>
              <a:gd name="T54" fmla="+- 0 1348 1291"/>
              <a:gd name="T55" fmla="*/ 1348 h 124"/>
              <a:gd name="T56" fmla="+- 0 9623 9300"/>
              <a:gd name="T57" fmla="*/ T56 w 441"/>
              <a:gd name="T58" fmla="+- 0 1358 1291"/>
              <a:gd name="T59" fmla="*/ 1358 h 124"/>
              <a:gd name="T60" fmla="+- 0 9730 9300"/>
              <a:gd name="T61" fmla="*/ T60 w 441"/>
              <a:gd name="T62" fmla="+- 0 1358 1291"/>
              <a:gd name="T63" fmla="*/ 1358 h 124"/>
              <a:gd name="T64" fmla="+- 0 9740 9300"/>
              <a:gd name="T65" fmla="*/ T64 w 441"/>
              <a:gd name="T66" fmla="+- 0 1353 1291"/>
              <a:gd name="T67" fmla="*/ 1353 h 124"/>
              <a:gd name="T68" fmla="+- 0 9730 9300"/>
              <a:gd name="T69" fmla="*/ T68 w 441"/>
              <a:gd name="T70" fmla="+- 0 1348 1291"/>
              <a:gd name="T71" fmla="*/ 134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419" name="Straight Connector 418"/>
          <p:cNvCxnSpPr/>
          <p:nvPr/>
        </p:nvCxnSpPr>
        <p:spPr>
          <a:xfrm flipV="1">
            <a:off x="5253035" y="3618658"/>
            <a:ext cx="0" cy="325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3" name="Rectangle 53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71" name="Vertical Scroll 2270"/>
          <p:cNvSpPr/>
          <p:nvPr/>
        </p:nvSpPr>
        <p:spPr>
          <a:xfrm>
            <a:off x="13236" y="1373166"/>
            <a:ext cx="2335107" cy="4393365"/>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DIAGRAM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ALIR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PENELITIAN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en-US" sz="1600" b="1" dirty="0" smtClean="0">
                <a:solidFill>
                  <a:schemeClr val="bg1"/>
                </a:solidFill>
                <a:latin typeface="Adobe Fan Heiti Std B" panose="020B0700000000000000" pitchFamily="34" charset="-128"/>
                <a:ea typeface="Adobe Fan Heiti Std B" panose="020B0700000000000000" pitchFamily="34" charset="-128"/>
              </a:rPr>
              <a:t>PENDAHULUAN</a:t>
            </a:r>
            <a:endParaRPr lang="en-US" sz="1600" b="1" dirty="0">
              <a:solidFill>
                <a:schemeClr val="bg1"/>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0817718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9"/>
          <p:cNvSpPr txBox="1"/>
          <p:nvPr/>
        </p:nvSpPr>
        <p:spPr>
          <a:xfrm>
            <a:off x="1476375" y="16599535"/>
            <a:ext cx="4933950" cy="2571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800" b="0">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9" name="Group 348"/>
          <p:cNvGrpSpPr>
            <a:grpSpLocks/>
          </p:cNvGrpSpPr>
          <p:nvPr/>
        </p:nvGrpSpPr>
        <p:grpSpPr bwMode="auto">
          <a:xfrm>
            <a:off x="2553932" y="457200"/>
            <a:ext cx="6458333" cy="6356967"/>
            <a:chOff x="331" y="-54"/>
            <a:chExt cx="9573" cy="7773"/>
          </a:xfrm>
        </p:grpSpPr>
        <p:sp>
          <p:nvSpPr>
            <p:cNvPr id="350" name="Freeform 349"/>
            <p:cNvSpPr>
              <a:spLocks/>
            </p:cNvSpPr>
            <p:nvPr/>
          </p:nvSpPr>
          <p:spPr bwMode="auto">
            <a:xfrm>
              <a:off x="1292" y="11"/>
              <a:ext cx="2155" cy="553"/>
            </a:xfrm>
            <a:custGeom>
              <a:avLst/>
              <a:gdLst>
                <a:gd name="T0" fmla="+- 0 2518 1337"/>
                <a:gd name="T1" fmla="*/ T0 w 2362"/>
                <a:gd name="T2" fmla="+- 0 11 11"/>
                <a:gd name="T3" fmla="*/ 11 h 634"/>
                <a:gd name="T4" fmla="+- 0 2632 1337"/>
                <a:gd name="T5" fmla="*/ T4 w 2362"/>
                <a:gd name="T6" fmla="+- 0 13 11"/>
                <a:gd name="T7" fmla="*/ 13 h 634"/>
                <a:gd name="T8" fmla="+- 0 2742 1337"/>
                <a:gd name="T9" fmla="*/ T8 w 2362"/>
                <a:gd name="T10" fmla="+- 0 17 11"/>
                <a:gd name="T11" fmla="*/ 17 h 634"/>
                <a:gd name="T12" fmla="+- 0 2850 1337"/>
                <a:gd name="T13" fmla="*/ T12 w 2362"/>
                <a:gd name="T14" fmla="+- 0 24 11"/>
                <a:gd name="T15" fmla="*/ 24 h 634"/>
                <a:gd name="T16" fmla="+- 0 2953 1337"/>
                <a:gd name="T17" fmla="*/ T16 w 2362"/>
                <a:gd name="T18" fmla="+- 0 33 11"/>
                <a:gd name="T19" fmla="*/ 33 h 634"/>
                <a:gd name="T20" fmla="+- 0 3051 1337"/>
                <a:gd name="T21" fmla="*/ T20 w 2362"/>
                <a:gd name="T22" fmla="+- 0 45 11"/>
                <a:gd name="T23" fmla="*/ 45 h 634"/>
                <a:gd name="T24" fmla="+- 0 3145 1337"/>
                <a:gd name="T25" fmla="*/ T24 w 2362"/>
                <a:gd name="T26" fmla="+- 0 60 11"/>
                <a:gd name="T27" fmla="*/ 60 h 634"/>
                <a:gd name="T28" fmla="+- 0 3233 1337"/>
                <a:gd name="T29" fmla="*/ T28 w 2362"/>
                <a:gd name="T30" fmla="+- 0 76 11"/>
                <a:gd name="T31" fmla="*/ 76 h 634"/>
                <a:gd name="T32" fmla="+- 0 3314 1337"/>
                <a:gd name="T33" fmla="*/ T32 w 2362"/>
                <a:gd name="T34" fmla="+- 0 94 11"/>
                <a:gd name="T35" fmla="*/ 94 h 634"/>
                <a:gd name="T36" fmla="+- 0 3390 1337"/>
                <a:gd name="T37" fmla="*/ T36 w 2362"/>
                <a:gd name="T38" fmla="+- 0 114 11"/>
                <a:gd name="T39" fmla="*/ 114 h 634"/>
                <a:gd name="T40" fmla="+- 0 3458 1337"/>
                <a:gd name="T41" fmla="*/ T40 w 2362"/>
                <a:gd name="T42" fmla="+- 0 136 11"/>
                <a:gd name="T43" fmla="*/ 136 h 634"/>
                <a:gd name="T44" fmla="+- 0 3519 1337"/>
                <a:gd name="T45" fmla="*/ T44 w 2362"/>
                <a:gd name="T46" fmla="+- 0 160 11"/>
                <a:gd name="T47" fmla="*/ 160 h 634"/>
                <a:gd name="T48" fmla="+- 0 3616 1337"/>
                <a:gd name="T49" fmla="*/ T48 w 2362"/>
                <a:gd name="T50" fmla="+- 0 212 11"/>
                <a:gd name="T51" fmla="*/ 212 h 634"/>
                <a:gd name="T52" fmla="+- 0 3678 1337"/>
                <a:gd name="T53" fmla="*/ T52 w 2362"/>
                <a:gd name="T54" fmla="+- 0 268 11"/>
                <a:gd name="T55" fmla="*/ 268 h 634"/>
                <a:gd name="T56" fmla="+- 0 3699 1337"/>
                <a:gd name="T57" fmla="*/ T56 w 2362"/>
                <a:gd name="T58" fmla="+- 0 328 11"/>
                <a:gd name="T59" fmla="*/ 328 h 634"/>
                <a:gd name="T60" fmla="+- 0 3694 1337"/>
                <a:gd name="T61" fmla="*/ T60 w 2362"/>
                <a:gd name="T62" fmla="+- 0 359 11"/>
                <a:gd name="T63" fmla="*/ 359 h 634"/>
                <a:gd name="T64" fmla="+- 0 3652 1337"/>
                <a:gd name="T65" fmla="*/ T64 w 2362"/>
                <a:gd name="T66" fmla="+- 0 417 11"/>
                <a:gd name="T67" fmla="*/ 417 h 634"/>
                <a:gd name="T68" fmla="+- 0 3572 1337"/>
                <a:gd name="T69" fmla="*/ T68 w 2362"/>
                <a:gd name="T70" fmla="+- 0 471 11"/>
                <a:gd name="T71" fmla="*/ 471 h 634"/>
                <a:gd name="T72" fmla="+- 0 3458 1337"/>
                <a:gd name="T73" fmla="*/ T72 w 2362"/>
                <a:gd name="T74" fmla="+- 0 520 11"/>
                <a:gd name="T75" fmla="*/ 520 h 634"/>
                <a:gd name="T76" fmla="+- 0 3390 1337"/>
                <a:gd name="T77" fmla="*/ T76 w 2362"/>
                <a:gd name="T78" fmla="+- 0 542 11"/>
                <a:gd name="T79" fmla="*/ 542 h 634"/>
                <a:gd name="T80" fmla="+- 0 3314 1337"/>
                <a:gd name="T81" fmla="*/ T80 w 2362"/>
                <a:gd name="T82" fmla="+- 0 562 11"/>
                <a:gd name="T83" fmla="*/ 562 h 634"/>
                <a:gd name="T84" fmla="+- 0 3233 1337"/>
                <a:gd name="T85" fmla="*/ T84 w 2362"/>
                <a:gd name="T86" fmla="+- 0 580 11"/>
                <a:gd name="T87" fmla="*/ 580 h 634"/>
                <a:gd name="T88" fmla="+- 0 3145 1337"/>
                <a:gd name="T89" fmla="*/ T88 w 2362"/>
                <a:gd name="T90" fmla="+- 0 597 11"/>
                <a:gd name="T91" fmla="*/ 597 h 634"/>
                <a:gd name="T92" fmla="+- 0 3051 1337"/>
                <a:gd name="T93" fmla="*/ T92 w 2362"/>
                <a:gd name="T94" fmla="+- 0 611 11"/>
                <a:gd name="T95" fmla="*/ 611 h 634"/>
                <a:gd name="T96" fmla="+- 0 2953 1337"/>
                <a:gd name="T97" fmla="*/ T96 w 2362"/>
                <a:gd name="T98" fmla="+- 0 623 11"/>
                <a:gd name="T99" fmla="*/ 623 h 634"/>
                <a:gd name="T100" fmla="+- 0 2850 1337"/>
                <a:gd name="T101" fmla="*/ T100 w 2362"/>
                <a:gd name="T102" fmla="+- 0 632 11"/>
                <a:gd name="T103" fmla="*/ 632 h 634"/>
                <a:gd name="T104" fmla="+- 0 2742 1337"/>
                <a:gd name="T105" fmla="*/ T104 w 2362"/>
                <a:gd name="T106" fmla="+- 0 639 11"/>
                <a:gd name="T107" fmla="*/ 639 h 634"/>
                <a:gd name="T108" fmla="+- 0 2632 1337"/>
                <a:gd name="T109" fmla="*/ T108 w 2362"/>
                <a:gd name="T110" fmla="+- 0 643 11"/>
                <a:gd name="T111" fmla="*/ 643 h 634"/>
                <a:gd name="T112" fmla="+- 0 2518 1337"/>
                <a:gd name="T113" fmla="*/ T112 w 2362"/>
                <a:gd name="T114" fmla="+- 0 645 11"/>
                <a:gd name="T115" fmla="*/ 645 h 634"/>
                <a:gd name="T116" fmla="+- 0 2404 1337"/>
                <a:gd name="T117" fmla="*/ T116 w 2362"/>
                <a:gd name="T118" fmla="+- 0 643 11"/>
                <a:gd name="T119" fmla="*/ 643 h 634"/>
                <a:gd name="T120" fmla="+- 0 2294 1337"/>
                <a:gd name="T121" fmla="*/ T120 w 2362"/>
                <a:gd name="T122" fmla="+- 0 639 11"/>
                <a:gd name="T123" fmla="*/ 639 h 634"/>
                <a:gd name="T124" fmla="+- 0 2187 1337"/>
                <a:gd name="T125" fmla="*/ T124 w 2362"/>
                <a:gd name="T126" fmla="+- 0 632 11"/>
                <a:gd name="T127" fmla="*/ 632 h 634"/>
                <a:gd name="T128" fmla="+- 0 2084 1337"/>
                <a:gd name="T129" fmla="*/ T128 w 2362"/>
                <a:gd name="T130" fmla="+- 0 623 11"/>
                <a:gd name="T131" fmla="*/ 623 h 634"/>
                <a:gd name="T132" fmla="+- 0 1985 1337"/>
                <a:gd name="T133" fmla="*/ T132 w 2362"/>
                <a:gd name="T134" fmla="+- 0 611 11"/>
                <a:gd name="T135" fmla="*/ 611 h 634"/>
                <a:gd name="T136" fmla="+- 0 1892 1337"/>
                <a:gd name="T137" fmla="*/ T136 w 2362"/>
                <a:gd name="T138" fmla="+- 0 597 11"/>
                <a:gd name="T139" fmla="*/ 597 h 634"/>
                <a:gd name="T140" fmla="+- 0 1804 1337"/>
                <a:gd name="T141" fmla="*/ T140 w 2362"/>
                <a:gd name="T142" fmla="+- 0 580 11"/>
                <a:gd name="T143" fmla="*/ 580 h 634"/>
                <a:gd name="T144" fmla="+- 0 1722 1337"/>
                <a:gd name="T145" fmla="*/ T144 w 2362"/>
                <a:gd name="T146" fmla="+- 0 562 11"/>
                <a:gd name="T147" fmla="*/ 562 h 634"/>
                <a:gd name="T148" fmla="+- 0 1646 1337"/>
                <a:gd name="T149" fmla="*/ T148 w 2362"/>
                <a:gd name="T150" fmla="+- 0 542 11"/>
                <a:gd name="T151" fmla="*/ 542 h 634"/>
                <a:gd name="T152" fmla="+- 0 1578 1337"/>
                <a:gd name="T153" fmla="*/ T152 w 2362"/>
                <a:gd name="T154" fmla="+- 0 520 11"/>
                <a:gd name="T155" fmla="*/ 520 h 634"/>
                <a:gd name="T156" fmla="+- 0 1517 1337"/>
                <a:gd name="T157" fmla="*/ T156 w 2362"/>
                <a:gd name="T158" fmla="+- 0 496 11"/>
                <a:gd name="T159" fmla="*/ 496 h 634"/>
                <a:gd name="T160" fmla="+- 0 1420 1337"/>
                <a:gd name="T161" fmla="*/ T160 w 2362"/>
                <a:gd name="T162" fmla="+- 0 445 11"/>
                <a:gd name="T163" fmla="*/ 445 h 634"/>
                <a:gd name="T164" fmla="+- 0 1359 1337"/>
                <a:gd name="T165" fmla="*/ T164 w 2362"/>
                <a:gd name="T166" fmla="+- 0 388 11"/>
                <a:gd name="T167" fmla="*/ 388 h 634"/>
                <a:gd name="T168" fmla="+- 0 1337 1337"/>
                <a:gd name="T169" fmla="*/ T168 w 2362"/>
                <a:gd name="T170" fmla="+- 0 328 11"/>
                <a:gd name="T171" fmla="*/ 328 h 634"/>
                <a:gd name="T172" fmla="+- 0 1343 1337"/>
                <a:gd name="T173" fmla="*/ T172 w 2362"/>
                <a:gd name="T174" fmla="+- 0 298 11"/>
                <a:gd name="T175" fmla="*/ 298 h 634"/>
                <a:gd name="T176" fmla="+- 0 1384 1337"/>
                <a:gd name="T177" fmla="*/ T176 w 2362"/>
                <a:gd name="T178" fmla="+- 0 239 11"/>
                <a:gd name="T179" fmla="*/ 239 h 634"/>
                <a:gd name="T180" fmla="+- 0 1464 1337"/>
                <a:gd name="T181" fmla="*/ T180 w 2362"/>
                <a:gd name="T182" fmla="+- 0 185 11"/>
                <a:gd name="T183" fmla="*/ 185 h 634"/>
                <a:gd name="T184" fmla="+- 0 1578 1337"/>
                <a:gd name="T185" fmla="*/ T184 w 2362"/>
                <a:gd name="T186" fmla="+- 0 136 11"/>
                <a:gd name="T187" fmla="*/ 136 h 634"/>
                <a:gd name="T188" fmla="+- 0 1646 1337"/>
                <a:gd name="T189" fmla="*/ T188 w 2362"/>
                <a:gd name="T190" fmla="+- 0 114 11"/>
                <a:gd name="T191" fmla="*/ 114 h 634"/>
                <a:gd name="T192" fmla="+- 0 1722 1337"/>
                <a:gd name="T193" fmla="*/ T192 w 2362"/>
                <a:gd name="T194" fmla="+- 0 94 11"/>
                <a:gd name="T195" fmla="*/ 94 h 634"/>
                <a:gd name="T196" fmla="+- 0 1804 1337"/>
                <a:gd name="T197" fmla="*/ T196 w 2362"/>
                <a:gd name="T198" fmla="+- 0 76 11"/>
                <a:gd name="T199" fmla="*/ 76 h 634"/>
                <a:gd name="T200" fmla="+- 0 1892 1337"/>
                <a:gd name="T201" fmla="*/ T200 w 2362"/>
                <a:gd name="T202" fmla="+- 0 60 11"/>
                <a:gd name="T203" fmla="*/ 60 h 634"/>
                <a:gd name="T204" fmla="+- 0 1985 1337"/>
                <a:gd name="T205" fmla="*/ T204 w 2362"/>
                <a:gd name="T206" fmla="+- 0 45 11"/>
                <a:gd name="T207" fmla="*/ 45 h 634"/>
                <a:gd name="T208" fmla="+- 0 2084 1337"/>
                <a:gd name="T209" fmla="*/ T208 w 2362"/>
                <a:gd name="T210" fmla="+- 0 33 11"/>
                <a:gd name="T211" fmla="*/ 33 h 634"/>
                <a:gd name="T212" fmla="+- 0 2187 1337"/>
                <a:gd name="T213" fmla="*/ T212 w 2362"/>
                <a:gd name="T214" fmla="+- 0 24 11"/>
                <a:gd name="T215" fmla="*/ 24 h 634"/>
                <a:gd name="T216" fmla="+- 0 2294 1337"/>
                <a:gd name="T217" fmla="*/ T216 w 2362"/>
                <a:gd name="T218" fmla="+- 0 17 11"/>
                <a:gd name="T219" fmla="*/ 17 h 634"/>
                <a:gd name="T220" fmla="+- 0 2404 1337"/>
                <a:gd name="T221" fmla="*/ T220 w 2362"/>
                <a:gd name="T222" fmla="+- 0 13 11"/>
                <a:gd name="T223" fmla="*/ 13 h 634"/>
                <a:gd name="T224" fmla="+- 0 2518 1337"/>
                <a:gd name="T225" fmla="*/ T224 w 2362"/>
                <a:gd name="T226" fmla="+- 0 11 11"/>
                <a:gd name="T227" fmla="*/ 11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34">
                  <a:moveTo>
                    <a:pt x="1181" y="0"/>
                  </a:moveTo>
                  <a:lnTo>
                    <a:pt x="1295" y="2"/>
                  </a:lnTo>
                  <a:lnTo>
                    <a:pt x="1405" y="6"/>
                  </a:lnTo>
                  <a:lnTo>
                    <a:pt x="1513" y="13"/>
                  </a:lnTo>
                  <a:lnTo>
                    <a:pt x="1616" y="22"/>
                  </a:lnTo>
                  <a:lnTo>
                    <a:pt x="1714" y="34"/>
                  </a:lnTo>
                  <a:lnTo>
                    <a:pt x="1808" y="49"/>
                  </a:lnTo>
                  <a:lnTo>
                    <a:pt x="1896" y="65"/>
                  </a:lnTo>
                  <a:lnTo>
                    <a:pt x="1977" y="83"/>
                  </a:lnTo>
                  <a:lnTo>
                    <a:pt x="2053" y="103"/>
                  </a:lnTo>
                  <a:lnTo>
                    <a:pt x="2121" y="125"/>
                  </a:lnTo>
                  <a:lnTo>
                    <a:pt x="2182" y="149"/>
                  </a:lnTo>
                  <a:lnTo>
                    <a:pt x="2279" y="201"/>
                  </a:lnTo>
                  <a:lnTo>
                    <a:pt x="2341" y="257"/>
                  </a:lnTo>
                  <a:lnTo>
                    <a:pt x="2362" y="317"/>
                  </a:lnTo>
                  <a:lnTo>
                    <a:pt x="2357" y="348"/>
                  </a:lnTo>
                  <a:lnTo>
                    <a:pt x="2315" y="406"/>
                  </a:lnTo>
                  <a:lnTo>
                    <a:pt x="2235" y="460"/>
                  </a:lnTo>
                  <a:lnTo>
                    <a:pt x="2121" y="509"/>
                  </a:lnTo>
                  <a:lnTo>
                    <a:pt x="2053" y="531"/>
                  </a:lnTo>
                  <a:lnTo>
                    <a:pt x="1977" y="551"/>
                  </a:lnTo>
                  <a:lnTo>
                    <a:pt x="1896" y="569"/>
                  </a:lnTo>
                  <a:lnTo>
                    <a:pt x="1808" y="586"/>
                  </a:lnTo>
                  <a:lnTo>
                    <a:pt x="1714" y="600"/>
                  </a:lnTo>
                  <a:lnTo>
                    <a:pt x="1616" y="612"/>
                  </a:lnTo>
                  <a:lnTo>
                    <a:pt x="1513" y="621"/>
                  </a:lnTo>
                  <a:lnTo>
                    <a:pt x="1405" y="628"/>
                  </a:lnTo>
                  <a:lnTo>
                    <a:pt x="1295" y="632"/>
                  </a:lnTo>
                  <a:lnTo>
                    <a:pt x="1181" y="634"/>
                  </a:lnTo>
                  <a:lnTo>
                    <a:pt x="1067" y="632"/>
                  </a:lnTo>
                  <a:lnTo>
                    <a:pt x="957" y="628"/>
                  </a:lnTo>
                  <a:lnTo>
                    <a:pt x="850" y="621"/>
                  </a:lnTo>
                  <a:lnTo>
                    <a:pt x="747" y="612"/>
                  </a:lnTo>
                  <a:lnTo>
                    <a:pt x="648" y="600"/>
                  </a:lnTo>
                  <a:lnTo>
                    <a:pt x="555" y="586"/>
                  </a:lnTo>
                  <a:lnTo>
                    <a:pt x="467" y="569"/>
                  </a:lnTo>
                  <a:lnTo>
                    <a:pt x="385" y="551"/>
                  </a:lnTo>
                  <a:lnTo>
                    <a:pt x="309" y="531"/>
                  </a:lnTo>
                  <a:lnTo>
                    <a:pt x="241" y="509"/>
                  </a:lnTo>
                  <a:lnTo>
                    <a:pt x="180" y="485"/>
                  </a:lnTo>
                  <a:lnTo>
                    <a:pt x="83" y="434"/>
                  </a:lnTo>
                  <a:lnTo>
                    <a:pt x="22" y="377"/>
                  </a:lnTo>
                  <a:lnTo>
                    <a:pt x="0" y="317"/>
                  </a:lnTo>
                  <a:lnTo>
                    <a:pt x="6" y="287"/>
                  </a:lnTo>
                  <a:lnTo>
                    <a:pt x="47" y="228"/>
                  </a:lnTo>
                  <a:lnTo>
                    <a:pt x="127" y="174"/>
                  </a:lnTo>
                  <a:lnTo>
                    <a:pt x="241" y="125"/>
                  </a:lnTo>
                  <a:lnTo>
                    <a:pt x="309" y="103"/>
                  </a:lnTo>
                  <a:lnTo>
                    <a:pt x="385" y="83"/>
                  </a:lnTo>
                  <a:lnTo>
                    <a:pt x="467" y="65"/>
                  </a:lnTo>
                  <a:lnTo>
                    <a:pt x="555" y="49"/>
                  </a:lnTo>
                  <a:lnTo>
                    <a:pt x="648" y="34"/>
                  </a:lnTo>
                  <a:lnTo>
                    <a:pt x="747" y="22"/>
                  </a:lnTo>
                  <a:lnTo>
                    <a:pt x="850" y="13"/>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1" name="AutoShape 4"/>
            <p:cNvSpPr>
              <a:spLocks/>
            </p:cNvSpPr>
            <p:nvPr/>
          </p:nvSpPr>
          <p:spPr bwMode="auto">
            <a:xfrm>
              <a:off x="2343" y="578"/>
              <a:ext cx="124" cy="441"/>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2" name="AutoShape 5"/>
            <p:cNvSpPr>
              <a:spLocks/>
            </p:cNvSpPr>
            <p:nvPr/>
          </p:nvSpPr>
          <p:spPr bwMode="auto">
            <a:xfrm>
              <a:off x="1615" y="998"/>
              <a:ext cx="1544" cy="387"/>
            </a:xfrm>
            <a:custGeom>
              <a:avLst/>
              <a:gdLst>
                <a:gd name="T0" fmla="+- 0 1501 1501"/>
                <a:gd name="T1" fmla="*/ T0 w 2083"/>
                <a:gd name="T2" fmla="+- 0 1544 1081"/>
                <a:gd name="T3" fmla="*/ 1544 h 463"/>
                <a:gd name="T4" fmla="+- 0 1501 1501"/>
                <a:gd name="T5" fmla="*/ T4 w 2083"/>
                <a:gd name="T6" fmla="+- 0 1539 1081"/>
                <a:gd name="T7" fmla="*/ 1539 h 463"/>
                <a:gd name="T8" fmla="+- 0 1506 1501"/>
                <a:gd name="T9" fmla="*/ T8 w 2083"/>
                <a:gd name="T10" fmla="+- 0 1534 1081"/>
                <a:gd name="T11" fmla="*/ 1534 h 463"/>
                <a:gd name="T12" fmla="+- 0 1506 1501"/>
                <a:gd name="T13" fmla="*/ T12 w 2083"/>
                <a:gd name="T14" fmla="+- 0 1544 1081"/>
                <a:gd name="T15" fmla="*/ 1544 h 463"/>
                <a:gd name="T16" fmla="+- 0 3573 1501"/>
                <a:gd name="T17" fmla="*/ T16 w 2083"/>
                <a:gd name="T18" fmla="+- 0 1539 1081"/>
                <a:gd name="T19" fmla="*/ 1539 h 463"/>
                <a:gd name="T20" fmla="+- 0 1511 1501"/>
                <a:gd name="T21" fmla="*/ T20 w 2083"/>
                <a:gd name="T22" fmla="+- 0 1534 1081"/>
                <a:gd name="T23" fmla="*/ 1534 h 463"/>
                <a:gd name="T24" fmla="+- 0 3573 1501"/>
                <a:gd name="T25" fmla="*/ T24 w 2083"/>
                <a:gd name="T26" fmla="+- 0 1086 1081"/>
                <a:gd name="T27" fmla="*/ 1086 h 463"/>
                <a:gd name="T28" fmla="+- 0 3578 1501"/>
                <a:gd name="T29" fmla="*/ T28 w 2083"/>
                <a:gd name="T30" fmla="+- 0 1544 1081"/>
                <a:gd name="T31" fmla="*/ 1544 h 463"/>
                <a:gd name="T32" fmla="+- 0 3583 1501"/>
                <a:gd name="T33" fmla="*/ T32 w 2083"/>
                <a:gd name="T34" fmla="+- 0 1534 1081"/>
                <a:gd name="T35" fmla="*/ 1534 h 463"/>
                <a:gd name="T36" fmla="+- 0 3578 1501"/>
                <a:gd name="T37" fmla="*/ T36 w 2083"/>
                <a:gd name="T38" fmla="+- 0 1091 1081"/>
                <a:gd name="T39" fmla="*/ 1091 h 463"/>
                <a:gd name="T40" fmla="+- 0 3583 1501"/>
                <a:gd name="T41" fmla="*/ T40 w 2083"/>
                <a:gd name="T42" fmla="+- 0 1534 1081"/>
                <a:gd name="T43" fmla="*/ 1534 h 463"/>
                <a:gd name="T44" fmla="+- 0 3578 1501"/>
                <a:gd name="T45" fmla="*/ T44 w 2083"/>
                <a:gd name="T46" fmla="+- 0 1544 1081"/>
                <a:gd name="T47" fmla="*/ 1544 h 463"/>
                <a:gd name="T48" fmla="+- 0 3583 1501"/>
                <a:gd name="T49" fmla="*/ T48 w 2083"/>
                <a:gd name="T50" fmla="+- 0 1534 1081"/>
                <a:gd name="T51" fmla="*/ 1534 h 463"/>
                <a:gd name="T52" fmla="+- 0 3578 1501"/>
                <a:gd name="T53" fmla="*/ T52 w 2083"/>
                <a:gd name="T54" fmla="+- 0 1544 1081"/>
                <a:gd name="T55" fmla="*/ 1544 h 463"/>
                <a:gd name="T56" fmla="+- 0 3583 1501"/>
                <a:gd name="T57" fmla="*/ T56 w 2083"/>
                <a:gd name="T58" fmla="+- 0 1539 1081"/>
                <a:gd name="T59" fmla="*/ 1539 h 463"/>
                <a:gd name="T60" fmla="+- 0 1501 1501"/>
                <a:gd name="T61" fmla="*/ T60 w 2083"/>
                <a:gd name="T62" fmla="+- 0 1086 1081"/>
                <a:gd name="T63" fmla="*/ 1086 h 463"/>
                <a:gd name="T64" fmla="+- 0 1506 1501"/>
                <a:gd name="T65" fmla="*/ T64 w 2083"/>
                <a:gd name="T66" fmla="+- 0 1534 1081"/>
                <a:gd name="T67" fmla="*/ 1534 h 463"/>
                <a:gd name="T68" fmla="+- 0 1511 1501"/>
                <a:gd name="T69" fmla="*/ T68 w 2083"/>
                <a:gd name="T70" fmla="+- 0 1091 1081"/>
                <a:gd name="T71" fmla="*/ 1091 h 463"/>
                <a:gd name="T72" fmla="+- 0 1506 1501"/>
                <a:gd name="T73" fmla="*/ T72 w 2083"/>
                <a:gd name="T74" fmla="+- 0 1081 1081"/>
                <a:gd name="T75" fmla="*/ 1081 h 463"/>
                <a:gd name="T76" fmla="+- 0 1511 1501"/>
                <a:gd name="T77" fmla="*/ T76 w 2083"/>
                <a:gd name="T78" fmla="+- 0 1534 1081"/>
                <a:gd name="T79" fmla="*/ 1534 h 463"/>
                <a:gd name="T80" fmla="+- 0 3573 1501"/>
                <a:gd name="T81" fmla="*/ T80 w 2083"/>
                <a:gd name="T82" fmla="+- 0 1539 1081"/>
                <a:gd name="T83" fmla="*/ 1539 h 463"/>
                <a:gd name="T84" fmla="+- 0 1506 1501"/>
                <a:gd name="T85" fmla="*/ T84 w 2083"/>
                <a:gd name="T86" fmla="+- 0 1081 1081"/>
                <a:gd name="T87" fmla="*/ 1081 h 463"/>
                <a:gd name="T88" fmla="+- 0 1511 1501"/>
                <a:gd name="T89" fmla="*/ T88 w 2083"/>
                <a:gd name="T90" fmla="+- 0 1091 1081"/>
                <a:gd name="T91" fmla="*/ 1091 h 463"/>
                <a:gd name="T92" fmla="+- 0 1506 1501"/>
                <a:gd name="T93" fmla="*/ T92 w 2083"/>
                <a:gd name="T94" fmla="+- 0 1081 1081"/>
                <a:gd name="T95" fmla="*/ 1081 h 463"/>
                <a:gd name="T96" fmla="+- 0 1506 1501"/>
                <a:gd name="T97" fmla="*/ T96 w 2083"/>
                <a:gd name="T98" fmla="+- 0 1081 1081"/>
                <a:gd name="T99" fmla="*/ 1081 h 463"/>
                <a:gd name="T100" fmla="+- 0 1511 1501"/>
                <a:gd name="T101" fmla="*/ T100 w 2083"/>
                <a:gd name="T102" fmla="+- 0 1091 1081"/>
                <a:gd name="T103" fmla="*/ 1091 h 463"/>
                <a:gd name="T104" fmla="+- 0 3573 1501"/>
                <a:gd name="T105" fmla="*/ T104 w 2083"/>
                <a:gd name="T106" fmla="+- 0 1086 1081"/>
                <a:gd name="T107" fmla="*/ 1086 h 463"/>
                <a:gd name="T108" fmla="+- 0 3578 1501"/>
                <a:gd name="T109" fmla="*/ T108 w 2083"/>
                <a:gd name="T110" fmla="+- 0 1081 1081"/>
                <a:gd name="T111" fmla="*/ 1081 h 463"/>
                <a:gd name="T112" fmla="+- 0 3578 1501"/>
                <a:gd name="T113" fmla="*/ T112 w 2083"/>
                <a:gd name="T114" fmla="+- 0 1091 1081"/>
                <a:gd name="T115" fmla="*/ 1091 h 463"/>
                <a:gd name="T116" fmla="+- 0 3583 1501"/>
                <a:gd name="T117" fmla="*/ T116 w 2083"/>
                <a:gd name="T118" fmla="+- 0 1086 1081"/>
                <a:gd name="T119" fmla="*/ 1086 h 463"/>
                <a:gd name="T120" fmla="+- 0 1501 1501"/>
                <a:gd name="T121" fmla="*/ T120 w 2083"/>
                <a:gd name="T122" fmla="+- 0 1081 1081"/>
                <a:gd name="T123" fmla="*/ 1081 h 463"/>
                <a:gd name="T124" fmla="+- 0 1506 1501"/>
                <a:gd name="T125" fmla="*/ T124 w 2083"/>
                <a:gd name="T126" fmla="+- 0 1081 1081"/>
                <a:gd name="T127" fmla="*/ 1081 h 463"/>
                <a:gd name="T128" fmla="+- 0 3578 1501"/>
                <a:gd name="T129" fmla="*/ T128 w 2083"/>
                <a:gd name="T130" fmla="+- 0 1081 1081"/>
                <a:gd name="T131" fmla="*/ 1081 h 463"/>
                <a:gd name="T132" fmla="+- 0 3583 1501"/>
                <a:gd name="T133" fmla="*/ T132 w 2083"/>
                <a:gd name="T134" fmla="+- 0 1081 1081"/>
                <a:gd name="T135" fmla="*/ 10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3" name="AutoShape 6"/>
            <p:cNvSpPr>
              <a:spLocks/>
            </p:cNvSpPr>
            <p:nvPr/>
          </p:nvSpPr>
          <p:spPr bwMode="auto">
            <a:xfrm>
              <a:off x="2343" y="1385"/>
              <a:ext cx="124" cy="441"/>
            </a:xfrm>
            <a:custGeom>
              <a:avLst/>
              <a:gdLst>
                <a:gd name="T0" fmla="+- 0 2523 2467"/>
                <a:gd name="T1" fmla="*/ T0 w 124"/>
                <a:gd name="T2" fmla="+- 0 1861 1545"/>
                <a:gd name="T3" fmla="*/ 1861 h 441"/>
                <a:gd name="T4" fmla="+- 0 2467 2467"/>
                <a:gd name="T5" fmla="*/ T4 w 124"/>
                <a:gd name="T6" fmla="+- 0 1861 1545"/>
                <a:gd name="T7" fmla="*/ 1861 h 441"/>
                <a:gd name="T8" fmla="+- 0 2528 2467"/>
                <a:gd name="T9" fmla="*/ T8 w 124"/>
                <a:gd name="T10" fmla="+- 0 1985 1545"/>
                <a:gd name="T11" fmla="*/ 1985 h 441"/>
                <a:gd name="T12" fmla="+- 0 2587 2467"/>
                <a:gd name="T13" fmla="*/ T12 w 124"/>
                <a:gd name="T14" fmla="+- 0 1868 1545"/>
                <a:gd name="T15" fmla="*/ 1868 h 441"/>
                <a:gd name="T16" fmla="+- 0 2523 2467"/>
                <a:gd name="T17" fmla="*/ T16 w 124"/>
                <a:gd name="T18" fmla="+- 0 1868 1545"/>
                <a:gd name="T19" fmla="*/ 1868 h 441"/>
                <a:gd name="T20" fmla="+- 0 2523 2467"/>
                <a:gd name="T21" fmla="*/ T20 w 124"/>
                <a:gd name="T22" fmla="+- 0 1861 1545"/>
                <a:gd name="T23" fmla="*/ 1861 h 441"/>
                <a:gd name="T24" fmla="+- 0 2533 2467"/>
                <a:gd name="T25" fmla="*/ T24 w 124"/>
                <a:gd name="T26" fmla="+- 0 1545 1545"/>
                <a:gd name="T27" fmla="*/ 1545 h 441"/>
                <a:gd name="T28" fmla="+- 0 2523 2467"/>
                <a:gd name="T29" fmla="*/ T28 w 124"/>
                <a:gd name="T30" fmla="+- 0 1545 1545"/>
                <a:gd name="T31" fmla="*/ 1545 h 441"/>
                <a:gd name="T32" fmla="+- 0 2523 2467"/>
                <a:gd name="T33" fmla="*/ T32 w 124"/>
                <a:gd name="T34" fmla="+- 0 1868 1545"/>
                <a:gd name="T35" fmla="*/ 1868 h 441"/>
                <a:gd name="T36" fmla="+- 0 2533 2467"/>
                <a:gd name="T37" fmla="*/ T36 w 124"/>
                <a:gd name="T38" fmla="+- 0 1868 1545"/>
                <a:gd name="T39" fmla="*/ 1868 h 441"/>
                <a:gd name="T40" fmla="+- 0 2533 2467"/>
                <a:gd name="T41" fmla="*/ T40 w 124"/>
                <a:gd name="T42" fmla="+- 0 1545 1545"/>
                <a:gd name="T43" fmla="*/ 1545 h 441"/>
                <a:gd name="T44" fmla="+- 0 2590 2467"/>
                <a:gd name="T45" fmla="*/ T44 w 124"/>
                <a:gd name="T46" fmla="+- 0 1861 1545"/>
                <a:gd name="T47" fmla="*/ 1861 h 441"/>
                <a:gd name="T48" fmla="+- 0 2533 2467"/>
                <a:gd name="T49" fmla="*/ T48 w 124"/>
                <a:gd name="T50" fmla="+- 0 1861 1545"/>
                <a:gd name="T51" fmla="*/ 1861 h 441"/>
                <a:gd name="T52" fmla="+- 0 2533 2467"/>
                <a:gd name="T53" fmla="*/ T52 w 124"/>
                <a:gd name="T54" fmla="+- 0 1868 1545"/>
                <a:gd name="T55" fmla="*/ 1868 h 441"/>
                <a:gd name="T56" fmla="+- 0 2587 2467"/>
                <a:gd name="T57" fmla="*/ T56 w 124"/>
                <a:gd name="T58" fmla="+- 0 1868 1545"/>
                <a:gd name="T59" fmla="*/ 1868 h 441"/>
                <a:gd name="T60" fmla="+- 0 2590 2467"/>
                <a:gd name="T61" fmla="*/ T60 w 124"/>
                <a:gd name="T62" fmla="+- 0 1861 1545"/>
                <a:gd name="T63" fmla="*/ 1861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4" name="AutoShape 7"/>
            <p:cNvSpPr>
              <a:spLocks/>
            </p:cNvSpPr>
            <p:nvPr/>
          </p:nvSpPr>
          <p:spPr bwMode="auto">
            <a:xfrm>
              <a:off x="1615" y="1826"/>
              <a:ext cx="1564" cy="41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5" name="AutoShape 8"/>
            <p:cNvSpPr>
              <a:spLocks/>
            </p:cNvSpPr>
            <p:nvPr/>
          </p:nvSpPr>
          <p:spPr bwMode="auto">
            <a:xfrm>
              <a:off x="2338" y="2228"/>
              <a:ext cx="124" cy="441"/>
            </a:xfrm>
            <a:custGeom>
              <a:avLst/>
              <a:gdLst>
                <a:gd name="T0" fmla="+- 0 2506 2449"/>
                <a:gd name="T1" fmla="*/ T0 w 124"/>
                <a:gd name="T2" fmla="+- 0 2754 2438"/>
                <a:gd name="T3" fmla="*/ 2754 h 441"/>
                <a:gd name="T4" fmla="+- 0 2449 2449"/>
                <a:gd name="T5" fmla="*/ T4 w 124"/>
                <a:gd name="T6" fmla="+- 0 2754 2438"/>
                <a:gd name="T7" fmla="*/ 2754 h 441"/>
                <a:gd name="T8" fmla="+- 0 2511 2449"/>
                <a:gd name="T9" fmla="*/ T8 w 124"/>
                <a:gd name="T10" fmla="+- 0 2878 2438"/>
                <a:gd name="T11" fmla="*/ 2878 h 441"/>
                <a:gd name="T12" fmla="+- 0 2569 2449"/>
                <a:gd name="T13" fmla="*/ T12 w 124"/>
                <a:gd name="T14" fmla="+- 0 2761 2438"/>
                <a:gd name="T15" fmla="*/ 2761 h 441"/>
                <a:gd name="T16" fmla="+- 0 2506 2449"/>
                <a:gd name="T17" fmla="*/ T16 w 124"/>
                <a:gd name="T18" fmla="+- 0 2761 2438"/>
                <a:gd name="T19" fmla="*/ 2761 h 441"/>
                <a:gd name="T20" fmla="+- 0 2506 2449"/>
                <a:gd name="T21" fmla="*/ T20 w 124"/>
                <a:gd name="T22" fmla="+- 0 2754 2438"/>
                <a:gd name="T23" fmla="*/ 2754 h 441"/>
                <a:gd name="T24" fmla="+- 0 2516 2449"/>
                <a:gd name="T25" fmla="*/ T24 w 124"/>
                <a:gd name="T26" fmla="+- 0 2438 2438"/>
                <a:gd name="T27" fmla="*/ 2438 h 441"/>
                <a:gd name="T28" fmla="+- 0 2506 2449"/>
                <a:gd name="T29" fmla="*/ T28 w 124"/>
                <a:gd name="T30" fmla="+- 0 2438 2438"/>
                <a:gd name="T31" fmla="*/ 2438 h 441"/>
                <a:gd name="T32" fmla="+- 0 2506 2449"/>
                <a:gd name="T33" fmla="*/ T32 w 124"/>
                <a:gd name="T34" fmla="+- 0 2761 2438"/>
                <a:gd name="T35" fmla="*/ 2761 h 441"/>
                <a:gd name="T36" fmla="+- 0 2516 2449"/>
                <a:gd name="T37" fmla="*/ T36 w 124"/>
                <a:gd name="T38" fmla="+- 0 2761 2438"/>
                <a:gd name="T39" fmla="*/ 2761 h 441"/>
                <a:gd name="T40" fmla="+- 0 2516 2449"/>
                <a:gd name="T41" fmla="*/ T40 w 124"/>
                <a:gd name="T42" fmla="+- 0 2438 2438"/>
                <a:gd name="T43" fmla="*/ 2438 h 441"/>
                <a:gd name="T44" fmla="+- 0 2573 2449"/>
                <a:gd name="T45" fmla="*/ T44 w 124"/>
                <a:gd name="T46" fmla="+- 0 2754 2438"/>
                <a:gd name="T47" fmla="*/ 2754 h 441"/>
                <a:gd name="T48" fmla="+- 0 2516 2449"/>
                <a:gd name="T49" fmla="*/ T48 w 124"/>
                <a:gd name="T50" fmla="+- 0 2754 2438"/>
                <a:gd name="T51" fmla="*/ 2754 h 441"/>
                <a:gd name="T52" fmla="+- 0 2516 2449"/>
                <a:gd name="T53" fmla="*/ T52 w 124"/>
                <a:gd name="T54" fmla="+- 0 2761 2438"/>
                <a:gd name="T55" fmla="*/ 2761 h 441"/>
                <a:gd name="T56" fmla="+- 0 2569 2449"/>
                <a:gd name="T57" fmla="*/ T56 w 124"/>
                <a:gd name="T58" fmla="+- 0 2761 2438"/>
                <a:gd name="T59" fmla="*/ 2761 h 441"/>
                <a:gd name="T60" fmla="+- 0 2573 2449"/>
                <a:gd name="T61" fmla="*/ T60 w 124"/>
                <a:gd name="T62" fmla="+- 0 2754 2438"/>
                <a:gd name="T63" fmla="*/ 2754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6"/>
                  </a:moveTo>
                  <a:lnTo>
                    <a:pt x="0" y="316"/>
                  </a:lnTo>
                  <a:lnTo>
                    <a:pt x="62" y="440"/>
                  </a:lnTo>
                  <a:lnTo>
                    <a:pt x="120" y="323"/>
                  </a:lnTo>
                  <a:lnTo>
                    <a:pt x="57" y="323"/>
                  </a:lnTo>
                  <a:lnTo>
                    <a:pt x="57" y="316"/>
                  </a:lnTo>
                  <a:close/>
                  <a:moveTo>
                    <a:pt x="67" y="0"/>
                  </a:moveTo>
                  <a:lnTo>
                    <a:pt x="57" y="0"/>
                  </a:lnTo>
                  <a:lnTo>
                    <a:pt x="57" y="323"/>
                  </a:lnTo>
                  <a:lnTo>
                    <a:pt x="67" y="323"/>
                  </a:lnTo>
                  <a:lnTo>
                    <a:pt x="67" y="0"/>
                  </a:lnTo>
                  <a:close/>
                  <a:moveTo>
                    <a:pt x="124" y="316"/>
                  </a:moveTo>
                  <a:lnTo>
                    <a:pt x="67" y="316"/>
                  </a:lnTo>
                  <a:lnTo>
                    <a:pt x="67" y="323"/>
                  </a:lnTo>
                  <a:lnTo>
                    <a:pt x="120" y="323"/>
                  </a:lnTo>
                  <a:lnTo>
                    <a:pt x="124"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6" name="AutoShape 9"/>
            <p:cNvSpPr>
              <a:spLocks/>
            </p:cNvSpPr>
            <p:nvPr/>
          </p:nvSpPr>
          <p:spPr bwMode="auto">
            <a:xfrm>
              <a:off x="1354" y="2653"/>
              <a:ext cx="2169" cy="572"/>
            </a:xfrm>
            <a:custGeom>
              <a:avLst/>
              <a:gdLst>
                <a:gd name="T0" fmla="+- 0 1434 1434"/>
                <a:gd name="T1" fmla="*/ T0 w 2169"/>
                <a:gd name="T2" fmla="+- 0 3616 2876"/>
                <a:gd name="T3" fmla="*/ 3616 h 740"/>
                <a:gd name="T4" fmla="+- 0 1434 1434"/>
                <a:gd name="T5" fmla="*/ T4 w 2169"/>
                <a:gd name="T6" fmla="+- 0 3611 2876"/>
                <a:gd name="T7" fmla="*/ 3611 h 740"/>
                <a:gd name="T8" fmla="+- 0 1439 1434"/>
                <a:gd name="T9" fmla="*/ T8 w 2169"/>
                <a:gd name="T10" fmla="+- 0 3606 2876"/>
                <a:gd name="T11" fmla="*/ 3606 h 740"/>
                <a:gd name="T12" fmla="+- 0 1439 1434"/>
                <a:gd name="T13" fmla="*/ T12 w 2169"/>
                <a:gd name="T14" fmla="+- 0 3616 2876"/>
                <a:gd name="T15" fmla="*/ 3616 h 740"/>
                <a:gd name="T16" fmla="+- 0 3593 1434"/>
                <a:gd name="T17" fmla="*/ T16 w 2169"/>
                <a:gd name="T18" fmla="+- 0 3611 2876"/>
                <a:gd name="T19" fmla="*/ 3611 h 740"/>
                <a:gd name="T20" fmla="+- 0 1444 1434"/>
                <a:gd name="T21" fmla="*/ T20 w 2169"/>
                <a:gd name="T22" fmla="+- 0 3606 2876"/>
                <a:gd name="T23" fmla="*/ 3606 h 740"/>
                <a:gd name="T24" fmla="+- 0 3593 1434"/>
                <a:gd name="T25" fmla="*/ T24 w 2169"/>
                <a:gd name="T26" fmla="+- 0 2881 2876"/>
                <a:gd name="T27" fmla="*/ 2881 h 740"/>
                <a:gd name="T28" fmla="+- 0 3598 1434"/>
                <a:gd name="T29" fmla="*/ T28 w 2169"/>
                <a:gd name="T30" fmla="+- 0 3616 2876"/>
                <a:gd name="T31" fmla="*/ 3616 h 740"/>
                <a:gd name="T32" fmla="+- 0 3603 1434"/>
                <a:gd name="T33" fmla="*/ T32 w 2169"/>
                <a:gd name="T34" fmla="+- 0 3606 2876"/>
                <a:gd name="T35" fmla="*/ 3606 h 740"/>
                <a:gd name="T36" fmla="+- 0 3598 1434"/>
                <a:gd name="T37" fmla="*/ T36 w 2169"/>
                <a:gd name="T38" fmla="+- 0 2886 2876"/>
                <a:gd name="T39" fmla="*/ 2886 h 740"/>
                <a:gd name="T40" fmla="+- 0 3603 1434"/>
                <a:gd name="T41" fmla="*/ T40 w 2169"/>
                <a:gd name="T42" fmla="+- 0 3606 2876"/>
                <a:gd name="T43" fmla="*/ 3606 h 740"/>
                <a:gd name="T44" fmla="+- 0 3598 1434"/>
                <a:gd name="T45" fmla="*/ T44 w 2169"/>
                <a:gd name="T46" fmla="+- 0 3616 2876"/>
                <a:gd name="T47" fmla="*/ 3616 h 740"/>
                <a:gd name="T48" fmla="+- 0 3603 1434"/>
                <a:gd name="T49" fmla="*/ T48 w 2169"/>
                <a:gd name="T50" fmla="+- 0 3606 2876"/>
                <a:gd name="T51" fmla="*/ 3606 h 740"/>
                <a:gd name="T52" fmla="+- 0 3598 1434"/>
                <a:gd name="T53" fmla="*/ T52 w 2169"/>
                <a:gd name="T54" fmla="+- 0 3616 2876"/>
                <a:gd name="T55" fmla="*/ 3616 h 740"/>
                <a:gd name="T56" fmla="+- 0 3603 1434"/>
                <a:gd name="T57" fmla="*/ T56 w 2169"/>
                <a:gd name="T58" fmla="+- 0 3611 2876"/>
                <a:gd name="T59" fmla="*/ 3611 h 740"/>
                <a:gd name="T60" fmla="+- 0 1434 1434"/>
                <a:gd name="T61" fmla="*/ T60 w 2169"/>
                <a:gd name="T62" fmla="+- 0 2881 2876"/>
                <a:gd name="T63" fmla="*/ 2881 h 740"/>
                <a:gd name="T64" fmla="+- 0 1439 1434"/>
                <a:gd name="T65" fmla="*/ T64 w 2169"/>
                <a:gd name="T66" fmla="+- 0 3606 2876"/>
                <a:gd name="T67" fmla="*/ 3606 h 740"/>
                <a:gd name="T68" fmla="+- 0 1444 1434"/>
                <a:gd name="T69" fmla="*/ T68 w 2169"/>
                <a:gd name="T70" fmla="+- 0 2886 2876"/>
                <a:gd name="T71" fmla="*/ 2886 h 740"/>
                <a:gd name="T72" fmla="+- 0 1439 1434"/>
                <a:gd name="T73" fmla="*/ T72 w 2169"/>
                <a:gd name="T74" fmla="+- 0 2876 2876"/>
                <a:gd name="T75" fmla="*/ 2876 h 740"/>
                <a:gd name="T76" fmla="+- 0 1444 1434"/>
                <a:gd name="T77" fmla="*/ T76 w 2169"/>
                <a:gd name="T78" fmla="+- 0 3606 2876"/>
                <a:gd name="T79" fmla="*/ 3606 h 740"/>
                <a:gd name="T80" fmla="+- 0 3593 1434"/>
                <a:gd name="T81" fmla="*/ T80 w 2169"/>
                <a:gd name="T82" fmla="+- 0 3611 2876"/>
                <a:gd name="T83" fmla="*/ 3611 h 740"/>
                <a:gd name="T84" fmla="+- 0 1439 1434"/>
                <a:gd name="T85" fmla="*/ T84 w 2169"/>
                <a:gd name="T86" fmla="+- 0 2876 2876"/>
                <a:gd name="T87" fmla="*/ 2876 h 740"/>
                <a:gd name="T88" fmla="+- 0 1444 1434"/>
                <a:gd name="T89" fmla="*/ T88 w 2169"/>
                <a:gd name="T90" fmla="+- 0 2886 2876"/>
                <a:gd name="T91" fmla="*/ 2886 h 740"/>
                <a:gd name="T92" fmla="+- 0 1439 1434"/>
                <a:gd name="T93" fmla="*/ T92 w 2169"/>
                <a:gd name="T94" fmla="+- 0 2876 2876"/>
                <a:gd name="T95" fmla="*/ 2876 h 740"/>
                <a:gd name="T96" fmla="+- 0 1439 1434"/>
                <a:gd name="T97" fmla="*/ T96 w 2169"/>
                <a:gd name="T98" fmla="+- 0 2876 2876"/>
                <a:gd name="T99" fmla="*/ 2876 h 740"/>
                <a:gd name="T100" fmla="+- 0 1444 1434"/>
                <a:gd name="T101" fmla="*/ T100 w 2169"/>
                <a:gd name="T102" fmla="+- 0 2886 2876"/>
                <a:gd name="T103" fmla="*/ 2886 h 740"/>
                <a:gd name="T104" fmla="+- 0 3593 1434"/>
                <a:gd name="T105" fmla="*/ T104 w 2169"/>
                <a:gd name="T106" fmla="+- 0 2881 2876"/>
                <a:gd name="T107" fmla="*/ 2881 h 740"/>
                <a:gd name="T108" fmla="+- 0 3598 1434"/>
                <a:gd name="T109" fmla="*/ T108 w 2169"/>
                <a:gd name="T110" fmla="+- 0 2876 2876"/>
                <a:gd name="T111" fmla="*/ 2876 h 740"/>
                <a:gd name="T112" fmla="+- 0 3598 1434"/>
                <a:gd name="T113" fmla="*/ T112 w 2169"/>
                <a:gd name="T114" fmla="+- 0 2886 2876"/>
                <a:gd name="T115" fmla="*/ 2886 h 740"/>
                <a:gd name="T116" fmla="+- 0 3603 1434"/>
                <a:gd name="T117" fmla="*/ T116 w 2169"/>
                <a:gd name="T118" fmla="+- 0 2881 2876"/>
                <a:gd name="T119" fmla="*/ 2881 h 740"/>
                <a:gd name="T120" fmla="+- 0 1434 1434"/>
                <a:gd name="T121" fmla="*/ T120 w 2169"/>
                <a:gd name="T122" fmla="+- 0 2876 2876"/>
                <a:gd name="T123" fmla="*/ 2876 h 740"/>
                <a:gd name="T124" fmla="+- 0 1439 1434"/>
                <a:gd name="T125" fmla="*/ T124 w 2169"/>
                <a:gd name="T126" fmla="+- 0 2876 2876"/>
                <a:gd name="T127" fmla="*/ 2876 h 740"/>
                <a:gd name="T128" fmla="+- 0 3598 1434"/>
                <a:gd name="T129" fmla="*/ T128 w 2169"/>
                <a:gd name="T130" fmla="+- 0 2876 2876"/>
                <a:gd name="T131" fmla="*/ 2876 h 740"/>
                <a:gd name="T132" fmla="+- 0 3603 1434"/>
                <a:gd name="T133" fmla="*/ T132 w 2169"/>
                <a:gd name="T134" fmla="+- 0 2876 2876"/>
                <a:gd name="T135" fmla="*/ 2876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169" h="740">
                  <a:moveTo>
                    <a:pt x="0" y="735"/>
                  </a:moveTo>
                  <a:lnTo>
                    <a:pt x="0" y="740"/>
                  </a:lnTo>
                  <a:lnTo>
                    <a:pt x="5" y="740"/>
                  </a:lnTo>
                  <a:lnTo>
                    <a:pt x="0" y="735"/>
                  </a:lnTo>
                  <a:close/>
                  <a:moveTo>
                    <a:pt x="10" y="730"/>
                  </a:moveTo>
                  <a:lnTo>
                    <a:pt x="5" y="730"/>
                  </a:lnTo>
                  <a:lnTo>
                    <a:pt x="0" y="735"/>
                  </a:lnTo>
                  <a:lnTo>
                    <a:pt x="5" y="740"/>
                  </a:lnTo>
                  <a:lnTo>
                    <a:pt x="2164" y="740"/>
                  </a:lnTo>
                  <a:lnTo>
                    <a:pt x="2159" y="735"/>
                  </a:lnTo>
                  <a:lnTo>
                    <a:pt x="10" y="735"/>
                  </a:lnTo>
                  <a:lnTo>
                    <a:pt x="10" y="730"/>
                  </a:lnTo>
                  <a:close/>
                  <a:moveTo>
                    <a:pt x="2169" y="5"/>
                  </a:moveTo>
                  <a:lnTo>
                    <a:pt x="2159" y="5"/>
                  </a:lnTo>
                  <a:lnTo>
                    <a:pt x="2159" y="735"/>
                  </a:lnTo>
                  <a:lnTo>
                    <a:pt x="2164" y="740"/>
                  </a:lnTo>
                  <a:lnTo>
                    <a:pt x="2164" y="730"/>
                  </a:lnTo>
                  <a:lnTo>
                    <a:pt x="2169" y="730"/>
                  </a:lnTo>
                  <a:lnTo>
                    <a:pt x="2169" y="10"/>
                  </a:lnTo>
                  <a:lnTo>
                    <a:pt x="2164" y="10"/>
                  </a:lnTo>
                  <a:lnTo>
                    <a:pt x="2169" y="5"/>
                  </a:lnTo>
                  <a:close/>
                  <a:moveTo>
                    <a:pt x="2169" y="730"/>
                  </a:moveTo>
                  <a:lnTo>
                    <a:pt x="2164" y="730"/>
                  </a:lnTo>
                  <a:lnTo>
                    <a:pt x="2164" y="740"/>
                  </a:lnTo>
                  <a:lnTo>
                    <a:pt x="2169" y="735"/>
                  </a:lnTo>
                  <a:lnTo>
                    <a:pt x="2169" y="730"/>
                  </a:lnTo>
                  <a:close/>
                  <a:moveTo>
                    <a:pt x="2169" y="735"/>
                  </a:moveTo>
                  <a:lnTo>
                    <a:pt x="2164" y="740"/>
                  </a:lnTo>
                  <a:lnTo>
                    <a:pt x="2169" y="740"/>
                  </a:lnTo>
                  <a:lnTo>
                    <a:pt x="2169" y="735"/>
                  </a:lnTo>
                  <a:close/>
                  <a:moveTo>
                    <a:pt x="5" y="0"/>
                  </a:moveTo>
                  <a:lnTo>
                    <a:pt x="0" y="5"/>
                  </a:lnTo>
                  <a:lnTo>
                    <a:pt x="0" y="735"/>
                  </a:lnTo>
                  <a:lnTo>
                    <a:pt x="5" y="730"/>
                  </a:lnTo>
                  <a:lnTo>
                    <a:pt x="10" y="730"/>
                  </a:lnTo>
                  <a:lnTo>
                    <a:pt x="10" y="10"/>
                  </a:lnTo>
                  <a:lnTo>
                    <a:pt x="5" y="10"/>
                  </a:lnTo>
                  <a:lnTo>
                    <a:pt x="5" y="0"/>
                  </a:lnTo>
                  <a:close/>
                  <a:moveTo>
                    <a:pt x="2159" y="730"/>
                  </a:moveTo>
                  <a:lnTo>
                    <a:pt x="10" y="730"/>
                  </a:lnTo>
                  <a:lnTo>
                    <a:pt x="10" y="735"/>
                  </a:lnTo>
                  <a:lnTo>
                    <a:pt x="2159" y="735"/>
                  </a:lnTo>
                  <a:lnTo>
                    <a:pt x="2159" y="730"/>
                  </a:lnTo>
                  <a:close/>
                  <a:moveTo>
                    <a:pt x="5" y="0"/>
                  </a:moveTo>
                  <a:lnTo>
                    <a:pt x="5" y="10"/>
                  </a:lnTo>
                  <a:lnTo>
                    <a:pt x="10" y="10"/>
                  </a:lnTo>
                  <a:lnTo>
                    <a:pt x="10" y="5"/>
                  </a:lnTo>
                  <a:lnTo>
                    <a:pt x="5" y="0"/>
                  </a:lnTo>
                  <a:close/>
                  <a:moveTo>
                    <a:pt x="2164" y="0"/>
                  </a:moveTo>
                  <a:lnTo>
                    <a:pt x="5" y="0"/>
                  </a:lnTo>
                  <a:lnTo>
                    <a:pt x="10" y="5"/>
                  </a:lnTo>
                  <a:lnTo>
                    <a:pt x="10" y="10"/>
                  </a:lnTo>
                  <a:lnTo>
                    <a:pt x="2159" y="10"/>
                  </a:lnTo>
                  <a:lnTo>
                    <a:pt x="2159" y="5"/>
                  </a:lnTo>
                  <a:lnTo>
                    <a:pt x="2169" y="5"/>
                  </a:lnTo>
                  <a:lnTo>
                    <a:pt x="2164" y="0"/>
                  </a:lnTo>
                  <a:close/>
                  <a:moveTo>
                    <a:pt x="2169" y="5"/>
                  </a:moveTo>
                  <a:lnTo>
                    <a:pt x="2164" y="10"/>
                  </a:lnTo>
                  <a:lnTo>
                    <a:pt x="2169" y="10"/>
                  </a:lnTo>
                  <a:lnTo>
                    <a:pt x="2169" y="5"/>
                  </a:lnTo>
                  <a:close/>
                  <a:moveTo>
                    <a:pt x="5" y="0"/>
                  </a:moveTo>
                  <a:lnTo>
                    <a:pt x="0" y="0"/>
                  </a:lnTo>
                  <a:lnTo>
                    <a:pt x="0" y="5"/>
                  </a:lnTo>
                  <a:lnTo>
                    <a:pt x="5" y="0"/>
                  </a:lnTo>
                  <a:close/>
                  <a:moveTo>
                    <a:pt x="2169" y="0"/>
                  </a:moveTo>
                  <a:lnTo>
                    <a:pt x="2164" y="0"/>
                  </a:lnTo>
                  <a:lnTo>
                    <a:pt x="2169" y="5"/>
                  </a:lnTo>
                  <a:lnTo>
                    <a:pt x="216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7" name="AutoShape 10"/>
            <p:cNvSpPr>
              <a:spLocks/>
            </p:cNvSpPr>
            <p:nvPr/>
          </p:nvSpPr>
          <p:spPr bwMode="auto">
            <a:xfrm>
              <a:off x="2372" y="3225"/>
              <a:ext cx="124" cy="441"/>
            </a:xfrm>
            <a:custGeom>
              <a:avLst/>
              <a:gdLst>
                <a:gd name="T0" fmla="+- 0 2516 2460"/>
                <a:gd name="T1" fmla="*/ T0 w 124"/>
                <a:gd name="T2" fmla="+- 0 3930 3613"/>
                <a:gd name="T3" fmla="*/ 3930 h 441"/>
                <a:gd name="T4" fmla="+- 0 2460 2460"/>
                <a:gd name="T5" fmla="*/ T4 w 124"/>
                <a:gd name="T6" fmla="+- 0 3930 3613"/>
                <a:gd name="T7" fmla="*/ 3930 h 441"/>
                <a:gd name="T8" fmla="+- 0 2521 2460"/>
                <a:gd name="T9" fmla="*/ T8 w 124"/>
                <a:gd name="T10" fmla="+- 0 4053 3613"/>
                <a:gd name="T11" fmla="*/ 4053 h 441"/>
                <a:gd name="T12" fmla="+- 0 2580 2460"/>
                <a:gd name="T13" fmla="*/ T12 w 124"/>
                <a:gd name="T14" fmla="+- 0 3936 3613"/>
                <a:gd name="T15" fmla="*/ 3936 h 441"/>
                <a:gd name="T16" fmla="+- 0 2516 2460"/>
                <a:gd name="T17" fmla="*/ T16 w 124"/>
                <a:gd name="T18" fmla="+- 0 3936 3613"/>
                <a:gd name="T19" fmla="*/ 3936 h 441"/>
                <a:gd name="T20" fmla="+- 0 2516 2460"/>
                <a:gd name="T21" fmla="*/ T20 w 124"/>
                <a:gd name="T22" fmla="+- 0 3930 3613"/>
                <a:gd name="T23" fmla="*/ 3930 h 441"/>
                <a:gd name="T24" fmla="+- 0 2526 2460"/>
                <a:gd name="T25" fmla="*/ T24 w 124"/>
                <a:gd name="T26" fmla="+- 0 3613 3613"/>
                <a:gd name="T27" fmla="*/ 3613 h 441"/>
                <a:gd name="T28" fmla="+- 0 2516 2460"/>
                <a:gd name="T29" fmla="*/ T28 w 124"/>
                <a:gd name="T30" fmla="+- 0 3613 3613"/>
                <a:gd name="T31" fmla="*/ 3613 h 441"/>
                <a:gd name="T32" fmla="+- 0 2516 2460"/>
                <a:gd name="T33" fmla="*/ T32 w 124"/>
                <a:gd name="T34" fmla="+- 0 3936 3613"/>
                <a:gd name="T35" fmla="*/ 3936 h 441"/>
                <a:gd name="T36" fmla="+- 0 2526 2460"/>
                <a:gd name="T37" fmla="*/ T36 w 124"/>
                <a:gd name="T38" fmla="+- 0 3936 3613"/>
                <a:gd name="T39" fmla="*/ 3936 h 441"/>
                <a:gd name="T40" fmla="+- 0 2526 2460"/>
                <a:gd name="T41" fmla="*/ T40 w 124"/>
                <a:gd name="T42" fmla="+- 0 3613 3613"/>
                <a:gd name="T43" fmla="*/ 3613 h 441"/>
                <a:gd name="T44" fmla="+- 0 2583 2460"/>
                <a:gd name="T45" fmla="*/ T44 w 124"/>
                <a:gd name="T46" fmla="+- 0 3930 3613"/>
                <a:gd name="T47" fmla="*/ 3930 h 441"/>
                <a:gd name="T48" fmla="+- 0 2526 2460"/>
                <a:gd name="T49" fmla="*/ T48 w 124"/>
                <a:gd name="T50" fmla="+- 0 3930 3613"/>
                <a:gd name="T51" fmla="*/ 3930 h 441"/>
                <a:gd name="T52" fmla="+- 0 2526 2460"/>
                <a:gd name="T53" fmla="*/ T52 w 124"/>
                <a:gd name="T54" fmla="+- 0 3936 3613"/>
                <a:gd name="T55" fmla="*/ 3936 h 441"/>
                <a:gd name="T56" fmla="+- 0 2580 2460"/>
                <a:gd name="T57" fmla="*/ T56 w 124"/>
                <a:gd name="T58" fmla="+- 0 3936 3613"/>
                <a:gd name="T59" fmla="*/ 3936 h 441"/>
                <a:gd name="T60" fmla="+- 0 2583 2460"/>
                <a:gd name="T61" fmla="*/ T60 w 124"/>
                <a:gd name="T62" fmla="+- 0 3930 3613"/>
                <a:gd name="T63" fmla="*/ 393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7"/>
                  </a:moveTo>
                  <a:lnTo>
                    <a:pt x="0" y="317"/>
                  </a:lnTo>
                  <a:lnTo>
                    <a:pt x="61" y="440"/>
                  </a:lnTo>
                  <a:lnTo>
                    <a:pt x="120" y="323"/>
                  </a:lnTo>
                  <a:lnTo>
                    <a:pt x="56" y="323"/>
                  </a:lnTo>
                  <a:lnTo>
                    <a:pt x="56" y="317"/>
                  </a:lnTo>
                  <a:close/>
                  <a:moveTo>
                    <a:pt x="66" y="0"/>
                  </a:moveTo>
                  <a:lnTo>
                    <a:pt x="56" y="0"/>
                  </a:lnTo>
                  <a:lnTo>
                    <a:pt x="56" y="323"/>
                  </a:lnTo>
                  <a:lnTo>
                    <a:pt x="66" y="323"/>
                  </a:lnTo>
                  <a:lnTo>
                    <a:pt x="66" y="0"/>
                  </a:lnTo>
                  <a:close/>
                  <a:moveTo>
                    <a:pt x="123" y="317"/>
                  </a:moveTo>
                  <a:lnTo>
                    <a:pt x="66" y="317"/>
                  </a:lnTo>
                  <a:lnTo>
                    <a:pt x="66"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8" name="AutoShape 11"/>
            <p:cNvSpPr>
              <a:spLocks/>
            </p:cNvSpPr>
            <p:nvPr/>
          </p:nvSpPr>
          <p:spPr bwMode="auto">
            <a:xfrm>
              <a:off x="1622" y="3645"/>
              <a:ext cx="1746" cy="426"/>
            </a:xfrm>
            <a:custGeom>
              <a:avLst/>
              <a:gdLst>
                <a:gd name="T0" fmla="+- 0 1480 1480"/>
                <a:gd name="T1" fmla="*/ T0 w 2083"/>
                <a:gd name="T2" fmla="+- 0 4512 4050"/>
                <a:gd name="T3" fmla="*/ 4512 h 463"/>
                <a:gd name="T4" fmla="+- 0 1480 1480"/>
                <a:gd name="T5" fmla="*/ T4 w 2083"/>
                <a:gd name="T6" fmla="+- 0 4507 4050"/>
                <a:gd name="T7" fmla="*/ 4507 h 463"/>
                <a:gd name="T8" fmla="+- 0 1485 1480"/>
                <a:gd name="T9" fmla="*/ T8 w 2083"/>
                <a:gd name="T10" fmla="+- 0 4502 4050"/>
                <a:gd name="T11" fmla="*/ 4502 h 463"/>
                <a:gd name="T12" fmla="+- 0 1485 1480"/>
                <a:gd name="T13" fmla="*/ T12 w 2083"/>
                <a:gd name="T14" fmla="+- 0 4512 4050"/>
                <a:gd name="T15" fmla="*/ 4512 h 463"/>
                <a:gd name="T16" fmla="+- 0 3552 1480"/>
                <a:gd name="T17" fmla="*/ T16 w 2083"/>
                <a:gd name="T18" fmla="+- 0 4507 4050"/>
                <a:gd name="T19" fmla="*/ 4507 h 463"/>
                <a:gd name="T20" fmla="+- 0 1490 1480"/>
                <a:gd name="T21" fmla="*/ T20 w 2083"/>
                <a:gd name="T22" fmla="+- 0 4502 4050"/>
                <a:gd name="T23" fmla="*/ 4502 h 463"/>
                <a:gd name="T24" fmla="+- 0 3552 1480"/>
                <a:gd name="T25" fmla="*/ T24 w 2083"/>
                <a:gd name="T26" fmla="+- 0 4055 4050"/>
                <a:gd name="T27" fmla="*/ 4055 h 463"/>
                <a:gd name="T28" fmla="+- 0 3557 1480"/>
                <a:gd name="T29" fmla="*/ T28 w 2083"/>
                <a:gd name="T30" fmla="+- 0 4512 4050"/>
                <a:gd name="T31" fmla="*/ 4512 h 463"/>
                <a:gd name="T32" fmla="+- 0 3562 1480"/>
                <a:gd name="T33" fmla="*/ T32 w 2083"/>
                <a:gd name="T34" fmla="+- 0 4502 4050"/>
                <a:gd name="T35" fmla="*/ 4502 h 463"/>
                <a:gd name="T36" fmla="+- 0 3557 1480"/>
                <a:gd name="T37" fmla="*/ T36 w 2083"/>
                <a:gd name="T38" fmla="+- 0 4060 4050"/>
                <a:gd name="T39" fmla="*/ 4060 h 463"/>
                <a:gd name="T40" fmla="+- 0 3562 1480"/>
                <a:gd name="T41" fmla="*/ T40 w 2083"/>
                <a:gd name="T42" fmla="+- 0 4502 4050"/>
                <a:gd name="T43" fmla="*/ 4502 h 463"/>
                <a:gd name="T44" fmla="+- 0 3557 1480"/>
                <a:gd name="T45" fmla="*/ T44 w 2083"/>
                <a:gd name="T46" fmla="+- 0 4512 4050"/>
                <a:gd name="T47" fmla="*/ 4512 h 463"/>
                <a:gd name="T48" fmla="+- 0 3562 1480"/>
                <a:gd name="T49" fmla="*/ T48 w 2083"/>
                <a:gd name="T50" fmla="+- 0 4502 4050"/>
                <a:gd name="T51" fmla="*/ 4502 h 463"/>
                <a:gd name="T52" fmla="+- 0 3557 1480"/>
                <a:gd name="T53" fmla="*/ T52 w 2083"/>
                <a:gd name="T54" fmla="+- 0 4512 4050"/>
                <a:gd name="T55" fmla="*/ 4512 h 463"/>
                <a:gd name="T56" fmla="+- 0 3562 1480"/>
                <a:gd name="T57" fmla="*/ T56 w 2083"/>
                <a:gd name="T58" fmla="+- 0 4507 4050"/>
                <a:gd name="T59" fmla="*/ 4507 h 463"/>
                <a:gd name="T60" fmla="+- 0 1480 1480"/>
                <a:gd name="T61" fmla="*/ T60 w 2083"/>
                <a:gd name="T62" fmla="+- 0 4055 4050"/>
                <a:gd name="T63" fmla="*/ 4055 h 463"/>
                <a:gd name="T64" fmla="+- 0 1485 1480"/>
                <a:gd name="T65" fmla="*/ T64 w 2083"/>
                <a:gd name="T66" fmla="+- 0 4502 4050"/>
                <a:gd name="T67" fmla="*/ 4502 h 463"/>
                <a:gd name="T68" fmla="+- 0 1490 1480"/>
                <a:gd name="T69" fmla="*/ T68 w 2083"/>
                <a:gd name="T70" fmla="+- 0 4060 4050"/>
                <a:gd name="T71" fmla="*/ 4060 h 463"/>
                <a:gd name="T72" fmla="+- 0 1485 1480"/>
                <a:gd name="T73" fmla="*/ T72 w 2083"/>
                <a:gd name="T74" fmla="+- 0 4050 4050"/>
                <a:gd name="T75" fmla="*/ 4050 h 463"/>
                <a:gd name="T76" fmla="+- 0 1490 1480"/>
                <a:gd name="T77" fmla="*/ T76 w 2083"/>
                <a:gd name="T78" fmla="+- 0 4502 4050"/>
                <a:gd name="T79" fmla="*/ 4502 h 463"/>
                <a:gd name="T80" fmla="+- 0 3552 1480"/>
                <a:gd name="T81" fmla="*/ T80 w 2083"/>
                <a:gd name="T82" fmla="+- 0 4507 4050"/>
                <a:gd name="T83" fmla="*/ 4507 h 463"/>
                <a:gd name="T84" fmla="+- 0 1485 1480"/>
                <a:gd name="T85" fmla="*/ T84 w 2083"/>
                <a:gd name="T86" fmla="+- 0 4050 4050"/>
                <a:gd name="T87" fmla="*/ 4050 h 463"/>
                <a:gd name="T88" fmla="+- 0 1490 1480"/>
                <a:gd name="T89" fmla="*/ T88 w 2083"/>
                <a:gd name="T90" fmla="+- 0 4060 4050"/>
                <a:gd name="T91" fmla="*/ 4060 h 463"/>
                <a:gd name="T92" fmla="+- 0 1485 1480"/>
                <a:gd name="T93" fmla="*/ T92 w 2083"/>
                <a:gd name="T94" fmla="+- 0 4050 4050"/>
                <a:gd name="T95" fmla="*/ 4050 h 463"/>
                <a:gd name="T96" fmla="+- 0 1485 1480"/>
                <a:gd name="T97" fmla="*/ T96 w 2083"/>
                <a:gd name="T98" fmla="+- 0 4050 4050"/>
                <a:gd name="T99" fmla="*/ 4050 h 463"/>
                <a:gd name="T100" fmla="+- 0 1490 1480"/>
                <a:gd name="T101" fmla="*/ T100 w 2083"/>
                <a:gd name="T102" fmla="+- 0 4060 4050"/>
                <a:gd name="T103" fmla="*/ 4060 h 463"/>
                <a:gd name="T104" fmla="+- 0 3552 1480"/>
                <a:gd name="T105" fmla="*/ T104 w 2083"/>
                <a:gd name="T106" fmla="+- 0 4055 4050"/>
                <a:gd name="T107" fmla="*/ 4055 h 463"/>
                <a:gd name="T108" fmla="+- 0 3557 1480"/>
                <a:gd name="T109" fmla="*/ T108 w 2083"/>
                <a:gd name="T110" fmla="+- 0 4050 4050"/>
                <a:gd name="T111" fmla="*/ 4050 h 463"/>
                <a:gd name="T112" fmla="+- 0 3557 1480"/>
                <a:gd name="T113" fmla="*/ T112 w 2083"/>
                <a:gd name="T114" fmla="+- 0 4060 4050"/>
                <a:gd name="T115" fmla="*/ 4060 h 463"/>
                <a:gd name="T116" fmla="+- 0 3562 1480"/>
                <a:gd name="T117" fmla="*/ T116 w 2083"/>
                <a:gd name="T118" fmla="+- 0 4055 4050"/>
                <a:gd name="T119" fmla="*/ 4055 h 463"/>
                <a:gd name="T120" fmla="+- 0 1480 1480"/>
                <a:gd name="T121" fmla="*/ T120 w 2083"/>
                <a:gd name="T122" fmla="+- 0 4050 4050"/>
                <a:gd name="T123" fmla="*/ 4050 h 463"/>
                <a:gd name="T124" fmla="+- 0 1485 1480"/>
                <a:gd name="T125" fmla="*/ T124 w 2083"/>
                <a:gd name="T126" fmla="+- 0 4050 4050"/>
                <a:gd name="T127" fmla="*/ 4050 h 463"/>
                <a:gd name="T128" fmla="+- 0 3557 1480"/>
                <a:gd name="T129" fmla="*/ T128 w 2083"/>
                <a:gd name="T130" fmla="+- 0 4050 4050"/>
                <a:gd name="T131" fmla="*/ 4050 h 463"/>
                <a:gd name="T132" fmla="+- 0 3562 1480"/>
                <a:gd name="T133" fmla="*/ T132 w 2083"/>
                <a:gd name="T134" fmla="+- 0 4050 4050"/>
                <a:gd name="T135" fmla="*/ 4050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9" name="AutoShape 12"/>
            <p:cNvSpPr>
              <a:spLocks/>
            </p:cNvSpPr>
            <p:nvPr/>
          </p:nvSpPr>
          <p:spPr bwMode="auto">
            <a:xfrm>
              <a:off x="1261" y="3813"/>
              <a:ext cx="371" cy="108"/>
            </a:xfrm>
            <a:custGeom>
              <a:avLst/>
              <a:gdLst>
                <a:gd name="T0" fmla="+- 0 1358 1041"/>
                <a:gd name="T1" fmla="*/ T0 w 441"/>
                <a:gd name="T2" fmla="+- 0 4219 4219"/>
                <a:gd name="T3" fmla="*/ 4219 h 124"/>
                <a:gd name="T4" fmla="+- 0 1358 1041"/>
                <a:gd name="T5" fmla="*/ T4 w 441"/>
                <a:gd name="T6" fmla="+- 0 4343 4219"/>
                <a:gd name="T7" fmla="*/ 4343 h 124"/>
                <a:gd name="T8" fmla="+- 0 1472 1041"/>
                <a:gd name="T9" fmla="*/ T8 w 441"/>
                <a:gd name="T10" fmla="+- 0 4286 4219"/>
                <a:gd name="T11" fmla="*/ 4286 h 124"/>
                <a:gd name="T12" fmla="+- 0 1365 1041"/>
                <a:gd name="T13" fmla="*/ T12 w 441"/>
                <a:gd name="T14" fmla="+- 0 4286 4219"/>
                <a:gd name="T15" fmla="*/ 4286 h 124"/>
                <a:gd name="T16" fmla="+- 0 1365 1041"/>
                <a:gd name="T17" fmla="*/ T16 w 441"/>
                <a:gd name="T18" fmla="+- 0 4276 4219"/>
                <a:gd name="T19" fmla="*/ 4276 h 124"/>
                <a:gd name="T20" fmla="+- 0 1472 1041"/>
                <a:gd name="T21" fmla="*/ T20 w 441"/>
                <a:gd name="T22" fmla="+- 0 4276 4219"/>
                <a:gd name="T23" fmla="*/ 4276 h 124"/>
                <a:gd name="T24" fmla="+- 0 1358 1041"/>
                <a:gd name="T25" fmla="*/ T24 w 441"/>
                <a:gd name="T26" fmla="+- 0 4219 4219"/>
                <a:gd name="T27" fmla="*/ 4219 h 124"/>
                <a:gd name="T28" fmla="+- 0 1358 1041"/>
                <a:gd name="T29" fmla="*/ T28 w 441"/>
                <a:gd name="T30" fmla="+- 0 4276 4219"/>
                <a:gd name="T31" fmla="*/ 4276 h 124"/>
                <a:gd name="T32" fmla="+- 0 1041 1041"/>
                <a:gd name="T33" fmla="*/ T32 w 441"/>
                <a:gd name="T34" fmla="+- 0 4276 4219"/>
                <a:gd name="T35" fmla="*/ 4276 h 124"/>
                <a:gd name="T36" fmla="+- 0 1041 1041"/>
                <a:gd name="T37" fmla="*/ T36 w 441"/>
                <a:gd name="T38" fmla="+- 0 4286 4219"/>
                <a:gd name="T39" fmla="*/ 4286 h 124"/>
                <a:gd name="T40" fmla="+- 0 1358 1041"/>
                <a:gd name="T41" fmla="*/ T40 w 441"/>
                <a:gd name="T42" fmla="+- 0 4286 4219"/>
                <a:gd name="T43" fmla="*/ 4286 h 124"/>
                <a:gd name="T44" fmla="+- 0 1358 1041"/>
                <a:gd name="T45" fmla="*/ T44 w 441"/>
                <a:gd name="T46" fmla="+- 0 4276 4219"/>
                <a:gd name="T47" fmla="*/ 4276 h 124"/>
                <a:gd name="T48" fmla="+- 0 1472 1041"/>
                <a:gd name="T49" fmla="*/ T48 w 441"/>
                <a:gd name="T50" fmla="+- 0 4276 4219"/>
                <a:gd name="T51" fmla="*/ 4276 h 124"/>
                <a:gd name="T52" fmla="+- 0 1365 1041"/>
                <a:gd name="T53" fmla="*/ T52 w 441"/>
                <a:gd name="T54" fmla="+- 0 4276 4219"/>
                <a:gd name="T55" fmla="*/ 4276 h 124"/>
                <a:gd name="T56" fmla="+- 0 1365 1041"/>
                <a:gd name="T57" fmla="*/ T56 w 441"/>
                <a:gd name="T58" fmla="+- 0 4286 4219"/>
                <a:gd name="T59" fmla="*/ 4286 h 124"/>
                <a:gd name="T60" fmla="+- 0 1472 1041"/>
                <a:gd name="T61" fmla="*/ T60 w 441"/>
                <a:gd name="T62" fmla="+- 0 4286 4219"/>
                <a:gd name="T63" fmla="*/ 4286 h 124"/>
                <a:gd name="T64" fmla="+- 0 1482 1041"/>
                <a:gd name="T65" fmla="*/ T64 w 441"/>
                <a:gd name="T66" fmla="+- 0 4281 4219"/>
                <a:gd name="T67" fmla="*/ 4281 h 124"/>
                <a:gd name="T68" fmla="+- 0 1472 1041"/>
                <a:gd name="T69" fmla="*/ T68 w 441"/>
                <a:gd name="T70" fmla="+- 0 4276 4219"/>
                <a:gd name="T71" fmla="*/ 4276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1" y="67"/>
                  </a:lnTo>
                  <a:lnTo>
                    <a:pt x="324" y="67"/>
                  </a:lnTo>
                  <a:lnTo>
                    <a:pt x="324" y="57"/>
                  </a:lnTo>
                  <a:lnTo>
                    <a:pt x="431" y="57"/>
                  </a:lnTo>
                  <a:lnTo>
                    <a:pt x="317" y="0"/>
                  </a:lnTo>
                  <a:close/>
                  <a:moveTo>
                    <a:pt x="317" y="57"/>
                  </a:moveTo>
                  <a:lnTo>
                    <a:pt x="0" y="57"/>
                  </a:lnTo>
                  <a:lnTo>
                    <a:pt x="0" y="67"/>
                  </a:lnTo>
                  <a:lnTo>
                    <a:pt x="317" y="67"/>
                  </a:lnTo>
                  <a:lnTo>
                    <a:pt x="317" y="57"/>
                  </a:lnTo>
                  <a:close/>
                  <a:moveTo>
                    <a:pt x="431" y="57"/>
                  </a:moveTo>
                  <a:lnTo>
                    <a:pt x="324" y="57"/>
                  </a:lnTo>
                  <a:lnTo>
                    <a:pt x="324" y="67"/>
                  </a:lnTo>
                  <a:lnTo>
                    <a:pt x="431" y="67"/>
                  </a:lnTo>
                  <a:lnTo>
                    <a:pt x="441" y="62"/>
                  </a:lnTo>
                  <a:lnTo>
                    <a:pt x="431"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0" name="AutoShape 14"/>
            <p:cNvSpPr>
              <a:spLocks/>
            </p:cNvSpPr>
            <p:nvPr/>
          </p:nvSpPr>
          <p:spPr bwMode="auto">
            <a:xfrm>
              <a:off x="2395" y="4063"/>
              <a:ext cx="124" cy="441"/>
            </a:xfrm>
            <a:custGeom>
              <a:avLst/>
              <a:gdLst>
                <a:gd name="T0" fmla="+- 0 2498 2442"/>
                <a:gd name="T1" fmla="*/ T0 w 124"/>
                <a:gd name="T2" fmla="+- 0 4820 4504"/>
                <a:gd name="T3" fmla="*/ 4820 h 441"/>
                <a:gd name="T4" fmla="+- 0 2442 2442"/>
                <a:gd name="T5" fmla="*/ T4 w 124"/>
                <a:gd name="T6" fmla="+- 0 4820 4504"/>
                <a:gd name="T7" fmla="*/ 4820 h 441"/>
                <a:gd name="T8" fmla="+- 0 2503 2442"/>
                <a:gd name="T9" fmla="*/ T8 w 124"/>
                <a:gd name="T10" fmla="+- 0 4944 4504"/>
                <a:gd name="T11" fmla="*/ 4944 h 441"/>
                <a:gd name="T12" fmla="+- 0 2562 2442"/>
                <a:gd name="T13" fmla="*/ T12 w 124"/>
                <a:gd name="T14" fmla="+- 0 4827 4504"/>
                <a:gd name="T15" fmla="*/ 4827 h 441"/>
                <a:gd name="T16" fmla="+- 0 2498 2442"/>
                <a:gd name="T17" fmla="*/ T16 w 124"/>
                <a:gd name="T18" fmla="+- 0 4827 4504"/>
                <a:gd name="T19" fmla="*/ 4827 h 441"/>
                <a:gd name="T20" fmla="+- 0 2498 2442"/>
                <a:gd name="T21" fmla="*/ T20 w 124"/>
                <a:gd name="T22" fmla="+- 0 4820 4504"/>
                <a:gd name="T23" fmla="*/ 4820 h 441"/>
                <a:gd name="T24" fmla="+- 0 2508 2442"/>
                <a:gd name="T25" fmla="*/ T24 w 124"/>
                <a:gd name="T26" fmla="+- 0 4504 4504"/>
                <a:gd name="T27" fmla="*/ 4504 h 441"/>
                <a:gd name="T28" fmla="+- 0 2498 2442"/>
                <a:gd name="T29" fmla="*/ T28 w 124"/>
                <a:gd name="T30" fmla="+- 0 4504 4504"/>
                <a:gd name="T31" fmla="*/ 4504 h 441"/>
                <a:gd name="T32" fmla="+- 0 2498 2442"/>
                <a:gd name="T33" fmla="*/ T32 w 124"/>
                <a:gd name="T34" fmla="+- 0 4827 4504"/>
                <a:gd name="T35" fmla="*/ 4827 h 441"/>
                <a:gd name="T36" fmla="+- 0 2508 2442"/>
                <a:gd name="T37" fmla="*/ T36 w 124"/>
                <a:gd name="T38" fmla="+- 0 4827 4504"/>
                <a:gd name="T39" fmla="*/ 4827 h 441"/>
                <a:gd name="T40" fmla="+- 0 2508 2442"/>
                <a:gd name="T41" fmla="*/ T40 w 124"/>
                <a:gd name="T42" fmla="+- 0 4504 4504"/>
                <a:gd name="T43" fmla="*/ 4504 h 441"/>
                <a:gd name="T44" fmla="+- 0 2565 2442"/>
                <a:gd name="T45" fmla="*/ T44 w 124"/>
                <a:gd name="T46" fmla="+- 0 4820 4504"/>
                <a:gd name="T47" fmla="*/ 4820 h 441"/>
                <a:gd name="T48" fmla="+- 0 2508 2442"/>
                <a:gd name="T49" fmla="*/ T48 w 124"/>
                <a:gd name="T50" fmla="+- 0 4820 4504"/>
                <a:gd name="T51" fmla="*/ 4820 h 441"/>
                <a:gd name="T52" fmla="+- 0 2508 2442"/>
                <a:gd name="T53" fmla="*/ T52 w 124"/>
                <a:gd name="T54" fmla="+- 0 4827 4504"/>
                <a:gd name="T55" fmla="*/ 4827 h 441"/>
                <a:gd name="T56" fmla="+- 0 2562 2442"/>
                <a:gd name="T57" fmla="*/ T56 w 124"/>
                <a:gd name="T58" fmla="+- 0 4827 4504"/>
                <a:gd name="T59" fmla="*/ 4827 h 441"/>
                <a:gd name="T60" fmla="+- 0 2565 2442"/>
                <a:gd name="T61" fmla="*/ T60 w 124"/>
                <a:gd name="T62" fmla="+- 0 4820 4504"/>
                <a:gd name="T63" fmla="*/ 482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AutoShape 17"/>
            <p:cNvSpPr>
              <a:spLocks/>
            </p:cNvSpPr>
            <p:nvPr/>
          </p:nvSpPr>
          <p:spPr bwMode="auto">
            <a:xfrm>
              <a:off x="1615" y="4504"/>
              <a:ext cx="1537" cy="361"/>
            </a:xfrm>
            <a:custGeom>
              <a:avLst/>
              <a:gdLst>
                <a:gd name="T0" fmla="+- 0 1472 1472"/>
                <a:gd name="T1" fmla="*/ T0 w 2083"/>
                <a:gd name="T2" fmla="+- 0 6535 6072"/>
                <a:gd name="T3" fmla="*/ 6535 h 463"/>
                <a:gd name="T4" fmla="+- 0 1472 1472"/>
                <a:gd name="T5" fmla="*/ T4 w 2083"/>
                <a:gd name="T6" fmla="+- 0 6530 6072"/>
                <a:gd name="T7" fmla="*/ 6530 h 463"/>
                <a:gd name="T8" fmla="+- 0 1477 1472"/>
                <a:gd name="T9" fmla="*/ T8 w 2083"/>
                <a:gd name="T10" fmla="+- 0 6525 6072"/>
                <a:gd name="T11" fmla="*/ 6525 h 463"/>
                <a:gd name="T12" fmla="+- 0 1477 1472"/>
                <a:gd name="T13" fmla="*/ T12 w 2083"/>
                <a:gd name="T14" fmla="+- 0 6535 6072"/>
                <a:gd name="T15" fmla="*/ 6535 h 463"/>
                <a:gd name="T16" fmla="+- 0 3544 1472"/>
                <a:gd name="T17" fmla="*/ T16 w 2083"/>
                <a:gd name="T18" fmla="+- 0 6530 6072"/>
                <a:gd name="T19" fmla="*/ 6530 h 463"/>
                <a:gd name="T20" fmla="+- 0 1482 1472"/>
                <a:gd name="T21" fmla="*/ T20 w 2083"/>
                <a:gd name="T22" fmla="+- 0 6525 6072"/>
                <a:gd name="T23" fmla="*/ 6525 h 463"/>
                <a:gd name="T24" fmla="+- 0 3544 1472"/>
                <a:gd name="T25" fmla="*/ T24 w 2083"/>
                <a:gd name="T26" fmla="+- 0 6077 6072"/>
                <a:gd name="T27" fmla="*/ 6077 h 463"/>
                <a:gd name="T28" fmla="+- 0 3549 1472"/>
                <a:gd name="T29" fmla="*/ T28 w 2083"/>
                <a:gd name="T30" fmla="+- 0 6535 6072"/>
                <a:gd name="T31" fmla="*/ 6535 h 463"/>
                <a:gd name="T32" fmla="+- 0 3554 1472"/>
                <a:gd name="T33" fmla="*/ T32 w 2083"/>
                <a:gd name="T34" fmla="+- 0 6525 6072"/>
                <a:gd name="T35" fmla="*/ 6525 h 463"/>
                <a:gd name="T36" fmla="+- 0 3549 1472"/>
                <a:gd name="T37" fmla="*/ T36 w 2083"/>
                <a:gd name="T38" fmla="+- 0 6082 6072"/>
                <a:gd name="T39" fmla="*/ 6082 h 463"/>
                <a:gd name="T40" fmla="+- 0 3554 1472"/>
                <a:gd name="T41" fmla="*/ T40 w 2083"/>
                <a:gd name="T42" fmla="+- 0 6525 6072"/>
                <a:gd name="T43" fmla="*/ 6525 h 463"/>
                <a:gd name="T44" fmla="+- 0 3549 1472"/>
                <a:gd name="T45" fmla="*/ T44 w 2083"/>
                <a:gd name="T46" fmla="+- 0 6535 6072"/>
                <a:gd name="T47" fmla="*/ 6535 h 463"/>
                <a:gd name="T48" fmla="+- 0 3554 1472"/>
                <a:gd name="T49" fmla="*/ T48 w 2083"/>
                <a:gd name="T50" fmla="+- 0 6525 6072"/>
                <a:gd name="T51" fmla="*/ 6525 h 463"/>
                <a:gd name="T52" fmla="+- 0 3549 1472"/>
                <a:gd name="T53" fmla="*/ T52 w 2083"/>
                <a:gd name="T54" fmla="+- 0 6535 6072"/>
                <a:gd name="T55" fmla="*/ 6535 h 463"/>
                <a:gd name="T56" fmla="+- 0 3554 1472"/>
                <a:gd name="T57" fmla="*/ T56 w 2083"/>
                <a:gd name="T58" fmla="+- 0 6530 6072"/>
                <a:gd name="T59" fmla="*/ 6530 h 463"/>
                <a:gd name="T60" fmla="+- 0 1472 1472"/>
                <a:gd name="T61" fmla="*/ T60 w 2083"/>
                <a:gd name="T62" fmla="+- 0 6077 6072"/>
                <a:gd name="T63" fmla="*/ 6077 h 463"/>
                <a:gd name="T64" fmla="+- 0 1477 1472"/>
                <a:gd name="T65" fmla="*/ T64 w 2083"/>
                <a:gd name="T66" fmla="+- 0 6525 6072"/>
                <a:gd name="T67" fmla="*/ 6525 h 463"/>
                <a:gd name="T68" fmla="+- 0 1482 1472"/>
                <a:gd name="T69" fmla="*/ T68 w 2083"/>
                <a:gd name="T70" fmla="+- 0 6082 6072"/>
                <a:gd name="T71" fmla="*/ 6082 h 463"/>
                <a:gd name="T72" fmla="+- 0 1477 1472"/>
                <a:gd name="T73" fmla="*/ T72 w 2083"/>
                <a:gd name="T74" fmla="+- 0 6072 6072"/>
                <a:gd name="T75" fmla="*/ 6072 h 463"/>
                <a:gd name="T76" fmla="+- 0 1482 1472"/>
                <a:gd name="T77" fmla="*/ T76 w 2083"/>
                <a:gd name="T78" fmla="+- 0 6525 6072"/>
                <a:gd name="T79" fmla="*/ 6525 h 463"/>
                <a:gd name="T80" fmla="+- 0 3544 1472"/>
                <a:gd name="T81" fmla="*/ T80 w 2083"/>
                <a:gd name="T82" fmla="+- 0 6530 6072"/>
                <a:gd name="T83" fmla="*/ 6530 h 463"/>
                <a:gd name="T84" fmla="+- 0 1477 1472"/>
                <a:gd name="T85" fmla="*/ T84 w 2083"/>
                <a:gd name="T86" fmla="+- 0 6072 6072"/>
                <a:gd name="T87" fmla="*/ 6072 h 463"/>
                <a:gd name="T88" fmla="+- 0 1482 1472"/>
                <a:gd name="T89" fmla="*/ T88 w 2083"/>
                <a:gd name="T90" fmla="+- 0 6082 6072"/>
                <a:gd name="T91" fmla="*/ 6082 h 463"/>
                <a:gd name="T92" fmla="+- 0 1477 1472"/>
                <a:gd name="T93" fmla="*/ T92 w 2083"/>
                <a:gd name="T94" fmla="+- 0 6072 6072"/>
                <a:gd name="T95" fmla="*/ 6072 h 463"/>
                <a:gd name="T96" fmla="+- 0 1477 1472"/>
                <a:gd name="T97" fmla="*/ T96 w 2083"/>
                <a:gd name="T98" fmla="+- 0 6072 6072"/>
                <a:gd name="T99" fmla="*/ 6072 h 463"/>
                <a:gd name="T100" fmla="+- 0 1482 1472"/>
                <a:gd name="T101" fmla="*/ T100 w 2083"/>
                <a:gd name="T102" fmla="+- 0 6082 6072"/>
                <a:gd name="T103" fmla="*/ 6082 h 463"/>
                <a:gd name="T104" fmla="+- 0 3544 1472"/>
                <a:gd name="T105" fmla="*/ T104 w 2083"/>
                <a:gd name="T106" fmla="+- 0 6077 6072"/>
                <a:gd name="T107" fmla="*/ 6077 h 463"/>
                <a:gd name="T108" fmla="+- 0 3549 1472"/>
                <a:gd name="T109" fmla="*/ T108 w 2083"/>
                <a:gd name="T110" fmla="+- 0 6072 6072"/>
                <a:gd name="T111" fmla="*/ 6072 h 463"/>
                <a:gd name="T112" fmla="+- 0 3549 1472"/>
                <a:gd name="T113" fmla="*/ T112 w 2083"/>
                <a:gd name="T114" fmla="+- 0 6082 6072"/>
                <a:gd name="T115" fmla="*/ 6082 h 463"/>
                <a:gd name="T116" fmla="+- 0 3554 1472"/>
                <a:gd name="T117" fmla="*/ T116 w 2083"/>
                <a:gd name="T118" fmla="+- 0 6077 6072"/>
                <a:gd name="T119" fmla="*/ 6077 h 463"/>
                <a:gd name="T120" fmla="+- 0 1472 1472"/>
                <a:gd name="T121" fmla="*/ T120 w 2083"/>
                <a:gd name="T122" fmla="+- 0 6072 6072"/>
                <a:gd name="T123" fmla="*/ 6072 h 463"/>
                <a:gd name="T124" fmla="+- 0 1477 1472"/>
                <a:gd name="T125" fmla="*/ T124 w 2083"/>
                <a:gd name="T126" fmla="+- 0 6072 6072"/>
                <a:gd name="T127" fmla="*/ 6072 h 463"/>
                <a:gd name="T128" fmla="+- 0 3549 1472"/>
                <a:gd name="T129" fmla="*/ T128 w 2083"/>
                <a:gd name="T130" fmla="+- 0 6072 6072"/>
                <a:gd name="T131" fmla="*/ 6072 h 463"/>
                <a:gd name="T132" fmla="+- 0 3554 1472"/>
                <a:gd name="T133" fmla="*/ T132 w 2083"/>
                <a:gd name="T134" fmla="+- 0 6072 6072"/>
                <a:gd name="T135" fmla="*/ 607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2" name="AutoShape 18"/>
            <p:cNvSpPr>
              <a:spLocks/>
            </p:cNvSpPr>
            <p:nvPr/>
          </p:nvSpPr>
          <p:spPr bwMode="auto">
            <a:xfrm>
              <a:off x="2395" y="4882"/>
              <a:ext cx="124" cy="441"/>
            </a:xfrm>
            <a:custGeom>
              <a:avLst/>
              <a:gdLst>
                <a:gd name="T0" fmla="+- 0 2491 2435"/>
                <a:gd name="T1" fmla="*/ T0 w 124"/>
                <a:gd name="T2" fmla="+- 0 6845 6529"/>
                <a:gd name="T3" fmla="*/ 6845 h 441"/>
                <a:gd name="T4" fmla="+- 0 2435 2435"/>
                <a:gd name="T5" fmla="*/ T4 w 124"/>
                <a:gd name="T6" fmla="+- 0 6845 6529"/>
                <a:gd name="T7" fmla="*/ 6845 h 441"/>
                <a:gd name="T8" fmla="+- 0 2496 2435"/>
                <a:gd name="T9" fmla="*/ T8 w 124"/>
                <a:gd name="T10" fmla="+- 0 6969 6529"/>
                <a:gd name="T11" fmla="*/ 6969 h 441"/>
                <a:gd name="T12" fmla="+- 0 2555 2435"/>
                <a:gd name="T13" fmla="*/ T12 w 124"/>
                <a:gd name="T14" fmla="+- 0 6852 6529"/>
                <a:gd name="T15" fmla="*/ 6852 h 441"/>
                <a:gd name="T16" fmla="+- 0 2491 2435"/>
                <a:gd name="T17" fmla="*/ T16 w 124"/>
                <a:gd name="T18" fmla="+- 0 6852 6529"/>
                <a:gd name="T19" fmla="*/ 6852 h 441"/>
                <a:gd name="T20" fmla="+- 0 2491 2435"/>
                <a:gd name="T21" fmla="*/ T20 w 124"/>
                <a:gd name="T22" fmla="+- 0 6845 6529"/>
                <a:gd name="T23" fmla="*/ 6845 h 441"/>
                <a:gd name="T24" fmla="+- 0 2501 2435"/>
                <a:gd name="T25" fmla="*/ T24 w 124"/>
                <a:gd name="T26" fmla="+- 0 6529 6529"/>
                <a:gd name="T27" fmla="*/ 6529 h 441"/>
                <a:gd name="T28" fmla="+- 0 2491 2435"/>
                <a:gd name="T29" fmla="*/ T28 w 124"/>
                <a:gd name="T30" fmla="+- 0 6529 6529"/>
                <a:gd name="T31" fmla="*/ 6529 h 441"/>
                <a:gd name="T32" fmla="+- 0 2491 2435"/>
                <a:gd name="T33" fmla="*/ T32 w 124"/>
                <a:gd name="T34" fmla="+- 0 6852 6529"/>
                <a:gd name="T35" fmla="*/ 6852 h 441"/>
                <a:gd name="T36" fmla="+- 0 2501 2435"/>
                <a:gd name="T37" fmla="*/ T36 w 124"/>
                <a:gd name="T38" fmla="+- 0 6852 6529"/>
                <a:gd name="T39" fmla="*/ 6852 h 441"/>
                <a:gd name="T40" fmla="+- 0 2501 2435"/>
                <a:gd name="T41" fmla="*/ T40 w 124"/>
                <a:gd name="T42" fmla="+- 0 6529 6529"/>
                <a:gd name="T43" fmla="*/ 6529 h 441"/>
                <a:gd name="T44" fmla="+- 0 2558 2435"/>
                <a:gd name="T45" fmla="*/ T44 w 124"/>
                <a:gd name="T46" fmla="+- 0 6845 6529"/>
                <a:gd name="T47" fmla="*/ 6845 h 441"/>
                <a:gd name="T48" fmla="+- 0 2501 2435"/>
                <a:gd name="T49" fmla="*/ T48 w 124"/>
                <a:gd name="T50" fmla="+- 0 6845 6529"/>
                <a:gd name="T51" fmla="*/ 6845 h 441"/>
                <a:gd name="T52" fmla="+- 0 2501 2435"/>
                <a:gd name="T53" fmla="*/ T52 w 124"/>
                <a:gd name="T54" fmla="+- 0 6852 6529"/>
                <a:gd name="T55" fmla="*/ 6852 h 441"/>
                <a:gd name="T56" fmla="+- 0 2555 2435"/>
                <a:gd name="T57" fmla="*/ T56 w 124"/>
                <a:gd name="T58" fmla="+- 0 6852 6529"/>
                <a:gd name="T59" fmla="*/ 6852 h 441"/>
                <a:gd name="T60" fmla="+- 0 2558 2435"/>
                <a:gd name="T61" fmla="*/ T60 w 124"/>
                <a:gd name="T62" fmla="+- 0 6845 6529"/>
                <a:gd name="T63" fmla="*/ 6845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3" name="Freeform 362"/>
            <p:cNvSpPr>
              <a:spLocks/>
            </p:cNvSpPr>
            <p:nvPr/>
          </p:nvSpPr>
          <p:spPr bwMode="auto">
            <a:xfrm>
              <a:off x="463" y="3500"/>
              <a:ext cx="798" cy="710"/>
            </a:xfrm>
            <a:custGeom>
              <a:avLst/>
              <a:gdLst>
                <a:gd name="T0" fmla="+- 0 697 343"/>
                <a:gd name="T1" fmla="*/ T0 w 707"/>
                <a:gd name="T2" fmla="+- 0 5037 5037"/>
                <a:gd name="T3" fmla="*/ 5037 h 513"/>
                <a:gd name="T4" fmla="+- 0 778 343"/>
                <a:gd name="T5" fmla="*/ T4 w 707"/>
                <a:gd name="T6" fmla="+- 0 5044 5037"/>
                <a:gd name="T7" fmla="*/ 5044 h 513"/>
                <a:gd name="T8" fmla="+- 0 852 343"/>
                <a:gd name="T9" fmla="*/ T8 w 707"/>
                <a:gd name="T10" fmla="+- 0 5063 5037"/>
                <a:gd name="T11" fmla="*/ 5063 h 513"/>
                <a:gd name="T12" fmla="+- 0 917 343"/>
                <a:gd name="T13" fmla="*/ T12 w 707"/>
                <a:gd name="T14" fmla="+- 0 5093 5037"/>
                <a:gd name="T15" fmla="*/ 5093 h 513"/>
                <a:gd name="T16" fmla="+- 0 972 343"/>
                <a:gd name="T17" fmla="*/ T16 w 707"/>
                <a:gd name="T18" fmla="+- 0 5133 5037"/>
                <a:gd name="T19" fmla="*/ 5133 h 513"/>
                <a:gd name="T20" fmla="+- 0 1014 343"/>
                <a:gd name="T21" fmla="*/ T20 w 707"/>
                <a:gd name="T22" fmla="+- 0 5180 5037"/>
                <a:gd name="T23" fmla="*/ 5180 h 513"/>
                <a:gd name="T24" fmla="+- 0 1040 343"/>
                <a:gd name="T25" fmla="*/ T24 w 707"/>
                <a:gd name="T26" fmla="+- 0 5234 5037"/>
                <a:gd name="T27" fmla="*/ 5234 h 513"/>
                <a:gd name="T28" fmla="+- 0 1050 343"/>
                <a:gd name="T29" fmla="*/ T28 w 707"/>
                <a:gd name="T30" fmla="+- 0 5293 5037"/>
                <a:gd name="T31" fmla="*/ 5293 h 513"/>
                <a:gd name="T32" fmla="+- 0 1040 343"/>
                <a:gd name="T33" fmla="*/ T32 w 707"/>
                <a:gd name="T34" fmla="+- 0 5352 5037"/>
                <a:gd name="T35" fmla="*/ 5352 h 513"/>
                <a:gd name="T36" fmla="+- 0 1014 343"/>
                <a:gd name="T37" fmla="*/ T36 w 707"/>
                <a:gd name="T38" fmla="+- 0 5406 5037"/>
                <a:gd name="T39" fmla="*/ 5406 h 513"/>
                <a:gd name="T40" fmla="+- 0 972 343"/>
                <a:gd name="T41" fmla="*/ T40 w 707"/>
                <a:gd name="T42" fmla="+- 0 5453 5037"/>
                <a:gd name="T43" fmla="*/ 5453 h 513"/>
                <a:gd name="T44" fmla="+- 0 917 343"/>
                <a:gd name="T45" fmla="*/ T44 w 707"/>
                <a:gd name="T46" fmla="+- 0 5493 5037"/>
                <a:gd name="T47" fmla="*/ 5493 h 513"/>
                <a:gd name="T48" fmla="+- 0 852 343"/>
                <a:gd name="T49" fmla="*/ T48 w 707"/>
                <a:gd name="T50" fmla="+- 0 5523 5037"/>
                <a:gd name="T51" fmla="*/ 5523 h 513"/>
                <a:gd name="T52" fmla="+- 0 778 343"/>
                <a:gd name="T53" fmla="*/ T52 w 707"/>
                <a:gd name="T54" fmla="+- 0 5543 5037"/>
                <a:gd name="T55" fmla="*/ 5543 h 513"/>
                <a:gd name="T56" fmla="+- 0 697 343"/>
                <a:gd name="T57" fmla="*/ T56 w 707"/>
                <a:gd name="T58" fmla="+- 0 5549 5037"/>
                <a:gd name="T59" fmla="*/ 5549 h 513"/>
                <a:gd name="T60" fmla="+- 0 616 343"/>
                <a:gd name="T61" fmla="*/ T60 w 707"/>
                <a:gd name="T62" fmla="+- 0 5543 5037"/>
                <a:gd name="T63" fmla="*/ 5543 h 513"/>
                <a:gd name="T64" fmla="+- 0 541 343"/>
                <a:gd name="T65" fmla="*/ T64 w 707"/>
                <a:gd name="T66" fmla="+- 0 5523 5037"/>
                <a:gd name="T67" fmla="*/ 5523 h 513"/>
                <a:gd name="T68" fmla="+- 0 476 343"/>
                <a:gd name="T69" fmla="*/ T68 w 707"/>
                <a:gd name="T70" fmla="+- 0 5493 5037"/>
                <a:gd name="T71" fmla="*/ 5493 h 513"/>
                <a:gd name="T72" fmla="+- 0 421 343"/>
                <a:gd name="T73" fmla="*/ T72 w 707"/>
                <a:gd name="T74" fmla="+- 0 5453 5037"/>
                <a:gd name="T75" fmla="*/ 5453 h 513"/>
                <a:gd name="T76" fmla="+- 0 379 343"/>
                <a:gd name="T77" fmla="*/ T76 w 707"/>
                <a:gd name="T78" fmla="+- 0 5406 5037"/>
                <a:gd name="T79" fmla="*/ 5406 h 513"/>
                <a:gd name="T80" fmla="+- 0 353 343"/>
                <a:gd name="T81" fmla="*/ T80 w 707"/>
                <a:gd name="T82" fmla="+- 0 5352 5037"/>
                <a:gd name="T83" fmla="*/ 5352 h 513"/>
                <a:gd name="T84" fmla="+- 0 343 343"/>
                <a:gd name="T85" fmla="*/ T84 w 707"/>
                <a:gd name="T86" fmla="+- 0 5293 5037"/>
                <a:gd name="T87" fmla="*/ 5293 h 513"/>
                <a:gd name="T88" fmla="+- 0 353 343"/>
                <a:gd name="T89" fmla="*/ T88 w 707"/>
                <a:gd name="T90" fmla="+- 0 5234 5037"/>
                <a:gd name="T91" fmla="*/ 5234 h 513"/>
                <a:gd name="T92" fmla="+- 0 379 343"/>
                <a:gd name="T93" fmla="*/ T92 w 707"/>
                <a:gd name="T94" fmla="+- 0 5180 5037"/>
                <a:gd name="T95" fmla="*/ 5180 h 513"/>
                <a:gd name="T96" fmla="+- 0 421 343"/>
                <a:gd name="T97" fmla="*/ T96 w 707"/>
                <a:gd name="T98" fmla="+- 0 5133 5037"/>
                <a:gd name="T99" fmla="*/ 5133 h 513"/>
                <a:gd name="T100" fmla="+- 0 476 343"/>
                <a:gd name="T101" fmla="*/ T100 w 707"/>
                <a:gd name="T102" fmla="+- 0 5093 5037"/>
                <a:gd name="T103" fmla="*/ 5093 h 513"/>
                <a:gd name="T104" fmla="+- 0 541 343"/>
                <a:gd name="T105" fmla="*/ T104 w 707"/>
                <a:gd name="T106" fmla="+- 0 5063 5037"/>
                <a:gd name="T107" fmla="*/ 5063 h 513"/>
                <a:gd name="T108" fmla="+- 0 616 343"/>
                <a:gd name="T109" fmla="*/ T108 w 707"/>
                <a:gd name="T110" fmla="+- 0 5044 5037"/>
                <a:gd name="T111" fmla="*/ 5044 h 513"/>
                <a:gd name="T112" fmla="+- 0 697 343"/>
                <a:gd name="T113" fmla="*/ T112 w 707"/>
                <a:gd name="T114" fmla="+- 0 5037 5037"/>
                <a:gd name="T115" fmla="*/ 5037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07" h="513">
                  <a:moveTo>
                    <a:pt x="354" y="0"/>
                  </a:moveTo>
                  <a:lnTo>
                    <a:pt x="435" y="7"/>
                  </a:lnTo>
                  <a:lnTo>
                    <a:pt x="509" y="26"/>
                  </a:lnTo>
                  <a:lnTo>
                    <a:pt x="574" y="56"/>
                  </a:lnTo>
                  <a:lnTo>
                    <a:pt x="629" y="96"/>
                  </a:lnTo>
                  <a:lnTo>
                    <a:pt x="671" y="143"/>
                  </a:lnTo>
                  <a:lnTo>
                    <a:pt x="697" y="197"/>
                  </a:lnTo>
                  <a:lnTo>
                    <a:pt x="707" y="256"/>
                  </a:lnTo>
                  <a:lnTo>
                    <a:pt x="697" y="315"/>
                  </a:lnTo>
                  <a:lnTo>
                    <a:pt x="671" y="369"/>
                  </a:lnTo>
                  <a:lnTo>
                    <a:pt x="629" y="416"/>
                  </a:lnTo>
                  <a:lnTo>
                    <a:pt x="574" y="456"/>
                  </a:lnTo>
                  <a:lnTo>
                    <a:pt x="509" y="486"/>
                  </a:lnTo>
                  <a:lnTo>
                    <a:pt x="435" y="506"/>
                  </a:lnTo>
                  <a:lnTo>
                    <a:pt x="354" y="512"/>
                  </a:lnTo>
                  <a:lnTo>
                    <a:pt x="273" y="506"/>
                  </a:lnTo>
                  <a:lnTo>
                    <a:pt x="198" y="486"/>
                  </a:lnTo>
                  <a:lnTo>
                    <a:pt x="133" y="456"/>
                  </a:lnTo>
                  <a:lnTo>
                    <a:pt x="78" y="416"/>
                  </a:lnTo>
                  <a:lnTo>
                    <a:pt x="36" y="369"/>
                  </a:lnTo>
                  <a:lnTo>
                    <a:pt x="10" y="315"/>
                  </a:lnTo>
                  <a:lnTo>
                    <a:pt x="0" y="256"/>
                  </a:lnTo>
                  <a:lnTo>
                    <a:pt x="10" y="197"/>
                  </a:lnTo>
                  <a:lnTo>
                    <a:pt x="36" y="143"/>
                  </a:lnTo>
                  <a:lnTo>
                    <a:pt x="78" y="96"/>
                  </a:lnTo>
                  <a:lnTo>
                    <a:pt x="133" y="56"/>
                  </a:lnTo>
                  <a:lnTo>
                    <a:pt x="198" y="26"/>
                  </a:lnTo>
                  <a:lnTo>
                    <a:pt x="273" y="7"/>
                  </a:lnTo>
                  <a:lnTo>
                    <a:pt x="354"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4" name="AutoShape 21"/>
            <p:cNvSpPr>
              <a:spLocks/>
            </p:cNvSpPr>
            <p:nvPr/>
          </p:nvSpPr>
          <p:spPr bwMode="auto">
            <a:xfrm>
              <a:off x="3164" y="4647"/>
              <a:ext cx="391" cy="111"/>
            </a:xfrm>
            <a:custGeom>
              <a:avLst/>
              <a:gdLst>
                <a:gd name="T0" fmla="+- 0 3871 3555"/>
                <a:gd name="T1" fmla="*/ T0 w 441"/>
                <a:gd name="T2" fmla="+- 0 6242 6242"/>
                <a:gd name="T3" fmla="*/ 6242 h 124"/>
                <a:gd name="T4" fmla="+- 0 3871 3555"/>
                <a:gd name="T5" fmla="*/ T4 w 441"/>
                <a:gd name="T6" fmla="+- 0 6366 6242"/>
                <a:gd name="T7" fmla="*/ 6366 h 124"/>
                <a:gd name="T8" fmla="+- 0 3985 3555"/>
                <a:gd name="T9" fmla="*/ T8 w 441"/>
                <a:gd name="T10" fmla="+- 0 6309 6242"/>
                <a:gd name="T11" fmla="*/ 6309 h 124"/>
                <a:gd name="T12" fmla="+- 0 3878 3555"/>
                <a:gd name="T13" fmla="*/ T12 w 441"/>
                <a:gd name="T14" fmla="+- 0 6309 6242"/>
                <a:gd name="T15" fmla="*/ 6309 h 124"/>
                <a:gd name="T16" fmla="+- 0 3878 3555"/>
                <a:gd name="T17" fmla="*/ T16 w 441"/>
                <a:gd name="T18" fmla="+- 0 6299 6242"/>
                <a:gd name="T19" fmla="*/ 6299 h 124"/>
                <a:gd name="T20" fmla="+- 0 3985 3555"/>
                <a:gd name="T21" fmla="*/ T20 w 441"/>
                <a:gd name="T22" fmla="+- 0 6299 6242"/>
                <a:gd name="T23" fmla="*/ 6299 h 124"/>
                <a:gd name="T24" fmla="+- 0 3871 3555"/>
                <a:gd name="T25" fmla="*/ T24 w 441"/>
                <a:gd name="T26" fmla="+- 0 6242 6242"/>
                <a:gd name="T27" fmla="*/ 6242 h 124"/>
                <a:gd name="T28" fmla="+- 0 3871 3555"/>
                <a:gd name="T29" fmla="*/ T28 w 441"/>
                <a:gd name="T30" fmla="+- 0 6299 6242"/>
                <a:gd name="T31" fmla="*/ 6299 h 124"/>
                <a:gd name="T32" fmla="+- 0 3555 3555"/>
                <a:gd name="T33" fmla="*/ T32 w 441"/>
                <a:gd name="T34" fmla="+- 0 6299 6242"/>
                <a:gd name="T35" fmla="*/ 6299 h 124"/>
                <a:gd name="T36" fmla="+- 0 3555 3555"/>
                <a:gd name="T37" fmla="*/ T36 w 441"/>
                <a:gd name="T38" fmla="+- 0 6309 6242"/>
                <a:gd name="T39" fmla="*/ 6309 h 124"/>
                <a:gd name="T40" fmla="+- 0 3871 3555"/>
                <a:gd name="T41" fmla="*/ T40 w 441"/>
                <a:gd name="T42" fmla="+- 0 6309 6242"/>
                <a:gd name="T43" fmla="*/ 6309 h 124"/>
                <a:gd name="T44" fmla="+- 0 3871 3555"/>
                <a:gd name="T45" fmla="*/ T44 w 441"/>
                <a:gd name="T46" fmla="+- 0 6299 6242"/>
                <a:gd name="T47" fmla="*/ 6299 h 124"/>
                <a:gd name="T48" fmla="+- 0 3985 3555"/>
                <a:gd name="T49" fmla="*/ T48 w 441"/>
                <a:gd name="T50" fmla="+- 0 6299 6242"/>
                <a:gd name="T51" fmla="*/ 6299 h 124"/>
                <a:gd name="T52" fmla="+- 0 3878 3555"/>
                <a:gd name="T53" fmla="*/ T52 w 441"/>
                <a:gd name="T54" fmla="+- 0 6299 6242"/>
                <a:gd name="T55" fmla="*/ 6299 h 124"/>
                <a:gd name="T56" fmla="+- 0 3878 3555"/>
                <a:gd name="T57" fmla="*/ T56 w 441"/>
                <a:gd name="T58" fmla="+- 0 6309 6242"/>
                <a:gd name="T59" fmla="*/ 6309 h 124"/>
                <a:gd name="T60" fmla="+- 0 3985 3555"/>
                <a:gd name="T61" fmla="*/ T60 w 441"/>
                <a:gd name="T62" fmla="+- 0 6309 6242"/>
                <a:gd name="T63" fmla="*/ 6309 h 124"/>
                <a:gd name="T64" fmla="+- 0 3995 3555"/>
                <a:gd name="T65" fmla="*/ T64 w 441"/>
                <a:gd name="T66" fmla="+- 0 6304 6242"/>
                <a:gd name="T67" fmla="*/ 6304 h 124"/>
                <a:gd name="T68" fmla="+- 0 3985 3555"/>
                <a:gd name="T69" fmla="*/ T68 w 441"/>
                <a:gd name="T70" fmla="+- 0 6299 6242"/>
                <a:gd name="T71" fmla="*/ 6299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4"/>
                  </a:lnTo>
                  <a:lnTo>
                    <a:pt x="430" y="67"/>
                  </a:lnTo>
                  <a:lnTo>
                    <a:pt x="323" y="67"/>
                  </a:lnTo>
                  <a:lnTo>
                    <a:pt x="323" y="57"/>
                  </a:lnTo>
                  <a:lnTo>
                    <a:pt x="430" y="57"/>
                  </a:lnTo>
                  <a:lnTo>
                    <a:pt x="316" y="0"/>
                  </a:lnTo>
                  <a:close/>
                  <a:moveTo>
                    <a:pt x="316" y="57"/>
                  </a:moveTo>
                  <a:lnTo>
                    <a:pt x="0" y="57"/>
                  </a:lnTo>
                  <a:lnTo>
                    <a:pt x="0" y="67"/>
                  </a:lnTo>
                  <a:lnTo>
                    <a:pt x="316" y="67"/>
                  </a:lnTo>
                  <a:lnTo>
                    <a:pt x="316"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5" name="Freeform 364"/>
            <p:cNvSpPr>
              <a:spLocks/>
            </p:cNvSpPr>
            <p:nvPr/>
          </p:nvSpPr>
          <p:spPr bwMode="auto">
            <a:xfrm>
              <a:off x="3555" y="4210"/>
              <a:ext cx="1584" cy="956"/>
            </a:xfrm>
            <a:custGeom>
              <a:avLst/>
              <a:gdLst>
                <a:gd name="T0" fmla="+- 0 4909 4000"/>
                <a:gd name="T1" fmla="*/ T0 w 1819"/>
                <a:gd name="T2" fmla="+- 0 5743 5743"/>
                <a:gd name="T3" fmla="*/ 5743 h 1105"/>
                <a:gd name="T4" fmla="+- 0 5002 4000"/>
                <a:gd name="T5" fmla="*/ T4 w 1819"/>
                <a:gd name="T6" fmla="+- 0 5746 5743"/>
                <a:gd name="T7" fmla="*/ 5746 h 1105"/>
                <a:gd name="T8" fmla="+- 0 5092 4000"/>
                <a:gd name="T9" fmla="*/ T8 w 1819"/>
                <a:gd name="T10" fmla="+- 0 5755 5743"/>
                <a:gd name="T11" fmla="*/ 5755 h 1105"/>
                <a:gd name="T12" fmla="+- 0 5179 4000"/>
                <a:gd name="T13" fmla="*/ T12 w 1819"/>
                <a:gd name="T14" fmla="+- 0 5768 5743"/>
                <a:gd name="T15" fmla="*/ 5768 h 1105"/>
                <a:gd name="T16" fmla="+- 0 5263 4000"/>
                <a:gd name="T17" fmla="*/ T16 w 1819"/>
                <a:gd name="T18" fmla="+- 0 5787 5743"/>
                <a:gd name="T19" fmla="*/ 5787 h 1105"/>
                <a:gd name="T20" fmla="+- 0 5342 4000"/>
                <a:gd name="T21" fmla="*/ T20 w 1819"/>
                <a:gd name="T22" fmla="+- 0 5810 5743"/>
                <a:gd name="T23" fmla="*/ 5810 h 1105"/>
                <a:gd name="T24" fmla="+- 0 5417 4000"/>
                <a:gd name="T25" fmla="*/ T24 w 1819"/>
                <a:gd name="T26" fmla="+- 0 5838 5743"/>
                <a:gd name="T27" fmla="*/ 5838 h 1105"/>
                <a:gd name="T28" fmla="+- 0 5487 4000"/>
                <a:gd name="T29" fmla="*/ T28 w 1819"/>
                <a:gd name="T30" fmla="+- 0 5869 5743"/>
                <a:gd name="T31" fmla="*/ 5869 h 1105"/>
                <a:gd name="T32" fmla="+- 0 5552 4000"/>
                <a:gd name="T33" fmla="*/ T32 w 1819"/>
                <a:gd name="T34" fmla="+- 0 5905 5743"/>
                <a:gd name="T35" fmla="*/ 5905 h 1105"/>
                <a:gd name="T36" fmla="+- 0 5611 4000"/>
                <a:gd name="T37" fmla="*/ T36 w 1819"/>
                <a:gd name="T38" fmla="+- 0 5944 5743"/>
                <a:gd name="T39" fmla="*/ 5944 h 1105"/>
                <a:gd name="T40" fmla="+- 0 5663 4000"/>
                <a:gd name="T41" fmla="*/ T40 w 1819"/>
                <a:gd name="T42" fmla="+- 0 5987 5743"/>
                <a:gd name="T43" fmla="*/ 5987 h 1105"/>
                <a:gd name="T44" fmla="+- 0 5708 4000"/>
                <a:gd name="T45" fmla="*/ T44 w 1819"/>
                <a:gd name="T46" fmla="+- 0 6032 5743"/>
                <a:gd name="T47" fmla="*/ 6032 h 1105"/>
                <a:gd name="T48" fmla="+- 0 5747 4000"/>
                <a:gd name="T49" fmla="*/ T48 w 1819"/>
                <a:gd name="T50" fmla="+- 0 6081 5743"/>
                <a:gd name="T51" fmla="*/ 6081 h 1105"/>
                <a:gd name="T52" fmla="+- 0 5800 4000"/>
                <a:gd name="T53" fmla="*/ T52 w 1819"/>
                <a:gd name="T54" fmla="+- 0 6184 5743"/>
                <a:gd name="T55" fmla="*/ 6184 h 1105"/>
                <a:gd name="T56" fmla="+- 0 5818 4000"/>
                <a:gd name="T57" fmla="*/ T56 w 1819"/>
                <a:gd name="T58" fmla="+- 0 6295 5743"/>
                <a:gd name="T59" fmla="*/ 6295 h 1105"/>
                <a:gd name="T60" fmla="+- 0 5814 4000"/>
                <a:gd name="T61" fmla="*/ T60 w 1819"/>
                <a:gd name="T62" fmla="+- 0 6352 5743"/>
                <a:gd name="T63" fmla="*/ 6352 h 1105"/>
                <a:gd name="T64" fmla="+- 0 5777 4000"/>
                <a:gd name="T65" fmla="*/ T64 w 1819"/>
                <a:gd name="T66" fmla="+- 0 6460 5743"/>
                <a:gd name="T67" fmla="*/ 6460 h 1105"/>
                <a:gd name="T68" fmla="+- 0 5708 4000"/>
                <a:gd name="T69" fmla="*/ T68 w 1819"/>
                <a:gd name="T70" fmla="+- 0 6559 5743"/>
                <a:gd name="T71" fmla="*/ 6559 h 1105"/>
                <a:gd name="T72" fmla="+- 0 5663 4000"/>
                <a:gd name="T73" fmla="*/ T72 w 1819"/>
                <a:gd name="T74" fmla="+- 0 6604 5743"/>
                <a:gd name="T75" fmla="*/ 6604 h 1105"/>
                <a:gd name="T76" fmla="+- 0 5611 4000"/>
                <a:gd name="T77" fmla="*/ T76 w 1819"/>
                <a:gd name="T78" fmla="+- 0 6647 5743"/>
                <a:gd name="T79" fmla="*/ 6647 h 1105"/>
                <a:gd name="T80" fmla="+- 0 5552 4000"/>
                <a:gd name="T81" fmla="*/ T80 w 1819"/>
                <a:gd name="T82" fmla="+- 0 6686 5743"/>
                <a:gd name="T83" fmla="*/ 6686 h 1105"/>
                <a:gd name="T84" fmla="+- 0 5487 4000"/>
                <a:gd name="T85" fmla="*/ T84 w 1819"/>
                <a:gd name="T86" fmla="+- 0 6721 5743"/>
                <a:gd name="T87" fmla="*/ 6721 h 1105"/>
                <a:gd name="T88" fmla="+- 0 5417 4000"/>
                <a:gd name="T89" fmla="*/ T88 w 1819"/>
                <a:gd name="T90" fmla="+- 0 6753 5743"/>
                <a:gd name="T91" fmla="*/ 6753 h 1105"/>
                <a:gd name="T92" fmla="+- 0 5342 4000"/>
                <a:gd name="T93" fmla="*/ T92 w 1819"/>
                <a:gd name="T94" fmla="+- 0 6781 5743"/>
                <a:gd name="T95" fmla="*/ 6781 h 1105"/>
                <a:gd name="T96" fmla="+- 0 5263 4000"/>
                <a:gd name="T97" fmla="*/ T96 w 1819"/>
                <a:gd name="T98" fmla="+- 0 6804 5743"/>
                <a:gd name="T99" fmla="*/ 6804 h 1105"/>
                <a:gd name="T100" fmla="+- 0 5179 4000"/>
                <a:gd name="T101" fmla="*/ T100 w 1819"/>
                <a:gd name="T102" fmla="+- 0 6823 5743"/>
                <a:gd name="T103" fmla="*/ 6823 h 1105"/>
                <a:gd name="T104" fmla="+- 0 5092 4000"/>
                <a:gd name="T105" fmla="*/ T104 w 1819"/>
                <a:gd name="T106" fmla="+- 0 6836 5743"/>
                <a:gd name="T107" fmla="*/ 6836 h 1105"/>
                <a:gd name="T108" fmla="+- 0 5002 4000"/>
                <a:gd name="T109" fmla="*/ T108 w 1819"/>
                <a:gd name="T110" fmla="+- 0 6845 5743"/>
                <a:gd name="T111" fmla="*/ 6845 h 1105"/>
                <a:gd name="T112" fmla="+- 0 4909 4000"/>
                <a:gd name="T113" fmla="*/ T112 w 1819"/>
                <a:gd name="T114" fmla="+- 0 6848 5743"/>
                <a:gd name="T115" fmla="*/ 6848 h 1105"/>
                <a:gd name="T116" fmla="+- 0 4816 4000"/>
                <a:gd name="T117" fmla="*/ T116 w 1819"/>
                <a:gd name="T118" fmla="+- 0 6845 5743"/>
                <a:gd name="T119" fmla="*/ 6845 h 1105"/>
                <a:gd name="T120" fmla="+- 0 4726 4000"/>
                <a:gd name="T121" fmla="*/ T120 w 1819"/>
                <a:gd name="T122" fmla="+- 0 6836 5743"/>
                <a:gd name="T123" fmla="*/ 6836 h 1105"/>
                <a:gd name="T124" fmla="+- 0 4639 4000"/>
                <a:gd name="T125" fmla="*/ T124 w 1819"/>
                <a:gd name="T126" fmla="+- 0 6823 5743"/>
                <a:gd name="T127" fmla="*/ 6823 h 1105"/>
                <a:gd name="T128" fmla="+- 0 4555 4000"/>
                <a:gd name="T129" fmla="*/ T128 w 1819"/>
                <a:gd name="T130" fmla="+- 0 6804 5743"/>
                <a:gd name="T131" fmla="*/ 6804 h 1105"/>
                <a:gd name="T132" fmla="+- 0 4476 4000"/>
                <a:gd name="T133" fmla="*/ T132 w 1819"/>
                <a:gd name="T134" fmla="+- 0 6781 5743"/>
                <a:gd name="T135" fmla="*/ 6781 h 1105"/>
                <a:gd name="T136" fmla="+- 0 4401 4000"/>
                <a:gd name="T137" fmla="*/ T136 w 1819"/>
                <a:gd name="T138" fmla="+- 0 6753 5743"/>
                <a:gd name="T139" fmla="*/ 6753 h 1105"/>
                <a:gd name="T140" fmla="+- 0 4331 4000"/>
                <a:gd name="T141" fmla="*/ T140 w 1819"/>
                <a:gd name="T142" fmla="+- 0 6721 5743"/>
                <a:gd name="T143" fmla="*/ 6721 h 1105"/>
                <a:gd name="T144" fmla="+- 0 4266 4000"/>
                <a:gd name="T145" fmla="*/ T144 w 1819"/>
                <a:gd name="T146" fmla="+- 0 6686 5743"/>
                <a:gd name="T147" fmla="*/ 6686 h 1105"/>
                <a:gd name="T148" fmla="+- 0 4208 4000"/>
                <a:gd name="T149" fmla="*/ T148 w 1819"/>
                <a:gd name="T150" fmla="+- 0 6647 5743"/>
                <a:gd name="T151" fmla="*/ 6647 h 1105"/>
                <a:gd name="T152" fmla="+- 0 4155 4000"/>
                <a:gd name="T153" fmla="*/ T152 w 1819"/>
                <a:gd name="T154" fmla="+- 0 6604 5743"/>
                <a:gd name="T155" fmla="*/ 6604 h 1105"/>
                <a:gd name="T156" fmla="+- 0 4110 4000"/>
                <a:gd name="T157" fmla="*/ T156 w 1819"/>
                <a:gd name="T158" fmla="+- 0 6559 5743"/>
                <a:gd name="T159" fmla="*/ 6559 h 1105"/>
                <a:gd name="T160" fmla="+- 0 4071 4000"/>
                <a:gd name="T161" fmla="*/ T160 w 1819"/>
                <a:gd name="T162" fmla="+- 0 6510 5743"/>
                <a:gd name="T163" fmla="*/ 6510 h 1105"/>
                <a:gd name="T164" fmla="+- 0 4019 4000"/>
                <a:gd name="T165" fmla="*/ T164 w 1819"/>
                <a:gd name="T166" fmla="+- 0 6407 5743"/>
                <a:gd name="T167" fmla="*/ 6407 h 1105"/>
                <a:gd name="T168" fmla="+- 0 4000 4000"/>
                <a:gd name="T169" fmla="*/ T168 w 1819"/>
                <a:gd name="T170" fmla="+- 0 6295 5743"/>
                <a:gd name="T171" fmla="*/ 6295 h 1105"/>
                <a:gd name="T172" fmla="+- 0 4005 4000"/>
                <a:gd name="T173" fmla="*/ T172 w 1819"/>
                <a:gd name="T174" fmla="+- 0 6239 5743"/>
                <a:gd name="T175" fmla="*/ 6239 h 1105"/>
                <a:gd name="T176" fmla="+- 0 4041 4000"/>
                <a:gd name="T177" fmla="*/ T176 w 1819"/>
                <a:gd name="T178" fmla="+- 0 6131 5743"/>
                <a:gd name="T179" fmla="*/ 6131 h 1105"/>
                <a:gd name="T180" fmla="+- 0 4110 4000"/>
                <a:gd name="T181" fmla="*/ T180 w 1819"/>
                <a:gd name="T182" fmla="+- 0 6032 5743"/>
                <a:gd name="T183" fmla="*/ 6032 h 1105"/>
                <a:gd name="T184" fmla="+- 0 4155 4000"/>
                <a:gd name="T185" fmla="*/ T184 w 1819"/>
                <a:gd name="T186" fmla="+- 0 5987 5743"/>
                <a:gd name="T187" fmla="*/ 5987 h 1105"/>
                <a:gd name="T188" fmla="+- 0 4208 4000"/>
                <a:gd name="T189" fmla="*/ T188 w 1819"/>
                <a:gd name="T190" fmla="+- 0 5944 5743"/>
                <a:gd name="T191" fmla="*/ 5944 h 1105"/>
                <a:gd name="T192" fmla="+- 0 4266 4000"/>
                <a:gd name="T193" fmla="*/ T192 w 1819"/>
                <a:gd name="T194" fmla="+- 0 5905 5743"/>
                <a:gd name="T195" fmla="*/ 5905 h 1105"/>
                <a:gd name="T196" fmla="+- 0 4331 4000"/>
                <a:gd name="T197" fmla="*/ T196 w 1819"/>
                <a:gd name="T198" fmla="+- 0 5869 5743"/>
                <a:gd name="T199" fmla="*/ 5869 h 1105"/>
                <a:gd name="T200" fmla="+- 0 4401 4000"/>
                <a:gd name="T201" fmla="*/ T200 w 1819"/>
                <a:gd name="T202" fmla="+- 0 5838 5743"/>
                <a:gd name="T203" fmla="*/ 5838 h 1105"/>
                <a:gd name="T204" fmla="+- 0 4476 4000"/>
                <a:gd name="T205" fmla="*/ T204 w 1819"/>
                <a:gd name="T206" fmla="+- 0 5810 5743"/>
                <a:gd name="T207" fmla="*/ 5810 h 1105"/>
                <a:gd name="T208" fmla="+- 0 4555 4000"/>
                <a:gd name="T209" fmla="*/ T208 w 1819"/>
                <a:gd name="T210" fmla="+- 0 5787 5743"/>
                <a:gd name="T211" fmla="*/ 5787 h 1105"/>
                <a:gd name="T212" fmla="+- 0 4639 4000"/>
                <a:gd name="T213" fmla="*/ T212 w 1819"/>
                <a:gd name="T214" fmla="+- 0 5768 5743"/>
                <a:gd name="T215" fmla="*/ 5768 h 1105"/>
                <a:gd name="T216" fmla="+- 0 4726 4000"/>
                <a:gd name="T217" fmla="*/ T216 w 1819"/>
                <a:gd name="T218" fmla="+- 0 5755 5743"/>
                <a:gd name="T219" fmla="*/ 5755 h 1105"/>
                <a:gd name="T220" fmla="+- 0 4816 4000"/>
                <a:gd name="T221" fmla="*/ T220 w 1819"/>
                <a:gd name="T222" fmla="+- 0 5746 5743"/>
                <a:gd name="T223" fmla="*/ 5746 h 1105"/>
                <a:gd name="T224" fmla="+- 0 4909 4000"/>
                <a:gd name="T225" fmla="*/ T224 w 1819"/>
                <a:gd name="T226" fmla="+- 0 5743 5743"/>
                <a:gd name="T227" fmla="*/ 5743 h 1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819" h="1105">
                  <a:moveTo>
                    <a:pt x="909" y="0"/>
                  </a:moveTo>
                  <a:lnTo>
                    <a:pt x="1002" y="3"/>
                  </a:lnTo>
                  <a:lnTo>
                    <a:pt x="1092" y="12"/>
                  </a:lnTo>
                  <a:lnTo>
                    <a:pt x="1179" y="25"/>
                  </a:lnTo>
                  <a:lnTo>
                    <a:pt x="1263" y="44"/>
                  </a:lnTo>
                  <a:lnTo>
                    <a:pt x="1342" y="67"/>
                  </a:lnTo>
                  <a:lnTo>
                    <a:pt x="1417" y="95"/>
                  </a:lnTo>
                  <a:lnTo>
                    <a:pt x="1487" y="126"/>
                  </a:lnTo>
                  <a:lnTo>
                    <a:pt x="1552" y="162"/>
                  </a:lnTo>
                  <a:lnTo>
                    <a:pt x="1611" y="201"/>
                  </a:lnTo>
                  <a:lnTo>
                    <a:pt x="1663" y="244"/>
                  </a:lnTo>
                  <a:lnTo>
                    <a:pt x="1708" y="289"/>
                  </a:lnTo>
                  <a:lnTo>
                    <a:pt x="1747" y="338"/>
                  </a:lnTo>
                  <a:lnTo>
                    <a:pt x="1800" y="441"/>
                  </a:lnTo>
                  <a:lnTo>
                    <a:pt x="1818" y="552"/>
                  </a:lnTo>
                  <a:lnTo>
                    <a:pt x="1814" y="609"/>
                  </a:lnTo>
                  <a:lnTo>
                    <a:pt x="1777" y="717"/>
                  </a:lnTo>
                  <a:lnTo>
                    <a:pt x="1708" y="816"/>
                  </a:lnTo>
                  <a:lnTo>
                    <a:pt x="1663" y="861"/>
                  </a:lnTo>
                  <a:lnTo>
                    <a:pt x="1611" y="904"/>
                  </a:lnTo>
                  <a:lnTo>
                    <a:pt x="1552" y="943"/>
                  </a:lnTo>
                  <a:lnTo>
                    <a:pt x="1487" y="978"/>
                  </a:lnTo>
                  <a:lnTo>
                    <a:pt x="1417" y="1010"/>
                  </a:lnTo>
                  <a:lnTo>
                    <a:pt x="1342" y="1038"/>
                  </a:lnTo>
                  <a:lnTo>
                    <a:pt x="1263" y="1061"/>
                  </a:lnTo>
                  <a:lnTo>
                    <a:pt x="1179" y="1080"/>
                  </a:lnTo>
                  <a:lnTo>
                    <a:pt x="1092" y="1093"/>
                  </a:lnTo>
                  <a:lnTo>
                    <a:pt x="1002" y="1102"/>
                  </a:lnTo>
                  <a:lnTo>
                    <a:pt x="909" y="1105"/>
                  </a:lnTo>
                  <a:lnTo>
                    <a:pt x="816" y="1102"/>
                  </a:lnTo>
                  <a:lnTo>
                    <a:pt x="726" y="1093"/>
                  </a:lnTo>
                  <a:lnTo>
                    <a:pt x="639" y="1080"/>
                  </a:lnTo>
                  <a:lnTo>
                    <a:pt x="555" y="1061"/>
                  </a:lnTo>
                  <a:lnTo>
                    <a:pt x="476" y="1038"/>
                  </a:lnTo>
                  <a:lnTo>
                    <a:pt x="401" y="1010"/>
                  </a:lnTo>
                  <a:lnTo>
                    <a:pt x="331" y="978"/>
                  </a:lnTo>
                  <a:lnTo>
                    <a:pt x="266" y="943"/>
                  </a:lnTo>
                  <a:lnTo>
                    <a:pt x="208" y="904"/>
                  </a:lnTo>
                  <a:lnTo>
                    <a:pt x="155" y="861"/>
                  </a:lnTo>
                  <a:lnTo>
                    <a:pt x="110" y="816"/>
                  </a:lnTo>
                  <a:lnTo>
                    <a:pt x="71" y="767"/>
                  </a:lnTo>
                  <a:lnTo>
                    <a:pt x="19" y="664"/>
                  </a:lnTo>
                  <a:lnTo>
                    <a:pt x="0" y="552"/>
                  </a:lnTo>
                  <a:lnTo>
                    <a:pt x="5" y="496"/>
                  </a:lnTo>
                  <a:lnTo>
                    <a:pt x="41" y="388"/>
                  </a:lnTo>
                  <a:lnTo>
                    <a:pt x="110" y="289"/>
                  </a:lnTo>
                  <a:lnTo>
                    <a:pt x="155" y="244"/>
                  </a:lnTo>
                  <a:lnTo>
                    <a:pt x="208" y="201"/>
                  </a:lnTo>
                  <a:lnTo>
                    <a:pt x="266" y="162"/>
                  </a:lnTo>
                  <a:lnTo>
                    <a:pt x="331" y="126"/>
                  </a:lnTo>
                  <a:lnTo>
                    <a:pt x="401" y="95"/>
                  </a:lnTo>
                  <a:lnTo>
                    <a:pt x="476" y="67"/>
                  </a:lnTo>
                  <a:lnTo>
                    <a:pt x="555" y="44"/>
                  </a:lnTo>
                  <a:lnTo>
                    <a:pt x="639" y="25"/>
                  </a:lnTo>
                  <a:lnTo>
                    <a:pt x="726" y="12"/>
                  </a:lnTo>
                  <a:lnTo>
                    <a:pt x="816" y="3"/>
                  </a:lnTo>
                  <a:lnTo>
                    <a:pt x="90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6" name="Freeform 365"/>
            <p:cNvSpPr>
              <a:spLocks/>
            </p:cNvSpPr>
            <p:nvPr/>
          </p:nvSpPr>
          <p:spPr bwMode="auto">
            <a:xfrm>
              <a:off x="1393" y="5323"/>
              <a:ext cx="2337" cy="908"/>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7" name="Freeform 366"/>
            <p:cNvSpPr>
              <a:spLocks/>
            </p:cNvSpPr>
            <p:nvPr/>
          </p:nvSpPr>
          <p:spPr bwMode="auto">
            <a:xfrm>
              <a:off x="6105" y="-54"/>
              <a:ext cx="2362" cy="681"/>
            </a:xfrm>
            <a:custGeom>
              <a:avLst/>
              <a:gdLst>
                <a:gd name="T0" fmla="+- 0 8238 7057"/>
                <a:gd name="T1" fmla="*/ T0 w 2362"/>
                <a:gd name="T2" fmla="+- 0 5 5"/>
                <a:gd name="T3" fmla="*/ 5 h 681"/>
                <a:gd name="T4" fmla="+- 0 8352 7057"/>
                <a:gd name="T5" fmla="*/ T4 w 2362"/>
                <a:gd name="T6" fmla="+- 0 7 5"/>
                <a:gd name="T7" fmla="*/ 7 h 681"/>
                <a:gd name="T8" fmla="+- 0 8462 7057"/>
                <a:gd name="T9" fmla="*/ T8 w 2362"/>
                <a:gd name="T10" fmla="+- 0 11 5"/>
                <a:gd name="T11" fmla="*/ 11 h 681"/>
                <a:gd name="T12" fmla="+- 0 8569 7057"/>
                <a:gd name="T13" fmla="*/ T12 w 2362"/>
                <a:gd name="T14" fmla="+- 0 19 5"/>
                <a:gd name="T15" fmla="*/ 19 h 681"/>
                <a:gd name="T16" fmla="+- 0 8673 7057"/>
                <a:gd name="T17" fmla="*/ T16 w 2362"/>
                <a:gd name="T18" fmla="+- 0 29 5"/>
                <a:gd name="T19" fmla="*/ 29 h 681"/>
                <a:gd name="T20" fmla="+- 0 8771 7057"/>
                <a:gd name="T21" fmla="*/ T20 w 2362"/>
                <a:gd name="T22" fmla="+- 0 42 5"/>
                <a:gd name="T23" fmla="*/ 42 h 681"/>
                <a:gd name="T24" fmla="+- 0 8865 7057"/>
                <a:gd name="T25" fmla="*/ T24 w 2362"/>
                <a:gd name="T26" fmla="+- 0 57 5"/>
                <a:gd name="T27" fmla="*/ 57 h 681"/>
                <a:gd name="T28" fmla="+- 0 8952 7057"/>
                <a:gd name="T29" fmla="*/ T28 w 2362"/>
                <a:gd name="T30" fmla="+- 0 74 5"/>
                <a:gd name="T31" fmla="*/ 74 h 681"/>
                <a:gd name="T32" fmla="+- 0 9034 7057"/>
                <a:gd name="T33" fmla="*/ T32 w 2362"/>
                <a:gd name="T34" fmla="+- 0 94 5"/>
                <a:gd name="T35" fmla="*/ 94 h 681"/>
                <a:gd name="T36" fmla="+- 0 9110 7057"/>
                <a:gd name="T37" fmla="*/ T36 w 2362"/>
                <a:gd name="T38" fmla="+- 0 116 5"/>
                <a:gd name="T39" fmla="*/ 116 h 681"/>
                <a:gd name="T40" fmla="+- 0 9178 7057"/>
                <a:gd name="T41" fmla="*/ T40 w 2362"/>
                <a:gd name="T42" fmla="+- 0 139 5"/>
                <a:gd name="T43" fmla="*/ 139 h 681"/>
                <a:gd name="T44" fmla="+- 0 9239 7057"/>
                <a:gd name="T45" fmla="*/ T44 w 2362"/>
                <a:gd name="T46" fmla="+- 0 165 5"/>
                <a:gd name="T47" fmla="*/ 165 h 681"/>
                <a:gd name="T48" fmla="+- 0 9336 7057"/>
                <a:gd name="T49" fmla="*/ T48 w 2362"/>
                <a:gd name="T50" fmla="+- 0 220 5"/>
                <a:gd name="T51" fmla="*/ 220 h 681"/>
                <a:gd name="T52" fmla="+- 0 9398 7057"/>
                <a:gd name="T53" fmla="*/ T52 w 2362"/>
                <a:gd name="T54" fmla="+- 0 281 5"/>
                <a:gd name="T55" fmla="*/ 281 h 681"/>
                <a:gd name="T56" fmla="+- 0 9419 7057"/>
                <a:gd name="T57" fmla="*/ T56 w 2362"/>
                <a:gd name="T58" fmla="+- 0 345 5"/>
                <a:gd name="T59" fmla="*/ 345 h 681"/>
                <a:gd name="T60" fmla="+- 0 9413 7057"/>
                <a:gd name="T61" fmla="*/ T60 w 2362"/>
                <a:gd name="T62" fmla="+- 0 378 5"/>
                <a:gd name="T63" fmla="*/ 378 h 681"/>
                <a:gd name="T64" fmla="+- 0 9372 7057"/>
                <a:gd name="T65" fmla="*/ T64 w 2362"/>
                <a:gd name="T66" fmla="+- 0 441 5"/>
                <a:gd name="T67" fmla="*/ 441 h 681"/>
                <a:gd name="T68" fmla="+- 0 9292 7057"/>
                <a:gd name="T69" fmla="*/ T68 w 2362"/>
                <a:gd name="T70" fmla="+- 0 499 5"/>
                <a:gd name="T71" fmla="*/ 499 h 681"/>
                <a:gd name="T72" fmla="+- 0 9178 7057"/>
                <a:gd name="T73" fmla="*/ T72 w 2362"/>
                <a:gd name="T74" fmla="+- 0 551 5"/>
                <a:gd name="T75" fmla="*/ 551 h 681"/>
                <a:gd name="T76" fmla="+- 0 9110 7057"/>
                <a:gd name="T77" fmla="*/ T76 w 2362"/>
                <a:gd name="T78" fmla="+- 0 575 5"/>
                <a:gd name="T79" fmla="*/ 575 h 681"/>
                <a:gd name="T80" fmla="+- 0 9034 7057"/>
                <a:gd name="T81" fmla="*/ T80 w 2362"/>
                <a:gd name="T82" fmla="+- 0 596 5"/>
                <a:gd name="T83" fmla="*/ 596 h 681"/>
                <a:gd name="T84" fmla="+- 0 8952 7057"/>
                <a:gd name="T85" fmla="*/ T84 w 2362"/>
                <a:gd name="T86" fmla="+- 0 616 5"/>
                <a:gd name="T87" fmla="*/ 616 h 681"/>
                <a:gd name="T88" fmla="+- 0 8865 7057"/>
                <a:gd name="T89" fmla="*/ T88 w 2362"/>
                <a:gd name="T90" fmla="+- 0 634 5"/>
                <a:gd name="T91" fmla="*/ 634 h 681"/>
                <a:gd name="T92" fmla="+- 0 8771 7057"/>
                <a:gd name="T93" fmla="*/ T92 w 2362"/>
                <a:gd name="T94" fmla="+- 0 649 5"/>
                <a:gd name="T95" fmla="*/ 649 h 681"/>
                <a:gd name="T96" fmla="+- 0 8673 7057"/>
                <a:gd name="T97" fmla="*/ T96 w 2362"/>
                <a:gd name="T98" fmla="+- 0 662 5"/>
                <a:gd name="T99" fmla="*/ 662 h 681"/>
                <a:gd name="T100" fmla="+- 0 8569 7057"/>
                <a:gd name="T101" fmla="*/ T100 w 2362"/>
                <a:gd name="T102" fmla="+- 0 672 5"/>
                <a:gd name="T103" fmla="*/ 672 h 681"/>
                <a:gd name="T104" fmla="+- 0 8462 7057"/>
                <a:gd name="T105" fmla="*/ T104 w 2362"/>
                <a:gd name="T106" fmla="+- 0 679 5"/>
                <a:gd name="T107" fmla="*/ 679 h 681"/>
                <a:gd name="T108" fmla="+- 0 8352 7057"/>
                <a:gd name="T109" fmla="*/ T108 w 2362"/>
                <a:gd name="T110" fmla="+- 0 684 5"/>
                <a:gd name="T111" fmla="*/ 684 h 681"/>
                <a:gd name="T112" fmla="+- 0 8238 7057"/>
                <a:gd name="T113" fmla="*/ T112 w 2362"/>
                <a:gd name="T114" fmla="+- 0 685 5"/>
                <a:gd name="T115" fmla="*/ 685 h 681"/>
                <a:gd name="T116" fmla="+- 0 8124 7057"/>
                <a:gd name="T117" fmla="*/ T116 w 2362"/>
                <a:gd name="T118" fmla="+- 0 684 5"/>
                <a:gd name="T119" fmla="*/ 684 h 681"/>
                <a:gd name="T120" fmla="+- 0 8014 7057"/>
                <a:gd name="T121" fmla="*/ T120 w 2362"/>
                <a:gd name="T122" fmla="+- 0 679 5"/>
                <a:gd name="T123" fmla="*/ 679 h 681"/>
                <a:gd name="T124" fmla="+- 0 7907 7057"/>
                <a:gd name="T125" fmla="*/ T124 w 2362"/>
                <a:gd name="T126" fmla="+- 0 672 5"/>
                <a:gd name="T127" fmla="*/ 672 h 681"/>
                <a:gd name="T128" fmla="+- 0 7804 7057"/>
                <a:gd name="T129" fmla="*/ T128 w 2362"/>
                <a:gd name="T130" fmla="+- 0 662 5"/>
                <a:gd name="T131" fmla="*/ 662 h 681"/>
                <a:gd name="T132" fmla="+- 0 7705 7057"/>
                <a:gd name="T133" fmla="*/ T132 w 2362"/>
                <a:gd name="T134" fmla="+- 0 649 5"/>
                <a:gd name="T135" fmla="*/ 649 h 681"/>
                <a:gd name="T136" fmla="+- 0 7612 7057"/>
                <a:gd name="T137" fmla="*/ T136 w 2362"/>
                <a:gd name="T138" fmla="+- 0 634 5"/>
                <a:gd name="T139" fmla="*/ 634 h 681"/>
                <a:gd name="T140" fmla="+- 0 7524 7057"/>
                <a:gd name="T141" fmla="*/ T140 w 2362"/>
                <a:gd name="T142" fmla="+- 0 616 5"/>
                <a:gd name="T143" fmla="*/ 616 h 681"/>
                <a:gd name="T144" fmla="+- 0 7442 7057"/>
                <a:gd name="T145" fmla="*/ T144 w 2362"/>
                <a:gd name="T146" fmla="+- 0 596 5"/>
                <a:gd name="T147" fmla="*/ 596 h 681"/>
                <a:gd name="T148" fmla="+- 0 7366 7057"/>
                <a:gd name="T149" fmla="*/ T148 w 2362"/>
                <a:gd name="T150" fmla="+- 0 575 5"/>
                <a:gd name="T151" fmla="*/ 575 h 681"/>
                <a:gd name="T152" fmla="+- 0 7298 7057"/>
                <a:gd name="T153" fmla="*/ T152 w 2362"/>
                <a:gd name="T154" fmla="+- 0 551 5"/>
                <a:gd name="T155" fmla="*/ 551 h 681"/>
                <a:gd name="T156" fmla="+- 0 7237 7057"/>
                <a:gd name="T157" fmla="*/ T156 w 2362"/>
                <a:gd name="T158" fmla="+- 0 526 5"/>
                <a:gd name="T159" fmla="*/ 526 h 681"/>
                <a:gd name="T160" fmla="+- 0 7140 7057"/>
                <a:gd name="T161" fmla="*/ T160 w 2362"/>
                <a:gd name="T162" fmla="+- 0 470 5"/>
                <a:gd name="T163" fmla="*/ 470 h 681"/>
                <a:gd name="T164" fmla="+- 0 7079 7057"/>
                <a:gd name="T165" fmla="*/ T164 w 2362"/>
                <a:gd name="T166" fmla="+- 0 410 5"/>
                <a:gd name="T167" fmla="*/ 410 h 681"/>
                <a:gd name="T168" fmla="+- 0 7057 7057"/>
                <a:gd name="T169" fmla="*/ T168 w 2362"/>
                <a:gd name="T170" fmla="+- 0 345 5"/>
                <a:gd name="T171" fmla="*/ 345 h 681"/>
                <a:gd name="T172" fmla="+- 0 7063 7057"/>
                <a:gd name="T173" fmla="*/ T172 w 2362"/>
                <a:gd name="T174" fmla="+- 0 312 5"/>
                <a:gd name="T175" fmla="*/ 312 h 681"/>
                <a:gd name="T176" fmla="+- 0 7104 7057"/>
                <a:gd name="T177" fmla="*/ T176 w 2362"/>
                <a:gd name="T178" fmla="+- 0 250 5"/>
                <a:gd name="T179" fmla="*/ 250 h 681"/>
                <a:gd name="T180" fmla="+- 0 7184 7057"/>
                <a:gd name="T181" fmla="*/ T180 w 2362"/>
                <a:gd name="T182" fmla="+- 0 192 5"/>
                <a:gd name="T183" fmla="*/ 192 h 681"/>
                <a:gd name="T184" fmla="+- 0 7298 7057"/>
                <a:gd name="T185" fmla="*/ T184 w 2362"/>
                <a:gd name="T186" fmla="+- 0 139 5"/>
                <a:gd name="T187" fmla="*/ 139 h 681"/>
                <a:gd name="T188" fmla="+- 0 7366 7057"/>
                <a:gd name="T189" fmla="*/ T188 w 2362"/>
                <a:gd name="T190" fmla="+- 0 116 5"/>
                <a:gd name="T191" fmla="*/ 116 h 681"/>
                <a:gd name="T192" fmla="+- 0 7442 7057"/>
                <a:gd name="T193" fmla="*/ T192 w 2362"/>
                <a:gd name="T194" fmla="+- 0 94 5"/>
                <a:gd name="T195" fmla="*/ 94 h 681"/>
                <a:gd name="T196" fmla="+- 0 7524 7057"/>
                <a:gd name="T197" fmla="*/ T196 w 2362"/>
                <a:gd name="T198" fmla="+- 0 74 5"/>
                <a:gd name="T199" fmla="*/ 74 h 681"/>
                <a:gd name="T200" fmla="+- 0 7612 7057"/>
                <a:gd name="T201" fmla="*/ T200 w 2362"/>
                <a:gd name="T202" fmla="+- 0 57 5"/>
                <a:gd name="T203" fmla="*/ 57 h 681"/>
                <a:gd name="T204" fmla="+- 0 7705 7057"/>
                <a:gd name="T205" fmla="*/ T204 w 2362"/>
                <a:gd name="T206" fmla="+- 0 42 5"/>
                <a:gd name="T207" fmla="*/ 42 h 681"/>
                <a:gd name="T208" fmla="+- 0 7804 7057"/>
                <a:gd name="T209" fmla="*/ T208 w 2362"/>
                <a:gd name="T210" fmla="+- 0 29 5"/>
                <a:gd name="T211" fmla="*/ 29 h 681"/>
                <a:gd name="T212" fmla="+- 0 7907 7057"/>
                <a:gd name="T213" fmla="*/ T212 w 2362"/>
                <a:gd name="T214" fmla="+- 0 19 5"/>
                <a:gd name="T215" fmla="*/ 19 h 681"/>
                <a:gd name="T216" fmla="+- 0 8014 7057"/>
                <a:gd name="T217" fmla="*/ T216 w 2362"/>
                <a:gd name="T218" fmla="+- 0 11 5"/>
                <a:gd name="T219" fmla="*/ 11 h 681"/>
                <a:gd name="T220" fmla="+- 0 8124 7057"/>
                <a:gd name="T221" fmla="*/ T220 w 2362"/>
                <a:gd name="T222" fmla="+- 0 7 5"/>
                <a:gd name="T223" fmla="*/ 7 h 681"/>
                <a:gd name="T224" fmla="+- 0 8238 7057"/>
                <a:gd name="T225" fmla="*/ T224 w 2362"/>
                <a:gd name="T226" fmla="+- 0 5 5"/>
                <a:gd name="T227" fmla="*/ 5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5" y="6"/>
                  </a:lnTo>
                  <a:lnTo>
                    <a:pt x="1512" y="14"/>
                  </a:lnTo>
                  <a:lnTo>
                    <a:pt x="1616" y="24"/>
                  </a:lnTo>
                  <a:lnTo>
                    <a:pt x="1714" y="37"/>
                  </a:lnTo>
                  <a:lnTo>
                    <a:pt x="1808" y="52"/>
                  </a:lnTo>
                  <a:lnTo>
                    <a:pt x="1895" y="69"/>
                  </a:lnTo>
                  <a:lnTo>
                    <a:pt x="1977" y="89"/>
                  </a:lnTo>
                  <a:lnTo>
                    <a:pt x="2053" y="111"/>
                  </a:lnTo>
                  <a:lnTo>
                    <a:pt x="2121" y="134"/>
                  </a:lnTo>
                  <a:lnTo>
                    <a:pt x="2182" y="160"/>
                  </a:lnTo>
                  <a:lnTo>
                    <a:pt x="2279" y="215"/>
                  </a:lnTo>
                  <a:lnTo>
                    <a:pt x="2341" y="276"/>
                  </a:lnTo>
                  <a:lnTo>
                    <a:pt x="2362" y="340"/>
                  </a:lnTo>
                  <a:lnTo>
                    <a:pt x="2356" y="373"/>
                  </a:lnTo>
                  <a:lnTo>
                    <a:pt x="2315" y="436"/>
                  </a:lnTo>
                  <a:lnTo>
                    <a:pt x="2235" y="494"/>
                  </a:lnTo>
                  <a:lnTo>
                    <a:pt x="2121" y="546"/>
                  </a:lnTo>
                  <a:lnTo>
                    <a:pt x="2053" y="570"/>
                  </a:lnTo>
                  <a:lnTo>
                    <a:pt x="1977" y="591"/>
                  </a:lnTo>
                  <a:lnTo>
                    <a:pt x="1895" y="611"/>
                  </a:lnTo>
                  <a:lnTo>
                    <a:pt x="1808" y="629"/>
                  </a:lnTo>
                  <a:lnTo>
                    <a:pt x="1714" y="644"/>
                  </a:lnTo>
                  <a:lnTo>
                    <a:pt x="1616" y="657"/>
                  </a:lnTo>
                  <a:lnTo>
                    <a:pt x="1512" y="667"/>
                  </a:lnTo>
                  <a:lnTo>
                    <a:pt x="1405" y="674"/>
                  </a:lnTo>
                  <a:lnTo>
                    <a:pt x="1295" y="679"/>
                  </a:lnTo>
                  <a:lnTo>
                    <a:pt x="1181" y="680"/>
                  </a:lnTo>
                  <a:lnTo>
                    <a:pt x="1067" y="679"/>
                  </a:lnTo>
                  <a:lnTo>
                    <a:pt x="957" y="674"/>
                  </a:lnTo>
                  <a:lnTo>
                    <a:pt x="850" y="667"/>
                  </a:lnTo>
                  <a:lnTo>
                    <a:pt x="747" y="657"/>
                  </a:lnTo>
                  <a:lnTo>
                    <a:pt x="648" y="644"/>
                  </a:lnTo>
                  <a:lnTo>
                    <a:pt x="555" y="629"/>
                  </a:lnTo>
                  <a:lnTo>
                    <a:pt x="467" y="611"/>
                  </a:lnTo>
                  <a:lnTo>
                    <a:pt x="385" y="591"/>
                  </a:lnTo>
                  <a:lnTo>
                    <a:pt x="309" y="570"/>
                  </a:lnTo>
                  <a:lnTo>
                    <a:pt x="241" y="546"/>
                  </a:lnTo>
                  <a:lnTo>
                    <a:pt x="180" y="521"/>
                  </a:lnTo>
                  <a:lnTo>
                    <a:pt x="83" y="465"/>
                  </a:lnTo>
                  <a:lnTo>
                    <a:pt x="22" y="405"/>
                  </a:lnTo>
                  <a:lnTo>
                    <a:pt x="0" y="340"/>
                  </a:lnTo>
                  <a:lnTo>
                    <a:pt x="6" y="307"/>
                  </a:lnTo>
                  <a:lnTo>
                    <a:pt x="47" y="245"/>
                  </a:lnTo>
                  <a:lnTo>
                    <a:pt x="127" y="187"/>
                  </a:lnTo>
                  <a:lnTo>
                    <a:pt x="241" y="134"/>
                  </a:lnTo>
                  <a:lnTo>
                    <a:pt x="309" y="111"/>
                  </a:lnTo>
                  <a:lnTo>
                    <a:pt x="385" y="89"/>
                  </a:lnTo>
                  <a:lnTo>
                    <a:pt x="467" y="69"/>
                  </a:lnTo>
                  <a:lnTo>
                    <a:pt x="555" y="52"/>
                  </a:lnTo>
                  <a:lnTo>
                    <a:pt x="648" y="37"/>
                  </a:lnTo>
                  <a:lnTo>
                    <a:pt x="747"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8" name="AutoShape 25"/>
            <p:cNvSpPr>
              <a:spLocks/>
            </p:cNvSpPr>
            <p:nvPr/>
          </p:nvSpPr>
          <p:spPr bwMode="auto">
            <a:xfrm>
              <a:off x="7224" y="625"/>
              <a:ext cx="124" cy="441"/>
            </a:xfrm>
            <a:custGeom>
              <a:avLst/>
              <a:gdLst>
                <a:gd name="T0" fmla="+- 0 8233 8176"/>
                <a:gd name="T1" fmla="*/ T0 w 124"/>
                <a:gd name="T2" fmla="+- 0 1001 684"/>
                <a:gd name="T3" fmla="*/ 1001 h 441"/>
                <a:gd name="T4" fmla="+- 0 8176 8176"/>
                <a:gd name="T5" fmla="*/ T4 w 124"/>
                <a:gd name="T6" fmla="+- 0 1001 684"/>
                <a:gd name="T7" fmla="*/ 1001 h 441"/>
                <a:gd name="T8" fmla="+- 0 8238 8176"/>
                <a:gd name="T9" fmla="*/ T8 w 124"/>
                <a:gd name="T10" fmla="+- 0 1124 684"/>
                <a:gd name="T11" fmla="*/ 1124 h 441"/>
                <a:gd name="T12" fmla="+- 0 8296 8176"/>
                <a:gd name="T13" fmla="*/ T12 w 124"/>
                <a:gd name="T14" fmla="+- 0 1007 684"/>
                <a:gd name="T15" fmla="*/ 1007 h 441"/>
                <a:gd name="T16" fmla="+- 0 8233 8176"/>
                <a:gd name="T17" fmla="*/ T16 w 124"/>
                <a:gd name="T18" fmla="+- 0 1007 684"/>
                <a:gd name="T19" fmla="*/ 1007 h 441"/>
                <a:gd name="T20" fmla="+- 0 8233 8176"/>
                <a:gd name="T21" fmla="*/ T20 w 124"/>
                <a:gd name="T22" fmla="+- 0 1001 684"/>
                <a:gd name="T23" fmla="*/ 1001 h 441"/>
                <a:gd name="T24" fmla="+- 0 8243 8176"/>
                <a:gd name="T25" fmla="*/ T24 w 124"/>
                <a:gd name="T26" fmla="+- 0 684 684"/>
                <a:gd name="T27" fmla="*/ 684 h 441"/>
                <a:gd name="T28" fmla="+- 0 8233 8176"/>
                <a:gd name="T29" fmla="*/ T28 w 124"/>
                <a:gd name="T30" fmla="+- 0 684 684"/>
                <a:gd name="T31" fmla="*/ 684 h 441"/>
                <a:gd name="T32" fmla="+- 0 8233 8176"/>
                <a:gd name="T33" fmla="*/ T32 w 124"/>
                <a:gd name="T34" fmla="+- 0 1007 684"/>
                <a:gd name="T35" fmla="*/ 1007 h 441"/>
                <a:gd name="T36" fmla="+- 0 8243 8176"/>
                <a:gd name="T37" fmla="*/ T36 w 124"/>
                <a:gd name="T38" fmla="+- 0 1007 684"/>
                <a:gd name="T39" fmla="*/ 1007 h 441"/>
                <a:gd name="T40" fmla="+- 0 8243 8176"/>
                <a:gd name="T41" fmla="*/ T40 w 124"/>
                <a:gd name="T42" fmla="+- 0 684 684"/>
                <a:gd name="T43" fmla="*/ 684 h 441"/>
                <a:gd name="T44" fmla="+- 0 8299 8176"/>
                <a:gd name="T45" fmla="*/ T44 w 124"/>
                <a:gd name="T46" fmla="+- 0 1001 684"/>
                <a:gd name="T47" fmla="*/ 1001 h 441"/>
                <a:gd name="T48" fmla="+- 0 8243 8176"/>
                <a:gd name="T49" fmla="*/ T48 w 124"/>
                <a:gd name="T50" fmla="+- 0 1001 684"/>
                <a:gd name="T51" fmla="*/ 1001 h 441"/>
                <a:gd name="T52" fmla="+- 0 8243 8176"/>
                <a:gd name="T53" fmla="*/ T52 w 124"/>
                <a:gd name="T54" fmla="+- 0 1007 684"/>
                <a:gd name="T55" fmla="*/ 1007 h 441"/>
                <a:gd name="T56" fmla="+- 0 8296 8176"/>
                <a:gd name="T57" fmla="*/ T56 w 124"/>
                <a:gd name="T58" fmla="+- 0 1007 684"/>
                <a:gd name="T59" fmla="*/ 1007 h 441"/>
                <a:gd name="T60" fmla="+- 0 8299 8176"/>
                <a:gd name="T61" fmla="*/ T60 w 124"/>
                <a:gd name="T62" fmla="+- 0 1001 684"/>
                <a:gd name="T63" fmla="*/ 1001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9" name="AutoShape 26"/>
            <p:cNvSpPr>
              <a:spLocks/>
            </p:cNvSpPr>
            <p:nvPr/>
          </p:nvSpPr>
          <p:spPr bwMode="auto">
            <a:xfrm>
              <a:off x="6665" y="1052"/>
              <a:ext cx="1260" cy="376"/>
            </a:xfrm>
            <a:custGeom>
              <a:avLst/>
              <a:gdLst>
                <a:gd name="T0" fmla="+- 0 7221 7221"/>
                <a:gd name="T1" fmla="*/ T0 w 2082"/>
                <a:gd name="T2" fmla="+- 0 1584 1122"/>
                <a:gd name="T3" fmla="*/ 1584 h 463"/>
                <a:gd name="T4" fmla="+- 0 7221 7221"/>
                <a:gd name="T5" fmla="*/ T4 w 2082"/>
                <a:gd name="T6" fmla="+- 0 1579 1122"/>
                <a:gd name="T7" fmla="*/ 1579 h 463"/>
                <a:gd name="T8" fmla="+- 0 7226 7221"/>
                <a:gd name="T9" fmla="*/ T8 w 2082"/>
                <a:gd name="T10" fmla="+- 0 1574 1122"/>
                <a:gd name="T11" fmla="*/ 1574 h 463"/>
                <a:gd name="T12" fmla="+- 0 7226 7221"/>
                <a:gd name="T13" fmla="*/ T12 w 2082"/>
                <a:gd name="T14" fmla="+- 0 1584 1122"/>
                <a:gd name="T15" fmla="*/ 1584 h 463"/>
                <a:gd name="T16" fmla="+- 0 9293 7221"/>
                <a:gd name="T17" fmla="*/ T16 w 2082"/>
                <a:gd name="T18" fmla="+- 0 1579 1122"/>
                <a:gd name="T19" fmla="*/ 1579 h 463"/>
                <a:gd name="T20" fmla="+- 0 7231 7221"/>
                <a:gd name="T21" fmla="*/ T20 w 2082"/>
                <a:gd name="T22" fmla="+- 0 1574 1122"/>
                <a:gd name="T23" fmla="*/ 1574 h 463"/>
                <a:gd name="T24" fmla="+- 0 9293 7221"/>
                <a:gd name="T25" fmla="*/ T24 w 2082"/>
                <a:gd name="T26" fmla="+- 0 1127 1122"/>
                <a:gd name="T27" fmla="*/ 1127 h 463"/>
                <a:gd name="T28" fmla="+- 0 9298 7221"/>
                <a:gd name="T29" fmla="*/ T28 w 2082"/>
                <a:gd name="T30" fmla="+- 0 1584 1122"/>
                <a:gd name="T31" fmla="*/ 1584 h 463"/>
                <a:gd name="T32" fmla="+- 0 9303 7221"/>
                <a:gd name="T33" fmla="*/ T32 w 2082"/>
                <a:gd name="T34" fmla="+- 0 1574 1122"/>
                <a:gd name="T35" fmla="*/ 1574 h 463"/>
                <a:gd name="T36" fmla="+- 0 9298 7221"/>
                <a:gd name="T37" fmla="*/ T36 w 2082"/>
                <a:gd name="T38" fmla="+- 0 1132 1122"/>
                <a:gd name="T39" fmla="*/ 1132 h 463"/>
                <a:gd name="T40" fmla="+- 0 9303 7221"/>
                <a:gd name="T41" fmla="*/ T40 w 2082"/>
                <a:gd name="T42" fmla="+- 0 1574 1122"/>
                <a:gd name="T43" fmla="*/ 1574 h 463"/>
                <a:gd name="T44" fmla="+- 0 9298 7221"/>
                <a:gd name="T45" fmla="*/ T44 w 2082"/>
                <a:gd name="T46" fmla="+- 0 1584 1122"/>
                <a:gd name="T47" fmla="*/ 1584 h 463"/>
                <a:gd name="T48" fmla="+- 0 9303 7221"/>
                <a:gd name="T49" fmla="*/ T48 w 2082"/>
                <a:gd name="T50" fmla="+- 0 1574 1122"/>
                <a:gd name="T51" fmla="*/ 1574 h 463"/>
                <a:gd name="T52" fmla="+- 0 9298 7221"/>
                <a:gd name="T53" fmla="*/ T52 w 2082"/>
                <a:gd name="T54" fmla="+- 0 1584 1122"/>
                <a:gd name="T55" fmla="*/ 1584 h 463"/>
                <a:gd name="T56" fmla="+- 0 9303 7221"/>
                <a:gd name="T57" fmla="*/ T56 w 2082"/>
                <a:gd name="T58" fmla="+- 0 1579 1122"/>
                <a:gd name="T59" fmla="*/ 1579 h 463"/>
                <a:gd name="T60" fmla="+- 0 7221 7221"/>
                <a:gd name="T61" fmla="*/ T60 w 2082"/>
                <a:gd name="T62" fmla="+- 0 1127 1122"/>
                <a:gd name="T63" fmla="*/ 1127 h 463"/>
                <a:gd name="T64" fmla="+- 0 7226 7221"/>
                <a:gd name="T65" fmla="*/ T64 w 2082"/>
                <a:gd name="T66" fmla="+- 0 1574 1122"/>
                <a:gd name="T67" fmla="*/ 1574 h 463"/>
                <a:gd name="T68" fmla="+- 0 7231 7221"/>
                <a:gd name="T69" fmla="*/ T68 w 2082"/>
                <a:gd name="T70" fmla="+- 0 1132 1122"/>
                <a:gd name="T71" fmla="*/ 1132 h 463"/>
                <a:gd name="T72" fmla="+- 0 7226 7221"/>
                <a:gd name="T73" fmla="*/ T72 w 2082"/>
                <a:gd name="T74" fmla="+- 0 1122 1122"/>
                <a:gd name="T75" fmla="*/ 1122 h 463"/>
                <a:gd name="T76" fmla="+- 0 7231 7221"/>
                <a:gd name="T77" fmla="*/ T76 w 2082"/>
                <a:gd name="T78" fmla="+- 0 1574 1122"/>
                <a:gd name="T79" fmla="*/ 1574 h 463"/>
                <a:gd name="T80" fmla="+- 0 9293 7221"/>
                <a:gd name="T81" fmla="*/ T80 w 2082"/>
                <a:gd name="T82" fmla="+- 0 1579 1122"/>
                <a:gd name="T83" fmla="*/ 1579 h 463"/>
                <a:gd name="T84" fmla="+- 0 7226 7221"/>
                <a:gd name="T85" fmla="*/ T84 w 2082"/>
                <a:gd name="T86" fmla="+- 0 1122 1122"/>
                <a:gd name="T87" fmla="*/ 1122 h 463"/>
                <a:gd name="T88" fmla="+- 0 7231 7221"/>
                <a:gd name="T89" fmla="*/ T88 w 2082"/>
                <a:gd name="T90" fmla="+- 0 1132 1122"/>
                <a:gd name="T91" fmla="*/ 1132 h 463"/>
                <a:gd name="T92" fmla="+- 0 7226 7221"/>
                <a:gd name="T93" fmla="*/ T92 w 2082"/>
                <a:gd name="T94" fmla="+- 0 1122 1122"/>
                <a:gd name="T95" fmla="*/ 1122 h 463"/>
                <a:gd name="T96" fmla="+- 0 7226 7221"/>
                <a:gd name="T97" fmla="*/ T96 w 2082"/>
                <a:gd name="T98" fmla="+- 0 1122 1122"/>
                <a:gd name="T99" fmla="*/ 1122 h 463"/>
                <a:gd name="T100" fmla="+- 0 7231 7221"/>
                <a:gd name="T101" fmla="*/ T100 w 2082"/>
                <a:gd name="T102" fmla="+- 0 1132 1122"/>
                <a:gd name="T103" fmla="*/ 1132 h 463"/>
                <a:gd name="T104" fmla="+- 0 9293 7221"/>
                <a:gd name="T105" fmla="*/ T104 w 2082"/>
                <a:gd name="T106" fmla="+- 0 1127 1122"/>
                <a:gd name="T107" fmla="*/ 1127 h 463"/>
                <a:gd name="T108" fmla="+- 0 9298 7221"/>
                <a:gd name="T109" fmla="*/ T108 w 2082"/>
                <a:gd name="T110" fmla="+- 0 1122 1122"/>
                <a:gd name="T111" fmla="*/ 1122 h 463"/>
                <a:gd name="T112" fmla="+- 0 9298 7221"/>
                <a:gd name="T113" fmla="*/ T112 w 2082"/>
                <a:gd name="T114" fmla="+- 0 1132 1122"/>
                <a:gd name="T115" fmla="*/ 1132 h 463"/>
                <a:gd name="T116" fmla="+- 0 9303 7221"/>
                <a:gd name="T117" fmla="*/ T116 w 2082"/>
                <a:gd name="T118" fmla="+- 0 1127 1122"/>
                <a:gd name="T119" fmla="*/ 1127 h 463"/>
                <a:gd name="T120" fmla="+- 0 7221 7221"/>
                <a:gd name="T121" fmla="*/ T120 w 2082"/>
                <a:gd name="T122" fmla="+- 0 1122 1122"/>
                <a:gd name="T123" fmla="*/ 1122 h 463"/>
                <a:gd name="T124" fmla="+- 0 7226 7221"/>
                <a:gd name="T125" fmla="*/ T124 w 2082"/>
                <a:gd name="T126" fmla="+- 0 1122 1122"/>
                <a:gd name="T127" fmla="*/ 1122 h 463"/>
                <a:gd name="T128" fmla="+- 0 9298 7221"/>
                <a:gd name="T129" fmla="*/ T128 w 2082"/>
                <a:gd name="T130" fmla="+- 0 1122 1122"/>
                <a:gd name="T131" fmla="*/ 1122 h 463"/>
                <a:gd name="T132" fmla="+- 0 9303 7221"/>
                <a:gd name="T133" fmla="*/ T132 w 2082"/>
                <a:gd name="T134" fmla="+- 0 1122 1122"/>
                <a:gd name="T135" fmla="*/ 112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2"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0" name="AutoShape 27"/>
            <p:cNvSpPr>
              <a:spLocks/>
            </p:cNvSpPr>
            <p:nvPr/>
          </p:nvSpPr>
          <p:spPr bwMode="auto">
            <a:xfrm>
              <a:off x="7235" y="1413"/>
              <a:ext cx="124" cy="441"/>
            </a:xfrm>
            <a:custGeom>
              <a:avLst/>
              <a:gdLst>
                <a:gd name="T0" fmla="+- 0 8243 8187"/>
                <a:gd name="T1" fmla="*/ T0 w 124"/>
                <a:gd name="T2" fmla="+- 0 1902 1586"/>
                <a:gd name="T3" fmla="*/ 1902 h 441"/>
                <a:gd name="T4" fmla="+- 0 8187 8187"/>
                <a:gd name="T5" fmla="*/ T4 w 124"/>
                <a:gd name="T6" fmla="+- 0 1902 1586"/>
                <a:gd name="T7" fmla="*/ 1902 h 441"/>
                <a:gd name="T8" fmla="+- 0 8248 8187"/>
                <a:gd name="T9" fmla="*/ T8 w 124"/>
                <a:gd name="T10" fmla="+- 0 2026 1586"/>
                <a:gd name="T11" fmla="*/ 2026 h 441"/>
                <a:gd name="T12" fmla="+- 0 8307 8187"/>
                <a:gd name="T13" fmla="*/ T12 w 124"/>
                <a:gd name="T14" fmla="+- 0 1909 1586"/>
                <a:gd name="T15" fmla="*/ 1909 h 441"/>
                <a:gd name="T16" fmla="+- 0 8243 8187"/>
                <a:gd name="T17" fmla="*/ T16 w 124"/>
                <a:gd name="T18" fmla="+- 0 1909 1586"/>
                <a:gd name="T19" fmla="*/ 1909 h 441"/>
                <a:gd name="T20" fmla="+- 0 8243 8187"/>
                <a:gd name="T21" fmla="*/ T20 w 124"/>
                <a:gd name="T22" fmla="+- 0 1902 1586"/>
                <a:gd name="T23" fmla="*/ 1902 h 441"/>
                <a:gd name="T24" fmla="+- 0 8253 8187"/>
                <a:gd name="T25" fmla="*/ T24 w 124"/>
                <a:gd name="T26" fmla="+- 0 1586 1586"/>
                <a:gd name="T27" fmla="*/ 1586 h 441"/>
                <a:gd name="T28" fmla="+- 0 8243 8187"/>
                <a:gd name="T29" fmla="*/ T28 w 124"/>
                <a:gd name="T30" fmla="+- 0 1586 1586"/>
                <a:gd name="T31" fmla="*/ 1586 h 441"/>
                <a:gd name="T32" fmla="+- 0 8243 8187"/>
                <a:gd name="T33" fmla="*/ T32 w 124"/>
                <a:gd name="T34" fmla="+- 0 1909 1586"/>
                <a:gd name="T35" fmla="*/ 1909 h 441"/>
                <a:gd name="T36" fmla="+- 0 8253 8187"/>
                <a:gd name="T37" fmla="*/ T36 w 124"/>
                <a:gd name="T38" fmla="+- 0 1909 1586"/>
                <a:gd name="T39" fmla="*/ 1909 h 441"/>
                <a:gd name="T40" fmla="+- 0 8253 8187"/>
                <a:gd name="T41" fmla="*/ T40 w 124"/>
                <a:gd name="T42" fmla="+- 0 1586 1586"/>
                <a:gd name="T43" fmla="*/ 1586 h 441"/>
                <a:gd name="T44" fmla="+- 0 8310 8187"/>
                <a:gd name="T45" fmla="*/ T44 w 124"/>
                <a:gd name="T46" fmla="+- 0 1902 1586"/>
                <a:gd name="T47" fmla="*/ 1902 h 441"/>
                <a:gd name="T48" fmla="+- 0 8253 8187"/>
                <a:gd name="T49" fmla="*/ T48 w 124"/>
                <a:gd name="T50" fmla="+- 0 1902 1586"/>
                <a:gd name="T51" fmla="*/ 1902 h 441"/>
                <a:gd name="T52" fmla="+- 0 8253 8187"/>
                <a:gd name="T53" fmla="*/ T52 w 124"/>
                <a:gd name="T54" fmla="+- 0 1909 1586"/>
                <a:gd name="T55" fmla="*/ 1909 h 441"/>
                <a:gd name="T56" fmla="+- 0 8307 8187"/>
                <a:gd name="T57" fmla="*/ T56 w 124"/>
                <a:gd name="T58" fmla="+- 0 1909 1586"/>
                <a:gd name="T59" fmla="*/ 1909 h 441"/>
                <a:gd name="T60" fmla="+- 0 8310 8187"/>
                <a:gd name="T61" fmla="*/ T60 w 124"/>
                <a:gd name="T62" fmla="+- 0 1902 1586"/>
                <a:gd name="T63" fmla="*/ 1902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1" name="AutoShape 28"/>
            <p:cNvSpPr>
              <a:spLocks/>
            </p:cNvSpPr>
            <p:nvPr/>
          </p:nvSpPr>
          <p:spPr bwMode="auto">
            <a:xfrm>
              <a:off x="6190" y="1854"/>
              <a:ext cx="2241" cy="616"/>
            </a:xfrm>
            <a:custGeom>
              <a:avLst/>
              <a:gdLst>
                <a:gd name="T0" fmla="+- 0 7128 7128"/>
                <a:gd name="T1" fmla="*/ T0 w 2241"/>
                <a:gd name="T2" fmla="+- 0 2706 2022"/>
                <a:gd name="T3" fmla="*/ 2706 h 685"/>
                <a:gd name="T4" fmla="+- 0 7128 7128"/>
                <a:gd name="T5" fmla="*/ T4 w 2241"/>
                <a:gd name="T6" fmla="+- 0 2701 2022"/>
                <a:gd name="T7" fmla="*/ 2701 h 685"/>
                <a:gd name="T8" fmla="+- 0 7133 7128"/>
                <a:gd name="T9" fmla="*/ T8 w 2241"/>
                <a:gd name="T10" fmla="+- 0 2696 2022"/>
                <a:gd name="T11" fmla="*/ 2696 h 685"/>
                <a:gd name="T12" fmla="+- 0 7133 7128"/>
                <a:gd name="T13" fmla="*/ T12 w 2241"/>
                <a:gd name="T14" fmla="+- 0 2706 2022"/>
                <a:gd name="T15" fmla="*/ 2706 h 685"/>
                <a:gd name="T16" fmla="+- 0 9358 7128"/>
                <a:gd name="T17" fmla="*/ T16 w 2241"/>
                <a:gd name="T18" fmla="+- 0 2701 2022"/>
                <a:gd name="T19" fmla="*/ 2701 h 685"/>
                <a:gd name="T20" fmla="+- 0 7138 7128"/>
                <a:gd name="T21" fmla="*/ T20 w 2241"/>
                <a:gd name="T22" fmla="+- 0 2696 2022"/>
                <a:gd name="T23" fmla="*/ 2696 h 685"/>
                <a:gd name="T24" fmla="+- 0 9358 7128"/>
                <a:gd name="T25" fmla="*/ T24 w 2241"/>
                <a:gd name="T26" fmla="+- 0 2027 2022"/>
                <a:gd name="T27" fmla="*/ 2027 h 685"/>
                <a:gd name="T28" fmla="+- 0 9363 7128"/>
                <a:gd name="T29" fmla="*/ T28 w 2241"/>
                <a:gd name="T30" fmla="+- 0 2706 2022"/>
                <a:gd name="T31" fmla="*/ 2706 h 685"/>
                <a:gd name="T32" fmla="+- 0 9368 7128"/>
                <a:gd name="T33" fmla="*/ T32 w 2241"/>
                <a:gd name="T34" fmla="+- 0 2696 2022"/>
                <a:gd name="T35" fmla="*/ 2696 h 685"/>
                <a:gd name="T36" fmla="+- 0 9363 7128"/>
                <a:gd name="T37" fmla="*/ T36 w 2241"/>
                <a:gd name="T38" fmla="+- 0 2032 2022"/>
                <a:gd name="T39" fmla="*/ 2032 h 685"/>
                <a:gd name="T40" fmla="+- 0 9368 7128"/>
                <a:gd name="T41" fmla="*/ T40 w 2241"/>
                <a:gd name="T42" fmla="+- 0 2696 2022"/>
                <a:gd name="T43" fmla="*/ 2696 h 685"/>
                <a:gd name="T44" fmla="+- 0 9363 7128"/>
                <a:gd name="T45" fmla="*/ T44 w 2241"/>
                <a:gd name="T46" fmla="+- 0 2706 2022"/>
                <a:gd name="T47" fmla="*/ 2706 h 685"/>
                <a:gd name="T48" fmla="+- 0 9368 7128"/>
                <a:gd name="T49" fmla="*/ T48 w 2241"/>
                <a:gd name="T50" fmla="+- 0 2696 2022"/>
                <a:gd name="T51" fmla="*/ 2696 h 685"/>
                <a:gd name="T52" fmla="+- 0 9363 7128"/>
                <a:gd name="T53" fmla="*/ T52 w 2241"/>
                <a:gd name="T54" fmla="+- 0 2706 2022"/>
                <a:gd name="T55" fmla="*/ 2706 h 685"/>
                <a:gd name="T56" fmla="+- 0 9368 7128"/>
                <a:gd name="T57" fmla="*/ T56 w 2241"/>
                <a:gd name="T58" fmla="+- 0 2701 2022"/>
                <a:gd name="T59" fmla="*/ 2701 h 685"/>
                <a:gd name="T60" fmla="+- 0 7128 7128"/>
                <a:gd name="T61" fmla="*/ T60 w 2241"/>
                <a:gd name="T62" fmla="+- 0 2027 2022"/>
                <a:gd name="T63" fmla="*/ 2027 h 685"/>
                <a:gd name="T64" fmla="+- 0 7133 7128"/>
                <a:gd name="T65" fmla="*/ T64 w 2241"/>
                <a:gd name="T66" fmla="+- 0 2696 2022"/>
                <a:gd name="T67" fmla="*/ 2696 h 685"/>
                <a:gd name="T68" fmla="+- 0 7138 7128"/>
                <a:gd name="T69" fmla="*/ T68 w 2241"/>
                <a:gd name="T70" fmla="+- 0 2032 2022"/>
                <a:gd name="T71" fmla="*/ 2032 h 685"/>
                <a:gd name="T72" fmla="+- 0 7133 7128"/>
                <a:gd name="T73" fmla="*/ T72 w 2241"/>
                <a:gd name="T74" fmla="+- 0 2022 2022"/>
                <a:gd name="T75" fmla="*/ 2022 h 685"/>
                <a:gd name="T76" fmla="+- 0 7138 7128"/>
                <a:gd name="T77" fmla="*/ T76 w 2241"/>
                <a:gd name="T78" fmla="+- 0 2696 2022"/>
                <a:gd name="T79" fmla="*/ 2696 h 685"/>
                <a:gd name="T80" fmla="+- 0 9358 7128"/>
                <a:gd name="T81" fmla="*/ T80 w 2241"/>
                <a:gd name="T82" fmla="+- 0 2701 2022"/>
                <a:gd name="T83" fmla="*/ 2701 h 685"/>
                <a:gd name="T84" fmla="+- 0 7133 7128"/>
                <a:gd name="T85" fmla="*/ T84 w 2241"/>
                <a:gd name="T86" fmla="+- 0 2022 2022"/>
                <a:gd name="T87" fmla="*/ 2022 h 685"/>
                <a:gd name="T88" fmla="+- 0 7138 7128"/>
                <a:gd name="T89" fmla="*/ T88 w 2241"/>
                <a:gd name="T90" fmla="+- 0 2032 2022"/>
                <a:gd name="T91" fmla="*/ 2032 h 685"/>
                <a:gd name="T92" fmla="+- 0 7133 7128"/>
                <a:gd name="T93" fmla="*/ T92 w 2241"/>
                <a:gd name="T94" fmla="+- 0 2022 2022"/>
                <a:gd name="T95" fmla="*/ 2022 h 685"/>
                <a:gd name="T96" fmla="+- 0 7133 7128"/>
                <a:gd name="T97" fmla="*/ T96 w 2241"/>
                <a:gd name="T98" fmla="+- 0 2022 2022"/>
                <a:gd name="T99" fmla="*/ 2022 h 685"/>
                <a:gd name="T100" fmla="+- 0 7138 7128"/>
                <a:gd name="T101" fmla="*/ T100 w 2241"/>
                <a:gd name="T102" fmla="+- 0 2032 2022"/>
                <a:gd name="T103" fmla="*/ 2032 h 685"/>
                <a:gd name="T104" fmla="+- 0 9358 7128"/>
                <a:gd name="T105" fmla="*/ T104 w 2241"/>
                <a:gd name="T106" fmla="+- 0 2027 2022"/>
                <a:gd name="T107" fmla="*/ 2027 h 685"/>
                <a:gd name="T108" fmla="+- 0 9363 7128"/>
                <a:gd name="T109" fmla="*/ T108 w 2241"/>
                <a:gd name="T110" fmla="+- 0 2022 2022"/>
                <a:gd name="T111" fmla="*/ 2022 h 685"/>
                <a:gd name="T112" fmla="+- 0 9363 7128"/>
                <a:gd name="T113" fmla="*/ T112 w 2241"/>
                <a:gd name="T114" fmla="+- 0 2032 2022"/>
                <a:gd name="T115" fmla="*/ 2032 h 685"/>
                <a:gd name="T116" fmla="+- 0 9368 7128"/>
                <a:gd name="T117" fmla="*/ T116 w 2241"/>
                <a:gd name="T118" fmla="+- 0 2027 2022"/>
                <a:gd name="T119" fmla="*/ 2027 h 685"/>
                <a:gd name="T120" fmla="+- 0 7128 7128"/>
                <a:gd name="T121" fmla="*/ T120 w 2241"/>
                <a:gd name="T122" fmla="+- 0 2022 2022"/>
                <a:gd name="T123" fmla="*/ 2022 h 685"/>
                <a:gd name="T124" fmla="+- 0 7133 7128"/>
                <a:gd name="T125" fmla="*/ T124 w 2241"/>
                <a:gd name="T126" fmla="+- 0 2022 2022"/>
                <a:gd name="T127" fmla="*/ 2022 h 685"/>
                <a:gd name="T128" fmla="+- 0 9363 7128"/>
                <a:gd name="T129" fmla="*/ T128 w 2241"/>
                <a:gd name="T130" fmla="+- 0 2022 2022"/>
                <a:gd name="T131" fmla="*/ 2022 h 685"/>
                <a:gd name="T132" fmla="+- 0 9368 7128"/>
                <a:gd name="T133" fmla="*/ T132 w 2241"/>
                <a:gd name="T134" fmla="+- 0 2022 2022"/>
                <a:gd name="T135" fmla="*/ 2022 h 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241" h="685">
                  <a:moveTo>
                    <a:pt x="0" y="679"/>
                  </a:moveTo>
                  <a:lnTo>
                    <a:pt x="0" y="684"/>
                  </a:lnTo>
                  <a:lnTo>
                    <a:pt x="5" y="684"/>
                  </a:lnTo>
                  <a:lnTo>
                    <a:pt x="0" y="679"/>
                  </a:lnTo>
                  <a:close/>
                  <a:moveTo>
                    <a:pt x="10" y="674"/>
                  </a:moveTo>
                  <a:lnTo>
                    <a:pt x="5" y="674"/>
                  </a:lnTo>
                  <a:lnTo>
                    <a:pt x="0" y="679"/>
                  </a:lnTo>
                  <a:lnTo>
                    <a:pt x="5" y="684"/>
                  </a:lnTo>
                  <a:lnTo>
                    <a:pt x="2235" y="684"/>
                  </a:lnTo>
                  <a:lnTo>
                    <a:pt x="2230" y="679"/>
                  </a:lnTo>
                  <a:lnTo>
                    <a:pt x="10" y="679"/>
                  </a:lnTo>
                  <a:lnTo>
                    <a:pt x="10" y="674"/>
                  </a:lnTo>
                  <a:close/>
                  <a:moveTo>
                    <a:pt x="2240" y="5"/>
                  </a:moveTo>
                  <a:lnTo>
                    <a:pt x="2230" y="5"/>
                  </a:lnTo>
                  <a:lnTo>
                    <a:pt x="2230" y="679"/>
                  </a:lnTo>
                  <a:lnTo>
                    <a:pt x="2235" y="684"/>
                  </a:lnTo>
                  <a:lnTo>
                    <a:pt x="2235" y="674"/>
                  </a:lnTo>
                  <a:lnTo>
                    <a:pt x="2240" y="674"/>
                  </a:lnTo>
                  <a:lnTo>
                    <a:pt x="2240" y="10"/>
                  </a:lnTo>
                  <a:lnTo>
                    <a:pt x="2235" y="10"/>
                  </a:lnTo>
                  <a:lnTo>
                    <a:pt x="2240" y="5"/>
                  </a:lnTo>
                  <a:close/>
                  <a:moveTo>
                    <a:pt x="2240" y="674"/>
                  </a:moveTo>
                  <a:lnTo>
                    <a:pt x="2235" y="674"/>
                  </a:lnTo>
                  <a:lnTo>
                    <a:pt x="2235" y="684"/>
                  </a:lnTo>
                  <a:lnTo>
                    <a:pt x="2240" y="679"/>
                  </a:lnTo>
                  <a:lnTo>
                    <a:pt x="2240" y="674"/>
                  </a:lnTo>
                  <a:close/>
                  <a:moveTo>
                    <a:pt x="2240" y="679"/>
                  </a:moveTo>
                  <a:lnTo>
                    <a:pt x="2235" y="684"/>
                  </a:lnTo>
                  <a:lnTo>
                    <a:pt x="2240" y="684"/>
                  </a:lnTo>
                  <a:lnTo>
                    <a:pt x="2240" y="679"/>
                  </a:lnTo>
                  <a:close/>
                  <a:moveTo>
                    <a:pt x="5" y="0"/>
                  </a:moveTo>
                  <a:lnTo>
                    <a:pt x="0" y="5"/>
                  </a:lnTo>
                  <a:lnTo>
                    <a:pt x="0" y="679"/>
                  </a:lnTo>
                  <a:lnTo>
                    <a:pt x="5" y="674"/>
                  </a:lnTo>
                  <a:lnTo>
                    <a:pt x="10" y="674"/>
                  </a:lnTo>
                  <a:lnTo>
                    <a:pt x="10" y="10"/>
                  </a:lnTo>
                  <a:lnTo>
                    <a:pt x="5" y="10"/>
                  </a:lnTo>
                  <a:lnTo>
                    <a:pt x="5" y="0"/>
                  </a:lnTo>
                  <a:close/>
                  <a:moveTo>
                    <a:pt x="2230" y="674"/>
                  </a:moveTo>
                  <a:lnTo>
                    <a:pt x="10" y="674"/>
                  </a:lnTo>
                  <a:lnTo>
                    <a:pt x="10" y="679"/>
                  </a:lnTo>
                  <a:lnTo>
                    <a:pt x="2230" y="679"/>
                  </a:lnTo>
                  <a:lnTo>
                    <a:pt x="2230" y="674"/>
                  </a:lnTo>
                  <a:close/>
                  <a:moveTo>
                    <a:pt x="5" y="0"/>
                  </a:moveTo>
                  <a:lnTo>
                    <a:pt x="5" y="10"/>
                  </a:lnTo>
                  <a:lnTo>
                    <a:pt x="10" y="10"/>
                  </a:lnTo>
                  <a:lnTo>
                    <a:pt x="10" y="5"/>
                  </a:lnTo>
                  <a:lnTo>
                    <a:pt x="5" y="0"/>
                  </a:lnTo>
                  <a:close/>
                  <a:moveTo>
                    <a:pt x="2235" y="0"/>
                  </a:moveTo>
                  <a:lnTo>
                    <a:pt x="5" y="0"/>
                  </a:lnTo>
                  <a:lnTo>
                    <a:pt x="10" y="5"/>
                  </a:lnTo>
                  <a:lnTo>
                    <a:pt x="10" y="10"/>
                  </a:lnTo>
                  <a:lnTo>
                    <a:pt x="2230" y="10"/>
                  </a:lnTo>
                  <a:lnTo>
                    <a:pt x="2230" y="5"/>
                  </a:lnTo>
                  <a:lnTo>
                    <a:pt x="2240" y="5"/>
                  </a:lnTo>
                  <a:lnTo>
                    <a:pt x="2235" y="0"/>
                  </a:lnTo>
                  <a:close/>
                  <a:moveTo>
                    <a:pt x="2240" y="5"/>
                  </a:moveTo>
                  <a:lnTo>
                    <a:pt x="2235" y="10"/>
                  </a:lnTo>
                  <a:lnTo>
                    <a:pt x="2240" y="10"/>
                  </a:lnTo>
                  <a:lnTo>
                    <a:pt x="2240" y="5"/>
                  </a:lnTo>
                  <a:close/>
                  <a:moveTo>
                    <a:pt x="5" y="0"/>
                  </a:moveTo>
                  <a:lnTo>
                    <a:pt x="0" y="0"/>
                  </a:lnTo>
                  <a:lnTo>
                    <a:pt x="0" y="5"/>
                  </a:lnTo>
                  <a:lnTo>
                    <a:pt x="5" y="0"/>
                  </a:lnTo>
                  <a:close/>
                  <a:moveTo>
                    <a:pt x="2240" y="0"/>
                  </a:moveTo>
                  <a:lnTo>
                    <a:pt x="2235" y="0"/>
                  </a:lnTo>
                  <a:lnTo>
                    <a:pt x="2240" y="5"/>
                  </a:lnTo>
                  <a:lnTo>
                    <a:pt x="224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2" name="AutoShape 29"/>
            <p:cNvSpPr>
              <a:spLocks/>
            </p:cNvSpPr>
            <p:nvPr/>
          </p:nvSpPr>
          <p:spPr bwMode="auto">
            <a:xfrm>
              <a:off x="7288" y="2470"/>
              <a:ext cx="124" cy="441"/>
            </a:xfrm>
            <a:custGeom>
              <a:avLst/>
              <a:gdLst>
                <a:gd name="T0" fmla="+- 0 8226 8169"/>
                <a:gd name="T1" fmla="*/ T0 w 124"/>
                <a:gd name="T2" fmla="+- 0 3026 2709"/>
                <a:gd name="T3" fmla="*/ 3026 h 441"/>
                <a:gd name="T4" fmla="+- 0 8169 8169"/>
                <a:gd name="T5" fmla="*/ T4 w 124"/>
                <a:gd name="T6" fmla="+- 0 3026 2709"/>
                <a:gd name="T7" fmla="*/ 3026 h 441"/>
                <a:gd name="T8" fmla="+- 0 8231 8169"/>
                <a:gd name="T9" fmla="*/ T8 w 124"/>
                <a:gd name="T10" fmla="+- 0 3149 2709"/>
                <a:gd name="T11" fmla="*/ 3149 h 441"/>
                <a:gd name="T12" fmla="+- 0 8289 8169"/>
                <a:gd name="T13" fmla="*/ T12 w 124"/>
                <a:gd name="T14" fmla="+- 0 3032 2709"/>
                <a:gd name="T15" fmla="*/ 3032 h 441"/>
                <a:gd name="T16" fmla="+- 0 8226 8169"/>
                <a:gd name="T17" fmla="*/ T16 w 124"/>
                <a:gd name="T18" fmla="+- 0 3032 2709"/>
                <a:gd name="T19" fmla="*/ 3032 h 441"/>
                <a:gd name="T20" fmla="+- 0 8226 8169"/>
                <a:gd name="T21" fmla="*/ T20 w 124"/>
                <a:gd name="T22" fmla="+- 0 3026 2709"/>
                <a:gd name="T23" fmla="*/ 3026 h 441"/>
                <a:gd name="T24" fmla="+- 0 8236 8169"/>
                <a:gd name="T25" fmla="*/ T24 w 124"/>
                <a:gd name="T26" fmla="+- 0 2709 2709"/>
                <a:gd name="T27" fmla="*/ 2709 h 441"/>
                <a:gd name="T28" fmla="+- 0 8226 8169"/>
                <a:gd name="T29" fmla="*/ T28 w 124"/>
                <a:gd name="T30" fmla="+- 0 2709 2709"/>
                <a:gd name="T31" fmla="*/ 2709 h 441"/>
                <a:gd name="T32" fmla="+- 0 8226 8169"/>
                <a:gd name="T33" fmla="*/ T32 w 124"/>
                <a:gd name="T34" fmla="+- 0 3032 2709"/>
                <a:gd name="T35" fmla="*/ 3032 h 441"/>
                <a:gd name="T36" fmla="+- 0 8236 8169"/>
                <a:gd name="T37" fmla="*/ T36 w 124"/>
                <a:gd name="T38" fmla="+- 0 3032 2709"/>
                <a:gd name="T39" fmla="*/ 3032 h 441"/>
                <a:gd name="T40" fmla="+- 0 8236 8169"/>
                <a:gd name="T41" fmla="*/ T40 w 124"/>
                <a:gd name="T42" fmla="+- 0 2709 2709"/>
                <a:gd name="T43" fmla="*/ 2709 h 441"/>
                <a:gd name="T44" fmla="+- 0 8292 8169"/>
                <a:gd name="T45" fmla="*/ T44 w 124"/>
                <a:gd name="T46" fmla="+- 0 3026 2709"/>
                <a:gd name="T47" fmla="*/ 3026 h 441"/>
                <a:gd name="T48" fmla="+- 0 8236 8169"/>
                <a:gd name="T49" fmla="*/ T48 w 124"/>
                <a:gd name="T50" fmla="+- 0 3026 2709"/>
                <a:gd name="T51" fmla="*/ 3026 h 441"/>
                <a:gd name="T52" fmla="+- 0 8236 8169"/>
                <a:gd name="T53" fmla="*/ T52 w 124"/>
                <a:gd name="T54" fmla="+- 0 3032 2709"/>
                <a:gd name="T55" fmla="*/ 3032 h 441"/>
                <a:gd name="T56" fmla="+- 0 8289 8169"/>
                <a:gd name="T57" fmla="*/ T56 w 124"/>
                <a:gd name="T58" fmla="+- 0 3032 2709"/>
                <a:gd name="T59" fmla="*/ 3032 h 441"/>
                <a:gd name="T60" fmla="+- 0 8292 8169"/>
                <a:gd name="T61" fmla="*/ T60 w 124"/>
                <a:gd name="T62" fmla="+- 0 3026 2709"/>
                <a:gd name="T63" fmla="*/ 3026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3" name="Freeform 372"/>
            <p:cNvSpPr>
              <a:spLocks/>
            </p:cNvSpPr>
            <p:nvPr/>
          </p:nvSpPr>
          <p:spPr bwMode="auto">
            <a:xfrm>
              <a:off x="6171" y="2917"/>
              <a:ext cx="2362" cy="595"/>
            </a:xfrm>
            <a:custGeom>
              <a:avLst/>
              <a:gdLst>
                <a:gd name="T0" fmla="+- 0 8233 7052"/>
                <a:gd name="T1" fmla="*/ T0 w 2362"/>
                <a:gd name="T2" fmla="+- 0 3151 3151"/>
                <a:gd name="T3" fmla="*/ 3151 h 681"/>
                <a:gd name="T4" fmla="+- 0 8347 7052"/>
                <a:gd name="T5" fmla="*/ T4 w 2362"/>
                <a:gd name="T6" fmla="+- 0 3153 3151"/>
                <a:gd name="T7" fmla="*/ 3153 h 681"/>
                <a:gd name="T8" fmla="+- 0 8457 7052"/>
                <a:gd name="T9" fmla="*/ T8 w 2362"/>
                <a:gd name="T10" fmla="+- 0 3157 3151"/>
                <a:gd name="T11" fmla="*/ 3157 h 681"/>
                <a:gd name="T12" fmla="+- 0 8564 7052"/>
                <a:gd name="T13" fmla="*/ T12 w 2362"/>
                <a:gd name="T14" fmla="+- 0 3165 3151"/>
                <a:gd name="T15" fmla="*/ 3165 h 681"/>
                <a:gd name="T16" fmla="+- 0 8667 7052"/>
                <a:gd name="T17" fmla="*/ T16 w 2362"/>
                <a:gd name="T18" fmla="+- 0 3175 3151"/>
                <a:gd name="T19" fmla="*/ 3175 h 681"/>
                <a:gd name="T20" fmla="+- 0 8766 7052"/>
                <a:gd name="T21" fmla="*/ T20 w 2362"/>
                <a:gd name="T22" fmla="+- 0 3188 3151"/>
                <a:gd name="T23" fmla="*/ 3188 h 681"/>
                <a:gd name="T24" fmla="+- 0 8859 7052"/>
                <a:gd name="T25" fmla="*/ T24 w 2362"/>
                <a:gd name="T26" fmla="+- 0 3203 3151"/>
                <a:gd name="T27" fmla="*/ 3203 h 681"/>
                <a:gd name="T28" fmla="+- 0 8947 7052"/>
                <a:gd name="T29" fmla="*/ T28 w 2362"/>
                <a:gd name="T30" fmla="+- 0 3220 3151"/>
                <a:gd name="T31" fmla="*/ 3220 h 681"/>
                <a:gd name="T32" fmla="+- 0 9029 7052"/>
                <a:gd name="T33" fmla="*/ T32 w 2362"/>
                <a:gd name="T34" fmla="+- 0 3240 3151"/>
                <a:gd name="T35" fmla="*/ 3240 h 681"/>
                <a:gd name="T36" fmla="+- 0 9105 7052"/>
                <a:gd name="T37" fmla="*/ T36 w 2362"/>
                <a:gd name="T38" fmla="+- 0 3262 3151"/>
                <a:gd name="T39" fmla="*/ 3262 h 681"/>
                <a:gd name="T40" fmla="+- 0 9173 7052"/>
                <a:gd name="T41" fmla="*/ T40 w 2362"/>
                <a:gd name="T42" fmla="+- 0 3285 3151"/>
                <a:gd name="T43" fmla="*/ 3285 h 681"/>
                <a:gd name="T44" fmla="+- 0 9234 7052"/>
                <a:gd name="T45" fmla="*/ T44 w 2362"/>
                <a:gd name="T46" fmla="+- 0 3311 3151"/>
                <a:gd name="T47" fmla="*/ 3311 h 681"/>
                <a:gd name="T48" fmla="+- 0 9331 7052"/>
                <a:gd name="T49" fmla="*/ T48 w 2362"/>
                <a:gd name="T50" fmla="+- 0 3366 3151"/>
                <a:gd name="T51" fmla="*/ 3366 h 681"/>
                <a:gd name="T52" fmla="+- 0 9392 7052"/>
                <a:gd name="T53" fmla="*/ T52 w 2362"/>
                <a:gd name="T54" fmla="+- 0 3427 3151"/>
                <a:gd name="T55" fmla="*/ 3427 h 681"/>
                <a:gd name="T56" fmla="+- 0 9414 7052"/>
                <a:gd name="T57" fmla="*/ T56 w 2362"/>
                <a:gd name="T58" fmla="+- 0 3491 3151"/>
                <a:gd name="T59" fmla="*/ 3491 h 681"/>
                <a:gd name="T60" fmla="+- 0 9408 7052"/>
                <a:gd name="T61" fmla="*/ T60 w 2362"/>
                <a:gd name="T62" fmla="+- 0 3524 3151"/>
                <a:gd name="T63" fmla="*/ 3524 h 681"/>
                <a:gd name="T64" fmla="+- 0 9367 7052"/>
                <a:gd name="T65" fmla="*/ T64 w 2362"/>
                <a:gd name="T66" fmla="+- 0 3587 3151"/>
                <a:gd name="T67" fmla="*/ 3587 h 681"/>
                <a:gd name="T68" fmla="+- 0 9287 7052"/>
                <a:gd name="T69" fmla="*/ T68 w 2362"/>
                <a:gd name="T70" fmla="+- 0 3645 3151"/>
                <a:gd name="T71" fmla="*/ 3645 h 681"/>
                <a:gd name="T72" fmla="+- 0 9173 7052"/>
                <a:gd name="T73" fmla="*/ T72 w 2362"/>
                <a:gd name="T74" fmla="+- 0 3697 3151"/>
                <a:gd name="T75" fmla="*/ 3697 h 681"/>
                <a:gd name="T76" fmla="+- 0 9105 7052"/>
                <a:gd name="T77" fmla="*/ T76 w 2362"/>
                <a:gd name="T78" fmla="+- 0 3721 3151"/>
                <a:gd name="T79" fmla="*/ 3721 h 681"/>
                <a:gd name="T80" fmla="+- 0 9029 7052"/>
                <a:gd name="T81" fmla="*/ T80 w 2362"/>
                <a:gd name="T82" fmla="+- 0 3742 3151"/>
                <a:gd name="T83" fmla="*/ 3742 h 681"/>
                <a:gd name="T84" fmla="+- 0 8947 7052"/>
                <a:gd name="T85" fmla="*/ T84 w 2362"/>
                <a:gd name="T86" fmla="+- 0 3762 3151"/>
                <a:gd name="T87" fmla="*/ 3762 h 681"/>
                <a:gd name="T88" fmla="+- 0 8859 7052"/>
                <a:gd name="T89" fmla="*/ T88 w 2362"/>
                <a:gd name="T90" fmla="+- 0 3780 3151"/>
                <a:gd name="T91" fmla="*/ 3780 h 681"/>
                <a:gd name="T92" fmla="+- 0 8766 7052"/>
                <a:gd name="T93" fmla="*/ T92 w 2362"/>
                <a:gd name="T94" fmla="+- 0 3795 3151"/>
                <a:gd name="T95" fmla="*/ 3795 h 681"/>
                <a:gd name="T96" fmla="+- 0 8667 7052"/>
                <a:gd name="T97" fmla="*/ T96 w 2362"/>
                <a:gd name="T98" fmla="+- 0 3808 3151"/>
                <a:gd name="T99" fmla="*/ 3808 h 681"/>
                <a:gd name="T100" fmla="+- 0 8564 7052"/>
                <a:gd name="T101" fmla="*/ T100 w 2362"/>
                <a:gd name="T102" fmla="+- 0 3818 3151"/>
                <a:gd name="T103" fmla="*/ 3818 h 681"/>
                <a:gd name="T104" fmla="+- 0 8457 7052"/>
                <a:gd name="T105" fmla="*/ T104 w 2362"/>
                <a:gd name="T106" fmla="+- 0 3825 3151"/>
                <a:gd name="T107" fmla="*/ 3825 h 681"/>
                <a:gd name="T108" fmla="+- 0 8347 7052"/>
                <a:gd name="T109" fmla="*/ T108 w 2362"/>
                <a:gd name="T110" fmla="+- 0 3830 3151"/>
                <a:gd name="T111" fmla="*/ 3830 h 681"/>
                <a:gd name="T112" fmla="+- 0 8233 7052"/>
                <a:gd name="T113" fmla="*/ T112 w 2362"/>
                <a:gd name="T114" fmla="+- 0 3831 3151"/>
                <a:gd name="T115" fmla="*/ 3831 h 681"/>
                <a:gd name="T116" fmla="+- 0 8119 7052"/>
                <a:gd name="T117" fmla="*/ T116 w 2362"/>
                <a:gd name="T118" fmla="+- 0 3830 3151"/>
                <a:gd name="T119" fmla="*/ 3830 h 681"/>
                <a:gd name="T120" fmla="+- 0 8009 7052"/>
                <a:gd name="T121" fmla="*/ T120 w 2362"/>
                <a:gd name="T122" fmla="+- 0 3825 3151"/>
                <a:gd name="T123" fmla="*/ 3825 h 681"/>
                <a:gd name="T124" fmla="+- 0 7902 7052"/>
                <a:gd name="T125" fmla="*/ T124 w 2362"/>
                <a:gd name="T126" fmla="+- 0 3818 3151"/>
                <a:gd name="T127" fmla="*/ 3818 h 681"/>
                <a:gd name="T128" fmla="+- 0 7798 7052"/>
                <a:gd name="T129" fmla="*/ T128 w 2362"/>
                <a:gd name="T130" fmla="+- 0 3808 3151"/>
                <a:gd name="T131" fmla="*/ 3808 h 681"/>
                <a:gd name="T132" fmla="+- 0 7700 7052"/>
                <a:gd name="T133" fmla="*/ T132 w 2362"/>
                <a:gd name="T134" fmla="+- 0 3795 3151"/>
                <a:gd name="T135" fmla="*/ 3795 h 681"/>
                <a:gd name="T136" fmla="+- 0 7606 7052"/>
                <a:gd name="T137" fmla="*/ T136 w 2362"/>
                <a:gd name="T138" fmla="+- 0 3780 3151"/>
                <a:gd name="T139" fmla="*/ 3780 h 681"/>
                <a:gd name="T140" fmla="+- 0 7519 7052"/>
                <a:gd name="T141" fmla="*/ T140 w 2362"/>
                <a:gd name="T142" fmla="+- 0 3762 3151"/>
                <a:gd name="T143" fmla="*/ 3762 h 681"/>
                <a:gd name="T144" fmla="+- 0 7437 7052"/>
                <a:gd name="T145" fmla="*/ T144 w 2362"/>
                <a:gd name="T146" fmla="+- 0 3742 3151"/>
                <a:gd name="T147" fmla="*/ 3742 h 681"/>
                <a:gd name="T148" fmla="+- 0 7361 7052"/>
                <a:gd name="T149" fmla="*/ T148 w 2362"/>
                <a:gd name="T150" fmla="+- 0 3721 3151"/>
                <a:gd name="T151" fmla="*/ 3721 h 681"/>
                <a:gd name="T152" fmla="+- 0 7293 7052"/>
                <a:gd name="T153" fmla="*/ T152 w 2362"/>
                <a:gd name="T154" fmla="+- 0 3697 3151"/>
                <a:gd name="T155" fmla="*/ 3697 h 681"/>
                <a:gd name="T156" fmla="+- 0 7232 7052"/>
                <a:gd name="T157" fmla="*/ T156 w 2362"/>
                <a:gd name="T158" fmla="+- 0 3672 3151"/>
                <a:gd name="T159" fmla="*/ 3672 h 681"/>
                <a:gd name="T160" fmla="+- 0 7135 7052"/>
                <a:gd name="T161" fmla="*/ T160 w 2362"/>
                <a:gd name="T162" fmla="+- 0 3616 3151"/>
                <a:gd name="T163" fmla="*/ 3616 h 681"/>
                <a:gd name="T164" fmla="+- 0 7073 7052"/>
                <a:gd name="T165" fmla="*/ T164 w 2362"/>
                <a:gd name="T166" fmla="+- 0 3556 3151"/>
                <a:gd name="T167" fmla="*/ 3556 h 681"/>
                <a:gd name="T168" fmla="+- 0 7052 7052"/>
                <a:gd name="T169" fmla="*/ T168 w 2362"/>
                <a:gd name="T170" fmla="+- 0 3491 3151"/>
                <a:gd name="T171" fmla="*/ 3491 h 681"/>
                <a:gd name="T172" fmla="+- 0 7058 7052"/>
                <a:gd name="T173" fmla="*/ T172 w 2362"/>
                <a:gd name="T174" fmla="+- 0 3458 3151"/>
                <a:gd name="T175" fmla="*/ 3458 h 681"/>
                <a:gd name="T176" fmla="+- 0 7099 7052"/>
                <a:gd name="T177" fmla="*/ T176 w 2362"/>
                <a:gd name="T178" fmla="+- 0 3396 3151"/>
                <a:gd name="T179" fmla="*/ 3396 h 681"/>
                <a:gd name="T180" fmla="+- 0 7179 7052"/>
                <a:gd name="T181" fmla="*/ T180 w 2362"/>
                <a:gd name="T182" fmla="+- 0 3338 3151"/>
                <a:gd name="T183" fmla="*/ 3338 h 681"/>
                <a:gd name="T184" fmla="+- 0 7293 7052"/>
                <a:gd name="T185" fmla="*/ T184 w 2362"/>
                <a:gd name="T186" fmla="+- 0 3285 3151"/>
                <a:gd name="T187" fmla="*/ 3285 h 681"/>
                <a:gd name="T188" fmla="+- 0 7361 7052"/>
                <a:gd name="T189" fmla="*/ T188 w 2362"/>
                <a:gd name="T190" fmla="+- 0 3262 3151"/>
                <a:gd name="T191" fmla="*/ 3262 h 681"/>
                <a:gd name="T192" fmla="+- 0 7437 7052"/>
                <a:gd name="T193" fmla="*/ T192 w 2362"/>
                <a:gd name="T194" fmla="+- 0 3240 3151"/>
                <a:gd name="T195" fmla="*/ 3240 h 681"/>
                <a:gd name="T196" fmla="+- 0 7519 7052"/>
                <a:gd name="T197" fmla="*/ T196 w 2362"/>
                <a:gd name="T198" fmla="+- 0 3220 3151"/>
                <a:gd name="T199" fmla="*/ 3220 h 681"/>
                <a:gd name="T200" fmla="+- 0 7606 7052"/>
                <a:gd name="T201" fmla="*/ T200 w 2362"/>
                <a:gd name="T202" fmla="+- 0 3203 3151"/>
                <a:gd name="T203" fmla="*/ 3203 h 681"/>
                <a:gd name="T204" fmla="+- 0 7700 7052"/>
                <a:gd name="T205" fmla="*/ T204 w 2362"/>
                <a:gd name="T206" fmla="+- 0 3188 3151"/>
                <a:gd name="T207" fmla="*/ 3188 h 681"/>
                <a:gd name="T208" fmla="+- 0 7798 7052"/>
                <a:gd name="T209" fmla="*/ T208 w 2362"/>
                <a:gd name="T210" fmla="+- 0 3175 3151"/>
                <a:gd name="T211" fmla="*/ 3175 h 681"/>
                <a:gd name="T212" fmla="+- 0 7902 7052"/>
                <a:gd name="T213" fmla="*/ T212 w 2362"/>
                <a:gd name="T214" fmla="+- 0 3165 3151"/>
                <a:gd name="T215" fmla="*/ 3165 h 681"/>
                <a:gd name="T216" fmla="+- 0 8009 7052"/>
                <a:gd name="T217" fmla="*/ T216 w 2362"/>
                <a:gd name="T218" fmla="+- 0 3157 3151"/>
                <a:gd name="T219" fmla="*/ 3157 h 681"/>
                <a:gd name="T220" fmla="+- 0 8119 7052"/>
                <a:gd name="T221" fmla="*/ T220 w 2362"/>
                <a:gd name="T222" fmla="+- 0 3153 3151"/>
                <a:gd name="T223" fmla="*/ 3153 h 681"/>
                <a:gd name="T224" fmla="+- 0 8233 7052"/>
                <a:gd name="T225" fmla="*/ T224 w 2362"/>
                <a:gd name="T226" fmla="+- 0 3151 3151"/>
                <a:gd name="T227" fmla="*/ 3151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5" y="6"/>
                  </a:lnTo>
                  <a:lnTo>
                    <a:pt x="1512" y="14"/>
                  </a:lnTo>
                  <a:lnTo>
                    <a:pt x="1615" y="24"/>
                  </a:lnTo>
                  <a:lnTo>
                    <a:pt x="1714" y="37"/>
                  </a:lnTo>
                  <a:lnTo>
                    <a:pt x="1807" y="52"/>
                  </a:lnTo>
                  <a:lnTo>
                    <a:pt x="1895" y="69"/>
                  </a:lnTo>
                  <a:lnTo>
                    <a:pt x="1977" y="89"/>
                  </a:lnTo>
                  <a:lnTo>
                    <a:pt x="2053" y="111"/>
                  </a:lnTo>
                  <a:lnTo>
                    <a:pt x="2121" y="134"/>
                  </a:lnTo>
                  <a:lnTo>
                    <a:pt x="2182" y="160"/>
                  </a:lnTo>
                  <a:lnTo>
                    <a:pt x="2279" y="215"/>
                  </a:lnTo>
                  <a:lnTo>
                    <a:pt x="2340" y="276"/>
                  </a:lnTo>
                  <a:lnTo>
                    <a:pt x="2362" y="340"/>
                  </a:lnTo>
                  <a:lnTo>
                    <a:pt x="2356" y="373"/>
                  </a:lnTo>
                  <a:lnTo>
                    <a:pt x="2315" y="436"/>
                  </a:lnTo>
                  <a:lnTo>
                    <a:pt x="2235" y="494"/>
                  </a:lnTo>
                  <a:lnTo>
                    <a:pt x="2121" y="546"/>
                  </a:lnTo>
                  <a:lnTo>
                    <a:pt x="2053" y="570"/>
                  </a:lnTo>
                  <a:lnTo>
                    <a:pt x="1977" y="591"/>
                  </a:lnTo>
                  <a:lnTo>
                    <a:pt x="1895" y="611"/>
                  </a:lnTo>
                  <a:lnTo>
                    <a:pt x="1807" y="629"/>
                  </a:lnTo>
                  <a:lnTo>
                    <a:pt x="1714" y="644"/>
                  </a:lnTo>
                  <a:lnTo>
                    <a:pt x="1615" y="657"/>
                  </a:lnTo>
                  <a:lnTo>
                    <a:pt x="1512" y="667"/>
                  </a:lnTo>
                  <a:lnTo>
                    <a:pt x="1405" y="674"/>
                  </a:lnTo>
                  <a:lnTo>
                    <a:pt x="1295" y="679"/>
                  </a:lnTo>
                  <a:lnTo>
                    <a:pt x="1181" y="680"/>
                  </a:lnTo>
                  <a:lnTo>
                    <a:pt x="1067" y="679"/>
                  </a:lnTo>
                  <a:lnTo>
                    <a:pt x="957" y="674"/>
                  </a:lnTo>
                  <a:lnTo>
                    <a:pt x="850" y="667"/>
                  </a:lnTo>
                  <a:lnTo>
                    <a:pt x="746" y="657"/>
                  </a:lnTo>
                  <a:lnTo>
                    <a:pt x="648" y="644"/>
                  </a:lnTo>
                  <a:lnTo>
                    <a:pt x="554" y="629"/>
                  </a:lnTo>
                  <a:lnTo>
                    <a:pt x="467" y="611"/>
                  </a:lnTo>
                  <a:lnTo>
                    <a:pt x="385" y="591"/>
                  </a:lnTo>
                  <a:lnTo>
                    <a:pt x="309" y="570"/>
                  </a:lnTo>
                  <a:lnTo>
                    <a:pt x="241" y="546"/>
                  </a:lnTo>
                  <a:lnTo>
                    <a:pt x="180" y="521"/>
                  </a:lnTo>
                  <a:lnTo>
                    <a:pt x="83" y="465"/>
                  </a:lnTo>
                  <a:lnTo>
                    <a:pt x="21" y="405"/>
                  </a:lnTo>
                  <a:lnTo>
                    <a:pt x="0" y="340"/>
                  </a:lnTo>
                  <a:lnTo>
                    <a:pt x="6" y="307"/>
                  </a:lnTo>
                  <a:lnTo>
                    <a:pt x="47" y="245"/>
                  </a:lnTo>
                  <a:lnTo>
                    <a:pt x="127" y="187"/>
                  </a:lnTo>
                  <a:lnTo>
                    <a:pt x="241" y="134"/>
                  </a:lnTo>
                  <a:lnTo>
                    <a:pt x="309" y="111"/>
                  </a:lnTo>
                  <a:lnTo>
                    <a:pt x="385" y="89"/>
                  </a:lnTo>
                  <a:lnTo>
                    <a:pt x="467" y="69"/>
                  </a:lnTo>
                  <a:lnTo>
                    <a:pt x="554" y="52"/>
                  </a:lnTo>
                  <a:lnTo>
                    <a:pt x="648" y="37"/>
                  </a:lnTo>
                  <a:lnTo>
                    <a:pt x="746"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4" name="AutoShape 31"/>
            <p:cNvSpPr>
              <a:spLocks/>
            </p:cNvSpPr>
            <p:nvPr/>
          </p:nvSpPr>
          <p:spPr bwMode="auto">
            <a:xfrm>
              <a:off x="7334" y="3506"/>
              <a:ext cx="124" cy="441"/>
            </a:xfrm>
            <a:custGeom>
              <a:avLst/>
              <a:gdLst>
                <a:gd name="T0" fmla="+- 0 8233 8176"/>
                <a:gd name="T1" fmla="*/ T0 w 124"/>
                <a:gd name="T2" fmla="+- 0 4150 3833"/>
                <a:gd name="T3" fmla="*/ 4150 h 441"/>
                <a:gd name="T4" fmla="+- 0 8176 8176"/>
                <a:gd name="T5" fmla="*/ T4 w 124"/>
                <a:gd name="T6" fmla="+- 0 4150 3833"/>
                <a:gd name="T7" fmla="*/ 4150 h 441"/>
                <a:gd name="T8" fmla="+- 0 8238 8176"/>
                <a:gd name="T9" fmla="*/ T8 w 124"/>
                <a:gd name="T10" fmla="+- 0 4273 3833"/>
                <a:gd name="T11" fmla="*/ 4273 h 441"/>
                <a:gd name="T12" fmla="+- 0 8296 8176"/>
                <a:gd name="T13" fmla="*/ T12 w 124"/>
                <a:gd name="T14" fmla="+- 0 4156 3833"/>
                <a:gd name="T15" fmla="*/ 4156 h 441"/>
                <a:gd name="T16" fmla="+- 0 8233 8176"/>
                <a:gd name="T17" fmla="*/ T16 w 124"/>
                <a:gd name="T18" fmla="+- 0 4156 3833"/>
                <a:gd name="T19" fmla="*/ 4156 h 441"/>
                <a:gd name="T20" fmla="+- 0 8233 8176"/>
                <a:gd name="T21" fmla="*/ T20 w 124"/>
                <a:gd name="T22" fmla="+- 0 4150 3833"/>
                <a:gd name="T23" fmla="*/ 4150 h 441"/>
                <a:gd name="T24" fmla="+- 0 8243 8176"/>
                <a:gd name="T25" fmla="*/ T24 w 124"/>
                <a:gd name="T26" fmla="+- 0 3833 3833"/>
                <a:gd name="T27" fmla="*/ 3833 h 441"/>
                <a:gd name="T28" fmla="+- 0 8233 8176"/>
                <a:gd name="T29" fmla="*/ T28 w 124"/>
                <a:gd name="T30" fmla="+- 0 3833 3833"/>
                <a:gd name="T31" fmla="*/ 3833 h 441"/>
                <a:gd name="T32" fmla="+- 0 8233 8176"/>
                <a:gd name="T33" fmla="*/ T32 w 124"/>
                <a:gd name="T34" fmla="+- 0 4156 3833"/>
                <a:gd name="T35" fmla="*/ 4156 h 441"/>
                <a:gd name="T36" fmla="+- 0 8243 8176"/>
                <a:gd name="T37" fmla="*/ T36 w 124"/>
                <a:gd name="T38" fmla="+- 0 4156 3833"/>
                <a:gd name="T39" fmla="*/ 4156 h 441"/>
                <a:gd name="T40" fmla="+- 0 8243 8176"/>
                <a:gd name="T41" fmla="*/ T40 w 124"/>
                <a:gd name="T42" fmla="+- 0 3833 3833"/>
                <a:gd name="T43" fmla="*/ 3833 h 441"/>
                <a:gd name="T44" fmla="+- 0 8299 8176"/>
                <a:gd name="T45" fmla="*/ T44 w 124"/>
                <a:gd name="T46" fmla="+- 0 4150 3833"/>
                <a:gd name="T47" fmla="*/ 4150 h 441"/>
                <a:gd name="T48" fmla="+- 0 8243 8176"/>
                <a:gd name="T49" fmla="*/ T48 w 124"/>
                <a:gd name="T50" fmla="+- 0 4150 3833"/>
                <a:gd name="T51" fmla="*/ 4150 h 441"/>
                <a:gd name="T52" fmla="+- 0 8243 8176"/>
                <a:gd name="T53" fmla="*/ T52 w 124"/>
                <a:gd name="T54" fmla="+- 0 4156 3833"/>
                <a:gd name="T55" fmla="*/ 4156 h 441"/>
                <a:gd name="T56" fmla="+- 0 8296 8176"/>
                <a:gd name="T57" fmla="*/ T56 w 124"/>
                <a:gd name="T58" fmla="+- 0 4156 3833"/>
                <a:gd name="T59" fmla="*/ 4156 h 441"/>
                <a:gd name="T60" fmla="+- 0 8299 8176"/>
                <a:gd name="T61" fmla="*/ T60 w 124"/>
                <a:gd name="T62" fmla="+- 0 4150 3833"/>
                <a:gd name="T63" fmla="*/ 415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5" name="AutoShape 32"/>
            <p:cNvSpPr>
              <a:spLocks/>
            </p:cNvSpPr>
            <p:nvPr/>
          </p:nvSpPr>
          <p:spPr bwMode="auto">
            <a:xfrm>
              <a:off x="5813" y="3937"/>
              <a:ext cx="3177" cy="991"/>
            </a:xfrm>
            <a:custGeom>
              <a:avLst/>
              <a:gdLst>
                <a:gd name="T0" fmla="+- 0 6660 6660"/>
                <a:gd name="T1" fmla="*/ T0 w 3177"/>
                <a:gd name="T2" fmla="+- 0 5548 4271"/>
                <a:gd name="T3" fmla="*/ 5548 h 1278"/>
                <a:gd name="T4" fmla="+- 0 6660 6660"/>
                <a:gd name="T5" fmla="*/ T4 w 3177"/>
                <a:gd name="T6" fmla="+- 0 5543 4271"/>
                <a:gd name="T7" fmla="*/ 5543 h 1278"/>
                <a:gd name="T8" fmla="+- 0 6665 6660"/>
                <a:gd name="T9" fmla="*/ T8 w 3177"/>
                <a:gd name="T10" fmla="+- 0 5538 4271"/>
                <a:gd name="T11" fmla="*/ 5538 h 1278"/>
                <a:gd name="T12" fmla="+- 0 6665 6660"/>
                <a:gd name="T13" fmla="*/ T12 w 3177"/>
                <a:gd name="T14" fmla="+- 0 5548 4271"/>
                <a:gd name="T15" fmla="*/ 5548 h 1278"/>
                <a:gd name="T16" fmla="+- 0 9826 6660"/>
                <a:gd name="T17" fmla="*/ T16 w 3177"/>
                <a:gd name="T18" fmla="+- 0 5543 4271"/>
                <a:gd name="T19" fmla="*/ 5543 h 1278"/>
                <a:gd name="T20" fmla="+- 0 6670 6660"/>
                <a:gd name="T21" fmla="*/ T20 w 3177"/>
                <a:gd name="T22" fmla="+- 0 5538 4271"/>
                <a:gd name="T23" fmla="*/ 5538 h 1278"/>
                <a:gd name="T24" fmla="+- 0 9826 6660"/>
                <a:gd name="T25" fmla="*/ T24 w 3177"/>
                <a:gd name="T26" fmla="+- 0 4276 4271"/>
                <a:gd name="T27" fmla="*/ 4276 h 1278"/>
                <a:gd name="T28" fmla="+- 0 9831 6660"/>
                <a:gd name="T29" fmla="*/ T28 w 3177"/>
                <a:gd name="T30" fmla="+- 0 5548 4271"/>
                <a:gd name="T31" fmla="*/ 5548 h 1278"/>
                <a:gd name="T32" fmla="+- 0 9836 6660"/>
                <a:gd name="T33" fmla="*/ T32 w 3177"/>
                <a:gd name="T34" fmla="+- 0 5538 4271"/>
                <a:gd name="T35" fmla="*/ 5538 h 1278"/>
                <a:gd name="T36" fmla="+- 0 9831 6660"/>
                <a:gd name="T37" fmla="*/ T36 w 3177"/>
                <a:gd name="T38" fmla="+- 0 4281 4271"/>
                <a:gd name="T39" fmla="*/ 4281 h 1278"/>
                <a:gd name="T40" fmla="+- 0 9836 6660"/>
                <a:gd name="T41" fmla="*/ T40 w 3177"/>
                <a:gd name="T42" fmla="+- 0 5538 4271"/>
                <a:gd name="T43" fmla="*/ 5538 h 1278"/>
                <a:gd name="T44" fmla="+- 0 9831 6660"/>
                <a:gd name="T45" fmla="*/ T44 w 3177"/>
                <a:gd name="T46" fmla="+- 0 5548 4271"/>
                <a:gd name="T47" fmla="*/ 5548 h 1278"/>
                <a:gd name="T48" fmla="+- 0 9836 6660"/>
                <a:gd name="T49" fmla="*/ T48 w 3177"/>
                <a:gd name="T50" fmla="+- 0 5538 4271"/>
                <a:gd name="T51" fmla="*/ 5538 h 1278"/>
                <a:gd name="T52" fmla="+- 0 9831 6660"/>
                <a:gd name="T53" fmla="*/ T52 w 3177"/>
                <a:gd name="T54" fmla="+- 0 5548 4271"/>
                <a:gd name="T55" fmla="*/ 5548 h 1278"/>
                <a:gd name="T56" fmla="+- 0 9836 6660"/>
                <a:gd name="T57" fmla="*/ T56 w 3177"/>
                <a:gd name="T58" fmla="+- 0 5543 4271"/>
                <a:gd name="T59" fmla="*/ 5543 h 1278"/>
                <a:gd name="T60" fmla="+- 0 6660 6660"/>
                <a:gd name="T61" fmla="*/ T60 w 3177"/>
                <a:gd name="T62" fmla="+- 0 4276 4271"/>
                <a:gd name="T63" fmla="*/ 4276 h 1278"/>
                <a:gd name="T64" fmla="+- 0 6665 6660"/>
                <a:gd name="T65" fmla="*/ T64 w 3177"/>
                <a:gd name="T66" fmla="+- 0 5538 4271"/>
                <a:gd name="T67" fmla="*/ 5538 h 1278"/>
                <a:gd name="T68" fmla="+- 0 6670 6660"/>
                <a:gd name="T69" fmla="*/ T68 w 3177"/>
                <a:gd name="T70" fmla="+- 0 4281 4271"/>
                <a:gd name="T71" fmla="*/ 4281 h 1278"/>
                <a:gd name="T72" fmla="+- 0 6665 6660"/>
                <a:gd name="T73" fmla="*/ T72 w 3177"/>
                <a:gd name="T74" fmla="+- 0 4271 4271"/>
                <a:gd name="T75" fmla="*/ 4271 h 1278"/>
                <a:gd name="T76" fmla="+- 0 6670 6660"/>
                <a:gd name="T77" fmla="*/ T76 w 3177"/>
                <a:gd name="T78" fmla="+- 0 5538 4271"/>
                <a:gd name="T79" fmla="*/ 5538 h 1278"/>
                <a:gd name="T80" fmla="+- 0 9826 6660"/>
                <a:gd name="T81" fmla="*/ T80 w 3177"/>
                <a:gd name="T82" fmla="+- 0 5543 4271"/>
                <a:gd name="T83" fmla="*/ 5543 h 1278"/>
                <a:gd name="T84" fmla="+- 0 6665 6660"/>
                <a:gd name="T85" fmla="*/ T84 w 3177"/>
                <a:gd name="T86" fmla="+- 0 4271 4271"/>
                <a:gd name="T87" fmla="*/ 4271 h 1278"/>
                <a:gd name="T88" fmla="+- 0 6670 6660"/>
                <a:gd name="T89" fmla="*/ T88 w 3177"/>
                <a:gd name="T90" fmla="+- 0 4281 4271"/>
                <a:gd name="T91" fmla="*/ 4281 h 1278"/>
                <a:gd name="T92" fmla="+- 0 6665 6660"/>
                <a:gd name="T93" fmla="*/ T92 w 3177"/>
                <a:gd name="T94" fmla="+- 0 4271 4271"/>
                <a:gd name="T95" fmla="*/ 4271 h 1278"/>
                <a:gd name="T96" fmla="+- 0 6665 6660"/>
                <a:gd name="T97" fmla="*/ T96 w 3177"/>
                <a:gd name="T98" fmla="+- 0 4271 4271"/>
                <a:gd name="T99" fmla="*/ 4271 h 1278"/>
                <a:gd name="T100" fmla="+- 0 6670 6660"/>
                <a:gd name="T101" fmla="*/ T100 w 3177"/>
                <a:gd name="T102" fmla="+- 0 4281 4271"/>
                <a:gd name="T103" fmla="*/ 4281 h 1278"/>
                <a:gd name="T104" fmla="+- 0 9826 6660"/>
                <a:gd name="T105" fmla="*/ T104 w 3177"/>
                <a:gd name="T106" fmla="+- 0 4276 4271"/>
                <a:gd name="T107" fmla="*/ 4276 h 1278"/>
                <a:gd name="T108" fmla="+- 0 9831 6660"/>
                <a:gd name="T109" fmla="*/ T108 w 3177"/>
                <a:gd name="T110" fmla="+- 0 4271 4271"/>
                <a:gd name="T111" fmla="*/ 4271 h 1278"/>
                <a:gd name="T112" fmla="+- 0 9831 6660"/>
                <a:gd name="T113" fmla="*/ T112 w 3177"/>
                <a:gd name="T114" fmla="+- 0 4281 4271"/>
                <a:gd name="T115" fmla="*/ 4281 h 1278"/>
                <a:gd name="T116" fmla="+- 0 9836 6660"/>
                <a:gd name="T117" fmla="*/ T116 w 3177"/>
                <a:gd name="T118" fmla="+- 0 4276 4271"/>
                <a:gd name="T119" fmla="*/ 4276 h 1278"/>
                <a:gd name="T120" fmla="+- 0 6660 6660"/>
                <a:gd name="T121" fmla="*/ T120 w 3177"/>
                <a:gd name="T122" fmla="+- 0 4271 4271"/>
                <a:gd name="T123" fmla="*/ 4271 h 1278"/>
                <a:gd name="T124" fmla="+- 0 6665 6660"/>
                <a:gd name="T125" fmla="*/ T124 w 3177"/>
                <a:gd name="T126" fmla="+- 0 4271 4271"/>
                <a:gd name="T127" fmla="*/ 4271 h 1278"/>
                <a:gd name="T128" fmla="+- 0 9831 6660"/>
                <a:gd name="T129" fmla="*/ T128 w 3177"/>
                <a:gd name="T130" fmla="+- 0 4271 4271"/>
                <a:gd name="T131" fmla="*/ 4271 h 1278"/>
                <a:gd name="T132" fmla="+- 0 9836 6660"/>
                <a:gd name="T133" fmla="*/ T132 w 3177"/>
                <a:gd name="T134" fmla="+- 0 4271 4271"/>
                <a:gd name="T135" fmla="*/ 4271 h 1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177" h="1278">
                  <a:moveTo>
                    <a:pt x="0" y="1272"/>
                  </a:moveTo>
                  <a:lnTo>
                    <a:pt x="0" y="1277"/>
                  </a:lnTo>
                  <a:lnTo>
                    <a:pt x="5" y="1277"/>
                  </a:lnTo>
                  <a:lnTo>
                    <a:pt x="0" y="1272"/>
                  </a:lnTo>
                  <a:close/>
                  <a:moveTo>
                    <a:pt x="10" y="1267"/>
                  </a:moveTo>
                  <a:lnTo>
                    <a:pt x="5" y="1267"/>
                  </a:lnTo>
                  <a:lnTo>
                    <a:pt x="0" y="1272"/>
                  </a:lnTo>
                  <a:lnTo>
                    <a:pt x="5" y="1277"/>
                  </a:lnTo>
                  <a:lnTo>
                    <a:pt x="3171" y="1277"/>
                  </a:lnTo>
                  <a:lnTo>
                    <a:pt x="3166" y="1272"/>
                  </a:lnTo>
                  <a:lnTo>
                    <a:pt x="10" y="1272"/>
                  </a:lnTo>
                  <a:lnTo>
                    <a:pt x="10" y="1267"/>
                  </a:lnTo>
                  <a:close/>
                  <a:moveTo>
                    <a:pt x="3176" y="5"/>
                  </a:moveTo>
                  <a:lnTo>
                    <a:pt x="3166" y="5"/>
                  </a:lnTo>
                  <a:lnTo>
                    <a:pt x="3166" y="1272"/>
                  </a:lnTo>
                  <a:lnTo>
                    <a:pt x="3171" y="1277"/>
                  </a:lnTo>
                  <a:lnTo>
                    <a:pt x="3171" y="1267"/>
                  </a:lnTo>
                  <a:lnTo>
                    <a:pt x="3176" y="1267"/>
                  </a:lnTo>
                  <a:lnTo>
                    <a:pt x="3176" y="10"/>
                  </a:lnTo>
                  <a:lnTo>
                    <a:pt x="3171" y="10"/>
                  </a:lnTo>
                  <a:lnTo>
                    <a:pt x="3176" y="5"/>
                  </a:lnTo>
                  <a:close/>
                  <a:moveTo>
                    <a:pt x="3176" y="1267"/>
                  </a:moveTo>
                  <a:lnTo>
                    <a:pt x="3171" y="1267"/>
                  </a:lnTo>
                  <a:lnTo>
                    <a:pt x="3171" y="1277"/>
                  </a:lnTo>
                  <a:lnTo>
                    <a:pt x="3176" y="1272"/>
                  </a:lnTo>
                  <a:lnTo>
                    <a:pt x="3176" y="1267"/>
                  </a:lnTo>
                  <a:close/>
                  <a:moveTo>
                    <a:pt x="3176" y="1272"/>
                  </a:moveTo>
                  <a:lnTo>
                    <a:pt x="3171" y="1277"/>
                  </a:lnTo>
                  <a:lnTo>
                    <a:pt x="3176" y="1277"/>
                  </a:lnTo>
                  <a:lnTo>
                    <a:pt x="3176" y="1272"/>
                  </a:lnTo>
                  <a:close/>
                  <a:moveTo>
                    <a:pt x="5" y="0"/>
                  </a:moveTo>
                  <a:lnTo>
                    <a:pt x="0" y="5"/>
                  </a:lnTo>
                  <a:lnTo>
                    <a:pt x="0" y="1272"/>
                  </a:lnTo>
                  <a:lnTo>
                    <a:pt x="5" y="1267"/>
                  </a:lnTo>
                  <a:lnTo>
                    <a:pt x="10" y="1267"/>
                  </a:lnTo>
                  <a:lnTo>
                    <a:pt x="10" y="10"/>
                  </a:lnTo>
                  <a:lnTo>
                    <a:pt x="5" y="10"/>
                  </a:lnTo>
                  <a:lnTo>
                    <a:pt x="5" y="0"/>
                  </a:lnTo>
                  <a:close/>
                  <a:moveTo>
                    <a:pt x="3166" y="1267"/>
                  </a:moveTo>
                  <a:lnTo>
                    <a:pt x="10" y="1267"/>
                  </a:lnTo>
                  <a:lnTo>
                    <a:pt x="10" y="1272"/>
                  </a:lnTo>
                  <a:lnTo>
                    <a:pt x="3166" y="1272"/>
                  </a:lnTo>
                  <a:lnTo>
                    <a:pt x="3166" y="1267"/>
                  </a:lnTo>
                  <a:close/>
                  <a:moveTo>
                    <a:pt x="5" y="0"/>
                  </a:moveTo>
                  <a:lnTo>
                    <a:pt x="5" y="10"/>
                  </a:lnTo>
                  <a:lnTo>
                    <a:pt x="10" y="10"/>
                  </a:lnTo>
                  <a:lnTo>
                    <a:pt x="10" y="5"/>
                  </a:lnTo>
                  <a:lnTo>
                    <a:pt x="5" y="0"/>
                  </a:lnTo>
                  <a:close/>
                  <a:moveTo>
                    <a:pt x="3171" y="0"/>
                  </a:moveTo>
                  <a:lnTo>
                    <a:pt x="5" y="0"/>
                  </a:lnTo>
                  <a:lnTo>
                    <a:pt x="10" y="5"/>
                  </a:lnTo>
                  <a:lnTo>
                    <a:pt x="10" y="10"/>
                  </a:lnTo>
                  <a:lnTo>
                    <a:pt x="3166" y="10"/>
                  </a:lnTo>
                  <a:lnTo>
                    <a:pt x="3166" y="5"/>
                  </a:lnTo>
                  <a:lnTo>
                    <a:pt x="3176" y="5"/>
                  </a:lnTo>
                  <a:lnTo>
                    <a:pt x="3171" y="0"/>
                  </a:lnTo>
                  <a:close/>
                  <a:moveTo>
                    <a:pt x="3176" y="5"/>
                  </a:moveTo>
                  <a:lnTo>
                    <a:pt x="3171" y="10"/>
                  </a:lnTo>
                  <a:lnTo>
                    <a:pt x="3176" y="10"/>
                  </a:lnTo>
                  <a:lnTo>
                    <a:pt x="3176" y="5"/>
                  </a:lnTo>
                  <a:close/>
                  <a:moveTo>
                    <a:pt x="5" y="0"/>
                  </a:moveTo>
                  <a:lnTo>
                    <a:pt x="0" y="0"/>
                  </a:lnTo>
                  <a:lnTo>
                    <a:pt x="0" y="5"/>
                  </a:lnTo>
                  <a:lnTo>
                    <a:pt x="5" y="0"/>
                  </a:lnTo>
                  <a:close/>
                  <a:moveTo>
                    <a:pt x="3176" y="0"/>
                  </a:moveTo>
                  <a:lnTo>
                    <a:pt x="3171" y="0"/>
                  </a:lnTo>
                  <a:lnTo>
                    <a:pt x="3176" y="5"/>
                  </a:lnTo>
                  <a:lnTo>
                    <a:pt x="317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6" name="AutoShape 33"/>
            <p:cNvSpPr>
              <a:spLocks/>
            </p:cNvSpPr>
            <p:nvPr/>
          </p:nvSpPr>
          <p:spPr bwMode="auto">
            <a:xfrm>
              <a:off x="7386" y="4928"/>
              <a:ext cx="124" cy="441"/>
            </a:xfrm>
            <a:custGeom>
              <a:avLst/>
              <a:gdLst>
                <a:gd name="T0" fmla="+- 0 8240 8183"/>
                <a:gd name="T1" fmla="*/ T0 w 124"/>
                <a:gd name="T2" fmla="+- 0 5860 5543"/>
                <a:gd name="T3" fmla="*/ 5860 h 441"/>
                <a:gd name="T4" fmla="+- 0 8183 8183"/>
                <a:gd name="T5" fmla="*/ T4 w 124"/>
                <a:gd name="T6" fmla="+- 0 5860 5543"/>
                <a:gd name="T7" fmla="*/ 5860 h 441"/>
                <a:gd name="T8" fmla="+- 0 8245 8183"/>
                <a:gd name="T9" fmla="*/ T8 w 124"/>
                <a:gd name="T10" fmla="+- 0 5984 5543"/>
                <a:gd name="T11" fmla="*/ 5984 h 441"/>
                <a:gd name="T12" fmla="+- 0 8303 8183"/>
                <a:gd name="T13" fmla="*/ T12 w 124"/>
                <a:gd name="T14" fmla="+- 0 5867 5543"/>
                <a:gd name="T15" fmla="*/ 5867 h 441"/>
                <a:gd name="T16" fmla="+- 0 8240 8183"/>
                <a:gd name="T17" fmla="*/ T16 w 124"/>
                <a:gd name="T18" fmla="+- 0 5867 5543"/>
                <a:gd name="T19" fmla="*/ 5867 h 441"/>
                <a:gd name="T20" fmla="+- 0 8240 8183"/>
                <a:gd name="T21" fmla="*/ T20 w 124"/>
                <a:gd name="T22" fmla="+- 0 5860 5543"/>
                <a:gd name="T23" fmla="*/ 5860 h 441"/>
                <a:gd name="T24" fmla="+- 0 8250 8183"/>
                <a:gd name="T25" fmla="*/ T24 w 124"/>
                <a:gd name="T26" fmla="+- 0 5543 5543"/>
                <a:gd name="T27" fmla="*/ 5543 h 441"/>
                <a:gd name="T28" fmla="+- 0 8240 8183"/>
                <a:gd name="T29" fmla="*/ T28 w 124"/>
                <a:gd name="T30" fmla="+- 0 5543 5543"/>
                <a:gd name="T31" fmla="*/ 5543 h 441"/>
                <a:gd name="T32" fmla="+- 0 8240 8183"/>
                <a:gd name="T33" fmla="*/ T32 w 124"/>
                <a:gd name="T34" fmla="+- 0 5867 5543"/>
                <a:gd name="T35" fmla="*/ 5867 h 441"/>
                <a:gd name="T36" fmla="+- 0 8250 8183"/>
                <a:gd name="T37" fmla="*/ T36 w 124"/>
                <a:gd name="T38" fmla="+- 0 5867 5543"/>
                <a:gd name="T39" fmla="*/ 5867 h 441"/>
                <a:gd name="T40" fmla="+- 0 8250 8183"/>
                <a:gd name="T41" fmla="*/ T40 w 124"/>
                <a:gd name="T42" fmla="+- 0 5543 5543"/>
                <a:gd name="T43" fmla="*/ 5543 h 441"/>
                <a:gd name="T44" fmla="+- 0 8307 8183"/>
                <a:gd name="T45" fmla="*/ T44 w 124"/>
                <a:gd name="T46" fmla="+- 0 5860 5543"/>
                <a:gd name="T47" fmla="*/ 5860 h 441"/>
                <a:gd name="T48" fmla="+- 0 8250 8183"/>
                <a:gd name="T49" fmla="*/ T48 w 124"/>
                <a:gd name="T50" fmla="+- 0 5860 5543"/>
                <a:gd name="T51" fmla="*/ 5860 h 441"/>
                <a:gd name="T52" fmla="+- 0 8250 8183"/>
                <a:gd name="T53" fmla="*/ T52 w 124"/>
                <a:gd name="T54" fmla="+- 0 5867 5543"/>
                <a:gd name="T55" fmla="*/ 5867 h 441"/>
                <a:gd name="T56" fmla="+- 0 8303 8183"/>
                <a:gd name="T57" fmla="*/ T56 w 124"/>
                <a:gd name="T58" fmla="+- 0 5867 5543"/>
                <a:gd name="T59" fmla="*/ 5867 h 441"/>
                <a:gd name="T60" fmla="+- 0 8307 8183"/>
                <a:gd name="T61" fmla="*/ T60 w 124"/>
                <a:gd name="T62" fmla="+- 0 5860 5543"/>
                <a:gd name="T63" fmla="*/ 58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1"/>
                  </a:lnTo>
                  <a:lnTo>
                    <a:pt x="120" y="324"/>
                  </a:lnTo>
                  <a:lnTo>
                    <a:pt x="57" y="324"/>
                  </a:lnTo>
                  <a:lnTo>
                    <a:pt x="57" y="317"/>
                  </a:lnTo>
                  <a:close/>
                  <a:moveTo>
                    <a:pt x="67" y="0"/>
                  </a:moveTo>
                  <a:lnTo>
                    <a:pt x="57" y="0"/>
                  </a:lnTo>
                  <a:lnTo>
                    <a:pt x="57" y="324"/>
                  </a:lnTo>
                  <a:lnTo>
                    <a:pt x="67" y="324"/>
                  </a:lnTo>
                  <a:lnTo>
                    <a:pt x="67" y="0"/>
                  </a:lnTo>
                  <a:close/>
                  <a:moveTo>
                    <a:pt x="124" y="317"/>
                  </a:moveTo>
                  <a:lnTo>
                    <a:pt x="67" y="317"/>
                  </a:lnTo>
                  <a:lnTo>
                    <a:pt x="67" y="324"/>
                  </a:lnTo>
                  <a:lnTo>
                    <a:pt x="120" y="324"/>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7" name="AutoShape 34"/>
            <p:cNvSpPr>
              <a:spLocks/>
            </p:cNvSpPr>
            <p:nvPr/>
          </p:nvSpPr>
          <p:spPr bwMode="auto">
            <a:xfrm>
              <a:off x="6665" y="5369"/>
              <a:ext cx="1318" cy="414"/>
            </a:xfrm>
            <a:custGeom>
              <a:avLst/>
              <a:gdLst>
                <a:gd name="T0" fmla="+- 0 7204 7204"/>
                <a:gd name="T1" fmla="*/ T0 w 2083"/>
                <a:gd name="T2" fmla="+- 0 6443 5980"/>
                <a:gd name="T3" fmla="*/ 6443 h 463"/>
                <a:gd name="T4" fmla="+- 0 7204 7204"/>
                <a:gd name="T5" fmla="*/ T4 w 2083"/>
                <a:gd name="T6" fmla="+- 0 6438 5980"/>
                <a:gd name="T7" fmla="*/ 6438 h 463"/>
                <a:gd name="T8" fmla="+- 0 7209 7204"/>
                <a:gd name="T9" fmla="*/ T8 w 2083"/>
                <a:gd name="T10" fmla="+- 0 6433 5980"/>
                <a:gd name="T11" fmla="*/ 6433 h 463"/>
                <a:gd name="T12" fmla="+- 0 7209 7204"/>
                <a:gd name="T13" fmla="*/ T12 w 2083"/>
                <a:gd name="T14" fmla="+- 0 6443 5980"/>
                <a:gd name="T15" fmla="*/ 6443 h 463"/>
                <a:gd name="T16" fmla="+- 0 9276 7204"/>
                <a:gd name="T17" fmla="*/ T16 w 2083"/>
                <a:gd name="T18" fmla="+- 0 6438 5980"/>
                <a:gd name="T19" fmla="*/ 6438 h 463"/>
                <a:gd name="T20" fmla="+- 0 7214 7204"/>
                <a:gd name="T21" fmla="*/ T20 w 2083"/>
                <a:gd name="T22" fmla="+- 0 6433 5980"/>
                <a:gd name="T23" fmla="*/ 6433 h 463"/>
                <a:gd name="T24" fmla="+- 0 9276 7204"/>
                <a:gd name="T25" fmla="*/ T24 w 2083"/>
                <a:gd name="T26" fmla="+- 0 5985 5980"/>
                <a:gd name="T27" fmla="*/ 5985 h 463"/>
                <a:gd name="T28" fmla="+- 0 9281 7204"/>
                <a:gd name="T29" fmla="*/ T28 w 2083"/>
                <a:gd name="T30" fmla="+- 0 6443 5980"/>
                <a:gd name="T31" fmla="*/ 6443 h 463"/>
                <a:gd name="T32" fmla="+- 0 9286 7204"/>
                <a:gd name="T33" fmla="*/ T32 w 2083"/>
                <a:gd name="T34" fmla="+- 0 6433 5980"/>
                <a:gd name="T35" fmla="*/ 6433 h 463"/>
                <a:gd name="T36" fmla="+- 0 9281 7204"/>
                <a:gd name="T37" fmla="*/ T36 w 2083"/>
                <a:gd name="T38" fmla="+- 0 5990 5980"/>
                <a:gd name="T39" fmla="*/ 5990 h 463"/>
                <a:gd name="T40" fmla="+- 0 9286 7204"/>
                <a:gd name="T41" fmla="*/ T40 w 2083"/>
                <a:gd name="T42" fmla="+- 0 6433 5980"/>
                <a:gd name="T43" fmla="*/ 6433 h 463"/>
                <a:gd name="T44" fmla="+- 0 9281 7204"/>
                <a:gd name="T45" fmla="*/ T44 w 2083"/>
                <a:gd name="T46" fmla="+- 0 6443 5980"/>
                <a:gd name="T47" fmla="*/ 6443 h 463"/>
                <a:gd name="T48" fmla="+- 0 9286 7204"/>
                <a:gd name="T49" fmla="*/ T48 w 2083"/>
                <a:gd name="T50" fmla="+- 0 6433 5980"/>
                <a:gd name="T51" fmla="*/ 6433 h 463"/>
                <a:gd name="T52" fmla="+- 0 9281 7204"/>
                <a:gd name="T53" fmla="*/ T52 w 2083"/>
                <a:gd name="T54" fmla="+- 0 6443 5980"/>
                <a:gd name="T55" fmla="*/ 6443 h 463"/>
                <a:gd name="T56" fmla="+- 0 9286 7204"/>
                <a:gd name="T57" fmla="*/ T56 w 2083"/>
                <a:gd name="T58" fmla="+- 0 6438 5980"/>
                <a:gd name="T59" fmla="*/ 6438 h 463"/>
                <a:gd name="T60" fmla="+- 0 7204 7204"/>
                <a:gd name="T61" fmla="*/ T60 w 2083"/>
                <a:gd name="T62" fmla="+- 0 5985 5980"/>
                <a:gd name="T63" fmla="*/ 5985 h 463"/>
                <a:gd name="T64" fmla="+- 0 7209 7204"/>
                <a:gd name="T65" fmla="*/ T64 w 2083"/>
                <a:gd name="T66" fmla="+- 0 6433 5980"/>
                <a:gd name="T67" fmla="*/ 6433 h 463"/>
                <a:gd name="T68" fmla="+- 0 7214 7204"/>
                <a:gd name="T69" fmla="*/ T68 w 2083"/>
                <a:gd name="T70" fmla="+- 0 5990 5980"/>
                <a:gd name="T71" fmla="*/ 5990 h 463"/>
                <a:gd name="T72" fmla="+- 0 7209 7204"/>
                <a:gd name="T73" fmla="*/ T72 w 2083"/>
                <a:gd name="T74" fmla="+- 0 5980 5980"/>
                <a:gd name="T75" fmla="*/ 5980 h 463"/>
                <a:gd name="T76" fmla="+- 0 7214 7204"/>
                <a:gd name="T77" fmla="*/ T76 w 2083"/>
                <a:gd name="T78" fmla="+- 0 6433 5980"/>
                <a:gd name="T79" fmla="*/ 6433 h 463"/>
                <a:gd name="T80" fmla="+- 0 9276 7204"/>
                <a:gd name="T81" fmla="*/ T80 w 2083"/>
                <a:gd name="T82" fmla="+- 0 6438 5980"/>
                <a:gd name="T83" fmla="*/ 6438 h 463"/>
                <a:gd name="T84" fmla="+- 0 7209 7204"/>
                <a:gd name="T85" fmla="*/ T84 w 2083"/>
                <a:gd name="T86" fmla="+- 0 5980 5980"/>
                <a:gd name="T87" fmla="*/ 5980 h 463"/>
                <a:gd name="T88" fmla="+- 0 7214 7204"/>
                <a:gd name="T89" fmla="*/ T88 w 2083"/>
                <a:gd name="T90" fmla="+- 0 5990 5980"/>
                <a:gd name="T91" fmla="*/ 5990 h 463"/>
                <a:gd name="T92" fmla="+- 0 7209 7204"/>
                <a:gd name="T93" fmla="*/ T92 w 2083"/>
                <a:gd name="T94" fmla="+- 0 5980 5980"/>
                <a:gd name="T95" fmla="*/ 5980 h 463"/>
                <a:gd name="T96" fmla="+- 0 7209 7204"/>
                <a:gd name="T97" fmla="*/ T96 w 2083"/>
                <a:gd name="T98" fmla="+- 0 5980 5980"/>
                <a:gd name="T99" fmla="*/ 5980 h 463"/>
                <a:gd name="T100" fmla="+- 0 7214 7204"/>
                <a:gd name="T101" fmla="*/ T100 w 2083"/>
                <a:gd name="T102" fmla="+- 0 5990 5980"/>
                <a:gd name="T103" fmla="*/ 5990 h 463"/>
                <a:gd name="T104" fmla="+- 0 9276 7204"/>
                <a:gd name="T105" fmla="*/ T104 w 2083"/>
                <a:gd name="T106" fmla="+- 0 5985 5980"/>
                <a:gd name="T107" fmla="*/ 5985 h 463"/>
                <a:gd name="T108" fmla="+- 0 9281 7204"/>
                <a:gd name="T109" fmla="*/ T108 w 2083"/>
                <a:gd name="T110" fmla="+- 0 5980 5980"/>
                <a:gd name="T111" fmla="*/ 5980 h 463"/>
                <a:gd name="T112" fmla="+- 0 9281 7204"/>
                <a:gd name="T113" fmla="*/ T112 w 2083"/>
                <a:gd name="T114" fmla="+- 0 5990 5980"/>
                <a:gd name="T115" fmla="*/ 5990 h 463"/>
                <a:gd name="T116" fmla="+- 0 9286 7204"/>
                <a:gd name="T117" fmla="*/ T116 w 2083"/>
                <a:gd name="T118" fmla="+- 0 5985 5980"/>
                <a:gd name="T119" fmla="*/ 5985 h 463"/>
                <a:gd name="T120" fmla="+- 0 7204 7204"/>
                <a:gd name="T121" fmla="*/ T120 w 2083"/>
                <a:gd name="T122" fmla="+- 0 5980 5980"/>
                <a:gd name="T123" fmla="*/ 5980 h 463"/>
                <a:gd name="T124" fmla="+- 0 7209 7204"/>
                <a:gd name="T125" fmla="*/ T124 w 2083"/>
                <a:gd name="T126" fmla="+- 0 5980 5980"/>
                <a:gd name="T127" fmla="*/ 5980 h 463"/>
                <a:gd name="T128" fmla="+- 0 9281 7204"/>
                <a:gd name="T129" fmla="*/ T128 w 2083"/>
                <a:gd name="T130" fmla="+- 0 5980 5980"/>
                <a:gd name="T131" fmla="*/ 5980 h 463"/>
                <a:gd name="T132" fmla="+- 0 9286 7204"/>
                <a:gd name="T133" fmla="*/ T132 w 2083"/>
                <a:gd name="T134" fmla="+- 0 5980 5980"/>
                <a:gd name="T135" fmla="*/ 5980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8" name="AutoShape 35"/>
            <p:cNvSpPr>
              <a:spLocks/>
            </p:cNvSpPr>
            <p:nvPr/>
          </p:nvSpPr>
          <p:spPr bwMode="auto">
            <a:xfrm>
              <a:off x="7400" y="5783"/>
              <a:ext cx="124" cy="441"/>
            </a:xfrm>
            <a:custGeom>
              <a:avLst/>
              <a:gdLst>
                <a:gd name="T0" fmla="+- 0 8240 8183"/>
                <a:gd name="T1" fmla="*/ T0 w 124"/>
                <a:gd name="T2" fmla="+- 0 6753 6436"/>
                <a:gd name="T3" fmla="*/ 6753 h 441"/>
                <a:gd name="T4" fmla="+- 0 8183 8183"/>
                <a:gd name="T5" fmla="*/ T4 w 124"/>
                <a:gd name="T6" fmla="+- 0 6753 6436"/>
                <a:gd name="T7" fmla="*/ 6753 h 441"/>
                <a:gd name="T8" fmla="+- 0 8245 8183"/>
                <a:gd name="T9" fmla="*/ T8 w 124"/>
                <a:gd name="T10" fmla="+- 0 6877 6436"/>
                <a:gd name="T11" fmla="*/ 6877 h 441"/>
                <a:gd name="T12" fmla="+- 0 8304 8183"/>
                <a:gd name="T13" fmla="*/ T12 w 124"/>
                <a:gd name="T14" fmla="+- 0 6760 6436"/>
                <a:gd name="T15" fmla="*/ 6760 h 441"/>
                <a:gd name="T16" fmla="+- 0 8240 8183"/>
                <a:gd name="T17" fmla="*/ T16 w 124"/>
                <a:gd name="T18" fmla="+- 0 6760 6436"/>
                <a:gd name="T19" fmla="*/ 6760 h 441"/>
                <a:gd name="T20" fmla="+- 0 8240 8183"/>
                <a:gd name="T21" fmla="*/ T20 w 124"/>
                <a:gd name="T22" fmla="+- 0 6753 6436"/>
                <a:gd name="T23" fmla="*/ 6753 h 441"/>
                <a:gd name="T24" fmla="+- 0 8250 8183"/>
                <a:gd name="T25" fmla="*/ T24 w 124"/>
                <a:gd name="T26" fmla="+- 0 6436 6436"/>
                <a:gd name="T27" fmla="*/ 6436 h 441"/>
                <a:gd name="T28" fmla="+- 0 8240 8183"/>
                <a:gd name="T29" fmla="*/ T28 w 124"/>
                <a:gd name="T30" fmla="+- 0 6436 6436"/>
                <a:gd name="T31" fmla="*/ 6436 h 441"/>
                <a:gd name="T32" fmla="+- 0 8240 8183"/>
                <a:gd name="T33" fmla="*/ T32 w 124"/>
                <a:gd name="T34" fmla="+- 0 6760 6436"/>
                <a:gd name="T35" fmla="*/ 6760 h 441"/>
                <a:gd name="T36" fmla="+- 0 8250 8183"/>
                <a:gd name="T37" fmla="*/ T36 w 124"/>
                <a:gd name="T38" fmla="+- 0 6760 6436"/>
                <a:gd name="T39" fmla="*/ 6760 h 441"/>
                <a:gd name="T40" fmla="+- 0 8250 8183"/>
                <a:gd name="T41" fmla="*/ T40 w 124"/>
                <a:gd name="T42" fmla="+- 0 6436 6436"/>
                <a:gd name="T43" fmla="*/ 6436 h 441"/>
                <a:gd name="T44" fmla="+- 0 8307 8183"/>
                <a:gd name="T45" fmla="*/ T44 w 124"/>
                <a:gd name="T46" fmla="+- 0 6753 6436"/>
                <a:gd name="T47" fmla="*/ 6753 h 441"/>
                <a:gd name="T48" fmla="+- 0 8250 8183"/>
                <a:gd name="T49" fmla="*/ T48 w 124"/>
                <a:gd name="T50" fmla="+- 0 6753 6436"/>
                <a:gd name="T51" fmla="*/ 6753 h 441"/>
                <a:gd name="T52" fmla="+- 0 8250 8183"/>
                <a:gd name="T53" fmla="*/ T52 w 124"/>
                <a:gd name="T54" fmla="+- 0 6760 6436"/>
                <a:gd name="T55" fmla="*/ 6760 h 441"/>
                <a:gd name="T56" fmla="+- 0 8304 8183"/>
                <a:gd name="T57" fmla="*/ T56 w 124"/>
                <a:gd name="T58" fmla="+- 0 6760 6436"/>
                <a:gd name="T59" fmla="*/ 6760 h 441"/>
                <a:gd name="T60" fmla="+- 0 8307 8183"/>
                <a:gd name="T61" fmla="*/ T60 w 124"/>
                <a:gd name="T62" fmla="+- 0 6753 6436"/>
                <a:gd name="T63" fmla="*/ 6753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1"/>
                  </a:lnTo>
                  <a:lnTo>
                    <a:pt x="121" y="324"/>
                  </a:lnTo>
                  <a:lnTo>
                    <a:pt x="57" y="324"/>
                  </a:lnTo>
                  <a:lnTo>
                    <a:pt x="57" y="317"/>
                  </a:lnTo>
                  <a:close/>
                  <a:moveTo>
                    <a:pt x="67" y="0"/>
                  </a:moveTo>
                  <a:lnTo>
                    <a:pt x="57" y="0"/>
                  </a:lnTo>
                  <a:lnTo>
                    <a:pt x="57" y="324"/>
                  </a:lnTo>
                  <a:lnTo>
                    <a:pt x="67" y="324"/>
                  </a:lnTo>
                  <a:lnTo>
                    <a:pt x="67" y="0"/>
                  </a:lnTo>
                  <a:close/>
                  <a:moveTo>
                    <a:pt x="124" y="317"/>
                  </a:moveTo>
                  <a:lnTo>
                    <a:pt x="67" y="317"/>
                  </a:lnTo>
                  <a:lnTo>
                    <a:pt x="67" y="324"/>
                  </a:lnTo>
                  <a:lnTo>
                    <a:pt x="121" y="324"/>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9" name="AutoShape 36"/>
            <p:cNvSpPr>
              <a:spLocks/>
            </p:cNvSpPr>
            <p:nvPr/>
          </p:nvSpPr>
          <p:spPr bwMode="auto">
            <a:xfrm>
              <a:off x="7960" y="5520"/>
              <a:ext cx="441" cy="124"/>
            </a:xfrm>
            <a:custGeom>
              <a:avLst/>
              <a:gdLst>
                <a:gd name="T0" fmla="+- 0 9603 9286"/>
                <a:gd name="T1" fmla="*/ T0 w 441"/>
                <a:gd name="T2" fmla="+- 0 6150 6150"/>
                <a:gd name="T3" fmla="*/ 6150 h 124"/>
                <a:gd name="T4" fmla="+- 0 9603 9286"/>
                <a:gd name="T5" fmla="*/ T4 w 441"/>
                <a:gd name="T6" fmla="+- 0 6273 6150"/>
                <a:gd name="T7" fmla="*/ 6273 h 124"/>
                <a:gd name="T8" fmla="+- 0 9716 9286"/>
                <a:gd name="T9" fmla="*/ T8 w 441"/>
                <a:gd name="T10" fmla="+- 0 6217 6150"/>
                <a:gd name="T11" fmla="*/ 6217 h 124"/>
                <a:gd name="T12" fmla="+- 0 9609 9286"/>
                <a:gd name="T13" fmla="*/ T12 w 441"/>
                <a:gd name="T14" fmla="+- 0 6217 6150"/>
                <a:gd name="T15" fmla="*/ 6217 h 124"/>
                <a:gd name="T16" fmla="+- 0 9609 9286"/>
                <a:gd name="T17" fmla="*/ T16 w 441"/>
                <a:gd name="T18" fmla="+- 0 6207 6150"/>
                <a:gd name="T19" fmla="*/ 6207 h 124"/>
                <a:gd name="T20" fmla="+- 0 9716 9286"/>
                <a:gd name="T21" fmla="*/ T20 w 441"/>
                <a:gd name="T22" fmla="+- 0 6207 6150"/>
                <a:gd name="T23" fmla="*/ 6207 h 124"/>
                <a:gd name="T24" fmla="+- 0 9603 9286"/>
                <a:gd name="T25" fmla="*/ T24 w 441"/>
                <a:gd name="T26" fmla="+- 0 6150 6150"/>
                <a:gd name="T27" fmla="*/ 6150 h 124"/>
                <a:gd name="T28" fmla="+- 0 9603 9286"/>
                <a:gd name="T29" fmla="*/ T28 w 441"/>
                <a:gd name="T30" fmla="+- 0 6207 6150"/>
                <a:gd name="T31" fmla="*/ 6207 h 124"/>
                <a:gd name="T32" fmla="+- 0 9286 9286"/>
                <a:gd name="T33" fmla="*/ T32 w 441"/>
                <a:gd name="T34" fmla="+- 0 6207 6150"/>
                <a:gd name="T35" fmla="*/ 6207 h 124"/>
                <a:gd name="T36" fmla="+- 0 9286 9286"/>
                <a:gd name="T37" fmla="*/ T36 w 441"/>
                <a:gd name="T38" fmla="+- 0 6217 6150"/>
                <a:gd name="T39" fmla="*/ 6217 h 124"/>
                <a:gd name="T40" fmla="+- 0 9603 9286"/>
                <a:gd name="T41" fmla="*/ T40 w 441"/>
                <a:gd name="T42" fmla="+- 0 6217 6150"/>
                <a:gd name="T43" fmla="*/ 6217 h 124"/>
                <a:gd name="T44" fmla="+- 0 9603 9286"/>
                <a:gd name="T45" fmla="*/ T44 w 441"/>
                <a:gd name="T46" fmla="+- 0 6207 6150"/>
                <a:gd name="T47" fmla="*/ 6207 h 124"/>
                <a:gd name="T48" fmla="+- 0 9716 9286"/>
                <a:gd name="T49" fmla="*/ T48 w 441"/>
                <a:gd name="T50" fmla="+- 0 6207 6150"/>
                <a:gd name="T51" fmla="*/ 6207 h 124"/>
                <a:gd name="T52" fmla="+- 0 9609 9286"/>
                <a:gd name="T53" fmla="*/ T52 w 441"/>
                <a:gd name="T54" fmla="+- 0 6207 6150"/>
                <a:gd name="T55" fmla="*/ 6207 h 124"/>
                <a:gd name="T56" fmla="+- 0 9609 9286"/>
                <a:gd name="T57" fmla="*/ T56 w 441"/>
                <a:gd name="T58" fmla="+- 0 6217 6150"/>
                <a:gd name="T59" fmla="*/ 6217 h 124"/>
                <a:gd name="T60" fmla="+- 0 9716 9286"/>
                <a:gd name="T61" fmla="*/ T60 w 441"/>
                <a:gd name="T62" fmla="+- 0 6217 6150"/>
                <a:gd name="T63" fmla="*/ 6217 h 124"/>
                <a:gd name="T64" fmla="+- 0 9726 9286"/>
                <a:gd name="T65" fmla="*/ T64 w 441"/>
                <a:gd name="T66" fmla="+- 0 6212 6150"/>
                <a:gd name="T67" fmla="*/ 6212 h 124"/>
                <a:gd name="T68" fmla="+- 0 9716 9286"/>
                <a:gd name="T69" fmla="*/ T68 w 441"/>
                <a:gd name="T70" fmla="+- 0 6207 6150"/>
                <a:gd name="T71" fmla="*/ 62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3"/>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0" name="Freeform 379"/>
            <p:cNvSpPr>
              <a:spLocks/>
            </p:cNvSpPr>
            <p:nvPr/>
          </p:nvSpPr>
          <p:spPr bwMode="auto">
            <a:xfrm>
              <a:off x="8401" y="5020"/>
              <a:ext cx="1408" cy="1035"/>
            </a:xfrm>
            <a:custGeom>
              <a:avLst/>
              <a:gdLst>
                <a:gd name="T0" fmla="+- 0 10393 9726"/>
                <a:gd name="T1" fmla="*/ T0 w 1335"/>
                <a:gd name="T2" fmla="+- 0 5790 5790"/>
                <a:gd name="T3" fmla="*/ 5790 h 918"/>
                <a:gd name="T4" fmla="+- 0 10484 9726"/>
                <a:gd name="T5" fmla="*/ T4 w 1335"/>
                <a:gd name="T6" fmla="+- 0 5794 5790"/>
                <a:gd name="T7" fmla="*/ 5794 h 918"/>
                <a:gd name="T8" fmla="+- 0 10570 9726"/>
                <a:gd name="T9" fmla="*/ T8 w 1335"/>
                <a:gd name="T10" fmla="+- 0 5806 5790"/>
                <a:gd name="T11" fmla="*/ 5806 h 918"/>
                <a:gd name="T12" fmla="+- 0 10653 9726"/>
                <a:gd name="T13" fmla="*/ T12 w 1335"/>
                <a:gd name="T14" fmla="+- 0 5826 5790"/>
                <a:gd name="T15" fmla="*/ 5826 h 918"/>
                <a:gd name="T16" fmla="+- 0 10730 9726"/>
                <a:gd name="T17" fmla="*/ T16 w 1335"/>
                <a:gd name="T18" fmla="+- 0 5852 5790"/>
                <a:gd name="T19" fmla="*/ 5852 h 918"/>
                <a:gd name="T20" fmla="+- 0 10801 9726"/>
                <a:gd name="T21" fmla="*/ T20 w 1335"/>
                <a:gd name="T22" fmla="+- 0 5885 5790"/>
                <a:gd name="T23" fmla="*/ 5885 h 918"/>
                <a:gd name="T24" fmla="+- 0 10865 9726"/>
                <a:gd name="T25" fmla="*/ T24 w 1335"/>
                <a:gd name="T26" fmla="+- 0 5924 5790"/>
                <a:gd name="T27" fmla="*/ 5924 h 918"/>
                <a:gd name="T28" fmla="+- 0 10921 9726"/>
                <a:gd name="T29" fmla="*/ T28 w 1335"/>
                <a:gd name="T30" fmla="+- 0 5968 5790"/>
                <a:gd name="T31" fmla="*/ 5968 h 918"/>
                <a:gd name="T32" fmla="+- 0 10969 9726"/>
                <a:gd name="T33" fmla="*/ T32 w 1335"/>
                <a:gd name="T34" fmla="+- 0 6017 5790"/>
                <a:gd name="T35" fmla="*/ 6017 h 918"/>
                <a:gd name="T36" fmla="+- 0 11008 9726"/>
                <a:gd name="T37" fmla="*/ T36 w 1335"/>
                <a:gd name="T38" fmla="+- 0 6070 5790"/>
                <a:gd name="T39" fmla="*/ 6070 h 918"/>
                <a:gd name="T40" fmla="+- 0 11037 9726"/>
                <a:gd name="T41" fmla="*/ T40 w 1335"/>
                <a:gd name="T42" fmla="+- 0 6126 5790"/>
                <a:gd name="T43" fmla="*/ 6126 h 918"/>
                <a:gd name="T44" fmla="+- 0 11054 9726"/>
                <a:gd name="T45" fmla="*/ T44 w 1335"/>
                <a:gd name="T46" fmla="+- 0 6186 5790"/>
                <a:gd name="T47" fmla="*/ 6186 h 918"/>
                <a:gd name="T48" fmla="+- 0 11060 9726"/>
                <a:gd name="T49" fmla="*/ T48 w 1335"/>
                <a:gd name="T50" fmla="+- 0 6248 5790"/>
                <a:gd name="T51" fmla="*/ 6248 h 918"/>
                <a:gd name="T52" fmla="+- 0 11054 9726"/>
                <a:gd name="T53" fmla="*/ T52 w 1335"/>
                <a:gd name="T54" fmla="+- 0 6310 5790"/>
                <a:gd name="T55" fmla="*/ 6310 h 918"/>
                <a:gd name="T56" fmla="+- 0 11037 9726"/>
                <a:gd name="T57" fmla="*/ T56 w 1335"/>
                <a:gd name="T58" fmla="+- 0 6370 5790"/>
                <a:gd name="T59" fmla="*/ 6370 h 918"/>
                <a:gd name="T60" fmla="+- 0 11008 9726"/>
                <a:gd name="T61" fmla="*/ T60 w 1335"/>
                <a:gd name="T62" fmla="+- 0 6427 5790"/>
                <a:gd name="T63" fmla="*/ 6427 h 918"/>
                <a:gd name="T64" fmla="+- 0 10969 9726"/>
                <a:gd name="T65" fmla="*/ T64 w 1335"/>
                <a:gd name="T66" fmla="+- 0 6479 5790"/>
                <a:gd name="T67" fmla="*/ 6479 h 918"/>
                <a:gd name="T68" fmla="+- 0 10921 9726"/>
                <a:gd name="T69" fmla="*/ T68 w 1335"/>
                <a:gd name="T70" fmla="+- 0 6528 5790"/>
                <a:gd name="T71" fmla="*/ 6528 h 918"/>
                <a:gd name="T72" fmla="+- 0 10865 9726"/>
                <a:gd name="T73" fmla="*/ T72 w 1335"/>
                <a:gd name="T74" fmla="+- 0 6572 5790"/>
                <a:gd name="T75" fmla="*/ 6572 h 918"/>
                <a:gd name="T76" fmla="+- 0 10801 9726"/>
                <a:gd name="T77" fmla="*/ T76 w 1335"/>
                <a:gd name="T78" fmla="+- 0 6611 5790"/>
                <a:gd name="T79" fmla="*/ 6611 h 918"/>
                <a:gd name="T80" fmla="+- 0 10730 9726"/>
                <a:gd name="T81" fmla="*/ T80 w 1335"/>
                <a:gd name="T82" fmla="+- 0 6644 5790"/>
                <a:gd name="T83" fmla="*/ 6644 h 918"/>
                <a:gd name="T84" fmla="+- 0 10653 9726"/>
                <a:gd name="T85" fmla="*/ T84 w 1335"/>
                <a:gd name="T86" fmla="+- 0 6671 5790"/>
                <a:gd name="T87" fmla="*/ 6671 h 918"/>
                <a:gd name="T88" fmla="+- 0 10570 9726"/>
                <a:gd name="T89" fmla="*/ T88 w 1335"/>
                <a:gd name="T90" fmla="+- 0 6690 5790"/>
                <a:gd name="T91" fmla="*/ 6690 h 918"/>
                <a:gd name="T92" fmla="+- 0 10484 9726"/>
                <a:gd name="T93" fmla="*/ T92 w 1335"/>
                <a:gd name="T94" fmla="+- 0 6702 5790"/>
                <a:gd name="T95" fmla="*/ 6702 h 918"/>
                <a:gd name="T96" fmla="+- 0 10393 9726"/>
                <a:gd name="T97" fmla="*/ T96 w 1335"/>
                <a:gd name="T98" fmla="+- 0 6707 5790"/>
                <a:gd name="T99" fmla="*/ 6707 h 918"/>
                <a:gd name="T100" fmla="+- 0 10303 9726"/>
                <a:gd name="T101" fmla="*/ T100 w 1335"/>
                <a:gd name="T102" fmla="+- 0 6702 5790"/>
                <a:gd name="T103" fmla="*/ 6702 h 918"/>
                <a:gd name="T104" fmla="+- 0 10216 9726"/>
                <a:gd name="T105" fmla="*/ T104 w 1335"/>
                <a:gd name="T106" fmla="+- 0 6690 5790"/>
                <a:gd name="T107" fmla="*/ 6690 h 918"/>
                <a:gd name="T108" fmla="+- 0 10133 9726"/>
                <a:gd name="T109" fmla="*/ T108 w 1335"/>
                <a:gd name="T110" fmla="+- 0 6671 5790"/>
                <a:gd name="T111" fmla="*/ 6671 h 918"/>
                <a:gd name="T112" fmla="+- 0 10056 9726"/>
                <a:gd name="T113" fmla="*/ T112 w 1335"/>
                <a:gd name="T114" fmla="+- 0 6644 5790"/>
                <a:gd name="T115" fmla="*/ 6644 h 918"/>
                <a:gd name="T116" fmla="+- 0 9985 9726"/>
                <a:gd name="T117" fmla="*/ T116 w 1335"/>
                <a:gd name="T118" fmla="+- 0 6611 5790"/>
                <a:gd name="T119" fmla="*/ 6611 h 918"/>
                <a:gd name="T120" fmla="+- 0 9921 9726"/>
                <a:gd name="T121" fmla="*/ T120 w 1335"/>
                <a:gd name="T122" fmla="+- 0 6572 5790"/>
                <a:gd name="T123" fmla="*/ 6572 h 918"/>
                <a:gd name="T124" fmla="+- 0 9865 9726"/>
                <a:gd name="T125" fmla="*/ T124 w 1335"/>
                <a:gd name="T126" fmla="+- 0 6528 5790"/>
                <a:gd name="T127" fmla="*/ 6528 h 918"/>
                <a:gd name="T128" fmla="+- 0 9817 9726"/>
                <a:gd name="T129" fmla="*/ T128 w 1335"/>
                <a:gd name="T130" fmla="+- 0 6479 5790"/>
                <a:gd name="T131" fmla="*/ 6479 h 918"/>
                <a:gd name="T132" fmla="+- 0 9778 9726"/>
                <a:gd name="T133" fmla="*/ T132 w 1335"/>
                <a:gd name="T134" fmla="+- 0 6427 5790"/>
                <a:gd name="T135" fmla="*/ 6427 h 918"/>
                <a:gd name="T136" fmla="+- 0 9750 9726"/>
                <a:gd name="T137" fmla="*/ T136 w 1335"/>
                <a:gd name="T138" fmla="+- 0 6370 5790"/>
                <a:gd name="T139" fmla="*/ 6370 h 918"/>
                <a:gd name="T140" fmla="+- 0 9732 9726"/>
                <a:gd name="T141" fmla="*/ T140 w 1335"/>
                <a:gd name="T142" fmla="+- 0 6310 5790"/>
                <a:gd name="T143" fmla="*/ 6310 h 918"/>
                <a:gd name="T144" fmla="+- 0 9726 9726"/>
                <a:gd name="T145" fmla="*/ T144 w 1335"/>
                <a:gd name="T146" fmla="+- 0 6248 5790"/>
                <a:gd name="T147" fmla="*/ 6248 h 918"/>
                <a:gd name="T148" fmla="+- 0 9732 9726"/>
                <a:gd name="T149" fmla="*/ T148 w 1335"/>
                <a:gd name="T150" fmla="+- 0 6186 5790"/>
                <a:gd name="T151" fmla="*/ 6186 h 918"/>
                <a:gd name="T152" fmla="+- 0 9750 9726"/>
                <a:gd name="T153" fmla="*/ T152 w 1335"/>
                <a:gd name="T154" fmla="+- 0 6126 5790"/>
                <a:gd name="T155" fmla="*/ 6126 h 918"/>
                <a:gd name="T156" fmla="+- 0 9778 9726"/>
                <a:gd name="T157" fmla="*/ T156 w 1335"/>
                <a:gd name="T158" fmla="+- 0 6070 5790"/>
                <a:gd name="T159" fmla="*/ 6070 h 918"/>
                <a:gd name="T160" fmla="+- 0 9817 9726"/>
                <a:gd name="T161" fmla="*/ T160 w 1335"/>
                <a:gd name="T162" fmla="+- 0 6017 5790"/>
                <a:gd name="T163" fmla="*/ 6017 h 918"/>
                <a:gd name="T164" fmla="+- 0 9865 9726"/>
                <a:gd name="T165" fmla="*/ T164 w 1335"/>
                <a:gd name="T166" fmla="+- 0 5968 5790"/>
                <a:gd name="T167" fmla="*/ 5968 h 918"/>
                <a:gd name="T168" fmla="+- 0 9921 9726"/>
                <a:gd name="T169" fmla="*/ T168 w 1335"/>
                <a:gd name="T170" fmla="+- 0 5924 5790"/>
                <a:gd name="T171" fmla="*/ 5924 h 918"/>
                <a:gd name="T172" fmla="+- 0 9985 9726"/>
                <a:gd name="T173" fmla="*/ T172 w 1335"/>
                <a:gd name="T174" fmla="+- 0 5885 5790"/>
                <a:gd name="T175" fmla="*/ 5885 h 918"/>
                <a:gd name="T176" fmla="+- 0 10056 9726"/>
                <a:gd name="T177" fmla="*/ T176 w 1335"/>
                <a:gd name="T178" fmla="+- 0 5852 5790"/>
                <a:gd name="T179" fmla="*/ 5852 h 918"/>
                <a:gd name="T180" fmla="+- 0 10133 9726"/>
                <a:gd name="T181" fmla="*/ T180 w 1335"/>
                <a:gd name="T182" fmla="+- 0 5826 5790"/>
                <a:gd name="T183" fmla="*/ 5826 h 918"/>
                <a:gd name="T184" fmla="+- 0 10216 9726"/>
                <a:gd name="T185" fmla="*/ T184 w 1335"/>
                <a:gd name="T186" fmla="+- 0 5806 5790"/>
                <a:gd name="T187" fmla="*/ 5806 h 918"/>
                <a:gd name="T188" fmla="+- 0 10303 9726"/>
                <a:gd name="T189" fmla="*/ T188 w 1335"/>
                <a:gd name="T190" fmla="+- 0 5794 5790"/>
                <a:gd name="T191" fmla="*/ 5794 h 918"/>
                <a:gd name="T192" fmla="+- 0 10393 9726"/>
                <a:gd name="T193" fmla="*/ T192 w 1335"/>
                <a:gd name="T194" fmla="+- 0 5790 5790"/>
                <a:gd name="T195" fmla="*/ 5790 h 9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335" h="918">
                  <a:moveTo>
                    <a:pt x="667" y="0"/>
                  </a:moveTo>
                  <a:lnTo>
                    <a:pt x="758" y="4"/>
                  </a:lnTo>
                  <a:lnTo>
                    <a:pt x="844" y="16"/>
                  </a:lnTo>
                  <a:lnTo>
                    <a:pt x="927" y="36"/>
                  </a:lnTo>
                  <a:lnTo>
                    <a:pt x="1004" y="62"/>
                  </a:lnTo>
                  <a:lnTo>
                    <a:pt x="1075" y="95"/>
                  </a:lnTo>
                  <a:lnTo>
                    <a:pt x="1139" y="134"/>
                  </a:lnTo>
                  <a:lnTo>
                    <a:pt x="1195" y="178"/>
                  </a:lnTo>
                  <a:lnTo>
                    <a:pt x="1243" y="227"/>
                  </a:lnTo>
                  <a:lnTo>
                    <a:pt x="1282" y="280"/>
                  </a:lnTo>
                  <a:lnTo>
                    <a:pt x="1311" y="336"/>
                  </a:lnTo>
                  <a:lnTo>
                    <a:pt x="1328" y="396"/>
                  </a:lnTo>
                  <a:lnTo>
                    <a:pt x="1334" y="458"/>
                  </a:lnTo>
                  <a:lnTo>
                    <a:pt x="1328" y="520"/>
                  </a:lnTo>
                  <a:lnTo>
                    <a:pt x="1311" y="580"/>
                  </a:lnTo>
                  <a:lnTo>
                    <a:pt x="1282" y="637"/>
                  </a:lnTo>
                  <a:lnTo>
                    <a:pt x="1243" y="689"/>
                  </a:lnTo>
                  <a:lnTo>
                    <a:pt x="1195" y="738"/>
                  </a:lnTo>
                  <a:lnTo>
                    <a:pt x="1139" y="782"/>
                  </a:lnTo>
                  <a:lnTo>
                    <a:pt x="1075" y="821"/>
                  </a:lnTo>
                  <a:lnTo>
                    <a:pt x="1004" y="854"/>
                  </a:lnTo>
                  <a:lnTo>
                    <a:pt x="927" y="881"/>
                  </a:lnTo>
                  <a:lnTo>
                    <a:pt x="844" y="900"/>
                  </a:lnTo>
                  <a:lnTo>
                    <a:pt x="758" y="912"/>
                  </a:lnTo>
                  <a:lnTo>
                    <a:pt x="667" y="917"/>
                  </a:lnTo>
                  <a:lnTo>
                    <a:pt x="577" y="912"/>
                  </a:lnTo>
                  <a:lnTo>
                    <a:pt x="490" y="900"/>
                  </a:lnTo>
                  <a:lnTo>
                    <a:pt x="407" y="881"/>
                  </a:lnTo>
                  <a:lnTo>
                    <a:pt x="330" y="854"/>
                  </a:lnTo>
                  <a:lnTo>
                    <a:pt x="259" y="821"/>
                  </a:lnTo>
                  <a:lnTo>
                    <a:pt x="195" y="782"/>
                  </a:lnTo>
                  <a:lnTo>
                    <a:pt x="139" y="738"/>
                  </a:lnTo>
                  <a:lnTo>
                    <a:pt x="91" y="689"/>
                  </a:lnTo>
                  <a:lnTo>
                    <a:pt x="52" y="637"/>
                  </a:lnTo>
                  <a:lnTo>
                    <a:pt x="24" y="580"/>
                  </a:lnTo>
                  <a:lnTo>
                    <a:pt x="6" y="520"/>
                  </a:lnTo>
                  <a:lnTo>
                    <a:pt x="0" y="458"/>
                  </a:lnTo>
                  <a:lnTo>
                    <a:pt x="6" y="396"/>
                  </a:lnTo>
                  <a:lnTo>
                    <a:pt x="24" y="336"/>
                  </a:lnTo>
                  <a:lnTo>
                    <a:pt x="52" y="280"/>
                  </a:lnTo>
                  <a:lnTo>
                    <a:pt x="91" y="227"/>
                  </a:lnTo>
                  <a:lnTo>
                    <a:pt x="139" y="178"/>
                  </a:lnTo>
                  <a:lnTo>
                    <a:pt x="195" y="134"/>
                  </a:lnTo>
                  <a:lnTo>
                    <a:pt x="259" y="95"/>
                  </a:lnTo>
                  <a:lnTo>
                    <a:pt x="330" y="62"/>
                  </a:lnTo>
                  <a:lnTo>
                    <a:pt x="407" y="36"/>
                  </a:lnTo>
                  <a:lnTo>
                    <a:pt x="490" y="16"/>
                  </a:lnTo>
                  <a:lnTo>
                    <a:pt x="577" y="4"/>
                  </a:lnTo>
                  <a:lnTo>
                    <a:pt x="667"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1" name="Freeform 380"/>
            <p:cNvSpPr>
              <a:spLocks/>
            </p:cNvSpPr>
            <p:nvPr/>
          </p:nvSpPr>
          <p:spPr bwMode="auto">
            <a:xfrm>
              <a:off x="6190" y="6186"/>
              <a:ext cx="2608" cy="633"/>
            </a:xfrm>
            <a:custGeom>
              <a:avLst/>
              <a:gdLst>
                <a:gd name="T0" fmla="+- 0 8245 7064"/>
                <a:gd name="T1" fmla="*/ T0 w 2362"/>
                <a:gd name="T2" fmla="+- 0 6874 6874"/>
                <a:gd name="T3" fmla="*/ 6874 h 681"/>
                <a:gd name="T4" fmla="+- 0 8359 7064"/>
                <a:gd name="T5" fmla="*/ T4 w 2362"/>
                <a:gd name="T6" fmla="+- 0 6876 6874"/>
                <a:gd name="T7" fmla="*/ 6876 h 681"/>
                <a:gd name="T8" fmla="+- 0 8470 7064"/>
                <a:gd name="T9" fmla="*/ T8 w 2362"/>
                <a:gd name="T10" fmla="+- 0 6880 6874"/>
                <a:gd name="T11" fmla="*/ 6880 h 681"/>
                <a:gd name="T12" fmla="+- 0 8577 7064"/>
                <a:gd name="T13" fmla="*/ T12 w 2362"/>
                <a:gd name="T14" fmla="+- 0 6888 6874"/>
                <a:gd name="T15" fmla="*/ 6888 h 681"/>
                <a:gd name="T16" fmla="+- 0 8680 7064"/>
                <a:gd name="T17" fmla="*/ T16 w 2362"/>
                <a:gd name="T18" fmla="+- 0 6898 6874"/>
                <a:gd name="T19" fmla="*/ 6898 h 681"/>
                <a:gd name="T20" fmla="+- 0 8778 7064"/>
                <a:gd name="T21" fmla="*/ T20 w 2362"/>
                <a:gd name="T22" fmla="+- 0 6911 6874"/>
                <a:gd name="T23" fmla="*/ 6911 h 681"/>
                <a:gd name="T24" fmla="+- 0 8872 7064"/>
                <a:gd name="T25" fmla="*/ T24 w 2362"/>
                <a:gd name="T26" fmla="+- 0 6926 6874"/>
                <a:gd name="T27" fmla="*/ 6926 h 681"/>
                <a:gd name="T28" fmla="+- 0 8960 7064"/>
                <a:gd name="T29" fmla="*/ T28 w 2362"/>
                <a:gd name="T30" fmla="+- 0 6944 6874"/>
                <a:gd name="T31" fmla="*/ 6944 h 681"/>
                <a:gd name="T32" fmla="+- 0 9042 7064"/>
                <a:gd name="T33" fmla="*/ T32 w 2362"/>
                <a:gd name="T34" fmla="+- 0 6963 6874"/>
                <a:gd name="T35" fmla="*/ 6963 h 681"/>
                <a:gd name="T36" fmla="+- 0 9117 7064"/>
                <a:gd name="T37" fmla="*/ T36 w 2362"/>
                <a:gd name="T38" fmla="+- 0 6985 6874"/>
                <a:gd name="T39" fmla="*/ 6985 h 681"/>
                <a:gd name="T40" fmla="+- 0 9185 7064"/>
                <a:gd name="T41" fmla="*/ T40 w 2362"/>
                <a:gd name="T42" fmla="+- 0 7009 6874"/>
                <a:gd name="T43" fmla="*/ 7009 h 681"/>
                <a:gd name="T44" fmla="+- 0 9246 7064"/>
                <a:gd name="T45" fmla="*/ T44 w 2362"/>
                <a:gd name="T46" fmla="+- 0 7034 6874"/>
                <a:gd name="T47" fmla="*/ 7034 h 681"/>
                <a:gd name="T48" fmla="+- 0 9343 7064"/>
                <a:gd name="T49" fmla="*/ T48 w 2362"/>
                <a:gd name="T50" fmla="+- 0 7089 6874"/>
                <a:gd name="T51" fmla="*/ 7089 h 681"/>
                <a:gd name="T52" fmla="+- 0 9405 7064"/>
                <a:gd name="T53" fmla="*/ T52 w 2362"/>
                <a:gd name="T54" fmla="+- 0 7150 6874"/>
                <a:gd name="T55" fmla="*/ 7150 h 681"/>
                <a:gd name="T56" fmla="+- 0 9426 7064"/>
                <a:gd name="T57" fmla="*/ T56 w 2362"/>
                <a:gd name="T58" fmla="+- 0 7215 6874"/>
                <a:gd name="T59" fmla="*/ 7215 h 681"/>
                <a:gd name="T60" fmla="+- 0 9421 7064"/>
                <a:gd name="T61" fmla="*/ T60 w 2362"/>
                <a:gd name="T62" fmla="+- 0 7247 6874"/>
                <a:gd name="T63" fmla="*/ 7247 h 681"/>
                <a:gd name="T64" fmla="+- 0 9379 7064"/>
                <a:gd name="T65" fmla="*/ T64 w 2362"/>
                <a:gd name="T66" fmla="+- 0 7310 6874"/>
                <a:gd name="T67" fmla="*/ 7310 h 681"/>
                <a:gd name="T68" fmla="+- 0 9299 7064"/>
                <a:gd name="T69" fmla="*/ T68 w 2362"/>
                <a:gd name="T70" fmla="+- 0 7368 6874"/>
                <a:gd name="T71" fmla="*/ 7368 h 681"/>
                <a:gd name="T72" fmla="+- 0 9185 7064"/>
                <a:gd name="T73" fmla="*/ T72 w 2362"/>
                <a:gd name="T74" fmla="+- 0 7420 6874"/>
                <a:gd name="T75" fmla="*/ 7420 h 681"/>
                <a:gd name="T76" fmla="+- 0 9117 7064"/>
                <a:gd name="T77" fmla="*/ T76 w 2362"/>
                <a:gd name="T78" fmla="+- 0 7444 6874"/>
                <a:gd name="T79" fmla="*/ 7444 h 681"/>
                <a:gd name="T80" fmla="+- 0 9042 7064"/>
                <a:gd name="T81" fmla="*/ T80 w 2362"/>
                <a:gd name="T82" fmla="+- 0 7466 6874"/>
                <a:gd name="T83" fmla="*/ 7466 h 681"/>
                <a:gd name="T84" fmla="+- 0 8960 7064"/>
                <a:gd name="T85" fmla="*/ T84 w 2362"/>
                <a:gd name="T86" fmla="+- 0 7485 6874"/>
                <a:gd name="T87" fmla="*/ 7485 h 681"/>
                <a:gd name="T88" fmla="+- 0 8872 7064"/>
                <a:gd name="T89" fmla="*/ T88 w 2362"/>
                <a:gd name="T90" fmla="+- 0 7503 6874"/>
                <a:gd name="T91" fmla="*/ 7503 h 681"/>
                <a:gd name="T92" fmla="+- 0 8778 7064"/>
                <a:gd name="T93" fmla="*/ T92 w 2362"/>
                <a:gd name="T94" fmla="+- 0 7518 6874"/>
                <a:gd name="T95" fmla="*/ 7518 h 681"/>
                <a:gd name="T96" fmla="+- 0 8680 7064"/>
                <a:gd name="T97" fmla="*/ T96 w 2362"/>
                <a:gd name="T98" fmla="+- 0 7531 6874"/>
                <a:gd name="T99" fmla="*/ 7531 h 681"/>
                <a:gd name="T100" fmla="+- 0 8577 7064"/>
                <a:gd name="T101" fmla="*/ T100 w 2362"/>
                <a:gd name="T102" fmla="+- 0 7541 6874"/>
                <a:gd name="T103" fmla="*/ 7541 h 681"/>
                <a:gd name="T104" fmla="+- 0 8470 7064"/>
                <a:gd name="T105" fmla="*/ T104 w 2362"/>
                <a:gd name="T106" fmla="+- 0 7549 6874"/>
                <a:gd name="T107" fmla="*/ 7549 h 681"/>
                <a:gd name="T108" fmla="+- 0 8359 7064"/>
                <a:gd name="T109" fmla="*/ T108 w 2362"/>
                <a:gd name="T110" fmla="+- 0 7553 6874"/>
                <a:gd name="T111" fmla="*/ 7553 h 681"/>
                <a:gd name="T112" fmla="+- 0 8245 7064"/>
                <a:gd name="T113" fmla="*/ T112 w 2362"/>
                <a:gd name="T114" fmla="+- 0 7555 6874"/>
                <a:gd name="T115" fmla="*/ 7555 h 681"/>
                <a:gd name="T116" fmla="+- 0 8131 7064"/>
                <a:gd name="T117" fmla="*/ T116 w 2362"/>
                <a:gd name="T118" fmla="+- 0 7553 6874"/>
                <a:gd name="T119" fmla="*/ 7553 h 681"/>
                <a:gd name="T120" fmla="+- 0 8021 7064"/>
                <a:gd name="T121" fmla="*/ T120 w 2362"/>
                <a:gd name="T122" fmla="+- 0 7549 6874"/>
                <a:gd name="T123" fmla="*/ 7549 h 681"/>
                <a:gd name="T124" fmla="+- 0 7914 7064"/>
                <a:gd name="T125" fmla="*/ T124 w 2362"/>
                <a:gd name="T126" fmla="+- 0 7541 6874"/>
                <a:gd name="T127" fmla="*/ 7541 h 681"/>
                <a:gd name="T128" fmla="+- 0 7811 7064"/>
                <a:gd name="T129" fmla="*/ T128 w 2362"/>
                <a:gd name="T130" fmla="+- 0 7531 6874"/>
                <a:gd name="T131" fmla="*/ 7531 h 681"/>
                <a:gd name="T132" fmla="+- 0 7712 7064"/>
                <a:gd name="T133" fmla="*/ T132 w 2362"/>
                <a:gd name="T134" fmla="+- 0 7518 6874"/>
                <a:gd name="T135" fmla="*/ 7518 h 681"/>
                <a:gd name="T136" fmla="+- 0 7619 7064"/>
                <a:gd name="T137" fmla="*/ T136 w 2362"/>
                <a:gd name="T138" fmla="+- 0 7503 6874"/>
                <a:gd name="T139" fmla="*/ 7503 h 681"/>
                <a:gd name="T140" fmla="+- 0 7531 7064"/>
                <a:gd name="T141" fmla="*/ T140 w 2362"/>
                <a:gd name="T142" fmla="+- 0 7485 6874"/>
                <a:gd name="T143" fmla="*/ 7485 h 681"/>
                <a:gd name="T144" fmla="+- 0 7449 7064"/>
                <a:gd name="T145" fmla="*/ T144 w 2362"/>
                <a:gd name="T146" fmla="+- 0 7466 6874"/>
                <a:gd name="T147" fmla="*/ 7466 h 681"/>
                <a:gd name="T148" fmla="+- 0 7373 7064"/>
                <a:gd name="T149" fmla="*/ T148 w 2362"/>
                <a:gd name="T150" fmla="+- 0 7444 6874"/>
                <a:gd name="T151" fmla="*/ 7444 h 681"/>
                <a:gd name="T152" fmla="+- 0 7305 7064"/>
                <a:gd name="T153" fmla="*/ T152 w 2362"/>
                <a:gd name="T154" fmla="+- 0 7420 6874"/>
                <a:gd name="T155" fmla="*/ 7420 h 681"/>
                <a:gd name="T156" fmla="+- 0 7244 7064"/>
                <a:gd name="T157" fmla="*/ T156 w 2362"/>
                <a:gd name="T158" fmla="+- 0 7395 6874"/>
                <a:gd name="T159" fmla="*/ 7395 h 681"/>
                <a:gd name="T160" fmla="+- 0 7147 7064"/>
                <a:gd name="T161" fmla="*/ T160 w 2362"/>
                <a:gd name="T162" fmla="+- 0 7340 6874"/>
                <a:gd name="T163" fmla="*/ 7340 h 681"/>
                <a:gd name="T164" fmla="+- 0 7086 7064"/>
                <a:gd name="T165" fmla="*/ T164 w 2362"/>
                <a:gd name="T166" fmla="+- 0 7279 6874"/>
                <a:gd name="T167" fmla="*/ 7279 h 681"/>
                <a:gd name="T168" fmla="+- 0 7064 7064"/>
                <a:gd name="T169" fmla="*/ T168 w 2362"/>
                <a:gd name="T170" fmla="+- 0 7215 6874"/>
                <a:gd name="T171" fmla="*/ 7215 h 681"/>
                <a:gd name="T172" fmla="+- 0 7070 7064"/>
                <a:gd name="T173" fmla="*/ T172 w 2362"/>
                <a:gd name="T174" fmla="+- 0 7182 6874"/>
                <a:gd name="T175" fmla="*/ 7182 h 681"/>
                <a:gd name="T176" fmla="+- 0 7112 7064"/>
                <a:gd name="T177" fmla="*/ T176 w 2362"/>
                <a:gd name="T178" fmla="+- 0 7119 6874"/>
                <a:gd name="T179" fmla="*/ 7119 h 681"/>
                <a:gd name="T180" fmla="+- 0 7191 7064"/>
                <a:gd name="T181" fmla="*/ T180 w 2362"/>
                <a:gd name="T182" fmla="+- 0 7061 6874"/>
                <a:gd name="T183" fmla="*/ 7061 h 681"/>
                <a:gd name="T184" fmla="+- 0 7305 7064"/>
                <a:gd name="T185" fmla="*/ T184 w 2362"/>
                <a:gd name="T186" fmla="+- 0 7009 6874"/>
                <a:gd name="T187" fmla="*/ 7009 h 681"/>
                <a:gd name="T188" fmla="+- 0 7373 7064"/>
                <a:gd name="T189" fmla="*/ T188 w 2362"/>
                <a:gd name="T190" fmla="+- 0 6985 6874"/>
                <a:gd name="T191" fmla="*/ 6985 h 681"/>
                <a:gd name="T192" fmla="+- 0 7449 7064"/>
                <a:gd name="T193" fmla="*/ T192 w 2362"/>
                <a:gd name="T194" fmla="+- 0 6963 6874"/>
                <a:gd name="T195" fmla="*/ 6963 h 681"/>
                <a:gd name="T196" fmla="+- 0 7531 7064"/>
                <a:gd name="T197" fmla="*/ T196 w 2362"/>
                <a:gd name="T198" fmla="+- 0 6944 6874"/>
                <a:gd name="T199" fmla="*/ 6944 h 681"/>
                <a:gd name="T200" fmla="+- 0 7619 7064"/>
                <a:gd name="T201" fmla="*/ T200 w 2362"/>
                <a:gd name="T202" fmla="+- 0 6926 6874"/>
                <a:gd name="T203" fmla="*/ 6926 h 681"/>
                <a:gd name="T204" fmla="+- 0 7712 7064"/>
                <a:gd name="T205" fmla="*/ T204 w 2362"/>
                <a:gd name="T206" fmla="+- 0 6911 6874"/>
                <a:gd name="T207" fmla="*/ 6911 h 681"/>
                <a:gd name="T208" fmla="+- 0 7811 7064"/>
                <a:gd name="T209" fmla="*/ T208 w 2362"/>
                <a:gd name="T210" fmla="+- 0 6898 6874"/>
                <a:gd name="T211" fmla="*/ 6898 h 681"/>
                <a:gd name="T212" fmla="+- 0 7914 7064"/>
                <a:gd name="T213" fmla="*/ T212 w 2362"/>
                <a:gd name="T214" fmla="+- 0 6888 6874"/>
                <a:gd name="T215" fmla="*/ 6888 h 681"/>
                <a:gd name="T216" fmla="+- 0 8021 7064"/>
                <a:gd name="T217" fmla="*/ T216 w 2362"/>
                <a:gd name="T218" fmla="+- 0 6880 6874"/>
                <a:gd name="T219" fmla="*/ 6880 h 681"/>
                <a:gd name="T220" fmla="+- 0 8131 7064"/>
                <a:gd name="T221" fmla="*/ T220 w 2362"/>
                <a:gd name="T222" fmla="+- 0 6876 6874"/>
                <a:gd name="T223" fmla="*/ 6876 h 681"/>
                <a:gd name="T224" fmla="+- 0 8245 7064"/>
                <a:gd name="T225" fmla="*/ T224 w 2362"/>
                <a:gd name="T226" fmla="+- 0 6874 6874"/>
                <a:gd name="T227" fmla="*/ 6874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6" y="6"/>
                  </a:lnTo>
                  <a:lnTo>
                    <a:pt x="1513" y="14"/>
                  </a:lnTo>
                  <a:lnTo>
                    <a:pt x="1616" y="24"/>
                  </a:lnTo>
                  <a:lnTo>
                    <a:pt x="1714" y="37"/>
                  </a:lnTo>
                  <a:lnTo>
                    <a:pt x="1808" y="52"/>
                  </a:lnTo>
                  <a:lnTo>
                    <a:pt x="1896" y="70"/>
                  </a:lnTo>
                  <a:lnTo>
                    <a:pt x="1978" y="89"/>
                  </a:lnTo>
                  <a:lnTo>
                    <a:pt x="2053" y="111"/>
                  </a:lnTo>
                  <a:lnTo>
                    <a:pt x="2121" y="135"/>
                  </a:lnTo>
                  <a:lnTo>
                    <a:pt x="2182" y="160"/>
                  </a:lnTo>
                  <a:lnTo>
                    <a:pt x="2279" y="215"/>
                  </a:lnTo>
                  <a:lnTo>
                    <a:pt x="2341" y="276"/>
                  </a:lnTo>
                  <a:lnTo>
                    <a:pt x="2362" y="341"/>
                  </a:lnTo>
                  <a:lnTo>
                    <a:pt x="2357" y="373"/>
                  </a:lnTo>
                  <a:lnTo>
                    <a:pt x="2315" y="436"/>
                  </a:lnTo>
                  <a:lnTo>
                    <a:pt x="2235" y="494"/>
                  </a:lnTo>
                  <a:lnTo>
                    <a:pt x="2121" y="546"/>
                  </a:lnTo>
                  <a:lnTo>
                    <a:pt x="2053" y="570"/>
                  </a:lnTo>
                  <a:lnTo>
                    <a:pt x="1978" y="592"/>
                  </a:lnTo>
                  <a:lnTo>
                    <a:pt x="1896" y="611"/>
                  </a:lnTo>
                  <a:lnTo>
                    <a:pt x="1808" y="629"/>
                  </a:lnTo>
                  <a:lnTo>
                    <a:pt x="1714" y="644"/>
                  </a:lnTo>
                  <a:lnTo>
                    <a:pt x="1616" y="657"/>
                  </a:lnTo>
                  <a:lnTo>
                    <a:pt x="1513" y="667"/>
                  </a:lnTo>
                  <a:lnTo>
                    <a:pt x="1406" y="675"/>
                  </a:lnTo>
                  <a:lnTo>
                    <a:pt x="1295" y="679"/>
                  </a:lnTo>
                  <a:lnTo>
                    <a:pt x="1181" y="681"/>
                  </a:lnTo>
                  <a:lnTo>
                    <a:pt x="1067" y="679"/>
                  </a:lnTo>
                  <a:lnTo>
                    <a:pt x="957" y="675"/>
                  </a:lnTo>
                  <a:lnTo>
                    <a:pt x="850" y="667"/>
                  </a:lnTo>
                  <a:lnTo>
                    <a:pt x="747" y="657"/>
                  </a:lnTo>
                  <a:lnTo>
                    <a:pt x="648" y="644"/>
                  </a:lnTo>
                  <a:lnTo>
                    <a:pt x="555" y="629"/>
                  </a:lnTo>
                  <a:lnTo>
                    <a:pt x="467" y="611"/>
                  </a:lnTo>
                  <a:lnTo>
                    <a:pt x="385" y="592"/>
                  </a:lnTo>
                  <a:lnTo>
                    <a:pt x="309" y="570"/>
                  </a:lnTo>
                  <a:lnTo>
                    <a:pt x="241" y="546"/>
                  </a:lnTo>
                  <a:lnTo>
                    <a:pt x="180" y="521"/>
                  </a:lnTo>
                  <a:lnTo>
                    <a:pt x="83" y="466"/>
                  </a:lnTo>
                  <a:lnTo>
                    <a:pt x="22" y="405"/>
                  </a:lnTo>
                  <a:lnTo>
                    <a:pt x="0" y="341"/>
                  </a:lnTo>
                  <a:lnTo>
                    <a:pt x="6" y="308"/>
                  </a:lnTo>
                  <a:lnTo>
                    <a:pt x="48" y="245"/>
                  </a:lnTo>
                  <a:lnTo>
                    <a:pt x="127" y="187"/>
                  </a:lnTo>
                  <a:lnTo>
                    <a:pt x="241" y="135"/>
                  </a:lnTo>
                  <a:lnTo>
                    <a:pt x="309" y="111"/>
                  </a:lnTo>
                  <a:lnTo>
                    <a:pt x="385" y="89"/>
                  </a:lnTo>
                  <a:lnTo>
                    <a:pt x="467" y="70"/>
                  </a:lnTo>
                  <a:lnTo>
                    <a:pt x="555" y="52"/>
                  </a:lnTo>
                  <a:lnTo>
                    <a:pt x="648" y="37"/>
                  </a:lnTo>
                  <a:lnTo>
                    <a:pt x="747"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2" name="AutoShape 39"/>
            <p:cNvSpPr>
              <a:spLocks/>
            </p:cNvSpPr>
            <p:nvPr/>
          </p:nvSpPr>
          <p:spPr bwMode="auto">
            <a:xfrm>
              <a:off x="7400" y="6838"/>
              <a:ext cx="124" cy="441"/>
            </a:xfrm>
            <a:custGeom>
              <a:avLst/>
              <a:gdLst>
                <a:gd name="T0" fmla="+- 0 8219 8162"/>
                <a:gd name="T1" fmla="*/ T0 w 124"/>
                <a:gd name="T2" fmla="+- 0 7877 7561"/>
                <a:gd name="T3" fmla="*/ 7877 h 441"/>
                <a:gd name="T4" fmla="+- 0 8162 8162"/>
                <a:gd name="T5" fmla="*/ T4 w 124"/>
                <a:gd name="T6" fmla="+- 0 7877 7561"/>
                <a:gd name="T7" fmla="*/ 7877 h 441"/>
                <a:gd name="T8" fmla="+- 0 8224 8162"/>
                <a:gd name="T9" fmla="*/ T8 w 124"/>
                <a:gd name="T10" fmla="+- 0 8001 7561"/>
                <a:gd name="T11" fmla="*/ 8001 h 441"/>
                <a:gd name="T12" fmla="+- 0 8282 8162"/>
                <a:gd name="T13" fmla="*/ T12 w 124"/>
                <a:gd name="T14" fmla="+- 0 7884 7561"/>
                <a:gd name="T15" fmla="*/ 7884 h 441"/>
                <a:gd name="T16" fmla="+- 0 8219 8162"/>
                <a:gd name="T17" fmla="*/ T16 w 124"/>
                <a:gd name="T18" fmla="+- 0 7884 7561"/>
                <a:gd name="T19" fmla="*/ 7884 h 441"/>
                <a:gd name="T20" fmla="+- 0 8219 8162"/>
                <a:gd name="T21" fmla="*/ T20 w 124"/>
                <a:gd name="T22" fmla="+- 0 7877 7561"/>
                <a:gd name="T23" fmla="*/ 7877 h 441"/>
                <a:gd name="T24" fmla="+- 0 8229 8162"/>
                <a:gd name="T25" fmla="*/ T24 w 124"/>
                <a:gd name="T26" fmla="+- 0 7561 7561"/>
                <a:gd name="T27" fmla="*/ 7561 h 441"/>
                <a:gd name="T28" fmla="+- 0 8219 8162"/>
                <a:gd name="T29" fmla="*/ T28 w 124"/>
                <a:gd name="T30" fmla="+- 0 7561 7561"/>
                <a:gd name="T31" fmla="*/ 7561 h 441"/>
                <a:gd name="T32" fmla="+- 0 8219 8162"/>
                <a:gd name="T33" fmla="*/ T32 w 124"/>
                <a:gd name="T34" fmla="+- 0 7884 7561"/>
                <a:gd name="T35" fmla="*/ 7884 h 441"/>
                <a:gd name="T36" fmla="+- 0 8229 8162"/>
                <a:gd name="T37" fmla="*/ T36 w 124"/>
                <a:gd name="T38" fmla="+- 0 7884 7561"/>
                <a:gd name="T39" fmla="*/ 7884 h 441"/>
                <a:gd name="T40" fmla="+- 0 8229 8162"/>
                <a:gd name="T41" fmla="*/ T40 w 124"/>
                <a:gd name="T42" fmla="+- 0 7561 7561"/>
                <a:gd name="T43" fmla="*/ 7561 h 441"/>
                <a:gd name="T44" fmla="+- 0 8286 8162"/>
                <a:gd name="T45" fmla="*/ T44 w 124"/>
                <a:gd name="T46" fmla="+- 0 7877 7561"/>
                <a:gd name="T47" fmla="*/ 7877 h 441"/>
                <a:gd name="T48" fmla="+- 0 8229 8162"/>
                <a:gd name="T49" fmla="*/ T48 w 124"/>
                <a:gd name="T50" fmla="+- 0 7877 7561"/>
                <a:gd name="T51" fmla="*/ 7877 h 441"/>
                <a:gd name="T52" fmla="+- 0 8229 8162"/>
                <a:gd name="T53" fmla="*/ T52 w 124"/>
                <a:gd name="T54" fmla="+- 0 7884 7561"/>
                <a:gd name="T55" fmla="*/ 7884 h 441"/>
                <a:gd name="T56" fmla="+- 0 8282 8162"/>
                <a:gd name="T57" fmla="*/ T56 w 124"/>
                <a:gd name="T58" fmla="+- 0 7884 7561"/>
                <a:gd name="T59" fmla="*/ 7884 h 441"/>
                <a:gd name="T60" fmla="+- 0 8286 8162"/>
                <a:gd name="T61" fmla="*/ T60 w 124"/>
                <a:gd name="T62" fmla="+- 0 7877 7561"/>
                <a:gd name="T63" fmla="*/ 7877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6"/>
                  </a:moveTo>
                  <a:lnTo>
                    <a:pt x="0" y="316"/>
                  </a:lnTo>
                  <a:lnTo>
                    <a:pt x="62" y="440"/>
                  </a:lnTo>
                  <a:lnTo>
                    <a:pt x="120" y="323"/>
                  </a:lnTo>
                  <a:lnTo>
                    <a:pt x="57" y="323"/>
                  </a:lnTo>
                  <a:lnTo>
                    <a:pt x="57" y="316"/>
                  </a:lnTo>
                  <a:close/>
                  <a:moveTo>
                    <a:pt x="67" y="0"/>
                  </a:moveTo>
                  <a:lnTo>
                    <a:pt x="57" y="0"/>
                  </a:lnTo>
                  <a:lnTo>
                    <a:pt x="57" y="323"/>
                  </a:lnTo>
                  <a:lnTo>
                    <a:pt x="67" y="323"/>
                  </a:lnTo>
                  <a:lnTo>
                    <a:pt x="67" y="0"/>
                  </a:lnTo>
                  <a:close/>
                  <a:moveTo>
                    <a:pt x="124" y="316"/>
                  </a:moveTo>
                  <a:lnTo>
                    <a:pt x="67" y="316"/>
                  </a:lnTo>
                  <a:lnTo>
                    <a:pt x="67" y="323"/>
                  </a:lnTo>
                  <a:lnTo>
                    <a:pt x="120" y="323"/>
                  </a:lnTo>
                  <a:lnTo>
                    <a:pt x="124"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3" name="AutoShape 40"/>
            <p:cNvSpPr>
              <a:spLocks/>
            </p:cNvSpPr>
            <p:nvPr/>
          </p:nvSpPr>
          <p:spPr bwMode="auto">
            <a:xfrm>
              <a:off x="6171" y="7278"/>
              <a:ext cx="2627" cy="389"/>
            </a:xfrm>
            <a:custGeom>
              <a:avLst/>
              <a:gdLst>
                <a:gd name="T0" fmla="+- 0 7207 7207"/>
                <a:gd name="T1" fmla="*/ T0 w 2083"/>
                <a:gd name="T2" fmla="+- 0 8461 7999"/>
                <a:gd name="T3" fmla="*/ 8461 h 463"/>
                <a:gd name="T4" fmla="+- 0 7207 7207"/>
                <a:gd name="T5" fmla="*/ T4 w 2083"/>
                <a:gd name="T6" fmla="+- 0 8456 7999"/>
                <a:gd name="T7" fmla="*/ 8456 h 463"/>
                <a:gd name="T8" fmla="+- 0 7212 7207"/>
                <a:gd name="T9" fmla="*/ T8 w 2083"/>
                <a:gd name="T10" fmla="+- 0 8451 7999"/>
                <a:gd name="T11" fmla="*/ 8451 h 463"/>
                <a:gd name="T12" fmla="+- 0 7212 7207"/>
                <a:gd name="T13" fmla="*/ T12 w 2083"/>
                <a:gd name="T14" fmla="+- 0 8461 7999"/>
                <a:gd name="T15" fmla="*/ 8461 h 463"/>
                <a:gd name="T16" fmla="+- 0 9279 7207"/>
                <a:gd name="T17" fmla="*/ T16 w 2083"/>
                <a:gd name="T18" fmla="+- 0 8456 7999"/>
                <a:gd name="T19" fmla="*/ 8456 h 463"/>
                <a:gd name="T20" fmla="+- 0 7217 7207"/>
                <a:gd name="T21" fmla="*/ T20 w 2083"/>
                <a:gd name="T22" fmla="+- 0 8451 7999"/>
                <a:gd name="T23" fmla="*/ 8451 h 463"/>
                <a:gd name="T24" fmla="+- 0 9279 7207"/>
                <a:gd name="T25" fmla="*/ T24 w 2083"/>
                <a:gd name="T26" fmla="+- 0 8004 7999"/>
                <a:gd name="T27" fmla="*/ 8004 h 463"/>
                <a:gd name="T28" fmla="+- 0 9284 7207"/>
                <a:gd name="T29" fmla="*/ T28 w 2083"/>
                <a:gd name="T30" fmla="+- 0 8461 7999"/>
                <a:gd name="T31" fmla="*/ 8461 h 463"/>
                <a:gd name="T32" fmla="+- 0 9289 7207"/>
                <a:gd name="T33" fmla="*/ T32 w 2083"/>
                <a:gd name="T34" fmla="+- 0 8451 7999"/>
                <a:gd name="T35" fmla="*/ 8451 h 463"/>
                <a:gd name="T36" fmla="+- 0 9284 7207"/>
                <a:gd name="T37" fmla="*/ T36 w 2083"/>
                <a:gd name="T38" fmla="+- 0 8009 7999"/>
                <a:gd name="T39" fmla="*/ 8009 h 463"/>
                <a:gd name="T40" fmla="+- 0 9289 7207"/>
                <a:gd name="T41" fmla="*/ T40 w 2083"/>
                <a:gd name="T42" fmla="+- 0 8451 7999"/>
                <a:gd name="T43" fmla="*/ 8451 h 463"/>
                <a:gd name="T44" fmla="+- 0 9284 7207"/>
                <a:gd name="T45" fmla="*/ T44 w 2083"/>
                <a:gd name="T46" fmla="+- 0 8461 7999"/>
                <a:gd name="T47" fmla="*/ 8461 h 463"/>
                <a:gd name="T48" fmla="+- 0 9289 7207"/>
                <a:gd name="T49" fmla="*/ T48 w 2083"/>
                <a:gd name="T50" fmla="+- 0 8451 7999"/>
                <a:gd name="T51" fmla="*/ 8451 h 463"/>
                <a:gd name="T52" fmla="+- 0 9284 7207"/>
                <a:gd name="T53" fmla="*/ T52 w 2083"/>
                <a:gd name="T54" fmla="+- 0 8461 7999"/>
                <a:gd name="T55" fmla="*/ 8461 h 463"/>
                <a:gd name="T56" fmla="+- 0 9289 7207"/>
                <a:gd name="T57" fmla="*/ T56 w 2083"/>
                <a:gd name="T58" fmla="+- 0 8456 7999"/>
                <a:gd name="T59" fmla="*/ 8456 h 463"/>
                <a:gd name="T60" fmla="+- 0 7207 7207"/>
                <a:gd name="T61" fmla="*/ T60 w 2083"/>
                <a:gd name="T62" fmla="+- 0 8004 7999"/>
                <a:gd name="T63" fmla="*/ 8004 h 463"/>
                <a:gd name="T64" fmla="+- 0 7212 7207"/>
                <a:gd name="T65" fmla="*/ T64 w 2083"/>
                <a:gd name="T66" fmla="+- 0 8451 7999"/>
                <a:gd name="T67" fmla="*/ 8451 h 463"/>
                <a:gd name="T68" fmla="+- 0 7217 7207"/>
                <a:gd name="T69" fmla="*/ T68 w 2083"/>
                <a:gd name="T70" fmla="+- 0 8009 7999"/>
                <a:gd name="T71" fmla="*/ 8009 h 463"/>
                <a:gd name="T72" fmla="+- 0 7212 7207"/>
                <a:gd name="T73" fmla="*/ T72 w 2083"/>
                <a:gd name="T74" fmla="+- 0 7999 7999"/>
                <a:gd name="T75" fmla="*/ 7999 h 463"/>
                <a:gd name="T76" fmla="+- 0 7217 7207"/>
                <a:gd name="T77" fmla="*/ T76 w 2083"/>
                <a:gd name="T78" fmla="+- 0 8451 7999"/>
                <a:gd name="T79" fmla="*/ 8451 h 463"/>
                <a:gd name="T80" fmla="+- 0 9279 7207"/>
                <a:gd name="T81" fmla="*/ T80 w 2083"/>
                <a:gd name="T82" fmla="+- 0 8456 7999"/>
                <a:gd name="T83" fmla="*/ 8456 h 463"/>
                <a:gd name="T84" fmla="+- 0 7212 7207"/>
                <a:gd name="T85" fmla="*/ T84 w 2083"/>
                <a:gd name="T86" fmla="+- 0 7999 7999"/>
                <a:gd name="T87" fmla="*/ 7999 h 463"/>
                <a:gd name="T88" fmla="+- 0 7217 7207"/>
                <a:gd name="T89" fmla="*/ T88 w 2083"/>
                <a:gd name="T90" fmla="+- 0 8009 7999"/>
                <a:gd name="T91" fmla="*/ 8009 h 463"/>
                <a:gd name="T92" fmla="+- 0 7212 7207"/>
                <a:gd name="T93" fmla="*/ T92 w 2083"/>
                <a:gd name="T94" fmla="+- 0 7999 7999"/>
                <a:gd name="T95" fmla="*/ 7999 h 463"/>
                <a:gd name="T96" fmla="+- 0 7212 7207"/>
                <a:gd name="T97" fmla="*/ T96 w 2083"/>
                <a:gd name="T98" fmla="+- 0 7999 7999"/>
                <a:gd name="T99" fmla="*/ 7999 h 463"/>
                <a:gd name="T100" fmla="+- 0 7217 7207"/>
                <a:gd name="T101" fmla="*/ T100 w 2083"/>
                <a:gd name="T102" fmla="+- 0 8009 7999"/>
                <a:gd name="T103" fmla="*/ 8009 h 463"/>
                <a:gd name="T104" fmla="+- 0 9279 7207"/>
                <a:gd name="T105" fmla="*/ T104 w 2083"/>
                <a:gd name="T106" fmla="+- 0 8004 7999"/>
                <a:gd name="T107" fmla="*/ 8004 h 463"/>
                <a:gd name="T108" fmla="+- 0 9284 7207"/>
                <a:gd name="T109" fmla="*/ T108 w 2083"/>
                <a:gd name="T110" fmla="+- 0 7999 7999"/>
                <a:gd name="T111" fmla="*/ 7999 h 463"/>
                <a:gd name="T112" fmla="+- 0 9284 7207"/>
                <a:gd name="T113" fmla="*/ T112 w 2083"/>
                <a:gd name="T114" fmla="+- 0 8009 7999"/>
                <a:gd name="T115" fmla="*/ 8009 h 463"/>
                <a:gd name="T116" fmla="+- 0 9289 7207"/>
                <a:gd name="T117" fmla="*/ T116 w 2083"/>
                <a:gd name="T118" fmla="+- 0 8004 7999"/>
                <a:gd name="T119" fmla="*/ 8004 h 463"/>
                <a:gd name="T120" fmla="+- 0 7207 7207"/>
                <a:gd name="T121" fmla="*/ T120 w 2083"/>
                <a:gd name="T122" fmla="+- 0 7999 7999"/>
                <a:gd name="T123" fmla="*/ 7999 h 463"/>
                <a:gd name="T124" fmla="+- 0 7212 7207"/>
                <a:gd name="T125" fmla="*/ T124 w 2083"/>
                <a:gd name="T126" fmla="+- 0 7999 7999"/>
                <a:gd name="T127" fmla="*/ 7999 h 463"/>
                <a:gd name="T128" fmla="+- 0 9284 7207"/>
                <a:gd name="T129" fmla="*/ T128 w 2083"/>
                <a:gd name="T130" fmla="+- 0 7999 7999"/>
                <a:gd name="T131" fmla="*/ 7999 h 463"/>
                <a:gd name="T132" fmla="+- 0 9289 7207"/>
                <a:gd name="T133" fmla="*/ T132 w 2083"/>
                <a:gd name="T134" fmla="+- 0 7999 7999"/>
                <a:gd name="T135" fmla="*/ 7999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4" name="AutoShape 41"/>
            <p:cNvSpPr>
              <a:spLocks/>
            </p:cNvSpPr>
            <p:nvPr/>
          </p:nvSpPr>
          <p:spPr bwMode="auto">
            <a:xfrm flipV="1">
              <a:off x="5326" y="4427"/>
              <a:ext cx="500" cy="142"/>
            </a:xfrm>
            <a:custGeom>
              <a:avLst/>
              <a:gdLst>
                <a:gd name="T0" fmla="+- 0 6538 6072"/>
                <a:gd name="T1" fmla="*/ T0 w 590"/>
                <a:gd name="T2" fmla="+- 0 4853 4853"/>
                <a:gd name="T3" fmla="*/ 4853 h 124"/>
                <a:gd name="T4" fmla="+- 0 6538 6072"/>
                <a:gd name="T5" fmla="*/ T4 w 590"/>
                <a:gd name="T6" fmla="+- 0 4976 4853"/>
                <a:gd name="T7" fmla="*/ 4976 h 124"/>
                <a:gd name="T8" fmla="+- 0 6651 6072"/>
                <a:gd name="T9" fmla="*/ T8 w 590"/>
                <a:gd name="T10" fmla="+- 0 4919 4853"/>
                <a:gd name="T11" fmla="*/ 4919 h 124"/>
                <a:gd name="T12" fmla="+- 0 6544 6072"/>
                <a:gd name="T13" fmla="*/ T12 w 590"/>
                <a:gd name="T14" fmla="+- 0 4919 4853"/>
                <a:gd name="T15" fmla="*/ 4919 h 124"/>
                <a:gd name="T16" fmla="+- 0 6544 6072"/>
                <a:gd name="T17" fmla="*/ T16 w 590"/>
                <a:gd name="T18" fmla="+- 0 4909 4853"/>
                <a:gd name="T19" fmla="*/ 4909 h 124"/>
                <a:gd name="T20" fmla="+- 0 6651 6072"/>
                <a:gd name="T21" fmla="*/ T20 w 590"/>
                <a:gd name="T22" fmla="+- 0 4909 4853"/>
                <a:gd name="T23" fmla="*/ 4909 h 124"/>
                <a:gd name="T24" fmla="+- 0 6538 6072"/>
                <a:gd name="T25" fmla="*/ T24 w 590"/>
                <a:gd name="T26" fmla="+- 0 4853 4853"/>
                <a:gd name="T27" fmla="*/ 4853 h 124"/>
                <a:gd name="T28" fmla="+- 0 6538 6072"/>
                <a:gd name="T29" fmla="*/ T28 w 590"/>
                <a:gd name="T30" fmla="+- 0 4909 4853"/>
                <a:gd name="T31" fmla="*/ 4909 h 124"/>
                <a:gd name="T32" fmla="+- 0 6072 6072"/>
                <a:gd name="T33" fmla="*/ T32 w 590"/>
                <a:gd name="T34" fmla="+- 0 4909 4853"/>
                <a:gd name="T35" fmla="*/ 4909 h 124"/>
                <a:gd name="T36" fmla="+- 0 6072 6072"/>
                <a:gd name="T37" fmla="*/ T36 w 590"/>
                <a:gd name="T38" fmla="+- 0 4919 4853"/>
                <a:gd name="T39" fmla="*/ 4919 h 124"/>
                <a:gd name="T40" fmla="+- 0 6538 6072"/>
                <a:gd name="T41" fmla="*/ T40 w 590"/>
                <a:gd name="T42" fmla="+- 0 4919 4853"/>
                <a:gd name="T43" fmla="*/ 4919 h 124"/>
                <a:gd name="T44" fmla="+- 0 6538 6072"/>
                <a:gd name="T45" fmla="*/ T44 w 590"/>
                <a:gd name="T46" fmla="+- 0 4909 4853"/>
                <a:gd name="T47" fmla="*/ 4909 h 124"/>
                <a:gd name="T48" fmla="+- 0 6651 6072"/>
                <a:gd name="T49" fmla="*/ T48 w 590"/>
                <a:gd name="T50" fmla="+- 0 4909 4853"/>
                <a:gd name="T51" fmla="*/ 4909 h 124"/>
                <a:gd name="T52" fmla="+- 0 6544 6072"/>
                <a:gd name="T53" fmla="*/ T52 w 590"/>
                <a:gd name="T54" fmla="+- 0 4909 4853"/>
                <a:gd name="T55" fmla="*/ 4909 h 124"/>
                <a:gd name="T56" fmla="+- 0 6544 6072"/>
                <a:gd name="T57" fmla="*/ T56 w 590"/>
                <a:gd name="T58" fmla="+- 0 4919 4853"/>
                <a:gd name="T59" fmla="*/ 4919 h 124"/>
                <a:gd name="T60" fmla="+- 0 6651 6072"/>
                <a:gd name="T61" fmla="*/ T60 w 590"/>
                <a:gd name="T62" fmla="+- 0 4919 4853"/>
                <a:gd name="T63" fmla="*/ 4919 h 124"/>
                <a:gd name="T64" fmla="+- 0 6661 6072"/>
                <a:gd name="T65" fmla="*/ T64 w 590"/>
                <a:gd name="T66" fmla="+- 0 4914 4853"/>
                <a:gd name="T67" fmla="*/ 4914 h 124"/>
                <a:gd name="T68" fmla="+- 0 6651 6072"/>
                <a:gd name="T69" fmla="*/ T68 w 590"/>
                <a:gd name="T70" fmla="+- 0 4909 4853"/>
                <a:gd name="T71" fmla="*/ 4909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0" h="124">
                  <a:moveTo>
                    <a:pt x="466" y="0"/>
                  </a:moveTo>
                  <a:lnTo>
                    <a:pt x="466" y="123"/>
                  </a:lnTo>
                  <a:lnTo>
                    <a:pt x="579" y="66"/>
                  </a:lnTo>
                  <a:lnTo>
                    <a:pt x="472" y="66"/>
                  </a:lnTo>
                  <a:lnTo>
                    <a:pt x="472" y="56"/>
                  </a:lnTo>
                  <a:lnTo>
                    <a:pt x="579" y="56"/>
                  </a:lnTo>
                  <a:lnTo>
                    <a:pt x="466" y="0"/>
                  </a:lnTo>
                  <a:close/>
                  <a:moveTo>
                    <a:pt x="466" y="56"/>
                  </a:moveTo>
                  <a:lnTo>
                    <a:pt x="0" y="56"/>
                  </a:lnTo>
                  <a:lnTo>
                    <a:pt x="0" y="66"/>
                  </a:lnTo>
                  <a:lnTo>
                    <a:pt x="466" y="66"/>
                  </a:lnTo>
                  <a:lnTo>
                    <a:pt x="466" y="56"/>
                  </a:lnTo>
                  <a:close/>
                  <a:moveTo>
                    <a:pt x="579" y="56"/>
                  </a:moveTo>
                  <a:lnTo>
                    <a:pt x="472" y="56"/>
                  </a:lnTo>
                  <a:lnTo>
                    <a:pt x="472" y="66"/>
                  </a:lnTo>
                  <a:lnTo>
                    <a:pt x="579" y="66"/>
                  </a:lnTo>
                  <a:lnTo>
                    <a:pt x="589" y="61"/>
                  </a:lnTo>
                  <a:lnTo>
                    <a:pt x="579"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385" name="Line 42"/>
            <p:cNvCxnSpPr>
              <a:cxnSpLocks noChangeShapeType="1"/>
            </p:cNvCxnSpPr>
            <p:nvPr/>
          </p:nvCxnSpPr>
          <p:spPr bwMode="auto">
            <a:xfrm>
              <a:off x="5326" y="4494"/>
              <a:ext cx="0" cy="2167"/>
            </a:xfrm>
            <a:prstGeom prst="line">
              <a:avLst/>
            </a:prstGeom>
            <a:noFill/>
            <a:ln w="6350">
              <a:solidFill>
                <a:srgbClr val="231F2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2580" y="6231"/>
              <a:ext cx="2746" cy="430"/>
            </a:xfrm>
            <a:custGeom>
              <a:avLst/>
              <a:gdLst>
                <a:gd name="T0" fmla="+- 0 6083 2496"/>
                <a:gd name="T1" fmla="*/ T0 w 3587"/>
                <a:gd name="T2" fmla="+- 0 8302 7872"/>
                <a:gd name="T3" fmla="*/ 8302 h 430"/>
                <a:gd name="T4" fmla="+- 0 2496 2496"/>
                <a:gd name="T5" fmla="*/ T4 w 3587"/>
                <a:gd name="T6" fmla="+- 0 8302 7872"/>
                <a:gd name="T7" fmla="*/ 8302 h 430"/>
                <a:gd name="T8" fmla="+- 0 2499 2496"/>
                <a:gd name="T9" fmla="*/ T8 w 3587"/>
                <a:gd name="T10" fmla="+- 0 7872 7872"/>
                <a:gd name="T11" fmla="*/ 7872 h 430"/>
              </a:gdLst>
              <a:ahLst/>
              <a:cxnLst>
                <a:cxn ang="0">
                  <a:pos x="T1" y="T3"/>
                </a:cxn>
                <a:cxn ang="0">
                  <a:pos x="T5" y="T7"/>
                </a:cxn>
                <a:cxn ang="0">
                  <a:pos x="T9" y="T11"/>
                </a:cxn>
              </a:cxnLst>
              <a:rect l="0" t="0" r="r" b="b"/>
              <a:pathLst>
                <a:path w="3587" h="430">
                  <a:moveTo>
                    <a:pt x="3587" y="430"/>
                  </a:moveTo>
                  <a:lnTo>
                    <a:pt x="0" y="430"/>
                  </a:lnTo>
                  <a:lnTo>
                    <a:pt x="3"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7" name="AutoShape 44"/>
            <p:cNvSpPr>
              <a:spLocks/>
            </p:cNvSpPr>
            <p:nvPr/>
          </p:nvSpPr>
          <p:spPr bwMode="auto">
            <a:xfrm>
              <a:off x="3152" y="1117"/>
              <a:ext cx="441" cy="124"/>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p:cNvSpPr>
              <a:spLocks/>
            </p:cNvSpPr>
            <p:nvPr/>
          </p:nvSpPr>
          <p:spPr bwMode="auto">
            <a:xfrm>
              <a:off x="3593" y="806"/>
              <a:ext cx="2362" cy="751"/>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9" name="AutoShape 46"/>
            <p:cNvSpPr>
              <a:spLocks/>
            </p:cNvSpPr>
            <p:nvPr/>
          </p:nvSpPr>
          <p:spPr bwMode="auto">
            <a:xfrm>
              <a:off x="1333" y="1984"/>
              <a:ext cx="289" cy="141"/>
            </a:xfrm>
            <a:custGeom>
              <a:avLst/>
              <a:gdLst>
                <a:gd name="T0" fmla="+- 0 1373 1056"/>
                <a:gd name="T1" fmla="*/ T0 w 441"/>
                <a:gd name="T2" fmla="+- 0 2158 2158"/>
                <a:gd name="T3" fmla="*/ 2158 h 124"/>
                <a:gd name="T4" fmla="+- 0 1373 1056"/>
                <a:gd name="T5" fmla="*/ T4 w 441"/>
                <a:gd name="T6" fmla="+- 0 2282 2158"/>
                <a:gd name="T7" fmla="*/ 2282 h 124"/>
                <a:gd name="T8" fmla="+- 0 1486 1056"/>
                <a:gd name="T9" fmla="*/ T8 w 441"/>
                <a:gd name="T10" fmla="+- 0 2225 2158"/>
                <a:gd name="T11" fmla="*/ 2225 h 124"/>
                <a:gd name="T12" fmla="+- 0 1379 1056"/>
                <a:gd name="T13" fmla="*/ T12 w 441"/>
                <a:gd name="T14" fmla="+- 0 2225 2158"/>
                <a:gd name="T15" fmla="*/ 2225 h 124"/>
                <a:gd name="T16" fmla="+- 0 1379 1056"/>
                <a:gd name="T17" fmla="*/ T16 w 441"/>
                <a:gd name="T18" fmla="+- 0 2215 2158"/>
                <a:gd name="T19" fmla="*/ 2215 h 124"/>
                <a:gd name="T20" fmla="+- 0 1486 1056"/>
                <a:gd name="T21" fmla="*/ T20 w 441"/>
                <a:gd name="T22" fmla="+- 0 2215 2158"/>
                <a:gd name="T23" fmla="*/ 2215 h 124"/>
                <a:gd name="T24" fmla="+- 0 1373 1056"/>
                <a:gd name="T25" fmla="*/ T24 w 441"/>
                <a:gd name="T26" fmla="+- 0 2158 2158"/>
                <a:gd name="T27" fmla="*/ 2158 h 124"/>
                <a:gd name="T28" fmla="+- 0 1373 1056"/>
                <a:gd name="T29" fmla="*/ T28 w 441"/>
                <a:gd name="T30" fmla="+- 0 2215 2158"/>
                <a:gd name="T31" fmla="*/ 2215 h 124"/>
                <a:gd name="T32" fmla="+- 0 1056 1056"/>
                <a:gd name="T33" fmla="*/ T32 w 441"/>
                <a:gd name="T34" fmla="+- 0 2215 2158"/>
                <a:gd name="T35" fmla="*/ 2215 h 124"/>
                <a:gd name="T36" fmla="+- 0 1056 1056"/>
                <a:gd name="T37" fmla="*/ T36 w 441"/>
                <a:gd name="T38" fmla="+- 0 2225 2158"/>
                <a:gd name="T39" fmla="*/ 2225 h 124"/>
                <a:gd name="T40" fmla="+- 0 1373 1056"/>
                <a:gd name="T41" fmla="*/ T40 w 441"/>
                <a:gd name="T42" fmla="+- 0 2225 2158"/>
                <a:gd name="T43" fmla="*/ 2225 h 124"/>
                <a:gd name="T44" fmla="+- 0 1373 1056"/>
                <a:gd name="T45" fmla="*/ T44 w 441"/>
                <a:gd name="T46" fmla="+- 0 2215 2158"/>
                <a:gd name="T47" fmla="*/ 2215 h 124"/>
                <a:gd name="T48" fmla="+- 0 1486 1056"/>
                <a:gd name="T49" fmla="*/ T48 w 441"/>
                <a:gd name="T50" fmla="+- 0 2215 2158"/>
                <a:gd name="T51" fmla="*/ 2215 h 124"/>
                <a:gd name="T52" fmla="+- 0 1379 1056"/>
                <a:gd name="T53" fmla="*/ T52 w 441"/>
                <a:gd name="T54" fmla="+- 0 2215 2158"/>
                <a:gd name="T55" fmla="*/ 2215 h 124"/>
                <a:gd name="T56" fmla="+- 0 1379 1056"/>
                <a:gd name="T57" fmla="*/ T56 w 441"/>
                <a:gd name="T58" fmla="+- 0 2225 2158"/>
                <a:gd name="T59" fmla="*/ 2225 h 124"/>
                <a:gd name="T60" fmla="+- 0 1486 1056"/>
                <a:gd name="T61" fmla="*/ T60 w 441"/>
                <a:gd name="T62" fmla="+- 0 2225 2158"/>
                <a:gd name="T63" fmla="*/ 2225 h 124"/>
                <a:gd name="T64" fmla="+- 0 1496 1056"/>
                <a:gd name="T65" fmla="*/ T64 w 441"/>
                <a:gd name="T66" fmla="+- 0 2220 2158"/>
                <a:gd name="T67" fmla="*/ 2220 h 124"/>
                <a:gd name="T68" fmla="+- 0 1486 1056"/>
                <a:gd name="T69" fmla="*/ T68 w 441"/>
                <a:gd name="T70" fmla="+- 0 2215 2158"/>
                <a:gd name="T71" fmla="*/ 2215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0" name="Freeform 389"/>
            <p:cNvSpPr>
              <a:spLocks/>
            </p:cNvSpPr>
            <p:nvPr/>
          </p:nvSpPr>
          <p:spPr bwMode="auto">
            <a:xfrm>
              <a:off x="331" y="1760"/>
              <a:ext cx="992" cy="651"/>
            </a:xfrm>
            <a:custGeom>
              <a:avLst/>
              <a:gdLst>
                <a:gd name="T0" fmla="+- 0 531 5"/>
                <a:gd name="T1" fmla="*/ T0 w 1052"/>
                <a:gd name="T2" fmla="+- 0 1902 1902"/>
                <a:gd name="T3" fmla="*/ 1902 h 637"/>
                <a:gd name="T4" fmla="+- 0 626 5"/>
                <a:gd name="T5" fmla="*/ T4 w 1052"/>
                <a:gd name="T6" fmla="+- 0 1907 1902"/>
                <a:gd name="T7" fmla="*/ 1907 h 637"/>
                <a:gd name="T8" fmla="+- 0 715 5"/>
                <a:gd name="T9" fmla="*/ T8 w 1052"/>
                <a:gd name="T10" fmla="+- 0 1922 1902"/>
                <a:gd name="T11" fmla="*/ 1922 h 637"/>
                <a:gd name="T12" fmla="+- 0 796 5"/>
                <a:gd name="T13" fmla="*/ T12 w 1052"/>
                <a:gd name="T14" fmla="+- 0 1945 1902"/>
                <a:gd name="T15" fmla="*/ 1945 h 637"/>
                <a:gd name="T16" fmla="+- 0 870 5"/>
                <a:gd name="T17" fmla="*/ T16 w 1052"/>
                <a:gd name="T18" fmla="+- 0 1977 1902"/>
                <a:gd name="T19" fmla="*/ 1977 h 637"/>
                <a:gd name="T20" fmla="+- 0 933 5"/>
                <a:gd name="T21" fmla="*/ T20 w 1052"/>
                <a:gd name="T22" fmla="+- 0 2015 1902"/>
                <a:gd name="T23" fmla="*/ 2015 h 637"/>
                <a:gd name="T24" fmla="+- 0 985 5"/>
                <a:gd name="T25" fmla="*/ T24 w 1052"/>
                <a:gd name="T26" fmla="+- 0 2060 1902"/>
                <a:gd name="T27" fmla="*/ 2060 h 637"/>
                <a:gd name="T28" fmla="+- 0 1024 5"/>
                <a:gd name="T29" fmla="*/ T28 w 1052"/>
                <a:gd name="T30" fmla="+- 0 2109 1902"/>
                <a:gd name="T31" fmla="*/ 2109 h 637"/>
                <a:gd name="T32" fmla="+- 0 1057 5"/>
                <a:gd name="T33" fmla="*/ T32 w 1052"/>
                <a:gd name="T34" fmla="+- 0 2220 1902"/>
                <a:gd name="T35" fmla="*/ 2220 h 637"/>
                <a:gd name="T36" fmla="+- 0 1049 5"/>
                <a:gd name="T37" fmla="*/ T36 w 1052"/>
                <a:gd name="T38" fmla="+- 0 2277 1902"/>
                <a:gd name="T39" fmla="*/ 2277 h 637"/>
                <a:gd name="T40" fmla="+- 0 985 5"/>
                <a:gd name="T41" fmla="*/ T40 w 1052"/>
                <a:gd name="T42" fmla="+- 0 2381 1902"/>
                <a:gd name="T43" fmla="*/ 2381 h 637"/>
                <a:gd name="T44" fmla="+- 0 933 5"/>
                <a:gd name="T45" fmla="*/ T44 w 1052"/>
                <a:gd name="T46" fmla="+- 0 2425 1902"/>
                <a:gd name="T47" fmla="*/ 2425 h 637"/>
                <a:gd name="T48" fmla="+- 0 870 5"/>
                <a:gd name="T49" fmla="*/ T48 w 1052"/>
                <a:gd name="T50" fmla="+- 0 2464 1902"/>
                <a:gd name="T51" fmla="*/ 2464 h 637"/>
                <a:gd name="T52" fmla="+- 0 796 5"/>
                <a:gd name="T53" fmla="*/ T52 w 1052"/>
                <a:gd name="T54" fmla="+- 0 2495 1902"/>
                <a:gd name="T55" fmla="*/ 2495 h 637"/>
                <a:gd name="T56" fmla="+- 0 715 5"/>
                <a:gd name="T57" fmla="*/ T56 w 1052"/>
                <a:gd name="T58" fmla="+- 0 2518 1902"/>
                <a:gd name="T59" fmla="*/ 2518 h 637"/>
                <a:gd name="T60" fmla="+- 0 626 5"/>
                <a:gd name="T61" fmla="*/ T60 w 1052"/>
                <a:gd name="T62" fmla="+- 0 2533 1902"/>
                <a:gd name="T63" fmla="*/ 2533 h 637"/>
                <a:gd name="T64" fmla="+- 0 531 5"/>
                <a:gd name="T65" fmla="*/ T64 w 1052"/>
                <a:gd name="T66" fmla="+- 0 2538 1902"/>
                <a:gd name="T67" fmla="*/ 2538 h 637"/>
                <a:gd name="T68" fmla="+- 0 436 5"/>
                <a:gd name="T69" fmla="*/ T68 w 1052"/>
                <a:gd name="T70" fmla="+- 0 2533 1902"/>
                <a:gd name="T71" fmla="*/ 2533 h 637"/>
                <a:gd name="T72" fmla="+- 0 347 5"/>
                <a:gd name="T73" fmla="*/ T72 w 1052"/>
                <a:gd name="T74" fmla="+- 0 2518 1902"/>
                <a:gd name="T75" fmla="*/ 2518 h 637"/>
                <a:gd name="T76" fmla="+- 0 266 5"/>
                <a:gd name="T77" fmla="*/ T76 w 1052"/>
                <a:gd name="T78" fmla="+- 0 2495 1902"/>
                <a:gd name="T79" fmla="*/ 2495 h 637"/>
                <a:gd name="T80" fmla="+- 0 192 5"/>
                <a:gd name="T81" fmla="*/ T80 w 1052"/>
                <a:gd name="T82" fmla="+- 0 2464 1902"/>
                <a:gd name="T83" fmla="*/ 2464 h 637"/>
                <a:gd name="T84" fmla="+- 0 129 5"/>
                <a:gd name="T85" fmla="*/ T84 w 1052"/>
                <a:gd name="T86" fmla="+- 0 2425 1902"/>
                <a:gd name="T87" fmla="*/ 2425 h 637"/>
                <a:gd name="T88" fmla="+- 0 77 5"/>
                <a:gd name="T89" fmla="*/ T88 w 1052"/>
                <a:gd name="T90" fmla="+- 0 2381 1902"/>
                <a:gd name="T91" fmla="*/ 2381 h 637"/>
                <a:gd name="T92" fmla="+- 0 38 5"/>
                <a:gd name="T93" fmla="*/ T92 w 1052"/>
                <a:gd name="T94" fmla="+- 0 2331 1902"/>
                <a:gd name="T95" fmla="*/ 2331 h 637"/>
                <a:gd name="T96" fmla="+- 0 5 5"/>
                <a:gd name="T97" fmla="*/ T96 w 1052"/>
                <a:gd name="T98" fmla="+- 0 2220 1902"/>
                <a:gd name="T99" fmla="*/ 2220 h 637"/>
                <a:gd name="T100" fmla="+- 0 13 5"/>
                <a:gd name="T101" fmla="*/ T100 w 1052"/>
                <a:gd name="T102" fmla="+- 0 2163 1902"/>
                <a:gd name="T103" fmla="*/ 2163 h 637"/>
                <a:gd name="T104" fmla="+- 0 77 5"/>
                <a:gd name="T105" fmla="*/ T104 w 1052"/>
                <a:gd name="T106" fmla="+- 0 2060 1902"/>
                <a:gd name="T107" fmla="*/ 2060 h 637"/>
                <a:gd name="T108" fmla="+- 0 129 5"/>
                <a:gd name="T109" fmla="*/ T108 w 1052"/>
                <a:gd name="T110" fmla="+- 0 2015 1902"/>
                <a:gd name="T111" fmla="*/ 2015 h 637"/>
                <a:gd name="T112" fmla="+- 0 192 5"/>
                <a:gd name="T113" fmla="*/ T112 w 1052"/>
                <a:gd name="T114" fmla="+- 0 1977 1902"/>
                <a:gd name="T115" fmla="*/ 1977 h 637"/>
                <a:gd name="T116" fmla="+- 0 266 5"/>
                <a:gd name="T117" fmla="*/ T116 w 1052"/>
                <a:gd name="T118" fmla="+- 0 1945 1902"/>
                <a:gd name="T119" fmla="*/ 1945 h 637"/>
                <a:gd name="T120" fmla="+- 0 347 5"/>
                <a:gd name="T121" fmla="*/ T120 w 1052"/>
                <a:gd name="T122" fmla="+- 0 1922 1902"/>
                <a:gd name="T123" fmla="*/ 1922 h 637"/>
                <a:gd name="T124" fmla="+- 0 436 5"/>
                <a:gd name="T125" fmla="*/ T124 w 1052"/>
                <a:gd name="T126" fmla="+- 0 1907 1902"/>
                <a:gd name="T127" fmla="*/ 1907 h 637"/>
                <a:gd name="T128" fmla="+- 0 531 5"/>
                <a:gd name="T129" fmla="*/ T128 w 1052"/>
                <a:gd name="T130" fmla="+- 0 1902 1902"/>
                <a:gd name="T131" fmla="*/ 190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2" h="637">
                  <a:moveTo>
                    <a:pt x="526" y="0"/>
                  </a:moveTo>
                  <a:lnTo>
                    <a:pt x="621" y="5"/>
                  </a:lnTo>
                  <a:lnTo>
                    <a:pt x="710" y="20"/>
                  </a:lnTo>
                  <a:lnTo>
                    <a:pt x="791" y="43"/>
                  </a:lnTo>
                  <a:lnTo>
                    <a:pt x="865" y="75"/>
                  </a:lnTo>
                  <a:lnTo>
                    <a:pt x="928" y="113"/>
                  </a:lnTo>
                  <a:lnTo>
                    <a:pt x="980" y="158"/>
                  </a:lnTo>
                  <a:lnTo>
                    <a:pt x="1019" y="207"/>
                  </a:lnTo>
                  <a:lnTo>
                    <a:pt x="1052" y="318"/>
                  </a:lnTo>
                  <a:lnTo>
                    <a:pt x="1044" y="375"/>
                  </a:lnTo>
                  <a:lnTo>
                    <a:pt x="980" y="479"/>
                  </a:lnTo>
                  <a:lnTo>
                    <a:pt x="928" y="523"/>
                  </a:lnTo>
                  <a:lnTo>
                    <a:pt x="865" y="562"/>
                  </a:lnTo>
                  <a:lnTo>
                    <a:pt x="791" y="593"/>
                  </a:lnTo>
                  <a:lnTo>
                    <a:pt x="710" y="616"/>
                  </a:lnTo>
                  <a:lnTo>
                    <a:pt x="621" y="631"/>
                  </a:lnTo>
                  <a:lnTo>
                    <a:pt x="526" y="636"/>
                  </a:lnTo>
                  <a:lnTo>
                    <a:pt x="431" y="631"/>
                  </a:lnTo>
                  <a:lnTo>
                    <a:pt x="342" y="616"/>
                  </a:lnTo>
                  <a:lnTo>
                    <a:pt x="261" y="593"/>
                  </a:lnTo>
                  <a:lnTo>
                    <a:pt x="187" y="562"/>
                  </a:lnTo>
                  <a:lnTo>
                    <a:pt x="124" y="523"/>
                  </a:lnTo>
                  <a:lnTo>
                    <a:pt x="72" y="479"/>
                  </a:lnTo>
                  <a:lnTo>
                    <a:pt x="33" y="429"/>
                  </a:lnTo>
                  <a:lnTo>
                    <a:pt x="0" y="318"/>
                  </a:lnTo>
                  <a:lnTo>
                    <a:pt x="8" y="261"/>
                  </a:lnTo>
                  <a:lnTo>
                    <a:pt x="72" y="158"/>
                  </a:lnTo>
                  <a:lnTo>
                    <a:pt x="124" y="113"/>
                  </a:lnTo>
                  <a:lnTo>
                    <a:pt x="187" y="75"/>
                  </a:lnTo>
                  <a:lnTo>
                    <a:pt x="261" y="43"/>
                  </a:lnTo>
                  <a:lnTo>
                    <a:pt x="342" y="20"/>
                  </a:lnTo>
                  <a:lnTo>
                    <a:pt x="431"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1" name="AutoShape 48"/>
            <p:cNvSpPr>
              <a:spLocks/>
            </p:cNvSpPr>
            <p:nvPr/>
          </p:nvSpPr>
          <p:spPr bwMode="auto">
            <a:xfrm>
              <a:off x="3179" y="1984"/>
              <a:ext cx="441" cy="124"/>
            </a:xfrm>
            <a:custGeom>
              <a:avLst/>
              <a:gdLst>
                <a:gd name="T0" fmla="+- 0 3884 3567"/>
                <a:gd name="T1" fmla="*/ T0 w 441"/>
                <a:gd name="T2" fmla="+- 0 2143 2143"/>
                <a:gd name="T3" fmla="*/ 2143 h 124"/>
                <a:gd name="T4" fmla="+- 0 3884 3567"/>
                <a:gd name="T5" fmla="*/ T4 w 441"/>
                <a:gd name="T6" fmla="+- 0 2267 2143"/>
                <a:gd name="T7" fmla="*/ 2267 h 124"/>
                <a:gd name="T8" fmla="+- 0 3997 3567"/>
                <a:gd name="T9" fmla="*/ T8 w 441"/>
                <a:gd name="T10" fmla="+- 0 2210 2143"/>
                <a:gd name="T11" fmla="*/ 2210 h 124"/>
                <a:gd name="T12" fmla="+- 0 3890 3567"/>
                <a:gd name="T13" fmla="*/ T12 w 441"/>
                <a:gd name="T14" fmla="+- 0 2210 2143"/>
                <a:gd name="T15" fmla="*/ 2210 h 124"/>
                <a:gd name="T16" fmla="+- 0 3890 3567"/>
                <a:gd name="T17" fmla="*/ T16 w 441"/>
                <a:gd name="T18" fmla="+- 0 2200 2143"/>
                <a:gd name="T19" fmla="*/ 2200 h 124"/>
                <a:gd name="T20" fmla="+- 0 3997 3567"/>
                <a:gd name="T21" fmla="*/ T20 w 441"/>
                <a:gd name="T22" fmla="+- 0 2200 2143"/>
                <a:gd name="T23" fmla="*/ 2200 h 124"/>
                <a:gd name="T24" fmla="+- 0 3884 3567"/>
                <a:gd name="T25" fmla="*/ T24 w 441"/>
                <a:gd name="T26" fmla="+- 0 2143 2143"/>
                <a:gd name="T27" fmla="*/ 2143 h 124"/>
                <a:gd name="T28" fmla="+- 0 3884 3567"/>
                <a:gd name="T29" fmla="*/ T28 w 441"/>
                <a:gd name="T30" fmla="+- 0 2200 2143"/>
                <a:gd name="T31" fmla="*/ 2200 h 124"/>
                <a:gd name="T32" fmla="+- 0 3567 3567"/>
                <a:gd name="T33" fmla="*/ T32 w 441"/>
                <a:gd name="T34" fmla="+- 0 2200 2143"/>
                <a:gd name="T35" fmla="*/ 2200 h 124"/>
                <a:gd name="T36" fmla="+- 0 3567 3567"/>
                <a:gd name="T37" fmla="*/ T36 w 441"/>
                <a:gd name="T38" fmla="+- 0 2210 2143"/>
                <a:gd name="T39" fmla="*/ 2210 h 124"/>
                <a:gd name="T40" fmla="+- 0 3884 3567"/>
                <a:gd name="T41" fmla="*/ T40 w 441"/>
                <a:gd name="T42" fmla="+- 0 2210 2143"/>
                <a:gd name="T43" fmla="*/ 2210 h 124"/>
                <a:gd name="T44" fmla="+- 0 3884 3567"/>
                <a:gd name="T45" fmla="*/ T44 w 441"/>
                <a:gd name="T46" fmla="+- 0 2200 2143"/>
                <a:gd name="T47" fmla="*/ 2200 h 124"/>
                <a:gd name="T48" fmla="+- 0 3997 3567"/>
                <a:gd name="T49" fmla="*/ T48 w 441"/>
                <a:gd name="T50" fmla="+- 0 2200 2143"/>
                <a:gd name="T51" fmla="*/ 2200 h 124"/>
                <a:gd name="T52" fmla="+- 0 3890 3567"/>
                <a:gd name="T53" fmla="*/ T52 w 441"/>
                <a:gd name="T54" fmla="+- 0 2200 2143"/>
                <a:gd name="T55" fmla="*/ 2200 h 124"/>
                <a:gd name="T56" fmla="+- 0 3890 3567"/>
                <a:gd name="T57" fmla="*/ T56 w 441"/>
                <a:gd name="T58" fmla="+- 0 2210 2143"/>
                <a:gd name="T59" fmla="*/ 2210 h 124"/>
                <a:gd name="T60" fmla="+- 0 3997 3567"/>
                <a:gd name="T61" fmla="*/ T60 w 441"/>
                <a:gd name="T62" fmla="+- 0 2210 2143"/>
                <a:gd name="T63" fmla="*/ 2210 h 124"/>
                <a:gd name="T64" fmla="+- 0 4007 3567"/>
                <a:gd name="T65" fmla="*/ T64 w 441"/>
                <a:gd name="T66" fmla="+- 0 2205 2143"/>
                <a:gd name="T67" fmla="*/ 2205 h 124"/>
                <a:gd name="T68" fmla="+- 0 3997 3567"/>
                <a:gd name="T69" fmla="*/ T68 w 441"/>
                <a:gd name="T70" fmla="+- 0 2200 2143"/>
                <a:gd name="T71" fmla="*/ 2200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2" name="Freeform 391"/>
            <p:cNvSpPr>
              <a:spLocks/>
            </p:cNvSpPr>
            <p:nvPr/>
          </p:nvSpPr>
          <p:spPr bwMode="auto">
            <a:xfrm>
              <a:off x="3620" y="1763"/>
              <a:ext cx="1045" cy="648"/>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3" name="AutoShape 50"/>
            <p:cNvSpPr>
              <a:spLocks/>
            </p:cNvSpPr>
            <p:nvPr/>
          </p:nvSpPr>
          <p:spPr bwMode="auto">
            <a:xfrm>
              <a:off x="7920" y="1232"/>
              <a:ext cx="441" cy="93"/>
            </a:xfrm>
            <a:custGeom>
              <a:avLst/>
              <a:gdLst>
                <a:gd name="T0" fmla="+- 0 9617 9300"/>
                <a:gd name="T1" fmla="*/ T0 w 441"/>
                <a:gd name="T2" fmla="+- 0 1291 1291"/>
                <a:gd name="T3" fmla="*/ 1291 h 124"/>
                <a:gd name="T4" fmla="+- 0 9617 9300"/>
                <a:gd name="T5" fmla="*/ T4 w 441"/>
                <a:gd name="T6" fmla="+- 0 1415 1291"/>
                <a:gd name="T7" fmla="*/ 1415 h 124"/>
                <a:gd name="T8" fmla="+- 0 9730 9300"/>
                <a:gd name="T9" fmla="*/ T8 w 441"/>
                <a:gd name="T10" fmla="+- 0 1358 1291"/>
                <a:gd name="T11" fmla="*/ 1358 h 124"/>
                <a:gd name="T12" fmla="+- 0 9623 9300"/>
                <a:gd name="T13" fmla="*/ T12 w 441"/>
                <a:gd name="T14" fmla="+- 0 1358 1291"/>
                <a:gd name="T15" fmla="*/ 1358 h 124"/>
                <a:gd name="T16" fmla="+- 0 9623 9300"/>
                <a:gd name="T17" fmla="*/ T16 w 441"/>
                <a:gd name="T18" fmla="+- 0 1348 1291"/>
                <a:gd name="T19" fmla="*/ 1348 h 124"/>
                <a:gd name="T20" fmla="+- 0 9730 9300"/>
                <a:gd name="T21" fmla="*/ T20 w 441"/>
                <a:gd name="T22" fmla="+- 0 1348 1291"/>
                <a:gd name="T23" fmla="*/ 1348 h 124"/>
                <a:gd name="T24" fmla="+- 0 9617 9300"/>
                <a:gd name="T25" fmla="*/ T24 w 441"/>
                <a:gd name="T26" fmla="+- 0 1291 1291"/>
                <a:gd name="T27" fmla="*/ 1291 h 124"/>
                <a:gd name="T28" fmla="+- 0 9617 9300"/>
                <a:gd name="T29" fmla="*/ T28 w 441"/>
                <a:gd name="T30" fmla="+- 0 1348 1291"/>
                <a:gd name="T31" fmla="*/ 1348 h 124"/>
                <a:gd name="T32" fmla="+- 0 9300 9300"/>
                <a:gd name="T33" fmla="*/ T32 w 441"/>
                <a:gd name="T34" fmla="+- 0 1348 1291"/>
                <a:gd name="T35" fmla="*/ 1348 h 124"/>
                <a:gd name="T36" fmla="+- 0 9300 9300"/>
                <a:gd name="T37" fmla="*/ T36 w 441"/>
                <a:gd name="T38" fmla="+- 0 1358 1291"/>
                <a:gd name="T39" fmla="*/ 1358 h 124"/>
                <a:gd name="T40" fmla="+- 0 9617 9300"/>
                <a:gd name="T41" fmla="*/ T40 w 441"/>
                <a:gd name="T42" fmla="+- 0 1358 1291"/>
                <a:gd name="T43" fmla="*/ 1358 h 124"/>
                <a:gd name="T44" fmla="+- 0 9617 9300"/>
                <a:gd name="T45" fmla="*/ T44 w 441"/>
                <a:gd name="T46" fmla="+- 0 1348 1291"/>
                <a:gd name="T47" fmla="*/ 1348 h 124"/>
                <a:gd name="T48" fmla="+- 0 9730 9300"/>
                <a:gd name="T49" fmla="*/ T48 w 441"/>
                <a:gd name="T50" fmla="+- 0 1348 1291"/>
                <a:gd name="T51" fmla="*/ 1348 h 124"/>
                <a:gd name="T52" fmla="+- 0 9623 9300"/>
                <a:gd name="T53" fmla="*/ T52 w 441"/>
                <a:gd name="T54" fmla="+- 0 1348 1291"/>
                <a:gd name="T55" fmla="*/ 1348 h 124"/>
                <a:gd name="T56" fmla="+- 0 9623 9300"/>
                <a:gd name="T57" fmla="*/ T56 w 441"/>
                <a:gd name="T58" fmla="+- 0 1358 1291"/>
                <a:gd name="T59" fmla="*/ 1358 h 124"/>
                <a:gd name="T60" fmla="+- 0 9730 9300"/>
                <a:gd name="T61" fmla="*/ T60 w 441"/>
                <a:gd name="T62" fmla="+- 0 1358 1291"/>
                <a:gd name="T63" fmla="*/ 1358 h 124"/>
                <a:gd name="T64" fmla="+- 0 9740 9300"/>
                <a:gd name="T65" fmla="*/ T64 w 441"/>
                <a:gd name="T66" fmla="+- 0 1353 1291"/>
                <a:gd name="T67" fmla="*/ 1353 h 124"/>
                <a:gd name="T68" fmla="+- 0 9730 9300"/>
                <a:gd name="T69" fmla="*/ T68 w 441"/>
                <a:gd name="T70" fmla="+- 0 1348 1291"/>
                <a:gd name="T71" fmla="*/ 134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4" name="Freeform 393"/>
            <p:cNvSpPr>
              <a:spLocks/>
            </p:cNvSpPr>
            <p:nvPr/>
          </p:nvSpPr>
          <p:spPr bwMode="auto">
            <a:xfrm>
              <a:off x="8338" y="795"/>
              <a:ext cx="1308" cy="823"/>
            </a:xfrm>
            <a:custGeom>
              <a:avLst/>
              <a:gdLst>
                <a:gd name="T0" fmla="+- 0 10217 9740"/>
                <a:gd name="T1" fmla="*/ T0 w 953"/>
                <a:gd name="T2" fmla="+- 0 806 806"/>
                <a:gd name="T3" fmla="*/ 806 h 1077"/>
                <a:gd name="T4" fmla="+- 0 10287 9740"/>
                <a:gd name="T5" fmla="*/ T4 w 953"/>
                <a:gd name="T6" fmla="+- 0 811 806"/>
                <a:gd name="T7" fmla="*/ 811 h 1077"/>
                <a:gd name="T8" fmla="+- 0 10354 9740"/>
                <a:gd name="T9" fmla="*/ T8 w 953"/>
                <a:gd name="T10" fmla="+- 0 828 806"/>
                <a:gd name="T11" fmla="*/ 828 h 1077"/>
                <a:gd name="T12" fmla="+- 0 10418 9740"/>
                <a:gd name="T13" fmla="*/ T12 w 953"/>
                <a:gd name="T14" fmla="+- 0 856 806"/>
                <a:gd name="T15" fmla="*/ 856 h 1077"/>
                <a:gd name="T16" fmla="+- 0 10476 9740"/>
                <a:gd name="T17" fmla="*/ T16 w 953"/>
                <a:gd name="T18" fmla="+- 0 892 806"/>
                <a:gd name="T19" fmla="*/ 892 h 1077"/>
                <a:gd name="T20" fmla="+- 0 10529 9740"/>
                <a:gd name="T21" fmla="*/ T20 w 953"/>
                <a:gd name="T22" fmla="+- 0 938 806"/>
                <a:gd name="T23" fmla="*/ 938 h 1077"/>
                <a:gd name="T24" fmla="+- 0 10576 9740"/>
                <a:gd name="T25" fmla="*/ T24 w 953"/>
                <a:gd name="T26" fmla="+- 0 991 806"/>
                <a:gd name="T27" fmla="*/ 991 h 1077"/>
                <a:gd name="T28" fmla="+- 0 10616 9740"/>
                <a:gd name="T29" fmla="*/ T28 w 953"/>
                <a:gd name="T30" fmla="+- 0 1051 806"/>
                <a:gd name="T31" fmla="*/ 1051 h 1077"/>
                <a:gd name="T32" fmla="+- 0 10649 9740"/>
                <a:gd name="T33" fmla="*/ T32 w 953"/>
                <a:gd name="T34" fmla="+- 0 1117 806"/>
                <a:gd name="T35" fmla="*/ 1117 h 1077"/>
                <a:gd name="T36" fmla="+- 0 10673 9740"/>
                <a:gd name="T37" fmla="*/ T36 w 953"/>
                <a:gd name="T38" fmla="+- 0 1188 806"/>
                <a:gd name="T39" fmla="*/ 1188 h 1077"/>
                <a:gd name="T40" fmla="+- 0 10688 9740"/>
                <a:gd name="T41" fmla="*/ T40 w 953"/>
                <a:gd name="T42" fmla="+- 0 1264 806"/>
                <a:gd name="T43" fmla="*/ 1264 h 1077"/>
                <a:gd name="T44" fmla="+- 0 10693 9740"/>
                <a:gd name="T45" fmla="*/ T44 w 953"/>
                <a:gd name="T46" fmla="+- 0 1344 806"/>
                <a:gd name="T47" fmla="*/ 1344 h 1077"/>
                <a:gd name="T48" fmla="+- 0 10688 9740"/>
                <a:gd name="T49" fmla="*/ T48 w 953"/>
                <a:gd name="T50" fmla="+- 0 1423 806"/>
                <a:gd name="T51" fmla="*/ 1423 h 1077"/>
                <a:gd name="T52" fmla="+- 0 10673 9740"/>
                <a:gd name="T53" fmla="*/ T52 w 953"/>
                <a:gd name="T54" fmla="+- 0 1499 806"/>
                <a:gd name="T55" fmla="*/ 1499 h 1077"/>
                <a:gd name="T56" fmla="+- 0 10649 9740"/>
                <a:gd name="T57" fmla="*/ T56 w 953"/>
                <a:gd name="T58" fmla="+- 0 1571 806"/>
                <a:gd name="T59" fmla="*/ 1571 h 1077"/>
                <a:gd name="T60" fmla="+- 0 10616 9740"/>
                <a:gd name="T61" fmla="*/ T60 w 953"/>
                <a:gd name="T62" fmla="+- 0 1637 806"/>
                <a:gd name="T63" fmla="*/ 1637 h 1077"/>
                <a:gd name="T64" fmla="+- 0 10576 9740"/>
                <a:gd name="T65" fmla="*/ T64 w 953"/>
                <a:gd name="T66" fmla="+- 0 1697 806"/>
                <a:gd name="T67" fmla="*/ 1697 h 1077"/>
                <a:gd name="T68" fmla="+- 0 10529 9740"/>
                <a:gd name="T69" fmla="*/ T68 w 953"/>
                <a:gd name="T70" fmla="+- 0 1750 806"/>
                <a:gd name="T71" fmla="*/ 1750 h 1077"/>
                <a:gd name="T72" fmla="+- 0 10476 9740"/>
                <a:gd name="T73" fmla="*/ T72 w 953"/>
                <a:gd name="T74" fmla="+- 0 1796 806"/>
                <a:gd name="T75" fmla="*/ 1796 h 1077"/>
                <a:gd name="T76" fmla="+- 0 10418 9740"/>
                <a:gd name="T77" fmla="*/ T76 w 953"/>
                <a:gd name="T78" fmla="+- 0 1832 806"/>
                <a:gd name="T79" fmla="*/ 1832 h 1077"/>
                <a:gd name="T80" fmla="+- 0 10354 9740"/>
                <a:gd name="T81" fmla="*/ T80 w 953"/>
                <a:gd name="T82" fmla="+- 0 1860 806"/>
                <a:gd name="T83" fmla="*/ 1860 h 1077"/>
                <a:gd name="T84" fmla="+- 0 10287 9740"/>
                <a:gd name="T85" fmla="*/ T84 w 953"/>
                <a:gd name="T86" fmla="+- 0 1876 806"/>
                <a:gd name="T87" fmla="*/ 1876 h 1077"/>
                <a:gd name="T88" fmla="+- 0 10217 9740"/>
                <a:gd name="T89" fmla="*/ T88 w 953"/>
                <a:gd name="T90" fmla="+- 0 1882 806"/>
                <a:gd name="T91" fmla="*/ 1882 h 1077"/>
                <a:gd name="T92" fmla="+- 0 10146 9740"/>
                <a:gd name="T93" fmla="*/ T92 w 953"/>
                <a:gd name="T94" fmla="+- 0 1876 806"/>
                <a:gd name="T95" fmla="*/ 1876 h 1077"/>
                <a:gd name="T96" fmla="+- 0 10079 9740"/>
                <a:gd name="T97" fmla="*/ T96 w 953"/>
                <a:gd name="T98" fmla="+- 0 1860 806"/>
                <a:gd name="T99" fmla="*/ 1860 h 1077"/>
                <a:gd name="T100" fmla="+- 0 10016 9740"/>
                <a:gd name="T101" fmla="*/ T100 w 953"/>
                <a:gd name="T102" fmla="+- 0 1832 806"/>
                <a:gd name="T103" fmla="*/ 1832 h 1077"/>
                <a:gd name="T104" fmla="+- 0 9957 9740"/>
                <a:gd name="T105" fmla="*/ T104 w 953"/>
                <a:gd name="T106" fmla="+- 0 1796 806"/>
                <a:gd name="T107" fmla="*/ 1796 h 1077"/>
                <a:gd name="T108" fmla="+- 0 9904 9740"/>
                <a:gd name="T109" fmla="*/ T108 w 953"/>
                <a:gd name="T110" fmla="+- 0 1750 806"/>
                <a:gd name="T111" fmla="*/ 1750 h 1077"/>
                <a:gd name="T112" fmla="+- 0 9857 9740"/>
                <a:gd name="T113" fmla="*/ T112 w 953"/>
                <a:gd name="T114" fmla="+- 0 1697 806"/>
                <a:gd name="T115" fmla="*/ 1697 h 1077"/>
                <a:gd name="T116" fmla="+- 0 9817 9740"/>
                <a:gd name="T117" fmla="*/ T116 w 953"/>
                <a:gd name="T118" fmla="+- 0 1637 806"/>
                <a:gd name="T119" fmla="*/ 1637 h 1077"/>
                <a:gd name="T120" fmla="+- 0 9784 9740"/>
                <a:gd name="T121" fmla="*/ T120 w 953"/>
                <a:gd name="T122" fmla="+- 0 1571 806"/>
                <a:gd name="T123" fmla="*/ 1571 h 1077"/>
                <a:gd name="T124" fmla="+- 0 9760 9740"/>
                <a:gd name="T125" fmla="*/ T124 w 953"/>
                <a:gd name="T126" fmla="+- 0 1499 806"/>
                <a:gd name="T127" fmla="*/ 1499 h 1077"/>
                <a:gd name="T128" fmla="+- 0 9745 9740"/>
                <a:gd name="T129" fmla="*/ T128 w 953"/>
                <a:gd name="T130" fmla="+- 0 1423 806"/>
                <a:gd name="T131" fmla="*/ 1423 h 1077"/>
                <a:gd name="T132" fmla="+- 0 9740 9740"/>
                <a:gd name="T133" fmla="*/ T132 w 953"/>
                <a:gd name="T134" fmla="+- 0 1344 806"/>
                <a:gd name="T135" fmla="*/ 1344 h 1077"/>
                <a:gd name="T136" fmla="+- 0 9745 9740"/>
                <a:gd name="T137" fmla="*/ T136 w 953"/>
                <a:gd name="T138" fmla="+- 0 1264 806"/>
                <a:gd name="T139" fmla="*/ 1264 h 1077"/>
                <a:gd name="T140" fmla="+- 0 9760 9740"/>
                <a:gd name="T141" fmla="*/ T140 w 953"/>
                <a:gd name="T142" fmla="+- 0 1188 806"/>
                <a:gd name="T143" fmla="*/ 1188 h 1077"/>
                <a:gd name="T144" fmla="+- 0 9784 9740"/>
                <a:gd name="T145" fmla="*/ T144 w 953"/>
                <a:gd name="T146" fmla="+- 0 1117 806"/>
                <a:gd name="T147" fmla="*/ 1117 h 1077"/>
                <a:gd name="T148" fmla="+- 0 9817 9740"/>
                <a:gd name="T149" fmla="*/ T148 w 953"/>
                <a:gd name="T150" fmla="+- 0 1051 806"/>
                <a:gd name="T151" fmla="*/ 1051 h 1077"/>
                <a:gd name="T152" fmla="+- 0 9857 9740"/>
                <a:gd name="T153" fmla="*/ T152 w 953"/>
                <a:gd name="T154" fmla="+- 0 991 806"/>
                <a:gd name="T155" fmla="*/ 991 h 1077"/>
                <a:gd name="T156" fmla="+- 0 9904 9740"/>
                <a:gd name="T157" fmla="*/ T156 w 953"/>
                <a:gd name="T158" fmla="+- 0 938 806"/>
                <a:gd name="T159" fmla="*/ 938 h 1077"/>
                <a:gd name="T160" fmla="+- 0 9957 9740"/>
                <a:gd name="T161" fmla="*/ T160 w 953"/>
                <a:gd name="T162" fmla="+- 0 892 806"/>
                <a:gd name="T163" fmla="*/ 892 h 1077"/>
                <a:gd name="T164" fmla="+- 0 10016 9740"/>
                <a:gd name="T165" fmla="*/ T164 w 953"/>
                <a:gd name="T166" fmla="+- 0 856 806"/>
                <a:gd name="T167" fmla="*/ 856 h 1077"/>
                <a:gd name="T168" fmla="+- 0 10079 9740"/>
                <a:gd name="T169" fmla="*/ T168 w 953"/>
                <a:gd name="T170" fmla="+- 0 828 806"/>
                <a:gd name="T171" fmla="*/ 828 h 1077"/>
                <a:gd name="T172" fmla="+- 0 10146 9740"/>
                <a:gd name="T173" fmla="*/ T172 w 953"/>
                <a:gd name="T174" fmla="+- 0 811 806"/>
                <a:gd name="T175" fmla="*/ 811 h 1077"/>
                <a:gd name="T176" fmla="+- 0 10217 9740"/>
                <a:gd name="T177" fmla="*/ T176 w 953"/>
                <a:gd name="T178" fmla="+- 0 806 806"/>
                <a:gd name="T179" fmla="*/ 806 h 1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53" h="1077">
                  <a:moveTo>
                    <a:pt x="477" y="0"/>
                  </a:moveTo>
                  <a:lnTo>
                    <a:pt x="547" y="5"/>
                  </a:lnTo>
                  <a:lnTo>
                    <a:pt x="614" y="22"/>
                  </a:lnTo>
                  <a:lnTo>
                    <a:pt x="678" y="50"/>
                  </a:lnTo>
                  <a:lnTo>
                    <a:pt x="736" y="86"/>
                  </a:lnTo>
                  <a:lnTo>
                    <a:pt x="789" y="132"/>
                  </a:lnTo>
                  <a:lnTo>
                    <a:pt x="836" y="185"/>
                  </a:lnTo>
                  <a:lnTo>
                    <a:pt x="876" y="245"/>
                  </a:lnTo>
                  <a:lnTo>
                    <a:pt x="909" y="311"/>
                  </a:lnTo>
                  <a:lnTo>
                    <a:pt x="933" y="382"/>
                  </a:lnTo>
                  <a:lnTo>
                    <a:pt x="948" y="458"/>
                  </a:lnTo>
                  <a:lnTo>
                    <a:pt x="953" y="538"/>
                  </a:lnTo>
                  <a:lnTo>
                    <a:pt x="948" y="617"/>
                  </a:lnTo>
                  <a:lnTo>
                    <a:pt x="933" y="693"/>
                  </a:lnTo>
                  <a:lnTo>
                    <a:pt x="909" y="765"/>
                  </a:lnTo>
                  <a:lnTo>
                    <a:pt x="876" y="831"/>
                  </a:lnTo>
                  <a:lnTo>
                    <a:pt x="836" y="891"/>
                  </a:lnTo>
                  <a:lnTo>
                    <a:pt x="789" y="944"/>
                  </a:lnTo>
                  <a:lnTo>
                    <a:pt x="736" y="990"/>
                  </a:lnTo>
                  <a:lnTo>
                    <a:pt x="678" y="1026"/>
                  </a:lnTo>
                  <a:lnTo>
                    <a:pt x="614" y="1054"/>
                  </a:lnTo>
                  <a:lnTo>
                    <a:pt x="547" y="1070"/>
                  </a:lnTo>
                  <a:lnTo>
                    <a:pt x="477" y="1076"/>
                  </a:lnTo>
                  <a:lnTo>
                    <a:pt x="406" y="1070"/>
                  </a:lnTo>
                  <a:lnTo>
                    <a:pt x="339" y="1054"/>
                  </a:lnTo>
                  <a:lnTo>
                    <a:pt x="276" y="1026"/>
                  </a:lnTo>
                  <a:lnTo>
                    <a:pt x="217" y="990"/>
                  </a:lnTo>
                  <a:lnTo>
                    <a:pt x="164" y="944"/>
                  </a:lnTo>
                  <a:lnTo>
                    <a:pt x="117" y="891"/>
                  </a:lnTo>
                  <a:lnTo>
                    <a:pt x="77" y="831"/>
                  </a:lnTo>
                  <a:lnTo>
                    <a:pt x="44" y="765"/>
                  </a:lnTo>
                  <a:lnTo>
                    <a:pt x="20" y="693"/>
                  </a:lnTo>
                  <a:lnTo>
                    <a:pt x="5" y="617"/>
                  </a:lnTo>
                  <a:lnTo>
                    <a:pt x="0" y="538"/>
                  </a:lnTo>
                  <a:lnTo>
                    <a:pt x="5" y="458"/>
                  </a:lnTo>
                  <a:lnTo>
                    <a:pt x="20" y="382"/>
                  </a:lnTo>
                  <a:lnTo>
                    <a:pt x="44" y="311"/>
                  </a:lnTo>
                  <a:lnTo>
                    <a:pt x="77" y="245"/>
                  </a:lnTo>
                  <a:lnTo>
                    <a:pt x="117" y="185"/>
                  </a:lnTo>
                  <a:lnTo>
                    <a:pt x="164" y="132"/>
                  </a:lnTo>
                  <a:lnTo>
                    <a:pt x="217" y="86"/>
                  </a:lnTo>
                  <a:lnTo>
                    <a:pt x="276" y="50"/>
                  </a:lnTo>
                  <a:lnTo>
                    <a:pt x="339" y="22"/>
                  </a:lnTo>
                  <a:lnTo>
                    <a:pt x="406" y="5"/>
                  </a:lnTo>
                  <a:lnTo>
                    <a:pt x="477"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5" name="Text Box 52"/>
            <p:cNvSpPr txBox="1">
              <a:spLocks noChangeArrowheads="1"/>
            </p:cNvSpPr>
            <p:nvPr/>
          </p:nvSpPr>
          <p:spPr bwMode="auto">
            <a:xfrm>
              <a:off x="1466" y="181"/>
              <a:ext cx="196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Daun</a:t>
              </a: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6" name="Text Box 53"/>
            <p:cNvSpPr txBox="1">
              <a:spLocks noChangeArrowheads="1"/>
            </p:cNvSpPr>
            <p:nvPr/>
          </p:nvSpPr>
          <p:spPr bwMode="auto">
            <a:xfrm>
              <a:off x="6585" y="55"/>
              <a:ext cx="1318"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Bagian Paha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54"/>
            <p:cNvSpPr txBox="1">
              <a:spLocks noChangeArrowheads="1"/>
            </p:cNvSpPr>
            <p:nvPr/>
          </p:nvSpPr>
          <p:spPr bwMode="auto">
            <a:xfrm>
              <a:off x="2030" y="1083"/>
              <a:ext cx="82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Sortasi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55"/>
            <p:cNvSpPr txBox="1">
              <a:spLocks noChangeArrowheads="1"/>
            </p:cNvSpPr>
            <p:nvPr/>
          </p:nvSpPr>
          <p:spPr bwMode="auto">
            <a:xfrm>
              <a:off x="3752" y="1000"/>
              <a:ext cx="204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Daun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Apkir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 name="Text Box 56"/>
            <p:cNvSpPr txBox="1">
              <a:spLocks noChangeArrowheads="1"/>
            </p:cNvSpPr>
            <p:nvPr/>
          </p:nvSpPr>
          <p:spPr bwMode="auto">
            <a:xfrm>
              <a:off x="6907" y="1096"/>
              <a:ext cx="79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Sortasi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0" name="Text Box 57"/>
            <p:cNvSpPr txBox="1">
              <a:spLocks noChangeArrowheads="1"/>
            </p:cNvSpPr>
            <p:nvPr/>
          </p:nvSpPr>
          <p:spPr bwMode="auto">
            <a:xfrm>
              <a:off x="8488" y="939"/>
              <a:ext cx="1095"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27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Sapi Apkir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58"/>
            <p:cNvSpPr txBox="1">
              <a:spLocks noChangeArrowheads="1"/>
            </p:cNvSpPr>
            <p:nvPr/>
          </p:nvSpPr>
          <p:spPr bwMode="auto">
            <a:xfrm>
              <a:off x="495" y="1837"/>
              <a:ext cx="71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Bersih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59"/>
            <p:cNvSpPr txBox="1">
              <a:spLocks noChangeArrowheads="1"/>
            </p:cNvSpPr>
            <p:nvPr/>
          </p:nvSpPr>
          <p:spPr bwMode="auto">
            <a:xfrm>
              <a:off x="1937" y="1918"/>
              <a:ext cx="10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Pencucian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0"/>
            <p:cNvSpPr txBox="1">
              <a:spLocks noChangeArrowheads="1"/>
            </p:cNvSpPr>
            <p:nvPr/>
          </p:nvSpPr>
          <p:spPr bwMode="auto">
            <a:xfrm>
              <a:off x="3851" y="1837"/>
              <a:ext cx="67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4" name="Text Box 61"/>
            <p:cNvSpPr txBox="1">
              <a:spLocks noChangeArrowheads="1"/>
            </p:cNvSpPr>
            <p:nvPr/>
          </p:nvSpPr>
          <p:spPr bwMode="auto">
            <a:xfrm>
              <a:off x="6281" y="1921"/>
              <a:ext cx="208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Pemotongan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50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2"/>
            <p:cNvSpPr txBox="1">
              <a:spLocks noChangeArrowheads="1"/>
            </p:cNvSpPr>
            <p:nvPr/>
          </p:nvSpPr>
          <p:spPr bwMode="auto">
            <a:xfrm>
              <a:off x="1420" y="2697"/>
              <a:ext cx="199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Penimbangan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W = 200 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6" name="Text Box 63"/>
            <p:cNvSpPr txBox="1">
              <a:spLocks noChangeArrowheads="1"/>
            </p:cNvSpPr>
            <p:nvPr/>
          </p:nvSpPr>
          <p:spPr bwMode="auto">
            <a:xfrm>
              <a:off x="6766" y="3006"/>
              <a:ext cx="1194"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Potong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7" name="Text Box 65"/>
            <p:cNvSpPr txBox="1">
              <a:spLocks noChangeArrowheads="1"/>
            </p:cNvSpPr>
            <p:nvPr/>
          </p:nvSpPr>
          <p:spPr bwMode="auto">
            <a:xfrm>
              <a:off x="1819" y="3740"/>
              <a:ext cx="1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Penghancuran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8" name="Text Box 66"/>
            <p:cNvSpPr txBox="1">
              <a:spLocks noChangeArrowheads="1"/>
            </p:cNvSpPr>
            <p:nvPr/>
          </p:nvSpPr>
          <p:spPr bwMode="auto">
            <a:xfrm>
              <a:off x="515" y="3599"/>
              <a:ext cx="67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Steril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9" name="Text Box 67"/>
            <p:cNvSpPr txBox="1">
              <a:spLocks noChangeArrowheads="1"/>
            </p:cNvSpPr>
            <p:nvPr/>
          </p:nvSpPr>
          <p:spPr bwMode="auto">
            <a:xfrm>
              <a:off x="3192" y="3510"/>
              <a:ext cx="17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4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1x, 2x, 3x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0" name="Text Box 68"/>
            <p:cNvSpPr txBox="1">
              <a:spLocks noChangeArrowheads="1"/>
            </p:cNvSpPr>
            <p:nvPr/>
          </p:nvSpPr>
          <p:spPr bwMode="auto">
            <a:xfrm>
              <a:off x="5912" y="3980"/>
              <a:ext cx="297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084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1211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 = 60 menit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41211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 = 10ºC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Konsentrasi = 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1" name="Text Box 69"/>
            <p:cNvSpPr txBox="1">
              <a:spLocks noChangeArrowheads="1"/>
            </p:cNvSpPr>
            <p:nvPr/>
          </p:nvSpPr>
          <p:spPr bwMode="auto">
            <a:xfrm>
              <a:off x="1786" y="4569"/>
              <a:ext cx="136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Penyaringan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2" name="Text Box 70"/>
            <p:cNvSpPr txBox="1">
              <a:spLocks noChangeArrowheads="1"/>
            </p:cNvSpPr>
            <p:nvPr/>
          </p:nvSpPr>
          <p:spPr bwMode="auto">
            <a:xfrm>
              <a:off x="3695" y="4304"/>
              <a:ext cx="1317"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Ampas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35"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Daun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3" name="Text Box 71"/>
            <p:cNvSpPr txBox="1">
              <a:spLocks noChangeArrowheads="1"/>
            </p:cNvSpPr>
            <p:nvPr/>
          </p:nvSpPr>
          <p:spPr bwMode="auto">
            <a:xfrm>
              <a:off x="6887" y="5440"/>
              <a:ext cx="113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Penirisan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4" name="Text Box 72"/>
            <p:cNvSpPr txBox="1">
              <a:spLocks noChangeArrowheads="1"/>
            </p:cNvSpPr>
            <p:nvPr/>
          </p:nvSpPr>
          <p:spPr bwMode="auto">
            <a:xfrm>
              <a:off x="8361" y="5146"/>
              <a:ext cx="1543"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11455" marR="21145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Bekas 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73"/>
            <p:cNvSpPr txBox="1">
              <a:spLocks noChangeArrowheads="1"/>
            </p:cNvSpPr>
            <p:nvPr/>
          </p:nvSpPr>
          <p:spPr bwMode="auto">
            <a:xfrm>
              <a:off x="1513" y="5529"/>
              <a:ext cx="209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Ekstrak 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Daun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6" name="Text Box 74"/>
            <p:cNvSpPr txBox="1">
              <a:spLocks noChangeArrowheads="1"/>
            </p:cNvSpPr>
            <p:nvPr/>
          </p:nvSpPr>
          <p:spPr bwMode="auto">
            <a:xfrm>
              <a:off x="6481" y="6272"/>
              <a:ext cx="205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Hasil Perendaman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7" name="Text Box 75"/>
            <p:cNvSpPr txBox="1">
              <a:spLocks noChangeArrowheads="1"/>
            </p:cNvSpPr>
            <p:nvPr/>
          </p:nvSpPr>
          <p:spPr bwMode="auto">
            <a:xfrm>
              <a:off x="6433" y="7349"/>
              <a:ext cx="236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Uji </a:t>
              </a:r>
              <a:r>
                <a:rPr lang="en-US" sz="1200" b="1" dirty="0" err="1"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Hedonik</a:t>
              </a:r>
              <a:r>
                <a:rPr lang="en-US" sz="1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dan TPC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18" name="AutoShape 50"/>
          <p:cNvSpPr>
            <a:spLocks/>
          </p:cNvSpPr>
          <p:nvPr/>
        </p:nvSpPr>
        <p:spPr bwMode="auto">
          <a:xfrm rot="10800000">
            <a:off x="4600688" y="3590138"/>
            <a:ext cx="655955" cy="55245"/>
          </a:xfrm>
          <a:custGeom>
            <a:avLst/>
            <a:gdLst>
              <a:gd name="T0" fmla="+- 0 9617 9300"/>
              <a:gd name="T1" fmla="*/ T0 w 441"/>
              <a:gd name="T2" fmla="+- 0 1291 1291"/>
              <a:gd name="T3" fmla="*/ 1291 h 124"/>
              <a:gd name="T4" fmla="+- 0 9617 9300"/>
              <a:gd name="T5" fmla="*/ T4 w 441"/>
              <a:gd name="T6" fmla="+- 0 1415 1291"/>
              <a:gd name="T7" fmla="*/ 1415 h 124"/>
              <a:gd name="T8" fmla="+- 0 9730 9300"/>
              <a:gd name="T9" fmla="*/ T8 w 441"/>
              <a:gd name="T10" fmla="+- 0 1358 1291"/>
              <a:gd name="T11" fmla="*/ 1358 h 124"/>
              <a:gd name="T12" fmla="+- 0 9623 9300"/>
              <a:gd name="T13" fmla="*/ T12 w 441"/>
              <a:gd name="T14" fmla="+- 0 1358 1291"/>
              <a:gd name="T15" fmla="*/ 1358 h 124"/>
              <a:gd name="T16" fmla="+- 0 9623 9300"/>
              <a:gd name="T17" fmla="*/ T16 w 441"/>
              <a:gd name="T18" fmla="+- 0 1348 1291"/>
              <a:gd name="T19" fmla="*/ 1348 h 124"/>
              <a:gd name="T20" fmla="+- 0 9730 9300"/>
              <a:gd name="T21" fmla="*/ T20 w 441"/>
              <a:gd name="T22" fmla="+- 0 1348 1291"/>
              <a:gd name="T23" fmla="*/ 1348 h 124"/>
              <a:gd name="T24" fmla="+- 0 9617 9300"/>
              <a:gd name="T25" fmla="*/ T24 w 441"/>
              <a:gd name="T26" fmla="+- 0 1291 1291"/>
              <a:gd name="T27" fmla="*/ 1291 h 124"/>
              <a:gd name="T28" fmla="+- 0 9617 9300"/>
              <a:gd name="T29" fmla="*/ T28 w 441"/>
              <a:gd name="T30" fmla="+- 0 1348 1291"/>
              <a:gd name="T31" fmla="*/ 1348 h 124"/>
              <a:gd name="T32" fmla="+- 0 9300 9300"/>
              <a:gd name="T33" fmla="*/ T32 w 441"/>
              <a:gd name="T34" fmla="+- 0 1348 1291"/>
              <a:gd name="T35" fmla="*/ 1348 h 124"/>
              <a:gd name="T36" fmla="+- 0 9300 9300"/>
              <a:gd name="T37" fmla="*/ T36 w 441"/>
              <a:gd name="T38" fmla="+- 0 1358 1291"/>
              <a:gd name="T39" fmla="*/ 1358 h 124"/>
              <a:gd name="T40" fmla="+- 0 9617 9300"/>
              <a:gd name="T41" fmla="*/ T40 w 441"/>
              <a:gd name="T42" fmla="+- 0 1358 1291"/>
              <a:gd name="T43" fmla="*/ 1358 h 124"/>
              <a:gd name="T44" fmla="+- 0 9617 9300"/>
              <a:gd name="T45" fmla="*/ T44 w 441"/>
              <a:gd name="T46" fmla="+- 0 1348 1291"/>
              <a:gd name="T47" fmla="*/ 1348 h 124"/>
              <a:gd name="T48" fmla="+- 0 9730 9300"/>
              <a:gd name="T49" fmla="*/ T48 w 441"/>
              <a:gd name="T50" fmla="+- 0 1348 1291"/>
              <a:gd name="T51" fmla="*/ 1348 h 124"/>
              <a:gd name="T52" fmla="+- 0 9623 9300"/>
              <a:gd name="T53" fmla="*/ T52 w 441"/>
              <a:gd name="T54" fmla="+- 0 1348 1291"/>
              <a:gd name="T55" fmla="*/ 1348 h 124"/>
              <a:gd name="T56" fmla="+- 0 9623 9300"/>
              <a:gd name="T57" fmla="*/ T56 w 441"/>
              <a:gd name="T58" fmla="+- 0 1358 1291"/>
              <a:gd name="T59" fmla="*/ 1358 h 124"/>
              <a:gd name="T60" fmla="+- 0 9730 9300"/>
              <a:gd name="T61" fmla="*/ T60 w 441"/>
              <a:gd name="T62" fmla="+- 0 1358 1291"/>
              <a:gd name="T63" fmla="*/ 1358 h 124"/>
              <a:gd name="T64" fmla="+- 0 9740 9300"/>
              <a:gd name="T65" fmla="*/ T64 w 441"/>
              <a:gd name="T66" fmla="+- 0 1353 1291"/>
              <a:gd name="T67" fmla="*/ 1353 h 124"/>
              <a:gd name="T68" fmla="+- 0 9730 9300"/>
              <a:gd name="T69" fmla="*/ T68 w 441"/>
              <a:gd name="T70" fmla="+- 0 1348 1291"/>
              <a:gd name="T71" fmla="*/ 134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419" name="Straight Connector 418"/>
          <p:cNvCxnSpPr/>
          <p:nvPr/>
        </p:nvCxnSpPr>
        <p:spPr>
          <a:xfrm flipV="1">
            <a:off x="5253035" y="3618658"/>
            <a:ext cx="0" cy="325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3" name="Rectangle 53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71" name="Vertical Scroll 2270"/>
          <p:cNvSpPr/>
          <p:nvPr/>
        </p:nvSpPr>
        <p:spPr>
          <a:xfrm>
            <a:off x="13236" y="1373166"/>
            <a:ext cx="2335107" cy="4393365"/>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DIAGRAM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ALIR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PENELITIAN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en-US" sz="1600" b="1" dirty="0" smtClean="0">
                <a:solidFill>
                  <a:schemeClr val="bg1"/>
                </a:solidFill>
                <a:latin typeface="Adobe Fan Heiti Std B" panose="020B0700000000000000" pitchFamily="34" charset="-128"/>
                <a:ea typeface="Adobe Fan Heiti Std B" panose="020B0700000000000000" pitchFamily="34" charset="-128"/>
              </a:rPr>
              <a:t>PENDAHULUAN</a:t>
            </a:r>
            <a:endParaRPr lang="en-US" sz="1600" b="1" dirty="0">
              <a:solidFill>
                <a:schemeClr val="bg1"/>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285795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8" y="0"/>
            <a:ext cx="6632621" cy="837129"/>
          </a:xfrm>
        </p:spPr>
        <p:txBody>
          <a:bodyPr>
            <a:normAutofit/>
          </a:bodyPr>
          <a:lstStyle/>
          <a:p>
            <a:pPr algn="ctr"/>
            <a:r>
              <a:rPr lang="en-US" dirty="0" smtClean="0">
                <a:latin typeface="Adobe Gothic Std B" panose="020B0800000000000000" pitchFamily="34" charset="-128"/>
                <a:ea typeface="Adobe Gothic Std B" panose="020B0800000000000000" pitchFamily="34" charset="-128"/>
              </a:rPr>
              <a:t>LATAR BELAKANG</a:t>
            </a:r>
            <a:endParaRPr lang="en-US" dirty="0">
              <a:latin typeface="Adobe Gothic Std B" panose="020B0800000000000000" pitchFamily="34" charset="-128"/>
              <a:ea typeface="Adobe Gothic Std B" panose="020B0800000000000000" pitchFamily="34" charset="-128"/>
            </a:endParaRPr>
          </a:p>
        </p:txBody>
      </p:sp>
      <p:pic>
        <p:nvPicPr>
          <p:cNvPr id="3" name="Picture 2" descr="D:\indexnnn.jpg"/>
          <p:cNvPicPr/>
          <p:nvPr/>
        </p:nvPicPr>
        <p:blipFill>
          <a:blip r:embed="rId2">
            <a:extLst>
              <a:ext uri="{28A0092B-C50C-407E-A947-70E740481C1C}">
                <a14:useLocalDpi xmlns:a14="http://schemas.microsoft.com/office/drawing/2010/main" val="0"/>
              </a:ext>
            </a:extLst>
          </a:blip>
          <a:srcRect/>
          <a:stretch>
            <a:fillRect/>
          </a:stretch>
        </p:blipFill>
        <p:spPr bwMode="auto">
          <a:xfrm>
            <a:off x="2907867" y="1038266"/>
            <a:ext cx="3067926" cy="1721505"/>
          </a:xfrm>
          <a:prstGeom prst="rect">
            <a:avLst/>
          </a:prstGeom>
          <a:ln>
            <a:noFill/>
          </a:ln>
          <a:effectLst>
            <a:reflection blurRad="6350" stA="50000" endA="300" endPos="55000" dir="5400000" sy="-100000" algn="bl" rotWithShape="0"/>
            <a:softEdge rad="112500"/>
          </a:effectLst>
          <a:scene3d>
            <a:camera prst="perspectiveBelow"/>
            <a:lightRig rig="threePt" dir="t"/>
          </a:scene3d>
        </p:spPr>
      </p:pic>
      <p:pic>
        <p:nvPicPr>
          <p:cNvPr id="4" name="Picture 3" descr="D:\tipskecombrangctt.jpg"/>
          <p:cNvPicPr/>
          <p:nvPr/>
        </p:nvPicPr>
        <p:blipFill>
          <a:blip r:embed="rId3">
            <a:extLst>
              <a:ext uri="{28A0092B-C50C-407E-A947-70E740481C1C}">
                <a14:useLocalDpi xmlns:a14="http://schemas.microsoft.com/office/drawing/2010/main" val="0"/>
              </a:ext>
            </a:extLst>
          </a:blip>
          <a:srcRect/>
          <a:stretch>
            <a:fillRect/>
          </a:stretch>
        </p:blipFill>
        <p:spPr bwMode="auto">
          <a:xfrm>
            <a:off x="180304" y="2420411"/>
            <a:ext cx="2907868" cy="1922642"/>
          </a:xfrm>
          <a:prstGeom prst="rect">
            <a:avLst/>
          </a:prstGeom>
          <a:ln>
            <a:noFill/>
          </a:ln>
          <a:effectLst>
            <a:reflection blurRad="6350" stA="50000" endA="300" endPos="55000" dir="5400000" sy="-100000" algn="bl" rotWithShape="0"/>
            <a:softEdge rad="112500"/>
          </a:effectLst>
          <a:scene3d>
            <a:camera prst="perspectiveRight"/>
            <a:lightRig rig="threePt" dir="t"/>
          </a:scene3d>
        </p:spPr>
      </p:pic>
      <p:pic>
        <p:nvPicPr>
          <p:cNvPr id="5" name="Picture 4" descr="D:\IMG_5641.JPG"/>
          <p:cNvPicPr/>
          <p:nvPr/>
        </p:nvPicPr>
        <p:blipFill rotWithShape="1">
          <a:blip r:embed="rId4" cstate="print">
            <a:extLst>
              <a:ext uri="{28A0092B-C50C-407E-A947-70E740481C1C}">
                <a14:useLocalDpi xmlns:a14="http://schemas.microsoft.com/office/drawing/2010/main" val="0"/>
              </a:ext>
            </a:extLst>
          </a:blip>
          <a:srcRect r="11828"/>
          <a:stretch/>
        </p:blipFill>
        <p:spPr bwMode="auto">
          <a:xfrm>
            <a:off x="2985139" y="4343052"/>
            <a:ext cx="2990654" cy="2060939"/>
          </a:xfrm>
          <a:prstGeom prst="rect">
            <a:avLst/>
          </a:prstGeom>
          <a:ln>
            <a:noFill/>
          </a:ln>
          <a:effectLst>
            <a:reflection blurRad="6350" stA="50000" endA="300" endPos="55000" dir="5400000" sy="-100000" algn="bl" rotWithShape="0"/>
            <a:softEdge rad="112500"/>
          </a:effectLst>
          <a:scene3d>
            <a:camera prst="perspectiveFront"/>
            <a:lightRig rig="threePt" dir="t"/>
          </a:scene3d>
          <a:extLst>
            <a:ext uri="{53640926-AAD7-44D8-BBD7-CCE9431645EC}">
              <a14:shadowObscured xmlns:a14="http://schemas.microsoft.com/office/drawing/2010/main"/>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522" y="2420410"/>
            <a:ext cx="2910625" cy="1922642"/>
          </a:xfrm>
          <a:prstGeom prst="rect">
            <a:avLst/>
          </a:prstGeom>
          <a:ln>
            <a:noFill/>
          </a:ln>
          <a:effectLst>
            <a:reflection blurRad="6350" stA="50000" endA="300" endPos="55000" dir="5400000" sy="-100000" algn="bl" rotWithShape="0"/>
            <a:softEdge rad="112500"/>
          </a:effectLst>
          <a:scene3d>
            <a:camera prst="perspectiveLeft"/>
            <a:lightRig rig="threePt" dir="t"/>
          </a:scene3d>
        </p:spPr>
      </p:pic>
      <p:graphicFrame>
        <p:nvGraphicFramePr>
          <p:cNvPr id="9" name="Diagram 8"/>
          <p:cNvGraphicFramePr/>
          <p:nvPr>
            <p:extLst>
              <p:ext uri="{D42A27DB-BD31-4B8C-83A1-F6EECF244321}">
                <p14:modId xmlns:p14="http://schemas.microsoft.com/office/powerpoint/2010/main" val="3942589682"/>
              </p:ext>
            </p:extLst>
          </p:nvPr>
        </p:nvGraphicFramePr>
        <p:xfrm>
          <a:off x="2335369" y="2797230"/>
          <a:ext cx="4245735" cy="15458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0405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9"/>
          <p:cNvSpPr txBox="1"/>
          <p:nvPr/>
        </p:nvSpPr>
        <p:spPr>
          <a:xfrm>
            <a:off x="1476375" y="16599535"/>
            <a:ext cx="4933950" cy="2571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800" b="0">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9" name="Group 348"/>
          <p:cNvGrpSpPr>
            <a:grpSpLocks/>
          </p:cNvGrpSpPr>
          <p:nvPr/>
        </p:nvGrpSpPr>
        <p:grpSpPr bwMode="auto">
          <a:xfrm>
            <a:off x="2553932" y="457200"/>
            <a:ext cx="6458333" cy="6314440"/>
            <a:chOff x="331" y="-54"/>
            <a:chExt cx="9573" cy="7721"/>
          </a:xfrm>
        </p:grpSpPr>
        <p:sp>
          <p:nvSpPr>
            <p:cNvPr id="350" name="Freeform 349"/>
            <p:cNvSpPr>
              <a:spLocks/>
            </p:cNvSpPr>
            <p:nvPr/>
          </p:nvSpPr>
          <p:spPr bwMode="auto">
            <a:xfrm>
              <a:off x="1292" y="11"/>
              <a:ext cx="2155" cy="553"/>
            </a:xfrm>
            <a:custGeom>
              <a:avLst/>
              <a:gdLst>
                <a:gd name="T0" fmla="+- 0 2518 1337"/>
                <a:gd name="T1" fmla="*/ T0 w 2362"/>
                <a:gd name="T2" fmla="+- 0 11 11"/>
                <a:gd name="T3" fmla="*/ 11 h 634"/>
                <a:gd name="T4" fmla="+- 0 2632 1337"/>
                <a:gd name="T5" fmla="*/ T4 w 2362"/>
                <a:gd name="T6" fmla="+- 0 13 11"/>
                <a:gd name="T7" fmla="*/ 13 h 634"/>
                <a:gd name="T8" fmla="+- 0 2742 1337"/>
                <a:gd name="T9" fmla="*/ T8 w 2362"/>
                <a:gd name="T10" fmla="+- 0 17 11"/>
                <a:gd name="T11" fmla="*/ 17 h 634"/>
                <a:gd name="T12" fmla="+- 0 2850 1337"/>
                <a:gd name="T13" fmla="*/ T12 w 2362"/>
                <a:gd name="T14" fmla="+- 0 24 11"/>
                <a:gd name="T15" fmla="*/ 24 h 634"/>
                <a:gd name="T16" fmla="+- 0 2953 1337"/>
                <a:gd name="T17" fmla="*/ T16 w 2362"/>
                <a:gd name="T18" fmla="+- 0 33 11"/>
                <a:gd name="T19" fmla="*/ 33 h 634"/>
                <a:gd name="T20" fmla="+- 0 3051 1337"/>
                <a:gd name="T21" fmla="*/ T20 w 2362"/>
                <a:gd name="T22" fmla="+- 0 45 11"/>
                <a:gd name="T23" fmla="*/ 45 h 634"/>
                <a:gd name="T24" fmla="+- 0 3145 1337"/>
                <a:gd name="T25" fmla="*/ T24 w 2362"/>
                <a:gd name="T26" fmla="+- 0 60 11"/>
                <a:gd name="T27" fmla="*/ 60 h 634"/>
                <a:gd name="T28" fmla="+- 0 3233 1337"/>
                <a:gd name="T29" fmla="*/ T28 w 2362"/>
                <a:gd name="T30" fmla="+- 0 76 11"/>
                <a:gd name="T31" fmla="*/ 76 h 634"/>
                <a:gd name="T32" fmla="+- 0 3314 1337"/>
                <a:gd name="T33" fmla="*/ T32 w 2362"/>
                <a:gd name="T34" fmla="+- 0 94 11"/>
                <a:gd name="T35" fmla="*/ 94 h 634"/>
                <a:gd name="T36" fmla="+- 0 3390 1337"/>
                <a:gd name="T37" fmla="*/ T36 w 2362"/>
                <a:gd name="T38" fmla="+- 0 114 11"/>
                <a:gd name="T39" fmla="*/ 114 h 634"/>
                <a:gd name="T40" fmla="+- 0 3458 1337"/>
                <a:gd name="T41" fmla="*/ T40 w 2362"/>
                <a:gd name="T42" fmla="+- 0 136 11"/>
                <a:gd name="T43" fmla="*/ 136 h 634"/>
                <a:gd name="T44" fmla="+- 0 3519 1337"/>
                <a:gd name="T45" fmla="*/ T44 w 2362"/>
                <a:gd name="T46" fmla="+- 0 160 11"/>
                <a:gd name="T47" fmla="*/ 160 h 634"/>
                <a:gd name="T48" fmla="+- 0 3616 1337"/>
                <a:gd name="T49" fmla="*/ T48 w 2362"/>
                <a:gd name="T50" fmla="+- 0 212 11"/>
                <a:gd name="T51" fmla="*/ 212 h 634"/>
                <a:gd name="T52" fmla="+- 0 3678 1337"/>
                <a:gd name="T53" fmla="*/ T52 w 2362"/>
                <a:gd name="T54" fmla="+- 0 268 11"/>
                <a:gd name="T55" fmla="*/ 268 h 634"/>
                <a:gd name="T56" fmla="+- 0 3699 1337"/>
                <a:gd name="T57" fmla="*/ T56 w 2362"/>
                <a:gd name="T58" fmla="+- 0 328 11"/>
                <a:gd name="T59" fmla="*/ 328 h 634"/>
                <a:gd name="T60" fmla="+- 0 3694 1337"/>
                <a:gd name="T61" fmla="*/ T60 w 2362"/>
                <a:gd name="T62" fmla="+- 0 359 11"/>
                <a:gd name="T63" fmla="*/ 359 h 634"/>
                <a:gd name="T64" fmla="+- 0 3652 1337"/>
                <a:gd name="T65" fmla="*/ T64 w 2362"/>
                <a:gd name="T66" fmla="+- 0 417 11"/>
                <a:gd name="T67" fmla="*/ 417 h 634"/>
                <a:gd name="T68" fmla="+- 0 3572 1337"/>
                <a:gd name="T69" fmla="*/ T68 w 2362"/>
                <a:gd name="T70" fmla="+- 0 471 11"/>
                <a:gd name="T71" fmla="*/ 471 h 634"/>
                <a:gd name="T72" fmla="+- 0 3458 1337"/>
                <a:gd name="T73" fmla="*/ T72 w 2362"/>
                <a:gd name="T74" fmla="+- 0 520 11"/>
                <a:gd name="T75" fmla="*/ 520 h 634"/>
                <a:gd name="T76" fmla="+- 0 3390 1337"/>
                <a:gd name="T77" fmla="*/ T76 w 2362"/>
                <a:gd name="T78" fmla="+- 0 542 11"/>
                <a:gd name="T79" fmla="*/ 542 h 634"/>
                <a:gd name="T80" fmla="+- 0 3314 1337"/>
                <a:gd name="T81" fmla="*/ T80 w 2362"/>
                <a:gd name="T82" fmla="+- 0 562 11"/>
                <a:gd name="T83" fmla="*/ 562 h 634"/>
                <a:gd name="T84" fmla="+- 0 3233 1337"/>
                <a:gd name="T85" fmla="*/ T84 w 2362"/>
                <a:gd name="T86" fmla="+- 0 580 11"/>
                <a:gd name="T87" fmla="*/ 580 h 634"/>
                <a:gd name="T88" fmla="+- 0 3145 1337"/>
                <a:gd name="T89" fmla="*/ T88 w 2362"/>
                <a:gd name="T90" fmla="+- 0 597 11"/>
                <a:gd name="T91" fmla="*/ 597 h 634"/>
                <a:gd name="T92" fmla="+- 0 3051 1337"/>
                <a:gd name="T93" fmla="*/ T92 w 2362"/>
                <a:gd name="T94" fmla="+- 0 611 11"/>
                <a:gd name="T95" fmla="*/ 611 h 634"/>
                <a:gd name="T96" fmla="+- 0 2953 1337"/>
                <a:gd name="T97" fmla="*/ T96 w 2362"/>
                <a:gd name="T98" fmla="+- 0 623 11"/>
                <a:gd name="T99" fmla="*/ 623 h 634"/>
                <a:gd name="T100" fmla="+- 0 2850 1337"/>
                <a:gd name="T101" fmla="*/ T100 w 2362"/>
                <a:gd name="T102" fmla="+- 0 632 11"/>
                <a:gd name="T103" fmla="*/ 632 h 634"/>
                <a:gd name="T104" fmla="+- 0 2742 1337"/>
                <a:gd name="T105" fmla="*/ T104 w 2362"/>
                <a:gd name="T106" fmla="+- 0 639 11"/>
                <a:gd name="T107" fmla="*/ 639 h 634"/>
                <a:gd name="T108" fmla="+- 0 2632 1337"/>
                <a:gd name="T109" fmla="*/ T108 w 2362"/>
                <a:gd name="T110" fmla="+- 0 643 11"/>
                <a:gd name="T111" fmla="*/ 643 h 634"/>
                <a:gd name="T112" fmla="+- 0 2518 1337"/>
                <a:gd name="T113" fmla="*/ T112 w 2362"/>
                <a:gd name="T114" fmla="+- 0 645 11"/>
                <a:gd name="T115" fmla="*/ 645 h 634"/>
                <a:gd name="T116" fmla="+- 0 2404 1337"/>
                <a:gd name="T117" fmla="*/ T116 w 2362"/>
                <a:gd name="T118" fmla="+- 0 643 11"/>
                <a:gd name="T119" fmla="*/ 643 h 634"/>
                <a:gd name="T120" fmla="+- 0 2294 1337"/>
                <a:gd name="T121" fmla="*/ T120 w 2362"/>
                <a:gd name="T122" fmla="+- 0 639 11"/>
                <a:gd name="T123" fmla="*/ 639 h 634"/>
                <a:gd name="T124" fmla="+- 0 2187 1337"/>
                <a:gd name="T125" fmla="*/ T124 w 2362"/>
                <a:gd name="T126" fmla="+- 0 632 11"/>
                <a:gd name="T127" fmla="*/ 632 h 634"/>
                <a:gd name="T128" fmla="+- 0 2084 1337"/>
                <a:gd name="T129" fmla="*/ T128 w 2362"/>
                <a:gd name="T130" fmla="+- 0 623 11"/>
                <a:gd name="T131" fmla="*/ 623 h 634"/>
                <a:gd name="T132" fmla="+- 0 1985 1337"/>
                <a:gd name="T133" fmla="*/ T132 w 2362"/>
                <a:gd name="T134" fmla="+- 0 611 11"/>
                <a:gd name="T135" fmla="*/ 611 h 634"/>
                <a:gd name="T136" fmla="+- 0 1892 1337"/>
                <a:gd name="T137" fmla="*/ T136 w 2362"/>
                <a:gd name="T138" fmla="+- 0 597 11"/>
                <a:gd name="T139" fmla="*/ 597 h 634"/>
                <a:gd name="T140" fmla="+- 0 1804 1337"/>
                <a:gd name="T141" fmla="*/ T140 w 2362"/>
                <a:gd name="T142" fmla="+- 0 580 11"/>
                <a:gd name="T143" fmla="*/ 580 h 634"/>
                <a:gd name="T144" fmla="+- 0 1722 1337"/>
                <a:gd name="T145" fmla="*/ T144 w 2362"/>
                <a:gd name="T146" fmla="+- 0 562 11"/>
                <a:gd name="T147" fmla="*/ 562 h 634"/>
                <a:gd name="T148" fmla="+- 0 1646 1337"/>
                <a:gd name="T149" fmla="*/ T148 w 2362"/>
                <a:gd name="T150" fmla="+- 0 542 11"/>
                <a:gd name="T151" fmla="*/ 542 h 634"/>
                <a:gd name="T152" fmla="+- 0 1578 1337"/>
                <a:gd name="T153" fmla="*/ T152 w 2362"/>
                <a:gd name="T154" fmla="+- 0 520 11"/>
                <a:gd name="T155" fmla="*/ 520 h 634"/>
                <a:gd name="T156" fmla="+- 0 1517 1337"/>
                <a:gd name="T157" fmla="*/ T156 w 2362"/>
                <a:gd name="T158" fmla="+- 0 496 11"/>
                <a:gd name="T159" fmla="*/ 496 h 634"/>
                <a:gd name="T160" fmla="+- 0 1420 1337"/>
                <a:gd name="T161" fmla="*/ T160 w 2362"/>
                <a:gd name="T162" fmla="+- 0 445 11"/>
                <a:gd name="T163" fmla="*/ 445 h 634"/>
                <a:gd name="T164" fmla="+- 0 1359 1337"/>
                <a:gd name="T165" fmla="*/ T164 w 2362"/>
                <a:gd name="T166" fmla="+- 0 388 11"/>
                <a:gd name="T167" fmla="*/ 388 h 634"/>
                <a:gd name="T168" fmla="+- 0 1337 1337"/>
                <a:gd name="T169" fmla="*/ T168 w 2362"/>
                <a:gd name="T170" fmla="+- 0 328 11"/>
                <a:gd name="T171" fmla="*/ 328 h 634"/>
                <a:gd name="T172" fmla="+- 0 1343 1337"/>
                <a:gd name="T173" fmla="*/ T172 w 2362"/>
                <a:gd name="T174" fmla="+- 0 298 11"/>
                <a:gd name="T175" fmla="*/ 298 h 634"/>
                <a:gd name="T176" fmla="+- 0 1384 1337"/>
                <a:gd name="T177" fmla="*/ T176 w 2362"/>
                <a:gd name="T178" fmla="+- 0 239 11"/>
                <a:gd name="T179" fmla="*/ 239 h 634"/>
                <a:gd name="T180" fmla="+- 0 1464 1337"/>
                <a:gd name="T181" fmla="*/ T180 w 2362"/>
                <a:gd name="T182" fmla="+- 0 185 11"/>
                <a:gd name="T183" fmla="*/ 185 h 634"/>
                <a:gd name="T184" fmla="+- 0 1578 1337"/>
                <a:gd name="T185" fmla="*/ T184 w 2362"/>
                <a:gd name="T186" fmla="+- 0 136 11"/>
                <a:gd name="T187" fmla="*/ 136 h 634"/>
                <a:gd name="T188" fmla="+- 0 1646 1337"/>
                <a:gd name="T189" fmla="*/ T188 w 2362"/>
                <a:gd name="T190" fmla="+- 0 114 11"/>
                <a:gd name="T191" fmla="*/ 114 h 634"/>
                <a:gd name="T192" fmla="+- 0 1722 1337"/>
                <a:gd name="T193" fmla="*/ T192 w 2362"/>
                <a:gd name="T194" fmla="+- 0 94 11"/>
                <a:gd name="T195" fmla="*/ 94 h 634"/>
                <a:gd name="T196" fmla="+- 0 1804 1337"/>
                <a:gd name="T197" fmla="*/ T196 w 2362"/>
                <a:gd name="T198" fmla="+- 0 76 11"/>
                <a:gd name="T199" fmla="*/ 76 h 634"/>
                <a:gd name="T200" fmla="+- 0 1892 1337"/>
                <a:gd name="T201" fmla="*/ T200 w 2362"/>
                <a:gd name="T202" fmla="+- 0 60 11"/>
                <a:gd name="T203" fmla="*/ 60 h 634"/>
                <a:gd name="T204" fmla="+- 0 1985 1337"/>
                <a:gd name="T205" fmla="*/ T204 w 2362"/>
                <a:gd name="T206" fmla="+- 0 45 11"/>
                <a:gd name="T207" fmla="*/ 45 h 634"/>
                <a:gd name="T208" fmla="+- 0 2084 1337"/>
                <a:gd name="T209" fmla="*/ T208 w 2362"/>
                <a:gd name="T210" fmla="+- 0 33 11"/>
                <a:gd name="T211" fmla="*/ 33 h 634"/>
                <a:gd name="T212" fmla="+- 0 2187 1337"/>
                <a:gd name="T213" fmla="*/ T212 w 2362"/>
                <a:gd name="T214" fmla="+- 0 24 11"/>
                <a:gd name="T215" fmla="*/ 24 h 634"/>
                <a:gd name="T216" fmla="+- 0 2294 1337"/>
                <a:gd name="T217" fmla="*/ T216 w 2362"/>
                <a:gd name="T218" fmla="+- 0 17 11"/>
                <a:gd name="T219" fmla="*/ 17 h 634"/>
                <a:gd name="T220" fmla="+- 0 2404 1337"/>
                <a:gd name="T221" fmla="*/ T220 w 2362"/>
                <a:gd name="T222" fmla="+- 0 13 11"/>
                <a:gd name="T223" fmla="*/ 13 h 634"/>
                <a:gd name="T224" fmla="+- 0 2518 1337"/>
                <a:gd name="T225" fmla="*/ T224 w 2362"/>
                <a:gd name="T226" fmla="+- 0 11 11"/>
                <a:gd name="T227" fmla="*/ 11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34">
                  <a:moveTo>
                    <a:pt x="1181" y="0"/>
                  </a:moveTo>
                  <a:lnTo>
                    <a:pt x="1295" y="2"/>
                  </a:lnTo>
                  <a:lnTo>
                    <a:pt x="1405" y="6"/>
                  </a:lnTo>
                  <a:lnTo>
                    <a:pt x="1513" y="13"/>
                  </a:lnTo>
                  <a:lnTo>
                    <a:pt x="1616" y="22"/>
                  </a:lnTo>
                  <a:lnTo>
                    <a:pt x="1714" y="34"/>
                  </a:lnTo>
                  <a:lnTo>
                    <a:pt x="1808" y="49"/>
                  </a:lnTo>
                  <a:lnTo>
                    <a:pt x="1896" y="65"/>
                  </a:lnTo>
                  <a:lnTo>
                    <a:pt x="1977" y="83"/>
                  </a:lnTo>
                  <a:lnTo>
                    <a:pt x="2053" y="103"/>
                  </a:lnTo>
                  <a:lnTo>
                    <a:pt x="2121" y="125"/>
                  </a:lnTo>
                  <a:lnTo>
                    <a:pt x="2182" y="149"/>
                  </a:lnTo>
                  <a:lnTo>
                    <a:pt x="2279" y="201"/>
                  </a:lnTo>
                  <a:lnTo>
                    <a:pt x="2341" y="257"/>
                  </a:lnTo>
                  <a:lnTo>
                    <a:pt x="2362" y="317"/>
                  </a:lnTo>
                  <a:lnTo>
                    <a:pt x="2357" y="348"/>
                  </a:lnTo>
                  <a:lnTo>
                    <a:pt x="2315" y="406"/>
                  </a:lnTo>
                  <a:lnTo>
                    <a:pt x="2235" y="460"/>
                  </a:lnTo>
                  <a:lnTo>
                    <a:pt x="2121" y="509"/>
                  </a:lnTo>
                  <a:lnTo>
                    <a:pt x="2053" y="531"/>
                  </a:lnTo>
                  <a:lnTo>
                    <a:pt x="1977" y="551"/>
                  </a:lnTo>
                  <a:lnTo>
                    <a:pt x="1896" y="569"/>
                  </a:lnTo>
                  <a:lnTo>
                    <a:pt x="1808" y="586"/>
                  </a:lnTo>
                  <a:lnTo>
                    <a:pt x="1714" y="600"/>
                  </a:lnTo>
                  <a:lnTo>
                    <a:pt x="1616" y="612"/>
                  </a:lnTo>
                  <a:lnTo>
                    <a:pt x="1513" y="621"/>
                  </a:lnTo>
                  <a:lnTo>
                    <a:pt x="1405" y="628"/>
                  </a:lnTo>
                  <a:lnTo>
                    <a:pt x="1295" y="632"/>
                  </a:lnTo>
                  <a:lnTo>
                    <a:pt x="1181" y="634"/>
                  </a:lnTo>
                  <a:lnTo>
                    <a:pt x="1067" y="632"/>
                  </a:lnTo>
                  <a:lnTo>
                    <a:pt x="957" y="628"/>
                  </a:lnTo>
                  <a:lnTo>
                    <a:pt x="850" y="621"/>
                  </a:lnTo>
                  <a:lnTo>
                    <a:pt x="747" y="612"/>
                  </a:lnTo>
                  <a:lnTo>
                    <a:pt x="648" y="600"/>
                  </a:lnTo>
                  <a:lnTo>
                    <a:pt x="555" y="586"/>
                  </a:lnTo>
                  <a:lnTo>
                    <a:pt x="467" y="569"/>
                  </a:lnTo>
                  <a:lnTo>
                    <a:pt x="385" y="551"/>
                  </a:lnTo>
                  <a:lnTo>
                    <a:pt x="309" y="531"/>
                  </a:lnTo>
                  <a:lnTo>
                    <a:pt x="241" y="509"/>
                  </a:lnTo>
                  <a:lnTo>
                    <a:pt x="180" y="485"/>
                  </a:lnTo>
                  <a:lnTo>
                    <a:pt x="83" y="434"/>
                  </a:lnTo>
                  <a:lnTo>
                    <a:pt x="22" y="377"/>
                  </a:lnTo>
                  <a:lnTo>
                    <a:pt x="0" y="317"/>
                  </a:lnTo>
                  <a:lnTo>
                    <a:pt x="6" y="287"/>
                  </a:lnTo>
                  <a:lnTo>
                    <a:pt x="47" y="228"/>
                  </a:lnTo>
                  <a:lnTo>
                    <a:pt x="127" y="174"/>
                  </a:lnTo>
                  <a:lnTo>
                    <a:pt x="241" y="125"/>
                  </a:lnTo>
                  <a:lnTo>
                    <a:pt x="309" y="103"/>
                  </a:lnTo>
                  <a:lnTo>
                    <a:pt x="385" y="83"/>
                  </a:lnTo>
                  <a:lnTo>
                    <a:pt x="467" y="65"/>
                  </a:lnTo>
                  <a:lnTo>
                    <a:pt x="555" y="49"/>
                  </a:lnTo>
                  <a:lnTo>
                    <a:pt x="648" y="34"/>
                  </a:lnTo>
                  <a:lnTo>
                    <a:pt x="747" y="22"/>
                  </a:lnTo>
                  <a:lnTo>
                    <a:pt x="850" y="13"/>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1" name="AutoShape 4"/>
            <p:cNvSpPr>
              <a:spLocks/>
            </p:cNvSpPr>
            <p:nvPr/>
          </p:nvSpPr>
          <p:spPr bwMode="auto">
            <a:xfrm>
              <a:off x="2343" y="578"/>
              <a:ext cx="124" cy="441"/>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2" name="AutoShape 5"/>
            <p:cNvSpPr>
              <a:spLocks/>
            </p:cNvSpPr>
            <p:nvPr/>
          </p:nvSpPr>
          <p:spPr bwMode="auto">
            <a:xfrm>
              <a:off x="1615" y="998"/>
              <a:ext cx="1544" cy="387"/>
            </a:xfrm>
            <a:custGeom>
              <a:avLst/>
              <a:gdLst>
                <a:gd name="T0" fmla="+- 0 1501 1501"/>
                <a:gd name="T1" fmla="*/ T0 w 2083"/>
                <a:gd name="T2" fmla="+- 0 1544 1081"/>
                <a:gd name="T3" fmla="*/ 1544 h 463"/>
                <a:gd name="T4" fmla="+- 0 1501 1501"/>
                <a:gd name="T5" fmla="*/ T4 w 2083"/>
                <a:gd name="T6" fmla="+- 0 1539 1081"/>
                <a:gd name="T7" fmla="*/ 1539 h 463"/>
                <a:gd name="T8" fmla="+- 0 1506 1501"/>
                <a:gd name="T9" fmla="*/ T8 w 2083"/>
                <a:gd name="T10" fmla="+- 0 1534 1081"/>
                <a:gd name="T11" fmla="*/ 1534 h 463"/>
                <a:gd name="T12" fmla="+- 0 1506 1501"/>
                <a:gd name="T13" fmla="*/ T12 w 2083"/>
                <a:gd name="T14" fmla="+- 0 1544 1081"/>
                <a:gd name="T15" fmla="*/ 1544 h 463"/>
                <a:gd name="T16" fmla="+- 0 3573 1501"/>
                <a:gd name="T17" fmla="*/ T16 w 2083"/>
                <a:gd name="T18" fmla="+- 0 1539 1081"/>
                <a:gd name="T19" fmla="*/ 1539 h 463"/>
                <a:gd name="T20" fmla="+- 0 1511 1501"/>
                <a:gd name="T21" fmla="*/ T20 w 2083"/>
                <a:gd name="T22" fmla="+- 0 1534 1081"/>
                <a:gd name="T23" fmla="*/ 1534 h 463"/>
                <a:gd name="T24" fmla="+- 0 3573 1501"/>
                <a:gd name="T25" fmla="*/ T24 w 2083"/>
                <a:gd name="T26" fmla="+- 0 1086 1081"/>
                <a:gd name="T27" fmla="*/ 1086 h 463"/>
                <a:gd name="T28" fmla="+- 0 3578 1501"/>
                <a:gd name="T29" fmla="*/ T28 w 2083"/>
                <a:gd name="T30" fmla="+- 0 1544 1081"/>
                <a:gd name="T31" fmla="*/ 1544 h 463"/>
                <a:gd name="T32" fmla="+- 0 3583 1501"/>
                <a:gd name="T33" fmla="*/ T32 w 2083"/>
                <a:gd name="T34" fmla="+- 0 1534 1081"/>
                <a:gd name="T35" fmla="*/ 1534 h 463"/>
                <a:gd name="T36" fmla="+- 0 3578 1501"/>
                <a:gd name="T37" fmla="*/ T36 w 2083"/>
                <a:gd name="T38" fmla="+- 0 1091 1081"/>
                <a:gd name="T39" fmla="*/ 1091 h 463"/>
                <a:gd name="T40" fmla="+- 0 3583 1501"/>
                <a:gd name="T41" fmla="*/ T40 w 2083"/>
                <a:gd name="T42" fmla="+- 0 1534 1081"/>
                <a:gd name="T43" fmla="*/ 1534 h 463"/>
                <a:gd name="T44" fmla="+- 0 3578 1501"/>
                <a:gd name="T45" fmla="*/ T44 w 2083"/>
                <a:gd name="T46" fmla="+- 0 1544 1081"/>
                <a:gd name="T47" fmla="*/ 1544 h 463"/>
                <a:gd name="T48" fmla="+- 0 3583 1501"/>
                <a:gd name="T49" fmla="*/ T48 w 2083"/>
                <a:gd name="T50" fmla="+- 0 1534 1081"/>
                <a:gd name="T51" fmla="*/ 1534 h 463"/>
                <a:gd name="T52" fmla="+- 0 3578 1501"/>
                <a:gd name="T53" fmla="*/ T52 w 2083"/>
                <a:gd name="T54" fmla="+- 0 1544 1081"/>
                <a:gd name="T55" fmla="*/ 1544 h 463"/>
                <a:gd name="T56" fmla="+- 0 3583 1501"/>
                <a:gd name="T57" fmla="*/ T56 w 2083"/>
                <a:gd name="T58" fmla="+- 0 1539 1081"/>
                <a:gd name="T59" fmla="*/ 1539 h 463"/>
                <a:gd name="T60" fmla="+- 0 1501 1501"/>
                <a:gd name="T61" fmla="*/ T60 w 2083"/>
                <a:gd name="T62" fmla="+- 0 1086 1081"/>
                <a:gd name="T63" fmla="*/ 1086 h 463"/>
                <a:gd name="T64" fmla="+- 0 1506 1501"/>
                <a:gd name="T65" fmla="*/ T64 w 2083"/>
                <a:gd name="T66" fmla="+- 0 1534 1081"/>
                <a:gd name="T67" fmla="*/ 1534 h 463"/>
                <a:gd name="T68" fmla="+- 0 1511 1501"/>
                <a:gd name="T69" fmla="*/ T68 w 2083"/>
                <a:gd name="T70" fmla="+- 0 1091 1081"/>
                <a:gd name="T71" fmla="*/ 1091 h 463"/>
                <a:gd name="T72" fmla="+- 0 1506 1501"/>
                <a:gd name="T73" fmla="*/ T72 w 2083"/>
                <a:gd name="T74" fmla="+- 0 1081 1081"/>
                <a:gd name="T75" fmla="*/ 1081 h 463"/>
                <a:gd name="T76" fmla="+- 0 1511 1501"/>
                <a:gd name="T77" fmla="*/ T76 w 2083"/>
                <a:gd name="T78" fmla="+- 0 1534 1081"/>
                <a:gd name="T79" fmla="*/ 1534 h 463"/>
                <a:gd name="T80" fmla="+- 0 3573 1501"/>
                <a:gd name="T81" fmla="*/ T80 w 2083"/>
                <a:gd name="T82" fmla="+- 0 1539 1081"/>
                <a:gd name="T83" fmla="*/ 1539 h 463"/>
                <a:gd name="T84" fmla="+- 0 1506 1501"/>
                <a:gd name="T85" fmla="*/ T84 w 2083"/>
                <a:gd name="T86" fmla="+- 0 1081 1081"/>
                <a:gd name="T87" fmla="*/ 1081 h 463"/>
                <a:gd name="T88" fmla="+- 0 1511 1501"/>
                <a:gd name="T89" fmla="*/ T88 w 2083"/>
                <a:gd name="T90" fmla="+- 0 1091 1081"/>
                <a:gd name="T91" fmla="*/ 1091 h 463"/>
                <a:gd name="T92" fmla="+- 0 1506 1501"/>
                <a:gd name="T93" fmla="*/ T92 w 2083"/>
                <a:gd name="T94" fmla="+- 0 1081 1081"/>
                <a:gd name="T95" fmla="*/ 1081 h 463"/>
                <a:gd name="T96" fmla="+- 0 1506 1501"/>
                <a:gd name="T97" fmla="*/ T96 w 2083"/>
                <a:gd name="T98" fmla="+- 0 1081 1081"/>
                <a:gd name="T99" fmla="*/ 1081 h 463"/>
                <a:gd name="T100" fmla="+- 0 1511 1501"/>
                <a:gd name="T101" fmla="*/ T100 w 2083"/>
                <a:gd name="T102" fmla="+- 0 1091 1081"/>
                <a:gd name="T103" fmla="*/ 1091 h 463"/>
                <a:gd name="T104" fmla="+- 0 3573 1501"/>
                <a:gd name="T105" fmla="*/ T104 w 2083"/>
                <a:gd name="T106" fmla="+- 0 1086 1081"/>
                <a:gd name="T107" fmla="*/ 1086 h 463"/>
                <a:gd name="T108" fmla="+- 0 3578 1501"/>
                <a:gd name="T109" fmla="*/ T108 w 2083"/>
                <a:gd name="T110" fmla="+- 0 1081 1081"/>
                <a:gd name="T111" fmla="*/ 1081 h 463"/>
                <a:gd name="T112" fmla="+- 0 3578 1501"/>
                <a:gd name="T113" fmla="*/ T112 w 2083"/>
                <a:gd name="T114" fmla="+- 0 1091 1081"/>
                <a:gd name="T115" fmla="*/ 1091 h 463"/>
                <a:gd name="T116" fmla="+- 0 3583 1501"/>
                <a:gd name="T117" fmla="*/ T116 w 2083"/>
                <a:gd name="T118" fmla="+- 0 1086 1081"/>
                <a:gd name="T119" fmla="*/ 1086 h 463"/>
                <a:gd name="T120" fmla="+- 0 1501 1501"/>
                <a:gd name="T121" fmla="*/ T120 w 2083"/>
                <a:gd name="T122" fmla="+- 0 1081 1081"/>
                <a:gd name="T123" fmla="*/ 1081 h 463"/>
                <a:gd name="T124" fmla="+- 0 1506 1501"/>
                <a:gd name="T125" fmla="*/ T124 w 2083"/>
                <a:gd name="T126" fmla="+- 0 1081 1081"/>
                <a:gd name="T127" fmla="*/ 1081 h 463"/>
                <a:gd name="T128" fmla="+- 0 3578 1501"/>
                <a:gd name="T129" fmla="*/ T128 w 2083"/>
                <a:gd name="T130" fmla="+- 0 1081 1081"/>
                <a:gd name="T131" fmla="*/ 1081 h 463"/>
                <a:gd name="T132" fmla="+- 0 3583 1501"/>
                <a:gd name="T133" fmla="*/ T132 w 2083"/>
                <a:gd name="T134" fmla="+- 0 1081 1081"/>
                <a:gd name="T135" fmla="*/ 10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3" name="AutoShape 6"/>
            <p:cNvSpPr>
              <a:spLocks/>
            </p:cNvSpPr>
            <p:nvPr/>
          </p:nvSpPr>
          <p:spPr bwMode="auto">
            <a:xfrm>
              <a:off x="2343" y="1385"/>
              <a:ext cx="124" cy="441"/>
            </a:xfrm>
            <a:custGeom>
              <a:avLst/>
              <a:gdLst>
                <a:gd name="T0" fmla="+- 0 2523 2467"/>
                <a:gd name="T1" fmla="*/ T0 w 124"/>
                <a:gd name="T2" fmla="+- 0 1861 1545"/>
                <a:gd name="T3" fmla="*/ 1861 h 441"/>
                <a:gd name="T4" fmla="+- 0 2467 2467"/>
                <a:gd name="T5" fmla="*/ T4 w 124"/>
                <a:gd name="T6" fmla="+- 0 1861 1545"/>
                <a:gd name="T7" fmla="*/ 1861 h 441"/>
                <a:gd name="T8" fmla="+- 0 2528 2467"/>
                <a:gd name="T9" fmla="*/ T8 w 124"/>
                <a:gd name="T10" fmla="+- 0 1985 1545"/>
                <a:gd name="T11" fmla="*/ 1985 h 441"/>
                <a:gd name="T12" fmla="+- 0 2587 2467"/>
                <a:gd name="T13" fmla="*/ T12 w 124"/>
                <a:gd name="T14" fmla="+- 0 1868 1545"/>
                <a:gd name="T15" fmla="*/ 1868 h 441"/>
                <a:gd name="T16" fmla="+- 0 2523 2467"/>
                <a:gd name="T17" fmla="*/ T16 w 124"/>
                <a:gd name="T18" fmla="+- 0 1868 1545"/>
                <a:gd name="T19" fmla="*/ 1868 h 441"/>
                <a:gd name="T20" fmla="+- 0 2523 2467"/>
                <a:gd name="T21" fmla="*/ T20 w 124"/>
                <a:gd name="T22" fmla="+- 0 1861 1545"/>
                <a:gd name="T23" fmla="*/ 1861 h 441"/>
                <a:gd name="T24" fmla="+- 0 2533 2467"/>
                <a:gd name="T25" fmla="*/ T24 w 124"/>
                <a:gd name="T26" fmla="+- 0 1545 1545"/>
                <a:gd name="T27" fmla="*/ 1545 h 441"/>
                <a:gd name="T28" fmla="+- 0 2523 2467"/>
                <a:gd name="T29" fmla="*/ T28 w 124"/>
                <a:gd name="T30" fmla="+- 0 1545 1545"/>
                <a:gd name="T31" fmla="*/ 1545 h 441"/>
                <a:gd name="T32" fmla="+- 0 2523 2467"/>
                <a:gd name="T33" fmla="*/ T32 w 124"/>
                <a:gd name="T34" fmla="+- 0 1868 1545"/>
                <a:gd name="T35" fmla="*/ 1868 h 441"/>
                <a:gd name="T36" fmla="+- 0 2533 2467"/>
                <a:gd name="T37" fmla="*/ T36 w 124"/>
                <a:gd name="T38" fmla="+- 0 1868 1545"/>
                <a:gd name="T39" fmla="*/ 1868 h 441"/>
                <a:gd name="T40" fmla="+- 0 2533 2467"/>
                <a:gd name="T41" fmla="*/ T40 w 124"/>
                <a:gd name="T42" fmla="+- 0 1545 1545"/>
                <a:gd name="T43" fmla="*/ 1545 h 441"/>
                <a:gd name="T44" fmla="+- 0 2590 2467"/>
                <a:gd name="T45" fmla="*/ T44 w 124"/>
                <a:gd name="T46" fmla="+- 0 1861 1545"/>
                <a:gd name="T47" fmla="*/ 1861 h 441"/>
                <a:gd name="T48" fmla="+- 0 2533 2467"/>
                <a:gd name="T49" fmla="*/ T48 w 124"/>
                <a:gd name="T50" fmla="+- 0 1861 1545"/>
                <a:gd name="T51" fmla="*/ 1861 h 441"/>
                <a:gd name="T52" fmla="+- 0 2533 2467"/>
                <a:gd name="T53" fmla="*/ T52 w 124"/>
                <a:gd name="T54" fmla="+- 0 1868 1545"/>
                <a:gd name="T55" fmla="*/ 1868 h 441"/>
                <a:gd name="T56" fmla="+- 0 2587 2467"/>
                <a:gd name="T57" fmla="*/ T56 w 124"/>
                <a:gd name="T58" fmla="+- 0 1868 1545"/>
                <a:gd name="T59" fmla="*/ 1868 h 441"/>
                <a:gd name="T60" fmla="+- 0 2590 2467"/>
                <a:gd name="T61" fmla="*/ T60 w 124"/>
                <a:gd name="T62" fmla="+- 0 1861 1545"/>
                <a:gd name="T63" fmla="*/ 1861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4" name="AutoShape 7"/>
            <p:cNvSpPr>
              <a:spLocks/>
            </p:cNvSpPr>
            <p:nvPr/>
          </p:nvSpPr>
          <p:spPr bwMode="auto">
            <a:xfrm>
              <a:off x="1615" y="1826"/>
              <a:ext cx="1564" cy="41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5" name="AutoShape 8"/>
            <p:cNvSpPr>
              <a:spLocks/>
            </p:cNvSpPr>
            <p:nvPr/>
          </p:nvSpPr>
          <p:spPr bwMode="auto">
            <a:xfrm>
              <a:off x="2338" y="2228"/>
              <a:ext cx="124" cy="441"/>
            </a:xfrm>
            <a:custGeom>
              <a:avLst/>
              <a:gdLst>
                <a:gd name="T0" fmla="+- 0 2506 2449"/>
                <a:gd name="T1" fmla="*/ T0 w 124"/>
                <a:gd name="T2" fmla="+- 0 2754 2438"/>
                <a:gd name="T3" fmla="*/ 2754 h 441"/>
                <a:gd name="T4" fmla="+- 0 2449 2449"/>
                <a:gd name="T5" fmla="*/ T4 w 124"/>
                <a:gd name="T6" fmla="+- 0 2754 2438"/>
                <a:gd name="T7" fmla="*/ 2754 h 441"/>
                <a:gd name="T8" fmla="+- 0 2511 2449"/>
                <a:gd name="T9" fmla="*/ T8 w 124"/>
                <a:gd name="T10" fmla="+- 0 2878 2438"/>
                <a:gd name="T11" fmla="*/ 2878 h 441"/>
                <a:gd name="T12" fmla="+- 0 2569 2449"/>
                <a:gd name="T13" fmla="*/ T12 w 124"/>
                <a:gd name="T14" fmla="+- 0 2761 2438"/>
                <a:gd name="T15" fmla="*/ 2761 h 441"/>
                <a:gd name="T16" fmla="+- 0 2506 2449"/>
                <a:gd name="T17" fmla="*/ T16 w 124"/>
                <a:gd name="T18" fmla="+- 0 2761 2438"/>
                <a:gd name="T19" fmla="*/ 2761 h 441"/>
                <a:gd name="T20" fmla="+- 0 2506 2449"/>
                <a:gd name="T21" fmla="*/ T20 w 124"/>
                <a:gd name="T22" fmla="+- 0 2754 2438"/>
                <a:gd name="T23" fmla="*/ 2754 h 441"/>
                <a:gd name="T24" fmla="+- 0 2516 2449"/>
                <a:gd name="T25" fmla="*/ T24 w 124"/>
                <a:gd name="T26" fmla="+- 0 2438 2438"/>
                <a:gd name="T27" fmla="*/ 2438 h 441"/>
                <a:gd name="T28" fmla="+- 0 2506 2449"/>
                <a:gd name="T29" fmla="*/ T28 w 124"/>
                <a:gd name="T30" fmla="+- 0 2438 2438"/>
                <a:gd name="T31" fmla="*/ 2438 h 441"/>
                <a:gd name="T32" fmla="+- 0 2506 2449"/>
                <a:gd name="T33" fmla="*/ T32 w 124"/>
                <a:gd name="T34" fmla="+- 0 2761 2438"/>
                <a:gd name="T35" fmla="*/ 2761 h 441"/>
                <a:gd name="T36" fmla="+- 0 2516 2449"/>
                <a:gd name="T37" fmla="*/ T36 w 124"/>
                <a:gd name="T38" fmla="+- 0 2761 2438"/>
                <a:gd name="T39" fmla="*/ 2761 h 441"/>
                <a:gd name="T40" fmla="+- 0 2516 2449"/>
                <a:gd name="T41" fmla="*/ T40 w 124"/>
                <a:gd name="T42" fmla="+- 0 2438 2438"/>
                <a:gd name="T43" fmla="*/ 2438 h 441"/>
                <a:gd name="T44" fmla="+- 0 2573 2449"/>
                <a:gd name="T45" fmla="*/ T44 w 124"/>
                <a:gd name="T46" fmla="+- 0 2754 2438"/>
                <a:gd name="T47" fmla="*/ 2754 h 441"/>
                <a:gd name="T48" fmla="+- 0 2516 2449"/>
                <a:gd name="T49" fmla="*/ T48 w 124"/>
                <a:gd name="T50" fmla="+- 0 2754 2438"/>
                <a:gd name="T51" fmla="*/ 2754 h 441"/>
                <a:gd name="T52" fmla="+- 0 2516 2449"/>
                <a:gd name="T53" fmla="*/ T52 w 124"/>
                <a:gd name="T54" fmla="+- 0 2761 2438"/>
                <a:gd name="T55" fmla="*/ 2761 h 441"/>
                <a:gd name="T56" fmla="+- 0 2569 2449"/>
                <a:gd name="T57" fmla="*/ T56 w 124"/>
                <a:gd name="T58" fmla="+- 0 2761 2438"/>
                <a:gd name="T59" fmla="*/ 2761 h 441"/>
                <a:gd name="T60" fmla="+- 0 2573 2449"/>
                <a:gd name="T61" fmla="*/ T60 w 124"/>
                <a:gd name="T62" fmla="+- 0 2754 2438"/>
                <a:gd name="T63" fmla="*/ 2754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6"/>
                  </a:moveTo>
                  <a:lnTo>
                    <a:pt x="0" y="316"/>
                  </a:lnTo>
                  <a:lnTo>
                    <a:pt x="62" y="440"/>
                  </a:lnTo>
                  <a:lnTo>
                    <a:pt x="120" y="323"/>
                  </a:lnTo>
                  <a:lnTo>
                    <a:pt x="57" y="323"/>
                  </a:lnTo>
                  <a:lnTo>
                    <a:pt x="57" y="316"/>
                  </a:lnTo>
                  <a:close/>
                  <a:moveTo>
                    <a:pt x="67" y="0"/>
                  </a:moveTo>
                  <a:lnTo>
                    <a:pt x="57" y="0"/>
                  </a:lnTo>
                  <a:lnTo>
                    <a:pt x="57" y="323"/>
                  </a:lnTo>
                  <a:lnTo>
                    <a:pt x="67" y="323"/>
                  </a:lnTo>
                  <a:lnTo>
                    <a:pt x="67" y="0"/>
                  </a:lnTo>
                  <a:close/>
                  <a:moveTo>
                    <a:pt x="124" y="316"/>
                  </a:moveTo>
                  <a:lnTo>
                    <a:pt x="67" y="316"/>
                  </a:lnTo>
                  <a:lnTo>
                    <a:pt x="67" y="323"/>
                  </a:lnTo>
                  <a:lnTo>
                    <a:pt x="120" y="323"/>
                  </a:lnTo>
                  <a:lnTo>
                    <a:pt x="124"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6" name="AutoShape 9"/>
            <p:cNvSpPr>
              <a:spLocks/>
            </p:cNvSpPr>
            <p:nvPr/>
          </p:nvSpPr>
          <p:spPr bwMode="auto">
            <a:xfrm>
              <a:off x="1354" y="2653"/>
              <a:ext cx="2169" cy="572"/>
            </a:xfrm>
            <a:custGeom>
              <a:avLst/>
              <a:gdLst>
                <a:gd name="T0" fmla="+- 0 1434 1434"/>
                <a:gd name="T1" fmla="*/ T0 w 2169"/>
                <a:gd name="T2" fmla="+- 0 3616 2876"/>
                <a:gd name="T3" fmla="*/ 3616 h 740"/>
                <a:gd name="T4" fmla="+- 0 1434 1434"/>
                <a:gd name="T5" fmla="*/ T4 w 2169"/>
                <a:gd name="T6" fmla="+- 0 3611 2876"/>
                <a:gd name="T7" fmla="*/ 3611 h 740"/>
                <a:gd name="T8" fmla="+- 0 1439 1434"/>
                <a:gd name="T9" fmla="*/ T8 w 2169"/>
                <a:gd name="T10" fmla="+- 0 3606 2876"/>
                <a:gd name="T11" fmla="*/ 3606 h 740"/>
                <a:gd name="T12" fmla="+- 0 1439 1434"/>
                <a:gd name="T13" fmla="*/ T12 w 2169"/>
                <a:gd name="T14" fmla="+- 0 3616 2876"/>
                <a:gd name="T15" fmla="*/ 3616 h 740"/>
                <a:gd name="T16" fmla="+- 0 3593 1434"/>
                <a:gd name="T17" fmla="*/ T16 w 2169"/>
                <a:gd name="T18" fmla="+- 0 3611 2876"/>
                <a:gd name="T19" fmla="*/ 3611 h 740"/>
                <a:gd name="T20" fmla="+- 0 1444 1434"/>
                <a:gd name="T21" fmla="*/ T20 w 2169"/>
                <a:gd name="T22" fmla="+- 0 3606 2876"/>
                <a:gd name="T23" fmla="*/ 3606 h 740"/>
                <a:gd name="T24" fmla="+- 0 3593 1434"/>
                <a:gd name="T25" fmla="*/ T24 w 2169"/>
                <a:gd name="T26" fmla="+- 0 2881 2876"/>
                <a:gd name="T27" fmla="*/ 2881 h 740"/>
                <a:gd name="T28" fmla="+- 0 3598 1434"/>
                <a:gd name="T29" fmla="*/ T28 w 2169"/>
                <a:gd name="T30" fmla="+- 0 3616 2876"/>
                <a:gd name="T31" fmla="*/ 3616 h 740"/>
                <a:gd name="T32" fmla="+- 0 3603 1434"/>
                <a:gd name="T33" fmla="*/ T32 w 2169"/>
                <a:gd name="T34" fmla="+- 0 3606 2876"/>
                <a:gd name="T35" fmla="*/ 3606 h 740"/>
                <a:gd name="T36" fmla="+- 0 3598 1434"/>
                <a:gd name="T37" fmla="*/ T36 w 2169"/>
                <a:gd name="T38" fmla="+- 0 2886 2876"/>
                <a:gd name="T39" fmla="*/ 2886 h 740"/>
                <a:gd name="T40" fmla="+- 0 3603 1434"/>
                <a:gd name="T41" fmla="*/ T40 w 2169"/>
                <a:gd name="T42" fmla="+- 0 3606 2876"/>
                <a:gd name="T43" fmla="*/ 3606 h 740"/>
                <a:gd name="T44" fmla="+- 0 3598 1434"/>
                <a:gd name="T45" fmla="*/ T44 w 2169"/>
                <a:gd name="T46" fmla="+- 0 3616 2876"/>
                <a:gd name="T47" fmla="*/ 3616 h 740"/>
                <a:gd name="T48" fmla="+- 0 3603 1434"/>
                <a:gd name="T49" fmla="*/ T48 w 2169"/>
                <a:gd name="T50" fmla="+- 0 3606 2876"/>
                <a:gd name="T51" fmla="*/ 3606 h 740"/>
                <a:gd name="T52" fmla="+- 0 3598 1434"/>
                <a:gd name="T53" fmla="*/ T52 w 2169"/>
                <a:gd name="T54" fmla="+- 0 3616 2876"/>
                <a:gd name="T55" fmla="*/ 3616 h 740"/>
                <a:gd name="T56" fmla="+- 0 3603 1434"/>
                <a:gd name="T57" fmla="*/ T56 w 2169"/>
                <a:gd name="T58" fmla="+- 0 3611 2876"/>
                <a:gd name="T59" fmla="*/ 3611 h 740"/>
                <a:gd name="T60" fmla="+- 0 1434 1434"/>
                <a:gd name="T61" fmla="*/ T60 w 2169"/>
                <a:gd name="T62" fmla="+- 0 2881 2876"/>
                <a:gd name="T63" fmla="*/ 2881 h 740"/>
                <a:gd name="T64" fmla="+- 0 1439 1434"/>
                <a:gd name="T65" fmla="*/ T64 w 2169"/>
                <a:gd name="T66" fmla="+- 0 3606 2876"/>
                <a:gd name="T67" fmla="*/ 3606 h 740"/>
                <a:gd name="T68" fmla="+- 0 1444 1434"/>
                <a:gd name="T69" fmla="*/ T68 w 2169"/>
                <a:gd name="T70" fmla="+- 0 2886 2876"/>
                <a:gd name="T71" fmla="*/ 2886 h 740"/>
                <a:gd name="T72" fmla="+- 0 1439 1434"/>
                <a:gd name="T73" fmla="*/ T72 w 2169"/>
                <a:gd name="T74" fmla="+- 0 2876 2876"/>
                <a:gd name="T75" fmla="*/ 2876 h 740"/>
                <a:gd name="T76" fmla="+- 0 1444 1434"/>
                <a:gd name="T77" fmla="*/ T76 w 2169"/>
                <a:gd name="T78" fmla="+- 0 3606 2876"/>
                <a:gd name="T79" fmla="*/ 3606 h 740"/>
                <a:gd name="T80" fmla="+- 0 3593 1434"/>
                <a:gd name="T81" fmla="*/ T80 w 2169"/>
                <a:gd name="T82" fmla="+- 0 3611 2876"/>
                <a:gd name="T83" fmla="*/ 3611 h 740"/>
                <a:gd name="T84" fmla="+- 0 1439 1434"/>
                <a:gd name="T85" fmla="*/ T84 w 2169"/>
                <a:gd name="T86" fmla="+- 0 2876 2876"/>
                <a:gd name="T87" fmla="*/ 2876 h 740"/>
                <a:gd name="T88" fmla="+- 0 1444 1434"/>
                <a:gd name="T89" fmla="*/ T88 w 2169"/>
                <a:gd name="T90" fmla="+- 0 2886 2876"/>
                <a:gd name="T91" fmla="*/ 2886 h 740"/>
                <a:gd name="T92" fmla="+- 0 1439 1434"/>
                <a:gd name="T93" fmla="*/ T92 w 2169"/>
                <a:gd name="T94" fmla="+- 0 2876 2876"/>
                <a:gd name="T95" fmla="*/ 2876 h 740"/>
                <a:gd name="T96" fmla="+- 0 1439 1434"/>
                <a:gd name="T97" fmla="*/ T96 w 2169"/>
                <a:gd name="T98" fmla="+- 0 2876 2876"/>
                <a:gd name="T99" fmla="*/ 2876 h 740"/>
                <a:gd name="T100" fmla="+- 0 1444 1434"/>
                <a:gd name="T101" fmla="*/ T100 w 2169"/>
                <a:gd name="T102" fmla="+- 0 2886 2876"/>
                <a:gd name="T103" fmla="*/ 2886 h 740"/>
                <a:gd name="T104" fmla="+- 0 3593 1434"/>
                <a:gd name="T105" fmla="*/ T104 w 2169"/>
                <a:gd name="T106" fmla="+- 0 2881 2876"/>
                <a:gd name="T107" fmla="*/ 2881 h 740"/>
                <a:gd name="T108" fmla="+- 0 3598 1434"/>
                <a:gd name="T109" fmla="*/ T108 w 2169"/>
                <a:gd name="T110" fmla="+- 0 2876 2876"/>
                <a:gd name="T111" fmla="*/ 2876 h 740"/>
                <a:gd name="T112" fmla="+- 0 3598 1434"/>
                <a:gd name="T113" fmla="*/ T112 w 2169"/>
                <a:gd name="T114" fmla="+- 0 2886 2876"/>
                <a:gd name="T115" fmla="*/ 2886 h 740"/>
                <a:gd name="T116" fmla="+- 0 3603 1434"/>
                <a:gd name="T117" fmla="*/ T116 w 2169"/>
                <a:gd name="T118" fmla="+- 0 2881 2876"/>
                <a:gd name="T119" fmla="*/ 2881 h 740"/>
                <a:gd name="T120" fmla="+- 0 1434 1434"/>
                <a:gd name="T121" fmla="*/ T120 w 2169"/>
                <a:gd name="T122" fmla="+- 0 2876 2876"/>
                <a:gd name="T123" fmla="*/ 2876 h 740"/>
                <a:gd name="T124" fmla="+- 0 1439 1434"/>
                <a:gd name="T125" fmla="*/ T124 w 2169"/>
                <a:gd name="T126" fmla="+- 0 2876 2876"/>
                <a:gd name="T127" fmla="*/ 2876 h 740"/>
                <a:gd name="T128" fmla="+- 0 3598 1434"/>
                <a:gd name="T129" fmla="*/ T128 w 2169"/>
                <a:gd name="T130" fmla="+- 0 2876 2876"/>
                <a:gd name="T131" fmla="*/ 2876 h 740"/>
                <a:gd name="T132" fmla="+- 0 3603 1434"/>
                <a:gd name="T133" fmla="*/ T132 w 2169"/>
                <a:gd name="T134" fmla="+- 0 2876 2876"/>
                <a:gd name="T135" fmla="*/ 2876 h 7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169" h="740">
                  <a:moveTo>
                    <a:pt x="0" y="735"/>
                  </a:moveTo>
                  <a:lnTo>
                    <a:pt x="0" y="740"/>
                  </a:lnTo>
                  <a:lnTo>
                    <a:pt x="5" y="740"/>
                  </a:lnTo>
                  <a:lnTo>
                    <a:pt x="0" y="735"/>
                  </a:lnTo>
                  <a:close/>
                  <a:moveTo>
                    <a:pt x="10" y="730"/>
                  </a:moveTo>
                  <a:lnTo>
                    <a:pt x="5" y="730"/>
                  </a:lnTo>
                  <a:lnTo>
                    <a:pt x="0" y="735"/>
                  </a:lnTo>
                  <a:lnTo>
                    <a:pt x="5" y="740"/>
                  </a:lnTo>
                  <a:lnTo>
                    <a:pt x="2164" y="740"/>
                  </a:lnTo>
                  <a:lnTo>
                    <a:pt x="2159" y="735"/>
                  </a:lnTo>
                  <a:lnTo>
                    <a:pt x="10" y="735"/>
                  </a:lnTo>
                  <a:lnTo>
                    <a:pt x="10" y="730"/>
                  </a:lnTo>
                  <a:close/>
                  <a:moveTo>
                    <a:pt x="2169" y="5"/>
                  </a:moveTo>
                  <a:lnTo>
                    <a:pt x="2159" y="5"/>
                  </a:lnTo>
                  <a:lnTo>
                    <a:pt x="2159" y="735"/>
                  </a:lnTo>
                  <a:lnTo>
                    <a:pt x="2164" y="740"/>
                  </a:lnTo>
                  <a:lnTo>
                    <a:pt x="2164" y="730"/>
                  </a:lnTo>
                  <a:lnTo>
                    <a:pt x="2169" y="730"/>
                  </a:lnTo>
                  <a:lnTo>
                    <a:pt x="2169" y="10"/>
                  </a:lnTo>
                  <a:lnTo>
                    <a:pt x="2164" y="10"/>
                  </a:lnTo>
                  <a:lnTo>
                    <a:pt x="2169" y="5"/>
                  </a:lnTo>
                  <a:close/>
                  <a:moveTo>
                    <a:pt x="2169" y="730"/>
                  </a:moveTo>
                  <a:lnTo>
                    <a:pt x="2164" y="730"/>
                  </a:lnTo>
                  <a:lnTo>
                    <a:pt x="2164" y="740"/>
                  </a:lnTo>
                  <a:lnTo>
                    <a:pt x="2169" y="735"/>
                  </a:lnTo>
                  <a:lnTo>
                    <a:pt x="2169" y="730"/>
                  </a:lnTo>
                  <a:close/>
                  <a:moveTo>
                    <a:pt x="2169" y="735"/>
                  </a:moveTo>
                  <a:lnTo>
                    <a:pt x="2164" y="740"/>
                  </a:lnTo>
                  <a:lnTo>
                    <a:pt x="2169" y="740"/>
                  </a:lnTo>
                  <a:lnTo>
                    <a:pt x="2169" y="735"/>
                  </a:lnTo>
                  <a:close/>
                  <a:moveTo>
                    <a:pt x="5" y="0"/>
                  </a:moveTo>
                  <a:lnTo>
                    <a:pt x="0" y="5"/>
                  </a:lnTo>
                  <a:lnTo>
                    <a:pt x="0" y="735"/>
                  </a:lnTo>
                  <a:lnTo>
                    <a:pt x="5" y="730"/>
                  </a:lnTo>
                  <a:lnTo>
                    <a:pt x="10" y="730"/>
                  </a:lnTo>
                  <a:lnTo>
                    <a:pt x="10" y="10"/>
                  </a:lnTo>
                  <a:lnTo>
                    <a:pt x="5" y="10"/>
                  </a:lnTo>
                  <a:lnTo>
                    <a:pt x="5" y="0"/>
                  </a:lnTo>
                  <a:close/>
                  <a:moveTo>
                    <a:pt x="2159" y="730"/>
                  </a:moveTo>
                  <a:lnTo>
                    <a:pt x="10" y="730"/>
                  </a:lnTo>
                  <a:lnTo>
                    <a:pt x="10" y="735"/>
                  </a:lnTo>
                  <a:lnTo>
                    <a:pt x="2159" y="735"/>
                  </a:lnTo>
                  <a:lnTo>
                    <a:pt x="2159" y="730"/>
                  </a:lnTo>
                  <a:close/>
                  <a:moveTo>
                    <a:pt x="5" y="0"/>
                  </a:moveTo>
                  <a:lnTo>
                    <a:pt x="5" y="10"/>
                  </a:lnTo>
                  <a:lnTo>
                    <a:pt x="10" y="10"/>
                  </a:lnTo>
                  <a:lnTo>
                    <a:pt x="10" y="5"/>
                  </a:lnTo>
                  <a:lnTo>
                    <a:pt x="5" y="0"/>
                  </a:lnTo>
                  <a:close/>
                  <a:moveTo>
                    <a:pt x="2164" y="0"/>
                  </a:moveTo>
                  <a:lnTo>
                    <a:pt x="5" y="0"/>
                  </a:lnTo>
                  <a:lnTo>
                    <a:pt x="10" y="5"/>
                  </a:lnTo>
                  <a:lnTo>
                    <a:pt x="10" y="10"/>
                  </a:lnTo>
                  <a:lnTo>
                    <a:pt x="2159" y="10"/>
                  </a:lnTo>
                  <a:lnTo>
                    <a:pt x="2159" y="5"/>
                  </a:lnTo>
                  <a:lnTo>
                    <a:pt x="2169" y="5"/>
                  </a:lnTo>
                  <a:lnTo>
                    <a:pt x="2164" y="0"/>
                  </a:lnTo>
                  <a:close/>
                  <a:moveTo>
                    <a:pt x="2169" y="5"/>
                  </a:moveTo>
                  <a:lnTo>
                    <a:pt x="2164" y="10"/>
                  </a:lnTo>
                  <a:lnTo>
                    <a:pt x="2169" y="10"/>
                  </a:lnTo>
                  <a:lnTo>
                    <a:pt x="2169" y="5"/>
                  </a:lnTo>
                  <a:close/>
                  <a:moveTo>
                    <a:pt x="5" y="0"/>
                  </a:moveTo>
                  <a:lnTo>
                    <a:pt x="0" y="0"/>
                  </a:lnTo>
                  <a:lnTo>
                    <a:pt x="0" y="5"/>
                  </a:lnTo>
                  <a:lnTo>
                    <a:pt x="5" y="0"/>
                  </a:lnTo>
                  <a:close/>
                  <a:moveTo>
                    <a:pt x="2169" y="0"/>
                  </a:moveTo>
                  <a:lnTo>
                    <a:pt x="2164" y="0"/>
                  </a:lnTo>
                  <a:lnTo>
                    <a:pt x="2169" y="5"/>
                  </a:lnTo>
                  <a:lnTo>
                    <a:pt x="2169"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7" name="AutoShape 10"/>
            <p:cNvSpPr>
              <a:spLocks/>
            </p:cNvSpPr>
            <p:nvPr/>
          </p:nvSpPr>
          <p:spPr bwMode="auto">
            <a:xfrm>
              <a:off x="2372" y="3225"/>
              <a:ext cx="124" cy="441"/>
            </a:xfrm>
            <a:custGeom>
              <a:avLst/>
              <a:gdLst>
                <a:gd name="T0" fmla="+- 0 2516 2460"/>
                <a:gd name="T1" fmla="*/ T0 w 124"/>
                <a:gd name="T2" fmla="+- 0 3930 3613"/>
                <a:gd name="T3" fmla="*/ 3930 h 441"/>
                <a:gd name="T4" fmla="+- 0 2460 2460"/>
                <a:gd name="T5" fmla="*/ T4 w 124"/>
                <a:gd name="T6" fmla="+- 0 3930 3613"/>
                <a:gd name="T7" fmla="*/ 3930 h 441"/>
                <a:gd name="T8" fmla="+- 0 2521 2460"/>
                <a:gd name="T9" fmla="*/ T8 w 124"/>
                <a:gd name="T10" fmla="+- 0 4053 3613"/>
                <a:gd name="T11" fmla="*/ 4053 h 441"/>
                <a:gd name="T12" fmla="+- 0 2580 2460"/>
                <a:gd name="T13" fmla="*/ T12 w 124"/>
                <a:gd name="T14" fmla="+- 0 3936 3613"/>
                <a:gd name="T15" fmla="*/ 3936 h 441"/>
                <a:gd name="T16" fmla="+- 0 2516 2460"/>
                <a:gd name="T17" fmla="*/ T16 w 124"/>
                <a:gd name="T18" fmla="+- 0 3936 3613"/>
                <a:gd name="T19" fmla="*/ 3936 h 441"/>
                <a:gd name="T20" fmla="+- 0 2516 2460"/>
                <a:gd name="T21" fmla="*/ T20 w 124"/>
                <a:gd name="T22" fmla="+- 0 3930 3613"/>
                <a:gd name="T23" fmla="*/ 3930 h 441"/>
                <a:gd name="T24" fmla="+- 0 2526 2460"/>
                <a:gd name="T25" fmla="*/ T24 w 124"/>
                <a:gd name="T26" fmla="+- 0 3613 3613"/>
                <a:gd name="T27" fmla="*/ 3613 h 441"/>
                <a:gd name="T28" fmla="+- 0 2516 2460"/>
                <a:gd name="T29" fmla="*/ T28 w 124"/>
                <a:gd name="T30" fmla="+- 0 3613 3613"/>
                <a:gd name="T31" fmla="*/ 3613 h 441"/>
                <a:gd name="T32" fmla="+- 0 2516 2460"/>
                <a:gd name="T33" fmla="*/ T32 w 124"/>
                <a:gd name="T34" fmla="+- 0 3936 3613"/>
                <a:gd name="T35" fmla="*/ 3936 h 441"/>
                <a:gd name="T36" fmla="+- 0 2526 2460"/>
                <a:gd name="T37" fmla="*/ T36 w 124"/>
                <a:gd name="T38" fmla="+- 0 3936 3613"/>
                <a:gd name="T39" fmla="*/ 3936 h 441"/>
                <a:gd name="T40" fmla="+- 0 2526 2460"/>
                <a:gd name="T41" fmla="*/ T40 w 124"/>
                <a:gd name="T42" fmla="+- 0 3613 3613"/>
                <a:gd name="T43" fmla="*/ 3613 h 441"/>
                <a:gd name="T44" fmla="+- 0 2583 2460"/>
                <a:gd name="T45" fmla="*/ T44 w 124"/>
                <a:gd name="T46" fmla="+- 0 3930 3613"/>
                <a:gd name="T47" fmla="*/ 3930 h 441"/>
                <a:gd name="T48" fmla="+- 0 2526 2460"/>
                <a:gd name="T49" fmla="*/ T48 w 124"/>
                <a:gd name="T50" fmla="+- 0 3930 3613"/>
                <a:gd name="T51" fmla="*/ 3930 h 441"/>
                <a:gd name="T52" fmla="+- 0 2526 2460"/>
                <a:gd name="T53" fmla="*/ T52 w 124"/>
                <a:gd name="T54" fmla="+- 0 3936 3613"/>
                <a:gd name="T55" fmla="*/ 3936 h 441"/>
                <a:gd name="T56" fmla="+- 0 2580 2460"/>
                <a:gd name="T57" fmla="*/ T56 w 124"/>
                <a:gd name="T58" fmla="+- 0 3936 3613"/>
                <a:gd name="T59" fmla="*/ 3936 h 441"/>
                <a:gd name="T60" fmla="+- 0 2583 2460"/>
                <a:gd name="T61" fmla="*/ T60 w 124"/>
                <a:gd name="T62" fmla="+- 0 3930 3613"/>
                <a:gd name="T63" fmla="*/ 393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7"/>
                  </a:moveTo>
                  <a:lnTo>
                    <a:pt x="0" y="317"/>
                  </a:lnTo>
                  <a:lnTo>
                    <a:pt x="61" y="440"/>
                  </a:lnTo>
                  <a:lnTo>
                    <a:pt x="120" y="323"/>
                  </a:lnTo>
                  <a:lnTo>
                    <a:pt x="56" y="323"/>
                  </a:lnTo>
                  <a:lnTo>
                    <a:pt x="56" y="317"/>
                  </a:lnTo>
                  <a:close/>
                  <a:moveTo>
                    <a:pt x="66" y="0"/>
                  </a:moveTo>
                  <a:lnTo>
                    <a:pt x="56" y="0"/>
                  </a:lnTo>
                  <a:lnTo>
                    <a:pt x="56" y="323"/>
                  </a:lnTo>
                  <a:lnTo>
                    <a:pt x="66" y="323"/>
                  </a:lnTo>
                  <a:lnTo>
                    <a:pt x="66" y="0"/>
                  </a:lnTo>
                  <a:close/>
                  <a:moveTo>
                    <a:pt x="123" y="317"/>
                  </a:moveTo>
                  <a:lnTo>
                    <a:pt x="66" y="317"/>
                  </a:lnTo>
                  <a:lnTo>
                    <a:pt x="66"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8" name="AutoShape 11"/>
            <p:cNvSpPr>
              <a:spLocks/>
            </p:cNvSpPr>
            <p:nvPr/>
          </p:nvSpPr>
          <p:spPr bwMode="auto">
            <a:xfrm>
              <a:off x="1622" y="3645"/>
              <a:ext cx="1746" cy="426"/>
            </a:xfrm>
            <a:custGeom>
              <a:avLst/>
              <a:gdLst>
                <a:gd name="T0" fmla="+- 0 1480 1480"/>
                <a:gd name="T1" fmla="*/ T0 w 2083"/>
                <a:gd name="T2" fmla="+- 0 4512 4050"/>
                <a:gd name="T3" fmla="*/ 4512 h 463"/>
                <a:gd name="T4" fmla="+- 0 1480 1480"/>
                <a:gd name="T5" fmla="*/ T4 w 2083"/>
                <a:gd name="T6" fmla="+- 0 4507 4050"/>
                <a:gd name="T7" fmla="*/ 4507 h 463"/>
                <a:gd name="T8" fmla="+- 0 1485 1480"/>
                <a:gd name="T9" fmla="*/ T8 w 2083"/>
                <a:gd name="T10" fmla="+- 0 4502 4050"/>
                <a:gd name="T11" fmla="*/ 4502 h 463"/>
                <a:gd name="T12" fmla="+- 0 1485 1480"/>
                <a:gd name="T13" fmla="*/ T12 w 2083"/>
                <a:gd name="T14" fmla="+- 0 4512 4050"/>
                <a:gd name="T15" fmla="*/ 4512 h 463"/>
                <a:gd name="T16" fmla="+- 0 3552 1480"/>
                <a:gd name="T17" fmla="*/ T16 w 2083"/>
                <a:gd name="T18" fmla="+- 0 4507 4050"/>
                <a:gd name="T19" fmla="*/ 4507 h 463"/>
                <a:gd name="T20" fmla="+- 0 1490 1480"/>
                <a:gd name="T21" fmla="*/ T20 w 2083"/>
                <a:gd name="T22" fmla="+- 0 4502 4050"/>
                <a:gd name="T23" fmla="*/ 4502 h 463"/>
                <a:gd name="T24" fmla="+- 0 3552 1480"/>
                <a:gd name="T25" fmla="*/ T24 w 2083"/>
                <a:gd name="T26" fmla="+- 0 4055 4050"/>
                <a:gd name="T27" fmla="*/ 4055 h 463"/>
                <a:gd name="T28" fmla="+- 0 3557 1480"/>
                <a:gd name="T29" fmla="*/ T28 w 2083"/>
                <a:gd name="T30" fmla="+- 0 4512 4050"/>
                <a:gd name="T31" fmla="*/ 4512 h 463"/>
                <a:gd name="T32" fmla="+- 0 3562 1480"/>
                <a:gd name="T33" fmla="*/ T32 w 2083"/>
                <a:gd name="T34" fmla="+- 0 4502 4050"/>
                <a:gd name="T35" fmla="*/ 4502 h 463"/>
                <a:gd name="T36" fmla="+- 0 3557 1480"/>
                <a:gd name="T37" fmla="*/ T36 w 2083"/>
                <a:gd name="T38" fmla="+- 0 4060 4050"/>
                <a:gd name="T39" fmla="*/ 4060 h 463"/>
                <a:gd name="T40" fmla="+- 0 3562 1480"/>
                <a:gd name="T41" fmla="*/ T40 w 2083"/>
                <a:gd name="T42" fmla="+- 0 4502 4050"/>
                <a:gd name="T43" fmla="*/ 4502 h 463"/>
                <a:gd name="T44" fmla="+- 0 3557 1480"/>
                <a:gd name="T45" fmla="*/ T44 w 2083"/>
                <a:gd name="T46" fmla="+- 0 4512 4050"/>
                <a:gd name="T47" fmla="*/ 4512 h 463"/>
                <a:gd name="T48" fmla="+- 0 3562 1480"/>
                <a:gd name="T49" fmla="*/ T48 w 2083"/>
                <a:gd name="T50" fmla="+- 0 4502 4050"/>
                <a:gd name="T51" fmla="*/ 4502 h 463"/>
                <a:gd name="T52" fmla="+- 0 3557 1480"/>
                <a:gd name="T53" fmla="*/ T52 w 2083"/>
                <a:gd name="T54" fmla="+- 0 4512 4050"/>
                <a:gd name="T55" fmla="*/ 4512 h 463"/>
                <a:gd name="T56" fmla="+- 0 3562 1480"/>
                <a:gd name="T57" fmla="*/ T56 w 2083"/>
                <a:gd name="T58" fmla="+- 0 4507 4050"/>
                <a:gd name="T59" fmla="*/ 4507 h 463"/>
                <a:gd name="T60" fmla="+- 0 1480 1480"/>
                <a:gd name="T61" fmla="*/ T60 w 2083"/>
                <a:gd name="T62" fmla="+- 0 4055 4050"/>
                <a:gd name="T63" fmla="*/ 4055 h 463"/>
                <a:gd name="T64" fmla="+- 0 1485 1480"/>
                <a:gd name="T65" fmla="*/ T64 w 2083"/>
                <a:gd name="T66" fmla="+- 0 4502 4050"/>
                <a:gd name="T67" fmla="*/ 4502 h 463"/>
                <a:gd name="T68" fmla="+- 0 1490 1480"/>
                <a:gd name="T69" fmla="*/ T68 w 2083"/>
                <a:gd name="T70" fmla="+- 0 4060 4050"/>
                <a:gd name="T71" fmla="*/ 4060 h 463"/>
                <a:gd name="T72" fmla="+- 0 1485 1480"/>
                <a:gd name="T73" fmla="*/ T72 w 2083"/>
                <a:gd name="T74" fmla="+- 0 4050 4050"/>
                <a:gd name="T75" fmla="*/ 4050 h 463"/>
                <a:gd name="T76" fmla="+- 0 1490 1480"/>
                <a:gd name="T77" fmla="*/ T76 w 2083"/>
                <a:gd name="T78" fmla="+- 0 4502 4050"/>
                <a:gd name="T79" fmla="*/ 4502 h 463"/>
                <a:gd name="T80" fmla="+- 0 3552 1480"/>
                <a:gd name="T81" fmla="*/ T80 w 2083"/>
                <a:gd name="T82" fmla="+- 0 4507 4050"/>
                <a:gd name="T83" fmla="*/ 4507 h 463"/>
                <a:gd name="T84" fmla="+- 0 1485 1480"/>
                <a:gd name="T85" fmla="*/ T84 w 2083"/>
                <a:gd name="T86" fmla="+- 0 4050 4050"/>
                <a:gd name="T87" fmla="*/ 4050 h 463"/>
                <a:gd name="T88" fmla="+- 0 1490 1480"/>
                <a:gd name="T89" fmla="*/ T88 w 2083"/>
                <a:gd name="T90" fmla="+- 0 4060 4050"/>
                <a:gd name="T91" fmla="*/ 4060 h 463"/>
                <a:gd name="T92" fmla="+- 0 1485 1480"/>
                <a:gd name="T93" fmla="*/ T92 w 2083"/>
                <a:gd name="T94" fmla="+- 0 4050 4050"/>
                <a:gd name="T95" fmla="*/ 4050 h 463"/>
                <a:gd name="T96" fmla="+- 0 1485 1480"/>
                <a:gd name="T97" fmla="*/ T96 w 2083"/>
                <a:gd name="T98" fmla="+- 0 4050 4050"/>
                <a:gd name="T99" fmla="*/ 4050 h 463"/>
                <a:gd name="T100" fmla="+- 0 1490 1480"/>
                <a:gd name="T101" fmla="*/ T100 w 2083"/>
                <a:gd name="T102" fmla="+- 0 4060 4050"/>
                <a:gd name="T103" fmla="*/ 4060 h 463"/>
                <a:gd name="T104" fmla="+- 0 3552 1480"/>
                <a:gd name="T105" fmla="*/ T104 w 2083"/>
                <a:gd name="T106" fmla="+- 0 4055 4050"/>
                <a:gd name="T107" fmla="*/ 4055 h 463"/>
                <a:gd name="T108" fmla="+- 0 3557 1480"/>
                <a:gd name="T109" fmla="*/ T108 w 2083"/>
                <a:gd name="T110" fmla="+- 0 4050 4050"/>
                <a:gd name="T111" fmla="*/ 4050 h 463"/>
                <a:gd name="T112" fmla="+- 0 3557 1480"/>
                <a:gd name="T113" fmla="*/ T112 w 2083"/>
                <a:gd name="T114" fmla="+- 0 4060 4050"/>
                <a:gd name="T115" fmla="*/ 4060 h 463"/>
                <a:gd name="T116" fmla="+- 0 3562 1480"/>
                <a:gd name="T117" fmla="*/ T116 w 2083"/>
                <a:gd name="T118" fmla="+- 0 4055 4050"/>
                <a:gd name="T119" fmla="*/ 4055 h 463"/>
                <a:gd name="T120" fmla="+- 0 1480 1480"/>
                <a:gd name="T121" fmla="*/ T120 w 2083"/>
                <a:gd name="T122" fmla="+- 0 4050 4050"/>
                <a:gd name="T123" fmla="*/ 4050 h 463"/>
                <a:gd name="T124" fmla="+- 0 1485 1480"/>
                <a:gd name="T125" fmla="*/ T124 w 2083"/>
                <a:gd name="T126" fmla="+- 0 4050 4050"/>
                <a:gd name="T127" fmla="*/ 4050 h 463"/>
                <a:gd name="T128" fmla="+- 0 3557 1480"/>
                <a:gd name="T129" fmla="*/ T128 w 2083"/>
                <a:gd name="T130" fmla="+- 0 4050 4050"/>
                <a:gd name="T131" fmla="*/ 4050 h 463"/>
                <a:gd name="T132" fmla="+- 0 3562 1480"/>
                <a:gd name="T133" fmla="*/ T132 w 2083"/>
                <a:gd name="T134" fmla="+- 0 4050 4050"/>
                <a:gd name="T135" fmla="*/ 4050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9" name="AutoShape 12"/>
            <p:cNvSpPr>
              <a:spLocks/>
            </p:cNvSpPr>
            <p:nvPr/>
          </p:nvSpPr>
          <p:spPr bwMode="auto">
            <a:xfrm>
              <a:off x="1261" y="3813"/>
              <a:ext cx="371" cy="108"/>
            </a:xfrm>
            <a:custGeom>
              <a:avLst/>
              <a:gdLst>
                <a:gd name="T0" fmla="+- 0 1358 1041"/>
                <a:gd name="T1" fmla="*/ T0 w 441"/>
                <a:gd name="T2" fmla="+- 0 4219 4219"/>
                <a:gd name="T3" fmla="*/ 4219 h 124"/>
                <a:gd name="T4" fmla="+- 0 1358 1041"/>
                <a:gd name="T5" fmla="*/ T4 w 441"/>
                <a:gd name="T6" fmla="+- 0 4343 4219"/>
                <a:gd name="T7" fmla="*/ 4343 h 124"/>
                <a:gd name="T8" fmla="+- 0 1472 1041"/>
                <a:gd name="T9" fmla="*/ T8 w 441"/>
                <a:gd name="T10" fmla="+- 0 4286 4219"/>
                <a:gd name="T11" fmla="*/ 4286 h 124"/>
                <a:gd name="T12" fmla="+- 0 1365 1041"/>
                <a:gd name="T13" fmla="*/ T12 w 441"/>
                <a:gd name="T14" fmla="+- 0 4286 4219"/>
                <a:gd name="T15" fmla="*/ 4286 h 124"/>
                <a:gd name="T16" fmla="+- 0 1365 1041"/>
                <a:gd name="T17" fmla="*/ T16 w 441"/>
                <a:gd name="T18" fmla="+- 0 4276 4219"/>
                <a:gd name="T19" fmla="*/ 4276 h 124"/>
                <a:gd name="T20" fmla="+- 0 1472 1041"/>
                <a:gd name="T21" fmla="*/ T20 w 441"/>
                <a:gd name="T22" fmla="+- 0 4276 4219"/>
                <a:gd name="T23" fmla="*/ 4276 h 124"/>
                <a:gd name="T24" fmla="+- 0 1358 1041"/>
                <a:gd name="T25" fmla="*/ T24 w 441"/>
                <a:gd name="T26" fmla="+- 0 4219 4219"/>
                <a:gd name="T27" fmla="*/ 4219 h 124"/>
                <a:gd name="T28" fmla="+- 0 1358 1041"/>
                <a:gd name="T29" fmla="*/ T28 w 441"/>
                <a:gd name="T30" fmla="+- 0 4276 4219"/>
                <a:gd name="T31" fmla="*/ 4276 h 124"/>
                <a:gd name="T32" fmla="+- 0 1041 1041"/>
                <a:gd name="T33" fmla="*/ T32 w 441"/>
                <a:gd name="T34" fmla="+- 0 4276 4219"/>
                <a:gd name="T35" fmla="*/ 4276 h 124"/>
                <a:gd name="T36" fmla="+- 0 1041 1041"/>
                <a:gd name="T37" fmla="*/ T36 w 441"/>
                <a:gd name="T38" fmla="+- 0 4286 4219"/>
                <a:gd name="T39" fmla="*/ 4286 h 124"/>
                <a:gd name="T40" fmla="+- 0 1358 1041"/>
                <a:gd name="T41" fmla="*/ T40 w 441"/>
                <a:gd name="T42" fmla="+- 0 4286 4219"/>
                <a:gd name="T43" fmla="*/ 4286 h 124"/>
                <a:gd name="T44" fmla="+- 0 1358 1041"/>
                <a:gd name="T45" fmla="*/ T44 w 441"/>
                <a:gd name="T46" fmla="+- 0 4276 4219"/>
                <a:gd name="T47" fmla="*/ 4276 h 124"/>
                <a:gd name="T48" fmla="+- 0 1472 1041"/>
                <a:gd name="T49" fmla="*/ T48 w 441"/>
                <a:gd name="T50" fmla="+- 0 4276 4219"/>
                <a:gd name="T51" fmla="*/ 4276 h 124"/>
                <a:gd name="T52" fmla="+- 0 1365 1041"/>
                <a:gd name="T53" fmla="*/ T52 w 441"/>
                <a:gd name="T54" fmla="+- 0 4276 4219"/>
                <a:gd name="T55" fmla="*/ 4276 h 124"/>
                <a:gd name="T56" fmla="+- 0 1365 1041"/>
                <a:gd name="T57" fmla="*/ T56 w 441"/>
                <a:gd name="T58" fmla="+- 0 4286 4219"/>
                <a:gd name="T59" fmla="*/ 4286 h 124"/>
                <a:gd name="T60" fmla="+- 0 1472 1041"/>
                <a:gd name="T61" fmla="*/ T60 w 441"/>
                <a:gd name="T62" fmla="+- 0 4286 4219"/>
                <a:gd name="T63" fmla="*/ 4286 h 124"/>
                <a:gd name="T64" fmla="+- 0 1482 1041"/>
                <a:gd name="T65" fmla="*/ T64 w 441"/>
                <a:gd name="T66" fmla="+- 0 4281 4219"/>
                <a:gd name="T67" fmla="*/ 4281 h 124"/>
                <a:gd name="T68" fmla="+- 0 1472 1041"/>
                <a:gd name="T69" fmla="*/ T68 w 441"/>
                <a:gd name="T70" fmla="+- 0 4276 4219"/>
                <a:gd name="T71" fmla="*/ 4276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1" y="67"/>
                  </a:lnTo>
                  <a:lnTo>
                    <a:pt x="324" y="67"/>
                  </a:lnTo>
                  <a:lnTo>
                    <a:pt x="324" y="57"/>
                  </a:lnTo>
                  <a:lnTo>
                    <a:pt x="431" y="57"/>
                  </a:lnTo>
                  <a:lnTo>
                    <a:pt x="317" y="0"/>
                  </a:lnTo>
                  <a:close/>
                  <a:moveTo>
                    <a:pt x="317" y="57"/>
                  </a:moveTo>
                  <a:lnTo>
                    <a:pt x="0" y="57"/>
                  </a:lnTo>
                  <a:lnTo>
                    <a:pt x="0" y="67"/>
                  </a:lnTo>
                  <a:lnTo>
                    <a:pt x="317" y="67"/>
                  </a:lnTo>
                  <a:lnTo>
                    <a:pt x="317" y="57"/>
                  </a:lnTo>
                  <a:close/>
                  <a:moveTo>
                    <a:pt x="431" y="57"/>
                  </a:moveTo>
                  <a:lnTo>
                    <a:pt x="324" y="57"/>
                  </a:lnTo>
                  <a:lnTo>
                    <a:pt x="324" y="67"/>
                  </a:lnTo>
                  <a:lnTo>
                    <a:pt x="431" y="67"/>
                  </a:lnTo>
                  <a:lnTo>
                    <a:pt x="441" y="62"/>
                  </a:lnTo>
                  <a:lnTo>
                    <a:pt x="431"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0" name="AutoShape 14"/>
            <p:cNvSpPr>
              <a:spLocks/>
            </p:cNvSpPr>
            <p:nvPr/>
          </p:nvSpPr>
          <p:spPr bwMode="auto">
            <a:xfrm>
              <a:off x="2395" y="4063"/>
              <a:ext cx="124" cy="441"/>
            </a:xfrm>
            <a:custGeom>
              <a:avLst/>
              <a:gdLst>
                <a:gd name="T0" fmla="+- 0 2498 2442"/>
                <a:gd name="T1" fmla="*/ T0 w 124"/>
                <a:gd name="T2" fmla="+- 0 4820 4504"/>
                <a:gd name="T3" fmla="*/ 4820 h 441"/>
                <a:gd name="T4" fmla="+- 0 2442 2442"/>
                <a:gd name="T5" fmla="*/ T4 w 124"/>
                <a:gd name="T6" fmla="+- 0 4820 4504"/>
                <a:gd name="T7" fmla="*/ 4820 h 441"/>
                <a:gd name="T8" fmla="+- 0 2503 2442"/>
                <a:gd name="T9" fmla="*/ T8 w 124"/>
                <a:gd name="T10" fmla="+- 0 4944 4504"/>
                <a:gd name="T11" fmla="*/ 4944 h 441"/>
                <a:gd name="T12" fmla="+- 0 2562 2442"/>
                <a:gd name="T13" fmla="*/ T12 w 124"/>
                <a:gd name="T14" fmla="+- 0 4827 4504"/>
                <a:gd name="T15" fmla="*/ 4827 h 441"/>
                <a:gd name="T16" fmla="+- 0 2498 2442"/>
                <a:gd name="T17" fmla="*/ T16 w 124"/>
                <a:gd name="T18" fmla="+- 0 4827 4504"/>
                <a:gd name="T19" fmla="*/ 4827 h 441"/>
                <a:gd name="T20" fmla="+- 0 2498 2442"/>
                <a:gd name="T21" fmla="*/ T20 w 124"/>
                <a:gd name="T22" fmla="+- 0 4820 4504"/>
                <a:gd name="T23" fmla="*/ 4820 h 441"/>
                <a:gd name="T24" fmla="+- 0 2508 2442"/>
                <a:gd name="T25" fmla="*/ T24 w 124"/>
                <a:gd name="T26" fmla="+- 0 4504 4504"/>
                <a:gd name="T27" fmla="*/ 4504 h 441"/>
                <a:gd name="T28" fmla="+- 0 2498 2442"/>
                <a:gd name="T29" fmla="*/ T28 w 124"/>
                <a:gd name="T30" fmla="+- 0 4504 4504"/>
                <a:gd name="T31" fmla="*/ 4504 h 441"/>
                <a:gd name="T32" fmla="+- 0 2498 2442"/>
                <a:gd name="T33" fmla="*/ T32 w 124"/>
                <a:gd name="T34" fmla="+- 0 4827 4504"/>
                <a:gd name="T35" fmla="*/ 4827 h 441"/>
                <a:gd name="T36" fmla="+- 0 2508 2442"/>
                <a:gd name="T37" fmla="*/ T36 w 124"/>
                <a:gd name="T38" fmla="+- 0 4827 4504"/>
                <a:gd name="T39" fmla="*/ 4827 h 441"/>
                <a:gd name="T40" fmla="+- 0 2508 2442"/>
                <a:gd name="T41" fmla="*/ T40 w 124"/>
                <a:gd name="T42" fmla="+- 0 4504 4504"/>
                <a:gd name="T43" fmla="*/ 4504 h 441"/>
                <a:gd name="T44" fmla="+- 0 2565 2442"/>
                <a:gd name="T45" fmla="*/ T44 w 124"/>
                <a:gd name="T46" fmla="+- 0 4820 4504"/>
                <a:gd name="T47" fmla="*/ 4820 h 441"/>
                <a:gd name="T48" fmla="+- 0 2508 2442"/>
                <a:gd name="T49" fmla="*/ T48 w 124"/>
                <a:gd name="T50" fmla="+- 0 4820 4504"/>
                <a:gd name="T51" fmla="*/ 4820 h 441"/>
                <a:gd name="T52" fmla="+- 0 2508 2442"/>
                <a:gd name="T53" fmla="*/ T52 w 124"/>
                <a:gd name="T54" fmla="+- 0 4827 4504"/>
                <a:gd name="T55" fmla="*/ 4827 h 441"/>
                <a:gd name="T56" fmla="+- 0 2562 2442"/>
                <a:gd name="T57" fmla="*/ T56 w 124"/>
                <a:gd name="T58" fmla="+- 0 4827 4504"/>
                <a:gd name="T59" fmla="*/ 4827 h 441"/>
                <a:gd name="T60" fmla="+- 0 2565 2442"/>
                <a:gd name="T61" fmla="*/ T60 w 124"/>
                <a:gd name="T62" fmla="+- 0 4820 4504"/>
                <a:gd name="T63" fmla="*/ 482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AutoShape 17"/>
            <p:cNvSpPr>
              <a:spLocks/>
            </p:cNvSpPr>
            <p:nvPr/>
          </p:nvSpPr>
          <p:spPr bwMode="auto">
            <a:xfrm>
              <a:off x="1615" y="4504"/>
              <a:ext cx="1537" cy="361"/>
            </a:xfrm>
            <a:custGeom>
              <a:avLst/>
              <a:gdLst>
                <a:gd name="T0" fmla="+- 0 1472 1472"/>
                <a:gd name="T1" fmla="*/ T0 w 2083"/>
                <a:gd name="T2" fmla="+- 0 6535 6072"/>
                <a:gd name="T3" fmla="*/ 6535 h 463"/>
                <a:gd name="T4" fmla="+- 0 1472 1472"/>
                <a:gd name="T5" fmla="*/ T4 w 2083"/>
                <a:gd name="T6" fmla="+- 0 6530 6072"/>
                <a:gd name="T7" fmla="*/ 6530 h 463"/>
                <a:gd name="T8" fmla="+- 0 1477 1472"/>
                <a:gd name="T9" fmla="*/ T8 w 2083"/>
                <a:gd name="T10" fmla="+- 0 6525 6072"/>
                <a:gd name="T11" fmla="*/ 6525 h 463"/>
                <a:gd name="T12" fmla="+- 0 1477 1472"/>
                <a:gd name="T13" fmla="*/ T12 w 2083"/>
                <a:gd name="T14" fmla="+- 0 6535 6072"/>
                <a:gd name="T15" fmla="*/ 6535 h 463"/>
                <a:gd name="T16" fmla="+- 0 3544 1472"/>
                <a:gd name="T17" fmla="*/ T16 w 2083"/>
                <a:gd name="T18" fmla="+- 0 6530 6072"/>
                <a:gd name="T19" fmla="*/ 6530 h 463"/>
                <a:gd name="T20" fmla="+- 0 1482 1472"/>
                <a:gd name="T21" fmla="*/ T20 w 2083"/>
                <a:gd name="T22" fmla="+- 0 6525 6072"/>
                <a:gd name="T23" fmla="*/ 6525 h 463"/>
                <a:gd name="T24" fmla="+- 0 3544 1472"/>
                <a:gd name="T25" fmla="*/ T24 w 2083"/>
                <a:gd name="T26" fmla="+- 0 6077 6072"/>
                <a:gd name="T27" fmla="*/ 6077 h 463"/>
                <a:gd name="T28" fmla="+- 0 3549 1472"/>
                <a:gd name="T29" fmla="*/ T28 w 2083"/>
                <a:gd name="T30" fmla="+- 0 6535 6072"/>
                <a:gd name="T31" fmla="*/ 6535 h 463"/>
                <a:gd name="T32" fmla="+- 0 3554 1472"/>
                <a:gd name="T33" fmla="*/ T32 w 2083"/>
                <a:gd name="T34" fmla="+- 0 6525 6072"/>
                <a:gd name="T35" fmla="*/ 6525 h 463"/>
                <a:gd name="T36" fmla="+- 0 3549 1472"/>
                <a:gd name="T37" fmla="*/ T36 w 2083"/>
                <a:gd name="T38" fmla="+- 0 6082 6072"/>
                <a:gd name="T39" fmla="*/ 6082 h 463"/>
                <a:gd name="T40" fmla="+- 0 3554 1472"/>
                <a:gd name="T41" fmla="*/ T40 w 2083"/>
                <a:gd name="T42" fmla="+- 0 6525 6072"/>
                <a:gd name="T43" fmla="*/ 6525 h 463"/>
                <a:gd name="T44" fmla="+- 0 3549 1472"/>
                <a:gd name="T45" fmla="*/ T44 w 2083"/>
                <a:gd name="T46" fmla="+- 0 6535 6072"/>
                <a:gd name="T47" fmla="*/ 6535 h 463"/>
                <a:gd name="T48" fmla="+- 0 3554 1472"/>
                <a:gd name="T49" fmla="*/ T48 w 2083"/>
                <a:gd name="T50" fmla="+- 0 6525 6072"/>
                <a:gd name="T51" fmla="*/ 6525 h 463"/>
                <a:gd name="T52" fmla="+- 0 3549 1472"/>
                <a:gd name="T53" fmla="*/ T52 w 2083"/>
                <a:gd name="T54" fmla="+- 0 6535 6072"/>
                <a:gd name="T55" fmla="*/ 6535 h 463"/>
                <a:gd name="T56" fmla="+- 0 3554 1472"/>
                <a:gd name="T57" fmla="*/ T56 w 2083"/>
                <a:gd name="T58" fmla="+- 0 6530 6072"/>
                <a:gd name="T59" fmla="*/ 6530 h 463"/>
                <a:gd name="T60" fmla="+- 0 1472 1472"/>
                <a:gd name="T61" fmla="*/ T60 w 2083"/>
                <a:gd name="T62" fmla="+- 0 6077 6072"/>
                <a:gd name="T63" fmla="*/ 6077 h 463"/>
                <a:gd name="T64" fmla="+- 0 1477 1472"/>
                <a:gd name="T65" fmla="*/ T64 w 2083"/>
                <a:gd name="T66" fmla="+- 0 6525 6072"/>
                <a:gd name="T67" fmla="*/ 6525 h 463"/>
                <a:gd name="T68" fmla="+- 0 1482 1472"/>
                <a:gd name="T69" fmla="*/ T68 w 2083"/>
                <a:gd name="T70" fmla="+- 0 6082 6072"/>
                <a:gd name="T71" fmla="*/ 6082 h 463"/>
                <a:gd name="T72" fmla="+- 0 1477 1472"/>
                <a:gd name="T73" fmla="*/ T72 w 2083"/>
                <a:gd name="T74" fmla="+- 0 6072 6072"/>
                <a:gd name="T75" fmla="*/ 6072 h 463"/>
                <a:gd name="T76" fmla="+- 0 1482 1472"/>
                <a:gd name="T77" fmla="*/ T76 w 2083"/>
                <a:gd name="T78" fmla="+- 0 6525 6072"/>
                <a:gd name="T79" fmla="*/ 6525 h 463"/>
                <a:gd name="T80" fmla="+- 0 3544 1472"/>
                <a:gd name="T81" fmla="*/ T80 w 2083"/>
                <a:gd name="T82" fmla="+- 0 6530 6072"/>
                <a:gd name="T83" fmla="*/ 6530 h 463"/>
                <a:gd name="T84" fmla="+- 0 1477 1472"/>
                <a:gd name="T85" fmla="*/ T84 w 2083"/>
                <a:gd name="T86" fmla="+- 0 6072 6072"/>
                <a:gd name="T87" fmla="*/ 6072 h 463"/>
                <a:gd name="T88" fmla="+- 0 1482 1472"/>
                <a:gd name="T89" fmla="*/ T88 w 2083"/>
                <a:gd name="T90" fmla="+- 0 6082 6072"/>
                <a:gd name="T91" fmla="*/ 6082 h 463"/>
                <a:gd name="T92" fmla="+- 0 1477 1472"/>
                <a:gd name="T93" fmla="*/ T92 w 2083"/>
                <a:gd name="T94" fmla="+- 0 6072 6072"/>
                <a:gd name="T95" fmla="*/ 6072 h 463"/>
                <a:gd name="T96" fmla="+- 0 1477 1472"/>
                <a:gd name="T97" fmla="*/ T96 w 2083"/>
                <a:gd name="T98" fmla="+- 0 6072 6072"/>
                <a:gd name="T99" fmla="*/ 6072 h 463"/>
                <a:gd name="T100" fmla="+- 0 1482 1472"/>
                <a:gd name="T101" fmla="*/ T100 w 2083"/>
                <a:gd name="T102" fmla="+- 0 6082 6072"/>
                <a:gd name="T103" fmla="*/ 6082 h 463"/>
                <a:gd name="T104" fmla="+- 0 3544 1472"/>
                <a:gd name="T105" fmla="*/ T104 w 2083"/>
                <a:gd name="T106" fmla="+- 0 6077 6072"/>
                <a:gd name="T107" fmla="*/ 6077 h 463"/>
                <a:gd name="T108" fmla="+- 0 3549 1472"/>
                <a:gd name="T109" fmla="*/ T108 w 2083"/>
                <a:gd name="T110" fmla="+- 0 6072 6072"/>
                <a:gd name="T111" fmla="*/ 6072 h 463"/>
                <a:gd name="T112" fmla="+- 0 3549 1472"/>
                <a:gd name="T113" fmla="*/ T112 w 2083"/>
                <a:gd name="T114" fmla="+- 0 6082 6072"/>
                <a:gd name="T115" fmla="*/ 6082 h 463"/>
                <a:gd name="T116" fmla="+- 0 3554 1472"/>
                <a:gd name="T117" fmla="*/ T116 w 2083"/>
                <a:gd name="T118" fmla="+- 0 6077 6072"/>
                <a:gd name="T119" fmla="*/ 6077 h 463"/>
                <a:gd name="T120" fmla="+- 0 1472 1472"/>
                <a:gd name="T121" fmla="*/ T120 w 2083"/>
                <a:gd name="T122" fmla="+- 0 6072 6072"/>
                <a:gd name="T123" fmla="*/ 6072 h 463"/>
                <a:gd name="T124" fmla="+- 0 1477 1472"/>
                <a:gd name="T125" fmla="*/ T124 w 2083"/>
                <a:gd name="T126" fmla="+- 0 6072 6072"/>
                <a:gd name="T127" fmla="*/ 6072 h 463"/>
                <a:gd name="T128" fmla="+- 0 3549 1472"/>
                <a:gd name="T129" fmla="*/ T128 w 2083"/>
                <a:gd name="T130" fmla="+- 0 6072 6072"/>
                <a:gd name="T131" fmla="*/ 6072 h 463"/>
                <a:gd name="T132" fmla="+- 0 3554 1472"/>
                <a:gd name="T133" fmla="*/ T132 w 2083"/>
                <a:gd name="T134" fmla="+- 0 6072 6072"/>
                <a:gd name="T135" fmla="*/ 607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2" name="AutoShape 18"/>
            <p:cNvSpPr>
              <a:spLocks/>
            </p:cNvSpPr>
            <p:nvPr/>
          </p:nvSpPr>
          <p:spPr bwMode="auto">
            <a:xfrm>
              <a:off x="2395" y="4882"/>
              <a:ext cx="124" cy="441"/>
            </a:xfrm>
            <a:custGeom>
              <a:avLst/>
              <a:gdLst>
                <a:gd name="T0" fmla="+- 0 2491 2435"/>
                <a:gd name="T1" fmla="*/ T0 w 124"/>
                <a:gd name="T2" fmla="+- 0 6845 6529"/>
                <a:gd name="T3" fmla="*/ 6845 h 441"/>
                <a:gd name="T4" fmla="+- 0 2435 2435"/>
                <a:gd name="T5" fmla="*/ T4 w 124"/>
                <a:gd name="T6" fmla="+- 0 6845 6529"/>
                <a:gd name="T7" fmla="*/ 6845 h 441"/>
                <a:gd name="T8" fmla="+- 0 2496 2435"/>
                <a:gd name="T9" fmla="*/ T8 w 124"/>
                <a:gd name="T10" fmla="+- 0 6969 6529"/>
                <a:gd name="T11" fmla="*/ 6969 h 441"/>
                <a:gd name="T12" fmla="+- 0 2555 2435"/>
                <a:gd name="T13" fmla="*/ T12 w 124"/>
                <a:gd name="T14" fmla="+- 0 6852 6529"/>
                <a:gd name="T15" fmla="*/ 6852 h 441"/>
                <a:gd name="T16" fmla="+- 0 2491 2435"/>
                <a:gd name="T17" fmla="*/ T16 w 124"/>
                <a:gd name="T18" fmla="+- 0 6852 6529"/>
                <a:gd name="T19" fmla="*/ 6852 h 441"/>
                <a:gd name="T20" fmla="+- 0 2491 2435"/>
                <a:gd name="T21" fmla="*/ T20 w 124"/>
                <a:gd name="T22" fmla="+- 0 6845 6529"/>
                <a:gd name="T23" fmla="*/ 6845 h 441"/>
                <a:gd name="T24" fmla="+- 0 2501 2435"/>
                <a:gd name="T25" fmla="*/ T24 w 124"/>
                <a:gd name="T26" fmla="+- 0 6529 6529"/>
                <a:gd name="T27" fmla="*/ 6529 h 441"/>
                <a:gd name="T28" fmla="+- 0 2491 2435"/>
                <a:gd name="T29" fmla="*/ T28 w 124"/>
                <a:gd name="T30" fmla="+- 0 6529 6529"/>
                <a:gd name="T31" fmla="*/ 6529 h 441"/>
                <a:gd name="T32" fmla="+- 0 2491 2435"/>
                <a:gd name="T33" fmla="*/ T32 w 124"/>
                <a:gd name="T34" fmla="+- 0 6852 6529"/>
                <a:gd name="T35" fmla="*/ 6852 h 441"/>
                <a:gd name="T36" fmla="+- 0 2501 2435"/>
                <a:gd name="T37" fmla="*/ T36 w 124"/>
                <a:gd name="T38" fmla="+- 0 6852 6529"/>
                <a:gd name="T39" fmla="*/ 6852 h 441"/>
                <a:gd name="T40" fmla="+- 0 2501 2435"/>
                <a:gd name="T41" fmla="*/ T40 w 124"/>
                <a:gd name="T42" fmla="+- 0 6529 6529"/>
                <a:gd name="T43" fmla="*/ 6529 h 441"/>
                <a:gd name="T44" fmla="+- 0 2558 2435"/>
                <a:gd name="T45" fmla="*/ T44 w 124"/>
                <a:gd name="T46" fmla="+- 0 6845 6529"/>
                <a:gd name="T47" fmla="*/ 6845 h 441"/>
                <a:gd name="T48" fmla="+- 0 2501 2435"/>
                <a:gd name="T49" fmla="*/ T48 w 124"/>
                <a:gd name="T50" fmla="+- 0 6845 6529"/>
                <a:gd name="T51" fmla="*/ 6845 h 441"/>
                <a:gd name="T52" fmla="+- 0 2501 2435"/>
                <a:gd name="T53" fmla="*/ T52 w 124"/>
                <a:gd name="T54" fmla="+- 0 6852 6529"/>
                <a:gd name="T55" fmla="*/ 6852 h 441"/>
                <a:gd name="T56" fmla="+- 0 2555 2435"/>
                <a:gd name="T57" fmla="*/ T56 w 124"/>
                <a:gd name="T58" fmla="+- 0 6852 6529"/>
                <a:gd name="T59" fmla="*/ 6852 h 441"/>
                <a:gd name="T60" fmla="+- 0 2558 2435"/>
                <a:gd name="T61" fmla="*/ T60 w 124"/>
                <a:gd name="T62" fmla="+- 0 6845 6529"/>
                <a:gd name="T63" fmla="*/ 6845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3" name="Freeform 362"/>
            <p:cNvSpPr>
              <a:spLocks/>
            </p:cNvSpPr>
            <p:nvPr/>
          </p:nvSpPr>
          <p:spPr bwMode="auto">
            <a:xfrm>
              <a:off x="463" y="3500"/>
              <a:ext cx="798" cy="710"/>
            </a:xfrm>
            <a:custGeom>
              <a:avLst/>
              <a:gdLst>
                <a:gd name="T0" fmla="+- 0 697 343"/>
                <a:gd name="T1" fmla="*/ T0 w 707"/>
                <a:gd name="T2" fmla="+- 0 5037 5037"/>
                <a:gd name="T3" fmla="*/ 5037 h 513"/>
                <a:gd name="T4" fmla="+- 0 778 343"/>
                <a:gd name="T5" fmla="*/ T4 w 707"/>
                <a:gd name="T6" fmla="+- 0 5044 5037"/>
                <a:gd name="T7" fmla="*/ 5044 h 513"/>
                <a:gd name="T8" fmla="+- 0 852 343"/>
                <a:gd name="T9" fmla="*/ T8 w 707"/>
                <a:gd name="T10" fmla="+- 0 5063 5037"/>
                <a:gd name="T11" fmla="*/ 5063 h 513"/>
                <a:gd name="T12" fmla="+- 0 917 343"/>
                <a:gd name="T13" fmla="*/ T12 w 707"/>
                <a:gd name="T14" fmla="+- 0 5093 5037"/>
                <a:gd name="T15" fmla="*/ 5093 h 513"/>
                <a:gd name="T16" fmla="+- 0 972 343"/>
                <a:gd name="T17" fmla="*/ T16 w 707"/>
                <a:gd name="T18" fmla="+- 0 5133 5037"/>
                <a:gd name="T19" fmla="*/ 5133 h 513"/>
                <a:gd name="T20" fmla="+- 0 1014 343"/>
                <a:gd name="T21" fmla="*/ T20 w 707"/>
                <a:gd name="T22" fmla="+- 0 5180 5037"/>
                <a:gd name="T23" fmla="*/ 5180 h 513"/>
                <a:gd name="T24" fmla="+- 0 1040 343"/>
                <a:gd name="T25" fmla="*/ T24 w 707"/>
                <a:gd name="T26" fmla="+- 0 5234 5037"/>
                <a:gd name="T27" fmla="*/ 5234 h 513"/>
                <a:gd name="T28" fmla="+- 0 1050 343"/>
                <a:gd name="T29" fmla="*/ T28 w 707"/>
                <a:gd name="T30" fmla="+- 0 5293 5037"/>
                <a:gd name="T31" fmla="*/ 5293 h 513"/>
                <a:gd name="T32" fmla="+- 0 1040 343"/>
                <a:gd name="T33" fmla="*/ T32 w 707"/>
                <a:gd name="T34" fmla="+- 0 5352 5037"/>
                <a:gd name="T35" fmla="*/ 5352 h 513"/>
                <a:gd name="T36" fmla="+- 0 1014 343"/>
                <a:gd name="T37" fmla="*/ T36 w 707"/>
                <a:gd name="T38" fmla="+- 0 5406 5037"/>
                <a:gd name="T39" fmla="*/ 5406 h 513"/>
                <a:gd name="T40" fmla="+- 0 972 343"/>
                <a:gd name="T41" fmla="*/ T40 w 707"/>
                <a:gd name="T42" fmla="+- 0 5453 5037"/>
                <a:gd name="T43" fmla="*/ 5453 h 513"/>
                <a:gd name="T44" fmla="+- 0 917 343"/>
                <a:gd name="T45" fmla="*/ T44 w 707"/>
                <a:gd name="T46" fmla="+- 0 5493 5037"/>
                <a:gd name="T47" fmla="*/ 5493 h 513"/>
                <a:gd name="T48" fmla="+- 0 852 343"/>
                <a:gd name="T49" fmla="*/ T48 w 707"/>
                <a:gd name="T50" fmla="+- 0 5523 5037"/>
                <a:gd name="T51" fmla="*/ 5523 h 513"/>
                <a:gd name="T52" fmla="+- 0 778 343"/>
                <a:gd name="T53" fmla="*/ T52 w 707"/>
                <a:gd name="T54" fmla="+- 0 5543 5037"/>
                <a:gd name="T55" fmla="*/ 5543 h 513"/>
                <a:gd name="T56" fmla="+- 0 697 343"/>
                <a:gd name="T57" fmla="*/ T56 w 707"/>
                <a:gd name="T58" fmla="+- 0 5549 5037"/>
                <a:gd name="T59" fmla="*/ 5549 h 513"/>
                <a:gd name="T60" fmla="+- 0 616 343"/>
                <a:gd name="T61" fmla="*/ T60 w 707"/>
                <a:gd name="T62" fmla="+- 0 5543 5037"/>
                <a:gd name="T63" fmla="*/ 5543 h 513"/>
                <a:gd name="T64" fmla="+- 0 541 343"/>
                <a:gd name="T65" fmla="*/ T64 w 707"/>
                <a:gd name="T66" fmla="+- 0 5523 5037"/>
                <a:gd name="T67" fmla="*/ 5523 h 513"/>
                <a:gd name="T68" fmla="+- 0 476 343"/>
                <a:gd name="T69" fmla="*/ T68 w 707"/>
                <a:gd name="T70" fmla="+- 0 5493 5037"/>
                <a:gd name="T71" fmla="*/ 5493 h 513"/>
                <a:gd name="T72" fmla="+- 0 421 343"/>
                <a:gd name="T73" fmla="*/ T72 w 707"/>
                <a:gd name="T74" fmla="+- 0 5453 5037"/>
                <a:gd name="T75" fmla="*/ 5453 h 513"/>
                <a:gd name="T76" fmla="+- 0 379 343"/>
                <a:gd name="T77" fmla="*/ T76 w 707"/>
                <a:gd name="T78" fmla="+- 0 5406 5037"/>
                <a:gd name="T79" fmla="*/ 5406 h 513"/>
                <a:gd name="T80" fmla="+- 0 353 343"/>
                <a:gd name="T81" fmla="*/ T80 w 707"/>
                <a:gd name="T82" fmla="+- 0 5352 5037"/>
                <a:gd name="T83" fmla="*/ 5352 h 513"/>
                <a:gd name="T84" fmla="+- 0 343 343"/>
                <a:gd name="T85" fmla="*/ T84 w 707"/>
                <a:gd name="T86" fmla="+- 0 5293 5037"/>
                <a:gd name="T87" fmla="*/ 5293 h 513"/>
                <a:gd name="T88" fmla="+- 0 353 343"/>
                <a:gd name="T89" fmla="*/ T88 w 707"/>
                <a:gd name="T90" fmla="+- 0 5234 5037"/>
                <a:gd name="T91" fmla="*/ 5234 h 513"/>
                <a:gd name="T92" fmla="+- 0 379 343"/>
                <a:gd name="T93" fmla="*/ T92 w 707"/>
                <a:gd name="T94" fmla="+- 0 5180 5037"/>
                <a:gd name="T95" fmla="*/ 5180 h 513"/>
                <a:gd name="T96" fmla="+- 0 421 343"/>
                <a:gd name="T97" fmla="*/ T96 w 707"/>
                <a:gd name="T98" fmla="+- 0 5133 5037"/>
                <a:gd name="T99" fmla="*/ 5133 h 513"/>
                <a:gd name="T100" fmla="+- 0 476 343"/>
                <a:gd name="T101" fmla="*/ T100 w 707"/>
                <a:gd name="T102" fmla="+- 0 5093 5037"/>
                <a:gd name="T103" fmla="*/ 5093 h 513"/>
                <a:gd name="T104" fmla="+- 0 541 343"/>
                <a:gd name="T105" fmla="*/ T104 w 707"/>
                <a:gd name="T106" fmla="+- 0 5063 5037"/>
                <a:gd name="T107" fmla="*/ 5063 h 513"/>
                <a:gd name="T108" fmla="+- 0 616 343"/>
                <a:gd name="T109" fmla="*/ T108 w 707"/>
                <a:gd name="T110" fmla="+- 0 5044 5037"/>
                <a:gd name="T111" fmla="*/ 5044 h 513"/>
                <a:gd name="T112" fmla="+- 0 697 343"/>
                <a:gd name="T113" fmla="*/ T112 w 707"/>
                <a:gd name="T114" fmla="+- 0 5037 5037"/>
                <a:gd name="T115" fmla="*/ 5037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07" h="513">
                  <a:moveTo>
                    <a:pt x="354" y="0"/>
                  </a:moveTo>
                  <a:lnTo>
                    <a:pt x="435" y="7"/>
                  </a:lnTo>
                  <a:lnTo>
                    <a:pt x="509" y="26"/>
                  </a:lnTo>
                  <a:lnTo>
                    <a:pt x="574" y="56"/>
                  </a:lnTo>
                  <a:lnTo>
                    <a:pt x="629" y="96"/>
                  </a:lnTo>
                  <a:lnTo>
                    <a:pt x="671" y="143"/>
                  </a:lnTo>
                  <a:lnTo>
                    <a:pt x="697" y="197"/>
                  </a:lnTo>
                  <a:lnTo>
                    <a:pt x="707" y="256"/>
                  </a:lnTo>
                  <a:lnTo>
                    <a:pt x="697" y="315"/>
                  </a:lnTo>
                  <a:lnTo>
                    <a:pt x="671" y="369"/>
                  </a:lnTo>
                  <a:lnTo>
                    <a:pt x="629" y="416"/>
                  </a:lnTo>
                  <a:lnTo>
                    <a:pt x="574" y="456"/>
                  </a:lnTo>
                  <a:lnTo>
                    <a:pt x="509" y="486"/>
                  </a:lnTo>
                  <a:lnTo>
                    <a:pt x="435" y="506"/>
                  </a:lnTo>
                  <a:lnTo>
                    <a:pt x="354" y="512"/>
                  </a:lnTo>
                  <a:lnTo>
                    <a:pt x="273" y="506"/>
                  </a:lnTo>
                  <a:lnTo>
                    <a:pt x="198" y="486"/>
                  </a:lnTo>
                  <a:lnTo>
                    <a:pt x="133" y="456"/>
                  </a:lnTo>
                  <a:lnTo>
                    <a:pt x="78" y="416"/>
                  </a:lnTo>
                  <a:lnTo>
                    <a:pt x="36" y="369"/>
                  </a:lnTo>
                  <a:lnTo>
                    <a:pt x="10" y="315"/>
                  </a:lnTo>
                  <a:lnTo>
                    <a:pt x="0" y="256"/>
                  </a:lnTo>
                  <a:lnTo>
                    <a:pt x="10" y="197"/>
                  </a:lnTo>
                  <a:lnTo>
                    <a:pt x="36" y="143"/>
                  </a:lnTo>
                  <a:lnTo>
                    <a:pt x="78" y="96"/>
                  </a:lnTo>
                  <a:lnTo>
                    <a:pt x="133" y="56"/>
                  </a:lnTo>
                  <a:lnTo>
                    <a:pt x="198" y="26"/>
                  </a:lnTo>
                  <a:lnTo>
                    <a:pt x="273" y="7"/>
                  </a:lnTo>
                  <a:lnTo>
                    <a:pt x="354"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4" name="AutoShape 21"/>
            <p:cNvSpPr>
              <a:spLocks/>
            </p:cNvSpPr>
            <p:nvPr/>
          </p:nvSpPr>
          <p:spPr bwMode="auto">
            <a:xfrm>
              <a:off x="3164" y="4647"/>
              <a:ext cx="391" cy="111"/>
            </a:xfrm>
            <a:custGeom>
              <a:avLst/>
              <a:gdLst>
                <a:gd name="T0" fmla="+- 0 3871 3555"/>
                <a:gd name="T1" fmla="*/ T0 w 441"/>
                <a:gd name="T2" fmla="+- 0 6242 6242"/>
                <a:gd name="T3" fmla="*/ 6242 h 124"/>
                <a:gd name="T4" fmla="+- 0 3871 3555"/>
                <a:gd name="T5" fmla="*/ T4 w 441"/>
                <a:gd name="T6" fmla="+- 0 6366 6242"/>
                <a:gd name="T7" fmla="*/ 6366 h 124"/>
                <a:gd name="T8" fmla="+- 0 3985 3555"/>
                <a:gd name="T9" fmla="*/ T8 w 441"/>
                <a:gd name="T10" fmla="+- 0 6309 6242"/>
                <a:gd name="T11" fmla="*/ 6309 h 124"/>
                <a:gd name="T12" fmla="+- 0 3878 3555"/>
                <a:gd name="T13" fmla="*/ T12 w 441"/>
                <a:gd name="T14" fmla="+- 0 6309 6242"/>
                <a:gd name="T15" fmla="*/ 6309 h 124"/>
                <a:gd name="T16" fmla="+- 0 3878 3555"/>
                <a:gd name="T17" fmla="*/ T16 w 441"/>
                <a:gd name="T18" fmla="+- 0 6299 6242"/>
                <a:gd name="T19" fmla="*/ 6299 h 124"/>
                <a:gd name="T20" fmla="+- 0 3985 3555"/>
                <a:gd name="T21" fmla="*/ T20 w 441"/>
                <a:gd name="T22" fmla="+- 0 6299 6242"/>
                <a:gd name="T23" fmla="*/ 6299 h 124"/>
                <a:gd name="T24" fmla="+- 0 3871 3555"/>
                <a:gd name="T25" fmla="*/ T24 w 441"/>
                <a:gd name="T26" fmla="+- 0 6242 6242"/>
                <a:gd name="T27" fmla="*/ 6242 h 124"/>
                <a:gd name="T28" fmla="+- 0 3871 3555"/>
                <a:gd name="T29" fmla="*/ T28 w 441"/>
                <a:gd name="T30" fmla="+- 0 6299 6242"/>
                <a:gd name="T31" fmla="*/ 6299 h 124"/>
                <a:gd name="T32" fmla="+- 0 3555 3555"/>
                <a:gd name="T33" fmla="*/ T32 w 441"/>
                <a:gd name="T34" fmla="+- 0 6299 6242"/>
                <a:gd name="T35" fmla="*/ 6299 h 124"/>
                <a:gd name="T36" fmla="+- 0 3555 3555"/>
                <a:gd name="T37" fmla="*/ T36 w 441"/>
                <a:gd name="T38" fmla="+- 0 6309 6242"/>
                <a:gd name="T39" fmla="*/ 6309 h 124"/>
                <a:gd name="T40" fmla="+- 0 3871 3555"/>
                <a:gd name="T41" fmla="*/ T40 w 441"/>
                <a:gd name="T42" fmla="+- 0 6309 6242"/>
                <a:gd name="T43" fmla="*/ 6309 h 124"/>
                <a:gd name="T44" fmla="+- 0 3871 3555"/>
                <a:gd name="T45" fmla="*/ T44 w 441"/>
                <a:gd name="T46" fmla="+- 0 6299 6242"/>
                <a:gd name="T47" fmla="*/ 6299 h 124"/>
                <a:gd name="T48" fmla="+- 0 3985 3555"/>
                <a:gd name="T49" fmla="*/ T48 w 441"/>
                <a:gd name="T50" fmla="+- 0 6299 6242"/>
                <a:gd name="T51" fmla="*/ 6299 h 124"/>
                <a:gd name="T52" fmla="+- 0 3878 3555"/>
                <a:gd name="T53" fmla="*/ T52 w 441"/>
                <a:gd name="T54" fmla="+- 0 6299 6242"/>
                <a:gd name="T55" fmla="*/ 6299 h 124"/>
                <a:gd name="T56" fmla="+- 0 3878 3555"/>
                <a:gd name="T57" fmla="*/ T56 w 441"/>
                <a:gd name="T58" fmla="+- 0 6309 6242"/>
                <a:gd name="T59" fmla="*/ 6309 h 124"/>
                <a:gd name="T60" fmla="+- 0 3985 3555"/>
                <a:gd name="T61" fmla="*/ T60 w 441"/>
                <a:gd name="T62" fmla="+- 0 6309 6242"/>
                <a:gd name="T63" fmla="*/ 6309 h 124"/>
                <a:gd name="T64" fmla="+- 0 3995 3555"/>
                <a:gd name="T65" fmla="*/ T64 w 441"/>
                <a:gd name="T66" fmla="+- 0 6304 6242"/>
                <a:gd name="T67" fmla="*/ 6304 h 124"/>
                <a:gd name="T68" fmla="+- 0 3985 3555"/>
                <a:gd name="T69" fmla="*/ T68 w 441"/>
                <a:gd name="T70" fmla="+- 0 6299 6242"/>
                <a:gd name="T71" fmla="*/ 6299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4"/>
                  </a:lnTo>
                  <a:lnTo>
                    <a:pt x="430" y="67"/>
                  </a:lnTo>
                  <a:lnTo>
                    <a:pt x="323" y="67"/>
                  </a:lnTo>
                  <a:lnTo>
                    <a:pt x="323" y="57"/>
                  </a:lnTo>
                  <a:lnTo>
                    <a:pt x="430" y="57"/>
                  </a:lnTo>
                  <a:lnTo>
                    <a:pt x="316" y="0"/>
                  </a:lnTo>
                  <a:close/>
                  <a:moveTo>
                    <a:pt x="316" y="57"/>
                  </a:moveTo>
                  <a:lnTo>
                    <a:pt x="0" y="57"/>
                  </a:lnTo>
                  <a:lnTo>
                    <a:pt x="0" y="67"/>
                  </a:lnTo>
                  <a:lnTo>
                    <a:pt x="316" y="67"/>
                  </a:lnTo>
                  <a:lnTo>
                    <a:pt x="316"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5" name="Freeform 364"/>
            <p:cNvSpPr>
              <a:spLocks/>
            </p:cNvSpPr>
            <p:nvPr/>
          </p:nvSpPr>
          <p:spPr bwMode="auto">
            <a:xfrm>
              <a:off x="3555" y="4210"/>
              <a:ext cx="1584" cy="808"/>
            </a:xfrm>
            <a:custGeom>
              <a:avLst/>
              <a:gdLst>
                <a:gd name="T0" fmla="+- 0 4909 4000"/>
                <a:gd name="T1" fmla="*/ T0 w 1819"/>
                <a:gd name="T2" fmla="+- 0 5743 5743"/>
                <a:gd name="T3" fmla="*/ 5743 h 1105"/>
                <a:gd name="T4" fmla="+- 0 5002 4000"/>
                <a:gd name="T5" fmla="*/ T4 w 1819"/>
                <a:gd name="T6" fmla="+- 0 5746 5743"/>
                <a:gd name="T7" fmla="*/ 5746 h 1105"/>
                <a:gd name="T8" fmla="+- 0 5092 4000"/>
                <a:gd name="T9" fmla="*/ T8 w 1819"/>
                <a:gd name="T10" fmla="+- 0 5755 5743"/>
                <a:gd name="T11" fmla="*/ 5755 h 1105"/>
                <a:gd name="T12" fmla="+- 0 5179 4000"/>
                <a:gd name="T13" fmla="*/ T12 w 1819"/>
                <a:gd name="T14" fmla="+- 0 5768 5743"/>
                <a:gd name="T15" fmla="*/ 5768 h 1105"/>
                <a:gd name="T16" fmla="+- 0 5263 4000"/>
                <a:gd name="T17" fmla="*/ T16 w 1819"/>
                <a:gd name="T18" fmla="+- 0 5787 5743"/>
                <a:gd name="T19" fmla="*/ 5787 h 1105"/>
                <a:gd name="T20" fmla="+- 0 5342 4000"/>
                <a:gd name="T21" fmla="*/ T20 w 1819"/>
                <a:gd name="T22" fmla="+- 0 5810 5743"/>
                <a:gd name="T23" fmla="*/ 5810 h 1105"/>
                <a:gd name="T24" fmla="+- 0 5417 4000"/>
                <a:gd name="T25" fmla="*/ T24 w 1819"/>
                <a:gd name="T26" fmla="+- 0 5838 5743"/>
                <a:gd name="T27" fmla="*/ 5838 h 1105"/>
                <a:gd name="T28" fmla="+- 0 5487 4000"/>
                <a:gd name="T29" fmla="*/ T28 w 1819"/>
                <a:gd name="T30" fmla="+- 0 5869 5743"/>
                <a:gd name="T31" fmla="*/ 5869 h 1105"/>
                <a:gd name="T32" fmla="+- 0 5552 4000"/>
                <a:gd name="T33" fmla="*/ T32 w 1819"/>
                <a:gd name="T34" fmla="+- 0 5905 5743"/>
                <a:gd name="T35" fmla="*/ 5905 h 1105"/>
                <a:gd name="T36" fmla="+- 0 5611 4000"/>
                <a:gd name="T37" fmla="*/ T36 w 1819"/>
                <a:gd name="T38" fmla="+- 0 5944 5743"/>
                <a:gd name="T39" fmla="*/ 5944 h 1105"/>
                <a:gd name="T40" fmla="+- 0 5663 4000"/>
                <a:gd name="T41" fmla="*/ T40 w 1819"/>
                <a:gd name="T42" fmla="+- 0 5987 5743"/>
                <a:gd name="T43" fmla="*/ 5987 h 1105"/>
                <a:gd name="T44" fmla="+- 0 5708 4000"/>
                <a:gd name="T45" fmla="*/ T44 w 1819"/>
                <a:gd name="T46" fmla="+- 0 6032 5743"/>
                <a:gd name="T47" fmla="*/ 6032 h 1105"/>
                <a:gd name="T48" fmla="+- 0 5747 4000"/>
                <a:gd name="T49" fmla="*/ T48 w 1819"/>
                <a:gd name="T50" fmla="+- 0 6081 5743"/>
                <a:gd name="T51" fmla="*/ 6081 h 1105"/>
                <a:gd name="T52" fmla="+- 0 5800 4000"/>
                <a:gd name="T53" fmla="*/ T52 w 1819"/>
                <a:gd name="T54" fmla="+- 0 6184 5743"/>
                <a:gd name="T55" fmla="*/ 6184 h 1105"/>
                <a:gd name="T56" fmla="+- 0 5818 4000"/>
                <a:gd name="T57" fmla="*/ T56 w 1819"/>
                <a:gd name="T58" fmla="+- 0 6295 5743"/>
                <a:gd name="T59" fmla="*/ 6295 h 1105"/>
                <a:gd name="T60" fmla="+- 0 5814 4000"/>
                <a:gd name="T61" fmla="*/ T60 w 1819"/>
                <a:gd name="T62" fmla="+- 0 6352 5743"/>
                <a:gd name="T63" fmla="*/ 6352 h 1105"/>
                <a:gd name="T64" fmla="+- 0 5777 4000"/>
                <a:gd name="T65" fmla="*/ T64 w 1819"/>
                <a:gd name="T66" fmla="+- 0 6460 5743"/>
                <a:gd name="T67" fmla="*/ 6460 h 1105"/>
                <a:gd name="T68" fmla="+- 0 5708 4000"/>
                <a:gd name="T69" fmla="*/ T68 w 1819"/>
                <a:gd name="T70" fmla="+- 0 6559 5743"/>
                <a:gd name="T71" fmla="*/ 6559 h 1105"/>
                <a:gd name="T72" fmla="+- 0 5663 4000"/>
                <a:gd name="T73" fmla="*/ T72 w 1819"/>
                <a:gd name="T74" fmla="+- 0 6604 5743"/>
                <a:gd name="T75" fmla="*/ 6604 h 1105"/>
                <a:gd name="T76" fmla="+- 0 5611 4000"/>
                <a:gd name="T77" fmla="*/ T76 w 1819"/>
                <a:gd name="T78" fmla="+- 0 6647 5743"/>
                <a:gd name="T79" fmla="*/ 6647 h 1105"/>
                <a:gd name="T80" fmla="+- 0 5552 4000"/>
                <a:gd name="T81" fmla="*/ T80 w 1819"/>
                <a:gd name="T82" fmla="+- 0 6686 5743"/>
                <a:gd name="T83" fmla="*/ 6686 h 1105"/>
                <a:gd name="T84" fmla="+- 0 5487 4000"/>
                <a:gd name="T85" fmla="*/ T84 w 1819"/>
                <a:gd name="T86" fmla="+- 0 6721 5743"/>
                <a:gd name="T87" fmla="*/ 6721 h 1105"/>
                <a:gd name="T88" fmla="+- 0 5417 4000"/>
                <a:gd name="T89" fmla="*/ T88 w 1819"/>
                <a:gd name="T90" fmla="+- 0 6753 5743"/>
                <a:gd name="T91" fmla="*/ 6753 h 1105"/>
                <a:gd name="T92" fmla="+- 0 5342 4000"/>
                <a:gd name="T93" fmla="*/ T92 w 1819"/>
                <a:gd name="T94" fmla="+- 0 6781 5743"/>
                <a:gd name="T95" fmla="*/ 6781 h 1105"/>
                <a:gd name="T96" fmla="+- 0 5263 4000"/>
                <a:gd name="T97" fmla="*/ T96 w 1819"/>
                <a:gd name="T98" fmla="+- 0 6804 5743"/>
                <a:gd name="T99" fmla="*/ 6804 h 1105"/>
                <a:gd name="T100" fmla="+- 0 5179 4000"/>
                <a:gd name="T101" fmla="*/ T100 w 1819"/>
                <a:gd name="T102" fmla="+- 0 6823 5743"/>
                <a:gd name="T103" fmla="*/ 6823 h 1105"/>
                <a:gd name="T104" fmla="+- 0 5092 4000"/>
                <a:gd name="T105" fmla="*/ T104 w 1819"/>
                <a:gd name="T106" fmla="+- 0 6836 5743"/>
                <a:gd name="T107" fmla="*/ 6836 h 1105"/>
                <a:gd name="T108" fmla="+- 0 5002 4000"/>
                <a:gd name="T109" fmla="*/ T108 w 1819"/>
                <a:gd name="T110" fmla="+- 0 6845 5743"/>
                <a:gd name="T111" fmla="*/ 6845 h 1105"/>
                <a:gd name="T112" fmla="+- 0 4909 4000"/>
                <a:gd name="T113" fmla="*/ T112 w 1819"/>
                <a:gd name="T114" fmla="+- 0 6848 5743"/>
                <a:gd name="T115" fmla="*/ 6848 h 1105"/>
                <a:gd name="T116" fmla="+- 0 4816 4000"/>
                <a:gd name="T117" fmla="*/ T116 w 1819"/>
                <a:gd name="T118" fmla="+- 0 6845 5743"/>
                <a:gd name="T119" fmla="*/ 6845 h 1105"/>
                <a:gd name="T120" fmla="+- 0 4726 4000"/>
                <a:gd name="T121" fmla="*/ T120 w 1819"/>
                <a:gd name="T122" fmla="+- 0 6836 5743"/>
                <a:gd name="T123" fmla="*/ 6836 h 1105"/>
                <a:gd name="T124" fmla="+- 0 4639 4000"/>
                <a:gd name="T125" fmla="*/ T124 w 1819"/>
                <a:gd name="T126" fmla="+- 0 6823 5743"/>
                <a:gd name="T127" fmla="*/ 6823 h 1105"/>
                <a:gd name="T128" fmla="+- 0 4555 4000"/>
                <a:gd name="T129" fmla="*/ T128 w 1819"/>
                <a:gd name="T130" fmla="+- 0 6804 5743"/>
                <a:gd name="T131" fmla="*/ 6804 h 1105"/>
                <a:gd name="T132" fmla="+- 0 4476 4000"/>
                <a:gd name="T133" fmla="*/ T132 w 1819"/>
                <a:gd name="T134" fmla="+- 0 6781 5743"/>
                <a:gd name="T135" fmla="*/ 6781 h 1105"/>
                <a:gd name="T136" fmla="+- 0 4401 4000"/>
                <a:gd name="T137" fmla="*/ T136 w 1819"/>
                <a:gd name="T138" fmla="+- 0 6753 5743"/>
                <a:gd name="T139" fmla="*/ 6753 h 1105"/>
                <a:gd name="T140" fmla="+- 0 4331 4000"/>
                <a:gd name="T141" fmla="*/ T140 w 1819"/>
                <a:gd name="T142" fmla="+- 0 6721 5743"/>
                <a:gd name="T143" fmla="*/ 6721 h 1105"/>
                <a:gd name="T144" fmla="+- 0 4266 4000"/>
                <a:gd name="T145" fmla="*/ T144 w 1819"/>
                <a:gd name="T146" fmla="+- 0 6686 5743"/>
                <a:gd name="T147" fmla="*/ 6686 h 1105"/>
                <a:gd name="T148" fmla="+- 0 4208 4000"/>
                <a:gd name="T149" fmla="*/ T148 w 1819"/>
                <a:gd name="T150" fmla="+- 0 6647 5743"/>
                <a:gd name="T151" fmla="*/ 6647 h 1105"/>
                <a:gd name="T152" fmla="+- 0 4155 4000"/>
                <a:gd name="T153" fmla="*/ T152 w 1819"/>
                <a:gd name="T154" fmla="+- 0 6604 5743"/>
                <a:gd name="T155" fmla="*/ 6604 h 1105"/>
                <a:gd name="T156" fmla="+- 0 4110 4000"/>
                <a:gd name="T157" fmla="*/ T156 w 1819"/>
                <a:gd name="T158" fmla="+- 0 6559 5743"/>
                <a:gd name="T159" fmla="*/ 6559 h 1105"/>
                <a:gd name="T160" fmla="+- 0 4071 4000"/>
                <a:gd name="T161" fmla="*/ T160 w 1819"/>
                <a:gd name="T162" fmla="+- 0 6510 5743"/>
                <a:gd name="T163" fmla="*/ 6510 h 1105"/>
                <a:gd name="T164" fmla="+- 0 4019 4000"/>
                <a:gd name="T165" fmla="*/ T164 w 1819"/>
                <a:gd name="T166" fmla="+- 0 6407 5743"/>
                <a:gd name="T167" fmla="*/ 6407 h 1105"/>
                <a:gd name="T168" fmla="+- 0 4000 4000"/>
                <a:gd name="T169" fmla="*/ T168 w 1819"/>
                <a:gd name="T170" fmla="+- 0 6295 5743"/>
                <a:gd name="T171" fmla="*/ 6295 h 1105"/>
                <a:gd name="T172" fmla="+- 0 4005 4000"/>
                <a:gd name="T173" fmla="*/ T172 w 1819"/>
                <a:gd name="T174" fmla="+- 0 6239 5743"/>
                <a:gd name="T175" fmla="*/ 6239 h 1105"/>
                <a:gd name="T176" fmla="+- 0 4041 4000"/>
                <a:gd name="T177" fmla="*/ T176 w 1819"/>
                <a:gd name="T178" fmla="+- 0 6131 5743"/>
                <a:gd name="T179" fmla="*/ 6131 h 1105"/>
                <a:gd name="T180" fmla="+- 0 4110 4000"/>
                <a:gd name="T181" fmla="*/ T180 w 1819"/>
                <a:gd name="T182" fmla="+- 0 6032 5743"/>
                <a:gd name="T183" fmla="*/ 6032 h 1105"/>
                <a:gd name="T184" fmla="+- 0 4155 4000"/>
                <a:gd name="T185" fmla="*/ T184 w 1819"/>
                <a:gd name="T186" fmla="+- 0 5987 5743"/>
                <a:gd name="T187" fmla="*/ 5987 h 1105"/>
                <a:gd name="T188" fmla="+- 0 4208 4000"/>
                <a:gd name="T189" fmla="*/ T188 w 1819"/>
                <a:gd name="T190" fmla="+- 0 5944 5743"/>
                <a:gd name="T191" fmla="*/ 5944 h 1105"/>
                <a:gd name="T192" fmla="+- 0 4266 4000"/>
                <a:gd name="T193" fmla="*/ T192 w 1819"/>
                <a:gd name="T194" fmla="+- 0 5905 5743"/>
                <a:gd name="T195" fmla="*/ 5905 h 1105"/>
                <a:gd name="T196" fmla="+- 0 4331 4000"/>
                <a:gd name="T197" fmla="*/ T196 w 1819"/>
                <a:gd name="T198" fmla="+- 0 5869 5743"/>
                <a:gd name="T199" fmla="*/ 5869 h 1105"/>
                <a:gd name="T200" fmla="+- 0 4401 4000"/>
                <a:gd name="T201" fmla="*/ T200 w 1819"/>
                <a:gd name="T202" fmla="+- 0 5838 5743"/>
                <a:gd name="T203" fmla="*/ 5838 h 1105"/>
                <a:gd name="T204" fmla="+- 0 4476 4000"/>
                <a:gd name="T205" fmla="*/ T204 w 1819"/>
                <a:gd name="T206" fmla="+- 0 5810 5743"/>
                <a:gd name="T207" fmla="*/ 5810 h 1105"/>
                <a:gd name="T208" fmla="+- 0 4555 4000"/>
                <a:gd name="T209" fmla="*/ T208 w 1819"/>
                <a:gd name="T210" fmla="+- 0 5787 5743"/>
                <a:gd name="T211" fmla="*/ 5787 h 1105"/>
                <a:gd name="T212" fmla="+- 0 4639 4000"/>
                <a:gd name="T213" fmla="*/ T212 w 1819"/>
                <a:gd name="T214" fmla="+- 0 5768 5743"/>
                <a:gd name="T215" fmla="*/ 5768 h 1105"/>
                <a:gd name="T216" fmla="+- 0 4726 4000"/>
                <a:gd name="T217" fmla="*/ T216 w 1819"/>
                <a:gd name="T218" fmla="+- 0 5755 5743"/>
                <a:gd name="T219" fmla="*/ 5755 h 1105"/>
                <a:gd name="T220" fmla="+- 0 4816 4000"/>
                <a:gd name="T221" fmla="*/ T220 w 1819"/>
                <a:gd name="T222" fmla="+- 0 5746 5743"/>
                <a:gd name="T223" fmla="*/ 5746 h 1105"/>
                <a:gd name="T224" fmla="+- 0 4909 4000"/>
                <a:gd name="T225" fmla="*/ T224 w 1819"/>
                <a:gd name="T226" fmla="+- 0 5743 5743"/>
                <a:gd name="T227" fmla="*/ 5743 h 1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819" h="1105">
                  <a:moveTo>
                    <a:pt x="909" y="0"/>
                  </a:moveTo>
                  <a:lnTo>
                    <a:pt x="1002" y="3"/>
                  </a:lnTo>
                  <a:lnTo>
                    <a:pt x="1092" y="12"/>
                  </a:lnTo>
                  <a:lnTo>
                    <a:pt x="1179" y="25"/>
                  </a:lnTo>
                  <a:lnTo>
                    <a:pt x="1263" y="44"/>
                  </a:lnTo>
                  <a:lnTo>
                    <a:pt x="1342" y="67"/>
                  </a:lnTo>
                  <a:lnTo>
                    <a:pt x="1417" y="95"/>
                  </a:lnTo>
                  <a:lnTo>
                    <a:pt x="1487" y="126"/>
                  </a:lnTo>
                  <a:lnTo>
                    <a:pt x="1552" y="162"/>
                  </a:lnTo>
                  <a:lnTo>
                    <a:pt x="1611" y="201"/>
                  </a:lnTo>
                  <a:lnTo>
                    <a:pt x="1663" y="244"/>
                  </a:lnTo>
                  <a:lnTo>
                    <a:pt x="1708" y="289"/>
                  </a:lnTo>
                  <a:lnTo>
                    <a:pt x="1747" y="338"/>
                  </a:lnTo>
                  <a:lnTo>
                    <a:pt x="1800" y="441"/>
                  </a:lnTo>
                  <a:lnTo>
                    <a:pt x="1818" y="552"/>
                  </a:lnTo>
                  <a:lnTo>
                    <a:pt x="1814" y="609"/>
                  </a:lnTo>
                  <a:lnTo>
                    <a:pt x="1777" y="717"/>
                  </a:lnTo>
                  <a:lnTo>
                    <a:pt x="1708" y="816"/>
                  </a:lnTo>
                  <a:lnTo>
                    <a:pt x="1663" y="861"/>
                  </a:lnTo>
                  <a:lnTo>
                    <a:pt x="1611" y="904"/>
                  </a:lnTo>
                  <a:lnTo>
                    <a:pt x="1552" y="943"/>
                  </a:lnTo>
                  <a:lnTo>
                    <a:pt x="1487" y="978"/>
                  </a:lnTo>
                  <a:lnTo>
                    <a:pt x="1417" y="1010"/>
                  </a:lnTo>
                  <a:lnTo>
                    <a:pt x="1342" y="1038"/>
                  </a:lnTo>
                  <a:lnTo>
                    <a:pt x="1263" y="1061"/>
                  </a:lnTo>
                  <a:lnTo>
                    <a:pt x="1179" y="1080"/>
                  </a:lnTo>
                  <a:lnTo>
                    <a:pt x="1092" y="1093"/>
                  </a:lnTo>
                  <a:lnTo>
                    <a:pt x="1002" y="1102"/>
                  </a:lnTo>
                  <a:lnTo>
                    <a:pt x="909" y="1105"/>
                  </a:lnTo>
                  <a:lnTo>
                    <a:pt x="816" y="1102"/>
                  </a:lnTo>
                  <a:lnTo>
                    <a:pt x="726" y="1093"/>
                  </a:lnTo>
                  <a:lnTo>
                    <a:pt x="639" y="1080"/>
                  </a:lnTo>
                  <a:lnTo>
                    <a:pt x="555" y="1061"/>
                  </a:lnTo>
                  <a:lnTo>
                    <a:pt x="476" y="1038"/>
                  </a:lnTo>
                  <a:lnTo>
                    <a:pt x="401" y="1010"/>
                  </a:lnTo>
                  <a:lnTo>
                    <a:pt x="331" y="978"/>
                  </a:lnTo>
                  <a:lnTo>
                    <a:pt x="266" y="943"/>
                  </a:lnTo>
                  <a:lnTo>
                    <a:pt x="208" y="904"/>
                  </a:lnTo>
                  <a:lnTo>
                    <a:pt x="155" y="861"/>
                  </a:lnTo>
                  <a:lnTo>
                    <a:pt x="110" y="816"/>
                  </a:lnTo>
                  <a:lnTo>
                    <a:pt x="71" y="767"/>
                  </a:lnTo>
                  <a:lnTo>
                    <a:pt x="19" y="664"/>
                  </a:lnTo>
                  <a:lnTo>
                    <a:pt x="0" y="552"/>
                  </a:lnTo>
                  <a:lnTo>
                    <a:pt x="5" y="496"/>
                  </a:lnTo>
                  <a:lnTo>
                    <a:pt x="41" y="388"/>
                  </a:lnTo>
                  <a:lnTo>
                    <a:pt x="110" y="289"/>
                  </a:lnTo>
                  <a:lnTo>
                    <a:pt x="155" y="244"/>
                  </a:lnTo>
                  <a:lnTo>
                    <a:pt x="208" y="201"/>
                  </a:lnTo>
                  <a:lnTo>
                    <a:pt x="266" y="162"/>
                  </a:lnTo>
                  <a:lnTo>
                    <a:pt x="331" y="126"/>
                  </a:lnTo>
                  <a:lnTo>
                    <a:pt x="401" y="95"/>
                  </a:lnTo>
                  <a:lnTo>
                    <a:pt x="476" y="67"/>
                  </a:lnTo>
                  <a:lnTo>
                    <a:pt x="555" y="44"/>
                  </a:lnTo>
                  <a:lnTo>
                    <a:pt x="639" y="25"/>
                  </a:lnTo>
                  <a:lnTo>
                    <a:pt x="726" y="12"/>
                  </a:lnTo>
                  <a:lnTo>
                    <a:pt x="816" y="3"/>
                  </a:lnTo>
                  <a:lnTo>
                    <a:pt x="90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6" name="Freeform 365"/>
            <p:cNvSpPr>
              <a:spLocks/>
            </p:cNvSpPr>
            <p:nvPr/>
          </p:nvSpPr>
          <p:spPr bwMode="auto">
            <a:xfrm>
              <a:off x="1393" y="5323"/>
              <a:ext cx="2337" cy="908"/>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7" name="Freeform 366"/>
            <p:cNvSpPr>
              <a:spLocks/>
            </p:cNvSpPr>
            <p:nvPr/>
          </p:nvSpPr>
          <p:spPr bwMode="auto">
            <a:xfrm>
              <a:off x="6105" y="-54"/>
              <a:ext cx="2362" cy="681"/>
            </a:xfrm>
            <a:custGeom>
              <a:avLst/>
              <a:gdLst>
                <a:gd name="T0" fmla="+- 0 8238 7057"/>
                <a:gd name="T1" fmla="*/ T0 w 2362"/>
                <a:gd name="T2" fmla="+- 0 5 5"/>
                <a:gd name="T3" fmla="*/ 5 h 681"/>
                <a:gd name="T4" fmla="+- 0 8352 7057"/>
                <a:gd name="T5" fmla="*/ T4 w 2362"/>
                <a:gd name="T6" fmla="+- 0 7 5"/>
                <a:gd name="T7" fmla="*/ 7 h 681"/>
                <a:gd name="T8" fmla="+- 0 8462 7057"/>
                <a:gd name="T9" fmla="*/ T8 w 2362"/>
                <a:gd name="T10" fmla="+- 0 11 5"/>
                <a:gd name="T11" fmla="*/ 11 h 681"/>
                <a:gd name="T12" fmla="+- 0 8569 7057"/>
                <a:gd name="T13" fmla="*/ T12 w 2362"/>
                <a:gd name="T14" fmla="+- 0 19 5"/>
                <a:gd name="T15" fmla="*/ 19 h 681"/>
                <a:gd name="T16" fmla="+- 0 8673 7057"/>
                <a:gd name="T17" fmla="*/ T16 w 2362"/>
                <a:gd name="T18" fmla="+- 0 29 5"/>
                <a:gd name="T19" fmla="*/ 29 h 681"/>
                <a:gd name="T20" fmla="+- 0 8771 7057"/>
                <a:gd name="T21" fmla="*/ T20 w 2362"/>
                <a:gd name="T22" fmla="+- 0 42 5"/>
                <a:gd name="T23" fmla="*/ 42 h 681"/>
                <a:gd name="T24" fmla="+- 0 8865 7057"/>
                <a:gd name="T25" fmla="*/ T24 w 2362"/>
                <a:gd name="T26" fmla="+- 0 57 5"/>
                <a:gd name="T27" fmla="*/ 57 h 681"/>
                <a:gd name="T28" fmla="+- 0 8952 7057"/>
                <a:gd name="T29" fmla="*/ T28 w 2362"/>
                <a:gd name="T30" fmla="+- 0 74 5"/>
                <a:gd name="T31" fmla="*/ 74 h 681"/>
                <a:gd name="T32" fmla="+- 0 9034 7057"/>
                <a:gd name="T33" fmla="*/ T32 w 2362"/>
                <a:gd name="T34" fmla="+- 0 94 5"/>
                <a:gd name="T35" fmla="*/ 94 h 681"/>
                <a:gd name="T36" fmla="+- 0 9110 7057"/>
                <a:gd name="T37" fmla="*/ T36 w 2362"/>
                <a:gd name="T38" fmla="+- 0 116 5"/>
                <a:gd name="T39" fmla="*/ 116 h 681"/>
                <a:gd name="T40" fmla="+- 0 9178 7057"/>
                <a:gd name="T41" fmla="*/ T40 w 2362"/>
                <a:gd name="T42" fmla="+- 0 139 5"/>
                <a:gd name="T43" fmla="*/ 139 h 681"/>
                <a:gd name="T44" fmla="+- 0 9239 7057"/>
                <a:gd name="T45" fmla="*/ T44 w 2362"/>
                <a:gd name="T46" fmla="+- 0 165 5"/>
                <a:gd name="T47" fmla="*/ 165 h 681"/>
                <a:gd name="T48" fmla="+- 0 9336 7057"/>
                <a:gd name="T49" fmla="*/ T48 w 2362"/>
                <a:gd name="T50" fmla="+- 0 220 5"/>
                <a:gd name="T51" fmla="*/ 220 h 681"/>
                <a:gd name="T52" fmla="+- 0 9398 7057"/>
                <a:gd name="T53" fmla="*/ T52 w 2362"/>
                <a:gd name="T54" fmla="+- 0 281 5"/>
                <a:gd name="T55" fmla="*/ 281 h 681"/>
                <a:gd name="T56" fmla="+- 0 9419 7057"/>
                <a:gd name="T57" fmla="*/ T56 w 2362"/>
                <a:gd name="T58" fmla="+- 0 345 5"/>
                <a:gd name="T59" fmla="*/ 345 h 681"/>
                <a:gd name="T60" fmla="+- 0 9413 7057"/>
                <a:gd name="T61" fmla="*/ T60 w 2362"/>
                <a:gd name="T62" fmla="+- 0 378 5"/>
                <a:gd name="T63" fmla="*/ 378 h 681"/>
                <a:gd name="T64" fmla="+- 0 9372 7057"/>
                <a:gd name="T65" fmla="*/ T64 w 2362"/>
                <a:gd name="T66" fmla="+- 0 441 5"/>
                <a:gd name="T67" fmla="*/ 441 h 681"/>
                <a:gd name="T68" fmla="+- 0 9292 7057"/>
                <a:gd name="T69" fmla="*/ T68 w 2362"/>
                <a:gd name="T70" fmla="+- 0 499 5"/>
                <a:gd name="T71" fmla="*/ 499 h 681"/>
                <a:gd name="T72" fmla="+- 0 9178 7057"/>
                <a:gd name="T73" fmla="*/ T72 w 2362"/>
                <a:gd name="T74" fmla="+- 0 551 5"/>
                <a:gd name="T75" fmla="*/ 551 h 681"/>
                <a:gd name="T76" fmla="+- 0 9110 7057"/>
                <a:gd name="T77" fmla="*/ T76 w 2362"/>
                <a:gd name="T78" fmla="+- 0 575 5"/>
                <a:gd name="T79" fmla="*/ 575 h 681"/>
                <a:gd name="T80" fmla="+- 0 9034 7057"/>
                <a:gd name="T81" fmla="*/ T80 w 2362"/>
                <a:gd name="T82" fmla="+- 0 596 5"/>
                <a:gd name="T83" fmla="*/ 596 h 681"/>
                <a:gd name="T84" fmla="+- 0 8952 7057"/>
                <a:gd name="T85" fmla="*/ T84 w 2362"/>
                <a:gd name="T86" fmla="+- 0 616 5"/>
                <a:gd name="T87" fmla="*/ 616 h 681"/>
                <a:gd name="T88" fmla="+- 0 8865 7057"/>
                <a:gd name="T89" fmla="*/ T88 w 2362"/>
                <a:gd name="T90" fmla="+- 0 634 5"/>
                <a:gd name="T91" fmla="*/ 634 h 681"/>
                <a:gd name="T92" fmla="+- 0 8771 7057"/>
                <a:gd name="T93" fmla="*/ T92 w 2362"/>
                <a:gd name="T94" fmla="+- 0 649 5"/>
                <a:gd name="T95" fmla="*/ 649 h 681"/>
                <a:gd name="T96" fmla="+- 0 8673 7057"/>
                <a:gd name="T97" fmla="*/ T96 w 2362"/>
                <a:gd name="T98" fmla="+- 0 662 5"/>
                <a:gd name="T99" fmla="*/ 662 h 681"/>
                <a:gd name="T100" fmla="+- 0 8569 7057"/>
                <a:gd name="T101" fmla="*/ T100 w 2362"/>
                <a:gd name="T102" fmla="+- 0 672 5"/>
                <a:gd name="T103" fmla="*/ 672 h 681"/>
                <a:gd name="T104" fmla="+- 0 8462 7057"/>
                <a:gd name="T105" fmla="*/ T104 w 2362"/>
                <a:gd name="T106" fmla="+- 0 679 5"/>
                <a:gd name="T107" fmla="*/ 679 h 681"/>
                <a:gd name="T108" fmla="+- 0 8352 7057"/>
                <a:gd name="T109" fmla="*/ T108 w 2362"/>
                <a:gd name="T110" fmla="+- 0 684 5"/>
                <a:gd name="T111" fmla="*/ 684 h 681"/>
                <a:gd name="T112" fmla="+- 0 8238 7057"/>
                <a:gd name="T113" fmla="*/ T112 w 2362"/>
                <a:gd name="T114" fmla="+- 0 685 5"/>
                <a:gd name="T115" fmla="*/ 685 h 681"/>
                <a:gd name="T116" fmla="+- 0 8124 7057"/>
                <a:gd name="T117" fmla="*/ T116 w 2362"/>
                <a:gd name="T118" fmla="+- 0 684 5"/>
                <a:gd name="T119" fmla="*/ 684 h 681"/>
                <a:gd name="T120" fmla="+- 0 8014 7057"/>
                <a:gd name="T121" fmla="*/ T120 w 2362"/>
                <a:gd name="T122" fmla="+- 0 679 5"/>
                <a:gd name="T123" fmla="*/ 679 h 681"/>
                <a:gd name="T124" fmla="+- 0 7907 7057"/>
                <a:gd name="T125" fmla="*/ T124 w 2362"/>
                <a:gd name="T126" fmla="+- 0 672 5"/>
                <a:gd name="T127" fmla="*/ 672 h 681"/>
                <a:gd name="T128" fmla="+- 0 7804 7057"/>
                <a:gd name="T129" fmla="*/ T128 w 2362"/>
                <a:gd name="T130" fmla="+- 0 662 5"/>
                <a:gd name="T131" fmla="*/ 662 h 681"/>
                <a:gd name="T132" fmla="+- 0 7705 7057"/>
                <a:gd name="T133" fmla="*/ T132 w 2362"/>
                <a:gd name="T134" fmla="+- 0 649 5"/>
                <a:gd name="T135" fmla="*/ 649 h 681"/>
                <a:gd name="T136" fmla="+- 0 7612 7057"/>
                <a:gd name="T137" fmla="*/ T136 w 2362"/>
                <a:gd name="T138" fmla="+- 0 634 5"/>
                <a:gd name="T139" fmla="*/ 634 h 681"/>
                <a:gd name="T140" fmla="+- 0 7524 7057"/>
                <a:gd name="T141" fmla="*/ T140 w 2362"/>
                <a:gd name="T142" fmla="+- 0 616 5"/>
                <a:gd name="T143" fmla="*/ 616 h 681"/>
                <a:gd name="T144" fmla="+- 0 7442 7057"/>
                <a:gd name="T145" fmla="*/ T144 w 2362"/>
                <a:gd name="T146" fmla="+- 0 596 5"/>
                <a:gd name="T147" fmla="*/ 596 h 681"/>
                <a:gd name="T148" fmla="+- 0 7366 7057"/>
                <a:gd name="T149" fmla="*/ T148 w 2362"/>
                <a:gd name="T150" fmla="+- 0 575 5"/>
                <a:gd name="T151" fmla="*/ 575 h 681"/>
                <a:gd name="T152" fmla="+- 0 7298 7057"/>
                <a:gd name="T153" fmla="*/ T152 w 2362"/>
                <a:gd name="T154" fmla="+- 0 551 5"/>
                <a:gd name="T155" fmla="*/ 551 h 681"/>
                <a:gd name="T156" fmla="+- 0 7237 7057"/>
                <a:gd name="T157" fmla="*/ T156 w 2362"/>
                <a:gd name="T158" fmla="+- 0 526 5"/>
                <a:gd name="T159" fmla="*/ 526 h 681"/>
                <a:gd name="T160" fmla="+- 0 7140 7057"/>
                <a:gd name="T161" fmla="*/ T160 w 2362"/>
                <a:gd name="T162" fmla="+- 0 470 5"/>
                <a:gd name="T163" fmla="*/ 470 h 681"/>
                <a:gd name="T164" fmla="+- 0 7079 7057"/>
                <a:gd name="T165" fmla="*/ T164 w 2362"/>
                <a:gd name="T166" fmla="+- 0 410 5"/>
                <a:gd name="T167" fmla="*/ 410 h 681"/>
                <a:gd name="T168" fmla="+- 0 7057 7057"/>
                <a:gd name="T169" fmla="*/ T168 w 2362"/>
                <a:gd name="T170" fmla="+- 0 345 5"/>
                <a:gd name="T171" fmla="*/ 345 h 681"/>
                <a:gd name="T172" fmla="+- 0 7063 7057"/>
                <a:gd name="T173" fmla="*/ T172 w 2362"/>
                <a:gd name="T174" fmla="+- 0 312 5"/>
                <a:gd name="T175" fmla="*/ 312 h 681"/>
                <a:gd name="T176" fmla="+- 0 7104 7057"/>
                <a:gd name="T177" fmla="*/ T176 w 2362"/>
                <a:gd name="T178" fmla="+- 0 250 5"/>
                <a:gd name="T179" fmla="*/ 250 h 681"/>
                <a:gd name="T180" fmla="+- 0 7184 7057"/>
                <a:gd name="T181" fmla="*/ T180 w 2362"/>
                <a:gd name="T182" fmla="+- 0 192 5"/>
                <a:gd name="T183" fmla="*/ 192 h 681"/>
                <a:gd name="T184" fmla="+- 0 7298 7057"/>
                <a:gd name="T185" fmla="*/ T184 w 2362"/>
                <a:gd name="T186" fmla="+- 0 139 5"/>
                <a:gd name="T187" fmla="*/ 139 h 681"/>
                <a:gd name="T188" fmla="+- 0 7366 7057"/>
                <a:gd name="T189" fmla="*/ T188 w 2362"/>
                <a:gd name="T190" fmla="+- 0 116 5"/>
                <a:gd name="T191" fmla="*/ 116 h 681"/>
                <a:gd name="T192" fmla="+- 0 7442 7057"/>
                <a:gd name="T193" fmla="*/ T192 w 2362"/>
                <a:gd name="T194" fmla="+- 0 94 5"/>
                <a:gd name="T195" fmla="*/ 94 h 681"/>
                <a:gd name="T196" fmla="+- 0 7524 7057"/>
                <a:gd name="T197" fmla="*/ T196 w 2362"/>
                <a:gd name="T198" fmla="+- 0 74 5"/>
                <a:gd name="T199" fmla="*/ 74 h 681"/>
                <a:gd name="T200" fmla="+- 0 7612 7057"/>
                <a:gd name="T201" fmla="*/ T200 w 2362"/>
                <a:gd name="T202" fmla="+- 0 57 5"/>
                <a:gd name="T203" fmla="*/ 57 h 681"/>
                <a:gd name="T204" fmla="+- 0 7705 7057"/>
                <a:gd name="T205" fmla="*/ T204 w 2362"/>
                <a:gd name="T206" fmla="+- 0 42 5"/>
                <a:gd name="T207" fmla="*/ 42 h 681"/>
                <a:gd name="T208" fmla="+- 0 7804 7057"/>
                <a:gd name="T209" fmla="*/ T208 w 2362"/>
                <a:gd name="T210" fmla="+- 0 29 5"/>
                <a:gd name="T211" fmla="*/ 29 h 681"/>
                <a:gd name="T212" fmla="+- 0 7907 7057"/>
                <a:gd name="T213" fmla="*/ T212 w 2362"/>
                <a:gd name="T214" fmla="+- 0 19 5"/>
                <a:gd name="T215" fmla="*/ 19 h 681"/>
                <a:gd name="T216" fmla="+- 0 8014 7057"/>
                <a:gd name="T217" fmla="*/ T216 w 2362"/>
                <a:gd name="T218" fmla="+- 0 11 5"/>
                <a:gd name="T219" fmla="*/ 11 h 681"/>
                <a:gd name="T220" fmla="+- 0 8124 7057"/>
                <a:gd name="T221" fmla="*/ T220 w 2362"/>
                <a:gd name="T222" fmla="+- 0 7 5"/>
                <a:gd name="T223" fmla="*/ 7 h 681"/>
                <a:gd name="T224" fmla="+- 0 8238 7057"/>
                <a:gd name="T225" fmla="*/ T224 w 2362"/>
                <a:gd name="T226" fmla="+- 0 5 5"/>
                <a:gd name="T227" fmla="*/ 5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5" y="6"/>
                  </a:lnTo>
                  <a:lnTo>
                    <a:pt x="1512" y="14"/>
                  </a:lnTo>
                  <a:lnTo>
                    <a:pt x="1616" y="24"/>
                  </a:lnTo>
                  <a:lnTo>
                    <a:pt x="1714" y="37"/>
                  </a:lnTo>
                  <a:lnTo>
                    <a:pt x="1808" y="52"/>
                  </a:lnTo>
                  <a:lnTo>
                    <a:pt x="1895" y="69"/>
                  </a:lnTo>
                  <a:lnTo>
                    <a:pt x="1977" y="89"/>
                  </a:lnTo>
                  <a:lnTo>
                    <a:pt x="2053" y="111"/>
                  </a:lnTo>
                  <a:lnTo>
                    <a:pt x="2121" y="134"/>
                  </a:lnTo>
                  <a:lnTo>
                    <a:pt x="2182" y="160"/>
                  </a:lnTo>
                  <a:lnTo>
                    <a:pt x="2279" y="215"/>
                  </a:lnTo>
                  <a:lnTo>
                    <a:pt x="2341" y="276"/>
                  </a:lnTo>
                  <a:lnTo>
                    <a:pt x="2362" y="340"/>
                  </a:lnTo>
                  <a:lnTo>
                    <a:pt x="2356" y="373"/>
                  </a:lnTo>
                  <a:lnTo>
                    <a:pt x="2315" y="436"/>
                  </a:lnTo>
                  <a:lnTo>
                    <a:pt x="2235" y="494"/>
                  </a:lnTo>
                  <a:lnTo>
                    <a:pt x="2121" y="546"/>
                  </a:lnTo>
                  <a:lnTo>
                    <a:pt x="2053" y="570"/>
                  </a:lnTo>
                  <a:lnTo>
                    <a:pt x="1977" y="591"/>
                  </a:lnTo>
                  <a:lnTo>
                    <a:pt x="1895" y="611"/>
                  </a:lnTo>
                  <a:lnTo>
                    <a:pt x="1808" y="629"/>
                  </a:lnTo>
                  <a:lnTo>
                    <a:pt x="1714" y="644"/>
                  </a:lnTo>
                  <a:lnTo>
                    <a:pt x="1616" y="657"/>
                  </a:lnTo>
                  <a:lnTo>
                    <a:pt x="1512" y="667"/>
                  </a:lnTo>
                  <a:lnTo>
                    <a:pt x="1405" y="674"/>
                  </a:lnTo>
                  <a:lnTo>
                    <a:pt x="1295" y="679"/>
                  </a:lnTo>
                  <a:lnTo>
                    <a:pt x="1181" y="680"/>
                  </a:lnTo>
                  <a:lnTo>
                    <a:pt x="1067" y="679"/>
                  </a:lnTo>
                  <a:lnTo>
                    <a:pt x="957" y="674"/>
                  </a:lnTo>
                  <a:lnTo>
                    <a:pt x="850" y="667"/>
                  </a:lnTo>
                  <a:lnTo>
                    <a:pt x="747" y="657"/>
                  </a:lnTo>
                  <a:lnTo>
                    <a:pt x="648" y="644"/>
                  </a:lnTo>
                  <a:lnTo>
                    <a:pt x="555" y="629"/>
                  </a:lnTo>
                  <a:lnTo>
                    <a:pt x="467" y="611"/>
                  </a:lnTo>
                  <a:lnTo>
                    <a:pt x="385" y="591"/>
                  </a:lnTo>
                  <a:lnTo>
                    <a:pt x="309" y="570"/>
                  </a:lnTo>
                  <a:lnTo>
                    <a:pt x="241" y="546"/>
                  </a:lnTo>
                  <a:lnTo>
                    <a:pt x="180" y="521"/>
                  </a:lnTo>
                  <a:lnTo>
                    <a:pt x="83" y="465"/>
                  </a:lnTo>
                  <a:lnTo>
                    <a:pt x="22" y="405"/>
                  </a:lnTo>
                  <a:lnTo>
                    <a:pt x="0" y="340"/>
                  </a:lnTo>
                  <a:lnTo>
                    <a:pt x="6" y="307"/>
                  </a:lnTo>
                  <a:lnTo>
                    <a:pt x="47" y="245"/>
                  </a:lnTo>
                  <a:lnTo>
                    <a:pt x="127" y="187"/>
                  </a:lnTo>
                  <a:lnTo>
                    <a:pt x="241" y="134"/>
                  </a:lnTo>
                  <a:lnTo>
                    <a:pt x="309" y="111"/>
                  </a:lnTo>
                  <a:lnTo>
                    <a:pt x="385" y="89"/>
                  </a:lnTo>
                  <a:lnTo>
                    <a:pt x="467" y="69"/>
                  </a:lnTo>
                  <a:lnTo>
                    <a:pt x="555" y="52"/>
                  </a:lnTo>
                  <a:lnTo>
                    <a:pt x="648" y="37"/>
                  </a:lnTo>
                  <a:lnTo>
                    <a:pt x="747"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68" name="AutoShape 25"/>
            <p:cNvSpPr>
              <a:spLocks/>
            </p:cNvSpPr>
            <p:nvPr/>
          </p:nvSpPr>
          <p:spPr bwMode="auto">
            <a:xfrm>
              <a:off x="7224" y="625"/>
              <a:ext cx="124" cy="441"/>
            </a:xfrm>
            <a:custGeom>
              <a:avLst/>
              <a:gdLst>
                <a:gd name="T0" fmla="+- 0 8233 8176"/>
                <a:gd name="T1" fmla="*/ T0 w 124"/>
                <a:gd name="T2" fmla="+- 0 1001 684"/>
                <a:gd name="T3" fmla="*/ 1001 h 441"/>
                <a:gd name="T4" fmla="+- 0 8176 8176"/>
                <a:gd name="T5" fmla="*/ T4 w 124"/>
                <a:gd name="T6" fmla="+- 0 1001 684"/>
                <a:gd name="T7" fmla="*/ 1001 h 441"/>
                <a:gd name="T8" fmla="+- 0 8238 8176"/>
                <a:gd name="T9" fmla="*/ T8 w 124"/>
                <a:gd name="T10" fmla="+- 0 1124 684"/>
                <a:gd name="T11" fmla="*/ 1124 h 441"/>
                <a:gd name="T12" fmla="+- 0 8296 8176"/>
                <a:gd name="T13" fmla="*/ T12 w 124"/>
                <a:gd name="T14" fmla="+- 0 1007 684"/>
                <a:gd name="T15" fmla="*/ 1007 h 441"/>
                <a:gd name="T16" fmla="+- 0 8233 8176"/>
                <a:gd name="T17" fmla="*/ T16 w 124"/>
                <a:gd name="T18" fmla="+- 0 1007 684"/>
                <a:gd name="T19" fmla="*/ 1007 h 441"/>
                <a:gd name="T20" fmla="+- 0 8233 8176"/>
                <a:gd name="T21" fmla="*/ T20 w 124"/>
                <a:gd name="T22" fmla="+- 0 1001 684"/>
                <a:gd name="T23" fmla="*/ 1001 h 441"/>
                <a:gd name="T24" fmla="+- 0 8243 8176"/>
                <a:gd name="T25" fmla="*/ T24 w 124"/>
                <a:gd name="T26" fmla="+- 0 684 684"/>
                <a:gd name="T27" fmla="*/ 684 h 441"/>
                <a:gd name="T28" fmla="+- 0 8233 8176"/>
                <a:gd name="T29" fmla="*/ T28 w 124"/>
                <a:gd name="T30" fmla="+- 0 684 684"/>
                <a:gd name="T31" fmla="*/ 684 h 441"/>
                <a:gd name="T32" fmla="+- 0 8233 8176"/>
                <a:gd name="T33" fmla="*/ T32 w 124"/>
                <a:gd name="T34" fmla="+- 0 1007 684"/>
                <a:gd name="T35" fmla="*/ 1007 h 441"/>
                <a:gd name="T36" fmla="+- 0 8243 8176"/>
                <a:gd name="T37" fmla="*/ T36 w 124"/>
                <a:gd name="T38" fmla="+- 0 1007 684"/>
                <a:gd name="T39" fmla="*/ 1007 h 441"/>
                <a:gd name="T40" fmla="+- 0 8243 8176"/>
                <a:gd name="T41" fmla="*/ T40 w 124"/>
                <a:gd name="T42" fmla="+- 0 684 684"/>
                <a:gd name="T43" fmla="*/ 684 h 441"/>
                <a:gd name="T44" fmla="+- 0 8299 8176"/>
                <a:gd name="T45" fmla="*/ T44 w 124"/>
                <a:gd name="T46" fmla="+- 0 1001 684"/>
                <a:gd name="T47" fmla="*/ 1001 h 441"/>
                <a:gd name="T48" fmla="+- 0 8243 8176"/>
                <a:gd name="T49" fmla="*/ T48 w 124"/>
                <a:gd name="T50" fmla="+- 0 1001 684"/>
                <a:gd name="T51" fmla="*/ 1001 h 441"/>
                <a:gd name="T52" fmla="+- 0 8243 8176"/>
                <a:gd name="T53" fmla="*/ T52 w 124"/>
                <a:gd name="T54" fmla="+- 0 1007 684"/>
                <a:gd name="T55" fmla="*/ 1007 h 441"/>
                <a:gd name="T56" fmla="+- 0 8296 8176"/>
                <a:gd name="T57" fmla="*/ T56 w 124"/>
                <a:gd name="T58" fmla="+- 0 1007 684"/>
                <a:gd name="T59" fmla="*/ 1007 h 441"/>
                <a:gd name="T60" fmla="+- 0 8299 8176"/>
                <a:gd name="T61" fmla="*/ T60 w 124"/>
                <a:gd name="T62" fmla="+- 0 1001 684"/>
                <a:gd name="T63" fmla="*/ 1001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9" name="AutoShape 26"/>
            <p:cNvSpPr>
              <a:spLocks/>
            </p:cNvSpPr>
            <p:nvPr/>
          </p:nvSpPr>
          <p:spPr bwMode="auto">
            <a:xfrm>
              <a:off x="6665" y="1052"/>
              <a:ext cx="1260" cy="376"/>
            </a:xfrm>
            <a:custGeom>
              <a:avLst/>
              <a:gdLst>
                <a:gd name="T0" fmla="+- 0 7221 7221"/>
                <a:gd name="T1" fmla="*/ T0 w 2082"/>
                <a:gd name="T2" fmla="+- 0 1584 1122"/>
                <a:gd name="T3" fmla="*/ 1584 h 463"/>
                <a:gd name="T4" fmla="+- 0 7221 7221"/>
                <a:gd name="T5" fmla="*/ T4 w 2082"/>
                <a:gd name="T6" fmla="+- 0 1579 1122"/>
                <a:gd name="T7" fmla="*/ 1579 h 463"/>
                <a:gd name="T8" fmla="+- 0 7226 7221"/>
                <a:gd name="T9" fmla="*/ T8 w 2082"/>
                <a:gd name="T10" fmla="+- 0 1574 1122"/>
                <a:gd name="T11" fmla="*/ 1574 h 463"/>
                <a:gd name="T12" fmla="+- 0 7226 7221"/>
                <a:gd name="T13" fmla="*/ T12 w 2082"/>
                <a:gd name="T14" fmla="+- 0 1584 1122"/>
                <a:gd name="T15" fmla="*/ 1584 h 463"/>
                <a:gd name="T16" fmla="+- 0 9293 7221"/>
                <a:gd name="T17" fmla="*/ T16 w 2082"/>
                <a:gd name="T18" fmla="+- 0 1579 1122"/>
                <a:gd name="T19" fmla="*/ 1579 h 463"/>
                <a:gd name="T20" fmla="+- 0 7231 7221"/>
                <a:gd name="T21" fmla="*/ T20 w 2082"/>
                <a:gd name="T22" fmla="+- 0 1574 1122"/>
                <a:gd name="T23" fmla="*/ 1574 h 463"/>
                <a:gd name="T24" fmla="+- 0 9293 7221"/>
                <a:gd name="T25" fmla="*/ T24 w 2082"/>
                <a:gd name="T26" fmla="+- 0 1127 1122"/>
                <a:gd name="T27" fmla="*/ 1127 h 463"/>
                <a:gd name="T28" fmla="+- 0 9298 7221"/>
                <a:gd name="T29" fmla="*/ T28 w 2082"/>
                <a:gd name="T30" fmla="+- 0 1584 1122"/>
                <a:gd name="T31" fmla="*/ 1584 h 463"/>
                <a:gd name="T32" fmla="+- 0 9303 7221"/>
                <a:gd name="T33" fmla="*/ T32 w 2082"/>
                <a:gd name="T34" fmla="+- 0 1574 1122"/>
                <a:gd name="T35" fmla="*/ 1574 h 463"/>
                <a:gd name="T36" fmla="+- 0 9298 7221"/>
                <a:gd name="T37" fmla="*/ T36 w 2082"/>
                <a:gd name="T38" fmla="+- 0 1132 1122"/>
                <a:gd name="T39" fmla="*/ 1132 h 463"/>
                <a:gd name="T40" fmla="+- 0 9303 7221"/>
                <a:gd name="T41" fmla="*/ T40 w 2082"/>
                <a:gd name="T42" fmla="+- 0 1574 1122"/>
                <a:gd name="T43" fmla="*/ 1574 h 463"/>
                <a:gd name="T44" fmla="+- 0 9298 7221"/>
                <a:gd name="T45" fmla="*/ T44 w 2082"/>
                <a:gd name="T46" fmla="+- 0 1584 1122"/>
                <a:gd name="T47" fmla="*/ 1584 h 463"/>
                <a:gd name="T48" fmla="+- 0 9303 7221"/>
                <a:gd name="T49" fmla="*/ T48 w 2082"/>
                <a:gd name="T50" fmla="+- 0 1574 1122"/>
                <a:gd name="T51" fmla="*/ 1574 h 463"/>
                <a:gd name="T52" fmla="+- 0 9298 7221"/>
                <a:gd name="T53" fmla="*/ T52 w 2082"/>
                <a:gd name="T54" fmla="+- 0 1584 1122"/>
                <a:gd name="T55" fmla="*/ 1584 h 463"/>
                <a:gd name="T56" fmla="+- 0 9303 7221"/>
                <a:gd name="T57" fmla="*/ T56 w 2082"/>
                <a:gd name="T58" fmla="+- 0 1579 1122"/>
                <a:gd name="T59" fmla="*/ 1579 h 463"/>
                <a:gd name="T60" fmla="+- 0 7221 7221"/>
                <a:gd name="T61" fmla="*/ T60 w 2082"/>
                <a:gd name="T62" fmla="+- 0 1127 1122"/>
                <a:gd name="T63" fmla="*/ 1127 h 463"/>
                <a:gd name="T64" fmla="+- 0 7226 7221"/>
                <a:gd name="T65" fmla="*/ T64 w 2082"/>
                <a:gd name="T66" fmla="+- 0 1574 1122"/>
                <a:gd name="T67" fmla="*/ 1574 h 463"/>
                <a:gd name="T68" fmla="+- 0 7231 7221"/>
                <a:gd name="T69" fmla="*/ T68 w 2082"/>
                <a:gd name="T70" fmla="+- 0 1132 1122"/>
                <a:gd name="T71" fmla="*/ 1132 h 463"/>
                <a:gd name="T72" fmla="+- 0 7226 7221"/>
                <a:gd name="T73" fmla="*/ T72 w 2082"/>
                <a:gd name="T74" fmla="+- 0 1122 1122"/>
                <a:gd name="T75" fmla="*/ 1122 h 463"/>
                <a:gd name="T76" fmla="+- 0 7231 7221"/>
                <a:gd name="T77" fmla="*/ T76 w 2082"/>
                <a:gd name="T78" fmla="+- 0 1574 1122"/>
                <a:gd name="T79" fmla="*/ 1574 h 463"/>
                <a:gd name="T80" fmla="+- 0 9293 7221"/>
                <a:gd name="T81" fmla="*/ T80 w 2082"/>
                <a:gd name="T82" fmla="+- 0 1579 1122"/>
                <a:gd name="T83" fmla="*/ 1579 h 463"/>
                <a:gd name="T84" fmla="+- 0 7226 7221"/>
                <a:gd name="T85" fmla="*/ T84 w 2082"/>
                <a:gd name="T86" fmla="+- 0 1122 1122"/>
                <a:gd name="T87" fmla="*/ 1122 h 463"/>
                <a:gd name="T88" fmla="+- 0 7231 7221"/>
                <a:gd name="T89" fmla="*/ T88 w 2082"/>
                <a:gd name="T90" fmla="+- 0 1132 1122"/>
                <a:gd name="T91" fmla="*/ 1132 h 463"/>
                <a:gd name="T92" fmla="+- 0 7226 7221"/>
                <a:gd name="T93" fmla="*/ T92 w 2082"/>
                <a:gd name="T94" fmla="+- 0 1122 1122"/>
                <a:gd name="T95" fmla="*/ 1122 h 463"/>
                <a:gd name="T96" fmla="+- 0 7226 7221"/>
                <a:gd name="T97" fmla="*/ T96 w 2082"/>
                <a:gd name="T98" fmla="+- 0 1122 1122"/>
                <a:gd name="T99" fmla="*/ 1122 h 463"/>
                <a:gd name="T100" fmla="+- 0 7231 7221"/>
                <a:gd name="T101" fmla="*/ T100 w 2082"/>
                <a:gd name="T102" fmla="+- 0 1132 1122"/>
                <a:gd name="T103" fmla="*/ 1132 h 463"/>
                <a:gd name="T104" fmla="+- 0 9293 7221"/>
                <a:gd name="T105" fmla="*/ T104 w 2082"/>
                <a:gd name="T106" fmla="+- 0 1127 1122"/>
                <a:gd name="T107" fmla="*/ 1127 h 463"/>
                <a:gd name="T108" fmla="+- 0 9298 7221"/>
                <a:gd name="T109" fmla="*/ T108 w 2082"/>
                <a:gd name="T110" fmla="+- 0 1122 1122"/>
                <a:gd name="T111" fmla="*/ 1122 h 463"/>
                <a:gd name="T112" fmla="+- 0 9298 7221"/>
                <a:gd name="T113" fmla="*/ T112 w 2082"/>
                <a:gd name="T114" fmla="+- 0 1132 1122"/>
                <a:gd name="T115" fmla="*/ 1132 h 463"/>
                <a:gd name="T116" fmla="+- 0 9303 7221"/>
                <a:gd name="T117" fmla="*/ T116 w 2082"/>
                <a:gd name="T118" fmla="+- 0 1127 1122"/>
                <a:gd name="T119" fmla="*/ 1127 h 463"/>
                <a:gd name="T120" fmla="+- 0 7221 7221"/>
                <a:gd name="T121" fmla="*/ T120 w 2082"/>
                <a:gd name="T122" fmla="+- 0 1122 1122"/>
                <a:gd name="T123" fmla="*/ 1122 h 463"/>
                <a:gd name="T124" fmla="+- 0 7226 7221"/>
                <a:gd name="T125" fmla="*/ T124 w 2082"/>
                <a:gd name="T126" fmla="+- 0 1122 1122"/>
                <a:gd name="T127" fmla="*/ 1122 h 463"/>
                <a:gd name="T128" fmla="+- 0 9298 7221"/>
                <a:gd name="T129" fmla="*/ T128 w 2082"/>
                <a:gd name="T130" fmla="+- 0 1122 1122"/>
                <a:gd name="T131" fmla="*/ 1122 h 463"/>
                <a:gd name="T132" fmla="+- 0 9303 7221"/>
                <a:gd name="T133" fmla="*/ T132 w 2082"/>
                <a:gd name="T134" fmla="+- 0 1122 1122"/>
                <a:gd name="T135" fmla="*/ 112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2"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0" name="AutoShape 27"/>
            <p:cNvSpPr>
              <a:spLocks/>
            </p:cNvSpPr>
            <p:nvPr/>
          </p:nvSpPr>
          <p:spPr bwMode="auto">
            <a:xfrm>
              <a:off x="7235" y="1413"/>
              <a:ext cx="124" cy="441"/>
            </a:xfrm>
            <a:custGeom>
              <a:avLst/>
              <a:gdLst>
                <a:gd name="T0" fmla="+- 0 8243 8187"/>
                <a:gd name="T1" fmla="*/ T0 w 124"/>
                <a:gd name="T2" fmla="+- 0 1902 1586"/>
                <a:gd name="T3" fmla="*/ 1902 h 441"/>
                <a:gd name="T4" fmla="+- 0 8187 8187"/>
                <a:gd name="T5" fmla="*/ T4 w 124"/>
                <a:gd name="T6" fmla="+- 0 1902 1586"/>
                <a:gd name="T7" fmla="*/ 1902 h 441"/>
                <a:gd name="T8" fmla="+- 0 8248 8187"/>
                <a:gd name="T9" fmla="*/ T8 w 124"/>
                <a:gd name="T10" fmla="+- 0 2026 1586"/>
                <a:gd name="T11" fmla="*/ 2026 h 441"/>
                <a:gd name="T12" fmla="+- 0 8307 8187"/>
                <a:gd name="T13" fmla="*/ T12 w 124"/>
                <a:gd name="T14" fmla="+- 0 1909 1586"/>
                <a:gd name="T15" fmla="*/ 1909 h 441"/>
                <a:gd name="T16" fmla="+- 0 8243 8187"/>
                <a:gd name="T17" fmla="*/ T16 w 124"/>
                <a:gd name="T18" fmla="+- 0 1909 1586"/>
                <a:gd name="T19" fmla="*/ 1909 h 441"/>
                <a:gd name="T20" fmla="+- 0 8243 8187"/>
                <a:gd name="T21" fmla="*/ T20 w 124"/>
                <a:gd name="T22" fmla="+- 0 1902 1586"/>
                <a:gd name="T23" fmla="*/ 1902 h 441"/>
                <a:gd name="T24" fmla="+- 0 8253 8187"/>
                <a:gd name="T25" fmla="*/ T24 w 124"/>
                <a:gd name="T26" fmla="+- 0 1586 1586"/>
                <a:gd name="T27" fmla="*/ 1586 h 441"/>
                <a:gd name="T28" fmla="+- 0 8243 8187"/>
                <a:gd name="T29" fmla="*/ T28 w 124"/>
                <a:gd name="T30" fmla="+- 0 1586 1586"/>
                <a:gd name="T31" fmla="*/ 1586 h 441"/>
                <a:gd name="T32" fmla="+- 0 8243 8187"/>
                <a:gd name="T33" fmla="*/ T32 w 124"/>
                <a:gd name="T34" fmla="+- 0 1909 1586"/>
                <a:gd name="T35" fmla="*/ 1909 h 441"/>
                <a:gd name="T36" fmla="+- 0 8253 8187"/>
                <a:gd name="T37" fmla="*/ T36 w 124"/>
                <a:gd name="T38" fmla="+- 0 1909 1586"/>
                <a:gd name="T39" fmla="*/ 1909 h 441"/>
                <a:gd name="T40" fmla="+- 0 8253 8187"/>
                <a:gd name="T41" fmla="*/ T40 w 124"/>
                <a:gd name="T42" fmla="+- 0 1586 1586"/>
                <a:gd name="T43" fmla="*/ 1586 h 441"/>
                <a:gd name="T44" fmla="+- 0 8310 8187"/>
                <a:gd name="T45" fmla="*/ T44 w 124"/>
                <a:gd name="T46" fmla="+- 0 1902 1586"/>
                <a:gd name="T47" fmla="*/ 1902 h 441"/>
                <a:gd name="T48" fmla="+- 0 8253 8187"/>
                <a:gd name="T49" fmla="*/ T48 w 124"/>
                <a:gd name="T50" fmla="+- 0 1902 1586"/>
                <a:gd name="T51" fmla="*/ 1902 h 441"/>
                <a:gd name="T52" fmla="+- 0 8253 8187"/>
                <a:gd name="T53" fmla="*/ T52 w 124"/>
                <a:gd name="T54" fmla="+- 0 1909 1586"/>
                <a:gd name="T55" fmla="*/ 1909 h 441"/>
                <a:gd name="T56" fmla="+- 0 8307 8187"/>
                <a:gd name="T57" fmla="*/ T56 w 124"/>
                <a:gd name="T58" fmla="+- 0 1909 1586"/>
                <a:gd name="T59" fmla="*/ 1909 h 441"/>
                <a:gd name="T60" fmla="+- 0 8310 8187"/>
                <a:gd name="T61" fmla="*/ T60 w 124"/>
                <a:gd name="T62" fmla="+- 0 1902 1586"/>
                <a:gd name="T63" fmla="*/ 1902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6" y="316"/>
                  </a:moveTo>
                  <a:lnTo>
                    <a:pt x="0" y="316"/>
                  </a:lnTo>
                  <a:lnTo>
                    <a:pt x="61" y="440"/>
                  </a:lnTo>
                  <a:lnTo>
                    <a:pt x="120" y="323"/>
                  </a:lnTo>
                  <a:lnTo>
                    <a:pt x="56" y="323"/>
                  </a:lnTo>
                  <a:lnTo>
                    <a:pt x="56" y="316"/>
                  </a:lnTo>
                  <a:close/>
                  <a:moveTo>
                    <a:pt x="66" y="0"/>
                  </a:moveTo>
                  <a:lnTo>
                    <a:pt x="56" y="0"/>
                  </a:lnTo>
                  <a:lnTo>
                    <a:pt x="56" y="323"/>
                  </a:lnTo>
                  <a:lnTo>
                    <a:pt x="66" y="323"/>
                  </a:lnTo>
                  <a:lnTo>
                    <a:pt x="66" y="0"/>
                  </a:lnTo>
                  <a:close/>
                  <a:moveTo>
                    <a:pt x="123" y="316"/>
                  </a:moveTo>
                  <a:lnTo>
                    <a:pt x="66" y="316"/>
                  </a:lnTo>
                  <a:lnTo>
                    <a:pt x="66" y="323"/>
                  </a:lnTo>
                  <a:lnTo>
                    <a:pt x="120" y="323"/>
                  </a:lnTo>
                  <a:lnTo>
                    <a:pt x="123"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1" name="AutoShape 28"/>
            <p:cNvSpPr>
              <a:spLocks/>
            </p:cNvSpPr>
            <p:nvPr/>
          </p:nvSpPr>
          <p:spPr bwMode="auto">
            <a:xfrm>
              <a:off x="6190" y="1854"/>
              <a:ext cx="2241" cy="616"/>
            </a:xfrm>
            <a:custGeom>
              <a:avLst/>
              <a:gdLst>
                <a:gd name="T0" fmla="+- 0 7128 7128"/>
                <a:gd name="T1" fmla="*/ T0 w 2241"/>
                <a:gd name="T2" fmla="+- 0 2706 2022"/>
                <a:gd name="T3" fmla="*/ 2706 h 685"/>
                <a:gd name="T4" fmla="+- 0 7128 7128"/>
                <a:gd name="T5" fmla="*/ T4 w 2241"/>
                <a:gd name="T6" fmla="+- 0 2701 2022"/>
                <a:gd name="T7" fmla="*/ 2701 h 685"/>
                <a:gd name="T8" fmla="+- 0 7133 7128"/>
                <a:gd name="T9" fmla="*/ T8 w 2241"/>
                <a:gd name="T10" fmla="+- 0 2696 2022"/>
                <a:gd name="T11" fmla="*/ 2696 h 685"/>
                <a:gd name="T12" fmla="+- 0 7133 7128"/>
                <a:gd name="T13" fmla="*/ T12 w 2241"/>
                <a:gd name="T14" fmla="+- 0 2706 2022"/>
                <a:gd name="T15" fmla="*/ 2706 h 685"/>
                <a:gd name="T16" fmla="+- 0 9358 7128"/>
                <a:gd name="T17" fmla="*/ T16 w 2241"/>
                <a:gd name="T18" fmla="+- 0 2701 2022"/>
                <a:gd name="T19" fmla="*/ 2701 h 685"/>
                <a:gd name="T20" fmla="+- 0 7138 7128"/>
                <a:gd name="T21" fmla="*/ T20 w 2241"/>
                <a:gd name="T22" fmla="+- 0 2696 2022"/>
                <a:gd name="T23" fmla="*/ 2696 h 685"/>
                <a:gd name="T24" fmla="+- 0 9358 7128"/>
                <a:gd name="T25" fmla="*/ T24 w 2241"/>
                <a:gd name="T26" fmla="+- 0 2027 2022"/>
                <a:gd name="T27" fmla="*/ 2027 h 685"/>
                <a:gd name="T28" fmla="+- 0 9363 7128"/>
                <a:gd name="T29" fmla="*/ T28 w 2241"/>
                <a:gd name="T30" fmla="+- 0 2706 2022"/>
                <a:gd name="T31" fmla="*/ 2706 h 685"/>
                <a:gd name="T32" fmla="+- 0 9368 7128"/>
                <a:gd name="T33" fmla="*/ T32 w 2241"/>
                <a:gd name="T34" fmla="+- 0 2696 2022"/>
                <a:gd name="T35" fmla="*/ 2696 h 685"/>
                <a:gd name="T36" fmla="+- 0 9363 7128"/>
                <a:gd name="T37" fmla="*/ T36 w 2241"/>
                <a:gd name="T38" fmla="+- 0 2032 2022"/>
                <a:gd name="T39" fmla="*/ 2032 h 685"/>
                <a:gd name="T40" fmla="+- 0 9368 7128"/>
                <a:gd name="T41" fmla="*/ T40 w 2241"/>
                <a:gd name="T42" fmla="+- 0 2696 2022"/>
                <a:gd name="T43" fmla="*/ 2696 h 685"/>
                <a:gd name="T44" fmla="+- 0 9363 7128"/>
                <a:gd name="T45" fmla="*/ T44 w 2241"/>
                <a:gd name="T46" fmla="+- 0 2706 2022"/>
                <a:gd name="T47" fmla="*/ 2706 h 685"/>
                <a:gd name="T48" fmla="+- 0 9368 7128"/>
                <a:gd name="T49" fmla="*/ T48 w 2241"/>
                <a:gd name="T50" fmla="+- 0 2696 2022"/>
                <a:gd name="T51" fmla="*/ 2696 h 685"/>
                <a:gd name="T52" fmla="+- 0 9363 7128"/>
                <a:gd name="T53" fmla="*/ T52 w 2241"/>
                <a:gd name="T54" fmla="+- 0 2706 2022"/>
                <a:gd name="T55" fmla="*/ 2706 h 685"/>
                <a:gd name="T56" fmla="+- 0 9368 7128"/>
                <a:gd name="T57" fmla="*/ T56 w 2241"/>
                <a:gd name="T58" fmla="+- 0 2701 2022"/>
                <a:gd name="T59" fmla="*/ 2701 h 685"/>
                <a:gd name="T60" fmla="+- 0 7128 7128"/>
                <a:gd name="T61" fmla="*/ T60 w 2241"/>
                <a:gd name="T62" fmla="+- 0 2027 2022"/>
                <a:gd name="T63" fmla="*/ 2027 h 685"/>
                <a:gd name="T64" fmla="+- 0 7133 7128"/>
                <a:gd name="T65" fmla="*/ T64 w 2241"/>
                <a:gd name="T66" fmla="+- 0 2696 2022"/>
                <a:gd name="T67" fmla="*/ 2696 h 685"/>
                <a:gd name="T68" fmla="+- 0 7138 7128"/>
                <a:gd name="T69" fmla="*/ T68 w 2241"/>
                <a:gd name="T70" fmla="+- 0 2032 2022"/>
                <a:gd name="T71" fmla="*/ 2032 h 685"/>
                <a:gd name="T72" fmla="+- 0 7133 7128"/>
                <a:gd name="T73" fmla="*/ T72 w 2241"/>
                <a:gd name="T74" fmla="+- 0 2022 2022"/>
                <a:gd name="T75" fmla="*/ 2022 h 685"/>
                <a:gd name="T76" fmla="+- 0 7138 7128"/>
                <a:gd name="T77" fmla="*/ T76 w 2241"/>
                <a:gd name="T78" fmla="+- 0 2696 2022"/>
                <a:gd name="T79" fmla="*/ 2696 h 685"/>
                <a:gd name="T80" fmla="+- 0 9358 7128"/>
                <a:gd name="T81" fmla="*/ T80 w 2241"/>
                <a:gd name="T82" fmla="+- 0 2701 2022"/>
                <a:gd name="T83" fmla="*/ 2701 h 685"/>
                <a:gd name="T84" fmla="+- 0 7133 7128"/>
                <a:gd name="T85" fmla="*/ T84 w 2241"/>
                <a:gd name="T86" fmla="+- 0 2022 2022"/>
                <a:gd name="T87" fmla="*/ 2022 h 685"/>
                <a:gd name="T88" fmla="+- 0 7138 7128"/>
                <a:gd name="T89" fmla="*/ T88 w 2241"/>
                <a:gd name="T90" fmla="+- 0 2032 2022"/>
                <a:gd name="T91" fmla="*/ 2032 h 685"/>
                <a:gd name="T92" fmla="+- 0 7133 7128"/>
                <a:gd name="T93" fmla="*/ T92 w 2241"/>
                <a:gd name="T94" fmla="+- 0 2022 2022"/>
                <a:gd name="T95" fmla="*/ 2022 h 685"/>
                <a:gd name="T96" fmla="+- 0 7133 7128"/>
                <a:gd name="T97" fmla="*/ T96 w 2241"/>
                <a:gd name="T98" fmla="+- 0 2022 2022"/>
                <a:gd name="T99" fmla="*/ 2022 h 685"/>
                <a:gd name="T100" fmla="+- 0 7138 7128"/>
                <a:gd name="T101" fmla="*/ T100 w 2241"/>
                <a:gd name="T102" fmla="+- 0 2032 2022"/>
                <a:gd name="T103" fmla="*/ 2032 h 685"/>
                <a:gd name="T104" fmla="+- 0 9358 7128"/>
                <a:gd name="T105" fmla="*/ T104 w 2241"/>
                <a:gd name="T106" fmla="+- 0 2027 2022"/>
                <a:gd name="T107" fmla="*/ 2027 h 685"/>
                <a:gd name="T108" fmla="+- 0 9363 7128"/>
                <a:gd name="T109" fmla="*/ T108 w 2241"/>
                <a:gd name="T110" fmla="+- 0 2022 2022"/>
                <a:gd name="T111" fmla="*/ 2022 h 685"/>
                <a:gd name="T112" fmla="+- 0 9363 7128"/>
                <a:gd name="T113" fmla="*/ T112 w 2241"/>
                <a:gd name="T114" fmla="+- 0 2032 2022"/>
                <a:gd name="T115" fmla="*/ 2032 h 685"/>
                <a:gd name="T116" fmla="+- 0 9368 7128"/>
                <a:gd name="T117" fmla="*/ T116 w 2241"/>
                <a:gd name="T118" fmla="+- 0 2027 2022"/>
                <a:gd name="T119" fmla="*/ 2027 h 685"/>
                <a:gd name="T120" fmla="+- 0 7128 7128"/>
                <a:gd name="T121" fmla="*/ T120 w 2241"/>
                <a:gd name="T122" fmla="+- 0 2022 2022"/>
                <a:gd name="T123" fmla="*/ 2022 h 685"/>
                <a:gd name="T124" fmla="+- 0 7133 7128"/>
                <a:gd name="T125" fmla="*/ T124 w 2241"/>
                <a:gd name="T126" fmla="+- 0 2022 2022"/>
                <a:gd name="T127" fmla="*/ 2022 h 685"/>
                <a:gd name="T128" fmla="+- 0 9363 7128"/>
                <a:gd name="T129" fmla="*/ T128 w 2241"/>
                <a:gd name="T130" fmla="+- 0 2022 2022"/>
                <a:gd name="T131" fmla="*/ 2022 h 685"/>
                <a:gd name="T132" fmla="+- 0 9368 7128"/>
                <a:gd name="T133" fmla="*/ T132 w 2241"/>
                <a:gd name="T134" fmla="+- 0 2022 2022"/>
                <a:gd name="T135" fmla="*/ 2022 h 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241" h="685">
                  <a:moveTo>
                    <a:pt x="0" y="679"/>
                  </a:moveTo>
                  <a:lnTo>
                    <a:pt x="0" y="684"/>
                  </a:lnTo>
                  <a:lnTo>
                    <a:pt x="5" y="684"/>
                  </a:lnTo>
                  <a:lnTo>
                    <a:pt x="0" y="679"/>
                  </a:lnTo>
                  <a:close/>
                  <a:moveTo>
                    <a:pt x="10" y="674"/>
                  </a:moveTo>
                  <a:lnTo>
                    <a:pt x="5" y="674"/>
                  </a:lnTo>
                  <a:lnTo>
                    <a:pt x="0" y="679"/>
                  </a:lnTo>
                  <a:lnTo>
                    <a:pt x="5" y="684"/>
                  </a:lnTo>
                  <a:lnTo>
                    <a:pt x="2235" y="684"/>
                  </a:lnTo>
                  <a:lnTo>
                    <a:pt x="2230" y="679"/>
                  </a:lnTo>
                  <a:lnTo>
                    <a:pt x="10" y="679"/>
                  </a:lnTo>
                  <a:lnTo>
                    <a:pt x="10" y="674"/>
                  </a:lnTo>
                  <a:close/>
                  <a:moveTo>
                    <a:pt x="2240" y="5"/>
                  </a:moveTo>
                  <a:lnTo>
                    <a:pt x="2230" y="5"/>
                  </a:lnTo>
                  <a:lnTo>
                    <a:pt x="2230" y="679"/>
                  </a:lnTo>
                  <a:lnTo>
                    <a:pt x="2235" y="684"/>
                  </a:lnTo>
                  <a:lnTo>
                    <a:pt x="2235" y="674"/>
                  </a:lnTo>
                  <a:lnTo>
                    <a:pt x="2240" y="674"/>
                  </a:lnTo>
                  <a:lnTo>
                    <a:pt x="2240" y="10"/>
                  </a:lnTo>
                  <a:lnTo>
                    <a:pt x="2235" y="10"/>
                  </a:lnTo>
                  <a:lnTo>
                    <a:pt x="2240" y="5"/>
                  </a:lnTo>
                  <a:close/>
                  <a:moveTo>
                    <a:pt x="2240" y="674"/>
                  </a:moveTo>
                  <a:lnTo>
                    <a:pt x="2235" y="674"/>
                  </a:lnTo>
                  <a:lnTo>
                    <a:pt x="2235" y="684"/>
                  </a:lnTo>
                  <a:lnTo>
                    <a:pt x="2240" y="679"/>
                  </a:lnTo>
                  <a:lnTo>
                    <a:pt x="2240" y="674"/>
                  </a:lnTo>
                  <a:close/>
                  <a:moveTo>
                    <a:pt x="2240" y="679"/>
                  </a:moveTo>
                  <a:lnTo>
                    <a:pt x="2235" y="684"/>
                  </a:lnTo>
                  <a:lnTo>
                    <a:pt x="2240" y="684"/>
                  </a:lnTo>
                  <a:lnTo>
                    <a:pt x="2240" y="679"/>
                  </a:lnTo>
                  <a:close/>
                  <a:moveTo>
                    <a:pt x="5" y="0"/>
                  </a:moveTo>
                  <a:lnTo>
                    <a:pt x="0" y="5"/>
                  </a:lnTo>
                  <a:lnTo>
                    <a:pt x="0" y="679"/>
                  </a:lnTo>
                  <a:lnTo>
                    <a:pt x="5" y="674"/>
                  </a:lnTo>
                  <a:lnTo>
                    <a:pt x="10" y="674"/>
                  </a:lnTo>
                  <a:lnTo>
                    <a:pt x="10" y="10"/>
                  </a:lnTo>
                  <a:lnTo>
                    <a:pt x="5" y="10"/>
                  </a:lnTo>
                  <a:lnTo>
                    <a:pt x="5" y="0"/>
                  </a:lnTo>
                  <a:close/>
                  <a:moveTo>
                    <a:pt x="2230" y="674"/>
                  </a:moveTo>
                  <a:lnTo>
                    <a:pt x="10" y="674"/>
                  </a:lnTo>
                  <a:lnTo>
                    <a:pt x="10" y="679"/>
                  </a:lnTo>
                  <a:lnTo>
                    <a:pt x="2230" y="679"/>
                  </a:lnTo>
                  <a:lnTo>
                    <a:pt x="2230" y="674"/>
                  </a:lnTo>
                  <a:close/>
                  <a:moveTo>
                    <a:pt x="5" y="0"/>
                  </a:moveTo>
                  <a:lnTo>
                    <a:pt x="5" y="10"/>
                  </a:lnTo>
                  <a:lnTo>
                    <a:pt x="10" y="10"/>
                  </a:lnTo>
                  <a:lnTo>
                    <a:pt x="10" y="5"/>
                  </a:lnTo>
                  <a:lnTo>
                    <a:pt x="5" y="0"/>
                  </a:lnTo>
                  <a:close/>
                  <a:moveTo>
                    <a:pt x="2235" y="0"/>
                  </a:moveTo>
                  <a:lnTo>
                    <a:pt x="5" y="0"/>
                  </a:lnTo>
                  <a:lnTo>
                    <a:pt x="10" y="5"/>
                  </a:lnTo>
                  <a:lnTo>
                    <a:pt x="10" y="10"/>
                  </a:lnTo>
                  <a:lnTo>
                    <a:pt x="2230" y="10"/>
                  </a:lnTo>
                  <a:lnTo>
                    <a:pt x="2230" y="5"/>
                  </a:lnTo>
                  <a:lnTo>
                    <a:pt x="2240" y="5"/>
                  </a:lnTo>
                  <a:lnTo>
                    <a:pt x="2235" y="0"/>
                  </a:lnTo>
                  <a:close/>
                  <a:moveTo>
                    <a:pt x="2240" y="5"/>
                  </a:moveTo>
                  <a:lnTo>
                    <a:pt x="2235" y="10"/>
                  </a:lnTo>
                  <a:lnTo>
                    <a:pt x="2240" y="10"/>
                  </a:lnTo>
                  <a:lnTo>
                    <a:pt x="2240" y="5"/>
                  </a:lnTo>
                  <a:close/>
                  <a:moveTo>
                    <a:pt x="5" y="0"/>
                  </a:moveTo>
                  <a:lnTo>
                    <a:pt x="0" y="0"/>
                  </a:lnTo>
                  <a:lnTo>
                    <a:pt x="0" y="5"/>
                  </a:lnTo>
                  <a:lnTo>
                    <a:pt x="5" y="0"/>
                  </a:lnTo>
                  <a:close/>
                  <a:moveTo>
                    <a:pt x="2240" y="0"/>
                  </a:moveTo>
                  <a:lnTo>
                    <a:pt x="2235" y="0"/>
                  </a:lnTo>
                  <a:lnTo>
                    <a:pt x="2240" y="5"/>
                  </a:lnTo>
                  <a:lnTo>
                    <a:pt x="224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2" name="AutoShape 29"/>
            <p:cNvSpPr>
              <a:spLocks/>
            </p:cNvSpPr>
            <p:nvPr/>
          </p:nvSpPr>
          <p:spPr bwMode="auto">
            <a:xfrm>
              <a:off x="7288" y="2470"/>
              <a:ext cx="124" cy="441"/>
            </a:xfrm>
            <a:custGeom>
              <a:avLst/>
              <a:gdLst>
                <a:gd name="T0" fmla="+- 0 8226 8169"/>
                <a:gd name="T1" fmla="*/ T0 w 124"/>
                <a:gd name="T2" fmla="+- 0 3026 2709"/>
                <a:gd name="T3" fmla="*/ 3026 h 441"/>
                <a:gd name="T4" fmla="+- 0 8169 8169"/>
                <a:gd name="T5" fmla="*/ T4 w 124"/>
                <a:gd name="T6" fmla="+- 0 3026 2709"/>
                <a:gd name="T7" fmla="*/ 3026 h 441"/>
                <a:gd name="T8" fmla="+- 0 8231 8169"/>
                <a:gd name="T9" fmla="*/ T8 w 124"/>
                <a:gd name="T10" fmla="+- 0 3149 2709"/>
                <a:gd name="T11" fmla="*/ 3149 h 441"/>
                <a:gd name="T12" fmla="+- 0 8289 8169"/>
                <a:gd name="T13" fmla="*/ T12 w 124"/>
                <a:gd name="T14" fmla="+- 0 3032 2709"/>
                <a:gd name="T15" fmla="*/ 3032 h 441"/>
                <a:gd name="T16" fmla="+- 0 8226 8169"/>
                <a:gd name="T17" fmla="*/ T16 w 124"/>
                <a:gd name="T18" fmla="+- 0 3032 2709"/>
                <a:gd name="T19" fmla="*/ 3032 h 441"/>
                <a:gd name="T20" fmla="+- 0 8226 8169"/>
                <a:gd name="T21" fmla="*/ T20 w 124"/>
                <a:gd name="T22" fmla="+- 0 3026 2709"/>
                <a:gd name="T23" fmla="*/ 3026 h 441"/>
                <a:gd name="T24" fmla="+- 0 8236 8169"/>
                <a:gd name="T25" fmla="*/ T24 w 124"/>
                <a:gd name="T26" fmla="+- 0 2709 2709"/>
                <a:gd name="T27" fmla="*/ 2709 h 441"/>
                <a:gd name="T28" fmla="+- 0 8226 8169"/>
                <a:gd name="T29" fmla="*/ T28 w 124"/>
                <a:gd name="T30" fmla="+- 0 2709 2709"/>
                <a:gd name="T31" fmla="*/ 2709 h 441"/>
                <a:gd name="T32" fmla="+- 0 8226 8169"/>
                <a:gd name="T33" fmla="*/ T32 w 124"/>
                <a:gd name="T34" fmla="+- 0 3032 2709"/>
                <a:gd name="T35" fmla="*/ 3032 h 441"/>
                <a:gd name="T36" fmla="+- 0 8236 8169"/>
                <a:gd name="T37" fmla="*/ T36 w 124"/>
                <a:gd name="T38" fmla="+- 0 3032 2709"/>
                <a:gd name="T39" fmla="*/ 3032 h 441"/>
                <a:gd name="T40" fmla="+- 0 8236 8169"/>
                <a:gd name="T41" fmla="*/ T40 w 124"/>
                <a:gd name="T42" fmla="+- 0 2709 2709"/>
                <a:gd name="T43" fmla="*/ 2709 h 441"/>
                <a:gd name="T44" fmla="+- 0 8292 8169"/>
                <a:gd name="T45" fmla="*/ T44 w 124"/>
                <a:gd name="T46" fmla="+- 0 3026 2709"/>
                <a:gd name="T47" fmla="*/ 3026 h 441"/>
                <a:gd name="T48" fmla="+- 0 8236 8169"/>
                <a:gd name="T49" fmla="*/ T48 w 124"/>
                <a:gd name="T50" fmla="+- 0 3026 2709"/>
                <a:gd name="T51" fmla="*/ 3026 h 441"/>
                <a:gd name="T52" fmla="+- 0 8236 8169"/>
                <a:gd name="T53" fmla="*/ T52 w 124"/>
                <a:gd name="T54" fmla="+- 0 3032 2709"/>
                <a:gd name="T55" fmla="*/ 3032 h 441"/>
                <a:gd name="T56" fmla="+- 0 8289 8169"/>
                <a:gd name="T57" fmla="*/ T56 w 124"/>
                <a:gd name="T58" fmla="+- 0 3032 2709"/>
                <a:gd name="T59" fmla="*/ 3032 h 441"/>
                <a:gd name="T60" fmla="+- 0 8292 8169"/>
                <a:gd name="T61" fmla="*/ T60 w 124"/>
                <a:gd name="T62" fmla="+- 0 3026 2709"/>
                <a:gd name="T63" fmla="*/ 3026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3" name="Freeform 372"/>
            <p:cNvSpPr>
              <a:spLocks/>
            </p:cNvSpPr>
            <p:nvPr/>
          </p:nvSpPr>
          <p:spPr bwMode="auto">
            <a:xfrm>
              <a:off x="6171" y="2917"/>
              <a:ext cx="2362" cy="595"/>
            </a:xfrm>
            <a:custGeom>
              <a:avLst/>
              <a:gdLst>
                <a:gd name="T0" fmla="+- 0 8233 7052"/>
                <a:gd name="T1" fmla="*/ T0 w 2362"/>
                <a:gd name="T2" fmla="+- 0 3151 3151"/>
                <a:gd name="T3" fmla="*/ 3151 h 681"/>
                <a:gd name="T4" fmla="+- 0 8347 7052"/>
                <a:gd name="T5" fmla="*/ T4 w 2362"/>
                <a:gd name="T6" fmla="+- 0 3153 3151"/>
                <a:gd name="T7" fmla="*/ 3153 h 681"/>
                <a:gd name="T8" fmla="+- 0 8457 7052"/>
                <a:gd name="T9" fmla="*/ T8 w 2362"/>
                <a:gd name="T10" fmla="+- 0 3157 3151"/>
                <a:gd name="T11" fmla="*/ 3157 h 681"/>
                <a:gd name="T12" fmla="+- 0 8564 7052"/>
                <a:gd name="T13" fmla="*/ T12 w 2362"/>
                <a:gd name="T14" fmla="+- 0 3165 3151"/>
                <a:gd name="T15" fmla="*/ 3165 h 681"/>
                <a:gd name="T16" fmla="+- 0 8667 7052"/>
                <a:gd name="T17" fmla="*/ T16 w 2362"/>
                <a:gd name="T18" fmla="+- 0 3175 3151"/>
                <a:gd name="T19" fmla="*/ 3175 h 681"/>
                <a:gd name="T20" fmla="+- 0 8766 7052"/>
                <a:gd name="T21" fmla="*/ T20 w 2362"/>
                <a:gd name="T22" fmla="+- 0 3188 3151"/>
                <a:gd name="T23" fmla="*/ 3188 h 681"/>
                <a:gd name="T24" fmla="+- 0 8859 7052"/>
                <a:gd name="T25" fmla="*/ T24 w 2362"/>
                <a:gd name="T26" fmla="+- 0 3203 3151"/>
                <a:gd name="T27" fmla="*/ 3203 h 681"/>
                <a:gd name="T28" fmla="+- 0 8947 7052"/>
                <a:gd name="T29" fmla="*/ T28 w 2362"/>
                <a:gd name="T30" fmla="+- 0 3220 3151"/>
                <a:gd name="T31" fmla="*/ 3220 h 681"/>
                <a:gd name="T32" fmla="+- 0 9029 7052"/>
                <a:gd name="T33" fmla="*/ T32 w 2362"/>
                <a:gd name="T34" fmla="+- 0 3240 3151"/>
                <a:gd name="T35" fmla="*/ 3240 h 681"/>
                <a:gd name="T36" fmla="+- 0 9105 7052"/>
                <a:gd name="T37" fmla="*/ T36 w 2362"/>
                <a:gd name="T38" fmla="+- 0 3262 3151"/>
                <a:gd name="T39" fmla="*/ 3262 h 681"/>
                <a:gd name="T40" fmla="+- 0 9173 7052"/>
                <a:gd name="T41" fmla="*/ T40 w 2362"/>
                <a:gd name="T42" fmla="+- 0 3285 3151"/>
                <a:gd name="T43" fmla="*/ 3285 h 681"/>
                <a:gd name="T44" fmla="+- 0 9234 7052"/>
                <a:gd name="T45" fmla="*/ T44 w 2362"/>
                <a:gd name="T46" fmla="+- 0 3311 3151"/>
                <a:gd name="T47" fmla="*/ 3311 h 681"/>
                <a:gd name="T48" fmla="+- 0 9331 7052"/>
                <a:gd name="T49" fmla="*/ T48 w 2362"/>
                <a:gd name="T50" fmla="+- 0 3366 3151"/>
                <a:gd name="T51" fmla="*/ 3366 h 681"/>
                <a:gd name="T52" fmla="+- 0 9392 7052"/>
                <a:gd name="T53" fmla="*/ T52 w 2362"/>
                <a:gd name="T54" fmla="+- 0 3427 3151"/>
                <a:gd name="T55" fmla="*/ 3427 h 681"/>
                <a:gd name="T56" fmla="+- 0 9414 7052"/>
                <a:gd name="T57" fmla="*/ T56 w 2362"/>
                <a:gd name="T58" fmla="+- 0 3491 3151"/>
                <a:gd name="T59" fmla="*/ 3491 h 681"/>
                <a:gd name="T60" fmla="+- 0 9408 7052"/>
                <a:gd name="T61" fmla="*/ T60 w 2362"/>
                <a:gd name="T62" fmla="+- 0 3524 3151"/>
                <a:gd name="T63" fmla="*/ 3524 h 681"/>
                <a:gd name="T64" fmla="+- 0 9367 7052"/>
                <a:gd name="T65" fmla="*/ T64 w 2362"/>
                <a:gd name="T66" fmla="+- 0 3587 3151"/>
                <a:gd name="T67" fmla="*/ 3587 h 681"/>
                <a:gd name="T68" fmla="+- 0 9287 7052"/>
                <a:gd name="T69" fmla="*/ T68 w 2362"/>
                <a:gd name="T70" fmla="+- 0 3645 3151"/>
                <a:gd name="T71" fmla="*/ 3645 h 681"/>
                <a:gd name="T72" fmla="+- 0 9173 7052"/>
                <a:gd name="T73" fmla="*/ T72 w 2362"/>
                <a:gd name="T74" fmla="+- 0 3697 3151"/>
                <a:gd name="T75" fmla="*/ 3697 h 681"/>
                <a:gd name="T76" fmla="+- 0 9105 7052"/>
                <a:gd name="T77" fmla="*/ T76 w 2362"/>
                <a:gd name="T78" fmla="+- 0 3721 3151"/>
                <a:gd name="T79" fmla="*/ 3721 h 681"/>
                <a:gd name="T80" fmla="+- 0 9029 7052"/>
                <a:gd name="T81" fmla="*/ T80 w 2362"/>
                <a:gd name="T82" fmla="+- 0 3742 3151"/>
                <a:gd name="T83" fmla="*/ 3742 h 681"/>
                <a:gd name="T84" fmla="+- 0 8947 7052"/>
                <a:gd name="T85" fmla="*/ T84 w 2362"/>
                <a:gd name="T86" fmla="+- 0 3762 3151"/>
                <a:gd name="T87" fmla="*/ 3762 h 681"/>
                <a:gd name="T88" fmla="+- 0 8859 7052"/>
                <a:gd name="T89" fmla="*/ T88 w 2362"/>
                <a:gd name="T90" fmla="+- 0 3780 3151"/>
                <a:gd name="T91" fmla="*/ 3780 h 681"/>
                <a:gd name="T92" fmla="+- 0 8766 7052"/>
                <a:gd name="T93" fmla="*/ T92 w 2362"/>
                <a:gd name="T94" fmla="+- 0 3795 3151"/>
                <a:gd name="T95" fmla="*/ 3795 h 681"/>
                <a:gd name="T96" fmla="+- 0 8667 7052"/>
                <a:gd name="T97" fmla="*/ T96 w 2362"/>
                <a:gd name="T98" fmla="+- 0 3808 3151"/>
                <a:gd name="T99" fmla="*/ 3808 h 681"/>
                <a:gd name="T100" fmla="+- 0 8564 7052"/>
                <a:gd name="T101" fmla="*/ T100 w 2362"/>
                <a:gd name="T102" fmla="+- 0 3818 3151"/>
                <a:gd name="T103" fmla="*/ 3818 h 681"/>
                <a:gd name="T104" fmla="+- 0 8457 7052"/>
                <a:gd name="T105" fmla="*/ T104 w 2362"/>
                <a:gd name="T106" fmla="+- 0 3825 3151"/>
                <a:gd name="T107" fmla="*/ 3825 h 681"/>
                <a:gd name="T108" fmla="+- 0 8347 7052"/>
                <a:gd name="T109" fmla="*/ T108 w 2362"/>
                <a:gd name="T110" fmla="+- 0 3830 3151"/>
                <a:gd name="T111" fmla="*/ 3830 h 681"/>
                <a:gd name="T112" fmla="+- 0 8233 7052"/>
                <a:gd name="T113" fmla="*/ T112 w 2362"/>
                <a:gd name="T114" fmla="+- 0 3831 3151"/>
                <a:gd name="T115" fmla="*/ 3831 h 681"/>
                <a:gd name="T116" fmla="+- 0 8119 7052"/>
                <a:gd name="T117" fmla="*/ T116 w 2362"/>
                <a:gd name="T118" fmla="+- 0 3830 3151"/>
                <a:gd name="T119" fmla="*/ 3830 h 681"/>
                <a:gd name="T120" fmla="+- 0 8009 7052"/>
                <a:gd name="T121" fmla="*/ T120 w 2362"/>
                <a:gd name="T122" fmla="+- 0 3825 3151"/>
                <a:gd name="T123" fmla="*/ 3825 h 681"/>
                <a:gd name="T124" fmla="+- 0 7902 7052"/>
                <a:gd name="T125" fmla="*/ T124 w 2362"/>
                <a:gd name="T126" fmla="+- 0 3818 3151"/>
                <a:gd name="T127" fmla="*/ 3818 h 681"/>
                <a:gd name="T128" fmla="+- 0 7798 7052"/>
                <a:gd name="T129" fmla="*/ T128 w 2362"/>
                <a:gd name="T130" fmla="+- 0 3808 3151"/>
                <a:gd name="T131" fmla="*/ 3808 h 681"/>
                <a:gd name="T132" fmla="+- 0 7700 7052"/>
                <a:gd name="T133" fmla="*/ T132 w 2362"/>
                <a:gd name="T134" fmla="+- 0 3795 3151"/>
                <a:gd name="T135" fmla="*/ 3795 h 681"/>
                <a:gd name="T136" fmla="+- 0 7606 7052"/>
                <a:gd name="T137" fmla="*/ T136 w 2362"/>
                <a:gd name="T138" fmla="+- 0 3780 3151"/>
                <a:gd name="T139" fmla="*/ 3780 h 681"/>
                <a:gd name="T140" fmla="+- 0 7519 7052"/>
                <a:gd name="T141" fmla="*/ T140 w 2362"/>
                <a:gd name="T142" fmla="+- 0 3762 3151"/>
                <a:gd name="T143" fmla="*/ 3762 h 681"/>
                <a:gd name="T144" fmla="+- 0 7437 7052"/>
                <a:gd name="T145" fmla="*/ T144 w 2362"/>
                <a:gd name="T146" fmla="+- 0 3742 3151"/>
                <a:gd name="T147" fmla="*/ 3742 h 681"/>
                <a:gd name="T148" fmla="+- 0 7361 7052"/>
                <a:gd name="T149" fmla="*/ T148 w 2362"/>
                <a:gd name="T150" fmla="+- 0 3721 3151"/>
                <a:gd name="T151" fmla="*/ 3721 h 681"/>
                <a:gd name="T152" fmla="+- 0 7293 7052"/>
                <a:gd name="T153" fmla="*/ T152 w 2362"/>
                <a:gd name="T154" fmla="+- 0 3697 3151"/>
                <a:gd name="T155" fmla="*/ 3697 h 681"/>
                <a:gd name="T156" fmla="+- 0 7232 7052"/>
                <a:gd name="T157" fmla="*/ T156 w 2362"/>
                <a:gd name="T158" fmla="+- 0 3672 3151"/>
                <a:gd name="T159" fmla="*/ 3672 h 681"/>
                <a:gd name="T160" fmla="+- 0 7135 7052"/>
                <a:gd name="T161" fmla="*/ T160 w 2362"/>
                <a:gd name="T162" fmla="+- 0 3616 3151"/>
                <a:gd name="T163" fmla="*/ 3616 h 681"/>
                <a:gd name="T164" fmla="+- 0 7073 7052"/>
                <a:gd name="T165" fmla="*/ T164 w 2362"/>
                <a:gd name="T166" fmla="+- 0 3556 3151"/>
                <a:gd name="T167" fmla="*/ 3556 h 681"/>
                <a:gd name="T168" fmla="+- 0 7052 7052"/>
                <a:gd name="T169" fmla="*/ T168 w 2362"/>
                <a:gd name="T170" fmla="+- 0 3491 3151"/>
                <a:gd name="T171" fmla="*/ 3491 h 681"/>
                <a:gd name="T172" fmla="+- 0 7058 7052"/>
                <a:gd name="T173" fmla="*/ T172 w 2362"/>
                <a:gd name="T174" fmla="+- 0 3458 3151"/>
                <a:gd name="T175" fmla="*/ 3458 h 681"/>
                <a:gd name="T176" fmla="+- 0 7099 7052"/>
                <a:gd name="T177" fmla="*/ T176 w 2362"/>
                <a:gd name="T178" fmla="+- 0 3396 3151"/>
                <a:gd name="T179" fmla="*/ 3396 h 681"/>
                <a:gd name="T180" fmla="+- 0 7179 7052"/>
                <a:gd name="T181" fmla="*/ T180 w 2362"/>
                <a:gd name="T182" fmla="+- 0 3338 3151"/>
                <a:gd name="T183" fmla="*/ 3338 h 681"/>
                <a:gd name="T184" fmla="+- 0 7293 7052"/>
                <a:gd name="T185" fmla="*/ T184 w 2362"/>
                <a:gd name="T186" fmla="+- 0 3285 3151"/>
                <a:gd name="T187" fmla="*/ 3285 h 681"/>
                <a:gd name="T188" fmla="+- 0 7361 7052"/>
                <a:gd name="T189" fmla="*/ T188 w 2362"/>
                <a:gd name="T190" fmla="+- 0 3262 3151"/>
                <a:gd name="T191" fmla="*/ 3262 h 681"/>
                <a:gd name="T192" fmla="+- 0 7437 7052"/>
                <a:gd name="T193" fmla="*/ T192 w 2362"/>
                <a:gd name="T194" fmla="+- 0 3240 3151"/>
                <a:gd name="T195" fmla="*/ 3240 h 681"/>
                <a:gd name="T196" fmla="+- 0 7519 7052"/>
                <a:gd name="T197" fmla="*/ T196 w 2362"/>
                <a:gd name="T198" fmla="+- 0 3220 3151"/>
                <a:gd name="T199" fmla="*/ 3220 h 681"/>
                <a:gd name="T200" fmla="+- 0 7606 7052"/>
                <a:gd name="T201" fmla="*/ T200 w 2362"/>
                <a:gd name="T202" fmla="+- 0 3203 3151"/>
                <a:gd name="T203" fmla="*/ 3203 h 681"/>
                <a:gd name="T204" fmla="+- 0 7700 7052"/>
                <a:gd name="T205" fmla="*/ T204 w 2362"/>
                <a:gd name="T206" fmla="+- 0 3188 3151"/>
                <a:gd name="T207" fmla="*/ 3188 h 681"/>
                <a:gd name="T208" fmla="+- 0 7798 7052"/>
                <a:gd name="T209" fmla="*/ T208 w 2362"/>
                <a:gd name="T210" fmla="+- 0 3175 3151"/>
                <a:gd name="T211" fmla="*/ 3175 h 681"/>
                <a:gd name="T212" fmla="+- 0 7902 7052"/>
                <a:gd name="T213" fmla="*/ T212 w 2362"/>
                <a:gd name="T214" fmla="+- 0 3165 3151"/>
                <a:gd name="T215" fmla="*/ 3165 h 681"/>
                <a:gd name="T216" fmla="+- 0 8009 7052"/>
                <a:gd name="T217" fmla="*/ T216 w 2362"/>
                <a:gd name="T218" fmla="+- 0 3157 3151"/>
                <a:gd name="T219" fmla="*/ 3157 h 681"/>
                <a:gd name="T220" fmla="+- 0 8119 7052"/>
                <a:gd name="T221" fmla="*/ T220 w 2362"/>
                <a:gd name="T222" fmla="+- 0 3153 3151"/>
                <a:gd name="T223" fmla="*/ 3153 h 681"/>
                <a:gd name="T224" fmla="+- 0 8233 7052"/>
                <a:gd name="T225" fmla="*/ T224 w 2362"/>
                <a:gd name="T226" fmla="+- 0 3151 3151"/>
                <a:gd name="T227" fmla="*/ 3151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5" y="6"/>
                  </a:lnTo>
                  <a:lnTo>
                    <a:pt x="1512" y="14"/>
                  </a:lnTo>
                  <a:lnTo>
                    <a:pt x="1615" y="24"/>
                  </a:lnTo>
                  <a:lnTo>
                    <a:pt x="1714" y="37"/>
                  </a:lnTo>
                  <a:lnTo>
                    <a:pt x="1807" y="52"/>
                  </a:lnTo>
                  <a:lnTo>
                    <a:pt x="1895" y="69"/>
                  </a:lnTo>
                  <a:lnTo>
                    <a:pt x="1977" y="89"/>
                  </a:lnTo>
                  <a:lnTo>
                    <a:pt x="2053" y="111"/>
                  </a:lnTo>
                  <a:lnTo>
                    <a:pt x="2121" y="134"/>
                  </a:lnTo>
                  <a:lnTo>
                    <a:pt x="2182" y="160"/>
                  </a:lnTo>
                  <a:lnTo>
                    <a:pt x="2279" y="215"/>
                  </a:lnTo>
                  <a:lnTo>
                    <a:pt x="2340" y="276"/>
                  </a:lnTo>
                  <a:lnTo>
                    <a:pt x="2362" y="340"/>
                  </a:lnTo>
                  <a:lnTo>
                    <a:pt x="2356" y="373"/>
                  </a:lnTo>
                  <a:lnTo>
                    <a:pt x="2315" y="436"/>
                  </a:lnTo>
                  <a:lnTo>
                    <a:pt x="2235" y="494"/>
                  </a:lnTo>
                  <a:lnTo>
                    <a:pt x="2121" y="546"/>
                  </a:lnTo>
                  <a:lnTo>
                    <a:pt x="2053" y="570"/>
                  </a:lnTo>
                  <a:lnTo>
                    <a:pt x="1977" y="591"/>
                  </a:lnTo>
                  <a:lnTo>
                    <a:pt x="1895" y="611"/>
                  </a:lnTo>
                  <a:lnTo>
                    <a:pt x="1807" y="629"/>
                  </a:lnTo>
                  <a:lnTo>
                    <a:pt x="1714" y="644"/>
                  </a:lnTo>
                  <a:lnTo>
                    <a:pt x="1615" y="657"/>
                  </a:lnTo>
                  <a:lnTo>
                    <a:pt x="1512" y="667"/>
                  </a:lnTo>
                  <a:lnTo>
                    <a:pt x="1405" y="674"/>
                  </a:lnTo>
                  <a:lnTo>
                    <a:pt x="1295" y="679"/>
                  </a:lnTo>
                  <a:lnTo>
                    <a:pt x="1181" y="680"/>
                  </a:lnTo>
                  <a:lnTo>
                    <a:pt x="1067" y="679"/>
                  </a:lnTo>
                  <a:lnTo>
                    <a:pt x="957" y="674"/>
                  </a:lnTo>
                  <a:lnTo>
                    <a:pt x="850" y="667"/>
                  </a:lnTo>
                  <a:lnTo>
                    <a:pt x="746" y="657"/>
                  </a:lnTo>
                  <a:lnTo>
                    <a:pt x="648" y="644"/>
                  </a:lnTo>
                  <a:lnTo>
                    <a:pt x="554" y="629"/>
                  </a:lnTo>
                  <a:lnTo>
                    <a:pt x="467" y="611"/>
                  </a:lnTo>
                  <a:lnTo>
                    <a:pt x="385" y="591"/>
                  </a:lnTo>
                  <a:lnTo>
                    <a:pt x="309" y="570"/>
                  </a:lnTo>
                  <a:lnTo>
                    <a:pt x="241" y="546"/>
                  </a:lnTo>
                  <a:lnTo>
                    <a:pt x="180" y="521"/>
                  </a:lnTo>
                  <a:lnTo>
                    <a:pt x="83" y="465"/>
                  </a:lnTo>
                  <a:lnTo>
                    <a:pt x="21" y="405"/>
                  </a:lnTo>
                  <a:lnTo>
                    <a:pt x="0" y="340"/>
                  </a:lnTo>
                  <a:lnTo>
                    <a:pt x="6" y="307"/>
                  </a:lnTo>
                  <a:lnTo>
                    <a:pt x="47" y="245"/>
                  </a:lnTo>
                  <a:lnTo>
                    <a:pt x="127" y="187"/>
                  </a:lnTo>
                  <a:lnTo>
                    <a:pt x="241" y="134"/>
                  </a:lnTo>
                  <a:lnTo>
                    <a:pt x="309" y="111"/>
                  </a:lnTo>
                  <a:lnTo>
                    <a:pt x="385" y="89"/>
                  </a:lnTo>
                  <a:lnTo>
                    <a:pt x="467" y="69"/>
                  </a:lnTo>
                  <a:lnTo>
                    <a:pt x="554" y="52"/>
                  </a:lnTo>
                  <a:lnTo>
                    <a:pt x="648" y="37"/>
                  </a:lnTo>
                  <a:lnTo>
                    <a:pt x="746"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74" name="AutoShape 31"/>
            <p:cNvSpPr>
              <a:spLocks/>
            </p:cNvSpPr>
            <p:nvPr/>
          </p:nvSpPr>
          <p:spPr bwMode="auto">
            <a:xfrm>
              <a:off x="7334" y="3506"/>
              <a:ext cx="124" cy="441"/>
            </a:xfrm>
            <a:custGeom>
              <a:avLst/>
              <a:gdLst>
                <a:gd name="T0" fmla="+- 0 8233 8176"/>
                <a:gd name="T1" fmla="*/ T0 w 124"/>
                <a:gd name="T2" fmla="+- 0 4150 3833"/>
                <a:gd name="T3" fmla="*/ 4150 h 441"/>
                <a:gd name="T4" fmla="+- 0 8176 8176"/>
                <a:gd name="T5" fmla="*/ T4 w 124"/>
                <a:gd name="T6" fmla="+- 0 4150 3833"/>
                <a:gd name="T7" fmla="*/ 4150 h 441"/>
                <a:gd name="T8" fmla="+- 0 8238 8176"/>
                <a:gd name="T9" fmla="*/ T8 w 124"/>
                <a:gd name="T10" fmla="+- 0 4273 3833"/>
                <a:gd name="T11" fmla="*/ 4273 h 441"/>
                <a:gd name="T12" fmla="+- 0 8296 8176"/>
                <a:gd name="T13" fmla="*/ T12 w 124"/>
                <a:gd name="T14" fmla="+- 0 4156 3833"/>
                <a:gd name="T15" fmla="*/ 4156 h 441"/>
                <a:gd name="T16" fmla="+- 0 8233 8176"/>
                <a:gd name="T17" fmla="*/ T16 w 124"/>
                <a:gd name="T18" fmla="+- 0 4156 3833"/>
                <a:gd name="T19" fmla="*/ 4156 h 441"/>
                <a:gd name="T20" fmla="+- 0 8233 8176"/>
                <a:gd name="T21" fmla="*/ T20 w 124"/>
                <a:gd name="T22" fmla="+- 0 4150 3833"/>
                <a:gd name="T23" fmla="*/ 4150 h 441"/>
                <a:gd name="T24" fmla="+- 0 8243 8176"/>
                <a:gd name="T25" fmla="*/ T24 w 124"/>
                <a:gd name="T26" fmla="+- 0 3833 3833"/>
                <a:gd name="T27" fmla="*/ 3833 h 441"/>
                <a:gd name="T28" fmla="+- 0 8233 8176"/>
                <a:gd name="T29" fmla="*/ T28 w 124"/>
                <a:gd name="T30" fmla="+- 0 3833 3833"/>
                <a:gd name="T31" fmla="*/ 3833 h 441"/>
                <a:gd name="T32" fmla="+- 0 8233 8176"/>
                <a:gd name="T33" fmla="*/ T32 w 124"/>
                <a:gd name="T34" fmla="+- 0 4156 3833"/>
                <a:gd name="T35" fmla="*/ 4156 h 441"/>
                <a:gd name="T36" fmla="+- 0 8243 8176"/>
                <a:gd name="T37" fmla="*/ T36 w 124"/>
                <a:gd name="T38" fmla="+- 0 4156 3833"/>
                <a:gd name="T39" fmla="*/ 4156 h 441"/>
                <a:gd name="T40" fmla="+- 0 8243 8176"/>
                <a:gd name="T41" fmla="*/ T40 w 124"/>
                <a:gd name="T42" fmla="+- 0 3833 3833"/>
                <a:gd name="T43" fmla="*/ 3833 h 441"/>
                <a:gd name="T44" fmla="+- 0 8299 8176"/>
                <a:gd name="T45" fmla="*/ T44 w 124"/>
                <a:gd name="T46" fmla="+- 0 4150 3833"/>
                <a:gd name="T47" fmla="*/ 4150 h 441"/>
                <a:gd name="T48" fmla="+- 0 8243 8176"/>
                <a:gd name="T49" fmla="*/ T48 w 124"/>
                <a:gd name="T50" fmla="+- 0 4150 3833"/>
                <a:gd name="T51" fmla="*/ 4150 h 441"/>
                <a:gd name="T52" fmla="+- 0 8243 8176"/>
                <a:gd name="T53" fmla="*/ T52 w 124"/>
                <a:gd name="T54" fmla="+- 0 4156 3833"/>
                <a:gd name="T55" fmla="*/ 4156 h 441"/>
                <a:gd name="T56" fmla="+- 0 8296 8176"/>
                <a:gd name="T57" fmla="*/ T56 w 124"/>
                <a:gd name="T58" fmla="+- 0 4156 3833"/>
                <a:gd name="T59" fmla="*/ 4156 h 441"/>
                <a:gd name="T60" fmla="+- 0 8299 8176"/>
                <a:gd name="T61" fmla="*/ T60 w 124"/>
                <a:gd name="T62" fmla="+- 0 4150 3833"/>
                <a:gd name="T63" fmla="*/ 415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3" y="317"/>
                  </a:moveTo>
                  <a:lnTo>
                    <a:pt x="67" y="317"/>
                  </a:lnTo>
                  <a:lnTo>
                    <a:pt x="67" y="323"/>
                  </a:lnTo>
                  <a:lnTo>
                    <a:pt x="120" y="323"/>
                  </a:lnTo>
                  <a:lnTo>
                    <a:pt x="123"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5" name="AutoShape 32"/>
            <p:cNvSpPr>
              <a:spLocks/>
            </p:cNvSpPr>
            <p:nvPr/>
          </p:nvSpPr>
          <p:spPr bwMode="auto">
            <a:xfrm>
              <a:off x="5813" y="3937"/>
              <a:ext cx="3177" cy="991"/>
            </a:xfrm>
            <a:custGeom>
              <a:avLst/>
              <a:gdLst>
                <a:gd name="T0" fmla="+- 0 6660 6660"/>
                <a:gd name="T1" fmla="*/ T0 w 3177"/>
                <a:gd name="T2" fmla="+- 0 5548 4271"/>
                <a:gd name="T3" fmla="*/ 5548 h 1278"/>
                <a:gd name="T4" fmla="+- 0 6660 6660"/>
                <a:gd name="T5" fmla="*/ T4 w 3177"/>
                <a:gd name="T6" fmla="+- 0 5543 4271"/>
                <a:gd name="T7" fmla="*/ 5543 h 1278"/>
                <a:gd name="T8" fmla="+- 0 6665 6660"/>
                <a:gd name="T9" fmla="*/ T8 w 3177"/>
                <a:gd name="T10" fmla="+- 0 5538 4271"/>
                <a:gd name="T11" fmla="*/ 5538 h 1278"/>
                <a:gd name="T12" fmla="+- 0 6665 6660"/>
                <a:gd name="T13" fmla="*/ T12 w 3177"/>
                <a:gd name="T14" fmla="+- 0 5548 4271"/>
                <a:gd name="T15" fmla="*/ 5548 h 1278"/>
                <a:gd name="T16" fmla="+- 0 9826 6660"/>
                <a:gd name="T17" fmla="*/ T16 w 3177"/>
                <a:gd name="T18" fmla="+- 0 5543 4271"/>
                <a:gd name="T19" fmla="*/ 5543 h 1278"/>
                <a:gd name="T20" fmla="+- 0 6670 6660"/>
                <a:gd name="T21" fmla="*/ T20 w 3177"/>
                <a:gd name="T22" fmla="+- 0 5538 4271"/>
                <a:gd name="T23" fmla="*/ 5538 h 1278"/>
                <a:gd name="T24" fmla="+- 0 9826 6660"/>
                <a:gd name="T25" fmla="*/ T24 w 3177"/>
                <a:gd name="T26" fmla="+- 0 4276 4271"/>
                <a:gd name="T27" fmla="*/ 4276 h 1278"/>
                <a:gd name="T28" fmla="+- 0 9831 6660"/>
                <a:gd name="T29" fmla="*/ T28 w 3177"/>
                <a:gd name="T30" fmla="+- 0 5548 4271"/>
                <a:gd name="T31" fmla="*/ 5548 h 1278"/>
                <a:gd name="T32" fmla="+- 0 9836 6660"/>
                <a:gd name="T33" fmla="*/ T32 w 3177"/>
                <a:gd name="T34" fmla="+- 0 5538 4271"/>
                <a:gd name="T35" fmla="*/ 5538 h 1278"/>
                <a:gd name="T36" fmla="+- 0 9831 6660"/>
                <a:gd name="T37" fmla="*/ T36 w 3177"/>
                <a:gd name="T38" fmla="+- 0 4281 4271"/>
                <a:gd name="T39" fmla="*/ 4281 h 1278"/>
                <a:gd name="T40" fmla="+- 0 9836 6660"/>
                <a:gd name="T41" fmla="*/ T40 w 3177"/>
                <a:gd name="T42" fmla="+- 0 5538 4271"/>
                <a:gd name="T43" fmla="*/ 5538 h 1278"/>
                <a:gd name="T44" fmla="+- 0 9831 6660"/>
                <a:gd name="T45" fmla="*/ T44 w 3177"/>
                <a:gd name="T46" fmla="+- 0 5548 4271"/>
                <a:gd name="T47" fmla="*/ 5548 h 1278"/>
                <a:gd name="T48" fmla="+- 0 9836 6660"/>
                <a:gd name="T49" fmla="*/ T48 w 3177"/>
                <a:gd name="T50" fmla="+- 0 5538 4271"/>
                <a:gd name="T51" fmla="*/ 5538 h 1278"/>
                <a:gd name="T52" fmla="+- 0 9831 6660"/>
                <a:gd name="T53" fmla="*/ T52 w 3177"/>
                <a:gd name="T54" fmla="+- 0 5548 4271"/>
                <a:gd name="T55" fmla="*/ 5548 h 1278"/>
                <a:gd name="T56" fmla="+- 0 9836 6660"/>
                <a:gd name="T57" fmla="*/ T56 w 3177"/>
                <a:gd name="T58" fmla="+- 0 5543 4271"/>
                <a:gd name="T59" fmla="*/ 5543 h 1278"/>
                <a:gd name="T60" fmla="+- 0 6660 6660"/>
                <a:gd name="T61" fmla="*/ T60 w 3177"/>
                <a:gd name="T62" fmla="+- 0 4276 4271"/>
                <a:gd name="T63" fmla="*/ 4276 h 1278"/>
                <a:gd name="T64" fmla="+- 0 6665 6660"/>
                <a:gd name="T65" fmla="*/ T64 w 3177"/>
                <a:gd name="T66" fmla="+- 0 5538 4271"/>
                <a:gd name="T67" fmla="*/ 5538 h 1278"/>
                <a:gd name="T68" fmla="+- 0 6670 6660"/>
                <a:gd name="T69" fmla="*/ T68 w 3177"/>
                <a:gd name="T70" fmla="+- 0 4281 4271"/>
                <a:gd name="T71" fmla="*/ 4281 h 1278"/>
                <a:gd name="T72" fmla="+- 0 6665 6660"/>
                <a:gd name="T73" fmla="*/ T72 w 3177"/>
                <a:gd name="T74" fmla="+- 0 4271 4271"/>
                <a:gd name="T75" fmla="*/ 4271 h 1278"/>
                <a:gd name="T76" fmla="+- 0 6670 6660"/>
                <a:gd name="T77" fmla="*/ T76 w 3177"/>
                <a:gd name="T78" fmla="+- 0 5538 4271"/>
                <a:gd name="T79" fmla="*/ 5538 h 1278"/>
                <a:gd name="T80" fmla="+- 0 9826 6660"/>
                <a:gd name="T81" fmla="*/ T80 w 3177"/>
                <a:gd name="T82" fmla="+- 0 5543 4271"/>
                <a:gd name="T83" fmla="*/ 5543 h 1278"/>
                <a:gd name="T84" fmla="+- 0 6665 6660"/>
                <a:gd name="T85" fmla="*/ T84 w 3177"/>
                <a:gd name="T86" fmla="+- 0 4271 4271"/>
                <a:gd name="T87" fmla="*/ 4271 h 1278"/>
                <a:gd name="T88" fmla="+- 0 6670 6660"/>
                <a:gd name="T89" fmla="*/ T88 w 3177"/>
                <a:gd name="T90" fmla="+- 0 4281 4271"/>
                <a:gd name="T91" fmla="*/ 4281 h 1278"/>
                <a:gd name="T92" fmla="+- 0 6665 6660"/>
                <a:gd name="T93" fmla="*/ T92 w 3177"/>
                <a:gd name="T94" fmla="+- 0 4271 4271"/>
                <a:gd name="T95" fmla="*/ 4271 h 1278"/>
                <a:gd name="T96" fmla="+- 0 6665 6660"/>
                <a:gd name="T97" fmla="*/ T96 w 3177"/>
                <a:gd name="T98" fmla="+- 0 4271 4271"/>
                <a:gd name="T99" fmla="*/ 4271 h 1278"/>
                <a:gd name="T100" fmla="+- 0 6670 6660"/>
                <a:gd name="T101" fmla="*/ T100 w 3177"/>
                <a:gd name="T102" fmla="+- 0 4281 4271"/>
                <a:gd name="T103" fmla="*/ 4281 h 1278"/>
                <a:gd name="T104" fmla="+- 0 9826 6660"/>
                <a:gd name="T105" fmla="*/ T104 w 3177"/>
                <a:gd name="T106" fmla="+- 0 4276 4271"/>
                <a:gd name="T107" fmla="*/ 4276 h 1278"/>
                <a:gd name="T108" fmla="+- 0 9831 6660"/>
                <a:gd name="T109" fmla="*/ T108 w 3177"/>
                <a:gd name="T110" fmla="+- 0 4271 4271"/>
                <a:gd name="T111" fmla="*/ 4271 h 1278"/>
                <a:gd name="T112" fmla="+- 0 9831 6660"/>
                <a:gd name="T113" fmla="*/ T112 w 3177"/>
                <a:gd name="T114" fmla="+- 0 4281 4271"/>
                <a:gd name="T115" fmla="*/ 4281 h 1278"/>
                <a:gd name="T116" fmla="+- 0 9836 6660"/>
                <a:gd name="T117" fmla="*/ T116 w 3177"/>
                <a:gd name="T118" fmla="+- 0 4276 4271"/>
                <a:gd name="T119" fmla="*/ 4276 h 1278"/>
                <a:gd name="T120" fmla="+- 0 6660 6660"/>
                <a:gd name="T121" fmla="*/ T120 w 3177"/>
                <a:gd name="T122" fmla="+- 0 4271 4271"/>
                <a:gd name="T123" fmla="*/ 4271 h 1278"/>
                <a:gd name="T124" fmla="+- 0 6665 6660"/>
                <a:gd name="T125" fmla="*/ T124 w 3177"/>
                <a:gd name="T126" fmla="+- 0 4271 4271"/>
                <a:gd name="T127" fmla="*/ 4271 h 1278"/>
                <a:gd name="T128" fmla="+- 0 9831 6660"/>
                <a:gd name="T129" fmla="*/ T128 w 3177"/>
                <a:gd name="T130" fmla="+- 0 4271 4271"/>
                <a:gd name="T131" fmla="*/ 4271 h 1278"/>
                <a:gd name="T132" fmla="+- 0 9836 6660"/>
                <a:gd name="T133" fmla="*/ T132 w 3177"/>
                <a:gd name="T134" fmla="+- 0 4271 4271"/>
                <a:gd name="T135" fmla="*/ 4271 h 12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177" h="1278">
                  <a:moveTo>
                    <a:pt x="0" y="1272"/>
                  </a:moveTo>
                  <a:lnTo>
                    <a:pt x="0" y="1277"/>
                  </a:lnTo>
                  <a:lnTo>
                    <a:pt x="5" y="1277"/>
                  </a:lnTo>
                  <a:lnTo>
                    <a:pt x="0" y="1272"/>
                  </a:lnTo>
                  <a:close/>
                  <a:moveTo>
                    <a:pt x="10" y="1267"/>
                  </a:moveTo>
                  <a:lnTo>
                    <a:pt x="5" y="1267"/>
                  </a:lnTo>
                  <a:lnTo>
                    <a:pt x="0" y="1272"/>
                  </a:lnTo>
                  <a:lnTo>
                    <a:pt x="5" y="1277"/>
                  </a:lnTo>
                  <a:lnTo>
                    <a:pt x="3171" y="1277"/>
                  </a:lnTo>
                  <a:lnTo>
                    <a:pt x="3166" y="1272"/>
                  </a:lnTo>
                  <a:lnTo>
                    <a:pt x="10" y="1272"/>
                  </a:lnTo>
                  <a:lnTo>
                    <a:pt x="10" y="1267"/>
                  </a:lnTo>
                  <a:close/>
                  <a:moveTo>
                    <a:pt x="3176" y="5"/>
                  </a:moveTo>
                  <a:lnTo>
                    <a:pt x="3166" y="5"/>
                  </a:lnTo>
                  <a:lnTo>
                    <a:pt x="3166" y="1272"/>
                  </a:lnTo>
                  <a:lnTo>
                    <a:pt x="3171" y="1277"/>
                  </a:lnTo>
                  <a:lnTo>
                    <a:pt x="3171" y="1267"/>
                  </a:lnTo>
                  <a:lnTo>
                    <a:pt x="3176" y="1267"/>
                  </a:lnTo>
                  <a:lnTo>
                    <a:pt x="3176" y="10"/>
                  </a:lnTo>
                  <a:lnTo>
                    <a:pt x="3171" y="10"/>
                  </a:lnTo>
                  <a:lnTo>
                    <a:pt x="3176" y="5"/>
                  </a:lnTo>
                  <a:close/>
                  <a:moveTo>
                    <a:pt x="3176" y="1267"/>
                  </a:moveTo>
                  <a:lnTo>
                    <a:pt x="3171" y="1267"/>
                  </a:lnTo>
                  <a:lnTo>
                    <a:pt x="3171" y="1277"/>
                  </a:lnTo>
                  <a:lnTo>
                    <a:pt x="3176" y="1272"/>
                  </a:lnTo>
                  <a:lnTo>
                    <a:pt x="3176" y="1267"/>
                  </a:lnTo>
                  <a:close/>
                  <a:moveTo>
                    <a:pt x="3176" y="1272"/>
                  </a:moveTo>
                  <a:lnTo>
                    <a:pt x="3171" y="1277"/>
                  </a:lnTo>
                  <a:lnTo>
                    <a:pt x="3176" y="1277"/>
                  </a:lnTo>
                  <a:lnTo>
                    <a:pt x="3176" y="1272"/>
                  </a:lnTo>
                  <a:close/>
                  <a:moveTo>
                    <a:pt x="5" y="0"/>
                  </a:moveTo>
                  <a:lnTo>
                    <a:pt x="0" y="5"/>
                  </a:lnTo>
                  <a:lnTo>
                    <a:pt x="0" y="1272"/>
                  </a:lnTo>
                  <a:lnTo>
                    <a:pt x="5" y="1267"/>
                  </a:lnTo>
                  <a:lnTo>
                    <a:pt x="10" y="1267"/>
                  </a:lnTo>
                  <a:lnTo>
                    <a:pt x="10" y="10"/>
                  </a:lnTo>
                  <a:lnTo>
                    <a:pt x="5" y="10"/>
                  </a:lnTo>
                  <a:lnTo>
                    <a:pt x="5" y="0"/>
                  </a:lnTo>
                  <a:close/>
                  <a:moveTo>
                    <a:pt x="3166" y="1267"/>
                  </a:moveTo>
                  <a:lnTo>
                    <a:pt x="10" y="1267"/>
                  </a:lnTo>
                  <a:lnTo>
                    <a:pt x="10" y="1272"/>
                  </a:lnTo>
                  <a:lnTo>
                    <a:pt x="3166" y="1272"/>
                  </a:lnTo>
                  <a:lnTo>
                    <a:pt x="3166" y="1267"/>
                  </a:lnTo>
                  <a:close/>
                  <a:moveTo>
                    <a:pt x="5" y="0"/>
                  </a:moveTo>
                  <a:lnTo>
                    <a:pt x="5" y="10"/>
                  </a:lnTo>
                  <a:lnTo>
                    <a:pt x="10" y="10"/>
                  </a:lnTo>
                  <a:lnTo>
                    <a:pt x="10" y="5"/>
                  </a:lnTo>
                  <a:lnTo>
                    <a:pt x="5" y="0"/>
                  </a:lnTo>
                  <a:close/>
                  <a:moveTo>
                    <a:pt x="3171" y="0"/>
                  </a:moveTo>
                  <a:lnTo>
                    <a:pt x="5" y="0"/>
                  </a:lnTo>
                  <a:lnTo>
                    <a:pt x="10" y="5"/>
                  </a:lnTo>
                  <a:lnTo>
                    <a:pt x="10" y="10"/>
                  </a:lnTo>
                  <a:lnTo>
                    <a:pt x="3166" y="10"/>
                  </a:lnTo>
                  <a:lnTo>
                    <a:pt x="3166" y="5"/>
                  </a:lnTo>
                  <a:lnTo>
                    <a:pt x="3176" y="5"/>
                  </a:lnTo>
                  <a:lnTo>
                    <a:pt x="3171" y="0"/>
                  </a:lnTo>
                  <a:close/>
                  <a:moveTo>
                    <a:pt x="3176" y="5"/>
                  </a:moveTo>
                  <a:lnTo>
                    <a:pt x="3171" y="10"/>
                  </a:lnTo>
                  <a:lnTo>
                    <a:pt x="3176" y="10"/>
                  </a:lnTo>
                  <a:lnTo>
                    <a:pt x="3176" y="5"/>
                  </a:lnTo>
                  <a:close/>
                  <a:moveTo>
                    <a:pt x="5" y="0"/>
                  </a:moveTo>
                  <a:lnTo>
                    <a:pt x="0" y="0"/>
                  </a:lnTo>
                  <a:lnTo>
                    <a:pt x="0" y="5"/>
                  </a:lnTo>
                  <a:lnTo>
                    <a:pt x="5" y="0"/>
                  </a:lnTo>
                  <a:close/>
                  <a:moveTo>
                    <a:pt x="3176" y="0"/>
                  </a:moveTo>
                  <a:lnTo>
                    <a:pt x="3171" y="0"/>
                  </a:lnTo>
                  <a:lnTo>
                    <a:pt x="3176" y="5"/>
                  </a:lnTo>
                  <a:lnTo>
                    <a:pt x="317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6" name="AutoShape 33"/>
            <p:cNvSpPr>
              <a:spLocks/>
            </p:cNvSpPr>
            <p:nvPr/>
          </p:nvSpPr>
          <p:spPr bwMode="auto">
            <a:xfrm>
              <a:off x="7386" y="4928"/>
              <a:ext cx="124" cy="441"/>
            </a:xfrm>
            <a:custGeom>
              <a:avLst/>
              <a:gdLst>
                <a:gd name="T0" fmla="+- 0 8240 8183"/>
                <a:gd name="T1" fmla="*/ T0 w 124"/>
                <a:gd name="T2" fmla="+- 0 5860 5543"/>
                <a:gd name="T3" fmla="*/ 5860 h 441"/>
                <a:gd name="T4" fmla="+- 0 8183 8183"/>
                <a:gd name="T5" fmla="*/ T4 w 124"/>
                <a:gd name="T6" fmla="+- 0 5860 5543"/>
                <a:gd name="T7" fmla="*/ 5860 h 441"/>
                <a:gd name="T8" fmla="+- 0 8245 8183"/>
                <a:gd name="T9" fmla="*/ T8 w 124"/>
                <a:gd name="T10" fmla="+- 0 5984 5543"/>
                <a:gd name="T11" fmla="*/ 5984 h 441"/>
                <a:gd name="T12" fmla="+- 0 8303 8183"/>
                <a:gd name="T13" fmla="*/ T12 w 124"/>
                <a:gd name="T14" fmla="+- 0 5867 5543"/>
                <a:gd name="T15" fmla="*/ 5867 h 441"/>
                <a:gd name="T16" fmla="+- 0 8240 8183"/>
                <a:gd name="T17" fmla="*/ T16 w 124"/>
                <a:gd name="T18" fmla="+- 0 5867 5543"/>
                <a:gd name="T19" fmla="*/ 5867 h 441"/>
                <a:gd name="T20" fmla="+- 0 8240 8183"/>
                <a:gd name="T21" fmla="*/ T20 w 124"/>
                <a:gd name="T22" fmla="+- 0 5860 5543"/>
                <a:gd name="T23" fmla="*/ 5860 h 441"/>
                <a:gd name="T24" fmla="+- 0 8250 8183"/>
                <a:gd name="T25" fmla="*/ T24 w 124"/>
                <a:gd name="T26" fmla="+- 0 5543 5543"/>
                <a:gd name="T27" fmla="*/ 5543 h 441"/>
                <a:gd name="T28" fmla="+- 0 8240 8183"/>
                <a:gd name="T29" fmla="*/ T28 w 124"/>
                <a:gd name="T30" fmla="+- 0 5543 5543"/>
                <a:gd name="T31" fmla="*/ 5543 h 441"/>
                <a:gd name="T32" fmla="+- 0 8240 8183"/>
                <a:gd name="T33" fmla="*/ T32 w 124"/>
                <a:gd name="T34" fmla="+- 0 5867 5543"/>
                <a:gd name="T35" fmla="*/ 5867 h 441"/>
                <a:gd name="T36" fmla="+- 0 8250 8183"/>
                <a:gd name="T37" fmla="*/ T36 w 124"/>
                <a:gd name="T38" fmla="+- 0 5867 5543"/>
                <a:gd name="T39" fmla="*/ 5867 h 441"/>
                <a:gd name="T40" fmla="+- 0 8250 8183"/>
                <a:gd name="T41" fmla="*/ T40 w 124"/>
                <a:gd name="T42" fmla="+- 0 5543 5543"/>
                <a:gd name="T43" fmla="*/ 5543 h 441"/>
                <a:gd name="T44" fmla="+- 0 8307 8183"/>
                <a:gd name="T45" fmla="*/ T44 w 124"/>
                <a:gd name="T46" fmla="+- 0 5860 5543"/>
                <a:gd name="T47" fmla="*/ 5860 h 441"/>
                <a:gd name="T48" fmla="+- 0 8250 8183"/>
                <a:gd name="T49" fmla="*/ T48 w 124"/>
                <a:gd name="T50" fmla="+- 0 5860 5543"/>
                <a:gd name="T51" fmla="*/ 5860 h 441"/>
                <a:gd name="T52" fmla="+- 0 8250 8183"/>
                <a:gd name="T53" fmla="*/ T52 w 124"/>
                <a:gd name="T54" fmla="+- 0 5867 5543"/>
                <a:gd name="T55" fmla="*/ 5867 h 441"/>
                <a:gd name="T56" fmla="+- 0 8303 8183"/>
                <a:gd name="T57" fmla="*/ T56 w 124"/>
                <a:gd name="T58" fmla="+- 0 5867 5543"/>
                <a:gd name="T59" fmla="*/ 5867 h 441"/>
                <a:gd name="T60" fmla="+- 0 8307 8183"/>
                <a:gd name="T61" fmla="*/ T60 w 124"/>
                <a:gd name="T62" fmla="+- 0 5860 5543"/>
                <a:gd name="T63" fmla="*/ 58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1"/>
                  </a:lnTo>
                  <a:lnTo>
                    <a:pt x="120" y="324"/>
                  </a:lnTo>
                  <a:lnTo>
                    <a:pt x="57" y="324"/>
                  </a:lnTo>
                  <a:lnTo>
                    <a:pt x="57" y="317"/>
                  </a:lnTo>
                  <a:close/>
                  <a:moveTo>
                    <a:pt x="67" y="0"/>
                  </a:moveTo>
                  <a:lnTo>
                    <a:pt x="57" y="0"/>
                  </a:lnTo>
                  <a:lnTo>
                    <a:pt x="57" y="324"/>
                  </a:lnTo>
                  <a:lnTo>
                    <a:pt x="67" y="324"/>
                  </a:lnTo>
                  <a:lnTo>
                    <a:pt x="67" y="0"/>
                  </a:lnTo>
                  <a:close/>
                  <a:moveTo>
                    <a:pt x="124" y="317"/>
                  </a:moveTo>
                  <a:lnTo>
                    <a:pt x="67" y="317"/>
                  </a:lnTo>
                  <a:lnTo>
                    <a:pt x="67" y="324"/>
                  </a:lnTo>
                  <a:lnTo>
                    <a:pt x="120" y="324"/>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7" name="AutoShape 34"/>
            <p:cNvSpPr>
              <a:spLocks/>
            </p:cNvSpPr>
            <p:nvPr/>
          </p:nvSpPr>
          <p:spPr bwMode="auto">
            <a:xfrm>
              <a:off x="6665" y="5369"/>
              <a:ext cx="1318" cy="414"/>
            </a:xfrm>
            <a:custGeom>
              <a:avLst/>
              <a:gdLst>
                <a:gd name="T0" fmla="+- 0 7204 7204"/>
                <a:gd name="T1" fmla="*/ T0 w 2083"/>
                <a:gd name="T2" fmla="+- 0 6443 5980"/>
                <a:gd name="T3" fmla="*/ 6443 h 463"/>
                <a:gd name="T4" fmla="+- 0 7204 7204"/>
                <a:gd name="T5" fmla="*/ T4 w 2083"/>
                <a:gd name="T6" fmla="+- 0 6438 5980"/>
                <a:gd name="T7" fmla="*/ 6438 h 463"/>
                <a:gd name="T8" fmla="+- 0 7209 7204"/>
                <a:gd name="T9" fmla="*/ T8 w 2083"/>
                <a:gd name="T10" fmla="+- 0 6433 5980"/>
                <a:gd name="T11" fmla="*/ 6433 h 463"/>
                <a:gd name="T12" fmla="+- 0 7209 7204"/>
                <a:gd name="T13" fmla="*/ T12 w 2083"/>
                <a:gd name="T14" fmla="+- 0 6443 5980"/>
                <a:gd name="T15" fmla="*/ 6443 h 463"/>
                <a:gd name="T16" fmla="+- 0 9276 7204"/>
                <a:gd name="T17" fmla="*/ T16 w 2083"/>
                <a:gd name="T18" fmla="+- 0 6438 5980"/>
                <a:gd name="T19" fmla="*/ 6438 h 463"/>
                <a:gd name="T20" fmla="+- 0 7214 7204"/>
                <a:gd name="T21" fmla="*/ T20 w 2083"/>
                <a:gd name="T22" fmla="+- 0 6433 5980"/>
                <a:gd name="T23" fmla="*/ 6433 h 463"/>
                <a:gd name="T24" fmla="+- 0 9276 7204"/>
                <a:gd name="T25" fmla="*/ T24 w 2083"/>
                <a:gd name="T26" fmla="+- 0 5985 5980"/>
                <a:gd name="T27" fmla="*/ 5985 h 463"/>
                <a:gd name="T28" fmla="+- 0 9281 7204"/>
                <a:gd name="T29" fmla="*/ T28 w 2083"/>
                <a:gd name="T30" fmla="+- 0 6443 5980"/>
                <a:gd name="T31" fmla="*/ 6443 h 463"/>
                <a:gd name="T32" fmla="+- 0 9286 7204"/>
                <a:gd name="T33" fmla="*/ T32 w 2083"/>
                <a:gd name="T34" fmla="+- 0 6433 5980"/>
                <a:gd name="T35" fmla="*/ 6433 h 463"/>
                <a:gd name="T36" fmla="+- 0 9281 7204"/>
                <a:gd name="T37" fmla="*/ T36 w 2083"/>
                <a:gd name="T38" fmla="+- 0 5990 5980"/>
                <a:gd name="T39" fmla="*/ 5990 h 463"/>
                <a:gd name="T40" fmla="+- 0 9286 7204"/>
                <a:gd name="T41" fmla="*/ T40 w 2083"/>
                <a:gd name="T42" fmla="+- 0 6433 5980"/>
                <a:gd name="T43" fmla="*/ 6433 h 463"/>
                <a:gd name="T44" fmla="+- 0 9281 7204"/>
                <a:gd name="T45" fmla="*/ T44 w 2083"/>
                <a:gd name="T46" fmla="+- 0 6443 5980"/>
                <a:gd name="T47" fmla="*/ 6443 h 463"/>
                <a:gd name="T48" fmla="+- 0 9286 7204"/>
                <a:gd name="T49" fmla="*/ T48 w 2083"/>
                <a:gd name="T50" fmla="+- 0 6433 5980"/>
                <a:gd name="T51" fmla="*/ 6433 h 463"/>
                <a:gd name="T52" fmla="+- 0 9281 7204"/>
                <a:gd name="T53" fmla="*/ T52 w 2083"/>
                <a:gd name="T54" fmla="+- 0 6443 5980"/>
                <a:gd name="T55" fmla="*/ 6443 h 463"/>
                <a:gd name="T56" fmla="+- 0 9286 7204"/>
                <a:gd name="T57" fmla="*/ T56 w 2083"/>
                <a:gd name="T58" fmla="+- 0 6438 5980"/>
                <a:gd name="T59" fmla="*/ 6438 h 463"/>
                <a:gd name="T60" fmla="+- 0 7204 7204"/>
                <a:gd name="T61" fmla="*/ T60 w 2083"/>
                <a:gd name="T62" fmla="+- 0 5985 5980"/>
                <a:gd name="T63" fmla="*/ 5985 h 463"/>
                <a:gd name="T64" fmla="+- 0 7209 7204"/>
                <a:gd name="T65" fmla="*/ T64 w 2083"/>
                <a:gd name="T66" fmla="+- 0 6433 5980"/>
                <a:gd name="T67" fmla="*/ 6433 h 463"/>
                <a:gd name="T68" fmla="+- 0 7214 7204"/>
                <a:gd name="T69" fmla="*/ T68 w 2083"/>
                <a:gd name="T70" fmla="+- 0 5990 5980"/>
                <a:gd name="T71" fmla="*/ 5990 h 463"/>
                <a:gd name="T72" fmla="+- 0 7209 7204"/>
                <a:gd name="T73" fmla="*/ T72 w 2083"/>
                <a:gd name="T74" fmla="+- 0 5980 5980"/>
                <a:gd name="T75" fmla="*/ 5980 h 463"/>
                <a:gd name="T76" fmla="+- 0 7214 7204"/>
                <a:gd name="T77" fmla="*/ T76 w 2083"/>
                <a:gd name="T78" fmla="+- 0 6433 5980"/>
                <a:gd name="T79" fmla="*/ 6433 h 463"/>
                <a:gd name="T80" fmla="+- 0 9276 7204"/>
                <a:gd name="T81" fmla="*/ T80 w 2083"/>
                <a:gd name="T82" fmla="+- 0 6438 5980"/>
                <a:gd name="T83" fmla="*/ 6438 h 463"/>
                <a:gd name="T84" fmla="+- 0 7209 7204"/>
                <a:gd name="T85" fmla="*/ T84 w 2083"/>
                <a:gd name="T86" fmla="+- 0 5980 5980"/>
                <a:gd name="T87" fmla="*/ 5980 h 463"/>
                <a:gd name="T88" fmla="+- 0 7214 7204"/>
                <a:gd name="T89" fmla="*/ T88 w 2083"/>
                <a:gd name="T90" fmla="+- 0 5990 5980"/>
                <a:gd name="T91" fmla="*/ 5990 h 463"/>
                <a:gd name="T92" fmla="+- 0 7209 7204"/>
                <a:gd name="T93" fmla="*/ T92 w 2083"/>
                <a:gd name="T94" fmla="+- 0 5980 5980"/>
                <a:gd name="T95" fmla="*/ 5980 h 463"/>
                <a:gd name="T96" fmla="+- 0 7209 7204"/>
                <a:gd name="T97" fmla="*/ T96 w 2083"/>
                <a:gd name="T98" fmla="+- 0 5980 5980"/>
                <a:gd name="T99" fmla="*/ 5980 h 463"/>
                <a:gd name="T100" fmla="+- 0 7214 7204"/>
                <a:gd name="T101" fmla="*/ T100 w 2083"/>
                <a:gd name="T102" fmla="+- 0 5990 5980"/>
                <a:gd name="T103" fmla="*/ 5990 h 463"/>
                <a:gd name="T104" fmla="+- 0 9276 7204"/>
                <a:gd name="T105" fmla="*/ T104 w 2083"/>
                <a:gd name="T106" fmla="+- 0 5985 5980"/>
                <a:gd name="T107" fmla="*/ 5985 h 463"/>
                <a:gd name="T108" fmla="+- 0 9281 7204"/>
                <a:gd name="T109" fmla="*/ T108 w 2083"/>
                <a:gd name="T110" fmla="+- 0 5980 5980"/>
                <a:gd name="T111" fmla="*/ 5980 h 463"/>
                <a:gd name="T112" fmla="+- 0 9281 7204"/>
                <a:gd name="T113" fmla="*/ T112 w 2083"/>
                <a:gd name="T114" fmla="+- 0 5990 5980"/>
                <a:gd name="T115" fmla="*/ 5990 h 463"/>
                <a:gd name="T116" fmla="+- 0 9286 7204"/>
                <a:gd name="T117" fmla="*/ T116 w 2083"/>
                <a:gd name="T118" fmla="+- 0 5985 5980"/>
                <a:gd name="T119" fmla="*/ 5985 h 463"/>
                <a:gd name="T120" fmla="+- 0 7204 7204"/>
                <a:gd name="T121" fmla="*/ T120 w 2083"/>
                <a:gd name="T122" fmla="+- 0 5980 5980"/>
                <a:gd name="T123" fmla="*/ 5980 h 463"/>
                <a:gd name="T124" fmla="+- 0 7209 7204"/>
                <a:gd name="T125" fmla="*/ T124 w 2083"/>
                <a:gd name="T126" fmla="+- 0 5980 5980"/>
                <a:gd name="T127" fmla="*/ 5980 h 463"/>
                <a:gd name="T128" fmla="+- 0 9281 7204"/>
                <a:gd name="T129" fmla="*/ T128 w 2083"/>
                <a:gd name="T130" fmla="+- 0 5980 5980"/>
                <a:gd name="T131" fmla="*/ 5980 h 463"/>
                <a:gd name="T132" fmla="+- 0 9286 7204"/>
                <a:gd name="T133" fmla="*/ T132 w 2083"/>
                <a:gd name="T134" fmla="+- 0 5980 5980"/>
                <a:gd name="T135" fmla="*/ 5980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8" name="AutoShape 35"/>
            <p:cNvSpPr>
              <a:spLocks/>
            </p:cNvSpPr>
            <p:nvPr/>
          </p:nvSpPr>
          <p:spPr bwMode="auto">
            <a:xfrm>
              <a:off x="7400" y="5783"/>
              <a:ext cx="124" cy="441"/>
            </a:xfrm>
            <a:custGeom>
              <a:avLst/>
              <a:gdLst>
                <a:gd name="T0" fmla="+- 0 8240 8183"/>
                <a:gd name="T1" fmla="*/ T0 w 124"/>
                <a:gd name="T2" fmla="+- 0 6753 6436"/>
                <a:gd name="T3" fmla="*/ 6753 h 441"/>
                <a:gd name="T4" fmla="+- 0 8183 8183"/>
                <a:gd name="T5" fmla="*/ T4 w 124"/>
                <a:gd name="T6" fmla="+- 0 6753 6436"/>
                <a:gd name="T7" fmla="*/ 6753 h 441"/>
                <a:gd name="T8" fmla="+- 0 8245 8183"/>
                <a:gd name="T9" fmla="*/ T8 w 124"/>
                <a:gd name="T10" fmla="+- 0 6877 6436"/>
                <a:gd name="T11" fmla="*/ 6877 h 441"/>
                <a:gd name="T12" fmla="+- 0 8304 8183"/>
                <a:gd name="T13" fmla="*/ T12 w 124"/>
                <a:gd name="T14" fmla="+- 0 6760 6436"/>
                <a:gd name="T15" fmla="*/ 6760 h 441"/>
                <a:gd name="T16" fmla="+- 0 8240 8183"/>
                <a:gd name="T17" fmla="*/ T16 w 124"/>
                <a:gd name="T18" fmla="+- 0 6760 6436"/>
                <a:gd name="T19" fmla="*/ 6760 h 441"/>
                <a:gd name="T20" fmla="+- 0 8240 8183"/>
                <a:gd name="T21" fmla="*/ T20 w 124"/>
                <a:gd name="T22" fmla="+- 0 6753 6436"/>
                <a:gd name="T23" fmla="*/ 6753 h 441"/>
                <a:gd name="T24" fmla="+- 0 8250 8183"/>
                <a:gd name="T25" fmla="*/ T24 w 124"/>
                <a:gd name="T26" fmla="+- 0 6436 6436"/>
                <a:gd name="T27" fmla="*/ 6436 h 441"/>
                <a:gd name="T28" fmla="+- 0 8240 8183"/>
                <a:gd name="T29" fmla="*/ T28 w 124"/>
                <a:gd name="T30" fmla="+- 0 6436 6436"/>
                <a:gd name="T31" fmla="*/ 6436 h 441"/>
                <a:gd name="T32" fmla="+- 0 8240 8183"/>
                <a:gd name="T33" fmla="*/ T32 w 124"/>
                <a:gd name="T34" fmla="+- 0 6760 6436"/>
                <a:gd name="T35" fmla="*/ 6760 h 441"/>
                <a:gd name="T36" fmla="+- 0 8250 8183"/>
                <a:gd name="T37" fmla="*/ T36 w 124"/>
                <a:gd name="T38" fmla="+- 0 6760 6436"/>
                <a:gd name="T39" fmla="*/ 6760 h 441"/>
                <a:gd name="T40" fmla="+- 0 8250 8183"/>
                <a:gd name="T41" fmla="*/ T40 w 124"/>
                <a:gd name="T42" fmla="+- 0 6436 6436"/>
                <a:gd name="T43" fmla="*/ 6436 h 441"/>
                <a:gd name="T44" fmla="+- 0 8307 8183"/>
                <a:gd name="T45" fmla="*/ T44 w 124"/>
                <a:gd name="T46" fmla="+- 0 6753 6436"/>
                <a:gd name="T47" fmla="*/ 6753 h 441"/>
                <a:gd name="T48" fmla="+- 0 8250 8183"/>
                <a:gd name="T49" fmla="*/ T48 w 124"/>
                <a:gd name="T50" fmla="+- 0 6753 6436"/>
                <a:gd name="T51" fmla="*/ 6753 h 441"/>
                <a:gd name="T52" fmla="+- 0 8250 8183"/>
                <a:gd name="T53" fmla="*/ T52 w 124"/>
                <a:gd name="T54" fmla="+- 0 6760 6436"/>
                <a:gd name="T55" fmla="*/ 6760 h 441"/>
                <a:gd name="T56" fmla="+- 0 8304 8183"/>
                <a:gd name="T57" fmla="*/ T56 w 124"/>
                <a:gd name="T58" fmla="+- 0 6760 6436"/>
                <a:gd name="T59" fmla="*/ 6760 h 441"/>
                <a:gd name="T60" fmla="+- 0 8307 8183"/>
                <a:gd name="T61" fmla="*/ T60 w 124"/>
                <a:gd name="T62" fmla="+- 0 6753 6436"/>
                <a:gd name="T63" fmla="*/ 6753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1"/>
                  </a:lnTo>
                  <a:lnTo>
                    <a:pt x="121" y="324"/>
                  </a:lnTo>
                  <a:lnTo>
                    <a:pt x="57" y="324"/>
                  </a:lnTo>
                  <a:lnTo>
                    <a:pt x="57" y="317"/>
                  </a:lnTo>
                  <a:close/>
                  <a:moveTo>
                    <a:pt x="67" y="0"/>
                  </a:moveTo>
                  <a:lnTo>
                    <a:pt x="57" y="0"/>
                  </a:lnTo>
                  <a:lnTo>
                    <a:pt x="57" y="324"/>
                  </a:lnTo>
                  <a:lnTo>
                    <a:pt x="67" y="324"/>
                  </a:lnTo>
                  <a:lnTo>
                    <a:pt x="67" y="0"/>
                  </a:lnTo>
                  <a:close/>
                  <a:moveTo>
                    <a:pt x="124" y="317"/>
                  </a:moveTo>
                  <a:lnTo>
                    <a:pt x="67" y="317"/>
                  </a:lnTo>
                  <a:lnTo>
                    <a:pt x="67" y="324"/>
                  </a:lnTo>
                  <a:lnTo>
                    <a:pt x="121" y="324"/>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9" name="AutoShape 36"/>
            <p:cNvSpPr>
              <a:spLocks/>
            </p:cNvSpPr>
            <p:nvPr/>
          </p:nvSpPr>
          <p:spPr bwMode="auto">
            <a:xfrm>
              <a:off x="7960" y="5520"/>
              <a:ext cx="441" cy="124"/>
            </a:xfrm>
            <a:custGeom>
              <a:avLst/>
              <a:gdLst>
                <a:gd name="T0" fmla="+- 0 9603 9286"/>
                <a:gd name="T1" fmla="*/ T0 w 441"/>
                <a:gd name="T2" fmla="+- 0 6150 6150"/>
                <a:gd name="T3" fmla="*/ 6150 h 124"/>
                <a:gd name="T4" fmla="+- 0 9603 9286"/>
                <a:gd name="T5" fmla="*/ T4 w 441"/>
                <a:gd name="T6" fmla="+- 0 6273 6150"/>
                <a:gd name="T7" fmla="*/ 6273 h 124"/>
                <a:gd name="T8" fmla="+- 0 9716 9286"/>
                <a:gd name="T9" fmla="*/ T8 w 441"/>
                <a:gd name="T10" fmla="+- 0 6217 6150"/>
                <a:gd name="T11" fmla="*/ 6217 h 124"/>
                <a:gd name="T12" fmla="+- 0 9609 9286"/>
                <a:gd name="T13" fmla="*/ T12 w 441"/>
                <a:gd name="T14" fmla="+- 0 6217 6150"/>
                <a:gd name="T15" fmla="*/ 6217 h 124"/>
                <a:gd name="T16" fmla="+- 0 9609 9286"/>
                <a:gd name="T17" fmla="*/ T16 w 441"/>
                <a:gd name="T18" fmla="+- 0 6207 6150"/>
                <a:gd name="T19" fmla="*/ 6207 h 124"/>
                <a:gd name="T20" fmla="+- 0 9716 9286"/>
                <a:gd name="T21" fmla="*/ T20 w 441"/>
                <a:gd name="T22" fmla="+- 0 6207 6150"/>
                <a:gd name="T23" fmla="*/ 6207 h 124"/>
                <a:gd name="T24" fmla="+- 0 9603 9286"/>
                <a:gd name="T25" fmla="*/ T24 w 441"/>
                <a:gd name="T26" fmla="+- 0 6150 6150"/>
                <a:gd name="T27" fmla="*/ 6150 h 124"/>
                <a:gd name="T28" fmla="+- 0 9603 9286"/>
                <a:gd name="T29" fmla="*/ T28 w 441"/>
                <a:gd name="T30" fmla="+- 0 6207 6150"/>
                <a:gd name="T31" fmla="*/ 6207 h 124"/>
                <a:gd name="T32" fmla="+- 0 9286 9286"/>
                <a:gd name="T33" fmla="*/ T32 w 441"/>
                <a:gd name="T34" fmla="+- 0 6207 6150"/>
                <a:gd name="T35" fmla="*/ 6207 h 124"/>
                <a:gd name="T36" fmla="+- 0 9286 9286"/>
                <a:gd name="T37" fmla="*/ T36 w 441"/>
                <a:gd name="T38" fmla="+- 0 6217 6150"/>
                <a:gd name="T39" fmla="*/ 6217 h 124"/>
                <a:gd name="T40" fmla="+- 0 9603 9286"/>
                <a:gd name="T41" fmla="*/ T40 w 441"/>
                <a:gd name="T42" fmla="+- 0 6217 6150"/>
                <a:gd name="T43" fmla="*/ 6217 h 124"/>
                <a:gd name="T44" fmla="+- 0 9603 9286"/>
                <a:gd name="T45" fmla="*/ T44 w 441"/>
                <a:gd name="T46" fmla="+- 0 6207 6150"/>
                <a:gd name="T47" fmla="*/ 6207 h 124"/>
                <a:gd name="T48" fmla="+- 0 9716 9286"/>
                <a:gd name="T49" fmla="*/ T48 w 441"/>
                <a:gd name="T50" fmla="+- 0 6207 6150"/>
                <a:gd name="T51" fmla="*/ 6207 h 124"/>
                <a:gd name="T52" fmla="+- 0 9609 9286"/>
                <a:gd name="T53" fmla="*/ T52 w 441"/>
                <a:gd name="T54" fmla="+- 0 6207 6150"/>
                <a:gd name="T55" fmla="*/ 6207 h 124"/>
                <a:gd name="T56" fmla="+- 0 9609 9286"/>
                <a:gd name="T57" fmla="*/ T56 w 441"/>
                <a:gd name="T58" fmla="+- 0 6217 6150"/>
                <a:gd name="T59" fmla="*/ 6217 h 124"/>
                <a:gd name="T60" fmla="+- 0 9716 9286"/>
                <a:gd name="T61" fmla="*/ T60 w 441"/>
                <a:gd name="T62" fmla="+- 0 6217 6150"/>
                <a:gd name="T63" fmla="*/ 6217 h 124"/>
                <a:gd name="T64" fmla="+- 0 9726 9286"/>
                <a:gd name="T65" fmla="*/ T64 w 441"/>
                <a:gd name="T66" fmla="+- 0 6212 6150"/>
                <a:gd name="T67" fmla="*/ 6212 h 124"/>
                <a:gd name="T68" fmla="+- 0 9716 9286"/>
                <a:gd name="T69" fmla="*/ T68 w 441"/>
                <a:gd name="T70" fmla="+- 0 6207 6150"/>
                <a:gd name="T71" fmla="*/ 62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3"/>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0" name="Freeform 379"/>
            <p:cNvSpPr>
              <a:spLocks/>
            </p:cNvSpPr>
            <p:nvPr/>
          </p:nvSpPr>
          <p:spPr bwMode="auto">
            <a:xfrm>
              <a:off x="8401" y="5020"/>
              <a:ext cx="1408" cy="1035"/>
            </a:xfrm>
            <a:custGeom>
              <a:avLst/>
              <a:gdLst>
                <a:gd name="T0" fmla="+- 0 10393 9726"/>
                <a:gd name="T1" fmla="*/ T0 w 1335"/>
                <a:gd name="T2" fmla="+- 0 5790 5790"/>
                <a:gd name="T3" fmla="*/ 5790 h 918"/>
                <a:gd name="T4" fmla="+- 0 10484 9726"/>
                <a:gd name="T5" fmla="*/ T4 w 1335"/>
                <a:gd name="T6" fmla="+- 0 5794 5790"/>
                <a:gd name="T7" fmla="*/ 5794 h 918"/>
                <a:gd name="T8" fmla="+- 0 10570 9726"/>
                <a:gd name="T9" fmla="*/ T8 w 1335"/>
                <a:gd name="T10" fmla="+- 0 5806 5790"/>
                <a:gd name="T11" fmla="*/ 5806 h 918"/>
                <a:gd name="T12" fmla="+- 0 10653 9726"/>
                <a:gd name="T13" fmla="*/ T12 w 1335"/>
                <a:gd name="T14" fmla="+- 0 5826 5790"/>
                <a:gd name="T15" fmla="*/ 5826 h 918"/>
                <a:gd name="T16" fmla="+- 0 10730 9726"/>
                <a:gd name="T17" fmla="*/ T16 w 1335"/>
                <a:gd name="T18" fmla="+- 0 5852 5790"/>
                <a:gd name="T19" fmla="*/ 5852 h 918"/>
                <a:gd name="T20" fmla="+- 0 10801 9726"/>
                <a:gd name="T21" fmla="*/ T20 w 1335"/>
                <a:gd name="T22" fmla="+- 0 5885 5790"/>
                <a:gd name="T23" fmla="*/ 5885 h 918"/>
                <a:gd name="T24" fmla="+- 0 10865 9726"/>
                <a:gd name="T25" fmla="*/ T24 w 1335"/>
                <a:gd name="T26" fmla="+- 0 5924 5790"/>
                <a:gd name="T27" fmla="*/ 5924 h 918"/>
                <a:gd name="T28" fmla="+- 0 10921 9726"/>
                <a:gd name="T29" fmla="*/ T28 w 1335"/>
                <a:gd name="T30" fmla="+- 0 5968 5790"/>
                <a:gd name="T31" fmla="*/ 5968 h 918"/>
                <a:gd name="T32" fmla="+- 0 10969 9726"/>
                <a:gd name="T33" fmla="*/ T32 w 1335"/>
                <a:gd name="T34" fmla="+- 0 6017 5790"/>
                <a:gd name="T35" fmla="*/ 6017 h 918"/>
                <a:gd name="T36" fmla="+- 0 11008 9726"/>
                <a:gd name="T37" fmla="*/ T36 w 1335"/>
                <a:gd name="T38" fmla="+- 0 6070 5790"/>
                <a:gd name="T39" fmla="*/ 6070 h 918"/>
                <a:gd name="T40" fmla="+- 0 11037 9726"/>
                <a:gd name="T41" fmla="*/ T40 w 1335"/>
                <a:gd name="T42" fmla="+- 0 6126 5790"/>
                <a:gd name="T43" fmla="*/ 6126 h 918"/>
                <a:gd name="T44" fmla="+- 0 11054 9726"/>
                <a:gd name="T45" fmla="*/ T44 w 1335"/>
                <a:gd name="T46" fmla="+- 0 6186 5790"/>
                <a:gd name="T47" fmla="*/ 6186 h 918"/>
                <a:gd name="T48" fmla="+- 0 11060 9726"/>
                <a:gd name="T49" fmla="*/ T48 w 1335"/>
                <a:gd name="T50" fmla="+- 0 6248 5790"/>
                <a:gd name="T51" fmla="*/ 6248 h 918"/>
                <a:gd name="T52" fmla="+- 0 11054 9726"/>
                <a:gd name="T53" fmla="*/ T52 w 1335"/>
                <a:gd name="T54" fmla="+- 0 6310 5790"/>
                <a:gd name="T55" fmla="*/ 6310 h 918"/>
                <a:gd name="T56" fmla="+- 0 11037 9726"/>
                <a:gd name="T57" fmla="*/ T56 w 1335"/>
                <a:gd name="T58" fmla="+- 0 6370 5790"/>
                <a:gd name="T59" fmla="*/ 6370 h 918"/>
                <a:gd name="T60" fmla="+- 0 11008 9726"/>
                <a:gd name="T61" fmla="*/ T60 w 1335"/>
                <a:gd name="T62" fmla="+- 0 6427 5790"/>
                <a:gd name="T63" fmla="*/ 6427 h 918"/>
                <a:gd name="T64" fmla="+- 0 10969 9726"/>
                <a:gd name="T65" fmla="*/ T64 w 1335"/>
                <a:gd name="T66" fmla="+- 0 6479 5790"/>
                <a:gd name="T67" fmla="*/ 6479 h 918"/>
                <a:gd name="T68" fmla="+- 0 10921 9726"/>
                <a:gd name="T69" fmla="*/ T68 w 1335"/>
                <a:gd name="T70" fmla="+- 0 6528 5790"/>
                <a:gd name="T71" fmla="*/ 6528 h 918"/>
                <a:gd name="T72" fmla="+- 0 10865 9726"/>
                <a:gd name="T73" fmla="*/ T72 w 1335"/>
                <a:gd name="T74" fmla="+- 0 6572 5790"/>
                <a:gd name="T75" fmla="*/ 6572 h 918"/>
                <a:gd name="T76" fmla="+- 0 10801 9726"/>
                <a:gd name="T77" fmla="*/ T76 w 1335"/>
                <a:gd name="T78" fmla="+- 0 6611 5790"/>
                <a:gd name="T79" fmla="*/ 6611 h 918"/>
                <a:gd name="T80" fmla="+- 0 10730 9726"/>
                <a:gd name="T81" fmla="*/ T80 w 1335"/>
                <a:gd name="T82" fmla="+- 0 6644 5790"/>
                <a:gd name="T83" fmla="*/ 6644 h 918"/>
                <a:gd name="T84" fmla="+- 0 10653 9726"/>
                <a:gd name="T85" fmla="*/ T84 w 1335"/>
                <a:gd name="T86" fmla="+- 0 6671 5790"/>
                <a:gd name="T87" fmla="*/ 6671 h 918"/>
                <a:gd name="T88" fmla="+- 0 10570 9726"/>
                <a:gd name="T89" fmla="*/ T88 w 1335"/>
                <a:gd name="T90" fmla="+- 0 6690 5790"/>
                <a:gd name="T91" fmla="*/ 6690 h 918"/>
                <a:gd name="T92" fmla="+- 0 10484 9726"/>
                <a:gd name="T93" fmla="*/ T92 w 1335"/>
                <a:gd name="T94" fmla="+- 0 6702 5790"/>
                <a:gd name="T95" fmla="*/ 6702 h 918"/>
                <a:gd name="T96" fmla="+- 0 10393 9726"/>
                <a:gd name="T97" fmla="*/ T96 w 1335"/>
                <a:gd name="T98" fmla="+- 0 6707 5790"/>
                <a:gd name="T99" fmla="*/ 6707 h 918"/>
                <a:gd name="T100" fmla="+- 0 10303 9726"/>
                <a:gd name="T101" fmla="*/ T100 w 1335"/>
                <a:gd name="T102" fmla="+- 0 6702 5790"/>
                <a:gd name="T103" fmla="*/ 6702 h 918"/>
                <a:gd name="T104" fmla="+- 0 10216 9726"/>
                <a:gd name="T105" fmla="*/ T104 w 1335"/>
                <a:gd name="T106" fmla="+- 0 6690 5790"/>
                <a:gd name="T107" fmla="*/ 6690 h 918"/>
                <a:gd name="T108" fmla="+- 0 10133 9726"/>
                <a:gd name="T109" fmla="*/ T108 w 1335"/>
                <a:gd name="T110" fmla="+- 0 6671 5790"/>
                <a:gd name="T111" fmla="*/ 6671 h 918"/>
                <a:gd name="T112" fmla="+- 0 10056 9726"/>
                <a:gd name="T113" fmla="*/ T112 w 1335"/>
                <a:gd name="T114" fmla="+- 0 6644 5790"/>
                <a:gd name="T115" fmla="*/ 6644 h 918"/>
                <a:gd name="T116" fmla="+- 0 9985 9726"/>
                <a:gd name="T117" fmla="*/ T116 w 1335"/>
                <a:gd name="T118" fmla="+- 0 6611 5790"/>
                <a:gd name="T119" fmla="*/ 6611 h 918"/>
                <a:gd name="T120" fmla="+- 0 9921 9726"/>
                <a:gd name="T121" fmla="*/ T120 w 1335"/>
                <a:gd name="T122" fmla="+- 0 6572 5790"/>
                <a:gd name="T123" fmla="*/ 6572 h 918"/>
                <a:gd name="T124" fmla="+- 0 9865 9726"/>
                <a:gd name="T125" fmla="*/ T124 w 1335"/>
                <a:gd name="T126" fmla="+- 0 6528 5790"/>
                <a:gd name="T127" fmla="*/ 6528 h 918"/>
                <a:gd name="T128" fmla="+- 0 9817 9726"/>
                <a:gd name="T129" fmla="*/ T128 w 1335"/>
                <a:gd name="T130" fmla="+- 0 6479 5790"/>
                <a:gd name="T131" fmla="*/ 6479 h 918"/>
                <a:gd name="T132" fmla="+- 0 9778 9726"/>
                <a:gd name="T133" fmla="*/ T132 w 1335"/>
                <a:gd name="T134" fmla="+- 0 6427 5790"/>
                <a:gd name="T135" fmla="*/ 6427 h 918"/>
                <a:gd name="T136" fmla="+- 0 9750 9726"/>
                <a:gd name="T137" fmla="*/ T136 w 1335"/>
                <a:gd name="T138" fmla="+- 0 6370 5790"/>
                <a:gd name="T139" fmla="*/ 6370 h 918"/>
                <a:gd name="T140" fmla="+- 0 9732 9726"/>
                <a:gd name="T141" fmla="*/ T140 w 1335"/>
                <a:gd name="T142" fmla="+- 0 6310 5790"/>
                <a:gd name="T143" fmla="*/ 6310 h 918"/>
                <a:gd name="T144" fmla="+- 0 9726 9726"/>
                <a:gd name="T145" fmla="*/ T144 w 1335"/>
                <a:gd name="T146" fmla="+- 0 6248 5790"/>
                <a:gd name="T147" fmla="*/ 6248 h 918"/>
                <a:gd name="T148" fmla="+- 0 9732 9726"/>
                <a:gd name="T149" fmla="*/ T148 w 1335"/>
                <a:gd name="T150" fmla="+- 0 6186 5790"/>
                <a:gd name="T151" fmla="*/ 6186 h 918"/>
                <a:gd name="T152" fmla="+- 0 9750 9726"/>
                <a:gd name="T153" fmla="*/ T152 w 1335"/>
                <a:gd name="T154" fmla="+- 0 6126 5790"/>
                <a:gd name="T155" fmla="*/ 6126 h 918"/>
                <a:gd name="T156" fmla="+- 0 9778 9726"/>
                <a:gd name="T157" fmla="*/ T156 w 1335"/>
                <a:gd name="T158" fmla="+- 0 6070 5790"/>
                <a:gd name="T159" fmla="*/ 6070 h 918"/>
                <a:gd name="T160" fmla="+- 0 9817 9726"/>
                <a:gd name="T161" fmla="*/ T160 w 1335"/>
                <a:gd name="T162" fmla="+- 0 6017 5790"/>
                <a:gd name="T163" fmla="*/ 6017 h 918"/>
                <a:gd name="T164" fmla="+- 0 9865 9726"/>
                <a:gd name="T165" fmla="*/ T164 w 1335"/>
                <a:gd name="T166" fmla="+- 0 5968 5790"/>
                <a:gd name="T167" fmla="*/ 5968 h 918"/>
                <a:gd name="T168" fmla="+- 0 9921 9726"/>
                <a:gd name="T169" fmla="*/ T168 w 1335"/>
                <a:gd name="T170" fmla="+- 0 5924 5790"/>
                <a:gd name="T171" fmla="*/ 5924 h 918"/>
                <a:gd name="T172" fmla="+- 0 9985 9726"/>
                <a:gd name="T173" fmla="*/ T172 w 1335"/>
                <a:gd name="T174" fmla="+- 0 5885 5790"/>
                <a:gd name="T175" fmla="*/ 5885 h 918"/>
                <a:gd name="T176" fmla="+- 0 10056 9726"/>
                <a:gd name="T177" fmla="*/ T176 w 1335"/>
                <a:gd name="T178" fmla="+- 0 5852 5790"/>
                <a:gd name="T179" fmla="*/ 5852 h 918"/>
                <a:gd name="T180" fmla="+- 0 10133 9726"/>
                <a:gd name="T181" fmla="*/ T180 w 1335"/>
                <a:gd name="T182" fmla="+- 0 5826 5790"/>
                <a:gd name="T183" fmla="*/ 5826 h 918"/>
                <a:gd name="T184" fmla="+- 0 10216 9726"/>
                <a:gd name="T185" fmla="*/ T184 w 1335"/>
                <a:gd name="T186" fmla="+- 0 5806 5790"/>
                <a:gd name="T187" fmla="*/ 5806 h 918"/>
                <a:gd name="T188" fmla="+- 0 10303 9726"/>
                <a:gd name="T189" fmla="*/ T188 w 1335"/>
                <a:gd name="T190" fmla="+- 0 5794 5790"/>
                <a:gd name="T191" fmla="*/ 5794 h 918"/>
                <a:gd name="T192" fmla="+- 0 10393 9726"/>
                <a:gd name="T193" fmla="*/ T192 w 1335"/>
                <a:gd name="T194" fmla="+- 0 5790 5790"/>
                <a:gd name="T195" fmla="*/ 5790 h 9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335" h="918">
                  <a:moveTo>
                    <a:pt x="667" y="0"/>
                  </a:moveTo>
                  <a:lnTo>
                    <a:pt x="758" y="4"/>
                  </a:lnTo>
                  <a:lnTo>
                    <a:pt x="844" y="16"/>
                  </a:lnTo>
                  <a:lnTo>
                    <a:pt x="927" y="36"/>
                  </a:lnTo>
                  <a:lnTo>
                    <a:pt x="1004" y="62"/>
                  </a:lnTo>
                  <a:lnTo>
                    <a:pt x="1075" y="95"/>
                  </a:lnTo>
                  <a:lnTo>
                    <a:pt x="1139" y="134"/>
                  </a:lnTo>
                  <a:lnTo>
                    <a:pt x="1195" y="178"/>
                  </a:lnTo>
                  <a:lnTo>
                    <a:pt x="1243" y="227"/>
                  </a:lnTo>
                  <a:lnTo>
                    <a:pt x="1282" y="280"/>
                  </a:lnTo>
                  <a:lnTo>
                    <a:pt x="1311" y="336"/>
                  </a:lnTo>
                  <a:lnTo>
                    <a:pt x="1328" y="396"/>
                  </a:lnTo>
                  <a:lnTo>
                    <a:pt x="1334" y="458"/>
                  </a:lnTo>
                  <a:lnTo>
                    <a:pt x="1328" y="520"/>
                  </a:lnTo>
                  <a:lnTo>
                    <a:pt x="1311" y="580"/>
                  </a:lnTo>
                  <a:lnTo>
                    <a:pt x="1282" y="637"/>
                  </a:lnTo>
                  <a:lnTo>
                    <a:pt x="1243" y="689"/>
                  </a:lnTo>
                  <a:lnTo>
                    <a:pt x="1195" y="738"/>
                  </a:lnTo>
                  <a:lnTo>
                    <a:pt x="1139" y="782"/>
                  </a:lnTo>
                  <a:lnTo>
                    <a:pt x="1075" y="821"/>
                  </a:lnTo>
                  <a:lnTo>
                    <a:pt x="1004" y="854"/>
                  </a:lnTo>
                  <a:lnTo>
                    <a:pt x="927" y="881"/>
                  </a:lnTo>
                  <a:lnTo>
                    <a:pt x="844" y="900"/>
                  </a:lnTo>
                  <a:lnTo>
                    <a:pt x="758" y="912"/>
                  </a:lnTo>
                  <a:lnTo>
                    <a:pt x="667" y="917"/>
                  </a:lnTo>
                  <a:lnTo>
                    <a:pt x="577" y="912"/>
                  </a:lnTo>
                  <a:lnTo>
                    <a:pt x="490" y="900"/>
                  </a:lnTo>
                  <a:lnTo>
                    <a:pt x="407" y="881"/>
                  </a:lnTo>
                  <a:lnTo>
                    <a:pt x="330" y="854"/>
                  </a:lnTo>
                  <a:lnTo>
                    <a:pt x="259" y="821"/>
                  </a:lnTo>
                  <a:lnTo>
                    <a:pt x="195" y="782"/>
                  </a:lnTo>
                  <a:lnTo>
                    <a:pt x="139" y="738"/>
                  </a:lnTo>
                  <a:lnTo>
                    <a:pt x="91" y="689"/>
                  </a:lnTo>
                  <a:lnTo>
                    <a:pt x="52" y="637"/>
                  </a:lnTo>
                  <a:lnTo>
                    <a:pt x="24" y="580"/>
                  </a:lnTo>
                  <a:lnTo>
                    <a:pt x="6" y="520"/>
                  </a:lnTo>
                  <a:lnTo>
                    <a:pt x="0" y="458"/>
                  </a:lnTo>
                  <a:lnTo>
                    <a:pt x="6" y="396"/>
                  </a:lnTo>
                  <a:lnTo>
                    <a:pt x="24" y="336"/>
                  </a:lnTo>
                  <a:lnTo>
                    <a:pt x="52" y="280"/>
                  </a:lnTo>
                  <a:lnTo>
                    <a:pt x="91" y="227"/>
                  </a:lnTo>
                  <a:lnTo>
                    <a:pt x="139" y="178"/>
                  </a:lnTo>
                  <a:lnTo>
                    <a:pt x="195" y="134"/>
                  </a:lnTo>
                  <a:lnTo>
                    <a:pt x="259" y="95"/>
                  </a:lnTo>
                  <a:lnTo>
                    <a:pt x="330" y="62"/>
                  </a:lnTo>
                  <a:lnTo>
                    <a:pt x="407" y="36"/>
                  </a:lnTo>
                  <a:lnTo>
                    <a:pt x="490" y="16"/>
                  </a:lnTo>
                  <a:lnTo>
                    <a:pt x="577" y="4"/>
                  </a:lnTo>
                  <a:lnTo>
                    <a:pt x="667"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1" name="Freeform 380"/>
            <p:cNvSpPr>
              <a:spLocks/>
            </p:cNvSpPr>
            <p:nvPr/>
          </p:nvSpPr>
          <p:spPr bwMode="auto">
            <a:xfrm>
              <a:off x="6190" y="6186"/>
              <a:ext cx="2608" cy="633"/>
            </a:xfrm>
            <a:custGeom>
              <a:avLst/>
              <a:gdLst>
                <a:gd name="T0" fmla="+- 0 8245 7064"/>
                <a:gd name="T1" fmla="*/ T0 w 2362"/>
                <a:gd name="T2" fmla="+- 0 6874 6874"/>
                <a:gd name="T3" fmla="*/ 6874 h 681"/>
                <a:gd name="T4" fmla="+- 0 8359 7064"/>
                <a:gd name="T5" fmla="*/ T4 w 2362"/>
                <a:gd name="T6" fmla="+- 0 6876 6874"/>
                <a:gd name="T7" fmla="*/ 6876 h 681"/>
                <a:gd name="T8" fmla="+- 0 8470 7064"/>
                <a:gd name="T9" fmla="*/ T8 w 2362"/>
                <a:gd name="T10" fmla="+- 0 6880 6874"/>
                <a:gd name="T11" fmla="*/ 6880 h 681"/>
                <a:gd name="T12" fmla="+- 0 8577 7064"/>
                <a:gd name="T13" fmla="*/ T12 w 2362"/>
                <a:gd name="T14" fmla="+- 0 6888 6874"/>
                <a:gd name="T15" fmla="*/ 6888 h 681"/>
                <a:gd name="T16" fmla="+- 0 8680 7064"/>
                <a:gd name="T17" fmla="*/ T16 w 2362"/>
                <a:gd name="T18" fmla="+- 0 6898 6874"/>
                <a:gd name="T19" fmla="*/ 6898 h 681"/>
                <a:gd name="T20" fmla="+- 0 8778 7064"/>
                <a:gd name="T21" fmla="*/ T20 w 2362"/>
                <a:gd name="T22" fmla="+- 0 6911 6874"/>
                <a:gd name="T23" fmla="*/ 6911 h 681"/>
                <a:gd name="T24" fmla="+- 0 8872 7064"/>
                <a:gd name="T25" fmla="*/ T24 w 2362"/>
                <a:gd name="T26" fmla="+- 0 6926 6874"/>
                <a:gd name="T27" fmla="*/ 6926 h 681"/>
                <a:gd name="T28" fmla="+- 0 8960 7064"/>
                <a:gd name="T29" fmla="*/ T28 w 2362"/>
                <a:gd name="T30" fmla="+- 0 6944 6874"/>
                <a:gd name="T31" fmla="*/ 6944 h 681"/>
                <a:gd name="T32" fmla="+- 0 9042 7064"/>
                <a:gd name="T33" fmla="*/ T32 w 2362"/>
                <a:gd name="T34" fmla="+- 0 6963 6874"/>
                <a:gd name="T35" fmla="*/ 6963 h 681"/>
                <a:gd name="T36" fmla="+- 0 9117 7064"/>
                <a:gd name="T37" fmla="*/ T36 w 2362"/>
                <a:gd name="T38" fmla="+- 0 6985 6874"/>
                <a:gd name="T39" fmla="*/ 6985 h 681"/>
                <a:gd name="T40" fmla="+- 0 9185 7064"/>
                <a:gd name="T41" fmla="*/ T40 w 2362"/>
                <a:gd name="T42" fmla="+- 0 7009 6874"/>
                <a:gd name="T43" fmla="*/ 7009 h 681"/>
                <a:gd name="T44" fmla="+- 0 9246 7064"/>
                <a:gd name="T45" fmla="*/ T44 w 2362"/>
                <a:gd name="T46" fmla="+- 0 7034 6874"/>
                <a:gd name="T47" fmla="*/ 7034 h 681"/>
                <a:gd name="T48" fmla="+- 0 9343 7064"/>
                <a:gd name="T49" fmla="*/ T48 w 2362"/>
                <a:gd name="T50" fmla="+- 0 7089 6874"/>
                <a:gd name="T51" fmla="*/ 7089 h 681"/>
                <a:gd name="T52" fmla="+- 0 9405 7064"/>
                <a:gd name="T53" fmla="*/ T52 w 2362"/>
                <a:gd name="T54" fmla="+- 0 7150 6874"/>
                <a:gd name="T55" fmla="*/ 7150 h 681"/>
                <a:gd name="T56" fmla="+- 0 9426 7064"/>
                <a:gd name="T57" fmla="*/ T56 w 2362"/>
                <a:gd name="T58" fmla="+- 0 7215 6874"/>
                <a:gd name="T59" fmla="*/ 7215 h 681"/>
                <a:gd name="T60" fmla="+- 0 9421 7064"/>
                <a:gd name="T61" fmla="*/ T60 w 2362"/>
                <a:gd name="T62" fmla="+- 0 7247 6874"/>
                <a:gd name="T63" fmla="*/ 7247 h 681"/>
                <a:gd name="T64" fmla="+- 0 9379 7064"/>
                <a:gd name="T65" fmla="*/ T64 w 2362"/>
                <a:gd name="T66" fmla="+- 0 7310 6874"/>
                <a:gd name="T67" fmla="*/ 7310 h 681"/>
                <a:gd name="T68" fmla="+- 0 9299 7064"/>
                <a:gd name="T69" fmla="*/ T68 w 2362"/>
                <a:gd name="T70" fmla="+- 0 7368 6874"/>
                <a:gd name="T71" fmla="*/ 7368 h 681"/>
                <a:gd name="T72" fmla="+- 0 9185 7064"/>
                <a:gd name="T73" fmla="*/ T72 w 2362"/>
                <a:gd name="T74" fmla="+- 0 7420 6874"/>
                <a:gd name="T75" fmla="*/ 7420 h 681"/>
                <a:gd name="T76" fmla="+- 0 9117 7064"/>
                <a:gd name="T77" fmla="*/ T76 w 2362"/>
                <a:gd name="T78" fmla="+- 0 7444 6874"/>
                <a:gd name="T79" fmla="*/ 7444 h 681"/>
                <a:gd name="T80" fmla="+- 0 9042 7064"/>
                <a:gd name="T81" fmla="*/ T80 w 2362"/>
                <a:gd name="T82" fmla="+- 0 7466 6874"/>
                <a:gd name="T83" fmla="*/ 7466 h 681"/>
                <a:gd name="T84" fmla="+- 0 8960 7064"/>
                <a:gd name="T85" fmla="*/ T84 w 2362"/>
                <a:gd name="T86" fmla="+- 0 7485 6874"/>
                <a:gd name="T87" fmla="*/ 7485 h 681"/>
                <a:gd name="T88" fmla="+- 0 8872 7064"/>
                <a:gd name="T89" fmla="*/ T88 w 2362"/>
                <a:gd name="T90" fmla="+- 0 7503 6874"/>
                <a:gd name="T91" fmla="*/ 7503 h 681"/>
                <a:gd name="T92" fmla="+- 0 8778 7064"/>
                <a:gd name="T93" fmla="*/ T92 w 2362"/>
                <a:gd name="T94" fmla="+- 0 7518 6874"/>
                <a:gd name="T95" fmla="*/ 7518 h 681"/>
                <a:gd name="T96" fmla="+- 0 8680 7064"/>
                <a:gd name="T97" fmla="*/ T96 w 2362"/>
                <a:gd name="T98" fmla="+- 0 7531 6874"/>
                <a:gd name="T99" fmla="*/ 7531 h 681"/>
                <a:gd name="T100" fmla="+- 0 8577 7064"/>
                <a:gd name="T101" fmla="*/ T100 w 2362"/>
                <a:gd name="T102" fmla="+- 0 7541 6874"/>
                <a:gd name="T103" fmla="*/ 7541 h 681"/>
                <a:gd name="T104" fmla="+- 0 8470 7064"/>
                <a:gd name="T105" fmla="*/ T104 w 2362"/>
                <a:gd name="T106" fmla="+- 0 7549 6874"/>
                <a:gd name="T107" fmla="*/ 7549 h 681"/>
                <a:gd name="T108" fmla="+- 0 8359 7064"/>
                <a:gd name="T109" fmla="*/ T108 w 2362"/>
                <a:gd name="T110" fmla="+- 0 7553 6874"/>
                <a:gd name="T111" fmla="*/ 7553 h 681"/>
                <a:gd name="T112" fmla="+- 0 8245 7064"/>
                <a:gd name="T113" fmla="*/ T112 w 2362"/>
                <a:gd name="T114" fmla="+- 0 7555 6874"/>
                <a:gd name="T115" fmla="*/ 7555 h 681"/>
                <a:gd name="T116" fmla="+- 0 8131 7064"/>
                <a:gd name="T117" fmla="*/ T116 w 2362"/>
                <a:gd name="T118" fmla="+- 0 7553 6874"/>
                <a:gd name="T119" fmla="*/ 7553 h 681"/>
                <a:gd name="T120" fmla="+- 0 8021 7064"/>
                <a:gd name="T121" fmla="*/ T120 w 2362"/>
                <a:gd name="T122" fmla="+- 0 7549 6874"/>
                <a:gd name="T123" fmla="*/ 7549 h 681"/>
                <a:gd name="T124" fmla="+- 0 7914 7064"/>
                <a:gd name="T125" fmla="*/ T124 w 2362"/>
                <a:gd name="T126" fmla="+- 0 7541 6874"/>
                <a:gd name="T127" fmla="*/ 7541 h 681"/>
                <a:gd name="T128" fmla="+- 0 7811 7064"/>
                <a:gd name="T129" fmla="*/ T128 w 2362"/>
                <a:gd name="T130" fmla="+- 0 7531 6874"/>
                <a:gd name="T131" fmla="*/ 7531 h 681"/>
                <a:gd name="T132" fmla="+- 0 7712 7064"/>
                <a:gd name="T133" fmla="*/ T132 w 2362"/>
                <a:gd name="T134" fmla="+- 0 7518 6874"/>
                <a:gd name="T135" fmla="*/ 7518 h 681"/>
                <a:gd name="T136" fmla="+- 0 7619 7064"/>
                <a:gd name="T137" fmla="*/ T136 w 2362"/>
                <a:gd name="T138" fmla="+- 0 7503 6874"/>
                <a:gd name="T139" fmla="*/ 7503 h 681"/>
                <a:gd name="T140" fmla="+- 0 7531 7064"/>
                <a:gd name="T141" fmla="*/ T140 w 2362"/>
                <a:gd name="T142" fmla="+- 0 7485 6874"/>
                <a:gd name="T143" fmla="*/ 7485 h 681"/>
                <a:gd name="T144" fmla="+- 0 7449 7064"/>
                <a:gd name="T145" fmla="*/ T144 w 2362"/>
                <a:gd name="T146" fmla="+- 0 7466 6874"/>
                <a:gd name="T147" fmla="*/ 7466 h 681"/>
                <a:gd name="T148" fmla="+- 0 7373 7064"/>
                <a:gd name="T149" fmla="*/ T148 w 2362"/>
                <a:gd name="T150" fmla="+- 0 7444 6874"/>
                <a:gd name="T151" fmla="*/ 7444 h 681"/>
                <a:gd name="T152" fmla="+- 0 7305 7064"/>
                <a:gd name="T153" fmla="*/ T152 w 2362"/>
                <a:gd name="T154" fmla="+- 0 7420 6874"/>
                <a:gd name="T155" fmla="*/ 7420 h 681"/>
                <a:gd name="T156" fmla="+- 0 7244 7064"/>
                <a:gd name="T157" fmla="*/ T156 w 2362"/>
                <a:gd name="T158" fmla="+- 0 7395 6874"/>
                <a:gd name="T159" fmla="*/ 7395 h 681"/>
                <a:gd name="T160" fmla="+- 0 7147 7064"/>
                <a:gd name="T161" fmla="*/ T160 w 2362"/>
                <a:gd name="T162" fmla="+- 0 7340 6874"/>
                <a:gd name="T163" fmla="*/ 7340 h 681"/>
                <a:gd name="T164" fmla="+- 0 7086 7064"/>
                <a:gd name="T165" fmla="*/ T164 w 2362"/>
                <a:gd name="T166" fmla="+- 0 7279 6874"/>
                <a:gd name="T167" fmla="*/ 7279 h 681"/>
                <a:gd name="T168" fmla="+- 0 7064 7064"/>
                <a:gd name="T169" fmla="*/ T168 w 2362"/>
                <a:gd name="T170" fmla="+- 0 7215 6874"/>
                <a:gd name="T171" fmla="*/ 7215 h 681"/>
                <a:gd name="T172" fmla="+- 0 7070 7064"/>
                <a:gd name="T173" fmla="*/ T172 w 2362"/>
                <a:gd name="T174" fmla="+- 0 7182 6874"/>
                <a:gd name="T175" fmla="*/ 7182 h 681"/>
                <a:gd name="T176" fmla="+- 0 7112 7064"/>
                <a:gd name="T177" fmla="*/ T176 w 2362"/>
                <a:gd name="T178" fmla="+- 0 7119 6874"/>
                <a:gd name="T179" fmla="*/ 7119 h 681"/>
                <a:gd name="T180" fmla="+- 0 7191 7064"/>
                <a:gd name="T181" fmla="*/ T180 w 2362"/>
                <a:gd name="T182" fmla="+- 0 7061 6874"/>
                <a:gd name="T183" fmla="*/ 7061 h 681"/>
                <a:gd name="T184" fmla="+- 0 7305 7064"/>
                <a:gd name="T185" fmla="*/ T184 w 2362"/>
                <a:gd name="T186" fmla="+- 0 7009 6874"/>
                <a:gd name="T187" fmla="*/ 7009 h 681"/>
                <a:gd name="T188" fmla="+- 0 7373 7064"/>
                <a:gd name="T189" fmla="*/ T188 w 2362"/>
                <a:gd name="T190" fmla="+- 0 6985 6874"/>
                <a:gd name="T191" fmla="*/ 6985 h 681"/>
                <a:gd name="T192" fmla="+- 0 7449 7064"/>
                <a:gd name="T193" fmla="*/ T192 w 2362"/>
                <a:gd name="T194" fmla="+- 0 6963 6874"/>
                <a:gd name="T195" fmla="*/ 6963 h 681"/>
                <a:gd name="T196" fmla="+- 0 7531 7064"/>
                <a:gd name="T197" fmla="*/ T196 w 2362"/>
                <a:gd name="T198" fmla="+- 0 6944 6874"/>
                <a:gd name="T199" fmla="*/ 6944 h 681"/>
                <a:gd name="T200" fmla="+- 0 7619 7064"/>
                <a:gd name="T201" fmla="*/ T200 w 2362"/>
                <a:gd name="T202" fmla="+- 0 6926 6874"/>
                <a:gd name="T203" fmla="*/ 6926 h 681"/>
                <a:gd name="T204" fmla="+- 0 7712 7064"/>
                <a:gd name="T205" fmla="*/ T204 w 2362"/>
                <a:gd name="T206" fmla="+- 0 6911 6874"/>
                <a:gd name="T207" fmla="*/ 6911 h 681"/>
                <a:gd name="T208" fmla="+- 0 7811 7064"/>
                <a:gd name="T209" fmla="*/ T208 w 2362"/>
                <a:gd name="T210" fmla="+- 0 6898 6874"/>
                <a:gd name="T211" fmla="*/ 6898 h 681"/>
                <a:gd name="T212" fmla="+- 0 7914 7064"/>
                <a:gd name="T213" fmla="*/ T212 w 2362"/>
                <a:gd name="T214" fmla="+- 0 6888 6874"/>
                <a:gd name="T215" fmla="*/ 6888 h 681"/>
                <a:gd name="T216" fmla="+- 0 8021 7064"/>
                <a:gd name="T217" fmla="*/ T216 w 2362"/>
                <a:gd name="T218" fmla="+- 0 6880 6874"/>
                <a:gd name="T219" fmla="*/ 6880 h 681"/>
                <a:gd name="T220" fmla="+- 0 8131 7064"/>
                <a:gd name="T221" fmla="*/ T220 w 2362"/>
                <a:gd name="T222" fmla="+- 0 6876 6874"/>
                <a:gd name="T223" fmla="*/ 6876 h 681"/>
                <a:gd name="T224" fmla="+- 0 8245 7064"/>
                <a:gd name="T225" fmla="*/ T224 w 2362"/>
                <a:gd name="T226" fmla="+- 0 6874 6874"/>
                <a:gd name="T227" fmla="*/ 6874 h 6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81">
                  <a:moveTo>
                    <a:pt x="1181" y="0"/>
                  </a:moveTo>
                  <a:lnTo>
                    <a:pt x="1295" y="2"/>
                  </a:lnTo>
                  <a:lnTo>
                    <a:pt x="1406" y="6"/>
                  </a:lnTo>
                  <a:lnTo>
                    <a:pt x="1513" y="14"/>
                  </a:lnTo>
                  <a:lnTo>
                    <a:pt x="1616" y="24"/>
                  </a:lnTo>
                  <a:lnTo>
                    <a:pt x="1714" y="37"/>
                  </a:lnTo>
                  <a:lnTo>
                    <a:pt x="1808" y="52"/>
                  </a:lnTo>
                  <a:lnTo>
                    <a:pt x="1896" y="70"/>
                  </a:lnTo>
                  <a:lnTo>
                    <a:pt x="1978" y="89"/>
                  </a:lnTo>
                  <a:lnTo>
                    <a:pt x="2053" y="111"/>
                  </a:lnTo>
                  <a:lnTo>
                    <a:pt x="2121" y="135"/>
                  </a:lnTo>
                  <a:lnTo>
                    <a:pt x="2182" y="160"/>
                  </a:lnTo>
                  <a:lnTo>
                    <a:pt x="2279" y="215"/>
                  </a:lnTo>
                  <a:lnTo>
                    <a:pt x="2341" y="276"/>
                  </a:lnTo>
                  <a:lnTo>
                    <a:pt x="2362" y="341"/>
                  </a:lnTo>
                  <a:lnTo>
                    <a:pt x="2357" y="373"/>
                  </a:lnTo>
                  <a:lnTo>
                    <a:pt x="2315" y="436"/>
                  </a:lnTo>
                  <a:lnTo>
                    <a:pt x="2235" y="494"/>
                  </a:lnTo>
                  <a:lnTo>
                    <a:pt x="2121" y="546"/>
                  </a:lnTo>
                  <a:lnTo>
                    <a:pt x="2053" y="570"/>
                  </a:lnTo>
                  <a:lnTo>
                    <a:pt x="1978" y="592"/>
                  </a:lnTo>
                  <a:lnTo>
                    <a:pt x="1896" y="611"/>
                  </a:lnTo>
                  <a:lnTo>
                    <a:pt x="1808" y="629"/>
                  </a:lnTo>
                  <a:lnTo>
                    <a:pt x="1714" y="644"/>
                  </a:lnTo>
                  <a:lnTo>
                    <a:pt x="1616" y="657"/>
                  </a:lnTo>
                  <a:lnTo>
                    <a:pt x="1513" y="667"/>
                  </a:lnTo>
                  <a:lnTo>
                    <a:pt x="1406" y="675"/>
                  </a:lnTo>
                  <a:lnTo>
                    <a:pt x="1295" y="679"/>
                  </a:lnTo>
                  <a:lnTo>
                    <a:pt x="1181" y="681"/>
                  </a:lnTo>
                  <a:lnTo>
                    <a:pt x="1067" y="679"/>
                  </a:lnTo>
                  <a:lnTo>
                    <a:pt x="957" y="675"/>
                  </a:lnTo>
                  <a:lnTo>
                    <a:pt x="850" y="667"/>
                  </a:lnTo>
                  <a:lnTo>
                    <a:pt x="747" y="657"/>
                  </a:lnTo>
                  <a:lnTo>
                    <a:pt x="648" y="644"/>
                  </a:lnTo>
                  <a:lnTo>
                    <a:pt x="555" y="629"/>
                  </a:lnTo>
                  <a:lnTo>
                    <a:pt x="467" y="611"/>
                  </a:lnTo>
                  <a:lnTo>
                    <a:pt x="385" y="592"/>
                  </a:lnTo>
                  <a:lnTo>
                    <a:pt x="309" y="570"/>
                  </a:lnTo>
                  <a:lnTo>
                    <a:pt x="241" y="546"/>
                  </a:lnTo>
                  <a:lnTo>
                    <a:pt x="180" y="521"/>
                  </a:lnTo>
                  <a:lnTo>
                    <a:pt x="83" y="466"/>
                  </a:lnTo>
                  <a:lnTo>
                    <a:pt x="22" y="405"/>
                  </a:lnTo>
                  <a:lnTo>
                    <a:pt x="0" y="341"/>
                  </a:lnTo>
                  <a:lnTo>
                    <a:pt x="6" y="308"/>
                  </a:lnTo>
                  <a:lnTo>
                    <a:pt x="48" y="245"/>
                  </a:lnTo>
                  <a:lnTo>
                    <a:pt x="127" y="187"/>
                  </a:lnTo>
                  <a:lnTo>
                    <a:pt x="241" y="135"/>
                  </a:lnTo>
                  <a:lnTo>
                    <a:pt x="309" y="111"/>
                  </a:lnTo>
                  <a:lnTo>
                    <a:pt x="385" y="89"/>
                  </a:lnTo>
                  <a:lnTo>
                    <a:pt x="467" y="70"/>
                  </a:lnTo>
                  <a:lnTo>
                    <a:pt x="555" y="52"/>
                  </a:lnTo>
                  <a:lnTo>
                    <a:pt x="648" y="37"/>
                  </a:lnTo>
                  <a:lnTo>
                    <a:pt x="747" y="24"/>
                  </a:lnTo>
                  <a:lnTo>
                    <a:pt x="850" y="14"/>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2" name="AutoShape 39"/>
            <p:cNvSpPr>
              <a:spLocks/>
            </p:cNvSpPr>
            <p:nvPr/>
          </p:nvSpPr>
          <p:spPr bwMode="auto">
            <a:xfrm>
              <a:off x="7400" y="6838"/>
              <a:ext cx="124" cy="441"/>
            </a:xfrm>
            <a:custGeom>
              <a:avLst/>
              <a:gdLst>
                <a:gd name="T0" fmla="+- 0 8219 8162"/>
                <a:gd name="T1" fmla="*/ T0 w 124"/>
                <a:gd name="T2" fmla="+- 0 7877 7561"/>
                <a:gd name="T3" fmla="*/ 7877 h 441"/>
                <a:gd name="T4" fmla="+- 0 8162 8162"/>
                <a:gd name="T5" fmla="*/ T4 w 124"/>
                <a:gd name="T6" fmla="+- 0 7877 7561"/>
                <a:gd name="T7" fmla="*/ 7877 h 441"/>
                <a:gd name="T8" fmla="+- 0 8224 8162"/>
                <a:gd name="T9" fmla="*/ T8 w 124"/>
                <a:gd name="T10" fmla="+- 0 8001 7561"/>
                <a:gd name="T11" fmla="*/ 8001 h 441"/>
                <a:gd name="T12" fmla="+- 0 8282 8162"/>
                <a:gd name="T13" fmla="*/ T12 w 124"/>
                <a:gd name="T14" fmla="+- 0 7884 7561"/>
                <a:gd name="T15" fmla="*/ 7884 h 441"/>
                <a:gd name="T16" fmla="+- 0 8219 8162"/>
                <a:gd name="T17" fmla="*/ T16 w 124"/>
                <a:gd name="T18" fmla="+- 0 7884 7561"/>
                <a:gd name="T19" fmla="*/ 7884 h 441"/>
                <a:gd name="T20" fmla="+- 0 8219 8162"/>
                <a:gd name="T21" fmla="*/ T20 w 124"/>
                <a:gd name="T22" fmla="+- 0 7877 7561"/>
                <a:gd name="T23" fmla="*/ 7877 h 441"/>
                <a:gd name="T24" fmla="+- 0 8229 8162"/>
                <a:gd name="T25" fmla="*/ T24 w 124"/>
                <a:gd name="T26" fmla="+- 0 7561 7561"/>
                <a:gd name="T27" fmla="*/ 7561 h 441"/>
                <a:gd name="T28" fmla="+- 0 8219 8162"/>
                <a:gd name="T29" fmla="*/ T28 w 124"/>
                <a:gd name="T30" fmla="+- 0 7561 7561"/>
                <a:gd name="T31" fmla="*/ 7561 h 441"/>
                <a:gd name="T32" fmla="+- 0 8219 8162"/>
                <a:gd name="T33" fmla="*/ T32 w 124"/>
                <a:gd name="T34" fmla="+- 0 7884 7561"/>
                <a:gd name="T35" fmla="*/ 7884 h 441"/>
                <a:gd name="T36" fmla="+- 0 8229 8162"/>
                <a:gd name="T37" fmla="*/ T36 w 124"/>
                <a:gd name="T38" fmla="+- 0 7884 7561"/>
                <a:gd name="T39" fmla="*/ 7884 h 441"/>
                <a:gd name="T40" fmla="+- 0 8229 8162"/>
                <a:gd name="T41" fmla="*/ T40 w 124"/>
                <a:gd name="T42" fmla="+- 0 7561 7561"/>
                <a:gd name="T43" fmla="*/ 7561 h 441"/>
                <a:gd name="T44" fmla="+- 0 8286 8162"/>
                <a:gd name="T45" fmla="*/ T44 w 124"/>
                <a:gd name="T46" fmla="+- 0 7877 7561"/>
                <a:gd name="T47" fmla="*/ 7877 h 441"/>
                <a:gd name="T48" fmla="+- 0 8229 8162"/>
                <a:gd name="T49" fmla="*/ T48 w 124"/>
                <a:gd name="T50" fmla="+- 0 7877 7561"/>
                <a:gd name="T51" fmla="*/ 7877 h 441"/>
                <a:gd name="T52" fmla="+- 0 8229 8162"/>
                <a:gd name="T53" fmla="*/ T52 w 124"/>
                <a:gd name="T54" fmla="+- 0 7884 7561"/>
                <a:gd name="T55" fmla="*/ 7884 h 441"/>
                <a:gd name="T56" fmla="+- 0 8282 8162"/>
                <a:gd name="T57" fmla="*/ T56 w 124"/>
                <a:gd name="T58" fmla="+- 0 7884 7561"/>
                <a:gd name="T59" fmla="*/ 7884 h 441"/>
                <a:gd name="T60" fmla="+- 0 8286 8162"/>
                <a:gd name="T61" fmla="*/ T60 w 124"/>
                <a:gd name="T62" fmla="+- 0 7877 7561"/>
                <a:gd name="T63" fmla="*/ 7877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6"/>
                  </a:moveTo>
                  <a:lnTo>
                    <a:pt x="0" y="316"/>
                  </a:lnTo>
                  <a:lnTo>
                    <a:pt x="62" y="440"/>
                  </a:lnTo>
                  <a:lnTo>
                    <a:pt x="120" y="323"/>
                  </a:lnTo>
                  <a:lnTo>
                    <a:pt x="57" y="323"/>
                  </a:lnTo>
                  <a:lnTo>
                    <a:pt x="57" y="316"/>
                  </a:lnTo>
                  <a:close/>
                  <a:moveTo>
                    <a:pt x="67" y="0"/>
                  </a:moveTo>
                  <a:lnTo>
                    <a:pt x="57" y="0"/>
                  </a:lnTo>
                  <a:lnTo>
                    <a:pt x="57" y="323"/>
                  </a:lnTo>
                  <a:lnTo>
                    <a:pt x="67" y="323"/>
                  </a:lnTo>
                  <a:lnTo>
                    <a:pt x="67" y="0"/>
                  </a:lnTo>
                  <a:close/>
                  <a:moveTo>
                    <a:pt x="124" y="316"/>
                  </a:moveTo>
                  <a:lnTo>
                    <a:pt x="67" y="316"/>
                  </a:lnTo>
                  <a:lnTo>
                    <a:pt x="67" y="323"/>
                  </a:lnTo>
                  <a:lnTo>
                    <a:pt x="120" y="323"/>
                  </a:lnTo>
                  <a:lnTo>
                    <a:pt x="124" y="31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3" name="AutoShape 40"/>
            <p:cNvSpPr>
              <a:spLocks/>
            </p:cNvSpPr>
            <p:nvPr/>
          </p:nvSpPr>
          <p:spPr bwMode="auto">
            <a:xfrm>
              <a:off x="6585" y="7278"/>
              <a:ext cx="1753" cy="389"/>
            </a:xfrm>
            <a:custGeom>
              <a:avLst/>
              <a:gdLst>
                <a:gd name="T0" fmla="+- 0 7207 7207"/>
                <a:gd name="T1" fmla="*/ T0 w 2083"/>
                <a:gd name="T2" fmla="+- 0 8461 7999"/>
                <a:gd name="T3" fmla="*/ 8461 h 463"/>
                <a:gd name="T4" fmla="+- 0 7207 7207"/>
                <a:gd name="T5" fmla="*/ T4 w 2083"/>
                <a:gd name="T6" fmla="+- 0 8456 7999"/>
                <a:gd name="T7" fmla="*/ 8456 h 463"/>
                <a:gd name="T8" fmla="+- 0 7212 7207"/>
                <a:gd name="T9" fmla="*/ T8 w 2083"/>
                <a:gd name="T10" fmla="+- 0 8451 7999"/>
                <a:gd name="T11" fmla="*/ 8451 h 463"/>
                <a:gd name="T12" fmla="+- 0 7212 7207"/>
                <a:gd name="T13" fmla="*/ T12 w 2083"/>
                <a:gd name="T14" fmla="+- 0 8461 7999"/>
                <a:gd name="T15" fmla="*/ 8461 h 463"/>
                <a:gd name="T16" fmla="+- 0 9279 7207"/>
                <a:gd name="T17" fmla="*/ T16 w 2083"/>
                <a:gd name="T18" fmla="+- 0 8456 7999"/>
                <a:gd name="T19" fmla="*/ 8456 h 463"/>
                <a:gd name="T20" fmla="+- 0 7217 7207"/>
                <a:gd name="T21" fmla="*/ T20 w 2083"/>
                <a:gd name="T22" fmla="+- 0 8451 7999"/>
                <a:gd name="T23" fmla="*/ 8451 h 463"/>
                <a:gd name="T24" fmla="+- 0 9279 7207"/>
                <a:gd name="T25" fmla="*/ T24 w 2083"/>
                <a:gd name="T26" fmla="+- 0 8004 7999"/>
                <a:gd name="T27" fmla="*/ 8004 h 463"/>
                <a:gd name="T28" fmla="+- 0 9284 7207"/>
                <a:gd name="T29" fmla="*/ T28 w 2083"/>
                <a:gd name="T30" fmla="+- 0 8461 7999"/>
                <a:gd name="T31" fmla="*/ 8461 h 463"/>
                <a:gd name="T32" fmla="+- 0 9289 7207"/>
                <a:gd name="T33" fmla="*/ T32 w 2083"/>
                <a:gd name="T34" fmla="+- 0 8451 7999"/>
                <a:gd name="T35" fmla="*/ 8451 h 463"/>
                <a:gd name="T36" fmla="+- 0 9284 7207"/>
                <a:gd name="T37" fmla="*/ T36 w 2083"/>
                <a:gd name="T38" fmla="+- 0 8009 7999"/>
                <a:gd name="T39" fmla="*/ 8009 h 463"/>
                <a:gd name="T40" fmla="+- 0 9289 7207"/>
                <a:gd name="T41" fmla="*/ T40 w 2083"/>
                <a:gd name="T42" fmla="+- 0 8451 7999"/>
                <a:gd name="T43" fmla="*/ 8451 h 463"/>
                <a:gd name="T44" fmla="+- 0 9284 7207"/>
                <a:gd name="T45" fmla="*/ T44 w 2083"/>
                <a:gd name="T46" fmla="+- 0 8461 7999"/>
                <a:gd name="T47" fmla="*/ 8461 h 463"/>
                <a:gd name="T48" fmla="+- 0 9289 7207"/>
                <a:gd name="T49" fmla="*/ T48 w 2083"/>
                <a:gd name="T50" fmla="+- 0 8451 7999"/>
                <a:gd name="T51" fmla="*/ 8451 h 463"/>
                <a:gd name="T52" fmla="+- 0 9284 7207"/>
                <a:gd name="T53" fmla="*/ T52 w 2083"/>
                <a:gd name="T54" fmla="+- 0 8461 7999"/>
                <a:gd name="T55" fmla="*/ 8461 h 463"/>
                <a:gd name="T56" fmla="+- 0 9289 7207"/>
                <a:gd name="T57" fmla="*/ T56 w 2083"/>
                <a:gd name="T58" fmla="+- 0 8456 7999"/>
                <a:gd name="T59" fmla="*/ 8456 h 463"/>
                <a:gd name="T60" fmla="+- 0 7207 7207"/>
                <a:gd name="T61" fmla="*/ T60 w 2083"/>
                <a:gd name="T62" fmla="+- 0 8004 7999"/>
                <a:gd name="T63" fmla="*/ 8004 h 463"/>
                <a:gd name="T64" fmla="+- 0 7212 7207"/>
                <a:gd name="T65" fmla="*/ T64 w 2083"/>
                <a:gd name="T66" fmla="+- 0 8451 7999"/>
                <a:gd name="T67" fmla="*/ 8451 h 463"/>
                <a:gd name="T68" fmla="+- 0 7217 7207"/>
                <a:gd name="T69" fmla="*/ T68 w 2083"/>
                <a:gd name="T70" fmla="+- 0 8009 7999"/>
                <a:gd name="T71" fmla="*/ 8009 h 463"/>
                <a:gd name="T72" fmla="+- 0 7212 7207"/>
                <a:gd name="T73" fmla="*/ T72 w 2083"/>
                <a:gd name="T74" fmla="+- 0 7999 7999"/>
                <a:gd name="T75" fmla="*/ 7999 h 463"/>
                <a:gd name="T76" fmla="+- 0 7217 7207"/>
                <a:gd name="T77" fmla="*/ T76 w 2083"/>
                <a:gd name="T78" fmla="+- 0 8451 7999"/>
                <a:gd name="T79" fmla="*/ 8451 h 463"/>
                <a:gd name="T80" fmla="+- 0 9279 7207"/>
                <a:gd name="T81" fmla="*/ T80 w 2083"/>
                <a:gd name="T82" fmla="+- 0 8456 7999"/>
                <a:gd name="T83" fmla="*/ 8456 h 463"/>
                <a:gd name="T84" fmla="+- 0 7212 7207"/>
                <a:gd name="T85" fmla="*/ T84 w 2083"/>
                <a:gd name="T86" fmla="+- 0 7999 7999"/>
                <a:gd name="T87" fmla="*/ 7999 h 463"/>
                <a:gd name="T88" fmla="+- 0 7217 7207"/>
                <a:gd name="T89" fmla="*/ T88 w 2083"/>
                <a:gd name="T90" fmla="+- 0 8009 7999"/>
                <a:gd name="T91" fmla="*/ 8009 h 463"/>
                <a:gd name="T92" fmla="+- 0 7212 7207"/>
                <a:gd name="T93" fmla="*/ T92 w 2083"/>
                <a:gd name="T94" fmla="+- 0 7999 7999"/>
                <a:gd name="T95" fmla="*/ 7999 h 463"/>
                <a:gd name="T96" fmla="+- 0 7212 7207"/>
                <a:gd name="T97" fmla="*/ T96 w 2083"/>
                <a:gd name="T98" fmla="+- 0 7999 7999"/>
                <a:gd name="T99" fmla="*/ 7999 h 463"/>
                <a:gd name="T100" fmla="+- 0 7217 7207"/>
                <a:gd name="T101" fmla="*/ T100 w 2083"/>
                <a:gd name="T102" fmla="+- 0 8009 7999"/>
                <a:gd name="T103" fmla="*/ 8009 h 463"/>
                <a:gd name="T104" fmla="+- 0 9279 7207"/>
                <a:gd name="T105" fmla="*/ T104 w 2083"/>
                <a:gd name="T106" fmla="+- 0 8004 7999"/>
                <a:gd name="T107" fmla="*/ 8004 h 463"/>
                <a:gd name="T108" fmla="+- 0 9284 7207"/>
                <a:gd name="T109" fmla="*/ T108 w 2083"/>
                <a:gd name="T110" fmla="+- 0 7999 7999"/>
                <a:gd name="T111" fmla="*/ 7999 h 463"/>
                <a:gd name="T112" fmla="+- 0 9284 7207"/>
                <a:gd name="T113" fmla="*/ T112 w 2083"/>
                <a:gd name="T114" fmla="+- 0 8009 7999"/>
                <a:gd name="T115" fmla="*/ 8009 h 463"/>
                <a:gd name="T116" fmla="+- 0 9289 7207"/>
                <a:gd name="T117" fmla="*/ T116 w 2083"/>
                <a:gd name="T118" fmla="+- 0 8004 7999"/>
                <a:gd name="T119" fmla="*/ 8004 h 463"/>
                <a:gd name="T120" fmla="+- 0 7207 7207"/>
                <a:gd name="T121" fmla="*/ T120 w 2083"/>
                <a:gd name="T122" fmla="+- 0 7999 7999"/>
                <a:gd name="T123" fmla="*/ 7999 h 463"/>
                <a:gd name="T124" fmla="+- 0 7212 7207"/>
                <a:gd name="T125" fmla="*/ T124 w 2083"/>
                <a:gd name="T126" fmla="+- 0 7999 7999"/>
                <a:gd name="T127" fmla="*/ 7999 h 463"/>
                <a:gd name="T128" fmla="+- 0 9284 7207"/>
                <a:gd name="T129" fmla="*/ T128 w 2083"/>
                <a:gd name="T130" fmla="+- 0 7999 7999"/>
                <a:gd name="T131" fmla="*/ 7999 h 463"/>
                <a:gd name="T132" fmla="+- 0 9289 7207"/>
                <a:gd name="T133" fmla="*/ T132 w 2083"/>
                <a:gd name="T134" fmla="+- 0 7999 7999"/>
                <a:gd name="T135" fmla="*/ 7999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7"/>
                  </a:moveTo>
                  <a:lnTo>
                    <a:pt x="0" y="462"/>
                  </a:lnTo>
                  <a:lnTo>
                    <a:pt x="5" y="462"/>
                  </a:lnTo>
                  <a:lnTo>
                    <a:pt x="0" y="457"/>
                  </a:lnTo>
                  <a:close/>
                  <a:moveTo>
                    <a:pt x="10" y="452"/>
                  </a:moveTo>
                  <a:lnTo>
                    <a:pt x="5" y="452"/>
                  </a:lnTo>
                  <a:lnTo>
                    <a:pt x="0" y="457"/>
                  </a:lnTo>
                  <a:lnTo>
                    <a:pt x="5" y="462"/>
                  </a:lnTo>
                  <a:lnTo>
                    <a:pt x="2077" y="462"/>
                  </a:lnTo>
                  <a:lnTo>
                    <a:pt x="2072" y="457"/>
                  </a:lnTo>
                  <a:lnTo>
                    <a:pt x="10" y="457"/>
                  </a:lnTo>
                  <a:lnTo>
                    <a:pt x="10" y="452"/>
                  </a:lnTo>
                  <a:close/>
                  <a:moveTo>
                    <a:pt x="2082" y="5"/>
                  </a:moveTo>
                  <a:lnTo>
                    <a:pt x="2072" y="5"/>
                  </a:lnTo>
                  <a:lnTo>
                    <a:pt x="2072" y="457"/>
                  </a:lnTo>
                  <a:lnTo>
                    <a:pt x="2077" y="462"/>
                  </a:lnTo>
                  <a:lnTo>
                    <a:pt x="2077" y="452"/>
                  </a:lnTo>
                  <a:lnTo>
                    <a:pt x="2082" y="452"/>
                  </a:lnTo>
                  <a:lnTo>
                    <a:pt x="2082" y="10"/>
                  </a:lnTo>
                  <a:lnTo>
                    <a:pt x="2077" y="10"/>
                  </a:lnTo>
                  <a:lnTo>
                    <a:pt x="2082" y="5"/>
                  </a:lnTo>
                  <a:close/>
                  <a:moveTo>
                    <a:pt x="2082" y="452"/>
                  </a:moveTo>
                  <a:lnTo>
                    <a:pt x="2077" y="452"/>
                  </a:lnTo>
                  <a:lnTo>
                    <a:pt x="2077" y="462"/>
                  </a:lnTo>
                  <a:lnTo>
                    <a:pt x="2082" y="457"/>
                  </a:lnTo>
                  <a:lnTo>
                    <a:pt x="2082" y="452"/>
                  </a:lnTo>
                  <a:close/>
                  <a:moveTo>
                    <a:pt x="2082" y="457"/>
                  </a:moveTo>
                  <a:lnTo>
                    <a:pt x="2077" y="462"/>
                  </a:lnTo>
                  <a:lnTo>
                    <a:pt x="2082" y="462"/>
                  </a:lnTo>
                  <a:lnTo>
                    <a:pt x="2082" y="457"/>
                  </a:lnTo>
                  <a:close/>
                  <a:moveTo>
                    <a:pt x="5" y="0"/>
                  </a:moveTo>
                  <a:lnTo>
                    <a:pt x="0" y="5"/>
                  </a:lnTo>
                  <a:lnTo>
                    <a:pt x="0" y="457"/>
                  </a:lnTo>
                  <a:lnTo>
                    <a:pt x="5" y="452"/>
                  </a:lnTo>
                  <a:lnTo>
                    <a:pt x="10" y="452"/>
                  </a:lnTo>
                  <a:lnTo>
                    <a:pt x="10" y="10"/>
                  </a:lnTo>
                  <a:lnTo>
                    <a:pt x="5" y="10"/>
                  </a:lnTo>
                  <a:lnTo>
                    <a:pt x="5" y="0"/>
                  </a:lnTo>
                  <a:close/>
                  <a:moveTo>
                    <a:pt x="2072" y="452"/>
                  </a:moveTo>
                  <a:lnTo>
                    <a:pt x="10" y="452"/>
                  </a:lnTo>
                  <a:lnTo>
                    <a:pt x="10" y="457"/>
                  </a:lnTo>
                  <a:lnTo>
                    <a:pt x="2072" y="457"/>
                  </a:lnTo>
                  <a:lnTo>
                    <a:pt x="2072" y="452"/>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4" name="AutoShape 41"/>
            <p:cNvSpPr>
              <a:spLocks/>
            </p:cNvSpPr>
            <p:nvPr/>
          </p:nvSpPr>
          <p:spPr bwMode="auto">
            <a:xfrm flipV="1">
              <a:off x="5326" y="4427"/>
              <a:ext cx="500" cy="142"/>
            </a:xfrm>
            <a:custGeom>
              <a:avLst/>
              <a:gdLst>
                <a:gd name="T0" fmla="+- 0 6538 6072"/>
                <a:gd name="T1" fmla="*/ T0 w 590"/>
                <a:gd name="T2" fmla="+- 0 4853 4853"/>
                <a:gd name="T3" fmla="*/ 4853 h 124"/>
                <a:gd name="T4" fmla="+- 0 6538 6072"/>
                <a:gd name="T5" fmla="*/ T4 w 590"/>
                <a:gd name="T6" fmla="+- 0 4976 4853"/>
                <a:gd name="T7" fmla="*/ 4976 h 124"/>
                <a:gd name="T8" fmla="+- 0 6651 6072"/>
                <a:gd name="T9" fmla="*/ T8 w 590"/>
                <a:gd name="T10" fmla="+- 0 4919 4853"/>
                <a:gd name="T11" fmla="*/ 4919 h 124"/>
                <a:gd name="T12" fmla="+- 0 6544 6072"/>
                <a:gd name="T13" fmla="*/ T12 w 590"/>
                <a:gd name="T14" fmla="+- 0 4919 4853"/>
                <a:gd name="T15" fmla="*/ 4919 h 124"/>
                <a:gd name="T16" fmla="+- 0 6544 6072"/>
                <a:gd name="T17" fmla="*/ T16 w 590"/>
                <a:gd name="T18" fmla="+- 0 4909 4853"/>
                <a:gd name="T19" fmla="*/ 4909 h 124"/>
                <a:gd name="T20" fmla="+- 0 6651 6072"/>
                <a:gd name="T21" fmla="*/ T20 w 590"/>
                <a:gd name="T22" fmla="+- 0 4909 4853"/>
                <a:gd name="T23" fmla="*/ 4909 h 124"/>
                <a:gd name="T24" fmla="+- 0 6538 6072"/>
                <a:gd name="T25" fmla="*/ T24 w 590"/>
                <a:gd name="T26" fmla="+- 0 4853 4853"/>
                <a:gd name="T27" fmla="*/ 4853 h 124"/>
                <a:gd name="T28" fmla="+- 0 6538 6072"/>
                <a:gd name="T29" fmla="*/ T28 w 590"/>
                <a:gd name="T30" fmla="+- 0 4909 4853"/>
                <a:gd name="T31" fmla="*/ 4909 h 124"/>
                <a:gd name="T32" fmla="+- 0 6072 6072"/>
                <a:gd name="T33" fmla="*/ T32 w 590"/>
                <a:gd name="T34" fmla="+- 0 4909 4853"/>
                <a:gd name="T35" fmla="*/ 4909 h 124"/>
                <a:gd name="T36" fmla="+- 0 6072 6072"/>
                <a:gd name="T37" fmla="*/ T36 w 590"/>
                <a:gd name="T38" fmla="+- 0 4919 4853"/>
                <a:gd name="T39" fmla="*/ 4919 h 124"/>
                <a:gd name="T40" fmla="+- 0 6538 6072"/>
                <a:gd name="T41" fmla="*/ T40 w 590"/>
                <a:gd name="T42" fmla="+- 0 4919 4853"/>
                <a:gd name="T43" fmla="*/ 4919 h 124"/>
                <a:gd name="T44" fmla="+- 0 6538 6072"/>
                <a:gd name="T45" fmla="*/ T44 w 590"/>
                <a:gd name="T46" fmla="+- 0 4909 4853"/>
                <a:gd name="T47" fmla="*/ 4909 h 124"/>
                <a:gd name="T48" fmla="+- 0 6651 6072"/>
                <a:gd name="T49" fmla="*/ T48 w 590"/>
                <a:gd name="T50" fmla="+- 0 4909 4853"/>
                <a:gd name="T51" fmla="*/ 4909 h 124"/>
                <a:gd name="T52" fmla="+- 0 6544 6072"/>
                <a:gd name="T53" fmla="*/ T52 w 590"/>
                <a:gd name="T54" fmla="+- 0 4909 4853"/>
                <a:gd name="T55" fmla="*/ 4909 h 124"/>
                <a:gd name="T56" fmla="+- 0 6544 6072"/>
                <a:gd name="T57" fmla="*/ T56 w 590"/>
                <a:gd name="T58" fmla="+- 0 4919 4853"/>
                <a:gd name="T59" fmla="*/ 4919 h 124"/>
                <a:gd name="T60" fmla="+- 0 6651 6072"/>
                <a:gd name="T61" fmla="*/ T60 w 590"/>
                <a:gd name="T62" fmla="+- 0 4919 4853"/>
                <a:gd name="T63" fmla="*/ 4919 h 124"/>
                <a:gd name="T64" fmla="+- 0 6661 6072"/>
                <a:gd name="T65" fmla="*/ T64 w 590"/>
                <a:gd name="T66" fmla="+- 0 4914 4853"/>
                <a:gd name="T67" fmla="*/ 4914 h 124"/>
                <a:gd name="T68" fmla="+- 0 6651 6072"/>
                <a:gd name="T69" fmla="*/ T68 w 590"/>
                <a:gd name="T70" fmla="+- 0 4909 4853"/>
                <a:gd name="T71" fmla="*/ 4909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90" h="124">
                  <a:moveTo>
                    <a:pt x="466" y="0"/>
                  </a:moveTo>
                  <a:lnTo>
                    <a:pt x="466" y="123"/>
                  </a:lnTo>
                  <a:lnTo>
                    <a:pt x="579" y="66"/>
                  </a:lnTo>
                  <a:lnTo>
                    <a:pt x="472" y="66"/>
                  </a:lnTo>
                  <a:lnTo>
                    <a:pt x="472" y="56"/>
                  </a:lnTo>
                  <a:lnTo>
                    <a:pt x="579" y="56"/>
                  </a:lnTo>
                  <a:lnTo>
                    <a:pt x="466" y="0"/>
                  </a:lnTo>
                  <a:close/>
                  <a:moveTo>
                    <a:pt x="466" y="56"/>
                  </a:moveTo>
                  <a:lnTo>
                    <a:pt x="0" y="56"/>
                  </a:lnTo>
                  <a:lnTo>
                    <a:pt x="0" y="66"/>
                  </a:lnTo>
                  <a:lnTo>
                    <a:pt x="466" y="66"/>
                  </a:lnTo>
                  <a:lnTo>
                    <a:pt x="466" y="56"/>
                  </a:lnTo>
                  <a:close/>
                  <a:moveTo>
                    <a:pt x="579" y="56"/>
                  </a:moveTo>
                  <a:lnTo>
                    <a:pt x="472" y="56"/>
                  </a:lnTo>
                  <a:lnTo>
                    <a:pt x="472" y="66"/>
                  </a:lnTo>
                  <a:lnTo>
                    <a:pt x="579" y="66"/>
                  </a:lnTo>
                  <a:lnTo>
                    <a:pt x="589" y="61"/>
                  </a:lnTo>
                  <a:lnTo>
                    <a:pt x="579"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385" name="Line 42"/>
            <p:cNvCxnSpPr>
              <a:cxnSpLocks noChangeShapeType="1"/>
            </p:cNvCxnSpPr>
            <p:nvPr/>
          </p:nvCxnSpPr>
          <p:spPr bwMode="auto">
            <a:xfrm>
              <a:off x="5326" y="4494"/>
              <a:ext cx="0" cy="2167"/>
            </a:xfrm>
            <a:prstGeom prst="line">
              <a:avLst/>
            </a:prstGeom>
            <a:noFill/>
            <a:ln w="6350">
              <a:solidFill>
                <a:srgbClr val="231F20"/>
              </a:solidFill>
              <a:round/>
              <a:headEnd/>
              <a:tailEnd/>
            </a:ln>
            <a:extLst>
              <a:ext uri="{909E8E84-426E-40DD-AFC4-6F175D3DCCD1}">
                <a14:hiddenFill xmlns:a14="http://schemas.microsoft.com/office/drawing/2010/main">
                  <a:noFill/>
                </a14:hiddenFill>
              </a:ext>
            </a:extLst>
          </p:spPr>
        </p:cxnSp>
        <p:sp>
          <p:nvSpPr>
            <p:cNvPr id="386" name="Freeform 385"/>
            <p:cNvSpPr>
              <a:spLocks/>
            </p:cNvSpPr>
            <p:nvPr/>
          </p:nvSpPr>
          <p:spPr bwMode="auto">
            <a:xfrm>
              <a:off x="2580" y="6231"/>
              <a:ext cx="2746" cy="430"/>
            </a:xfrm>
            <a:custGeom>
              <a:avLst/>
              <a:gdLst>
                <a:gd name="T0" fmla="+- 0 6083 2496"/>
                <a:gd name="T1" fmla="*/ T0 w 3587"/>
                <a:gd name="T2" fmla="+- 0 8302 7872"/>
                <a:gd name="T3" fmla="*/ 8302 h 430"/>
                <a:gd name="T4" fmla="+- 0 2496 2496"/>
                <a:gd name="T5" fmla="*/ T4 w 3587"/>
                <a:gd name="T6" fmla="+- 0 8302 7872"/>
                <a:gd name="T7" fmla="*/ 8302 h 430"/>
                <a:gd name="T8" fmla="+- 0 2499 2496"/>
                <a:gd name="T9" fmla="*/ T8 w 3587"/>
                <a:gd name="T10" fmla="+- 0 7872 7872"/>
                <a:gd name="T11" fmla="*/ 7872 h 430"/>
              </a:gdLst>
              <a:ahLst/>
              <a:cxnLst>
                <a:cxn ang="0">
                  <a:pos x="T1" y="T3"/>
                </a:cxn>
                <a:cxn ang="0">
                  <a:pos x="T5" y="T7"/>
                </a:cxn>
                <a:cxn ang="0">
                  <a:pos x="T9" y="T11"/>
                </a:cxn>
              </a:cxnLst>
              <a:rect l="0" t="0" r="r" b="b"/>
              <a:pathLst>
                <a:path w="3587" h="430">
                  <a:moveTo>
                    <a:pt x="3587" y="430"/>
                  </a:moveTo>
                  <a:lnTo>
                    <a:pt x="0" y="430"/>
                  </a:lnTo>
                  <a:lnTo>
                    <a:pt x="3"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7" name="AutoShape 44"/>
            <p:cNvSpPr>
              <a:spLocks/>
            </p:cNvSpPr>
            <p:nvPr/>
          </p:nvSpPr>
          <p:spPr bwMode="auto">
            <a:xfrm>
              <a:off x="3152" y="1117"/>
              <a:ext cx="441" cy="124"/>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p:cNvSpPr>
              <a:spLocks/>
            </p:cNvSpPr>
            <p:nvPr/>
          </p:nvSpPr>
          <p:spPr bwMode="auto">
            <a:xfrm>
              <a:off x="3593" y="806"/>
              <a:ext cx="2362" cy="751"/>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9" name="AutoShape 46"/>
            <p:cNvSpPr>
              <a:spLocks/>
            </p:cNvSpPr>
            <p:nvPr/>
          </p:nvSpPr>
          <p:spPr bwMode="auto">
            <a:xfrm>
              <a:off x="1333" y="1984"/>
              <a:ext cx="289" cy="141"/>
            </a:xfrm>
            <a:custGeom>
              <a:avLst/>
              <a:gdLst>
                <a:gd name="T0" fmla="+- 0 1373 1056"/>
                <a:gd name="T1" fmla="*/ T0 w 441"/>
                <a:gd name="T2" fmla="+- 0 2158 2158"/>
                <a:gd name="T3" fmla="*/ 2158 h 124"/>
                <a:gd name="T4" fmla="+- 0 1373 1056"/>
                <a:gd name="T5" fmla="*/ T4 w 441"/>
                <a:gd name="T6" fmla="+- 0 2282 2158"/>
                <a:gd name="T7" fmla="*/ 2282 h 124"/>
                <a:gd name="T8" fmla="+- 0 1486 1056"/>
                <a:gd name="T9" fmla="*/ T8 w 441"/>
                <a:gd name="T10" fmla="+- 0 2225 2158"/>
                <a:gd name="T11" fmla="*/ 2225 h 124"/>
                <a:gd name="T12" fmla="+- 0 1379 1056"/>
                <a:gd name="T13" fmla="*/ T12 w 441"/>
                <a:gd name="T14" fmla="+- 0 2225 2158"/>
                <a:gd name="T15" fmla="*/ 2225 h 124"/>
                <a:gd name="T16" fmla="+- 0 1379 1056"/>
                <a:gd name="T17" fmla="*/ T16 w 441"/>
                <a:gd name="T18" fmla="+- 0 2215 2158"/>
                <a:gd name="T19" fmla="*/ 2215 h 124"/>
                <a:gd name="T20" fmla="+- 0 1486 1056"/>
                <a:gd name="T21" fmla="*/ T20 w 441"/>
                <a:gd name="T22" fmla="+- 0 2215 2158"/>
                <a:gd name="T23" fmla="*/ 2215 h 124"/>
                <a:gd name="T24" fmla="+- 0 1373 1056"/>
                <a:gd name="T25" fmla="*/ T24 w 441"/>
                <a:gd name="T26" fmla="+- 0 2158 2158"/>
                <a:gd name="T27" fmla="*/ 2158 h 124"/>
                <a:gd name="T28" fmla="+- 0 1373 1056"/>
                <a:gd name="T29" fmla="*/ T28 w 441"/>
                <a:gd name="T30" fmla="+- 0 2215 2158"/>
                <a:gd name="T31" fmla="*/ 2215 h 124"/>
                <a:gd name="T32" fmla="+- 0 1056 1056"/>
                <a:gd name="T33" fmla="*/ T32 w 441"/>
                <a:gd name="T34" fmla="+- 0 2215 2158"/>
                <a:gd name="T35" fmla="*/ 2215 h 124"/>
                <a:gd name="T36" fmla="+- 0 1056 1056"/>
                <a:gd name="T37" fmla="*/ T36 w 441"/>
                <a:gd name="T38" fmla="+- 0 2225 2158"/>
                <a:gd name="T39" fmla="*/ 2225 h 124"/>
                <a:gd name="T40" fmla="+- 0 1373 1056"/>
                <a:gd name="T41" fmla="*/ T40 w 441"/>
                <a:gd name="T42" fmla="+- 0 2225 2158"/>
                <a:gd name="T43" fmla="*/ 2225 h 124"/>
                <a:gd name="T44" fmla="+- 0 1373 1056"/>
                <a:gd name="T45" fmla="*/ T44 w 441"/>
                <a:gd name="T46" fmla="+- 0 2215 2158"/>
                <a:gd name="T47" fmla="*/ 2215 h 124"/>
                <a:gd name="T48" fmla="+- 0 1486 1056"/>
                <a:gd name="T49" fmla="*/ T48 w 441"/>
                <a:gd name="T50" fmla="+- 0 2215 2158"/>
                <a:gd name="T51" fmla="*/ 2215 h 124"/>
                <a:gd name="T52" fmla="+- 0 1379 1056"/>
                <a:gd name="T53" fmla="*/ T52 w 441"/>
                <a:gd name="T54" fmla="+- 0 2215 2158"/>
                <a:gd name="T55" fmla="*/ 2215 h 124"/>
                <a:gd name="T56" fmla="+- 0 1379 1056"/>
                <a:gd name="T57" fmla="*/ T56 w 441"/>
                <a:gd name="T58" fmla="+- 0 2225 2158"/>
                <a:gd name="T59" fmla="*/ 2225 h 124"/>
                <a:gd name="T60" fmla="+- 0 1486 1056"/>
                <a:gd name="T61" fmla="*/ T60 w 441"/>
                <a:gd name="T62" fmla="+- 0 2225 2158"/>
                <a:gd name="T63" fmla="*/ 2225 h 124"/>
                <a:gd name="T64" fmla="+- 0 1496 1056"/>
                <a:gd name="T65" fmla="*/ T64 w 441"/>
                <a:gd name="T66" fmla="+- 0 2220 2158"/>
                <a:gd name="T67" fmla="*/ 2220 h 124"/>
                <a:gd name="T68" fmla="+- 0 1486 1056"/>
                <a:gd name="T69" fmla="*/ T68 w 441"/>
                <a:gd name="T70" fmla="+- 0 2215 2158"/>
                <a:gd name="T71" fmla="*/ 2215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0" name="Freeform 389"/>
            <p:cNvSpPr>
              <a:spLocks/>
            </p:cNvSpPr>
            <p:nvPr/>
          </p:nvSpPr>
          <p:spPr bwMode="auto">
            <a:xfrm>
              <a:off x="331" y="1760"/>
              <a:ext cx="992" cy="651"/>
            </a:xfrm>
            <a:custGeom>
              <a:avLst/>
              <a:gdLst>
                <a:gd name="T0" fmla="+- 0 531 5"/>
                <a:gd name="T1" fmla="*/ T0 w 1052"/>
                <a:gd name="T2" fmla="+- 0 1902 1902"/>
                <a:gd name="T3" fmla="*/ 1902 h 637"/>
                <a:gd name="T4" fmla="+- 0 626 5"/>
                <a:gd name="T5" fmla="*/ T4 w 1052"/>
                <a:gd name="T6" fmla="+- 0 1907 1902"/>
                <a:gd name="T7" fmla="*/ 1907 h 637"/>
                <a:gd name="T8" fmla="+- 0 715 5"/>
                <a:gd name="T9" fmla="*/ T8 w 1052"/>
                <a:gd name="T10" fmla="+- 0 1922 1902"/>
                <a:gd name="T11" fmla="*/ 1922 h 637"/>
                <a:gd name="T12" fmla="+- 0 796 5"/>
                <a:gd name="T13" fmla="*/ T12 w 1052"/>
                <a:gd name="T14" fmla="+- 0 1945 1902"/>
                <a:gd name="T15" fmla="*/ 1945 h 637"/>
                <a:gd name="T16" fmla="+- 0 870 5"/>
                <a:gd name="T17" fmla="*/ T16 w 1052"/>
                <a:gd name="T18" fmla="+- 0 1977 1902"/>
                <a:gd name="T19" fmla="*/ 1977 h 637"/>
                <a:gd name="T20" fmla="+- 0 933 5"/>
                <a:gd name="T21" fmla="*/ T20 w 1052"/>
                <a:gd name="T22" fmla="+- 0 2015 1902"/>
                <a:gd name="T23" fmla="*/ 2015 h 637"/>
                <a:gd name="T24" fmla="+- 0 985 5"/>
                <a:gd name="T25" fmla="*/ T24 w 1052"/>
                <a:gd name="T26" fmla="+- 0 2060 1902"/>
                <a:gd name="T27" fmla="*/ 2060 h 637"/>
                <a:gd name="T28" fmla="+- 0 1024 5"/>
                <a:gd name="T29" fmla="*/ T28 w 1052"/>
                <a:gd name="T30" fmla="+- 0 2109 1902"/>
                <a:gd name="T31" fmla="*/ 2109 h 637"/>
                <a:gd name="T32" fmla="+- 0 1057 5"/>
                <a:gd name="T33" fmla="*/ T32 w 1052"/>
                <a:gd name="T34" fmla="+- 0 2220 1902"/>
                <a:gd name="T35" fmla="*/ 2220 h 637"/>
                <a:gd name="T36" fmla="+- 0 1049 5"/>
                <a:gd name="T37" fmla="*/ T36 w 1052"/>
                <a:gd name="T38" fmla="+- 0 2277 1902"/>
                <a:gd name="T39" fmla="*/ 2277 h 637"/>
                <a:gd name="T40" fmla="+- 0 985 5"/>
                <a:gd name="T41" fmla="*/ T40 w 1052"/>
                <a:gd name="T42" fmla="+- 0 2381 1902"/>
                <a:gd name="T43" fmla="*/ 2381 h 637"/>
                <a:gd name="T44" fmla="+- 0 933 5"/>
                <a:gd name="T45" fmla="*/ T44 w 1052"/>
                <a:gd name="T46" fmla="+- 0 2425 1902"/>
                <a:gd name="T47" fmla="*/ 2425 h 637"/>
                <a:gd name="T48" fmla="+- 0 870 5"/>
                <a:gd name="T49" fmla="*/ T48 w 1052"/>
                <a:gd name="T50" fmla="+- 0 2464 1902"/>
                <a:gd name="T51" fmla="*/ 2464 h 637"/>
                <a:gd name="T52" fmla="+- 0 796 5"/>
                <a:gd name="T53" fmla="*/ T52 w 1052"/>
                <a:gd name="T54" fmla="+- 0 2495 1902"/>
                <a:gd name="T55" fmla="*/ 2495 h 637"/>
                <a:gd name="T56" fmla="+- 0 715 5"/>
                <a:gd name="T57" fmla="*/ T56 w 1052"/>
                <a:gd name="T58" fmla="+- 0 2518 1902"/>
                <a:gd name="T59" fmla="*/ 2518 h 637"/>
                <a:gd name="T60" fmla="+- 0 626 5"/>
                <a:gd name="T61" fmla="*/ T60 w 1052"/>
                <a:gd name="T62" fmla="+- 0 2533 1902"/>
                <a:gd name="T63" fmla="*/ 2533 h 637"/>
                <a:gd name="T64" fmla="+- 0 531 5"/>
                <a:gd name="T65" fmla="*/ T64 w 1052"/>
                <a:gd name="T66" fmla="+- 0 2538 1902"/>
                <a:gd name="T67" fmla="*/ 2538 h 637"/>
                <a:gd name="T68" fmla="+- 0 436 5"/>
                <a:gd name="T69" fmla="*/ T68 w 1052"/>
                <a:gd name="T70" fmla="+- 0 2533 1902"/>
                <a:gd name="T71" fmla="*/ 2533 h 637"/>
                <a:gd name="T72" fmla="+- 0 347 5"/>
                <a:gd name="T73" fmla="*/ T72 w 1052"/>
                <a:gd name="T74" fmla="+- 0 2518 1902"/>
                <a:gd name="T75" fmla="*/ 2518 h 637"/>
                <a:gd name="T76" fmla="+- 0 266 5"/>
                <a:gd name="T77" fmla="*/ T76 w 1052"/>
                <a:gd name="T78" fmla="+- 0 2495 1902"/>
                <a:gd name="T79" fmla="*/ 2495 h 637"/>
                <a:gd name="T80" fmla="+- 0 192 5"/>
                <a:gd name="T81" fmla="*/ T80 w 1052"/>
                <a:gd name="T82" fmla="+- 0 2464 1902"/>
                <a:gd name="T83" fmla="*/ 2464 h 637"/>
                <a:gd name="T84" fmla="+- 0 129 5"/>
                <a:gd name="T85" fmla="*/ T84 w 1052"/>
                <a:gd name="T86" fmla="+- 0 2425 1902"/>
                <a:gd name="T87" fmla="*/ 2425 h 637"/>
                <a:gd name="T88" fmla="+- 0 77 5"/>
                <a:gd name="T89" fmla="*/ T88 w 1052"/>
                <a:gd name="T90" fmla="+- 0 2381 1902"/>
                <a:gd name="T91" fmla="*/ 2381 h 637"/>
                <a:gd name="T92" fmla="+- 0 38 5"/>
                <a:gd name="T93" fmla="*/ T92 w 1052"/>
                <a:gd name="T94" fmla="+- 0 2331 1902"/>
                <a:gd name="T95" fmla="*/ 2331 h 637"/>
                <a:gd name="T96" fmla="+- 0 5 5"/>
                <a:gd name="T97" fmla="*/ T96 w 1052"/>
                <a:gd name="T98" fmla="+- 0 2220 1902"/>
                <a:gd name="T99" fmla="*/ 2220 h 637"/>
                <a:gd name="T100" fmla="+- 0 13 5"/>
                <a:gd name="T101" fmla="*/ T100 w 1052"/>
                <a:gd name="T102" fmla="+- 0 2163 1902"/>
                <a:gd name="T103" fmla="*/ 2163 h 637"/>
                <a:gd name="T104" fmla="+- 0 77 5"/>
                <a:gd name="T105" fmla="*/ T104 w 1052"/>
                <a:gd name="T106" fmla="+- 0 2060 1902"/>
                <a:gd name="T107" fmla="*/ 2060 h 637"/>
                <a:gd name="T108" fmla="+- 0 129 5"/>
                <a:gd name="T109" fmla="*/ T108 w 1052"/>
                <a:gd name="T110" fmla="+- 0 2015 1902"/>
                <a:gd name="T111" fmla="*/ 2015 h 637"/>
                <a:gd name="T112" fmla="+- 0 192 5"/>
                <a:gd name="T113" fmla="*/ T112 w 1052"/>
                <a:gd name="T114" fmla="+- 0 1977 1902"/>
                <a:gd name="T115" fmla="*/ 1977 h 637"/>
                <a:gd name="T116" fmla="+- 0 266 5"/>
                <a:gd name="T117" fmla="*/ T116 w 1052"/>
                <a:gd name="T118" fmla="+- 0 1945 1902"/>
                <a:gd name="T119" fmla="*/ 1945 h 637"/>
                <a:gd name="T120" fmla="+- 0 347 5"/>
                <a:gd name="T121" fmla="*/ T120 w 1052"/>
                <a:gd name="T122" fmla="+- 0 1922 1902"/>
                <a:gd name="T123" fmla="*/ 1922 h 637"/>
                <a:gd name="T124" fmla="+- 0 436 5"/>
                <a:gd name="T125" fmla="*/ T124 w 1052"/>
                <a:gd name="T126" fmla="+- 0 1907 1902"/>
                <a:gd name="T127" fmla="*/ 1907 h 637"/>
                <a:gd name="T128" fmla="+- 0 531 5"/>
                <a:gd name="T129" fmla="*/ T128 w 1052"/>
                <a:gd name="T130" fmla="+- 0 1902 1902"/>
                <a:gd name="T131" fmla="*/ 190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2" h="637">
                  <a:moveTo>
                    <a:pt x="526" y="0"/>
                  </a:moveTo>
                  <a:lnTo>
                    <a:pt x="621" y="5"/>
                  </a:lnTo>
                  <a:lnTo>
                    <a:pt x="710" y="20"/>
                  </a:lnTo>
                  <a:lnTo>
                    <a:pt x="791" y="43"/>
                  </a:lnTo>
                  <a:lnTo>
                    <a:pt x="865" y="75"/>
                  </a:lnTo>
                  <a:lnTo>
                    <a:pt x="928" y="113"/>
                  </a:lnTo>
                  <a:lnTo>
                    <a:pt x="980" y="158"/>
                  </a:lnTo>
                  <a:lnTo>
                    <a:pt x="1019" y="207"/>
                  </a:lnTo>
                  <a:lnTo>
                    <a:pt x="1052" y="318"/>
                  </a:lnTo>
                  <a:lnTo>
                    <a:pt x="1044" y="375"/>
                  </a:lnTo>
                  <a:lnTo>
                    <a:pt x="980" y="479"/>
                  </a:lnTo>
                  <a:lnTo>
                    <a:pt x="928" y="523"/>
                  </a:lnTo>
                  <a:lnTo>
                    <a:pt x="865" y="562"/>
                  </a:lnTo>
                  <a:lnTo>
                    <a:pt x="791" y="593"/>
                  </a:lnTo>
                  <a:lnTo>
                    <a:pt x="710" y="616"/>
                  </a:lnTo>
                  <a:lnTo>
                    <a:pt x="621" y="631"/>
                  </a:lnTo>
                  <a:lnTo>
                    <a:pt x="526" y="636"/>
                  </a:lnTo>
                  <a:lnTo>
                    <a:pt x="431" y="631"/>
                  </a:lnTo>
                  <a:lnTo>
                    <a:pt x="342" y="616"/>
                  </a:lnTo>
                  <a:lnTo>
                    <a:pt x="261" y="593"/>
                  </a:lnTo>
                  <a:lnTo>
                    <a:pt x="187" y="562"/>
                  </a:lnTo>
                  <a:lnTo>
                    <a:pt x="124" y="523"/>
                  </a:lnTo>
                  <a:lnTo>
                    <a:pt x="72" y="479"/>
                  </a:lnTo>
                  <a:lnTo>
                    <a:pt x="33" y="429"/>
                  </a:lnTo>
                  <a:lnTo>
                    <a:pt x="0" y="318"/>
                  </a:lnTo>
                  <a:lnTo>
                    <a:pt x="8" y="261"/>
                  </a:lnTo>
                  <a:lnTo>
                    <a:pt x="72" y="158"/>
                  </a:lnTo>
                  <a:lnTo>
                    <a:pt x="124" y="113"/>
                  </a:lnTo>
                  <a:lnTo>
                    <a:pt x="187" y="75"/>
                  </a:lnTo>
                  <a:lnTo>
                    <a:pt x="261" y="43"/>
                  </a:lnTo>
                  <a:lnTo>
                    <a:pt x="342" y="20"/>
                  </a:lnTo>
                  <a:lnTo>
                    <a:pt x="431"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1" name="AutoShape 48"/>
            <p:cNvSpPr>
              <a:spLocks/>
            </p:cNvSpPr>
            <p:nvPr/>
          </p:nvSpPr>
          <p:spPr bwMode="auto">
            <a:xfrm>
              <a:off x="3179" y="1984"/>
              <a:ext cx="441" cy="124"/>
            </a:xfrm>
            <a:custGeom>
              <a:avLst/>
              <a:gdLst>
                <a:gd name="T0" fmla="+- 0 3884 3567"/>
                <a:gd name="T1" fmla="*/ T0 w 441"/>
                <a:gd name="T2" fmla="+- 0 2143 2143"/>
                <a:gd name="T3" fmla="*/ 2143 h 124"/>
                <a:gd name="T4" fmla="+- 0 3884 3567"/>
                <a:gd name="T5" fmla="*/ T4 w 441"/>
                <a:gd name="T6" fmla="+- 0 2267 2143"/>
                <a:gd name="T7" fmla="*/ 2267 h 124"/>
                <a:gd name="T8" fmla="+- 0 3997 3567"/>
                <a:gd name="T9" fmla="*/ T8 w 441"/>
                <a:gd name="T10" fmla="+- 0 2210 2143"/>
                <a:gd name="T11" fmla="*/ 2210 h 124"/>
                <a:gd name="T12" fmla="+- 0 3890 3567"/>
                <a:gd name="T13" fmla="*/ T12 w 441"/>
                <a:gd name="T14" fmla="+- 0 2210 2143"/>
                <a:gd name="T15" fmla="*/ 2210 h 124"/>
                <a:gd name="T16" fmla="+- 0 3890 3567"/>
                <a:gd name="T17" fmla="*/ T16 w 441"/>
                <a:gd name="T18" fmla="+- 0 2200 2143"/>
                <a:gd name="T19" fmla="*/ 2200 h 124"/>
                <a:gd name="T20" fmla="+- 0 3997 3567"/>
                <a:gd name="T21" fmla="*/ T20 w 441"/>
                <a:gd name="T22" fmla="+- 0 2200 2143"/>
                <a:gd name="T23" fmla="*/ 2200 h 124"/>
                <a:gd name="T24" fmla="+- 0 3884 3567"/>
                <a:gd name="T25" fmla="*/ T24 w 441"/>
                <a:gd name="T26" fmla="+- 0 2143 2143"/>
                <a:gd name="T27" fmla="*/ 2143 h 124"/>
                <a:gd name="T28" fmla="+- 0 3884 3567"/>
                <a:gd name="T29" fmla="*/ T28 w 441"/>
                <a:gd name="T30" fmla="+- 0 2200 2143"/>
                <a:gd name="T31" fmla="*/ 2200 h 124"/>
                <a:gd name="T32" fmla="+- 0 3567 3567"/>
                <a:gd name="T33" fmla="*/ T32 w 441"/>
                <a:gd name="T34" fmla="+- 0 2200 2143"/>
                <a:gd name="T35" fmla="*/ 2200 h 124"/>
                <a:gd name="T36" fmla="+- 0 3567 3567"/>
                <a:gd name="T37" fmla="*/ T36 w 441"/>
                <a:gd name="T38" fmla="+- 0 2210 2143"/>
                <a:gd name="T39" fmla="*/ 2210 h 124"/>
                <a:gd name="T40" fmla="+- 0 3884 3567"/>
                <a:gd name="T41" fmla="*/ T40 w 441"/>
                <a:gd name="T42" fmla="+- 0 2210 2143"/>
                <a:gd name="T43" fmla="*/ 2210 h 124"/>
                <a:gd name="T44" fmla="+- 0 3884 3567"/>
                <a:gd name="T45" fmla="*/ T44 w 441"/>
                <a:gd name="T46" fmla="+- 0 2200 2143"/>
                <a:gd name="T47" fmla="*/ 2200 h 124"/>
                <a:gd name="T48" fmla="+- 0 3997 3567"/>
                <a:gd name="T49" fmla="*/ T48 w 441"/>
                <a:gd name="T50" fmla="+- 0 2200 2143"/>
                <a:gd name="T51" fmla="*/ 2200 h 124"/>
                <a:gd name="T52" fmla="+- 0 3890 3567"/>
                <a:gd name="T53" fmla="*/ T52 w 441"/>
                <a:gd name="T54" fmla="+- 0 2200 2143"/>
                <a:gd name="T55" fmla="*/ 2200 h 124"/>
                <a:gd name="T56" fmla="+- 0 3890 3567"/>
                <a:gd name="T57" fmla="*/ T56 w 441"/>
                <a:gd name="T58" fmla="+- 0 2210 2143"/>
                <a:gd name="T59" fmla="*/ 2210 h 124"/>
                <a:gd name="T60" fmla="+- 0 3997 3567"/>
                <a:gd name="T61" fmla="*/ T60 w 441"/>
                <a:gd name="T62" fmla="+- 0 2210 2143"/>
                <a:gd name="T63" fmla="*/ 2210 h 124"/>
                <a:gd name="T64" fmla="+- 0 4007 3567"/>
                <a:gd name="T65" fmla="*/ T64 w 441"/>
                <a:gd name="T66" fmla="+- 0 2205 2143"/>
                <a:gd name="T67" fmla="*/ 2205 h 124"/>
                <a:gd name="T68" fmla="+- 0 3997 3567"/>
                <a:gd name="T69" fmla="*/ T68 w 441"/>
                <a:gd name="T70" fmla="+- 0 2200 2143"/>
                <a:gd name="T71" fmla="*/ 2200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2" name="Freeform 391"/>
            <p:cNvSpPr>
              <a:spLocks/>
            </p:cNvSpPr>
            <p:nvPr/>
          </p:nvSpPr>
          <p:spPr bwMode="auto">
            <a:xfrm>
              <a:off x="3620" y="1763"/>
              <a:ext cx="1045" cy="648"/>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3" name="AutoShape 50"/>
            <p:cNvSpPr>
              <a:spLocks/>
            </p:cNvSpPr>
            <p:nvPr/>
          </p:nvSpPr>
          <p:spPr bwMode="auto">
            <a:xfrm>
              <a:off x="7920" y="1232"/>
              <a:ext cx="441" cy="93"/>
            </a:xfrm>
            <a:custGeom>
              <a:avLst/>
              <a:gdLst>
                <a:gd name="T0" fmla="+- 0 9617 9300"/>
                <a:gd name="T1" fmla="*/ T0 w 441"/>
                <a:gd name="T2" fmla="+- 0 1291 1291"/>
                <a:gd name="T3" fmla="*/ 1291 h 124"/>
                <a:gd name="T4" fmla="+- 0 9617 9300"/>
                <a:gd name="T5" fmla="*/ T4 w 441"/>
                <a:gd name="T6" fmla="+- 0 1415 1291"/>
                <a:gd name="T7" fmla="*/ 1415 h 124"/>
                <a:gd name="T8" fmla="+- 0 9730 9300"/>
                <a:gd name="T9" fmla="*/ T8 w 441"/>
                <a:gd name="T10" fmla="+- 0 1358 1291"/>
                <a:gd name="T11" fmla="*/ 1358 h 124"/>
                <a:gd name="T12" fmla="+- 0 9623 9300"/>
                <a:gd name="T13" fmla="*/ T12 w 441"/>
                <a:gd name="T14" fmla="+- 0 1358 1291"/>
                <a:gd name="T15" fmla="*/ 1358 h 124"/>
                <a:gd name="T16" fmla="+- 0 9623 9300"/>
                <a:gd name="T17" fmla="*/ T16 w 441"/>
                <a:gd name="T18" fmla="+- 0 1348 1291"/>
                <a:gd name="T19" fmla="*/ 1348 h 124"/>
                <a:gd name="T20" fmla="+- 0 9730 9300"/>
                <a:gd name="T21" fmla="*/ T20 w 441"/>
                <a:gd name="T22" fmla="+- 0 1348 1291"/>
                <a:gd name="T23" fmla="*/ 1348 h 124"/>
                <a:gd name="T24" fmla="+- 0 9617 9300"/>
                <a:gd name="T25" fmla="*/ T24 w 441"/>
                <a:gd name="T26" fmla="+- 0 1291 1291"/>
                <a:gd name="T27" fmla="*/ 1291 h 124"/>
                <a:gd name="T28" fmla="+- 0 9617 9300"/>
                <a:gd name="T29" fmla="*/ T28 w 441"/>
                <a:gd name="T30" fmla="+- 0 1348 1291"/>
                <a:gd name="T31" fmla="*/ 1348 h 124"/>
                <a:gd name="T32" fmla="+- 0 9300 9300"/>
                <a:gd name="T33" fmla="*/ T32 w 441"/>
                <a:gd name="T34" fmla="+- 0 1348 1291"/>
                <a:gd name="T35" fmla="*/ 1348 h 124"/>
                <a:gd name="T36" fmla="+- 0 9300 9300"/>
                <a:gd name="T37" fmla="*/ T36 w 441"/>
                <a:gd name="T38" fmla="+- 0 1358 1291"/>
                <a:gd name="T39" fmla="*/ 1358 h 124"/>
                <a:gd name="T40" fmla="+- 0 9617 9300"/>
                <a:gd name="T41" fmla="*/ T40 w 441"/>
                <a:gd name="T42" fmla="+- 0 1358 1291"/>
                <a:gd name="T43" fmla="*/ 1358 h 124"/>
                <a:gd name="T44" fmla="+- 0 9617 9300"/>
                <a:gd name="T45" fmla="*/ T44 w 441"/>
                <a:gd name="T46" fmla="+- 0 1348 1291"/>
                <a:gd name="T47" fmla="*/ 1348 h 124"/>
                <a:gd name="T48" fmla="+- 0 9730 9300"/>
                <a:gd name="T49" fmla="*/ T48 w 441"/>
                <a:gd name="T50" fmla="+- 0 1348 1291"/>
                <a:gd name="T51" fmla="*/ 1348 h 124"/>
                <a:gd name="T52" fmla="+- 0 9623 9300"/>
                <a:gd name="T53" fmla="*/ T52 w 441"/>
                <a:gd name="T54" fmla="+- 0 1348 1291"/>
                <a:gd name="T55" fmla="*/ 1348 h 124"/>
                <a:gd name="T56" fmla="+- 0 9623 9300"/>
                <a:gd name="T57" fmla="*/ T56 w 441"/>
                <a:gd name="T58" fmla="+- 0 1358 1291"/>
                <a:gd name="T59" fmla="*/ 1358 h 124"/>
                <a:gd name="T60" fmla="+- 0 9730 9300"/>
                <a:gd name="T61" fmla="*/ T60 w 441"/>
                <a:gd name="T62" fmla="+- 0 1358 1291"/>
                <a:gd name="T63" fmla="*/ 1358 h 124"/>
                <a:gd name="T64" fmla="+- 0 9740 9300"/>
                <a:gd name="T65" fmla="*/ T64 w 441"/>
                <a:gd name="T66" fmla="+- 0 1353 1291"/>
                <a:gd name="T67" fmla="*/ 1353 h 124"/>
                <a:gd name="T68" fmla="+- 0 9730 9300"/>
                <a:gd name="T69" fmla="*/ T68 w 441"/>
                <a:gd name="T70" fmla="+- 0 1348 1291"/>
                <a:gd name="T71" fmla="*/ 134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4" name="Freeform 393"/>
            <p:cNvSpPr>
              <a:spLocks/>
            </p:cNvSpPr>
            <p:nvPr/>
          </p:nvSpPr>
          <p:spPr bwMode="auto">
            <a:xfrm>
              <a:off x="8338" y="795"/>
              <a:ext cx="1308" cy="823"/>
            </a:xfrm>
            <a:custGeom>
              <a:avLst/>
              <a:gdLst>
                <a:gd name="T0" fmla="+- 0 10217 9740"/>
                <a:gd name="T1" fmla="*/ T0 w 953"/>
                <a:gd name="T2" fmla="+- 0 806 806"/>
                <a:gd name="T3" fmla="*/ 806 h 1077"/>
                <a:gd name="T4" fmla="+- 0 10287 9740"/>
                <a:gd name="T5" fmla="*/ T4 w 953"/>
                <a:gd name="T6" fmla="+- 0 811 806"/>
                <a:gd name="T7" fmla="*/ 811 h 1077"/>
                <a:gd name="T8" fmla="+- 0 10354 9740"/>
                <a:gd name="T9" fmla="*/ T8 w 953"/>
                <a:gd name="T10" fmla="+- 0 828 806"/>
                <a:gd name="T11" fmla="*/ 828 h 1077"/>
                <a:gd name="T12" fmla="+- 0 10418 9740"/>
                <a:gd name="T13" fmla="*/ T12 w 953"/>
                <a:gd name="T14" fmla="+- 0 856 806"/>
                <a:gd name="T15" fmla="*/ 856 h 1077"/>
                <a:gd name="T16" fmla="+- 0 10476 9740"/>
                <a:gd name="T17" fmla="*/ T16 w 953"/>
                <a:gd name="T18" fmla="+- 0 892 806"/>
                <a:gd name="T19" fmla="*/ 892 h 1077"/>
                <a:gd name="T20" fmla="+- 0 10529 9740"/>
                <a:gd name="T21" fmla="*/ T20 w 953"/>
                <a:gd name="T22" fmla="+- 0 938 806"/>
                <a:gd name="T23" fmla="*/ 938 h 1077"/>
                <a:gd name="T24" fmla="+- 0 10576 9740"/>
                <a:gd name="T25" fmla="*/ T24 w 953"/>
                <a:gd name="T26" fmla="+- 0 991 806"/>
                <a:gd name="T27" fmla="*/ 991 h 1077"/>
                <a:gd name="T28" fmla="+- 0 10616 9740"/>
                <a:gd name="T29" fmla="*/ T28 w 953"/>
                <a:gd name="T30" fmla="+- 0 1051 806"/>
                <a:gd name="T31" fmla="*/ 1051 h 1077"/>
                <a:gd name="T32" fmla="+- 0 10649 9740"/>
                <a:gd name="T33" fmla="*/ T32 w 953"/>
                <a:gd name="T34" fmla="+- 0 1117 806"/>
                <a:gd name="T35" fmla="*/ 1117 h 1077"/>
                <a:gd name="T36" fmla="+- 0 10673 9740"/>
                <a:gd name="T37" fmla="*/ T36 w 953"/>
                <a:gd name="T38" fmla="+- 0 1188 806"/>
                <a:gd name="T39" fmla="*/ 1188 h 1077"/>
                <a:gd name="T40" fmla="+- 0 10688 9740"/>
                <a:gd name="T41" fmla="*/ T40 w 953"/>
                <a:gd name="T42" fmla="+- 0 1264 806"/>
                <a:gd name="T43" fmla="*/ 1264 h 1077"/>
                <a:gd name="T44" fmla="+- 0 10693 9740"/>
                <a:gd name="T45" fmla="*/ T44 w 953"/>
                <a:gd name="T46" fmla="+- 0 1344 806"/>
                <a:gd name="T47" fmla="*/ 1344 h 1077"/>
                <a:gd name="T48" fmla="+- 0 10688 9740"/>
                <a:gd name="T49" fmla="*/ T48 w 953"/>
                <a:gd name="T50" fmla="+- 0 1423 806"/>
                <a:gd name="T51" fmla="*/ 1423 h 1077"/>
                <a:gd name="T52" fmla="+- 0 10673 9740"/>
                <a:gd name="T53" fmla="*/ T52 w 953"/>
                <a:gd name="T54" fmla="+- 0 1499 806"/>
                <a:gd name="T55" fmla="*/ 1499 h 1077"/>
                <a:gd name="T56" fmla="+- 0 10649 9740"/>
                <a:gd name="T57" fmla="*/ T56 w 953"/>
                <a:gd name="T58" fmla="+- 0 1571 806"/>
                <a:gd name="T59" fmla="*/ 1571 h 1077"/>
                <a:gd name="T60" fmla="+- 0 10616 9740"/>
                <a:gd name="T61" fmla="*/ T60 w 953"/>
                <a:gd name="T62" fmla="+- 0 1637 806"/>
                <a:gd name="T63" fmla="*/ 1637 h 1077"/>
                <a:gd name="T64" fmla="+- 0 10576 9740"/>
                <a:gd name="T65" fmla="*/ T64 w 953"/>
                <a:gd name="T66" fmla="+- 0 1697 806"/>
                <a:gd name="T67" fmla="*/ 1697 h 1077"/>
                <a:gd name="T68" fmla="+- 0 10529 9740"/>
                <a:gd name="T69" fmla="*/ T68 w 953"/>
                <a:gd name="T70" fmla="+- 0 1750 806"/>
                <a:gd name="T71" fmla="*/ 1750 h 1077"/>
                <a:gd name="T72" fmla="+- 0 10476 9740"/>
                <a:gd name="T73" fmla="*/ T72 w 953"/>
                <a:gd name="T74" fmla="+- 0 1796 806"/>
                <a:gd name="T75" fmla="*/ 1796 h 1077"/>
                <a:gd name="T76" fmla="+- 0 10418 9740"/>
                <a:gd name="T77" fmla="*/ T76 w 953"/>
                <a:gd name="T78" fmla="+- 0 1832 806"/>
                <a:gd name="T79" fmla="*/ 1832 h 1077"/>
                <a:gd name="T80" fmla="+- 0 10354 9740"/>
                <a:gd name="T81" fmla="*/ T80 w 953"/>
                <a:gd name="T82" fmla="+- 0 1860 806"/>
                <a:gd name="T83" fmla="*/ 1860 h 1077"/>
                <a:gd name="T84" fmla="+- 0 10287 9740"/>
                <a:gd name="T85" fmla="*/ T84 w 953"/>
                <a:gd name="T86" fmla="+- 0 1876 806"/>
                <a:gd name="T87" fmla="*/ 1876 h 1077"/>
                <a:gd name="T88" fmla="+- 0 10217 9740"/>
                <a:gd name="T89" fmla="*/ T88 w 953"/>
                <a:gd name="T90" fmla="+- 0 1882 806"/>
                <a:gd name="T91" fmla="*/ 1882 h 1077"/>
                <a:gd name="T92" fmla="+- 0 10146 9740"/>
                <a:gd name="T93" fmla="*/ T92 w 953"/>
                <a:gd name="T94" fmla="+- 0 1876 806"/>
                <a:gd name="T95" fmla="*/ 1876 h 1077"/>
                <a:gd name="T96" fmla="+- 0 10079 9740"/>
                <a:gd name="T97" fmla="*/ T96 w 953"/>
                <a:gd name="T98" fmla="+- 0 1860 806"/>
                <a:gd name="T99" fmla="*/ 1860 h 1077"/>
                <a:gd name="T100" fmla="+- 0 10016 9740"/>
                <a:gd name="T101" fmla="*/ T100 w 953"/>
                <a:gd name="T102" fmla="+- 0 1832 806"/>
                <a:gd name="T103" fmla="*/ 1832 h 1077"/>
                <a:gd name="T104" fmla="+- 0 9957 9740"/>
                <a:gd name="T105" fmla="*/ T104 w 953"/>
                <a:gd name="T106" fmla="+- 0 1796 806"/>
                <a:gd name="T107" fmla="*/ 1796 h 1077"/>
                <a:gd name="T108" fmla="+- 0 9904 9740"/>
                <a:gd name="T109" fmla="*/ T108 w 953"/>
                <a:gd name="T110" fmla="+- 0 1750 806"/>
                <a:gd name="T111" fmla="*/ 1750 h 1077"/>
                <a:gd name="T112" fmla="+- 0 9857 9740"/>
                <a:gd name="T113" fmla="*/ T112 w 953"/>
                <a:gd name="T114" fmla="+- 0 1697 806"/>
                <a:gd name="T115" fmla="*/ 1697 h 1077"/>
                <a:gd name="T116" fmla="+- 0 9817 9740"/>
                <a:gd name="T117" fmla="*/ T116 w 953"/>
                <a:gd name="T118" fmla="+- 0 1637 806"/>
                <a:gd name="T119" fmla="*/ 1637 h 1077"/>
                <a:gd name="T120" fmla="+- 0 9784 9740"/>
                <a:gd name="T121" fmla="*/ T120 w 953"/>
                <a:gd name="T122" fmla="+- 0 1571 806"/>
                <a:gd name="T123" fmla="*/ 1571 h 1077"/>
                <a:gd name="T124" fmla="+- 0 9760 9740"/>
                <a:gd name="T125" fmla="*/ T124 w 953"/>
                <a:gd name="T126" fmla="+- 0 1499 806"/>
                <a:gd name="T127" fmla="*/ 1499 h 1077"/>
                <a:gd name="T128" fmla="+- 0 9745 9740"/>
                <a:gd name="T129" fmla="*/ T128 w 953"/>
                <a:gd name="T130" fmla="+- 0 1423 806"/>
                <a:gd name="T131" fmla="*/ 1423 h 1077"/>
                <a:gd name="T132" fmla="+- 0 9740 9740"/>
                <a:gd name="T133" fmla="*/ T132 w 953"/>
                <a:gd name="T134" fmla="+- 0 1344 806"/>
                <a:gd name="T135" fmla="*/ 1344 h 1077"/>
                <a:gd name="T136" fmla="+- 0 9745 9740"/>
                <a:gd name="T137" fmla="*/ T136 w 953"/>
                <a:gd name="T138" fmla="+- 0 1264 806"/>
                <a:gd name="T139" fmla="*/ 1264 h 1077"/>
                <a:gd name="T140" fmla="+- 0 9760 9740"/>
                <a:gd name="T141" fmla="*/ T140 w 953"/>
                <a:gd name="T142" fmla="+- 0 1188 806"/>
                <a:gd name="T143" fmla="*/ 1188 h 1077"/>
                <a:gd name="T144" fmla="+- 0 9784 9740"/>
                <a:gd name="T145" fmla="*/ T144 w 953"/>
                <a:gd name="T146" fmla="+- 0 1117 806"/>
                <a:gd name="T147" fmla="*/ 1117 h 1077"/>
                <a:gd name="T148" fmla="+- 0 9817 9740"/>
                <a:gd name="T149" fmla="*/ T148 w 953"/>
                <a:gd name="T150" fmla="+- 0 1051 806"/>
                <a:gd name="T151" fmla="*/ 1051 h 1077"/>
                <a:gd name="T152" fmla="+- 0 9857 9740"/>
                <a:gd name="T153" fmla="*/ T152 w 953"/>
                <a:gd name="T154" fmla="+- 0 991 806"/>
                <a:gd name="T155" fmla="*/ 991 h 1077"/>
                <a:gd name="T156" fmla="+- 0 9904 9740"/>
                <a:gd name="T157" fmla="*/ T156 w 953"/>
                <a:gd name="T158" fmla="+- 0 938 806"/>
                <a:gd name="T159" fmla="*/ 938 h 1077"/>
                <a:gd name="T160" fmla="+- 0 9957 9740"/>
                <a:gd name="T161" fmla="*/ T160 w 953"/>
                <a:gd name="T162" fmla="+- 0 892 806"/>
                <a:gd name="T163" fmla="*/ 892 h 1077"/>
                <a:gd name="T164" fmla="+- 0 10016 9740"/>
                <a:gd name="T165" fmla="*/ T164 w 953"/>
                <a:gd name="T166" fmla="+- 0 856 806"/>
                <a:gd name="T167" fmla="*/ 856 h 1077"/>
                <a:gd name="T168" fmla="+- 0 10079 9740"/>
                <a:gd name="T169" fmla="*/ T168 w 953"/>
                <a:gd name="T170" fmla="+- 0 828 806"/>
                <a:gd name="T171" fmla="*/ 828 h 1077"/>
                <a:gd name="T172" fmla="+- 0 10146 9740"/>
                <a:gd name="T173" fmla="*/ T172 w 953"/>
                <a:gd name="T174" fmla="+- 0 811 806"/>
                <a:gd name="T175" fmla="*/ 811 h 1077"/>
                <a:gd name="T176" fmla="+- 0 10217 9740"/>
                <a:gd name="T177" fmla="*/ T176 w 953"/>
                <a:gd name="T178" fmla="+- 0 806 806"/>
                <a:gd name="T179" fmla="*/ 806 h 10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953" h="1077">
                  <a:moveTo>
                    <a:pt x="477" y="0"/>
                  </a:moveTo>
                  <a:lnTo>
                    <a:pt x="547" y="5"/>
                  </a:lnTo>
                  <a:lnTo>
                    <a:pt x="614" y="22"/>
                  </a:lnTo>
                  <a:lnTo>
                    <a:pt x="678" y="50"/>
                  </a:lnTo>
                  <a:lnTo>
                    <a:pt x="736" y="86"/>
                  </a:lnTo>
                  <a:lnTo>
                    <a:pt x="789" y="132"/>
                  </a:lnTo>
                  <a:lnTo>
                    <a:pt x="836" y="185"/>
                  </a:lnTo>
                  <a:lnTo>
                    <a:pt x="876" y="245"/>
                  </a:lnTo>
                  <a:lnTo>
                    <a:pt x="909" y="311"/>
                  </a:lnTo>
                  <a:lnTo>
                    <a:pt x="933" y="382"/>
                  </a:lnTo>
                  <a:lnTo>
                    <a:pt x="948" y="458"/>
                  </a:lnTo>
                  <a:lnTo>
                    <a:pt x="953" y="538"/>
                  </a:lnTo>
                  <a:lnTo>
                    <a:pt x="948" y="617"/>
                  </a:lnTo>
                  <a:lnTo>
                    <a:pt x="933" y="693"/>
                  </a:lnTo>
                  <a:lnTo>
                    <a:pt x="909" y="765"/>
                  </a:lnTo>
                  <a:lnTo>
                    <a:pt x="876" y="831"/>
                  </a:lnTo>
                  <a:lnTo>
                    <a:pt x="836" y="891"/>
                  </a:lnTo>
                  <a:lnTo>
                    <a:pt x="789" y="944"/>
                  </a:lnTo>
                  <a:lnTo>
                    <a:pt x="736" y="990"/>
                  </a:lnTo>
                  <a:lnTo>
                    <a:pt x="678" y="1026"/>
                  </a:lnTo>
                  <a:lnTo>
                    <a:pt x="614" y="1054"/>
                  </a:lnTo>
                  <a:lnTo>
                    <a:pt x="547" y="1070"/>
                  </a:lnTo>
                  <a:lnTo>
                    <a:pt x="477" y="1076"/>
                  </a:lnTo>
                  <a:lnTo>
                    <a:pt x="406" y="1070"/>
                  </a:lnTo>
                  <a:lnTo>
                    <a:pt x="339" y="1054"/>
                  </a:lnTo>
                  <a:lnTo>
                    <a:pt x="276" y="1026"/>
                  </a:lnTo>
                  <a:lnTo>
                    <a:pt x="217" y="990"/>
                  </a:lnTo>
                  <a:lnTo>
                    <a:pt x="164" y="944"/>
                  </a:lnTo>
                  <a:lnTo>
                    <a:pt x="117" y="891"/>
                  </a:lnTo>
                  <a:lnTo>
                    <a:pt x="77" y="831"/>
                  </a:lnTo>
                  <a:lnTo>
                    <a:pt x="44" y="765"/>
                  </a:lnTo>
                  <a:lnTo>
                    <a:pt x="20" y="693"/>
                  </a:lnTo>
                  <a:lnTo>
                    <a:pt x="5" y="617"/>
                  </a:lnTo>
                  <a:lnTo>
                    <a:pt x="0" y="538"/>
                  </a:lnTo>
                  <a:lnTo>
                    <a:pt x="5" y="458"/>
                  </a:lnTo>
                  <a:lnTo>
                    <a:pt x="20" y="382"/>
                  </a:lnTo>
                  <a:lnTo>
                    <a:pt x="44" y="311"/>
                  </a:lnTo>
                  <a:lnTo>
                    <a:pt x="77" y="245"/>
                  </a:lnTo>
                  <a:lnTo>
                    <a:pt x="117" y="185"/>
                  </a:lnTo>
                  <a:lnTo>
                    <a:pt x="164" y="132"/>
                  </a:lnTo>
                  <a:lnTo>
                    <a:pt x="217" y="86"/>
                  </a:lnTo>
                  <a:lnTo>
                    <a:pt x="276" y="50"/>
                  </a:lnTo>
                  <a:lnTo>
                    <a:pt x="339" y="22"/>
                  </a:lnTo>
                  <a:lnTo>
                    <a:pt x="406" y="5"/>
                  </a:lnTo>
                  <a:lnTo>
                    <a:pt x="477"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5" name="Text Box 52"/>
            <p:cNvSpPr txBox="1">
              <a:spLocks noChangeArrowheads="1"/>
            </p:cNvSpPr>
            <p:nvPr/>
          </p:nvSpPr>
          <p:spPr bwMode="auto">
            <a:xfrm>
              <a:off x="1648" y="181"/>
              <a:ext cx="196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6" name="Text Box 53"/>
            <p:cNvSpPr txBox="1">
              <a:spLocks noChangeArrowheads="1"/>
            </p:cNvSpPr>
            <p:nvPr/>
          </p:nvSpPr>
          <p:spPr bwMode="auto">
            <a:xfrm>
              <a:off x="6585" y="55"/>
              <a:ext cx="1318"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Bagian Paha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54"/>
            <p:cNvSpPr txBox="1">
              <a:spLocks noChangeArrowheads="1"/>
            </p:cNvSpPr>
            <p:nvPr/>
          </p:nvSpPr>
          <p:spPr bwMode="auto">
            <a:xfrm>
              <a:off x="2030" y="1083"/>
              <a:ext cx="82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Sortasi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55"/>
            <p:cNvSpPr txBox="1">
              <a:spLocks noChangeArrowheads="1"/>
            </p:cNvSpPr>
            <p:nvPr/>
          </p:nvSpPr>
          <p:spPr bwMode="auto">
            <a:xfrm>
              <a:off x="3753" y="953"/>
              <a:ext cx="204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Apkir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9" name="Text Box 56"/>
            <p:cNvSpPr txBox="1">
              <a:spLocks noChangeArrowheads="1"/>
            </p:cNvSpPr>
            <p:nvPr/>
          </p:nvSpPr>
          <p:spPr bwMode="auto">
            <a:xfrm>
              <a:off x="6907" y="1096"/>
              <a:ext cx="79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Sortasi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0" name="Text Box 57"/>
            <p:cNvSpPr txBox="1">
              <a:spLocks noChangeArrowheads="1"/>
            </p:cNvSpPr>
            <p:nvPr/>
          </p:nvSpPr>
          <p:spPr bwMode="auto">
            <a:xfrm>
              <a:off x="8488" y="939"/>
              <a:ext cx="1095"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27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Sapi Apkir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58"/>
            <p:cNvSpPr txBox="1">
              <a:spLocks noChangeArrowheads="1"/>
            </p:cNvSpPr>
            <p:nvPr/>
          </p:nvSpPr>
          <p:spPr bwMode="auto">
            <a:xfrm>
              <a:off x="495" y="1837"/>
              <a:ext cx="71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Bersih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59"/>
            <p:cNvSpPr txBox="1">
              <a:spLocks noChangeArrowheads="1"/>
            </p:cNvSpPr>
            <p:nvPr/>
          </p:nvSpPr>
          <p:spPr bwMode="auto">
            <a:xfrm>
              <a:off x="1937" y="1918"/>
              <a:ext cx="10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Pencucian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0"/>
            <p:cNvSpPr txBox="1">
              <a:spLocks noChangeArrowheads="1"/>
            </p:cNvSpPr>
            <p:nvPr/>
          </p:nvSpPr>
          <p:spPr bwMode="auto">
            <a:xfrm>
              <a:off x="3851" y="1837"/>
              <a:ext cx="67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4" name="Text Box 61"/>
            <p:cNvSpPr txBox="1">
              <a:spLocks noChangeArrowheads="1"/>
            </p:cNvSpPr>
            <p:nvPr/>
          </p:nvSpPr>
          <p:spPr bwMode="auto">
            <a:xfrm>
              <a:off x="6281" y="1921"/>
              <a:ext cx="208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Pemotongan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50 </a:t>
              </a: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2"/>
            <p:cNvSpPr txBox="1">
              <a:spLocks noChangeArrowheads="1"/>
            </p:cNvSpPr>
            <p:nvPr/>
          </p:nvSpPr>
          <p:spPr bwMode="auto">
            <a:xfrm>
              <a:off x="1420" y="2697"/>
              <a:ext cx="199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Penimbangan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W = 200 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6" name="Text Box 63"/>
            <p:cNvSpPr txBox="1">
              <a:spLocks noChangeArrowheads="1"/>
            </p:cNvSpPr>
            <p:nvPr/>
          </p:nvSpPr>
          <p:spPr bwMode="auto">
            <a:xfrm>
              <a:off x="6766" y="3006"/>
              <a:ext cx="1194"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Potong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7" name="Text Box 65"/>
            <p:cNvSpPr txBox="1">
              <a:spLocks noChangeArrowheads="1"/>
            </p:cNvSpPr>
            <p:nvPr/>
          </p:nvSpPr>
          <p:spPr bwMode="auto">
            <a:xfrm>
              <a:off x="1819" y="3740"/>
              <a:ext cx="1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Penghancuran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8" name="Text Box 66"/>
            <p:cNvSpPr txBox="1">
              <a:spLocks noChangeArrowheads="1"/>
            </p:cNvSpPr>
            <p:nvPr/>
          </p:nvSpPr>
          <p:spPr bwMode="auto">
            <a:xfrm>
              <a:off x="515" y="3599"/>
              <a:ext cx="67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Steril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9" name="Text Box 67"/>
            <p:cNvSpPr txBox="1">
              <a:spLocks noChangeArrowheads="1"/>
            </p:cNvSpPr>
            <p:nvPr/>
          </p:nvSpPr>
          <p:spPr bwMode="auto">
            <a:xfrm>
              <a:off x="3498" y="3571"/>
              <a:ext cx="17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Siklus Terpilih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0" name="Text Box 68"/>
            <p:cNvSpPr txBox="1">
              <a:spLocks noChangeArrowheads="1"/>
            </p:cNvSpPr>
            <p:nvPr/>
          </p:nvSpPr>
          <p:spPr bwMode="auto">
            <a:xfrm>
              <a:off x="5912" y="3980"/>
              <a:ext cx="3118"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0845" marR="41084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t = 30’ ; 60’ ; 90’ </a:t>
              </a:r>
            </a:p>
            <a:p>
              <a:pPr algn="ctr"/>
              <a:r>
                <a:rPr lang="en-US" sz="1200" b="1" dirty="0">
                  <a:latin typeface="Times New Roman" panose="02020603050405020304" pitchFamily="18" charset="0"/>
                  <a:cs typeface="Times New Roman" panose="02020603050405020304" pitchFamily="18" charset="0"/>
                </a:rPr>
                <a:t>T = 10ºC</a:t>
              </a:r>
            </a:p>
            <a:p>
              <a:pPr algn="ctr"/>
              <a:r>
                <a:rPr lang="en-US" sz="1200" b="1" dirty="0">
                  <a:latin typeface="Times New Roman" panose="02020603050405020304" pitchFamily="18" charset="0"/>
                  <a:cs typeface="Times New Roman" panose="02020603050405020304" pitchFamily="18" charset="0"/>
                </a:rPr>
                <a:t>Konsentrasi = 5% ; 10% ; 15%</a:t>
              </a:r>
            </a:p>
          </p:txBody>
        </p:sp>
        <p:sp>
          <p:nvSpPr>
            <p:cNvPr id="411" name="Text Box 69"/>
            <p:cNvSpPr txBox="1">
              <a:spLocks noChangeArrowheads="1"/>
            </p:cNvSpPr>
            <p:nvPr/>
          </p:nvSpPr>
          <p:spPr bwMode="auto">
            <a:xfrm>
              <a:off x="1786" y="4569"/>
              <a:ext cx="136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Penyaringan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2" name="Text Box 70"/>
            <p:cNvSpPr txBox="1">
              <a:spLocks noChangeArrowheads="1"/>
            </p:cNvSpPr>
            <p:nvPr/>
          </p:nvSpPr>
          <p:spPr bwMode="auto">
            <a:xfrm>
              <a:off x="3688" y="4360"/>
              <a:ext cx="1317"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Ampas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35"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3" name="Text Box 71"/>
            <p:cNvSpPr txBox="1">
              <a:spLocks noChangeArrowheads="1"/>
            </p:cNvSpPr>
            <p:nvPr/>
          </p:nvSpPr>
          <p:spPr bwMode="auto">
            <a:xfrm>
              <a:off x="6887" y="5440"/>
              <a:ext cx="113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Penirisan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4" name="Text Box 72"/>
            <p:cNvSpPr txBox="1">
              <a:spLocks noChangeArrowheads="1"/>
            </p:cNvSpPr>
            <p:nvPr/>
          </p:nvSpPr>
          <p:spPr bwMode="auto">
            <a:xfrm>
              <a:off x="8361" y="5146"/>
              <a:ext cx="1543"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11455" marR="21145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Bekas 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73"/>
            <p:cNvSpPr txBox="1">
              <a:spLocks noChangeArrowheads="1"/>
            </p:cNvSpPr>
            <p:nvPr/>
          </p:nvSpPr>
          <p:spPr bwMode="auto">
            <a:xfrm>
              <a:off x="1513" y="5529"/>
              <a:ext cx="209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Ekstrak </a:t>
              </a: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Kecombrang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6" name="Text Box 74"/>
            <p:cNvSpPr txBox="1">
              <a:spLocks noChangeArrowheads="1"/>
            </p:cNvSpPr>
            <p:nvPr/>
          </p:nvSpPr>
          <p:spPr bwMode="auto">
            <a:xfrm>
              <a:off x="6481" y="6272"/>
              <a:ext cx="205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Daging Sapi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Hasil Perendaman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7" name="Text Box 75"/>
            <p:cNvSpPr txBox="1">
              <a:spLocks noChangeArrowheads="1"/>
            </p:cNvSpPr>
            <p:nvPr/>
          </p:nvSpPr>
          <p:spPr bwMode="auto">
            <a:xfrm>
              <a:off x="6988" y="7348"/>
              <a:ext cx="1463"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Pengujian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18" name="AutoShape 50"/>
          <p:cNvSpPr>
            <a:spLocks/>
          </p:cNvSpPr>
          <p:nvPr/>
        </p:nvSpPr>
        <p:spPr bwMode="auto">
          <a:xfrm rot="10800000">
            <a:off x="4600688" y="3590138"/>
            <a:ext cx="655955" cy="55245"/>
          </a:xfrm>
          <a:custGeom>
            <a:avLst/>
            <a:gdLst>
              <a:gd name="T0" fmla="+- 0 9617 9300"/>
              <a:gd name="T1" fmla="*/ T0 w 441"/>
              <a:gd name="T2" fmla="+- 0 1291 1291"/>
              <a:gd name="T3" fmla="*/ 1291 h 124"/>
              <a:gd name="T4" fmla="+- 0 9617 9300"/>
              <a:gd name="T5" fmla="*/ T4 w 441"/>
              <a:gd name="T6" fmla="+- 0 1415 1291"/>
              <a:gd name="T7" fmla="*/ 1415 h 124"/>
              <a:gd name="T8" fmla="+- 0 9730 9300"/>
              <a:gd name="T9" fmla="*/ T8 w 441"/>
              <a:gd name="T10" fmla="+- 0 1358 1291"/>
              <a:gd name="T11" fmla="*/ 1358 h 124"/>
              <a:gd name="T12" fmla="+- 0 9623 9300"/>
              <a:gd name="T13" fmla="*/ T12 w 441"/>
              <a:gd name="T14" fmla="+- 0 1358 1291"/>
              <a:gd name="T15" fmla="*/ 1358 h 124"/>
              <a:gd name="T16" fmla="+- 0 9623 9300"/>
              <a:gd name="T17" fmla="*/ T16 w 441"/>
              <a:gd name="T18" fmla="+- 0 1348 1291"/>
              <a:gd name="T19" fmla="*/ 1348 h 124"/>
              <a:gd name="T20" fmla="+- 0 9730 9300"/>
              <a:gd name="T21" fmla="*/ T20 w 441"/>
              <a:gd name="T22" fmla="+- 0 1348 1291"/>
              <a:gd name="T23" fmla="*/ 1348 h 124"/>
              <a:gd name="T24" fmla="+- 0 9617 9300"/>
              <a:gd name="T25" fmla="*/ T24 w 441"/>
              <a:gd name="T26" fmla="+- 0 1291 1291"/>
              <a:gd name="T27" fmla="*/ 1291 h 124"/>
              <a:gd name="T28" fmla="+- 0 9617 9300"/>
              <a:gd name="T29" fmla="*/ T28 w 441"/>
              <a:gd name="T30" fmla="+- 0 1348 1291"/>
              <a:gd name="T31" fmla="*/ 1348 h 124"/>
              <a:gd name="T32" fmla="+- 0 9300 9300"/>
              <a:gd name="T33" fmla="*/ T32 w 441"/>
              <a:gd name="T34" fmla="+- 0 1348 1291"/>
              <a:gd name="T35" fmla="*/ 1348 h 124"/>
              <a:gd name="T36" fmla="+- 0 9300 9300"/>
              <a:gd name="T37" fmla="*/ T36 w 441"/>
              <a:gd name="T38" fmla="+- 0 1358 1291"/>
              <a:gd name="T39" fmla="*/ 1358 h 124"/>
              <a:gd name="T40" fmla="+- 0 9617 9300"/>
              <a:gd name="T41" fmla="*/ T40 w 441"/>
              <a:gd name="T42" fmla="+- 0 1358 1291"/>
              <a:gd name="T43" fmla="*/ 1358 h 124"/>
              <a:gd name="T44" fmla="+- 0 9617 9300"/>
              <a:gd name="T45" fmla="*/ T44 w 441"/>
              <a:gd name="T46" fmla="+- 0 1348 1291"/>
              <a:gd name="T47" fmla="*/ 1348 h 124"/>
              <a:gd name="T48" fmla="+- 0 9730 9300"/>
              <a:gd name="T49" fmla="*/ T48 w 441"/>
              <a:gd name="T50" fmla="+- 0 1348 1291"/>
              <a:gd name="T51" fmla="*/ 1348 h 124"/>
              <a:gd name="T52" fmla="+- 0 9623 9300"/>
              <a:gd name="T53" fmla="*/ T52 w 441"/>
              <a:gd name="T54" fmla="+- 0 1348 1291"/>
              <a:gd name="T55" fmla="*/ 1348 h 124"/>
              <a:gd name="T56" fmla="+- 0 9623 9300"/>
              <a:gd name="T57" fmla="*/ T56 w 441"/>
              <a:gd name="T58" fmla="+- 0 1358 1291"/>
              <a:gd name="T59" fmla="*/ 1358 h 124"/>
              <a:gd name="T60" fmla="+- 0 9730 9300"/>
              <a:gd name="T61" fmla="*/ T60 w 441"/>
              <a:gd name="T62" fmla="+- 0 1358 1291"/>
              <a:gd name="T63" fmla="*/ 1358 h 124"/>
              <a:gd name="T64" fmla="+- 0 9740 9300"/>
              <a:gd name="T65" fmla="*/ T64 w 441"/>
              <a:gd name="T66" fmla="+- 0 1353 1291"/>
              <a:gd name="T67" fmla="*/ 1353 h 124"/>
              <a:gd name="T68" fmla="+- 0 9730 9300"/>
              <a:gd name="T69" fmla="*/ T68 w 441"/>
              <a:gd name="T70" fmla="+- 0 1348 1291"/>
              <a:gd name="T71" fmla="*/ 134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7" y="0"/>
                </a:moveTo>
                <a:lnTo>
                  <a:pt x="317" y="124"/>
                </a:lnTo>
                <a:lnTo>
                  <a:pt x="430" y="67"/>
                </a:lnTo>
                <a:lnTo>
                  <a:pt x="323" y="67"/>
                </a:lnTo>
                <a:lnTo>
                  <a:pt x="323" y="57"/>
                </a:lnTo>
                <a:lnTo>
                  <a:pt x="430" y="57"/>
                </a:lnTo>
                <a:lnTo>
                  <a:pt x="317" y="0"/>
                </a:lnTo>
                <a:close/>
                <a:moveTo>
                  <a:pt x="317" y="57"/>
                </a:moveTo>
                <a:lnTo>
                  <a:pt x="0" y="57"/>
                </a:lnTo>
                <a:lnTo>
                  <a:pt x="0" y="67"/>
                </a:lnTo>
                <a:lnTo>
                  <a:pt x="317" y="67"/>
                </a:lnTo>
                <a:lnTo>
                  <a:pt x="317" y="57"/>
                </a:lnTo>
                <a:close/>
                <a:moveTo>
                  <a:pt x="430" y="57"/>
                </a:moveTo>
                <a:lnTo>
                  <a:pt x="323" y="57"/>
                </a:lnTo>
                <a:lnTo>
                  <a:pt x="323" y="67"/>
                </a:lnTo>
                <a:lnTo>
                  <a:pt x="430" y="67"/>
                </a:lnTo>
                <a:lnTo>
                  <a:pt x="440" y="62"/>
                </a:lnTo>
                <a:lnTo>
                  <a:pt x="430" y="5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419" name="Straight Connector 418"/>
          <p:cNvCxnSpPr/>
          <p:nvPr/>
        </p:nvCxnSpPr>
        <p:spPr>
          <a:xfrm flipV="1">
            <a:off x="5253035" y="3618658"/>
            <a:ext cx="0" cy="325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63" name="Rectangle 53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71" name="Vertical Scroll 2270"/>
          <p:cNvSpPr/>
          <p:nvPr/>
        </p:nvSpPr>
        <p:spPr>
          <a:xfrm>
            <a:off x="13236" y="1373166"/>
            <a:ext cx="2335107" cy="4393365"/>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DIAGRAM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ALIR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PENELITIAN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en-US" sz="1600" b="1" dirty="0" smtClean="0">
                <a:solidFill>
                  <a:schemeClr val="bg1"/>
                </a:solidFill>
                <a:latin typeface="Adobe Fan Heiti Std B" panose="020B0700000000000000" pitchFamily="34" charset="-128"/>
                <a:ea typeface="Adobe Fan Heiti Std B" panose="020B0700000000000000" pitchFamily="34" charset="-128"/>
              </a:rPr>
              <a:t>UTAMA</a:t>
            </a:r>
            <a:endParaRPr lang="en-US" sz="1600" b="1" dirty="0">
              <a:solidFill>
                <a:schemeClr val="bg1"/>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212978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033" t="24075" r="38419" b="10079"/>
          <a:stretch/>
        </p:blipFill>
        <p:spPr>
          <a:xfrm>
            <a:off x="4327299" y="386366"/>
            <a:ext cx="4018209" cy="6059718"/>
          </a:xfrm>
          <a:prstGeom prst="rect">
            <a:avLst/>
          </a:prstGeom>
        </p:spPr>
      </p:pic>
      <p:sp>
        <p:nvSpPr>
          <p:cNvPr id="5" name="Rectangle 4"/>
          <p:cNvSpPr/>
          <p:nvPr/>
        </p:nvSpPr>
        <p:spPr>
          <a:xfrm>
            <a:off x="660041" y="1957589"/>
            <a:ext cx="2855891" cy="2718539"/>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Adobe Garamond Pro Bold" panose="02020702060506020403" pitchFamily="18" charset="0"/>
              </a:rPr>
              <a:t>Konsentrasi Ekstrak Bunga 100 %</a:t>
            </a:r>
            <a:endParaRPr lang="en-US" sz="3600" dirty="0">
              <a:solidFill>
                <a:schemeClr val="bg1"/>
              </a:solidFill>
              <a:latin typeface="Adobe Garamond Pro Bold" panose="02020702060506020403" pitchFamily="18" charset="0"/>
            </a:endParaRPr>
          </a:p>
        </p:txBody>
      </p:sp>
    </p:spTree>
    <p:extLst>
      <p:ext uri="{BB962C8B-B14F-4D97-AF65-F5344CB8AC3E}">
        <p14:creationId xmlns:p14="http://schemas.microsoft.com/office/powerpoint/2010/main" val="3191570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4" name="Title 1"/>
          <p:cNvSpPr txBox="1">
            <a:spLocks/>
          </p:cNvSpPr>
          <p:nvPr/>
        </p:nvSpPr>
        <p:spPr>
          <a:xfrm>
            <a:off x="1705913" y="1039979"/>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pendahuluan</a:t>
            </a:r>
            <a:endParaRPr lang="en-US" dirty="0">
              <a:latin typeface="Adobe Garamond Pro Bold" panose="020207020605060204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69668520"/>
              </p:ext>
            </p:extLst>
          </p:nvPr>
        </p:nvGraphicFramePr>
        <p:xfrm>
          <a:off x="669702" y="2378558"/>
          <a:ext cx="7765962" cy="2995445"/>
        </p:xfrm>
        <a:graphic>
          <a:graphicData uri="http://schemas.openxmlformats.org/drawingml/2006/table">
            <a:tbl>
              <a:tblPr firstRow="1" firstCol="1" bandRow="1">
                <a:tableStyleId>{5C22544A-7EE6-4342-B048-85BDC9FD1C3A}</a:tableStyleId>
              </a:tblPr>
              <a:tblGrid>
                <a:gridCol w="2087767"/>
                <a:gridCol w="2087767"/>
                <a:gridCol w="1709728"/>
                <a:gridCol w="1880700"/>
              </a:tblGrid>
              <a:tr h="371000">
                <a:tc rowSpan="2">
                  <a:txBody>
                    <a:bodyPr/>
                    <a:lstStyle/>
                    <a:p>
                      <a:pPr marL="0" marR="41275" algn="ctr">
                        <a:lnSpc>
                          <a:spcPct val="115000"/>
                        </a:lnSpc>
                        <a:spcBef>
                          <a:spcPts val="0"/>
                        </a:spcBef>
                        <a:spcAft>
                          <a:spcPts val="0"/>
                        </a:spcAft>
                        <a:tabLst>
                          <a:tab pos="5029200" algn="l"/>
                        </a:tabLst>
                      </a:pPr>
                      <a:r>
                        <a:rPr lang="id-ID" sz="1800" dirty="0">
                          <a:effectLst/>
                        </a:rPr>
                        <a:t>Kode Sampel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41275" algn="ctr">
                        <a:lnSpc>
                          <a:spcPct val="115000"/>
                        </a:lnSpc>
                        <a:spcBef>
                          <a:spcPts val="0"/>
                        </a:spcBef>
                        <a:spcAft>
                          <a:spcPts val="0"/>
                        </a:spcAft>
                        <a:tabLst>
                          <a:tab pos="5029200" algn="l"/>
                        </a:tabLst>
                      </a:pPr>
                      <a:r>
                        <a:rPr lang="id-ID" sz="1200" dirty="0">
                          <a:effectLst/>
                        </a:rPr>
                        <a:t>Koloni/gram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41275" algn="ctr">
                        <a:lnSpc>
                          <a:spcPct val="115000"/>
                        </a:lnSpc>
                        <a:spcBef>
                          <a:spcPts val="0"/>
                        </a:spcBef>
                        <a:spcAft>
                          <a:spcPts val="0"/>
                        </a:spcAft>
                        <a:tabLst>
                          <a:tab pos="5029200" algn="l"/>
                        </a:tabLst>
                      </a:pPr>
                      <a:r>
                        <a:rPr lang="id-ID" sz="1800" b="1" dirty="0">
                          <a:effectLst/>
                        </a:rPr>
                        <a:t>Taraf Nyata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7011">
                <a:tc vMerge="1">
                  <a:txBody>
                    <a:bodyPr/>
                    <a:lstStyle/>
                    <a:p>
                      <a:endParaRPr lang="en-US"/>
                    </a:p>
                  </a:txBody>
                  <a:tcPr/>
                </a:tc>
                <a:tc>
                  <a:txBody>
                    <a:bodyPr/>
                    <a:lstStyle/>
                    <a:p>
                      <a:pPr marL="0" marR="41275" algn="ctr">
                        <a:lnSpc>
                          <a:spcPct val="115000"/>
                        </a:lnSpc>
                        <a:spcBef>
                          <a:spcPts val="0"/>
                        </a:spcBef>
                        <a:spcAft>
                          <a:spcPts val="0"/>
                        </a:spcAft>
                        <a:tabLst>
                          <a:tab pos="5029200" algn="l"/>
                        </a:tabLst>
                      </a:pPr>
                      <a:r>
                        <a:rPr lang="id-ID" sz="1800" b="1" dirty="0">
                          <a:effectLst/>
                        </a:rPr>
                        <a:t>Hari ke-0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effectLst/>
                        </a:rPr>
                        <a:t>Hari ke-3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r>
              <a:tr h="371239">
                <a:tc>
                  <a:txBody>
                    <a:bodyPr/>
                    <a:lstStyle/>
                    <a:p>
                      <a:pPr marL="0" marR="41275" algn="ctr">
                        <a:lnSpc>
                          <a:spcPct val="115000"/>
                        </a:lnSpc>
                        <a:spcBef>
                          <a:spcPts val="0"/>
                        </a:spcBef>
                        <a:spcAft>
                          <a:spcPts val="0"/>
                        </a:spcAft>
                        <a:tabLst>
                          <a:tab pos="5029200" algn="l"/>
                        </a:tabLst>
                      </a:pPr>
                      <a:r>
                        <a:rPr lang="id-ID" sz="1800">
                          <a:effectLst/>
                        </a:rPr>
                        <a:t>b1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effectLst/>
                        </a:rPr>
                        <a:t>1,24 x 10</a:t>
                      </a:r>
                      <a:r>
                        <a:rPr lang="id-ID"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effectLst/>
                        </a:rPr>
                        <a:t>1,02 x 10</a:t>
                      </a:r>
                      <a:r>
                        <a:rPr lang="id-ID"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en-US"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239">
                <a:tc>
                  <a:txBody>
                    <a:bodyPr/>
                    <a:lstStyle/>
                    <a:p>
                      <a:pPr marL="0" marR="41275" algn="ctr">
                        <a:lnSpc>
                          <a:spcPct val="115000"/>
                        </a:lnSpc>
                        <a:spcBef>
                          <a:spcPts val="0"/>
                        </a:spcBef>
                        <a:spcAft>
                          <a:spcPts val="0"/>
                        </a:spcAft>
                        <a:tabLst>
                          <a:tab pos="5029200" algn="l"/>
                        </a:tabLst>
                      </a:pPr>
                      <a:r>
                        <a:rPr lang="id-ID" sz="1800">
                          <a:effectLst/>
                        </a:rPr>
                        <a:t>b2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effectLst/>
                        </a:rPr>
                        <a:t>1,24 x 10</a:t>
                      </a:r>
                      <a:r>
                        <a:rPr lang="id-ID"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a:effectLst/>
                        </a:rPr>
                        <a:t>9,80 x 10</a:t>
                      </a:r>
                      <a:r>
                        <a:rPr lang="id-ID" sz="1800" b="1" baseline="30000">
                          <a:effectLst/>
                        </a:rPr>
                        <a:t>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en-US"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239">
                <a:tc>
                  <a:txBody>
                    <a:bodyPr/>
                    <a:lstStyle/>
                    <a:p>
                      <a:pPr marL="0" marR="41275" algn="ctr">
                        <a:lnSpc>
                          <a:spcPct val="115000"/>
                        </a:lnSpc>
                        <a:spcBef>
                          <a:spcPts val="0"/>
                        </a:spcBef>
                        <a:spcAft>
                          <a:spcPts val="0"/>
                        </a:spcAft>
                        <a:tabLst>
                          <a:tab pos="5029200" algn="l"/>
                        </a:tabLst>
                      </a:pPr>
                      <a:r>
                        <a:rPr lang="id-ID" sz="1800">
                          <a:effectLst/>
                        </a:rPr>
                        <a:t>b3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solidFill>
                            <a:srgbClr val="0070C0"/>
                          </a:solidFill>
                          <a:effectLst/>
                        </a:rPr>
                        <a:t>1,24 x 10</a:t>
                      </a:r>
                      <a:r>
                        <a:rPr lang="id-ID" sz="1800" b="1" baseline="30000" dirty="0">
                          <a:solidFill>
                            <a:srgbClr val="0070C0"/>
                          </a:solidFill>
                          <a:effectLst/>
                        </a:rPr>
                        <a:t>3</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solidFill>
                            <a:srgbClr val="0070C0"/>
                          </a:solidFill>
                          <a:effectLst/>
                        </a:rPr>
                        <a:t>7,60 x 10</a:t>
                      </a:r>
                      <a:r>
                        <a:rPr lang="id-ID" sz="1800" b="1" baseline="30000" dirty="0">
                          <a:solidFill>
                            <a:srgbClr val="0070C0"/>
                          </a:solidFill>
                          <a:effectLst/>
                        </a:rPr>
                        <a:t>2</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en-US"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239">
                <a:tc>
                  <a:txBody>
                    <a:bodyPr/>
                    <a:lstStyle/>
                    <a:p>
                      <a:pPr marL="0" marR="41275" algn="ctr">
                        <a:lnSpc>
                          <a:spcPct val="115000"/>
                        </a:lnSpc>
                        <a:spcBef>
                          <a:spcPts val="0"/>
                        </a:spcBef>
                        <a:spcAft>
                          <a:spcPts val="0"/>
                        </a:spcAft>
                        <a:tabLst>
                          <a:tab pos="5029200" algn="l"/>
                        </a:tabLst>
                      </a:pPr>
                      <a:r>
                        <a:rPr lang="id-ID" sz="1800">
                          <a:effectLst/>
                        </a:rPr>
                        <a:t>d1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a:effectLst/>
                        </a:rPr>
                        <a:t>1,24 x 10</a:t>
                      </a:r>
                      <a:r>
                        <a:rPr lang="id-ID" sz="1800" b="1" baseline="30000">
                          <a:effectLst/>
                        </a:rPr>
                        <a:t>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effectLst/>
                        </a:rPr>
                        <a:t>1,15 x 10</a:t>
                      </a:r>
                      <a:r>
                        <a:rPr lang="id-ID"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en-US"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239">
                <a:tc>
                  <a:txBody>
                    <a:bodyPr/>
                    <a:lstStyle/>
                    <a:p>
                      <a:pPr marL="0" marR="41275" algn="ctr">
                        <a:lnSpc>
                          <a:spcPct val="115000"/>
                        </a:lnSpc>
                        <a:spcBef>
                          <a:spcPts val="0"/>
                        </a:spcBef>
                        <a:spcAft>
                          <a:spcPts val="0"/>
                        </a:spcAft>
                        <a:tabLst>
                          <a:tab pos="5029200" algn="l"/>
                        </a:tabLst>
                      </a:pPr>
                      <a:r>
                        <a:rPr lang="id-ID" sz="1800">
                          <a:effectLst/>
                        </a:rPr>
                        <a:t>d2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a:effectLst/>
                        </a:rPr>
                        <a:t>1,24 x 10</a:t>
                      </a:r>
                      <a:r>
                        <a:rPr lang="id-ID" sz="1800" b="1" baseline="30000">
                          <a:effectLst/>
                        </a:rPr>
                        <a:t>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effectLst/>
                        </a:rPr>
                        <a:t>1,01 x 10</a:t>
                      </a:r>
                      <a:r>
                        <a:rPr lang="id-ID"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en-US"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1239">
                <a:tc>
                  <a:txBody>
                    <a:bodyPr/>
                    <a:lstStyle/>
                    <a:p>
                      <a:pPr marL="0" marR="41275" algn="ctr">
                        <a:lnSpc>
                          <a:spcPct val="115000"/>
                        </a:lnSpc>
                        <a:spcBef>
                          <a:spcPts val="0"/>
                        </a:spcBef>
                        <a:spcAft>
                          <a:spcPts val="0"/>
                        </a:spcAft>
                        <a:tabLst>
                          <a:tab pos="5029200" algn="l"/>
                        </a:tabLst>
                      </a:pPr>
                      <a:r>
                        <a:rPr lang="id-ID" sz="1800">
                          <a:effectLst/>
                        </a:rPr>
                        <a:t>d3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solidFill>
                            <a:srgbClr val="0070C0"/>
                          </a:solidFill>
                          <a:effectLst/>
                        </a:rPr>
                        <a:t>1,24 x 10</a:t>
                      </a:r>
                      <a:r>
                        <a:rPr lang="id-ID" sz="1800" b="1" baseline="30000" dirty="0">
                          <a:solidFill>
                            <a:srgbClr val="0070C0"/>
                          </a:solidFill>
                          <a:effectLst/>
                        </a:rPr>
                        <a:t>3</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id-ID" sz="1800" b="1" dirty="0">
                          <a:solidFill>
                            <a:srgbClr val="0070C0"/>
                          </a:solidFill>
                          <a:effectLst/>
                        </a:rPr>
                        <a:t>8,90 x 10</a:t>
                      </a:r>
                      <a:r>
                        <a:rPr lang="id-ID" sz="1800" b="1" baseline="30000" dirty="0">
                          <a:solidFill>
                            <a:srgbClr val="0070C0"/>
                          </a:solidFill>
                          <a:effectLst/>
                        </a:rPr>
                        <a:t>2</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115000"/>
                        </a:lnSpc>
                        <a:spcBef>
                          <a:spcPts val="0"/>
                        </a:spcBef>
                        <a:spcAft>
                          <a:spcPts val="0"/>
                        </a:spcAft>
                        <a:tabLst>
                          <a:tab pos="5029200" algn="l"/>
                        </a:tabLst>
                      </a:pPr>
                      <a:r>
                        <a:rPr lang="en-US"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1227462" y="1568014"/>
            <a:ext cx="6935811"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Hasil Pengujian Total Koloni Bakteri Metode TPC Terhadap daging yang direndam pada bunga dan daun kecombrang</a:t>
            </a:r>
            <a:endParaRPr lang="en-US" dirty="0"/>
          </a:p>
        </p:txBody>
      </p:sp>
      <p:sp>
        <p:nvSpPr>
          <p:cNvPr id="7" name="Rectangle 6"/>
          <p:cNvSpPr/>
          <p:nvPr/>
        </p:nvSpPr>
        <p:spPr>
          <a:xfrm>
            <a:off x="579549" y="5374004"/>
            <a:ext cx="8010659" cy="1277786"/>
          </a:xfrm>
          <a:prstGeom prst="rect">
            <a:avLst/>
          </a:prstGeom>
        </p:spPr>
        <p:txBody>
          <a:bodyPr wrap="square">
            <a:spAutoFit/>
          </a:bodyPr>
          <a:lstStyle/>
          <a:p>
            <a:pPr marL="800100" marR="41275" indent="-800100" algn="just">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Keterangan : b1 (Bunga kecombrang dengan 1x ekstraksi), b2 (Bunga kecombrang dengan 2x ekstraksi), b3 (Bunga kecombrang dengan 3x ekstraksi), d1 (Daun kecombrang dengan 1x ekstraksi), d2 (Daun kecombrang dengan 2x ekstraksi) dan d3 (Daun kecombrang dengan 3x ekstraksi).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62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42056" y="1568014"/>
            <a:ext cx="6263640"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Nilai Hasil </a:t>
            </a:r>
            <a:r>
              <a:rPr lang="en-US" dirty="0" err="1">
                <a:latin typeface="Times New Roman" panose="02020603050405020304" pitchFamily="18" charset="0"/>
                <a:ea typeface="Calibri" panose="020F0502020204030204" pitchFamily="34" charset="0"/>
              </a:rPr>
              <a:t>Organoleptik</a:t>
            </a:r>
            <a:r>
              <a:rPr lang="en-US" dirty="0">
                <a:latin typeface="Times New Roman" panose="02020603050405020304" pitchFamily="18" charset="0"/>
                <a:ea typeface="Calibri" panose="020F0502020204030204" pitchFamily="34" charset="0"/>
              </a:rPr>
              <a:t> Terhadap Daging yang Direndam Pada bunga dan daun kecombrang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66869071"/>
              </p:ext>
            </p:extLst>
          </p:nvPr>
        </p:nvGraphicFramePr>
        <p:xfrm>
          <a:off x="925348" y="2214345"/>
          <a:ext cx="7379593" cy="3840480"/>
        </p:xfrm>
        <a:graphic>
          <a:graphicData uri="http://schemas.openxmlformats.org/drawingml/2006/table">
            <a:tbl>
              <a:tblPr firstRow="1" firstCol="1" bandRow="1">
                <a:tableStyleId>{5C22544A-7EE6-4342-B048-85BDC9FD1C3A}</a:tableStyleId>
              </a:tblPr>
              <a:tblGrid>
                <a:gridCol w="1161874"/>
                <a:gridCol w="1583112"/>
                <a:gridCol w="1416469"/>
                <a:gridCol w="1583112"/>
                <a:gridCol w="1635026"/>
              </a:tblGrid>
              <a:tr h="478565">
                <a:tc>
                  <a:txBody>
                    <a:bodyPr/>
                    <a:lstStyle/>
                    <a:p>
                      <a:pPr marL="0" marR="41275" algn="ctr">
                        <a:lnSpc>
                          <a:spcPct val="200000"/>
                        </a:lnSpc>
                        <a:spcBef>
                          <a:spcPts val="0"/>
                        </a:spcBef>
                        <a:spcAft>
                          <a:spcPts val="0"/>
                        </a:spcAft>
                        <a:tabLst>
                          <a:tab pos="5029200" algn="l"/>
                        </a:tabLst>
                      </a:pPr>
                      <a:r>
                        <a:rPr lang="id-ID" sz="1800" b="1" dirty="0">
                          <a:effectLst/>
                        </a:rPr>
                        <a:t>Sampel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Warna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Aroma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Tekstur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Rasa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758">
                <a:tc>
                  <a:txBody>
                    <a:bodyPr/>
                    <a:lstStyle/>
                    <a:p>
                      <a:pPr marL="0" marR="41275" algn="ctr">
                        <a:lnSpc>
                          <a:spcPct val="200000"/>
                        </a:lnSpc>
                        <a:spcBef>
                          <a:spcPts val="0"/>
                        </a:spcBef>
                        <a:spcAft>
                          <a:spcPts val="0"/>
                        </a:spcAft>
                        <a:tabLst>
                          <a:tab pos="5029200" algn="l"/>
                        </a:tabLst>
                      </a:pPr>
                      <a:r>
                        <a:rPr lang="id-ID" sz="1800" b="1">
                          <a:effectLst/>
                        </a:rPr>
                        <a:t>b1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4,40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4,67  b</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4,10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4,00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758">
                <a:tc>
                  <a:txBody>
                    <a:bodyPr/>
                    <a:lstStyle/>
                    <a:p>
                      <a:pPr marL="0" marR="41275" algn="ctr">
                        <a:lnSpc>
                          <a:spcPct val="200000"/>
                        </a:lnSpc>
                        <a:spcBef>
                          <a:spcPts val="0"/>
                        </a:spcBef>
                        <a:spcAft>
                          <a:spcPts val="0"/>
                        </a:spcAft>
                        <a:tabLst>
                          <a:tab pos="5029200" algn="l"/>
                        </a:tabLst>
                      </a:pPr>
                      <a:r>
                        <a:rPr lang="id-ID" sz="1800" b="1">
                          <a:effectLst/>
                        </a:rPr>
                        <a:t>b2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4,50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4,20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4,10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3,90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758">
                <a:tc>
                  <a:txBody>
                    <a:bodyPr/>
                    <a:lstStyle/>
                    <a:p>
                      <a:pPr marL="0" marR="41275" algn="ctr">
                        <a:lnSpc>
                          <a:spcPct val="200000"/>
                        </a:lnSpc>
                        <a:spcBef>
                          <a:spcPts val="0"/>
                        </a:spcBef>
                        <a:spcAft>
                          <a:spcPts val="0"/>
                        </a:spcAft>
                        <a:tabLst>
                          <a:tab pos="5029200" algn="l"/>
                        </a:tabLst>
                      </a:pPr>
                      <a:r>
                        <a:rPr lang="id-ID" sz="1800" b="1">
                          <a:effectLst/>
                        </a:rPr>
                        <a:t>b3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solidFill>
                            <a:srgbClr val="0070C0"/>
                          </a:solidFill>
                          <a:effectLst/>
                        </a:rPr>
                        <a:t>4,73  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solidFill>
                            <a:srgbClr val="0070C0"/>
                          </a:solidFill>
                          <a:effectLst/>
                        </a:rPr>
                        <a:t>4,53  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solidFill>
                            <a:srgbClr val="0070C0"/>
                          </a:solidFill>
                          <a:effectLst/>
                        </a:rPr>
                        <a:t>4,20  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solidFill>
                            <a:srgbClr val="0070C0"/>
                          </a:solidFill>
                          <a:effectLst/>
                        </a:rPr>
                        <a:t>4,44  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758">
                <a:tc>
                  <a:txBody>
                    <a:bodyPr/>
                    <a:lstStyle/>
                    <a:p>
                      <a:pPr marL="0" marR="41275" algn="ctr">
                        <a:lnSpc>
                          <a:spcPct val="200000"/>
                        </a:lnSpc>
                        <a:spcBef>
                          <a:spcPts val="0"/>
                        </a:spcBef>
                        <a:spcAft>
                          <a:spcPts val="0"/>
                        </a:spcAft>
                        <a:tabLst>
                          <a:tab pos="5029200" algn="l"/>
                        </a:tabLst>
                      </a:pPr>
                      <a:r>
                        <a:rPr lang="id-ID" sz="1800" b="1">
                          <a:effectLst/>
                        </a:rPr>
                        <a:t>d1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3,70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3,60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3,80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4,07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758">
                <a:tc>
                  <a:txBody>
                    <a:bodyPr/>
                    <a:lstStyle/>
                    <a:p>
                      <a:pPr marL="0" marR="41275" algn="ctr">
                        <a:lnSpc>
                          <a:spcPct val="200000"/>
                        </a:lnSpc>
                        <a:spcBef>
                          <a:spcPts val="0"/>
                        </a:spcBef>
                        <a:spcAft>
                          <a:spcPts val="0"/>
                        </a:spcAft>
                        <a:tabLst>
                          <a:tab pos="5029200" algn="l"/>
                        </a:tabLst>
                      </a:pPr>
                      <a:r>
                        <a:rPr lang="id-ID" sz="1800" b="1">
                          <a:effectLst/>
                        </a:rPr>
                        <a:t>d2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3,93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4,00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4,06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3,47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758">
                <a:tc>
                  <a:txBody>
                    <a:bodyPr/>
                    <a:lstStyle/>
                    <a:p>
                      <a:pPr marL="0" marR="41275" algn="ctr">
                        <a:lnSpc>
                          <a:spcPct val="200000"/>
                        </a:lnSpc>
                        <a:spcBef>
                          <a:spcPts val="0"/>
                        </a:spcBef>
                        <a:spcAft>
                          <a:spcPts val="0"/>
                        </a:spcAft>
                        <a:tabLst>
                          <a:tab pos="5029200" algn="l"/>
                        </a:tabLst>
                      </a:pPr>
                      <a:r>
                        <a:rPr lang="id-ID" sz="1800" b="1">
                          <a:effectLst/>
                        </a:rPr>
                        <a:t>d3</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4,33  b</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3,70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a:effectLst/>
                        </a:rPr>
                        <a:t>4,20  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1275" algn="ctr">
                        <a:lnSpc>
                          <a:spcPct val="200000"/>
                        </a:lnSpc>
                        <a:spcBef>
                          <a:spcPts val="0"/>
                        </a:spcBef>
                        <a:spcAft>
                          <a:spcPts val="0"/>
                        </a:spcAft>
                        <a:tabLst>
                          <a:tab pos="5029200" algn="l"/>
                        </a:tabLst>
                      </a:pPr>
                      <a:r>
                        <a:rPr lang="id-ID" sz="1800" b="1" dirty="0">
                          <a:effectLst/>
                        </a:rPr>
                        <a:t>3,87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angle 7"/>
          <p:cNvSpPr/>
          <p:nvPr/>
        </p:nvSpPr>
        <p:spPr>
          <a:xfrm>
            <a:off x="739569" y="6069910"/>
            <a:ext cx="8068614" cy="685059"/>
          </a:xfrm>
          <a:prstGeom prst="rect">
            <a:avLst/>
          </a:prstGeom>
        </p:spPr>
        <p:txBody>
          <a:bodyPr wrap="square">
            <a:spAutoFit/>
          </a:bodyPr>
          <a:lstStyle/>
          <a:p>
            <a:pPr marR="45720" algn="just">
              <a:lnSpc>
                <a:spcPct val="107000"/>
              </a:lnSpc>
              <a:tabLst>
                <a:tab pos="5029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Keterangan  :  Nilai rata – rata yang diikuti huruf berbeda, berbeda nyata menurut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45720" indent="342900" algn="just">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Uji Lanjut Duncan pada taraf nyata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1705913" y="1039979"/>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pendahuluan</a:t>
            </a:r>
            <a:endParaRPr lang="en-US" dirty="0">
              <a:latin typeface="Adobe Garamond Pro Bold" panose="02020702060506020403" pitchFamily="18" charset="0"/>
            </a:endParaRPr>
          </a:p>
        </p:txBody>
      </p:sp>
    </p:spTree>
    <p:extLst>
      <p:ext uri="{BB962C8B-B14F-4D97-AF65-F5344CB8AC3E}">
        <p14:creationId xmlns:p14="http://schemas.microsoft.com/office/powerpoint/2010/main" val="1926980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526" y="2591386"/>
            <a:ext cx="4291106" cy="2677656"/>
          </a:xfrm>
          <a:prstGeom prst="rect">
            <a:avLst/>
          </a:prstGeom>
        </p:spPr>
        <p:txBody>
          <a:bodyPr wrap="square">
            <a:spAutoFit/>
          </a:bodyPr>
          <a:lstStyle/>
          <a:p>
            <a:pPr algn="ctr"/>
            <a:r>
              <a:rPr lang="en-US" sz="2800" dirty="0">
                <a:latin typeface="Source Sans Pro Black" panose="020B0803030403020204" pitchFamily="34" charset="0"/>
                <a:ea typeface="Calibri" panose="020F0502020204030204" pitchFamily="34" charset="0"/>
              </a:rPr>
              <a:t>Antioksidan yang terdapat dalam sampel bunga kecombrang yang terpilih mempunyai </a:t>
            </a:r>
            <a:r>
              <a:rPr lang="en-US" sz="2800" dirty="0" smtClean="0">
                <a:latin typeface="Source Sans Pro Black" panose="020B0803030403020204" pitchFamily="34" charset="0"/>
                <a:ea typeface="Calibri" panose="020F0502020204030204" pitchFamily="34" charset="0"/>
              </a:rPr>
              <a:t>kandungan antioksidan </a:t>
            </a:r>
            <a:r>
              <a:rPr lang="en-US" sz="2800" dirty="0">
                <a:latin typeface="Source Sans Pro Black" panose="020B0803030403020204" pitchFamily="34" charset="0"/>
                <a:ea typeface="Calibri" panose="020F0502020204030204" pitchFamily="34" charset="0"/>
              </a:rPr>
              <a:t>sebesar 978,03 </a:t>
            </a:r>
            <a:r>
              <a:rPr lang="en-US" sz="2800" dirty="0" smtClean="0">
                <a:latin typeface="Source Sans Pro Black" panose="020B0803030403020204" pitchFamily="34" charset="0"/>
                <a:ea typeface="Calibri" panose="020F0502020204030204" pitchFamily="34" charset="0"/>
              </a:rPr>
              <a:t>µg/ml</a:t>
            </a:r>
            <a:endParaRPr lang="en-US" sz="2800" dirty="0">
              <a:latin typeface="Source Sans Pro Black" panose="020B0803030403020204" pitchFamily="34" charset="0"/>
            </a:endParaRPr>
          </a:p>
        </p:txBody>
      </p:sp>
      <p:sp>
        <p:nvSpPr>
          <p:cNvPr id="5"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6" name="Title 1"/>
          <p:cNvSpPr txBox="1">
            <a:spLocks/>
          </p:cNvSpPr>
          <p:nvPr/>
        </p:nvSpPr>
        <p:spPr>
          <a:xfrm>
            <a:off x="1590003" y="1041311"/>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pendahuluan</a:t>
            </a:r>
            <a:endParaRPr lang="en-US" dirty="0">
              <a:latin typeface="Adobe Garamond Pro Bold" panose="02020702060506020403" pitchFamily="18" charset="0"/>
            </a:endParaRPr>
          </a:p>
        </p:txBody>
      </p:sp>
      <p:sp>
        <p:nvSpPr>
          <p:cNvPr id="7" name="Rectangle 6"/>
          <p:cNvSpPr/>
          <p:nvPr/>
        </p:nvSpPr>
        <p:spPr>
          <a:xfrm>
            <a:off x="374616" y="1482130"/>
            <a:ext cx="5722884" cy="830997"/>
          </a:xfrm>
          <a:prstGeom prst="rect">
            <a:avLst/>
          </a:prstGeom>
        </p:spPr>
        <p:txBody>
          <a:bodyPr wrap="square">
            <a:spAutoFit/>
          </a:bodyPr>
          <a:lstStyle/>
          <a:p>
            <a:pPr marR="0" lvl="0">
              <a:lnSpc>
                <a:spcPct val="200000"/>
              </a:lnSpc>
              <a:spcBef>
                <a:spcPts val="0"/>
              </a:spcBef>
              <a:spcAft>
                <a:spcPts val="0"/>
              </a:spcAft>
            </a:pPr>
            <a:r>
              <a:rPr lang="en-US" sz="24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Antioksidan Pada Bunga Kecombrang</a:t>
            </a:r>
            <a:endParaRPr lang="en-US" sz="24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641"/>
          <a:stretch/>
        </p:blipFill>
        <p:spPr>
          <a:xfrm rot="5400000">
            <a:off x="6179269" y="1918199"/>
            <a:ext cx="2735499" cy="289903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058" t="6390" r="29496" b="7720"/>
          <a:stretch/>
        </p:blipFill>
        <p:spPr>
          <a:xfrm>
            <a:off x="5001078" y="4206098"/>
            <a:ext cx="2192845" cy="2125889"/>
          </a:xfrm>
          <a:prstGeom prst="rect">
            <a:avLst/>
          </a:prstGeom>
        </p:spPr>
      </p:pic>
    </p:spTree>
    <p:extLst>
      <p:ext uri="{BB962C8B-B14F-4D97-AF65-F5344CB8AC3E}">
        <p14:creationId xmlns:p14="http://schemas.microsoft.com/office/powerpoint/2010/main" val="359484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66081440"/>
              </p:ext>
            </p:extLst>
          </p:nvPr>
        </p:nvGraphicFramePr>
        <p:xfrm>
          <a:off x="674094" y="2609652"/>
          <a:ext cx="8079343" cy="1523205"/>
        </p:xfrm>
        <a:graphic>
          <a:graphicData uri="http://schemas.openxmlformats.org/drawingml/2006/table">
            <a:tbl>
              <a:tblPr firstRow="1" firstCol="1" bandRow="1">
                <a:tableStyleId>{5C22544A-7EE6-4342-B048-85BDC9FD1C3A}</a:tableStyleId>
              </a:tblPr>
              <a:tblGrid>
                <a:gridCol w="2940644"/>
                <a:gridCol w="3564416"/>
                <a:gridCol w="1574283"/>
              </a:tblGrid>
              <a:tr h="511168">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Total Koloni Bakteri </a:t>
                      </a:r>
                      <a:r>
                        <a:rPr lang="en-US" sz="1800" b="1" dirty="0">
                          <a:effectLst/>
                        </a:rPr>
                        <a:t>(</a:t>
                      </a:r>
                      <a:r>
                        <a:rPr lang="en-US" sz="1800" b="1" i="1" dirty="0" err="1">
                          <a:effectLst/>
                        </a:rPr>
                        <a:t>cfu</a:t>
                      </a:r>
                      <a:r>
                        <a:rPr lang="en-US" sz="1800" b="1" dirty="0">
                          <a:effectLst/>
                        </a:rPr>
                        <a:t>/g)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855">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1,35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a:effectLst/>
                        </a:rPr>
                        <a:t>c</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855">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1,20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855">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solidFill>
                            <a:srgbClr val="0070C0"/>
                          </a:solidFill>
                          <a:effectLst/>
                        </a:rPr>
                        <a:t>1,08 x 10</a:t>
                      </a:r>
                      <a:r>
                        <a:rPr lang="en-US" sz="1800" b="1" baseline="30000" dirty="0">
                          <a:solidFill>
                            <a:srgbClr val="0070C0"/>
                          </a:solidFill>
                          <a:effectLst/>
                        </a:rPr>
                        <a:t>3</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30364627"/>
              </p:ext>
            </p:extLst>
          </p:nvPr>
        </p:nvGraphicFramePr>
        <p:xfrm>
          <a:off x="935493" y="5014296"/>
          <a:ext cx="7673712" cy="1097280"/>
        </p:xfrm>
        <a:graphic>
          <a:graphicData uri="http://schemas.openxmlformats.org/drawingml/2006/table">
            <a:tbl>
              <a:tblPr firstRow="1" firstCol="1" bandRow="1">
                <a:tableStyleId>{5C22544A-7EE6-4342-B048-85BDC9FD1C3A}</a:tableStyleId>
              </a:tblPr>
              <a:tblGrid>
                <a:gridCol w="2793005"/>
                <a:gridCol w="3385461"/>
                <a:gridCol w="1495246"/>
              </a:tblGrid>
              <a:tr h="0">
                <a:tc>
                  <a:txBody>
                    <a:bodyPr/>
                    <a:lstStyle/>
                    <a:p>
                      <a:pPr marL="0" marR="45720" algn="ctr">
                        <a:lnSpc>
                          <a:spcPct val="100000"/>
                        </a:lnSpc>
                        <a:spcBef>
                          <a:spcPts val="0"/>
                        </a:spcBef>
                        <a:spcAft>
                          <a:spcPts val="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Total Koloni Bakteri </a:t>
                      </a:r>
                      <a:r>
                        <a:rPr lang="en-US" sz="1800" b="1" dirty="0">
                          <a:effectLst/>
                        </a:rPr>
                        <a:t>(</a:t>
                      </a:r>
                      <a:r>
                        <a:rPr lang="en-US" sz="1800" b="1" i="1" dirty="0" err="1">
                          <a:effectLst/>
                        </a:rPr>
                        <a:t>cfu</a:t>
                      </a:r>
                      <a:r>
                        <a:rPr lang="en-US" sz="1800" b="1" dirty="0">
                          <a:effectLst/>
                        </a:rPr>
                        <a:t>/g)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Taraf Nyata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dirty="0">
                          <a:effectLst/>
                        </a:rPr>
                        <a:t>b1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1,36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dirty="0">
                          <a:effectLst/>
                        </a:rPr>
                        <a:t>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b2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1,19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b3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solidFill>
                            <a:srgbClr val="0070C0"/>
                          </a:solidFill>
                          <a:effectLst/>
                        </a:rPr>
                        <a:t>1,07 x 10</a:t>
                      </a:r>
                      <a:r>
                        <a:rPr lang="en-US" sz="1800" b="1" baseline="30000" dirty="0">
                          <a:solidFill>
                            <a:srgbClr val="0070C0"/>
                          </a:solidFill>
                          <a:effectLst/>
                        </a:rPr>
                        <a:t>3</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r>
              <a:rPr lang="en-US"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Pengujian Total Koloni Bakteri</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56727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2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1539024" y="1963321"/>
            <a:ext cx="6278451"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Hasil TPC Hari Ke - 2 </a:t>
            </a:r>
            <a:endParaRPr lang="en-US" dirty="0"/>
          </a:p>
        </p:txBody>
      </p:sp>
      <p:sp>
        <p:nvSpPr>
          <p:cNvPr id="12" name="Rectangle 11"/>
          <p:cNvSpPr/>
          <p:nvPr/>
        </p:nvSpPr>
        <p:spPr>
          <a:xfrm>
            <a:off x="1539024" y="4367965"/>
            <a:ext cx="6510270"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Lama Perendaman Daging Sapi (B) Terhadap Hasil TPC Hari Ke - 2</a:t>
            </a:r>
            <a:endParaRPr lang="en-US" dirty="0"/>
          </a:p>
        </p:txBody>
      </p:sp>
    </p:spTree>
    <p:extLst>
      <p:ext uri="{BB962C8B-B14F-4D97-AF65-F5344CB8AC3E}">
        <p14:creationId xmlns:p14="http://schemas.microsoft.com/office/powerpoint/2010/main" val="2756859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r>
              <a:rPr lang="en-US"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Pengujian Total Koloni Bakteri</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1539024" y="1963321"/>
            <a:ext cx="6278451"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Hasil TPC Hari Ke - </a:t>
            </a:r>
            <a:r>
              <a:rPr lang="en-US" dirty="0" smtClean="0">
                <a:latin typeface="Times New Roman" panose="02020603050405020304" pitchFamily="18" charset="0"/>
                <a:ea typeface="Calibri" panose="020F0502020204030204" pitchFamily="34" charset="0"/>
              </a:rPr>
              <a:t>4 </a:t>
            </a:r>
            <a:endParaRPr lang="en-US" dirty="0"/>
          </a:p>
        </p:txBody>
      </p:sp>
      <p:sp>
        <p:nvSpPr>
          <p:cNvPr id="12" name="Rectangle 11"/>
          <p:cNvSpPr/>
          <p:nvPr/>
        </p:nvSpPr>
        <p:spPr>
          <a:xfrm>
            <a:off x="1539024" y="4367965"/>
            <a:ext cx="6510270"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Lama Perendaman Daging Sapi (B) Terhadap Hasil TPC Hari Ke - </a:t>
            </a:r>
            <a:r>
              <a:rPr lang="en-US" dirty="0" smtClean="0">
                <a:latin typeface="Times New Roman" panose="02020603050405020304" pitchFamily="18" charset="0"/>
                <a:ea typeface="Calibri" panose="020F0502020204030204" pitchFamily="34" charset="0"/>
              </a:rPr>
              <a:t>4</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66050946"/>
              </p:ext>
            </p:extLst>
          </p:nvPr>
        </p:nvGraphicFramePr>
        <p:xfrm>
          <a:off x="659283" y="2609652"/>
          <a:ext cx="8350174" cy="1371600"/>
        </p:xfrm>
        <a:graphic>
          <a:graphicData uri="http://schemas.openxmlformats.org/drawingml/2006/table">
            <a:tbl>
              <a:tblPr firstRow="1" firstCol="1" bandRow="1">
                <a:tableStyleId>{5C22544A-7EE6-4342-B048-85BDC9FD1C3A}</a:tableStyleId>
              </a:tblPr>
              <a:tblGrid>
                <a:gridCol w="3039218"/>
                <a:gridCol w="3683900"/>
                <a:gridCol w="1627056"/>
              </a:tblGrid>
              <a:tr h="0">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Total Koloni Bakteri (</a:t>
                      </a:r>
                      <a:r>
                        <a:rPr lang="id-ID" sz="1800" b="1" i="1" dirty="0">
                          <a:effectLst/>
                        </a:rPr>
                        <a:t>cfu</a:t>
                      </a:r>
                      <a:r>
                        <a:rPr lang="id-ID" sz="1800" b="1" dirty="0">
                          <a:effectLst/>
                        </a:rPr>
                        <a:t>/g)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dirty="0">
                          <a:effectLst/>
                        </a:rPr>
                        <a:t>a1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2,03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a:effectLst/>
                        </a:rPr>
                        <a:t>c</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1,54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solidFill>
                            <a:srgbClr val="0070C0"/>
                          </a:solidFill>
                          <a:effectLst/>
                        </a:rPr>
                        <a:t>1,27 x 10</a:t>
                      </a:r>
                      <a:r>
                        <a:rPr lang="en-US" sz="1800" b="1" baseline="30000" dirty="0">
                          <a:solidFill>
                            <a:srgbClr val="0070C0"/>
                          </a:solidFill>
                          <a:effectLst/>
                        </a:rPr>
                        <a:t>3</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82460712"/>
              </p:ext>
            </p:extLst>
          </p:nvPr>
        </p:nvGraphicFramePr>
        <p:xfrm>
          <a:off x="804392" y="5130206"/>
          <a:ext cx="7669905" cy="1097280"/>
        </p:xfrm>
        <a:graphic>
          <a:graphicData uri="http://schemas.openxmlformats.org/drawingml/2006/table">
            <a:tbl>
              <a:tblPr firstRow="1" firstCol="1" bandRow="1">
                <a:tableStyleId>{5C22544A-7EE6-4342-B048-85BDC9FD1C3A}</a:tableStyleId>
              </a:tblPr>
              <a:tblGrid>
                <a:gridCol w="2791620"/>
                <a:gridCol w="3383782"/>
                <a:gridCol w="1494503"/>
              </a:tblGrid>
              <a:tr h="0">
                <a:tc>
                  <a:txBody>
                    <a:bodyPr/>
                    <a:lstStyle/>
                    <a:p>
                      <a:pPr marL="0" marR="45720" algn="ctr">
                        <a:lnSpc>
                          <a:spcPct val="100000"/>
                        </a:lnSpc>
                        <a:spcBef>
                          <a:spcPts val="0"/>
                        </a:spcBef>
                        <a:spcAft>
                          <a:spcPts val="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Total Koloni Bakteri (</a:t>
                      </a:r>
                      <a:r>
                        <a:rPr lang="id-ID" sz="1800" b="1" i="1" dirty="0">
                          <a:effectLst/>
                        </a:rPr>
                        <a:t>cfu</a:t>
                      </a:r>
                      <a:r>
                        <a:rPr lang="id-ID" sz="1800" b="1" dirty="0">
                          <a:effectLst/>
                        </a:rPr>
                        <a:t>/g)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dirty="0">
                          <a:effectLst/>
                        </a:rPr>
                        <a:t>b1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1,87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a:effectLst/>
                        </a:rPr>
                        <a:t>c</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dirty="0">
                          <a:effectLst/>
                        </a:rPr>
                        <a:t>b2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rPr>
                        <a:t>1,60 x 10</a:t>
                      </a:r>
                      <a:r>
                        <a:rPr lang="en-US" sz="1800" b="1" baseline="30000" dirty="0">
                          <a:effectLst/>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b3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solidFill>
                            <a:srgbClr val="0070C0"/>
                          </a:solidFill>
                          <a:effectLst/>
                        </a:rPr>
                        <a:t>1,37 x 10</a:t>
                      </a:r>
                      <a:r>
                        <a:rPr lang="en-US" sz="1800" b="1" baseline="30000" dirty="0">
                          <a:solidFill>
                            <a:srgbClr val="0070C0"/>
                          </a:solidFill>
                          <a:effectLst/>
                        </a:rPr>
                        <a:t>3</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en-US"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65087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r>
              <a:rPr lang="en-US"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Pengujian Total Koloni Bakteri</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6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940159" y="2118243"/>
            <a:ext cx="7480692"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Interaksi Antara Konsentrasi Ekstrak Bunga Kecombrang (A) Dan Lama Perendaman Daging Sapi (B) Terhadap Hasil TPC Hari Ke - 6</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81390982"/>
              </p:ext>
            </p:extLst>
          </p:nvPr>
        </p:nvGraphicFramePr>
        <p:xfrm>
          <a:off x="708338" y="2840436"/>
          <a:ext cx="7944333" cy="3637419"/>
        </p:xfrm>
        <a:graphic>
          <a:graphicData uri="http://schemas.openxmlformats.org/drawingml/2006/table">
            <a:tbl>
              <a:tblPr firstRow="1" firstCol="1" bandRow="1">
                <a:tableStyleId>{5C22544A-7EE6-4342-B048-85BDC9FD1C3A}</a:tableStyleId>
              </a:tblPr>
              <a:tblGrid>
                <a:gridCol w="2912922"/>
                <a:gridCol w="1677137"/>
                <a:gridCol w="1677137"/>
                <a:gridCol w="1677137"/>
              </a:tblGrid>
              <a:tr h="613628">
                <a:tc rowSpan="2">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45720" algn="ctr">
                        <a:lnSpc>
                          <a:spcPct val="100000"/>
                        </a:lnSpc>
                        <a:spcBef>
                          <a:spcPts val="0"/>
                        </a:spcBef>
                        <a:spcAft>
                          <a:spcPts val="0"/>
                        </a:spcAft>
                      </a:pPr>
                      <a:r>
                        <a:rPr lang="id-ID" sz="1800" b="1" dirty="0">
                          <a:effectLst/>
                        </a:rPr>
                        <a:t>Lama Perendaman </a:t>
                      </a:r>
                      <a:r>
                        <a:rPr lang="en-US" sz="1800" b="1" dirty="0">
                          <a:effectLst/>
                        </a:rPr>
                        <a:t>Daging Sapi </a:t>
                      </a:r>
                      <a:r>
                        <a:rPr lang="id-ID" sz="1800" b="1" dirty="0">
                          <a:effectLst/>
                        </a:rPr>
                        <a:t>(B)</a:t>
                      </a:r>
                      <a:r>
                        <a:rPr lang="en-US" sz="1800" b="1" dirty="0">
                          <a:effectLst/>
                        </a:rPr>
                        <a:t> (</a:t>
                      </a:r>
                      <a:r>
                        <a:rPr lang="en-US" sz="1800" b="1" i="1" dirty="0" err="1">
                          <a:effectLst/>
                        </a:rPr>
                        <a:t>cfu</a:t>
                      </a:r>
                      <a:r>
                        <a:rPr lang="en-US" sz="1800" b="1" dirty="0">
                          <a:effectLst/>
                        </a:rPr>
                        <a:t>/g)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341301">
                <a:tc vMerge="1">
                  <a:txBody>
                    <a:bodyPr/>
                    <a:lstStyle/>
                    <a:p>
                      <a:endParaRPr lang="en-US"/>
                    </a:p>
                  </a:txBody>
                  <a:tcPr/>
                </a:tc>
                <a:tc>
                  <a:txBody>
                    <a:bodyPr/>
                    <a:lstStyle/>
                    <a:p>
                      <a:pPr marL="0" marR="0" algn="ctr">
                        <a:lnSpc>
                          <a:spcPct val="100000"/>
                        </a:lnSpc>
                        <a:spcBef>
                          <a:spcPts val="0"/>
                        </a:spcBef>
                        <a:spcAft>
                          <a:spcPts val="0"/>
                        </a:spcAft>
                      </a:pPr>
                      <a:r>
                        <a:rPr lang="id-ID" sz="1800" b="1">
                          <a:effectLst/>
                        </a:rPr>
                        <a:t>b1 (30’)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b2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b3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02508">
                <a:tc>
                  <a:txBody>
                    <a:bodyPr/>
                    <a:lstStyle/>
                    <a:p>
                      <a:pPr marL="0" marR="45720" algn="ctr">
                        <a:lnSpc>
                          <a:spcPct val="100000"/>
                        </a:lnSpc>
                        <a:spcBef>
                          <a:spcPts val="0"/>
                        </a:spcBef>
                        <a:spcAft>
                          <a:spcPts val="0"/>
                        </a:spcAft>
                      </a:pPr>
                      <a:r>
                        <a:rPr lang="id-ID" sz="1800" b="1" dirty="0">
                          <a:effectLst/>
                        </a:rPr>
                        <a:t>a1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en-US" sz="1800" b="1" dirty="0">
                          <a:effectLst/>
                        </a:rPr>
                        <a:t>C</a:t>
                      </a:r>
                    </a:p>
                    <a:p>
                      <a:pPr marL="0" marR="0" algn="ctr">
                        <a:lnSpc>
                          <a:spcPct val="100000"/>
                        </a:lnSpc>
                        <a:spcBef>
                          <a:spcPts val="0"/>
                        </a:spcBef>
                        <a:spcAft>
                          <a:spcPts val="0"/>
                        </a:spcAft>
                      </a:pPr>
                      <a:r>
                        <a:rPr lang="en-US" sz="1800" b="1" dirty="0">
                          <a:effectLst/>
                        </a:rPr>
                        <a:t>2,03 x 10</a:t>
                      </a:r>
                      <a:r>
                        <a:rPr lang="en-US" sz="1800" b="1" baseline="30000" dirty="0">
                          <a:effectLst/>
                        </a:rPr>
                        <a:t>4</a:t>
                      </a:r>
                      <a:endParaRPr lang="en-US" sz="1800" b="1" dirty="0">
                        <a:effectLst/>
                      </a:endParaRPr>
                    </a:p>
                    <a:p>
                      <a:pPr marL="0" marR="0">
                        <a:lnSpc>
                          <a:spcPct val="100000"/>
                        </a:lnSpc>
                        <a:spcBef>
                          <a:spcPts val="0"/>
                        </a:spcBef>
                        <a:spcAft>
                          <a:spcPts val="0"/>
                        </a:spcAft>
                      </a:pPr>
                      <a:r>
                        <a:rPr lang="en-US" sz="1800" b="1" dirty="0">
                          <a:effectLst/>
                        </a:rPr>
                        <a:t>c</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en-US" sz="1800" b="1">
                          <a:effectLst/>
                        </a:rPr>
                        <a:t>C</a:t>
                      </a:r>
                    </a:p>
                    <a:p>
                      <a:pPr marL="0" marR="45720" algn="ctr">
                        <a:lnSpc>
                          <a:spcPct val="100000"/>
                        </a:lnSpc>
                        <a:spcBef>
                          <a:spcPts val="0"/>
                        </a:spcBef>
                        <a:spcAft>
                          <a:spcPts val="0"/>
                        </a:spcAft>
                      </a:pPr>
                      <a:r>
                        <a:rPr lang="en-US" sz="1800" b="1">
                          <a:effectLst/>
                        </a:rPr>
                        <a:t>2,15 x 10</a:t>
                      </a:r>
                      <a:r>
                        <a:rPr lang="en-US" sz="1800" b="1" baseline="30000">
                          <a:effectLst/>
                        </a:rPr>
                        <a:t>3</a:t>
                      </a:r>
                      <a:endParaRPr lang="en-US" sz="1800" b="1">
                        <a:effectLst/>
                      </a:endParaRPr>
                    </a:p>
                    <a:p>
                      <a:pPr marL="0" marR="45720">
                        <a:lnSpc>
                          <a:spcPct val="100000"/>
                        </a:lnSpc>
                        <a:spcBef>
                          <a:spcPts val="0"/>
                        </a:spcBef>
                        <a:spcAft>
                          <a:spcPts val="0"/>
                        </a:spcAft>
                      </a:pPr>
                      <a:r>
                        <a:rPr lang="en-US" sz="1800" b="1">
                          <a:effectLst/>
                        </a:rPr>
                        <a:t>b</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en-US" sz="1800" b="1">
                          <a:effectLst/>
                        </a:rPr>
                        <a:t>C</a:t>
                      </a:r>
                    </a:p>
                    <a:p>
                      <a:pPr marL="0" marR="45720" algn="ctr">
                        <a:lnSpc>
                          <a:spcPct val="100000"/>
                        </a:lnSpc>
                        <a:spcBef>
                          <a:spcPts val="0"/>
                        </a:spcBef>
                        <a:spcAft>
                          <a:spcPts val="0"/>
                        </a:spcAft>
                      </a:pPr>
                      <a:r>
                        <a:rPr lang="en-US" sz="1800" b="1">
                          <a:effectLst/>
                        </a:rPr>
                        <a:t>1,91 x 10</a:t>
                      </a:r>
                      <a:r>
                        <a:rPr lang="en-US" sz="1800" b="1" baseline="30000">
                          <a:effectLst/>
                        </a:rPr>
                        <a:t>3</a:t>
                      </a:r>
                      <a:endParaRPr lang="en-US" sz="1800" b="1">
                        <a:effectLst/>
                      </a:endParaRPr>
                    </a:p>
                    <a:p>
                      <a:pPr marL="0" marR="45720">
                        <a:lnSpc>
                          <a:spcPct val="100000"/>
                        </a:lnSpc>
                        <a:spcBef>
                          <a:spcPts val="0"/>
                        </a:spcBef>
                        <a:spcAft>
                          <a:spcPts val="0"/>
                        </a:spcAft>
                      </a:pPr>
                      <a:r>
                        <a:rPr lang="id-ID"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02508">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en-US" sz="1800" b="1" dirty="0">
                          <a:effectLst/>
                        </a:rPr>
                        <a:t>B</a:t>
                      </a:r>
                    </a:p>
                    <a:p>
                      <a:pPr marL="0" marR="0" algn="ctr">
                        <a:lnSpc>
                          <a:spcPct val="100000"/>
                        </a:lnSpc>
                        <a:spcBef>
                          <a:spcPts val="0"/>
                        </a:spcBef>
                        <a:spcAft>
                          <a:spcPts val="0"/>
                        </a:spcAft>
                      </a:pPr>
                      <a:r>
                        <a:rPr lang="en-US" sz="1800" b="1" dirty="0">
                          <a:effectLst/>
                        </a:rPr>
                        <a:t>2,11 x 10</a:t>
                      </a:r>
                      <a:r>
                        <a:rPr lang="en-US" sz="1800" b="1" baseline="30000" dirty="0">
                          <a:effectLst/>
                        </a:rPr>
                        <a:t>3</a:t>
                      </a:r>
                      <a:endParaRPr lang="en-US" sz="1800" b="1" dirty="0">
                        <a:effectLst/>
                      </a:endParaRPr>
                    </a:p>
                    <a:p>
                      <a:pPr marL="0" marR="0">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en-US" sz="1800" b="1" dirty="0">
                          <a:effectLst/>
                        </a:rPr>
                        <a:t>B</a:t>
                      </a:r>
                    </a:p>
                    <a:p>
                      <a:pPr marL="0" marR="45720" algn="ctr">
                        <a:lnSpc>
                          <a:spcPct val="100000"/>
                        </a:lnSpc>
                        <a:spcBef>
                          <a:spcPts val="0"/>
                        </a:spcBef>
                        <a:spcAft>
                          <a:spcPts val="0"/>
                        </a:spcAft>
                      </a:pPr>
                      <a:r>
                        <a:rPr lang="en-US" sz="1800" b="1" dirty="0">
                          <a:effectLst/>
                        </a:rPr>
                        <a:t>1,82 x 10</a:t>
                      </a:r>
                      <a:r>
                        <a:rPr lang="en-US" sz="1800" b="1" baseline="30000" dirty="0">
                          <a:effectLst/>
                        </a:rPr>
                        <a:t>3</a:t>
                      </a:r>
                      <a:endParaRPr lang="en-US" sz="1800" b="1" dirty="0">
                        <a:effectLst/>
                      </a:endParaRPr>
                    </a:p>
                    <a:p>
                      <a:pPr marL="0" marR="45720">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800" b="1">
                          <a:effectLst/>
                        </a:rPr>
                        <a:t>B</a:t>
                      </a:r>
                      <a:endParaRPr lang="en-US" sz="1800" b="1">
                        <a:effectLst/>
                      </a:endParaRPr>
                    </a:p>
                    <a:p>
                      <a:pPr marL="0" marR="45720" algn="ctr">
                        <a:lnSpc>
                          <a:spcPct val="100000"/>
                        </a:lnSpc>
                        <a:spcBef>
                          <a:spcPts val="0"/>
                        </a:spcBef>
                        <a:spcAft>
                          <a:spcPts val="0"/>
                        </a:spcAft>
                      </a:pPr>
                      <a:r>
                        <a:rPr lang="en-US" sz="1800" b="1">
                          <a:effectLst/>
                        </a:rPr>
                        <a:t>1,63 x 10</a:t>
                      </a:r>
                      <a:r>
                        <a:rPr lang="en-US" sz="1800" b="1" baseline="30000">
                          <a:effectLst/>
                        </a:rPr>
                        <a:t>3</a:t>
                      </a:r>
                      <a:endParaRPr lang="en-US" sz="1800" b="1">
                        <a:effectLst/>
                      </a:endParaRPr>
                    </a:p>
                    <a:p>
                      <a:pPr marL="0" marR="45720">
                        <a:lnSpc>
                          <a:spcPct val="100000"/>
                        </a:lnSpc>
                        <a:spcBef>
                          <a:spcPts val="0"/>
                        </a:spcBef>
                        <a:spcAft>
                          <a:spcPts val="0"/>
                        </a:spcAft>
                      </a:pPr>
                      <a:r>
                        <a:rPr lang="en-US"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77474">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800" b="1">
                          <a:effectLst/>
                        </a:rPr>
                        <a:t>A</a:t>
                      </a:r>
                      <a:endParaRPr lang="en-US" sz="1800" b="1">
                        <a:effectLst/>
                      </a:endParaRPr>
                    </a:p>
                    <a:p>
                      <a:pPr marL="0" marR="0" algn="ctr">
                        <a:lnSpc>
                          <a:spcPct val="100000"/>
                        </a:lnSpc>
                        <a:spcBef>
                          <a:spcPts val="0"/>
                        </a:spcBef>
                        <a:spcAft>
                          <a:spcPts val="0"/>
                        </a:spcAft>
                      </a:pPr>
                      <a:r>
                        <a:rPr lang="en-US" sz="1800" b="1">
                          <a:effectLst/>
                        </a:rPr>
                        <a:t>1,64 x 10</a:t>
                      </a:r>
                      <a:r>
                        <a:rPr lang="en-US" sz="1800" b="1" baseline="30000">
                          <a:effectLst/>
                        </a:rPr>
                        <a:t>3</a:t>
                      </a:r>
                      <a:endParaRPr lang="en-US" sz="1800" b="1">
                        <a:effectLst/>
                      </a:endParaRPr>
                    </a:p>
                    <a:p>
                      <a:pPr marL="0" marR="0">
                        <a:lnSpc>
                          <a:spcPct val="100000"/>
                        </a:lnSpc>
                        <a:spcBef>
                          <a:spcPts val="0"/>
                        </a:spcBef>
                        <a:spcAft>
                          <a:spcPts val="0"/>
                        </a:spcAft>
                      </a:pPr>
                      <a:r>
                        <a:rPr lang="en-US" sz="1800" b="1">
                          <a:effectLst/>
                        </a:rPr>
                        <a:t>b</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en-US" sz="1800" b="1" dirty="0">
                          <a:effectLst/>
                        </a:rPr>
                        <a:t>A</a:t>
                      </a:r>
                    </a:p>
                    <a:p>
                      <a:pPr marL="0" marR="45720" algn="ctr">
                        <a:lnSpc>
                          <a:spcPct val="100000"/>
                        </a:lnSpc>
                        <a:spcBef>
                          <a:spcPts val="0"/>
                        </a:spcBef>
                        <a:spcAft>
                          <a:spcPts val="0"/>
                        </a:spcAft>
                      </a:pPr>
                      <a:r>
                        <a:rPr lang="en-US" sz="1800" b="1" dirty="0">
                          <a:effectLst/>
                        </a:rPr>
                        <a:t>1,47 x 10</a:t>
                      </a:r>
                      <a:r>
                        <a:rPr lang="en-US" sz="1800" b="1" baseline="30000" dirty="0">
                          <a:effectLst/>
                        </a:rPr>
                        <a:t>3</a:t>
                      </a:r>
                      <a:endParaRPr lang="en-US" sz="1800" b="1" dirty="0">
                        <a:effectLst/>
                      </a:endParaRPr>
                    </a:p>
                    <a:p>
                      <a:pPr marL="0" marR="45720">
                        <a:lnSpc>
                          <a:spcPct val="100000"/>
                        </a:lnSpc>
                        <a:spcBef>
                          <a:spcPts val="0"/>
                        </a:spcBef>
                        <a:spcAft>
                          <a:spcPts val="0"/>
                        </a:spcAft>
                      </a:pPr>
                      <a:r>
                        <a:rPr lang="en-US"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en-US" sz="1800" b="1" dirty="0">
                          <a:solidFill>
                            <a:srgbClr val="0070C0"/>
                          </a:solidFill>
                          <a:effectLst/>
                        </a:rPr>
                        <a:t>A</a:t>
                      </a:r>
                    </a:p>
                    <a:p>
                      <a:pPr marL="0" marR="45720" algn="ctr">
                        <a:lnSpc>
                          <a:spcPct val="100000"/>
                        </a:lnSpc>
                        <a:spcBef>
                          <a:spcPts val="0"/>
                        </a:spcBef>
                        <a:spcAft>
                          <a:spcPts val="0"/>
                        </a:spcAft>
                      </a:pPr>
                      <a:r>
                        <a:rPr lang="en-US" sz="1800" b="1" dirty="0">
                          <a:solidFill>
                            <a:srgbClr val="0070C0"/>
                          </a:solidFill>
                          <a:effectLst/>
                        </a:rPr>
                        <a:t>1,23 x 10</a:t>
                      </a:r>
                      <a:r>
                        <a:rPr lang="en-US" sz="1800" b="1" baseline="30000" dirty="0">
                          <a:solidFill>
                            <a:srgbClr val="0070C0"/>
                          </a:solidFill>
                          <a:effectLst/>
                        </a:rPr>
                        <a:t>3</a:t>
                      </a:r>
                      <a:endParaRPr lang="en-US" sz="1800" b="1" dirty="0">
                        <a:solidFill>
                          <a:srgbClr val="0070C0"/>
                        </a:solidFill>
                        <a:effectLst/>
                      </a:endParaRPr>
                    </a:p>
                    <a:p>
                      <a:pPr marL="0" marR="45720">
                        <a:lnSpc>
                          <a:spcPct val="100000"/>
                        </a:lnSpc>
                        <a:spcBef>
                          <a:spcPts val="0"/>
                        </a:spcBef>
                        <a:spcAft>
                          <a:spcPts val="0"/>
                        </a:spcAft>
                      </a:pPr>
                      <a:r>
                        <a:rPr lang="id-ID" sz="1800" b="1" dirty="0">
                          <a:solidFill>
                            <a:srgbClr val="0070C0"/>
                          </a:solidFill>
                          <a:effectLst/>
                        </a:rPr>
                        <a:t>a</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148027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1025523" y="1086658"/>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67046" y="1713675"/>
            <a:ext cx="8776954"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Warna Hari Ke - 2</a:t>
            </a:r>
            <a:endParaRPr lang="en-US" dirty="0"/>
          </a:p>
        </p:txBody>
      </p:sp>
      <p:sp>
        <p:nvSpPr>
          <p:cNvPr id="2" name="Rectangle 1"/>
          <p:cNvSpPr/>
          <p:nvPr/>
        </p:nvSpPr>
        <p:spPr>
          <a:xfrm>
            <a:off x="987064" y="726507"/>
            <a:ext cx="939937" cy="620042"/>
          </a:xfrm>
          <a:prstGeom prst="rect">
            <a:avLst/>
          </a:prstGeom>
        </p:spPr>
        <p:txBody>
          <a:bodyPr wrap="none">
            <a:spAutoFit/>
          </a:bodyPr>
          <a:lstStyle/>
          <a:p>
            <a:pPr marR="0" lvl="0">
              <a:lnSpc>
                <a:spcPct val="200000"/>
              </a:lnSpc>
              <a:spcBef>
                <a:spcPts val="0"/>
              </a:spcBef>
              <a:spcAft>
                <a:spcPts val="0"/>
              </a:spcAft>
            </a:pPr>
            <a:r>
              <a:rPr lang="id-ID"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Warna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53182391"/>
              </p:ext>
            </p:extLst>
          </p:nvPr>
        </p:nvGraphicFramePr>
        <p:xfrm>
          <a:off x="674094" y="2083007"/>
          <a:ext cx="8195628" cy="1387820"/>
        </p:xfrm>
        <a:graphic>
          <a:graphicData uri="http://schemas.openxmlformats.org/drawingml/2006/table">
            <a:tbl>
              <a:tblPr firstRow="1" firstCol="1" bandRow="1">
                <a:tableStyleId>{5C22544A-7EE6-4342-B048-85BDC9FD1C3A}</a:tableStyleId>
              </a:tblPr>
              <a:tblGrid>
                <a:gridCol w="3073361"/>
                <a:gridCol w="2793963"/>
                <a:gridCol w="2328304"/>
              </a:tblGrid>
              <a:tr h="555128">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Nilai 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7564">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3,715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7564">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4,067</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7564">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4,156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angle 7"/>
          <p:cNvSpPr/>
          <p:nvPr/>
        </p:nvSpPr>
        <p:spPr>
          <a:xfrm>
            <a:off x="1510799" y="3534005"/>
            <a:ext cx="6794142"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Interaksi Antara Konsentrasi Ekstrak Bunga Kecombrang (A) Dan Lama Perendaman Daging Sapi (B) Hari Ke - 2</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711316755"/>
              </p:ext>
            </p:extLst>
          </p:nvPr>
        </p:nvGraphicFramePr>
        <p:xfrm>
          <a:off x="1025523" y="4180336"/>
          <a:ext cx="7505914" cy="2522855"/>
        </p:xfrm>
        <a:graphic>
          <a:graphicData uri="http://schemas.openxmlformats.org/drawingml/2006/table">
            <a:tbl>
              <a:tblPr firstRow="1" firstCol="1" bandRow="1">
                <a:tableStyleId>{5C22544A-7EE6-4342-B048-85BDC9FD1C3A}</a:tableStyleId>
              </a:tblPr>
              <a:tblGrid>
                <a:gridCol w="2468390"/>
                <a:gridCol w="1763603"/>
                <a:gridCol w="1611581"/>
                <a:gridCol w="1662340"/>
              </a:tblGrid>
              <a:tr h="236855">
                <a:tc rowSpan="2">
                  <a:txBody>
                    <a:bodyPr/>
                    <a:lstStyle/>
                    <a:p>
                      <a:pPr marL="0" marR="4572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Konsentrasi Ekstrak </a:t>
                      </a:r>
                      <a:r>
                        <a:rPr lang="en-US" sz="1500" dirty="0">
                          <a:effectLst/>
                          <a:latin typeface="Adobe Gothic Std B" panose="020B0800000000000000" pitchFamily="34" charset="-128"/>
                          <a:ea typeface="Adobe Gothic Std B" panose="020B0800000000000000" pitchFamily="34" charset="-128"/>
                        </a:rPr>
                        <a:t>Bunga Kecombrang </a:t>
                      </a: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gridSpan="3">
                  <a:txBody>
                    <a:bodyPr/>
                    <a:lstStyle/>
                    <a:p>
                      <a:pPr marL="0" marR="45720" algn="ctr">
                        <a:lnSpc>
                          <a:spcPct val="100000"/>
                        </a:lnSpc>
                        <a:spcBef>
                          <a:spcPts val="0"/>
                        </a:spcBef>
                        <a:spcAft>
                          <a:spcPts val="0"/>
                        </a:spcAft>
                      </a:pPr>
                      <a:r>
                        <a:rPr lang="id-ID" sz="1400">
                          <a:effectLst/>
                          <a:latin typeface="Adobe Gothic Std B" panose="020B0800000000000000" pitchFamily="34" charset="-128"/>
                          <a:ea typeface="Adobe Gothic Std B" panose="020B0800000000000000" pitchFamily="34" charset="-128"/>
                        </a:rPr>
                        <a:t>Lama Perendaman </a:t>
                      </a:r>
                      <a:r>
                        <a:rPr lang="en-US" sz="1400">
                          <a:effectLst/>
                          <a:latin typeface="Adobe Gothic Std B" panose="020B0800000000000000" pitchFamily="34" charset="-128"/>
                          <a:ea typeface="Adobe Gothic Std B" panose="020B0800000000000000" pitchFamily="34" charset="-128"/>
                        </a:rPr>
                        <a:t>Daging Sapi </a:t>
                      </a:r>
                      <a:r>
                        <a:rPr lang="id-ID" sz="1400">
                          <a:effectLst/>
                          <a:latin typeface="Adobe Gothic Std B" panose="020B0800000000000000" pitchFamily="34" charset="-128"/>
                          <a:ea typeface="Adobe Gothic Std B" panose="020B0800000000000000" pitchFamily="34" charset="-128"/>
                        </a:rPr>
                        <a:t>(B)</a:t>
                      </a:r>
                      <a:endParaRPr lang="en-US" sz="140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212090">
                <a:tc vMerge="1">
                  <a:txBody>
                    <a:bodyPr/>
                    <a:lstStyle/>
                    <a:p>
                      <a:endParaRPr lang="en-US"/>
                    </a:p>
                  </a:txBody>
                  <a:tcPr/>
                </a:tc>
                <a:tc>
                  <a:txBody>
                    <a:bodyPr/>
                    <a:lstStyle/>
                    <a:p>
                      <a:pPr marL="0" marR="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b1 (30’)</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500">
                          <a:effectLst/>
                          <a:latin typeface="Adobe Gothic Std B" panose="020B0800000000000000" pitchFamily="34" charset="-128"/>
                          <a:ea typeface="Adobe Gothic Std B" panose="020B0800000000000000" pitchFamily="34" charset="-128"/>
                        </a:rPr>
                        <a:t>b2 (60’)</a:t>
                      </a:r>
                      <a:endParaRPr lang="en-US" sz="150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500">
                          <a:effectLst/>
                          <a:latin typeface="Adobe Gothic Std B" panose="020B0800000000000000" pitchFamily="34" charset="-128"/>
                          <a:ea typeface="Adobe Gothic Std B" panose="020B0800000000000000" pitchFamily="34" charset="-128"/>
                        </a:rPr>
                        <a:t>b3 (90’)</a:t>
                      </a:r>
                      <a:endParaRPr lang="en-US" sz="150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a1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endParaRPr>
                    </a:p>
                    <a:p>
                      <a:pPr marL="0" marR="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3,94</a:t>
                      </a:r>
                      <a:endParaRPr lang="en-US" sz="1500" dirty="0">
                        <a:effectLst/>
                        <a:latin typeface="Adobe Gothic Std B" panose="020B0800000000000000" pitchFamily="34" charset="-128"/>
                        <a:ea typeface="Adobe Gothic Std B" panose="020B0800000000000000" pitchFamily="34" charset="-128"/>
                      </a:endParaRPr>
                    </a:p>
                    <a:p>
                      <a:pPr marL="0" marR="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endParaRPr>
                    </a:p>
                    <a:p>
                      <a:pPr marL="0" marR="4572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3,52</a:t>
                      </a:r>
                      <a:endParaRPr lang="en-US" sz="1500" dirty="0">
                        <a:effectLst/>
                        <a:latin typeface="Adobe Gothic Std B" panose="020B0800000000000000" pitchFamily="34" charset="-128"/>
                        <a:ea typeface="Adobe Gothic Std B" panose="020B0800000000000000" pitchFamily="34" charset="-128"/>
                      </a:endParaRPr>
                    </a:p>
                    <a:p>
                      <a:pPr marL="0" marR="4572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500">
                          <a:effectLst/>
                          <a:latin typeface="Adobe Gothic Std B" panose="020B0800000000000000" pitchFamily="34" charset="-128"/>
                          <a:ea typeface="Adobe Gothic Std B" panose="020B0800000000000000" pitchFamily="34" charset="-128"/>
                        </a:rPr>
                        <a:t>A</a:t>
                      </a:r>
                      <a:endParaRPr lang="en-US" sz="1500">
                        <a:effectLst/>
                        <a:latin typeface="Adobe Gothic Std B" panose="020B0800000000000000" pitchFamily="34" charset="-128"/>
                        <a:ea typeface="Adobe Gothic Std B" panose="020B0800000000000000" pitchFamily="34" charset="-128"/>
                      </a:endParaRPr>
                    </a:p>
                    <a:p>
                      <a:pPr marL="0" marR="45720" algn="ctr">
                        <a:lnSpc>
                          <a:spcPct val="100000"/>
                        </a:lnSpc>
                        <a:spcBef>
                          <a:spcPts val="0"/>
                        </a:spcBef>
                        <a:spcAft>
                          <a:spcPts val="0"/>
                        </a:spcAft>
                      </a:pPr>
                      <a:r>
                        <a:rPr lang="id-ID" sz="1500">
                          <a:effectLst/>
                          <a:latin typeface="Adobe Gothic Std B" panose="020B0800000000000000" pitchFamily="34" charset="-128"/>
                          <a:ea typeface="Adobe Gothic Std B" panose="020B0800000000000000" pitchFamily="34" charset="-128"/>
                        </a:rPr>
                        <a:t>3,68</a:t>
                      </a:r>
                      <a:endParaRPr lang="en-US" sz="1500">
                        <a:effectLst/>
                        <a:latin typeface="Adobe Gothic Std B" panose="020B0800000000000000" pitchFamily="34" charset="-128"/>
                        <a:ea typeface="Adobe Gothic Std B" panose="020B0800000000000000" pitchFamily="34" charset="-128"/>
                      </a:endParaRPr>
                    </a:p>
                    <a:p>
                      <a:pPr marL="0" marR="45720">
                        <a:lnSpc>
                          <a:spcPct val="100000"/>
                        </a:lnSpc>
                        <a:spcBef>
                          <a:spcPts val="0"/>
                        </a:spcBef>
                        <a:spcAft>
                          <a:spcPts val="0"/>
                        </a:spcAft>
                      </a:pPr>
                      <a:r>
                        <a:rPr lang="id-ID" sz="1500">
                          <a:effectLst/>
                          <a:latin typeface="Adobe Gothic Std B" panose="020B0800000000000000" pitchFamily="34" charset="-128"/>
                          <a:ea typeface="Adobe Gothic Std B" panose="020B0800000000000000" pitchFamily="34" charset="-128"/>
                        </a:rPr>
                        <a:t>a</a:t>
                      </a:r>
                      <a:endParaRPr lang="en-US" sz="150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a2 (10%)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endParaRPr>
                    </a:p>
                    <a:p>
                      <a:pPr marL="0" marR="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3,98</a:t>
                      </a:r>
                      <a:endParaRPr lang="en-US" sz="1500" dirty="0">
                        <a:effectLst/>
                        <a:latin typeface="Adobe Gothic Std B" panose="020B0800000000000000" pitchFamily="34" charset="-128"/>
                        <a:ea typeface="Adobe Gothic Std B" panose="020B0800000000000000" pitchFamily="34" charset="-128"/>
                      </a:endParaRPr>
                    </a:p>
                    <a:p>
                      <a:pPr marL="0" marR="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a:t>
                      </a:r>
                      <a:endParaRPr lang="en-US" sz="1500" dirty="0">
                        <a:effectLst/>
                        <a:latin typeface="Adobe Gothic Std B" panose="020B0800000000000000" pitchFamily="34" charset="-128"/>
                        <a:ea typeface="Adobe Gothic Std B" panose="020B0800000000000000" pitchFamily="34" charset="-128"/>
                      </a:endParaRPr>
                    </a:p>
                    <a:p>
                      <a:pPr marL="0" marR="4572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4,20</a:t>
                      </a:r>
                      <a:endParaRPr lang="en-US" sz="1500" dirty="0">
                        <a:effectLst/>
                        <a:latin typeface="Adobe Gothic Std B" panose="020B0800000000000000" pitchFamily="34" charset="-128"/>
                        <a:ea typeface="Adobe Gothic Std B" panose="020B0800000000000000" pitchFamily="34" charset="-128"/>
                      </a:endParaRPr>
                    </a:p>
                    <a:p>
                      <a:pPr marL="0" marR="4572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a:t>
                      </a:r>
                      <a:endParaRPr lang="en-US" sz="1500" dirty="0">
                        <a:effectLst/>
                        <a:latin typeface="Adobe Gothic Std B" panose="020B0800000000000000" pitchFamily="34" charset="-128"/>
                        <a:ea typeface="Adobe Gothic Std B" panose="020B0800000000000000" pitchFamily="34" charset="-128"/>
                      </a:endParaRPr>
                    </a:p>
                    <a:p>
                      <a:pPr marL="0" marR="4572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4,02</a:t>
                      </a:r>
                      <a:endParaRPr lang="en-US" sz="1500" dirty="0">
                        <a:effectLst/>
                        <a:latin typeface="Adobe Gothic Std B" panose="020B0800000000000000" pitchFamily="34" charset="-128"/>
                        <a:ea typeface="Adobe Gothic Std B" panose="020B0800000000000000" pitchFamily="34" charset="-128"/>
                      </a:endParaRPr>
                    </a:p>
                    <a:p>
                      <a:pPr marL="0" marR="4572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a3 (15%)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a:t>
                      </a:r>
                      <a:endParaRPr lang="en-US" sz="1500" dirty="0">
                        <a:effectLst/>
                        <a:latin typeface="Adobe Gothic Std B" panose="020B0800000000000000" pitchFamily="34" charset="-128"/>
                        <a:ea typeface="Adobe Gothic Std B" panose="020B0800000000000000" pitchFamily="34" charset="-128"/>
                      </a:endParaRPr>
                    </a:p>
                    <a:p>
                      <a:pPr marL="0" marR="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4,29</a:t>
                      </a:r>
                      <a:endParaRPr lang="en-US" sz="1500" dirty="0">
                        <a:effectLst/>
                        <a:latin typeface="Adobe Gothic Std B" panose="020B0800000000000000" pitchFamily="34" charset="-128"/>
                        <a:ea typeface="Adobe Gothic Std B" panose="020B0800000000000000" pitchFamily="34" charset="-128"/>
                      </a:endParaRPr>
                    </a:p>
                    <a:p>
                      <a:pPr marL="0" marR="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a:t>
                      </a:r>
                      <a:endParaRPr lang="en-US" sz="1500" dirty="0">
                        <a:effectLst/>
                        <a:latin typeface="Adobe Gothic Std B" panose="020B0800000000000000" pitchFamily="34" charset="-128"/>
                        <a:ea typeface="Adobe Gothic Std B" panose="020B0800000000000000" pitchFamily="34" charset="-128"/>
                      </a:endParaRPr>
                    </a:p>
                    <a:p>
                      <a:pPr marL="0" marR="4572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4,04</a:t>
                      </a:r>
                      <a:endParaRPr lang="en-US" sz="1500" dirty="0">
                        <a:effectLst/>
                        <a:latin typeface="Adobe Gothic Std B" panose="020B0800000000000000" pitchFamily="34" charset="-128"/>
                        <a:ea typeface="Adobe Gothic Std B" panose="020B0800000000000000" pitchFamily="34" charset="-128"/>
                      </a:endParaRPr>
                    </a:p>
                    <a:p>
                      <a:pPr marL="0" marR="4572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B</a:t>
                      </a:r>
                      <a:endParaRPr lang="en-US" sz="1500" dirty="0">
                        <a:effectLst/>
                        <a:latin typeface="Adobe Gothic Std B" panose="020B0800000000000000" pitchFamily="34" charset="-128"/>
                        <a:ea typeface="Adobe Gothic Std B" panose="020B0800000000000000" pitchFamily="34" charset="-128"/>
                      </a:endParaRPr>
                    </a:p>
                    <a:p>
                      <a:pPr marL="0" marR="45720" algn="ctr">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4,13</a:t>
                      </a:r>
                      <a:endParaRPr lang="en-US" sz="1500" dirty="0">
                        <a:effectLst/>
                        <a:latin typeface="Adobe Gothic Std B" panose="020B0800000000000000" pitchFamily="34" charset="-128"/>
                        <a:ea typeface="Adobe Gothic Std B" panose="020B0800000000000000" pitchFamily="34" charset="-128"/>
                      </a:endParaRPr>
                    </a:p>
                    <a:p>
                      <a:pPr marL="0" marR="45720">
                        <a:lnSpc>
                          <a:spcPct val="100000"/>
                        </a:lnSpc>
                        <a:spcBef>
                          <a:spcPts val="0"/>
                        </a:spcBef>
                        <a:spcAft>
                          <a:spcPts val="0"/>
                        </a:spcAft>
                      </a:pPr>
                      <a:r>
                        <a:rPr lang="id-ID" sz="1500" dirty="0">
                          <a:effectLst/>
                          <a:latin typeface="Adobe Gothic Std B" panose="020B0800000000000000" pitchFamily="34" charset="-128"/>
                          <a:ea typeface="Adobe Gothic Std B" panose="020B0800000000000000" pitchFamily="34" charset="-128"/>
                        </a:rPr>
                        <a:t>a</a:t>
                      </a:r>
                      <a:endParaRPr lang="en-US" sz="1500" dirty="0">
                        <a:effectLst/>
                        <a:latin typeface="Adobe Gothic Std B" panose="020B0800000000000000" pitchFamily="34" charset="-128"/>
                        <a:ea typeface="Adobe Gothic Std B" panose="020B0800000000000000" pitchFamily="34"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75111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1025523" y="1154875"/>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418561" y="1881516"/>
            <a:ext cx="8725439"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Warna Hari Ke - 4</a:t>
            </a:r>
            <a:endParaRPr lang="en-US" dirty="0"/>
          </a:p>
        </p:txBody>
      </p:sp>
      <p:sp>
        <p:nvSpPr>
          <p:cNvPr id="2" name="Rectangle 1"/>
          <p:cNvSpPr/>
          <p:nvPr/>
        </p:nvSpPr>
        <p:spPr>
          <a:xfrm>
            <a:off x="987064" y="804699"/>
            <a:ext cx="939937" cy="620042"/>
          </a:xfrm>
          <a:prstGeom prst="rect">
            <a:avLst/>
          </a:prstGeom>
        </p:spPr>
        <p:txBody>
          <a:bodyPr wrap="none">
            <a:spAutoFit/>
          </a:bodyPr>
          <a:lstStyle/>
          <a:p>
            <a:pPr marR="0" lvl="0">
              <a:lnSpc>
                <a:spcPct val="200000"/>
              </a:lnSpc>
              <a:spcBef>
                <a:spcPts val="0"/>
              </a:spcBef>
              <a:spcAft>
                <a:spcPts val="0"/>
              </a:spcAft>
            </a:pPr>
            <a:r>
              <a:rPr lang="id-ID"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Warna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384209" y="3752946"/>
            <a:ext cx="6794142"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Interaksi Antara Konsentrasi Ekstrak Bunga Kecombrang (A) Dan Lama Perendaman Daging Sapi (B) Hari Ke - </a:t>
            </a:r>
            <a:r>
              <a:rPr lang="en-US" dirty="0" smtClean="0">
                <a:latin typeface="Times New Roman" panose="02020603050405020304" pitchFamily="18" charset="0"/>
                <a:ea typeface="Calibri" panose="020F0502020204030204" pitchFamily="34" charset="0"/>
              </a:rPr>
              <a:t>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9535813"/>
              </p:ext>
            </p:extLst>
          </p:nvPr>
        </p:nvGraphicFramePr>
        <p:xfrm>
          <a:off x="975573" y="2250848"/>
          <a:ext cx="7611414" cy="1382793"/>
        </p:xfrm>
        <a:graphic>
          <a:graphicData uri="http://schemas.openxmlformats.org/drawingml/2006/table">
            <a:tbl>
              <a:tblPr firstRow="1" firstCol="1" bandRow="1">
                <a:tableStyleId>{5C22544A-7EE6-4342-B048-85BDC9FD1C3A}</a:tableStyleId>
              </a:tblPr>
              <a:tblGrid>
                <a:gridCol w="2854280"/>
                <a:gridCol w="2594800"/>
                <a:gridCol w="2162334"/>
              </a:tblGrid>
              <a:tr h="462976">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Nilai 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8051">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3,911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8051">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3,974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8051">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4,156</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89705601"/>
              </p:ext>
            </p:extLst>
          </p:nvPr>
        </p:nvGraphicFramePr>
        <p:xfrm>
          <a:off x="1025523" y="4399277"/>
          <a:ext cx="7373424" cy="2370455"/>
        </p:xfrm>
        <a:graphic>
          <a:graphicData uri="http://schemas.openxmlformats.org/drawingml/2006/table">
            <a:tbl>
              <a:tblPr firstRow="1" firstCol="1" bandRow="1">
                <a:tableStyleId>{5C22544A-7EE6-4342-B048-85BDC9FD1C3A}</a:tableStyleId>
              </a:tblPr>
              <a:tblGrid>
                <a:gridCol w="2703588"/>
                <a:gridCol w="1556612"/>
                <a:gridCol w="1556612"/>
                <a:gridCol w="1556612"/>
              </a:tblGrid>
              <a:tr h="236855">
                <a:tc rowSpan="2">
                  <a:txBody>
                    <a:bodyPr/>
                    <a:lstStyle/>
                    <a:p>
                      <a:pPr marL="0" marR="45720" algn="ctr">
                        <a:lnSpc>
                          <a:spcPct val="100000"/>
                        </a:lnSpc>
                        <a:spcBef>
                          <a:spcPts val="0"/>
                        </a:spcBef>
                        <a:spcAft>
                          <a:spcPts val="0"/>
                        </a:spcAft>
                      </a:pPr>
                      <a:r>
                        <a:rPr lang="id-ID" sz="1400" b="1" dirty="0">
                          <a:effectLst/>
                        </a:rPr>
                        <a:t>Konsentrasi Ekstrak </a:t>
                      </a:r>
                      <a:r>
                        <a:rPr lang="en-US" sz="1400" b="1" dirty="0">
                          <a:effectLst/>
                        </a:rPr>
                        <a:t>Bunga Kecombrang </a:t>
                      </a: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45720" algn="ctr">
                        <a:lnSpc>
                          <a:spcPct val="107000"/>
                        </a:lnSpc>
                        <a:spcBef>
                          <a:spcPts val="0"/>
                        </a:spcBef>
                        <a:spcAft>
                          <a:spcPts val="0"/>
                        </a:spcAft>
                      </a:pPr>
                      <a:r>
                        <a:rPr lang="id-ID" sz="1200">
                          <a:effectLst/>
                        </a:rPr>
                        <a:t>Lama Perendaman </a:t>
                      </a:r>
                      <a:r>
                        <a:rPr lang="en-US" sz="1200">
                          <a:effectLst/>
                        </a:rPr>
                        <a:t>Daging Sapi </a:t>
                      </a:r>
                      <a:r>
                        <a:rPr lang="id-ID" sz="12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212090">
                <a:tc vMerge="1">
                  <a:txBody>
                    <a:bodyPr/>
                    <a:lstStyle/>
                    <a:p>
                      <a:endParaRPr lang="en-US"/>
                    </a:p>
                  </a:txBody>
                  <a:tcPr/>
                </a:tc>
                <a:tc>
                  <a:txBody>
                    <a:bodyPr/>
                    <a:lstStyle/>
                    <a:p>
                      <a:pPr marL="0" marR="0" algn="ctr">
                        <a:lnSpc>
                          <a:spcPct val="100000"/>
                        </a:lnSpc>
                        <a:spcBef>
                          <a:spcPts val="0"/>
                        </a:spcBef>
                        <a:spcAft>
                          <a:spcPts val="0"/>
                        </a:spcAft>
                      </a:pPr>
                      <a:r>
                        <a:rPr lang="id-ID" sz="1400" b="1">
                          <a:effectLst/>
                        </a:rPr>
                        <a:t>b1 (30’)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400" b="1">
                          <a:effectLst/>
                        </a:rPr>
                        <a:t>b2 (60’)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400" b="1">
                          <a:effectLst/>
                        </a:rPr>
                        <a:t>b3 (90’)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a1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400" b="1" dirty="0">
                          <a:effectLst/>
                        </a:rPr>
                        <a:t>A</a:t>
                      </a:r>
                      <a:endParaRPr lang="en-US" sz="1400" b="1" dirty="0">
                        <a:effectLst/>
                      </a:endParaRPr>
                    </a:p>
                    <a:p>
                      <a:pPr marL="0" marR="0" algn="ctr">
                        <a:lnSpc>
                          <a:spcPct val="100000"/>
                        </a:lnSpc>
                        <a:spcBef>
                          <a:spcPts val="0"/>
                        </a:spcBef>
                        <a:spcAft>
                          <a:spcPts val="0"/>
                        </a:spcAft>
                      </a:pPr>
                      <a:r>
                        <a:rPr lang="id-ID" sz="1400" b="1" dirty="0">
                          <a:effectLst/>
                        </a:rPr>
                        <a:t>3,88</a:t>
                      </a:r>
                      <a:endParaRPr lang="en-US" sz="1400" b="1" dirty="0">
                        <a:effectLst/>
                      </a:endParaRPr>
                    </a:p>
                    <a:p>
                      <a:pPr marL="0" marR="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effectLst/>
                        </a:rPr>
                        <a:t>A</a:t>
                      </a:r>
                      <a:endParaRPr lang="en-US" sz="1400" b="1" dirty="0">
                        <a:effectLst/>
                      </a:endParaRPr>
                    </a:p>
                    <a:p>
                      <a:pPr marL="0" marR="45720" algn="ctr">
                        <a:lnSpc>
                          <a:spcPct val="100000"/>
                        </a:lnSpc>
                        <a:spcBef>
                          <a:spcPts val="0"/>
                        </a:spcBef>
                        <a:spcAft>
                          <a:spcPts val="0"/>
                        </a:spcAft>
                      </a:pPr>
                      <a:r>
                        <a:rPr lang="id-ID" sz="1400" b="1" dirty="0">
                          <a:effectLst/>
                        </a:rPr>
                        <a:t>4,01</a:t>
                      </a:r>
                      <a:endParaRPr lang="en-US" sz="1400" b="1" dirty="0">
                        <a:effectLst/>
                      </a:endParaRPr>
                    </a:p>
                    <a:p>
                      <a:pPr marL="0" marR="4572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a:effectLst/>
                        </a:rPr>
                        <a:t>A</a:t>
                      </a:r>
                      <a:endParaRPr lang="en-US" sz="1400" b="1">
                        <a:effectLst/>
                      </a:endParaRPr>
                    </a:p>
                    <a:p>
                      <a:pPr marL="0" marR="45720" algn="ctr">
                        <a:lnSpc>
                          <a:spcPct val="100000"/>
                        </a:lnSpc>
                        <a:spcBef>
                          <a:spcPts val="0"/>
                        </a:spcBef>
                        <a:spcAft>
                          <a:spcPts val="0"/>
                        </a:spcAft>
                      </a:pPr>
                      <a:r>
                        <a:rPr lang="id-ID" sz="1400" b="1">
                          <a:effectLst/>
                        </a:rPr>
                        <a:t>3,84</a:t>
                      </a:r>
                      <a:endParaRPr lang="en-US" sz="1400" b="1">
                        <a:effectLst/>
                      </a:endParaRPr>
                    </a:p>
                    <a:p>
                      <a:pPr marL="0" marR="45720">
                        <a:lnSpc>
                          <a:spcPct val="100000"/>
                        </a:lnSpc>
                        <a:spcBef>
                          <a:spcPts val="0"/>
                        </a:spcBef>
                        <a:spcAft>
                          <a:spcPts val="0"/>
                        </a:spcAft>
                      </a:pPr>
                      <a:r>
                        <a:rPr lang="id-ID" sz="1400" b="1">
                          <a:effectLst/>
                        </a:rPr>
                        <a:t>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a2 (10%)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400" b="1" dirty="0">
                          <a:effectLst/>
                        </a:rPr>
                        <a:t>A</a:t>
                      </a:r>
                      <a:endParaRPr lang="en-US" sz="1400" b="1" dirty="0">
                        <a:effectLst/>
                      </a:endParaRPr>
                    </a:p>
                    <a:p>
                      <a:pPr marL="0" marR="0" algn="ctr">
                        <a:lnSpc>
                          <a:spcPct val="100000"/>
                        </a:lnSpc>
                        <a:spcBef>
                          <a:spcPts val="0"/>
                        </a:spcBef>
                        <a:spcAft>
                          <a:spcPts val="0"/>
                        </a:spcAft>
                      </a:pPr>
                      <a:r>
                        <a:rPr lang="id-ID" sz="1400" b="1" dirty="0">
                          <a:effectLst/>
                        </a:rPr>
                        <a:t>3,98</a:t>
                      </a:r>
                      <a:endParaRPr lang="en-US" sz="1400" b="1" dirty="0">
                        <a:effectLst/>
                      </a:endParaRPr>
                    </a:p>
                    <a:p>
                      <a:pPr marL="0" marR="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effectLst/>
                        </a:rPr>
                        <a:t>A</a:t>
                      </a:r>
                      <a:endParaRPr lang="en-US" sz="1400" b="1" dirty="0">
                        <a:effectLst/>
                      </a:endParaRPr>
                    </a:p>
                    <a:p>
                      <a:pPr marL="0" marR="45720" algn="ctr">
                        <a:lnSpc>
                          <a:spcPct val="100000"/>
                        </a:lnSpc>
                        <a:spcBef>
                          <a:spcPts val="0"/>
                        </a:spcBef>
                        <a:spcAft>
                          <a:spcPts val="0"/>
                        </a:spcAft>
                      </a:pPr>
                      <a:r>
                        <a:rPr lang="id-ID" sz="1400" b="1" dirty="0">
                          <a:effectLst/>
                        </a:rPr>
                        <a:t>3,83</a:t>
                      </a:r>
                      <a:endParaRPr lang="en-US" sz="1400" b="1" dirty="0">
                        <a:effectLst/>
                      </a:endParaRPr>
                    </a:p>
                    <a:p>
                      <a:pPr marL="0" marR="4572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solidFill>
                            <a:srgbClr val="0070C0"/>
                          </a:solidFill>
                          <a:effectLst/>
                        </a:rPr>
                        <a:t>B</a:t>
                      </a:r>
                      <a:endParaRPr lang="en-US" sz="1400" b="1" dirty="0">
                        <a:solidFill>
                          <a:srgbClr val="0070C0"/>
                        </a:solidFill>
                        <a:effectLst/>
                      </a:endParaRPr>
                    </a:p>
                    <a:p>
                      <a:pPr marL="0" marR="45720" algn="ctr">
                        <a:lnSpc>
                          <a:spcPct val="100000"/>
                        </a:lnSpc>
                        <a:spcBef>
                          <a:spcPts val="0"/>
                        </a:spcBef>
                        <a:spcAft>
                          <a:spcPts val="0"/>
                        </a:spcAft>
                      </a:pPr>
                      <a:r>
                        <a:rPr lang="id-ID" sz="1400" b="1" dirty="0">
                          <a:solidFill>
                            <a:srgbClr val="0070C0"/>
                          </a:solidFill>
                          <a:effectLst/>
                        </a:rPr>
                        <a:t>4,11</a:t>
                      </a:r>
                      <a:endParaRPr lang="en-US" sz="1400" b="1" dirty="0">
                        <a:solidFill>
                          <a:srgbClr val="0070C0"/>
                        </a:solidFill>
                        <a:effectLst/>
                      </a:endParaRPr>
                    </a:p>
                    <a:p>
                      <a:pPr marL="0" marR="45720">
                        <a:lnSpc>
                          <a:spcPct val="100000"/>
                        </a:lnSpc>
                        <a:spcBef>
                          <a:spcPts val="0"/>
                        </a:spcBef>
                        <a:spcAft>
                          <a:spcPts val="0"/>
                        </a:spcAft>
                      </a:pPr>
                      <a:r>
                        <a:rPr lang="id-ID" sz="1400" b="1" dirty="0">
                          <a:solidFill>
                            <a:srgbClr val="0070C0"/>
                          </a:solidFill>
                          <a:effectLst/>
                        </a:rPr>
                        <a:t>b</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a3 (15%)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400" b="1" dirty="0">
                          <a:effectLst/>
                        </a:rPr>
                        <a:t>A</a:t>
                      </a:r>
                      <a:endParaRPr lang="en-US" sz="1400" b="1" dirty="0">
                        <a:effectLst/>
                      </a:endParaRPr>
                    </a:p>
                    <a:p>
                      <a:pPr marL="0" marR="0" algn="ctr">
                        <a:lnSpc>
                          <a:spcPct val="100000"/>
                        </a:lnSpc>
                        <a:spcBef>
                          <a:spcPts val="0"/>
                        </a:spcBef>
                        <a:spcAft>
                          <a:spcPts val="0"/>
                        </a:spcAft>
                      </a:pPr>
                      <a:r>
                        <a:rPr lang="id-ID" sz="1400" b="1" dirty="0">
                          <a:effectLst/>
                        </a:rPr>
                        <a:t>4,10</a:t>
                      </a:r>
                      <a:endParaRPr lang="en-US" sz="1400" b="1" dirty="0">
                        <a:effectLst/>
                      </a:endParaRPr>
                    </a:p>
                    <a:p>
                      <a:pPr marL="0" marR="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effectLst/>
                        </a:rPr>
                        <a:t>B</a:t>
                      </a:r>
                      <a:endParaRPr lang="en-US" sz="1400" b="1" dirty="0">
                        <a:effectLst/>
                      </a:endParaRPr>
                    </a:p>
                    <a:p>
                      <a:pPr marL="0" marR="45720" algn="ctr">
                        <a:lnSpc>
                          <a:spcPct val="100000"/>
                        </a:lnSpc>
                        <a:spcBef>
                          <a:spcPts val="0"/>
                        </a:spcBef>
                        <a:spcAft>
                          <a:spcPts val="0"/>
                        </a:spcAft>
                      </a:pPr>
                      <a:r>
                        <a:rPr lang="id-ID" sz="1400" b="1" dirty="0">
                          <a:effectLst/>
                        </a:rPr>
                        <a:t>4,09</a:t>
                      </a:r>
                      <a:endParaRPr lang="en-US" sz="1400" b="1" dirty="0">
                        <a:effectLst/>
                      </a:endParaRPr>
                    </a:p>
                    <a:p>
                      <a:pPr marL="0" marR="4572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effectLst/>
                        </a:rPr>
                        <a:t>B</a:t>
                      </a:r>
                      <a:endParaRPr lang="en-US" sz="1400" b="1" dirty="0">
                        <a:effectLst/>
                      </a:endParaRPr>
                    </a:p>
                    <a:p>
                      <a:pPr marL="0" marR="45720" algn="ctr">
                        <a:lnSpc>
                          <a:spcPct val="100000"/>
                        </a:lnSpc>
                        <a:spcBef>
                          <a:spcPts val="0"/>
                        </a:spcBef>
                        <a:spcAft>
                          <a:spcPts val="0"/>
                        </a:spcAft>
                      </a:pPr>
                      <a:r>
                        <a:rPr lang="id-ID" sz="1400" b="1" dirty="0">
                          <a:effectLst/>
                        </a:rPr>
                        <a:t>4,28</a:t>
                      </a:r>
                      <a:endParaRPr lang="en-US" sz="1400" b="1" dirty="0">
                        <a:effectLst/>
                      </a:endParaRPr>
                    </a:p>
                    <a:p>
                      <a:pPr marL="0" marR="4572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4605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8" y="231819"/>
            <a:ext cx="6632621" cy="837129"/>
          </a:xfrm>
        </p:spPr>
        <p:txBody>
          <a:bodyPr>
            <a:normAutofit/>
          </a:bodyPr>
          <a:lstStyle/>
          <a:p>
            <a:pPr algn="ctr"/>
            <a:r>
              <a:rPr lang="en-US" dirty="0" smtClean="0">
                <a:latin typeface="Adobe Gothic Std B" panose="020B0800000000000000" pitchFamily="34" charset="-128"/>
                <a:ea typeface="Adobe Gothic Std B" panose="020B0800000000000000" pitchFamily="34" charset="-128"/>
              </a:rPr>
              <a:t>Identifikasi masalah</a:t>
            </a:r>
            <a:endParaRPr lang="en-US" dirty="0">
              <a:latin typeface="Adobe Gothic Std B" panose="020B0800000000000000" pitchFamily="34" charset="-128"/>
              <a:ea typeface="Adobe Gothic Std B" panose="020B0800000000000000" pitchFamily="34" charset="-128"/>
            </a:endParaRPr>
          </a:p>
        </p:txBody>
      </p:sp>
      <p:graphicFrame>
        <p:nvGraphicFramePr>
          <p:cNvPr id="5" name="Diagram 4"/>
          <p:cNvGraphicFramePr/>
          <p:nvPr>
            <p:extLst>
              <p:ext uri="{D42A27DB-BD31-4B8C-83A1-F6EECF244321}">
                <p14:modId xmlns:p14="http://schemas.microsoft.com/office/powerpoint/2010/main" val="3094366233"/>
              </p:ext>
            </p:extLst>
          </p:nvPr>
        </p:nvGraphicFramePr>
        <p:xfrm>
          <a:off x="2309611" y="1455315"/>
          <a:ext cx="6344992" cy="4797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651" y="1519640"/>
            <a:ext cx="1687937" cy="1357715"/>
          </a:xfrm>
          <a:prstGeom prst="rect">
            <a:avLst/>
          </a:prstGeom>
          <a:effectLst>
            <a:innerShdw blurRad="63500" dist="50800" dir="13500000">
              <a:prstClr val="black">
                <a:alpha val="50000"/>
              </a:prstClr>
            </a:innerShdw>
          </a:effectLst>
          <a:scene3d>
            <a:camera prst="perspectiveRight"/>
            <a:lightRig rig="threePt" dir="t"/>
          </a:scene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650" y="2993197"/>
            <a:ext cx="1687937" cy="1357715"/>
          </a:xfrm>
          <a:prstGeom prst="rect">
            <a:avLst/>
          </a:prstGeom>
          <a:effectLst>
            <a:innerShdw blurRad="63500" dist="50800" dir="18900000">
              <a:prstClr val="black">
                <a:alpha val="50000"/>
              </a:prstClr>
            </a:innerShdw>
          </a:effectLst>
          <a:scene3d>
            <a:camera prst="perspectiveRight"/>
            <a:lightRig rig="threePt" dir="t"/>
          </a:scene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650" y="4466754"/>
            <a:ext cx="1687937" cy="1357715"/>
          </a:xfrm>
          <a:prstGeom prst="rect">
            <a:avLst/>
          </a:prstGeom>
          <a:effectLst>
            <a:innerShdw blurRad="63500" dist="50800" dir="13500000">
              <a:prstClr val="black">
                <a:alpha val="50000"/>
              </a:prstClr>
            </a:innerShdw>
          </a:effectLst>
          <a:scene3d>
            <a:camera prst="perspectiveRight"/>
            <a:lightRig rig="threePt" dir="t"/>
          </a:scene3d>
        </p:spPr>
      </p:pic>
    </p:spTree>
    <p:extLst>
      <p:ext uri="{BB962C8B-B14F-4D97-AF65-F5344CB8AC3E}">
        <p14:creationId xmlns:p14="http://schemas.microsoft.com/office/powerpoint/2010/main" val="2495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130885"/>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6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67044" y="1777997"/>
            <a:ext cx="8622408"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Warna Hari Ke - 6</a:t>
            </a:r>
            <a:endParaRPr lang="en-US" dirty="0"/>
          </a:p>
        </p:txBody>
      </p:sp>
      <p:sp>
        <p:nvSpPr>
          <p:cNvPr id="2" name="Rectangle 1"/>
          <p:cNvSpPr/>
          <p:nvPr/>
        </p:nvSpPr>
        <p:spPr>
          <a:xfrm>
            <a:off x="674094" y="744742"/>
            <a:ext cx="939937" cy="620042"/>
          </a:xfrm>
          <a:prstGeom prst="rect">
            <a:avLst/>
          </a:prstGeom>
        </p:spPr>
        <p:txBody>
          <a:bodyPr wrap="none">
            <a:spAutoFit/>
          </a:bodyPr>
          <a:lstStyle/>
          <a:p>
            <a:pPr marR="0" lvl="0">
              <a:lnSpc>
                <a:spcPct val="200000"/>
              </a:lnSpc>
              <a:spcBef>
                <a:spcPts val="0"/>
              </a:spcBef>
              <a:spcAft>
                <a:spcPts val="0"/>
              </a:spcAft>
            </a:pPr>
            <a:r>
              <a:rPr lang="id-ID" sz="2000" b="1" dirty="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Warna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317187" y="3765825"/>
            <a:ext cx="6794142" cy="646331"/>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Interaksi Antara Konsentrasi Ekstrak Bunga Kecombrang (A) Dan Lama Perendaman Daging Sapi (B) Hari Ke - </a:t>
            </a:r>
            <a:r>
              <a:rPr lang="en-US" dirty="0" smtClean="0">
                <a:latin typeface="Times New Roman" panose="02020603050405020304" pitchFamily="18" charset="0"/>
                <a:ea typeface="Calibri" panose="020F0502020204030204" pitchFamily="34" charset="0"/>
              </a:rPr>
              <a:t>6</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52576828"/>
              </p:ext>
            </p:extLst>
          </p:nvPr>
        </p:nvGraphicFramePr>
        <p:xfrm>
          <a:off x="783355" y="2138907"/>
          <a:ext cx="7789785" cy="1540635"/>
        </p:xfrm>
        <a:graphic>
          <a:graphicData uri="http://schemas.openxmlformats.org/drawingml/2006/table">
            <a:tbl>
              <a:tblPr firstRow="1" firstCol="1" bandRow="1">
                <a:tableStyleId>{5C22544A-7EE6-4342-B048-85BDC9FD1C3A}</a:tableStyleId>
              </a:tblPr>
              <a:tblGrid>
                <a:gridCol w="2921170"/>
                <a:gridCol w="2655608"/>
                <a:gridCol w="2213007"/>
              </a:tblGrid>
              <a:tr h="502277">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Nilai Rata – rata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Taraf Nyata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0665">
                <a:tc>
                  <a:txBody>
                    <a:bodyPr/>
                    <a:lstStyle/>
                    <a:p>
                      <a:pPr marL="0" marR="45720" algn="ctr">
                        <a:lnSpc>
                          <a:spcPct val="100000"/>
                        </a:lnSpc>
                        <a:spcBef>
                          <a:spcPts val="0"/>
                        </a:spcBef>
                        <a:spcAft>
                          <a:spcPts val="0"/>
                        </a:spcAft>
                      </a:pPr>
                      <a:r>
                        <a:rPr lang="id-ID" sz="1800" b="1" dirty="0">
                          <a:effectLst/>
                        </a:rPr>
                        <a:t>a1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3,863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0665">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4,048</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0665">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4,178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55986333"/>
              </p:ext>
            </p:extLst>
          </p:nvPr>
        </p:nvGraphicFramePr>
        <p:xfrm>
          <a:off x="977636" y="4412156"/>
          <a:ext cx="7401224" cy="2370455"/>
        </p:xfrm>
        <a:graphic>
          <a:graphicData uri="http://schemas.openxmlformats.org/drawingml/2006/table">
            <a:tbl>
              <a:tblPr firstRow="1" firstCol="1" bandRow="1">
                <a:tableStyleId>{5C22544A-7EE6-4342-B048-85BDC9FD1C3A}</a:tableStyleId>
              </a:tblPr>
              <a:tblGrid>
                <a:gridCol w="2713781"/>
                <a:gridCol w="1562481"/>
                <a:gridCol w="1562481"/>
                <a:gridCol w="1562481"/>
              </a:tblGrid>
              <a:tr h="236855">
                <a:tc rowSpan="2">
                  <a:txBody>
                    <a:bodyPr/>
                    <a:lstStyle/>
                    <a:p>
                      <a:pPr marL="0" marR="45720" algn="ctr">
                        <a:lnSpc>
                          <a:spcPct val="100000"/>
                        </a:lnSpc>
                        <a:spcBef>
                          <a:spcPts val="0"/>
                        </a:spcBef>
                        <a:spcAft>
                          <a:spcPts val="0"/>
                        </a:spcAft>
                      </a:pPr>
                      <a:r>
                        <a:rPr lang="id-ID" sz="1400" b="1" dirty="0">
                          <a:effectLst/>
                        </a:rPr>
                        <a:t>Konsentrasi Ekstrak </a:t>
                      </a:r>
                      <a:r>
                        <a:rPr lang="en-US" sz="1400" b="1" dirty="0">
                          <a:effectLst/>
                        </a:rPr>
                        <a:t>Bunga Kecombrang </a:t>
                      </a: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45720" algn="ctr">
                        <a:lnSpc>
                          <a:spcPct val="107000"/>
                        </a:lnSpc>
                        <a:spcBef>
                          <a:spcPts val="0"/>
                        </a:spcBef>
                        <a:spcAft>
                          <a:spcPts val="0"/>
                        </a:spcAft>
                      </a:pPr>
                      <a:r>
                        <a:rPr lang="id-ID" sz="1200" b="1">
                          <a:effectLst/>
                        </a:rPr>
                        <a:t>Lama Perendaman </a:t>
                      </a:r>
                      <a:r>
                        <a:rPr lang="en-US" sz="1200" b="1">
                          <a:effectLst/>
                        </a:rPr>
                        <a:t>Daging Sapi </a:t>
                      </a:r>
                      <a:r>
                        <a:rPr lang="id-ID" sz="1200" b="1">
                          <a:effectLst/>
                        </a:rPr>
                        <a:t>(B)</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r>
              <a:tr h="212090">
                <a:tc vMerge="1">
                  <a:txBody>
                    <a:bodyPr/>
                    <a:lstStyle/>
                    <a:p>
                      <a:endParaRPr lang="en-US"/>
                    </a:p>
                  </a:txBody>
                  <a:tcPr/>
                </a:tc>
                <a:tc>
                  <a:txBody>
                    <a:bodyPr/>
                    <a:lstStyle/>
                    <a:p>
                      <a:pPr marL="0" marR="0" algn="ctr">
                        <a:lnSpc>
                          <a:spcPct val="100000"/>
                        </a:lnSpc>
                        <a:spcBef>
                          <a:spcPts val="0"/>
                        </a:spcBef>
                        <a:spcAft>
                          <a:spcPts val="0"/>
                        </a:spcAft>
                      </a:pPr>
                      <a:r>
                        <a:rPr lang="id-ID" sz="1400" b="1">
                          <a:effectLst/>
                        </a:rPr>
                        <a:t>b1 (30’)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400" b="1">
                          <a:effectLst/>
                        </a:rPr>
                        <a:t>b2 (60’)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400" b="1">
                          <a:effectLst/>
                        </a:rPr>
                        <a:t>b3 (90’)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a1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400" b="1" dirty="0">
                          <a:effectLst/>
                        </a:rPr>
                        <a:t>A</a:t>
                      </a:r>
                      <a:endParaRPr lang="en-US" sz="1400" b="1" dirty="0">
                        <a:effectLst/>
                      </a:endParaRPr>
                    </a:p>
                    <a:p>
                      <a:pPr marL="0" marR="0" algn="ctr">
                        <a:lnSpc>
                          <a:spcPct val="100000"/>
                        </a:lnSpc>
                        <a:spcBef>
                          <a:spcPts val="0"/>
                        </a:spcBef>
                        <a:spcAft>
                          <a:spcPts val="0"/>
                        </a:spcAft>
                      </a:pPr>
                      <a:r>
                        <a:rPr lang="id-ID" sz="1400" b="1" dirty="0">
                          <a:effectLst/>
                        </a:rPr>
                        <a:t>3,98</a:t>
                      </a:r>
                      <a:endParaRPr lang="en-US" sz="1400" b="1" dirty="0">
                        <a:effectLst/>
                      </a:endParaRPr>
                    </a:p>
                    <a:p>
                      <a:pPr marL="0" marR="0">
                        <a:lnSpc>
                          <a:spcPct val="100000"/>
                        </a:lnSpc>
                        <a:spcBef>
                          <a:spcPts val="0"/>
                        </a:spcBef>
                        <a:spcAft>
                          <a:spcPts val="0"/>
                        </a:spcAft>
                      </a:pPr>
                      <a:r>
                        <a:rPr lang="id-ID" sz="1400" b="1" dirty="0">
                          <a:effectLst/>
                        </a:rPr>
                        <a:t>b</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a:effectLst/>
                        </a:rPr>
                        <a:t>A</a:t>
                      </a:r>
                      <a:endParaRPr lang="en-US" sz="1400" b="1">
                        <a:effectLst/>
                      </a:endParaRPr>
                    </a:p>
                    <a:p>
                      <a:pPr marL="0" marR="45720" algn="ctr">
                        <a:lnSpc>
                          <a:spcPct val="100000"/>
                        </a:lnSpc>
                        <a:spcBef>
                          <a:spcPts val="0"/>
                        </a:spcBef>
                        <a:spcAft>
                          <a:spcPts val="0"/>
                        </a:spcAft>
                      </a:pPr>
                      <a:r>
                        <a:rPr lang="id-ID" sz="1400" b="1">
                          <a:effectLst/>
                        </a:rPr>
                        <a:t>3,92</a:t>
                      </a:r>
                      <a:endParaRPr lang="en-US" sz="1400" b="1">
                        <a:effectLst/>
                      </a:endParaRPr>
                    </a:p>
                    <a:p>
                      <a:pPr marL="0" marR="45720">
                        <a:lnSpc>
                          <a:spcPct val="100000"/>
                        </a:lnSpc>
                        <a:spcBef>
                          <a:spcPts val="0"/>
                        </a:spcBef>
                        <a:spcAft>
                          <a:spcPts val="0"/>
                        </a:spcAft>
                      </a:pPr>
                      <a:r>
                        <a:rPr lang="id-ID" sz="1400" b="1">
                          <a:effectLst/>
                        </a:rPr>
                        <a:t>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a:effectLst/>
                        </a:rPr>
                        <a:t>A</a:t>
                      </a:r>
                      <a:endParaRPr lang="en-US" sz="1400" b="1">
                        <a:effectLst/>
                      </a:endParaRPr>
                    </a:p>
                    <a:p>
                      <a:pPr marL="0" marR="45720" algn="ctr">
                        <a:lnSpc>
                          <a:spcPct val="100000"/>
                        </a:lnSpc>
                        <a:spcBef>
                          <a:spcPts val="0"/>
                        </a:spcBef>
                        <a:spcAft>
                          <a:spcPts val="0"/>
                        </a:spcAft>
                      </a:pPr>
                      <a:r>
                        <a:rPr lang="id-ID" sz="1400" b="1">
                          <a:effectLst/>
                        </a:rPr>
                        <a:t>3,73</a:t>
                      </a:r>
                      <a:endParaRPr lang="en-US" sz="1400" b="1">
                        <a:effectLst/>
                      </a:endParaRPr>
                    </a:p>
                    <a:p>
                      <a:pPr marL="0" marR="45720">
                        <a:lnSpc>
                          <a:spcPct val="100000"/>
                        </a:lnSpc>
                        <a:spcBef>
                          <a:spcPts val="0"/>
                        </a:spcBef>
                        <a:spcAft>
                          <a:spcPts val="0"/>
                        </a:spcAft>
                      </a:pPr>
                      <a:r>
                        <a:rPr lang="id-ID" sz="1400" b="1">
                          <a:effectLst/>
                        </a:rPr>
                        <a:t>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a2 (10%)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400" b="1" dirty="0">
                          <a:effectLst/>
                        </a:rPr>
                        <a:t>A</a:t>
                      </a:r>
                      <a:endParaRPr lang="en-US" sz="1400" b="1" dirty="0">
                        <a:effectLst/>
                      </a:endParaRPr>
                    </a:p>
                    <a:p>
                      <a:pPr marL="0" marR="0" algn="ctr">
                        <a:lnSpc>
                          <a:spcPct val="100000"/>
                        </a:lnSpc>
                        <a:spcBef>
                          <a:spcPts val="0"/>
                        </a:spcBef>
                        <a:spcAft>
                          <a:spcPts val="0"/>
                        </a:spcAft>
                      </a:pPr>
                      <a:r>
                        <a:rPr lang="id-ID" sz="1400" b="1" dirty="0">
                          <a:effectLst/>
                        </a:rPr>
                        <a:t>4,07</a:t>
                      </a:r>
                      <a:endParaRPr lang="en-US" sz="1400" b="1" dirty="0">
                        <a:effectLst/>
                      </a:endParaRPr>
                    </a:p>
                    <a:p>
                      <a:pPr marL="0" marR="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effectLst/>
                        </a:rPr>
                        <a:t>A</a:t>
                      </a:r>
                      <a:endParaRPr lang="en-US" sz="1400" b="1" dirty="0">
                        <a:effectLst/>
                      </a:endParaRPr>
                    </a:p>
                    <a:p>
                      <a:pPr marL="0" marR="45720" algn="ctr">
                        <a:lnSpc>
                          <a:spcPct val="100000"/>
                        </a:lnSpc>
                        <a:spcBef>
                          <a:spcPts val="0"/>
                        </a:spcBef>
                        <a:spcAft>
                          <a:spcPts val="0"/>
                        </a:spcAft>
                      </a:pPr>
                      <a:r>
                        <a:rPr lang="id-ID" sz="1400" b="1" dirty="0">
                          <a:effectLst/>
                        </a:rPr>
                        <a:t>3,98</a:t>
                      </a:r>
                      <a:endParaRPr lang="en-US" sz="1400" b="1" dirty="0">
                        <a:effectLst/>
                      </a:endParaRPr>
                    </a:p>
                    <a:p>
                      <a:pPr marL="0" marR="4572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a:effectLst/>
                        </a:rPr>
                        <a:t>B</a:t>
                      </a:r>
                      <a:endParaRPr lang="en-US" sz="1400" b="1">
                        <a:effectLst/>
                      </a:endParaRPr>
                    </a:p>
                    <a:p>
                      <a:pPr marL="0" marR="45720" algn="ctr">
                        <a:lnSpc>
                          <a:spcPct val="100000"/>
                        </a:lnSpc>
                        <a:spcBef>
                          <a:spcPts val="0"/>
                        </a:spcBef>
                        <a:spcAft>
                          <a:spcPts val="0"/>
                        </a:spcAft>
                      </a:pPr>
                      <a:r>
                        <a:rPr lang="id-ID" sz="1400" b="1">
                          <a:effectLst/>
                        </a:rPr>
                        <a:t>4,10</a:t>
                      </a:r>
                      <a:endParaRPr lang="en-US" sz="1400" b="1">
                        <a:effectLst/>
                      </a:endParaRPr>
                    </a:p>
                    <a:p>
                      <a:pPr marL="0" marR="45720">
                        <a:lnSpc>
                          <a:spcPct val="100000"/>
                        </a:lnSpc>
                        <a:spcBef>
                          <a:spcPts val="0"/>
                        </a:spcBef>
                        <a:spcAft>
                          <a:spcPts val="0"/>
                        </a:spcAft>
                      </a:pPr>
                      <a:r>
                        <a:rPr lang="id-ID" sz="1400" b="1">
                          <a:effectLst/>
                        </a:rPr>
                        <a:t>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6855">
                <a:tc>
                  <a:txBody>
                    <a:bodyPr/>
                    <a:lstStyle/>
                    <a:p>
                      <a:pPr marL="0" marR="45720" algn="ctr">
                        <a:lnSpc>
                          <a:spcPct val="100000"/>
                        </a:lnSpc>
                        <a:spcBef>
                          <a:spcPts val="0"/>
                        </a:spcBef>
                        <a:spcAft>
                          <a:spcPts val="0"/>
                        </a:spcAft>
                      </a:pPr>
                      <a:r>
                        <a:rPr lang="id-ID" sz="1800" b="1" dirty="0">
                          <a:effectLst/>
                        </a:rPr>
                        <a:t>a3 (15%)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0000"/>
                        </a:lnSpc>
                        <a:spcBef>
                          <a:spcPts val="0"/>
                        </a:spcBef>
                        <a:spcAft>
                          <a:spcPts val="0"/>
                        </a:spcAft>
                      </a:pPr>
                      <a:r>
                        <a:rPr lang="id-ID" sz="1400" b="1">
                          <a:effectLst/>
                        </a:rPr>
                        <a:t>A</a:t>
                      </a:r>
                      <a:endParaRPr lang="en-US" sz="1400" b="1">
                        <a:effectLst/>
                      </a:endParaRPr>
                    </a:p>
                    <a:p>
                      <a:pPr marL="0" marR="0" algn="ctr">
                        <a:lnSpc>
                          <a:spcPct val="100000"/>
                        </a:lnSpc>
                        <a:spcBef>
                          <a:spcPts val="0"/>
                        </a:spcBef>
                        <a:spcAft>
                          <a:spcPts val="0"/>
                        </a:spcAft>
                      </a:pPr>
                      <a:r>
                        <a:rPr lang="id-ID" sz="1400" b="1">
                          <a:effectLst/>
                        </a:rPr>
                        <a:t>4,05</a:t>
                      </a:r>
                      <a:endParaRPr lang="en-US" sz="1400" b="1">
                        <a:effectLst/>
                      </a:endParaRPr>
                    </a:p>
                    <a:p>
                      <a:pPr marL="0" marR="0">
                        <a:lnSpc>
                          <a:spcPct val="100000"/>
                        </a:lnSpc>
                        <a:spcBef>
                          <a:spcPts val="0"/>
                        </a:spcBef>
                        <a:spcAft>
                          <a:spcPts val="0"/>
                        </a:spcAft>
                      </a:pPr>
                      <a:r>
                        <a:rPr lang="id-ID" sz="1400" b="1">
                          <a:effectLst/>
                        </a:rPr>
                        <a:t>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effectLst/>
                        </a:rPr>
                        <a:t>A</a:t>
                      </a:r>
                      <a:endParaRPr lang="en-US" sz="1400" b="1" dirty="0">
                        <a:effectLst/>
                      </a:endParaRPr>
                    </a:p>
                    <a:p>
                      <a:pPr marL="0" marR="45720" algn="ctr">
                        <a:lnSpc>
                          <a:spcPct val="100000"/>
                        </a:lnSpc>
                        <a:spcBef>
                          <a:spcPts val="0"/>
                        </a:spcBef>
                        <a:spcAft>
                          <a:spcPts val="0"/>
                        </a:spcAft>
                      </a:pPr>
                      <a:r>
                        <a:rPr lang="id-ID" sz="1400" b="1" dirty="0">
                          <a:effectLst/>
                        </a:rPr>
                        <a:t>4,14</a:t>
                      </a:r>
                      <a:endParaRPr lang="en-US" sz="1400" b="1" dirty="0">
                        <a:effectLst/>
                      </a:endParaRPr>
                    </a:p>
                    <a:p>
                      <a:pPr marL="0" marR="45720">
                        <a:lnSpc>
                          <a:spcPct val="100000"/>
                        </a:lnSpc>
                        <a:spcBef>
                          <a:spcPts val="0"/>
                        </a:spcBef>
                        <a:spcAft>
                          <a:spcPts val="0"/>
                        </a:spcAft>
                      </a:pPr>
                      <a:r>
                        <a:rPr lang="id-ID" sz="1400" b="1" dirty="0">
                          <a:effectLst/>
                        </a:rPr>
                        <a:t>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r">
                        <a:lnSpc>
                          <a:spcPct val="100000"/>
                        </a:lnSpc>
                        <a:spcBef>
                          <a:spcPts val="0"/>
                        </a:spcBef>
                        <a:spcAft>
                          <a:spcPts val="0"/>
                        </a:spcAft>
                      </a:pPr>
                      <a:r>
                        <a:rPr lang="id-ID" sz="1400" b="1" dirty="0">
                          <a:solidFill>
                            <a:srgbClr val="0070C0"/>
                          </a:solidFill>
                          <a:effectLst/>
                        </a:rPr>
                        <a:t>B</a:t>
                      </a:r>
                      <a:endParaRPr lang="en-US" sz="1400" b="1" dirty="0">
                        <a:solidFill>
                          <a:srgbClr val="0070C0"/>
                        </a:solidFill>
                        <a:effectLst/>
                      </a:endParaRPr>
                    </a:p>
                    <a:p>
                      <a:pPr marL="0" marR="45720" algn="ctr">
                        <a:lnSpc>
                          <a:spcPct val="100000"/>
                        </a:lnSpc>
                        <a:spcBef>
                          <a:spcPts val="0"/>
                        </a:spcBef>
                        <a:spcAft>
                          <a:spcPts val="0"/>
                        </a:spcAft>
                      </a:pPr>
                      <a:r>
                        <a:rPr lang="id-ID" sz="1400" b="1" dirty="0">
                          <a:solidFill>
                            <a:srgbClr val="0070C0"/>
                          </a:solidFill>
                          <a:effectLst/>
                        </a:rPr>
                        <a:t>4,33</a:t>
                      </a:r>
                      <a:endParaRPr lang="en-US" sz="1400" b="1" dirty="0">
                        <a:solidFill>
                          <a:srgbClr val="0070C0"/>
                        </a:solidFill>
                        <a:effectLst/>
                      </a:endParaRPr>
                    </a:p>
                    <a:p>
                      <a:pPr marL="0" marR="45720">
                        <a:lnSpc>
                          <a:spcPct val="100000"/>
                        </a:lnSpc>
                        <a:spcBef>
                          <a:spcPts val="0"/>
                        </a:spcBef>
                        <a:spcAft>
                          <a:spcPts val="0"/>
                        </a:spcAft>
                      </a:pPr>
                      <a:r>
                        <a:rPr lang="id-ID" sz="1400" b="1" dirty="0">
                          <a:solidFill>
                            <a:srgbClr val="0070C0"/>
                          </a:solidFill>
                          <a:effectLst/>
                        </a:rPr>
                        <a:t>b</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50199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674094" y="966278"/>
            <a:ext cx="949491"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Aroma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23994962"/>
              </p:ext>
            </p:extLst>
          </p:nvPr>
        </p:nvGraphicFramePr>
        <p:xfrm>
          <a:off x="1321963" y="2539580"/>
          <a:ext cx="6800044" cy="3093612"/>
        </p:xfrm>
        <a:graphic>
          <a:graphicData uri="http://schemas.openxmlformats.org/drawingml/2006/table">
            <a:tbl>
              <a:tblPr firstRow="1" firstCol="1" bandRow="1">
                <a:tableStyleId>{5C22544A-7EE6-4342-B048-85BDC9FD1C3A}</a:tableStyleId>
              </a:tblPr>
              <a:tblGrid>
                <a:gridCol w="3043301"/>
                <a:gridCol w="2357595"/>
                <a:gridCol w="1399148"/>
              </a:tblGrid>
              <a:tr h="624732">
                <a:tc>
                  <a:txBody>
                    <a:bodyPr/>
                    <a:lstStyle/>
                    <a:p>
                      <a:pPr marL="0" marR="0" algn="ctr">
                        <a:lnSpc>
                          <a:spcPct val="100000"/>
                        </a:lnSpc>
                        <a:spcBef>
                          <a:spcPts val="0"/>
                        </a:spcBef>
                        <a:spcAft>
                          <a:spcPts val="100"/>
                        </a:spcAft>
                      </a:pPr>
                      <a:r>
                        <a:rPr lang="id-ID" sz="1800" b="1" dirty="0">
                          <a:effectLst/>
                        </a:rPr>
                        <a:t>Konsentrasi</a:t>
                      </a:r>
                      <a:r>
                        <a:rPr lang="en-US" sz="1800" b="1" dirty="0">
                          <a:effectLst/>
                        </a:rPr>
                        <a:t> Ekstrak Bunga Kecombrang</a:t>
                      </a:r>
                      <a:r>
                        <a:rPr lang="id-ID" sz="1800" b="1" dirty="0">
                          <a:effectLst/>
                        </a:rPr>
                        <a:t>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10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dirty="0">
                          <a:effectLst/>
                        </a:rPr>
                        <a:t>a</a:t>
                      </a:r>
                      <a:r>
                        <a:rPr lang="id-ID" sz="1800" b="1" baseline="-25000" dirty="0">
                          <a:effectLst/>
                        </a:rPr>
                        <a:t>1 </a:t>
                      </a:r>
                      <a:r>
                        <a:rPr lang="id-ID" sz="1800" b="1" dirty="0">
                          <a:effectLst/>
                        </a:rPr>
                        <a:t>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3.867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3.956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3.989</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2 </a:t>
                      </a:r>
                      <a:r>
                        <a:rPr lang="id-ID" sz="1800" b="1">
                          <a:effectLst/>
                        </a:rPr>
                        <a:t>(10%)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3.856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3.911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3.867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3</a:t>
                      </a:r>
                      <a:r>
                        <a:rPr lang="id-ID" sz="1800" b="1">
                          <a:effectLst/>
                        </a:rPr>
                        <a:t>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b</a:t>
                      </a:r>
                      <a:r>
                        <a:rPr lang="id-ID" sz="1800" b="1" baseline="-25000">
                          <a:effectLst/>
                        </a:rPr>
                        <a:t>1 </a:t>
                      </a:r>
                      <a:r>
                        <a:rPr lang="id-ID" sz="1800" b="1">
                          <a:effectLst/>
                        </a:rPr>
                        <a:t> (30’)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3.967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2</a:t>
                      </a:r>
                      <a:r>
                        <a:rPr lang="id-ID" sz="1800" b="1">
                          <a:effectLst/>
                        </a:rPr>
                        <a:t>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3.8</a:t>
                      </a:r>
                      <a:r>
                        <a:rPr lang="en-US" sz="1800" b="1" dirty="0">
                          <a:effectLst/>
                        </a:rPr>
                        <a:t>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3 </a:t>
                      </a:r>
                      <a:r>
                        <a:rPr lang="id-ID" sz="1800" b="1">
                          <a:effectLst/>
                        </a:rPr>
                        <a:t>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4.044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1927001" y="2096664"/>
            <a:ext cx="599511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Hasil </a:t>
            </a:r>
            <a:r>
              <a:rPr lang="en-US" dirty="0" err="1">
                <a:latin typeface="Times New Roman" panose="02020603050405020304" pitchFamily="18" charset="0"/>
                <a:ea typeface="Calibri" panose="020F0502020204030204" pitchFamily="34" charset="0"/>
              </a:rPr>
              <a:t>Organoleptik</a:t>
            </a:r>
            <a:r>
              <a:rPr lang="en-US" dirty="0">
                <a:latin typeface="Times New Roman" panose="02020603050405020304" pitchFamily="18" charset="0"/>
                <a:ea typeface="Calibri" panose="020F0502020204030204" pitchFamily="34" charset="0"/>
              </a:rPr>
              <a:t> terhadap Aroma Daging Sapi (Hari Ke-2)</a:t>
            </a:r>
            <a:endParaRPr lang="en-US" dirty="0"/>
          </a:p>
        </p:txBody>
      </p:sp>
    </p:spTree>
    <p:extLst>
      <p:ext uri="{BB962C8B-B14F-4D97-AF65-F5344CB8AC3E}">
        <p14:creationId xmlns:p14="http://schemas.microsoft.com/office/powerpoint/2010/main" val="1883862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71700" y="161767"/>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48839" y="887611"/>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20231"/>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197474" y="4647018"/>
            <a:ext cx="9109924"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Aroma Hari Ke - 6</a:t>
            </a:r>
            <a:endParaRPr lang="en-US" dirty="0"/>
          </a:p>
        </p:txBody>
      </p:sp>
      <p:sp>
        <p:nvSpPr>
          <p:cNvPr id="2" name="Rectangle 1"/>
          <p:cNvSpPr/>
          <p:nvPr/>
        </p:nvSpPr>
        <p:spPr>
          <a:xfrm>
            <a:off x="703184" y="3657644"/>
            <a:ext cx="949491"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Aroma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94402646"/>
              </p:ext>
            </p:extLst>
          </p:nvPr>
        </p:nvGraphicFramePr>
        <p:xfrm>
          <a:off x="757755" y="2358281"/>
          <a:ext cx="7825963" cy="1371600"/>
        </p:xfrm>
        <a:graphic>
          <a:graphicData uri="http://schemas.openxmlformats.org/drawingml/2006/table">
            <a:tbl>
              <a:tblPr firstRow="1" firstCol="1" bandRow="1">
                <a:tableStyleId>{5C22544A-7EE6-4342-B048-85BDC9FD1C3A}</a:tableStyleId>
              </a:tblPr>
              <a:tblGrid>
                <a:gridCol w="2934736"/>
                <a:gridCol w="2490079"/>
                <a:gridCol w="2401148"/>
              </a:tblGrid>
              <a:tr h="0">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Nilai 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Taraf Nyata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3,774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3,778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45720" algn="ctr">
                        <a:lnSpc>
                          <a:spcPct val="100000"/>
                        </a:lnSpc>
                        <a:spcBef>
                          <a:spcPts val="0"/>
                        </a:spcBef>
                        <a:spcAft>
                          <a:spcPts val="0"/>
                        </a:spcAft>
                      </a:pPr>
                      <a:r>
                        <a:rPr lang="id-ID" sz="1800" b="1" dirty="0">
                          <a:effectLst/>
                        </a:rPr>
                        <a:t>a3 (15%)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3,959</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Rectangle 12"/>
          <p:cNvSpPr/>
          <p:nvPr/>
        </p:nvSpPr>
        <p:spPr>
          <a:xfrm>
            <a:off x="279173" y="1989693"/>
            <a:ext cx="8946526"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Aroma Hari Ke - 4</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71196914"/>
              </p:ext>
            </p:extLst>
          </p:nvPr>
        </p:nvGraphicFramePr>
        <p:xfrm>
          <a:off x="858773" y="5042639"/>
          <a:ext cx="7787326" cy="1569614"/>
        </p:xfrm>
        <a:graphic>
          <a:graphicData uri="http://schemas.openxmlformats.org/drawingml/2006/table">
            <a:tbl>
              <a:tblPr firstRow="1" firstCol="1" bandRow="1">
                <a:tableStyleId>{5C22544A-7EE6-4342-B048-85BDC9FD1C3A}</a:tableStyleId>
              </a:tblPr>
              <a:tblGrid>
                <a:gridCol w="2920246"/>
                <a:gridCol w="2477786"/>
                <a:gridCol w="2389294"/>
              </a:tblGrid>
              <a:tr h="627845">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Nilai 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3923">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3,719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3923">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3,704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3923">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3,885</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674094" y="4026976"/>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6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703184" y="901069"/>
            <a:ext cx="949491"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Aroma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390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674094" y="966278"/>
            <a:ext cx="1029962"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Tekstur</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47319576"/>
              </p:ext>
            </p:extLst>
          </p:nvPr>
        </p:nvGraphicFramePr>
        <p:xfrm>
          <a:off x="1504897" y="2591096"/>
          <a:ext cx="6800044" cy="3266205"/>
        </p:xfrm>
        <a:graphic>
          <a:graphicData uri="http://schemas.openxmlformats.org/drawingml/2006/table">
            <a:tbl>
              <a:tblPr firstRow="1" firstCol="1" bandRow="1">
                <a:tableStyleId>{5C22544A-7EE6-4342-B048-85BDC9FD1C3A}</a:tableStyleId>
              </a:tblPr>
              <a:tblGrid>
                <a:gridCol w="3043301"/>
                <a:gridCol w="2357595"/>
                <a:gridCol w="1399148"/>
              </a:tblGrid>
              <a:tr h="624732">
                <a:tc>
                  <a:txBody>
                    <a:bodyPr/>
                    <a:lstStyle/>
                    <a:p>
                      <a:pPr marL="0" marR="0" algn="ctr">
                        <a:lnSpc>
                          <a:spcPct val="100000"/>
                        </a:lnSpc>
                        <a:spcBef>
                          <a:spcPts val="0"/>
                        </a:spcBef>
                        <a:spcAft>
                          <a:spcPts val="100"/>
                        </a:spcAft>
                      </a:pPr>
                      <a:r>
                        <a:rPr lang="id-ID" sz="1800" b="1" dirty="0">
                          <a:effectLst/>
                        </a:rPr>
                        <a:t>Konsentrasi</a:t>
                      </a:r>
                      <a:r>
                        <a:rPr lang="en-US" sz="1800" b="1" dirty="0">
                          <a:effectLst/>
                        </a:rPr>
                        <a:t> Ekstrak Bunga Kecombrang</a:t>
                      </a:r>
                      <a:r>
                        <a:rPr lang="id-ID" sz="1800" b="1" dirty="0">
                          <a:effectLst/>
                        </a:rPr>
                        <a:t>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10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dirty="0">
                          <a:effectLst/>
                        </a:rPr>
                        <a:t>a</a:t>
                      </a:r>
                      <a:r>
                        <a:rPr lang="id-ID" sz="1800" b="1" baseline="-25000" dirty="0">
                          <a:effectLst/>
                        </a:rPr>
                        <a:t>1 </a:t>
                      </a:r>
                      <a:r>
                        <a:rPr lang="id-ID" sz="1800" b="1" dirty="0">
                          <a:effectLst/>
                        </a:rPr>
                        <a:t>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2 </a:t>
                      </a:r>
                      <a:r>
                        <a:rPr lang="id-ID" sz="1800" b="1">
                          <a:effectLst/>
                        </a:rPr>
                        <a:t>(10%)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3</a:t>
                      </a:r>
                      <a:r>
                        <a:rPr lang="id-ID" sz="1800" b="1">
                          <a:effectLst/>
                        </a:rPr>
                        <a:t>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b</a:t>
                      </a:r>
                      <a:r>
                        <a:rPr lang="id-ID" sz="1800" b="1" baseline="-25000">
                          <a:effectLst/>
                        </a:rPr>
                        <a:t>1 </a:t>
                      </a:r>
                      <a:r>
                        <a:rPr lang="id-ID" sz="1800" b="1">
                          <a:effectLst/>
                        </a:rPr>
                        <a:t> (30’)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2</a:t>
                      </a:r>
                      <a:r>
                        <a:rPr lang="id-ID" sz="1800" b="1">
                          <a:effectLst/>
                        </a:rPr>
                        <a:t>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3 </a:t>
                      </a:r>
                      <a:r>
                        <a:rPr lang="id-ID" sz="1800" b="1">
                          <a:effectLst/>
                        </a:rPr>
                        <a:t>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1927001" y="2096664"/>
            <a:ext cx="599511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Hasil </a:t>
            </a:r>
            <a:r>
              <a:rPr lang="en-US" dirty="0" err="1">
                <a:latin typeface="Times New Roman" panose="02020603050405020304" pitchFamily="18" charset="0"/>
                <a:ea typeface="Calibri" panose="020F0502020204030204" pitchFamily="34" charset="0"/>
              </a:rPr>
              <a:t>Organoleptik</a:t>
            </a:r>
            <a:r>
              <a:rPr lang="en-US" dirty="0">
                <a:latin typeface="Times New Roman" panose="02020603050405020304" pitchFamily="18" charset="0"/>
                <a:ea typeface="Calibri" panose="020F0502020204030204" pitchFamily="34" charset="0"/>
              </a:rPr>
              <a:t> terhadap </a:t>
            </a:r>
            <a:r>
              <a:rPr lang="en-US" dirty="0" smtClean="0">
                <a:latin typeface="Times New Roman" panose="02020603050405020304" pitchFamily="18" charset="0"/>
                <a:ea typeface="Calibri" panose="020F0502020204030204" pitchFamily="34" charset="0"/>
              </a:rPr>
              <a:t>Tekstur </a:t>
            </a:r>
            <a:r>
              <a:rPr lang="en-US" dirty="0">
                <a:latin typeface="Times New Roman" panose="02020603050405020304" pitchFamily="18" charset="0"/>
                <a:ea typeface="Calibri" panose="020F0502020204030204" pitchFamily="34" charset="0"/>
              </a:rPr>
              <a:t>Daging Sapi (Hari Ke-2)</a:t>
            </a:r>
            <a:endParaRPr lang="en-US" dirty="0"/>
          </a:p>
        </p:txBody>
      </p:sp>
    </p:spTree>
    <p:extLst>
      <p:ext uri="{BB962C8B-B14F-4D97-AF65-F5344CB8AC3E}">
        <p14:creationId xmlns:p14="http://schemas.microsoft.com/office/powerpoint/2010/main" val="3353980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674094" y="966278"/>
            <a:ext cx="1029962"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Tekstur</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42432491"/>
              </p:ext>
            </p:extLst>
          </p:nvPr>
        </p:nvGraphicFramePr>
        <p:xfrm>
          <a:off x="1504897" y="2591096"/>
          <a:ext cx="6800044" cy="3266205"/>
        </p:xfrm>
        <a:graphic>
          <a:graphicData uri="http://schemas.openxmlformats.org/drawingml/2006/table">
            <a:tbl>
              <a:tblPr firstRow="1" firstCol="1" bandRow="1">
                <a:tableStyleId>{5C22544A-7EE6-4342-B048-85BDC9FD1C3A}</a:tableStyleId>
              </a:tblPr>
              <a:tblGrid>
                <a:gridCol w="3043301"/>
                <a:gridCol w="2357595"/>
                <a:gridCol w="1399148"/>
              </a:tblGrid>
              <a:tr h="624732">
                <a:tc>
                  <a:txBody>
                    <a:bodyPr/>
                    <a:lstStyle/>
                    <a:p>
                      <a:pPr marL="0" marR="0" algn="ctr">
                        <a:lnSpc>
                          <a:spcPct val="100000"/>
                        </a:lnSpc>
                        <a:spcBef>
                          <a:spcPts val="0"/>
                        </a:spcBef>
                        <a:spcAft>
                          <a:spcPts val="100"/>
                        </a:spcAft>
                      </a:pPr>
                      <a:r>
                        <a:rPr lang="id-ID" sz="1800" b="1" dirty="0">
                          <a:effectLst/>
                        </a:rPr>
                        <a:t>Konsentrasi</a:t>
                      </a:r>
                      <a:r>
                        <a:rPr lang="en-US" sz="1800" b="1" dirty="0">
                          <a:effectLst/>
                        </a:rPr>
                        <a:t> Ekstrak Bunga Kecombrang</a:t>
                      </a:r>
                      <a:r>
                        <a:rPr lang="id-ID" sz="1800" b="1" dirty="0">
                          <a:effectLst/>
                        </a:rPr>
                        <a:t>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10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dirty="0">
                          <a:effectLst/>
                        </a:rPr>
                        <a:t>a</a:t>
                      </a:r>
                      <a:r>
                        <a:rPr lang="id-ID" sz="1800" b="1" baseline="-25000" dirty="0">
                          <a:effectLst/>
                        </a:rPr>
                        <a:t>1 </a:t>
                      </a:r>
                      <a:r>
                        <a:rPr lang="id-ID" sz="1800" b="1" dirty="0">
                          <a:effectLst/>
                        </a:rPr>
                        <a:t>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2 </a:t>
                      </a:r>
                      <a:r>
                        <a:rPr lang="id-ID" sz="1800" b="1">
                          <a:effectLst/>
                        </a:rPr>
                        <a:t>(10%)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3</a:t>
                      </a:r>
                      <a:r>
                        <a:rPr lang="id-ID" sz="1800" b="1">
                          <a:effectLst/>
                        </a:rPr>
                        <a:t>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b</a:t>
                      </a:r>
                      <a:r>
                        <a:rPr lang="id-ID" sz="1800" b="1" baseline="-25000">
                          <a:effectLst/>
                        </a:rPr>
                        <a:t>1 </a:t>
                      </a:r>
                      <a:r>
                        <a:rPr lang="id-ID" sz="1800" b="1">
                          <a:effectLst/>
                        </a:rPr>
                        <a:t> (30’)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2</a:t>
                      </a:r>
                      <a:r>
                        <a:rPr lang="id-ID" sz="1800" b="1">
                          <a:effectLst/>
                        </a:rPr>
                        <a:t>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3 </a:t>
                      </a:r>
                      <a:r>
                        <a:rPr lang="id-ID" sz="1800" b="1">
                          <a:effectLst/>
                        </a:rPr>
                        <a:t>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30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1927001" y="2096664"/>
            <a:ext cx="599511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Hasil </a:t>
            </a:r>
            <a:r>
              <a:rPr lang="en-US" dirty="0" err="1">
                <a:latin typeface="Times New Roman" panose="02020603050405020304" pitchFamily="18" charset="0"/>
                <a:ea typeface="Calibri" panose="020F0502020204030204" pitchFamily="34" charset="0"/>
              </a:rPr>
              <a:t>Organoleptik</a:t>
            </a:r>
            <a:r>
              <a:rPr lang="en-US" dirty="0">
                <a:latin typeface="Times New Roman" panose="02020603050405020304" pitchFamily="18" charset="0"/>
                <a:ea typeface="Calibri" panose="020F0502020204030204" pitchFamily="34" charset="0"/>
              </a:rPr>
              <a:t> terhadap </a:t>
            </a:r>
            <a:r>
              <a:rPr lang="en-US" dirty="0" smtClean="0">
                <a:latin typeface="Times New Roman" panose="02020603050405020304" pitchFamily="18" charset="0"/>
                <a:ea typeface="Calibri" panose="020F0502020204030204" pitchFamily="34" charset="0"/>
              </a:rPr>
              <a:t>Tekstur </a:t>
            </a:r>
            <a:r>
              <a:rPr lang="en-US" dirty="0">
                <a:latin typeface="Times New Roman" panose="02020603050405020304" pitchFamily="18" charset="0"/>
                <a:ea typeface="Calibri" panose="020F0502020204030204" pitchFamily="34" charset="0"/>
              </a:rPr>
              <a:t>Daging Sapi (Hari </a:t>
            </a:r>
            <a:r>
              <a:rPr lang="en-US" dirty="0" smtClean="0">
                <a:latin typeface="Times New Roman" panose="02020603050405020304" pitchFamily="18" charset="0"/>
                <a:ea typeface="Calibri" panose="020F0502020204030204" pitchFamily="34" charset="0"/>
              </a:rPr>
              <a:t>Ke-4)</a:t>
            </a:r>
            <a:endParaRPr lang="en-US" dirty="0"/>
          </a:p>
        </p:txBody>
      </p:sp>
    </p:spTree>
    <p:extLst>
      <p:ext uri="{BB962C8B-B14F-4D97-AF65-F5344CB8AC3E}">
        <p14:creationId xmlns:p14="http://schemas.microsoft.com/office/powerpoint/2010/main" val="2264987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6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674094" y="966278"/>
            <a:ext cx="1029962"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Tekstur</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05052649"/>
              </p:ext>
            </p:extLst>
          </p:nvPr>
        </p:nvGraphicFramePr>
        <p:xfrm>
          <a:off x="1504897" y="2591096"/>
          <a:ext cx="6800044" cy="3266205"/>
        </p:xfrm>
        <a:graphic>
          <a:graphicData uri="http://schemas.openxmlformats.org/drawingml/2006/table">
            <a:tbl>
              <a:tblPr firstRow="1" firstCol="1" bandRow="1">
                <a:tableStyleId>{5C22544A-7EE6-4342-B048-85BDC9FD1C3A}</a:tableStyleId>
              </a:tblPr>
              <a:tblGrid>
                <a:gridCol w="3043301"/>
                <a:gridCol w="2357595"/>
                <a:gridCol w="1399148"/>
              </a:tblGrid>
              <a:tr h="624732">
                <a:tc>
                  <a:txBody>
                    <a:bodyPr/>
                    <a:lstStyle/>
                    <a:p>
                      <a:pPr marL="0" marR="0" algn="ctr">
                        <a:lnSpc>
                          <a:spcPct val="100000"/>
                        </a:lnSpc>
                        <a:spcBef>
                          <a:spcPts val="0"/>
                        </a:spcBef>
                        <a:spcAft>
                          <a:spcPts val="100"/>
                        </a:spcAft>
                      </a:pPr>
                      <a:r>
                        <a:rPr lang="id-ID" sz="1800" b="1" dirty="0">
                          <a:effectLst/>
                        </a:rPr>
                        <a:t>Konsentrasi</a:t>
                      </a:r>
                      <a:r>
                        <a:rPr lang="en-US" sz="1800" b="1" dirty="0">
                          <a:effectLst/>
                        </a:rPr>
                        <a:t> Ekstrak Bunga Kecombrang</a:t>
                      </a:r>
                      <a:r>
                        <a:rPr lang="id-ID" sz="1800" b="1" dirty="0">
                          <a:effectLst/>
                        </a:rPr>
                        <a:t>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10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dirty="0">
                          <a:effectLst/>
                        </a:rPr>
                        <a:t>a</a:t>
                      </a:r>
                      <a:r>
                        <a:rPr lang="id-ID" sz="1800" b="1" baseline="-25000" dirty="0">
                          <a:effectLst/>
                        </a:rPr>
                        <a:t>1 </a:t>
                      </a:r>
                      <a:r>
                        <a:rPr lang="id-ID" sz="1800" b="1" dirty="0">
                          <a:effectLst/>
                        </a:rPr>
                        <a:t>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2 </a:t>
                      </a:r>
                      <a:r>
                        <a:rPr lang="id-ID" sz="1800" b="1">
                          <a:effectLst/>
                        </a:rPr>
                        <a:t>(10%)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3</a:t>
                      </a:r>
                      <a:r>
                        <a:rPr lang="id-ID" sz="1800" b="1">
                          <a:effectLst/>
                        </a:rPr>
                        <a:t>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b</a:t>
                      </a:r>
                      <a:r>
                        <a:rPr lang="id-ID" sz="1800" b="1" baseline="-25000">
                          <a:effectLst/>
                        </a:rPr>
                        <a:t>1 </a:t>
                      </a:r>
                      <a:r>
                        <a:rPr lang="id-ID" sz="1800" b="1">
                          <a:effectLst/>
                        </a:rPr>
                        <a:t> (30’)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2</a:t>
                      </a:r>
                      <a:r>
                        <a:rPr lang="id-ID" sz="1800" b="1">
                          <a:effectLst/>
                        </a:rPr>
                        <a:t>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a:t>
                      </a: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3 </a:t>
                      </a:r>
                      <a:r>
                        <a:rPr lang="id-ID" sz="1800" b="1">
                          <a:effectLst/>
                        </a:rPr>
                        <a:t>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id-ID"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1927001" y="2096664"/>
            <a:ext cx="599511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Hasil </a:t>
            </a:r>
            <a:r>
              <a:rPr lang="en-US" dirty="0" err="1">
                <a:latin typeface="Times New Roman" panose="02020603050405020304" pitchFamily="18" charset="0"/>
                <a:ea typeface="Calibri" panose="020F0502020204030204" pitchFamily="34" charset="0"/>
              </a:rPr>
              <a:t>Organoleptik</a:t>
            </a:r>
            <a:r>
              <a:rPr lang="en-US" dirty="0">
                <a:latin typeface="Times New Roman" panose="02020603050405020304" pitchFamily="18" charset="0"/>
                <a:ea typeface="Calibri" panose="020F0502020204030204" pitchFamily="34" charset="0"/>
              </a:rPr>
              <a:t> terhadap </a:t>
            </a:r>
            <a:r>
              <a:rPr lang="en-US" dirty="0" smtClean="0">
                <a:latin typeface="Times New Roman" panose="02020603050405020304" pitchFamily="18" charset="0"/>
                <a:ea typeface="Calibri" panose="020F0502020204030204" pitchFamily="34" charset="0"/>
              </a:rPr>
              <a:t>Tekstur </a:t>
            </a:r>
            <a:r>
              <a:rPr lang="en-US" dirty="0">
                <a:latin typeface="Times New Roman" panose="02020603050405020304" pitchFamily="18" charset="0"/>
                <a:ea typeface="Calibri" panose="020F0502020204030204" pitchFamily="34" charset="0"/>
              </a:rPr>
              <a:t>Daging Sapi (Hari </a:t>
            </a:r>
            <a:r>
              <a:rPr lang="en-US" dirty="0" smtClean="0">
                <a:latin typeface="Times New Roman" panose="02020603050405020304" pitchFamily="18" charset="0"/>
                <a:ea typeface="Calibri" panose="020F0502020204030204" pitchFamily="34" charset="0"/>
              </a:rPr>
              <a:t>Ke-6)</a:t>
            </a:r>
            <a:endParaRPr lang="en-US" dirty="0"/>
          </a:p>
        </p:txBody>
      </p:sp>
    </p:spTree>
    <p:extLst>
      <p:ext uri="{BB962C8B-B14F-4D97-AF65-F5344CB8AC3E}">
        <p14:creationId xmlns:p14="http://schemas.microsoft.com/office/powerpoint/2010/main" val="4229283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329743" y="951839"/>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787857" y="1290305"/>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466859" y="4660428"/>
            <a:ext cx="8483958"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Rasa Hari Ke - 4</a:t>
            </a:r>
            <a:endParaRPr lang="en-US" dirty="0"/>
          </a:p>
        </p:txBody>
      </p:sp>
      <p:sp>
        <p:nvSpPr>
          <p:cNvPr id="2" name="Rectangle 1"/>
          <p:cNvSpPr/>
          <p:nvPr/>
        </p:nvSpPr>
        <p:spPr>
          <a:xfrm>
            <a:off x="787857" y="922047"/>
            <a:ext cx="726481"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Rasa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3" name="Rectangle 12"/>
          <p:cNvSpPr/>
          <p:nvPr/>
        </p:nvSpPr>
        <p:spPr>
          <a:xfrm>
            <a:off x="506567" y="1950289"/>
            <a:ext cx="8444250" cy="369332"/>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rPr>
              <a:t>Pengaruh Konsentrasi Ekstrak Bunga Kecombrang (A) Terhadap </a:t>
            </a:r>
            <a:r>
              <a:rPr lang="en-US" dirty="0" smtClean="0">
                <a:latin typeface="Times New Roman" panose="02020603050405020304" pitchFamily="18" charset="0"/>
                <a:ea typeface="Calibri" panose="020F0502020204030204" pitchFamily="34" charset="0"/>
              </a:rPr>
              <a:t>Atribut Rasa Hari Ke - 2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58931037"/>
              </p:ext>
            </p:extLst>
          </p:nvPr>
        </p:nvGraphicFramePr>
        <p:xfrm>
          <a:off x="832833" y="2347642"/>
          <a:ext cx="7791718" cy="1450484"/>
        </p:xfrm>
        <a:graphic>
          <a:graphicData uri="http://schemas.openxmlformats.org/drawingml/2006/table">
            <a:tbl>
              <a:tblPr firstRow="1" firstCol="1" bandRow="1">
                <a:tableStyleId>{5C22544A-7EE6-4342-B048-85BDC9FD1C3A}</a:tableStyleId>
              </a:tblPr>
              <a:tblGrid>
                <a:gridCol w="2921894"/>
                <a:gridCol w="2744810"/>
                <a:gridCol w="2125014"/>
              </a:tblGrid>
              <a:tr h="580193">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Nilai 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Taraf Nyata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97">
                <a:tc>
                  <a:txBody>
                    <a:bodyPr/>
                    <a:lstStyle/>
                    <a:p>
                      <a:pPr marL="0" marR="45720" algn="ctr">
                        <a:lnSpc>
                          <a:spcPct val="100000"/>
                        </a:lnSpc>
                        <a:spcBef>
                          <a:spcPts val="0"/>
                        </a:spcBef>
                        <a:spcAft>
                          <a:spcPts val="0"/>
                        </a:spcAft>
                      </a:pPr>
                      <a:r>
                        <a:rPr lang="id-ID" sz="1800" b="1" dirty="0">
                          <a:effectLst/>
                        </a:rPr>
                        <a:t>a3 (15%)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4,</a:t>
                      </a:r>
                      <a:r>
                        <a:rPr lang="en-US" sz="1800" b="1" dirty="0">
                          <a:effectLst/>
                        </a:rPr>
                        <a:t>085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97">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4,152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097">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4,</a:t>
                      </a:r>
                      <a:r>
                        <a:rPr lang="en-US" sz="1800" b="1" dirty="0">
                          <a:solidFill>
                            <a:srgbClr val="0070C0"/>
                          </a:solidFill>
                          <a:effectLst/>
                        </a:rPr>
                        <a:t>337</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59915349"/>
              </p:ext>
            </p:extLst>
          </p:nvPr>
        </p:nvGraphicFramePr>
        <p:xfrm>
          <a:off x="787857" y="5112038"/>
          <a:ext cx="7789473" cy="1479460"/>
        </p:xfrm>
        <a:graphic>
          <a:graphicData uri="http://schemas.openxmlformats.org/drawingml/2006/table">
            <a:tbl>
              <a:tblPr firstRow="1" firstCol="1" bandRow="1">
                <a:tableStyleId>{5C22544A-7EE6-4342-B048-85BDC9FD1C3A}</a:tableStyleId>
              </a:tblPr>
              <a:tblGrid>
                <a:gridCol w="2921052"/>
                <a:gridCol w="2744019"/>
                <a:gridCol w="2124402"/>
              </a:tblGrid>
              <a:tr h="591784">
                <a:tc>
                  <a:txBody>
                    <a:bodyPr/>
                    <a:lstStyle/>
                    <a:p>
                      <a:pPr marL="0" marR="45720" algn="ctr">
                        <a:lnSpc>
                          <a:spcPct val="100000"/>
                        </a:lnSpc>
                        <a:spcBef>
                          <a:spcPts val="0"/>
                        </a:spcBef>
                        <a:spcAft>
                          <a:spcPts val="0"/>
                        </a:spcAft>
                      </a:pPr>
                      <a:r>
                        <a:rPr lang="id-ID" sz="1800" b="1" dirty="0">
                          <a:effectLst/>
                        </a:rPr>
                        <a:t>Konsentrasi Ekstrak </a:t>
                      </a:r>
                      <a:r>
                        <a:rPr lang="en-US" sz="1800" b="1" dirty="0">
                          <a:effectLst/>
                        </a:rPr>
                        <a:t>Bunga Kecombrang </a:t>
                      </a:r>
                      <a:r>
                        <a:rPr lang="id-ID" sz="1800" b="1" dirty="0">
                          <a:effectLst/>
                        </a:rPr>
                        <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Nilai 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Taraf Nyata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892">
                <a:tc>
                  <a:txBody>
                    <a:bodyPr/>
                    <a:lstStyle/>
                    <a:p>
                      <a:pPr marL="0" marR="45720" algn="ctr">
                        <a:lnSpc>
                          <a:spcPct val="100000"/>
                        </a:lnSpc>
                        <a:spcBef>
                          <a:spcPts val="0"/>
                        </a:spcBef>
                        <a:spcAft>
                          <a:spcPts val="0"/>
                        </a:spcAft>
                      </a:pPr>
                      <a:r>
                        <a:rPr lang="id-ID" sz="1800" b="1">
                          <a:effectLst/>
                        </a:rPr>
                        <a:t>a3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4,</a:t>
                      </a:r>
                      <a:r>
                        <a:rPr lang="en-US" sz="1800" b="1" dirty="0">
                          <a:effectLst/>
                        </a:rPr>
                        <a:t>037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a:effectLst/>
                        </a:rPr>
                        <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892">
                <a:tc>
                  <a:txBody>
                    <a:bodyPr/>
                    <a:lstStyle/>
                    <a:p>
                      <a:pPr marL="0" marR="45720" algn="ctr">
                        <a:lnSpc>
                          <a:spcPct val="100000"/>
                        </a:lnSpc>
                        <a:spcBef>
                          <a:spcPts val="0"/>
                        </a:spcBef>
                        <a:spcAft>
                          <a:spcPts val="0"/>
                        </a:spcAft>
                      </a:pPr>
                      <a:r>
                        <a:rPr lang="id-ID" sz="1800" b="1">
                          <a:effectLst/>
                        </a:rPr>
                        <a:t>a2 (10%)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solidFill>
                            <a:srgbClr val="0070C0"/>
                          </a:solidFill>
                          <a:effectLst/>
                        </a:rPr>
                        <a:t>4,170</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solidFill>
                            <a:srgbClr val="0070C0"/>
                          </a:solidFill>
                          <a:effectLst/>
                        </a:rPr>
                        <a:t>b</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892">
                <a:tc>
                  <a:txBody>
                    <a:bodyPr/>
                    <a:lstStyle/>
                    <a:p>
                      <a:pPr marL="0" marR="45720" algn="ctr">
                        <a:lnSpc>
                          <a:spcPct val="100000"/>
                        </a:lnSpc>
                        <a:spcBef>
                          <a:spcPts val="0"/>
                        </a:spcBef>
                        <a:spcAft>
                          <a:spcPts val="0"/>
                        </a:spcAft>
                      </a:pPr>
                      <a:r>
                        <a:rPr lang="id-ID" sz="1800" b="1">
                          <a:effectLst/>
                        </a:rPr>
                        <a:t>a1  (5%)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800" b="1" dirty="0">
                          <a:effectLst/>
                        </a:rPr>
                        <a:t>4,</a:t>
                      </a:r>
                      <a:r>
                        <a:rPr lang="en-US" sz="1800" b="1" dirty="0">
                          <a:effectLst/>
                        </a:rPr>
                        <a:t>163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0000"/>
                        </a:lnSpc>
                        <a:spcBef>
                          <a:spcPts val="0"/>
                        </a:spcBef>
                        <a:spcAft>
                          <a:spcPts val="0"/>
                        </a:spcAft>
                      </a:pPr>
                      <a:r>
                        <a:rPr lang="id-ID" sz="1800" b="1" dirty="0">
                          <a:effectLst/>
                        </a:rPr>
                        <a:t>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787856" y="3712975"/>
            <a:ext cx="726481"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Rasa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787857" y="4053455"/>
            <a:ext cx="2390398"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254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27001" y="27497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5" name="Title 1"/>
          <p:cNvSpPr txBox="1">
            <a:spLocks/>
          </p:cNvSpPr>
          <p:nvPr/>
        </p:nvSpPr>
        <p:spPr>
          <a:xfrm>
            <a:off x="1152122" y="872854"/>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latin typeface="Adobe Garamond Pro Bold" panose="02020702060506020403" pitchFamily="18" charset="0"/>
              </a:rPr>
              <a:t>Penelitian UTAMA</a:t>
            </a:r>
            <a:endParaRPr lang="en-US" dirty="0">
              <a:latin typeface="Adobe Garamond Pro Bold" panose="02020702060506020403" pitchFamily="18" charset="0"/>
            </a:endParaRPr>
          </a:p>
        </p:txBody>
      </p:sp>
      <p:sp>
        <p:nvSpPr>
          <p:cNvPr id="9" name="Rectangle 8"/>
          <p:cNvSpPr/>
          <p:nvPr/>
        </p:nvSpPr>
        <p:spPr>
          <a:xfrm>
            <a:off x="355944" y="979423"/>
            <a:ext cx="4113025" cy="620042"/>
          </a:xfrm>
          <a:prstGeom prst="rect">
            <a:avLst/>
          </a:prstGeom>
        </p:spPr>
        <p:txBody>
          <a:bodyPr wrap="square">
            <a:spAutoFit/>
          </a:bodyPr>
          <a:lstStyle/>
          <a:p>
            <a:pPr marL="342900" marR="0" lvl="0" indent="-342900">
              <a:lnSpc>
                <a:spcPct val="200000"/>
              </a:lnSpc>
              <a:spcBef>
                <a:spcPts val="0"/>
              </a:spcBef>
              <a:spcAft>
                <a:spcPts val="0"/>
              </a:spcAft>
              <a:buFont typeface="+mj-lt"/>
              <a:buAutoNum type="arabicPeriod"/>
            </a:pP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74094" y="1396050"/>
            <a:ext cx="2505814" cy="646331"/>
          </a:xfrm>
          <a:prstGeom prst="rect">
            <a:avLst/>
          </a:prstGeom>
        </p:spPr>
        <p:txBody>
          <a:bodyPr wrap="none">
            <a:spAutoFit/>
          </a:bodyPr>
          <a:lstStyle/>
          <a:p>
            <a:pPr marR="0" lvl="0">
              <a:lnSpc>
                <a:spcPct val="200000"/>
              </a:lnSpc>
              <a:spcBef>
                <a:spcPts val="0"/>
              </a:spcBef>
              <a:spcAft>
                <a:spcPts val="0"/>
              </a:spcAft>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Pengujian Hari Ke – </a:t>
            </a:r>
            <a:r>
              <a:rPr lang="en-US" b="1"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6  </a:t>
            </a:r>
            <a:endParaRPr lang="en-US" sz="1600" b="1" i="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674094" y="966278"/>
            <a:ext cx="726481" cy="620042"/>
          </a:xfrm>
          <a:prstGeom prst="rect">
            <a:avLst/>
          </a:prstGeom>
        </p:spPr>
        <p:txBody>
          <a:bodyPr wrap="none">
            <a:spAutoFit/>
          </a:bodyPr>
          <a:lstStyle/>
          <a:p>
            <a:pPr marR="0" lvl="0">
              <a:lnSpc>
                <a:spcPct val="200000"/>
              </a:lnSpc>
              <a:spcBef>
                <a:spcPts val="0"/>
              </a:spcBef>
              <a:spcAft>
                <a:spcPts val="0"/>
              </a:spcAft>
            </a:pPr>
            <a:r>
              <a:rPr lang="en-US" sz="2000" b="1" dirty="0" smtClean="0">
                <a:solidFill>
                  <a:srgbClr val="1F4D78"/>
                </a:solidFill>
                <a:latin typeface="Times New Roman" panose="02020603050405020304" pitchFamily="18" charset="0"/>
                <a:ea typeface="Times New Roman" panose="02020603050405020304" pitchFamily="18" charset="0"/>
                <a:cs typeface="Times New Roman" panose="02020603050405020304" pitchFamily="18" charset="0"/>
              </a:rPr>
              <a:t>Rasa</a:t>
            </a:r>
            <a:endParaRPr lang="en-US" sz="20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43544827"/>
              </p:ext>
            </p:extLst>
          </p:nvPr>
        </p:nvGraphicFramePr>
        <p:xfrm>
          <a:off x="1321963" y="2539580"/>
          <a:ext cx="6800044" cy="3266205"/>
        </p:xfrm>
        <a:graphic>
          <a:graphicData uri="http://schemas.openxmlformats.org/drawingml/2006/table">
            <a:tbl>
              <a:tblPr firstRow="1" firstCol="1" bandRow="1">
                <a:tableStyleId>{5C22544A-7EE6-4342-B048-85BDC9FD1C3A}</a:tableStyleId>
              </a:tblPr>
              <a:tblGrid>
                <a:gridCol w="3043301"/>
                <a:gridCol w="2357595"/>
                <a:gridCol w="1399148"/>
              </a:tblGrid>
              <a:tr h="624732">
                <a:tc>
                  <a:txBody>
                    <a:bodyPr/>
                    <a:lstStyle/>
                    <a:p>
                      <a:pPr marL="0" marR="0" algn="ctr">
                        <a:lnSpc>
                          <a:spcPct val="100000"/>
                        </a:lnSpc>
                        <a:spcBef>
                          <a:spcPts val="0"/>
                        </a:spcBef>
                        <a:spcAft>
                          <a:spcPts val="100"/>
                        </a:spcAft>
                      </a:pPr>
                      <a:r>
                        <a:rPr lang="id-ID" sz="1800" b="1" dirty="0">
                          <a:effectLst/>
                        </a:rPr>
                        <a:t>Konsentrasi</a:t>
                      </a:r>
                      <a:r>
                        <a:rPr lang="en-US" sz="1800" b="1" dirty="0">
                          <a:effectLst/>
                        </a:rPr>
                        <a:t> Ekstrak Bunga Kecombrang</a:t>
                      </a:r>
                      <a:r>
                        <a:rPr lang="id-ID" sz="1800" b="1" dirty="0">
                          <a:effectLst/>
                        </a:rPr>
                        <a:t> (A)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100"/>
                        </a:spcAft>
                      </a:pPr>
                      <a:r>
                        <a:rPr lang="id-ID" sz="1800" b="1" dirty="0">
                          <a:effectLst/>
                        </a:rPr>
                        <a:t>Lama Perendaman (B)</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Rata - rata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dirty="0">
                          <a:effectLst/>
                        </a:rPr>
                        <a:t>a</a:t>
                      </a:r>
                      <a:r>
                        <a:rPr lang="id-ID" sz="1800" b="1" baseline="-25000" dirty="0">
                          <a:effectLst/>
                        </a:rPr>
                        <a:t>1 </a:t>
                      </a:r>
                      <a:r>
                        <a:rPr lang="id-ID" sz="1800" b="1" dirty="0">
                          <a:effectLst/>
                        </a:rPr>
                        <a:t> (5%)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4.189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4.267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4.033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2 </a:t>
                      </a:r>
                      <a:r>
                        <a:rPr lang="id-ID" sz="1800" b="1">
                          <a:effectLst/>
                        </a:rPr>
                        <a:t>(10%)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1 </a:t>
                      </a:r>
                      <a:r>
                        <a:rPr lang="id-ID" sz="1800" b="1" dirty="0">
                          <a:effectLst/>
                        </a:rPr>
                        <a:t> (30’)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4.167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2</a:t>
                      </a:r>
                      <a:r>
                        <a:rPr lang="id-ID" sz="1800" b="1" dirty="0">
                          <a:effectLst/>
                        </a:rPr>
                        <a:t>  (60’)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4.133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dirty="0">
                          <a:effectLst/>
                        </a:rPr>
                        <a:t>b</a:t>
                      </a:r>
                      <a:r>
                        <a:rPr lang="id-ID" sz="1800" b="1" baseline="-25000" dirty="0">
                          <a:effectLst/>
                        </a:rPr>
                        <a:t>3 </a:t>
                      </a:r>
                      <a:r>
                        <a:rPr lang="id-ID" sz="1800" b="1" dirty="0">
                          <a:effectLst/>
                        </a:rPr>
                        <a:t> (90’)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4.211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rowSpan="3">
                  <a:txBody>
                    <a:bodyPr/>
                    <a:lstStyle/>
                    <a:p>
                      <a:pPr marL="0" marR="0" algn="ctr">
                        <a:lnSpc>
                          <a:spcPct val="100000"/>
                        </a:lnSpc>
                        <a:spcBef>
                          <a:spcPts val="0"/>
                        </a:spcBef>
                        <a:spcAft>
                          <a:spcPts val="300"/>
                        </a:spcAft>
                      </a:pPr>
                      <a:r>
                        <a:rPr lang="id-ID" sz="1800" b="1">
                          <a:effectLst/>
                        </a:rPr>
                        <a:t>a</a:t>
                      </a:r>
                      <a:r>
                        <a:rPr lang="id-ID" sz="1800" b="1" baseline="-25000">
                          <a:effectLst/>
                        </a:rPr>
                        <a:t>3</a:t>
                      </a:r>
                      <a:r>
                        <a:rPr lang="id-ID" sz="1800" b="1">
                          <a:effectLst/>
                        </a:rPr>
                        <a:t> (15%)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300"/>
                        </a:spcAft>
                      </a:pPr>
                      <a:r>
                        <a:rPr lang="id-ID" sz="1800" b="1">
                          <a:effectLst/>
                        </a:rPr>
                        <a:t>b</a:t>
                      </a:r>
                      <a:r>
                        <a:rPr lang="id-ID" sz="1800" b="1" baseline="-25000">
                          <a:effectLst/>
                        </a:rPr>
                        <a:t>1 </a:t>
                      </a:r>
                      <a:r>
                        <a:rPr lang="id-ID" sz="1800" b="1">
                          <a:effectLst/>
                        </a:rPr>
                        <a:t> (30’)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4.1</a:t>
                      </a:r>
                      <a:r>
                        <a:rPr lang="en-US" sz="1800" b="1" dirty="0">
                          <a:solidFill>
                            <a:srgbClr val="000000"/>
                          </a:solidFill>
                          <a:effectLst/>
                          <a:latin typeface="+mn-lt"/>
                          <a:ea typeface="Calibri" panose="020F0502020204030204" pitchFamily="34" charset="0"/>
                          <a:cs typeface="Times New Roman" panose="02020603050405020304" pitchFamily="18" charset="0"/>
                        </a:rPr>
                        <a:t>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2</a:t>
                      </a:r>
                      <a:r>
                        <a:rPr lang="id-ID" sz="1800" b="1">
                          <a:effectLst/>
                        </a:rPr>
                        <a:t>  (60’)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4.011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r h="272723">
                <a:tc vMerge="1">
                  <a:txBody>
                    <a:bodyPr/>
                    <a:lstStyle/>
                    <a:p>
                      <a:endParaRPr lang="en-US"/>
                    </a:p>
                  </a:txBody>
                  <a:tcPr/>
                </a:tc>
                <a:tc>
                  <a:txBody>
                    <a:bodyPr/>
                    <a:lstStyle/>
                    <a:p>
                      <a:pPr marL="0" marR="0" algn="ctr">
                        <a:lnSpc>
                          <a:spcPct val="100000"/>
                        </a:lnSpc>
                        <a:spcBef>
                          <a:spcPts val="0"/>
                        </a:spcBef>
                        <a:spcAft>
                          <a:spcPts val="300"/>
                        </a:spcAft>
                      </a:pPr>
                      <a:r>
                        <a:rPr lang="id-ID" sz="1800" b="1">
                          <a:effectLst/>
                        </a:rPr>
                        <a:t>b</a:t>
                      </a:r>
                      <a:r>
                        <a:rPr lang="id-ID" sz="1800" b="1" baseline="-25000">
                          <a:effectLst/>
                        </a:rPr>
                        <a:t>3 </a:t>
                      </a:r>
                      <a:r>
                        <a:rPr lang="id-ID" sz="1800" b="1">
                          <a:effectLst/>
                        </a:rPr>
                        <a:t> (90’)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100"/>
                        </a:spcAft>
                      </a:pPr>
                      <a:r>
                        <a:rPr lang="id-ID" sz="1800" b="1" dirty="0">
                          <a:solidFill>
                            <a:srgbClr val="000000"/>
                          </a:solidFill>
                          <a:effectLst/>
                          <a:latin typeface="+mn-lt"/>
                          <a:ea typeface="Calibri" panose="020F0502020204030204" pitchFamily="34" charset="0"/>
                          <a:cs typeface="Times New Roman" panose="02020603050405020304" pitchFamily="18" charset="0"/>
                        </a:rPr>
                        <a:t>4</a:t>
                      </a:r>
                      <a:r>
                        <a:rPr lang="en-US" sz="1800" b="1" dirty="0" smtClean="0">
                          <a:solidFill>
                            <a:srgbClr val="000000"/>
                          </a:solidFill>
                          <a:effectLst/>
                          <a:latin typeface="+mn-lt"/>
                          <a:ea typeface="Calibri" panose="020F0502020204030204" pitchFamily="34" charset="0"/>
                          <a:cs typeface="Times New Roman" panose="02020603050405020304" pitchFamily="18" charset="0"/>
                        </a:rPr>
                        <a:t>.000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Rectangle 11"/>
          <p:cNvSpPr/>
          <p:nvPr/>
        </p:nvSpPr>
        <p:spPr>
          <a:xfrm>
            <a:off x="1927001" y="2096664"/>
            <a:ext cx="599511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Hasil </a:t>
            </a:r>
            <a:r>
              <a:rPr lang="en-US" dirty="0" err="1">
                <a:latin typeface="Times New Roman" panose="02020603050405020304" pitchFamily="18" charset="0"/>
                <a:ea typeface="Calibri" panose="020F0502020204030204" pitchFamily="34" charset="0"/>
              </a:rPr>
              <a:t>Organoleptik</a:t>
            </a:r>
            <a:r>
              <a:rPr lang="en-US" dirty="0">
                <a:latin typeface="Times New Roman" panose="02020603050405020304" pitchFamily="18" charset="0"/>
                <a:ea typeface="Calibri" panose="020F0502020204030204" pitchFamily="34" charset="0"/>
              </a:rPr>
              <a:t> terhadap </a:t>
            </a:r>
            <a:r>
              <a:rPr lang="en-US" dirty="0" smtClean="0">
                <a:latin typeface="Times New Roman" panose="02020603050405020304" pitchFamily="18" charset="0"/>
                <a:ea typeface="Calibri" panose="020F0502020204030204" pitchFamily="34" charset="0"/>
              </a:rPr>
              <a:t>Rasa </a:t>
            </a:r>
            <a:r>
              <a:rPr lang="en-US" dirty="0">
                <a:latin typeface="Times New Roman" panose="02020603050405020304" pitchFamily="18" charset="0"/>
                <a:ea typeface="Calibri" panose="020F0502020204030204" pitchFamily="34" charset="0"/>
              </a:rPr>
              <a:t>Daging Sapi (Hari </a:t>
            </a:r>
            <a:r>
              <a:rPr lang="en-US" dirty="0" smtClean="0">
                <a:latin typeface="Times New Roman" panose="02020603050405020304" pitchFamily="18" charset="0"/>
                <a:ea typeface="Calibri" panose="020F0502020204030204" pitchFamily="34" charset="0"/>
              </a:rPr>
              <a:t>Ke-6)</a:t>
            </a:r>
            <a:endParaRPr lang="en-US" dirty="0"/>
          </a:p>
        </p:txBody>
      </p:sp>
    </p:spTree>
    <p:extLst>
      <p:ext uri="{BB962C8B-B14F-4D97-AF65-F5344CB8AC3E}">
        <p14:creationId xmlns:p14="http://schemas.microsoft.com/office/powerpoint/2010/main" val="3444094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86192"/>
            <a:ext cx="6173810" cy="927279"/>
          </a:xfrm>
        </p:spPr>
        <p:txBody>
          <a:bodyPr/>
          <a:lstStyle/>
          <a:p>
            <a:r>
              <a:rPr lang="en-US" b="1" dirty="0" smtClean="0"/>
              <a:t>KESIMPULAN</a:t>
            </a:r>
            <a:endParaRPr lang="en-US" b="1" dirty="0"/>
          </a:p>
        </p:txBody>
      </p:sp>
      <p:sp>
        <p:nvSpPr>
          <p:cNvPr id="4" name="Rectangle 3"/>
          <p:cNvSpPr/>
          <p:nvPr/>
        </p:nvSpPr>
        <p:spPr>
          <a:xfrm>
            <a:off x="231820" y="1113471"/>
            <a:ext cx="8628845" cy="5324535"/>
          </a:xfrm>
          <a:prstGeom prst="rect">
            <a:avLst/>
          </a:prstGeom>
        </p:spPr>
        <p:txBody>
          <a:bodyPr wrap="square">
            <a:spAutoFit/>
          </a:bodyPr>
          <a:lstStyle/>
          <a:p>
            <a:pPr marL="342900" marR="0" lvl="0" indent="-342900" algn="just">
              <a:spcBef>
                <a:spcPts val="0"/>
              </a:spcBef>
              <a:spcAft>
                <a:spcPts val="0"/>
              </a:spcAf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Berdasarkan penelitian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pendahuluan, bahwa </a:t>
            </a:r>
            <a:r>
              <a:rPr lang="en-US" sz="2000" dirty="0">
                <a:latin typeface="Times New Roman" panose="02020603050405020304" pitchFamily="18" charset="0"/>
                <a:ea typeface="Calibri" panose="020F0502020204030204" pitchFamily="34" charset="0"/>
                <a:cs typeface="Times New Roman" panose="02020603050405020304" pitchFamily="18" charset="0"/>
              </a:rPr>
              <a:t>bunga kecombrang dengan 3x ekstraksi, konsentrasi ekstrak bunga kecombrang 10% dan lama perendaman daging sapi 60 menit berpengaruh terhadap jumlah koloni bakteri yaitu sebesar 7,60 x 10</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cfu</a:t>
            </a:r>
            <a:r>
              <a:rPr lang="en-US" sz="2000" dirty="0">
                <a:latin typeface="Times New Roman" panose="02020603050405020304" pitchFamily="18" charset="0"/>
                <a:ea typeface="Calibri" panose="020F0502020204030204" pitchFamily="34" charset="0"/>
                <a:cs typeface="Times New Roman" panose="02020603050405020304" pitchFamily="18" charset="0"/>
              </a:rPr>
              <a:t>/g dan lebih menonjol pada hasil uji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hedonik</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Konsentrasi ekstrak bunga kecombrang berpengaruh terhadap jumlah koloni bakteri yaitu dengan total koloni bakteri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1,45 x 10</a:t>
            </a:r>
            <a:r>
              <a:rPr lang="en-US"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cfu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 berpengaruh terhadap warna pada hari ke 2,4 dan 6, aroma pada hari ke 4 dan 6, serta rasa pada hari ke 2 dan 4, tetapi tidak berpengaruh terhadap tekstur daging pada hari ke 2, 4 dan 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41275" lvl="0" indent="-342900" algn="just">
              <a:spcBef>
                <a:spcPts val="0"/>
              </a:spcBef>
              <a:spcAft>
                <a:spcPts val="0"/>
              </a:spcAf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Lama perendaman berpengaruh terhadap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jumlah </a:t>
            </a:r>
            <a:r>
              <a:rPr lang="en-US" sz="2000" dirty="0">
                <a:latin typeface="Times New Roman" panose="02020603050405020304" pitchFamily="18" charset="0"/>
                <a:ea typeface="Calibri" panose="020F0502020204030204" pitchFamily="34" charset="0"/>
                <a:cs typeface="Times New Roman" panose="02020603050405020304" pitchFamily="18" charset="0"/>
              </a:rPr>
              <a:t>koloni bakteri dengan total koloni bakteri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1,59 x 10</a:t>
            </a:r>
            <a:r>
              <a:rPr lang="en-US"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cfu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 tetapi tidak berpengaruh terhadap warna, aroma, tekstur maupun rasa pada hari ke 2, 4 dan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6.</a:t>
            </a:r>
          </a:p>
          <a:p>
            <a:pPr marL="342900" marR="41275" lvl="0" indent="-342900" algn="just">
              <a:spcBef>
                <a:spcPts val="0"/>
              </a:spcBef>
              <a:spcAft>
                <a:spcPts val="0"/>
              </a:spcAft>
              <a:buFont typeface="+mj-lt"/>
              <a:buAutoNum type="arabicPeriod"/>
            </a:pPr>
            <a:r>
              <a:rPr lang="en-US" sz="2000" dirty="0" smtClean="0">
                <a:latin typeface="Times New Roman" panose="02020603050405020304" pitchFamily="18" charset="0"/>
                <a:ea typeface="Calibri" panose="020F0502020204030204" pitchFamily="34" charset="0"/>
              </a:rPr>
              <a:t>Interaksi </a:t>
            </a:r>
            <a:r>
              <a:rPr lang="en-US" sz="2000" dirty="0">
                <a:latin typeface="Times New Roman" panose="02020603050405020304" pitchFamily="18" charset="0"/>
                <a:ea typeface="Calibri" panose="020F0502020204030204" pitchFamily="34" charset="0"/>
              </a:rPr>
              <a:t>antara konsentrasi ekstrak bunga kecombrang dan lama perendaman berpengaruh terhadap jumlah koloni bakteri dengan total koloni </a:t>
            </a:r>
            <a:r>
              <a:rPr lang="en-US" sz="2000" dirty="0" smtClean="0">
                <a:latin typeface="Times New Roman" panose="02020603050405020304" pitchFamily="18" charset="0"/>
                <a:ea typeface="Calibri" panose="020F0502020204030204" pitchFamily="34" charset="0"/>
              </a:rPr>
              <a:t>bakteri</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a:solidFill>
                  <a:srgbClr val="000000"/>
                </a:solidFill>
                <a:latin typeface="Times New Roman" panose="02020603050405020304" pitchFamily="18" charset="0"/>
                <a:ea typeface="Calibri" panose="020F0502020204030204" pitchFamily="34" charset="0"/>
              </a:rPr>
              <a:t>1,23 x 10</a:t>
            </a:r>
            <a:r>
              <a:rPr lang="en-US" sz="2000" baseline="30000" dirty="0">
                <a:solidFill>
                  <a:srgbClr val="000000"/>
                </a:solidFill>
                <a:latin typeface="Times New Roman" panose="02020603050405020304" pitchFamily="18" charset="0"/>
                <a:ea typeface="Calibri" panose="020F0502020204030204" pitchFamily="34" charset="0"/>
              </a:rPr>
              <a:t>3</a:t>
            </a:r>
            <a:r>
              <a:rPr lang="en-US" sz="2000" dirty="0">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cfu</a:t>
            </a:r>
            <a:r>
              <a:rPr lang="en-US" sz="2000" dirty="0">
                <a:solidFill>
                  <a:srgbClr val="000000"/>
                </a:solidFill>
                <a:latin typeface="Times New Roman" panose="02020603050405020304" pitchFamily="18" charset="0"/>
                <a:ea typeface="Calibri" panose="020F0502020204030204" pitchFamily="34" charset="0"/>
              </a:rPr>
              <a:t>/g</a:t>
            </a:r>
            <a:r>
              <a:rPr lang="en-US" sz="2000" dirty="0">
                <a:latin typeface="Times New Roman" panose="02020603050405020304" pitchFamily="18" charset="0"/>
                <a:ea typeface="Calibri" panose="020F0502020204030204" pitchFamily="34" charset="0"/>
              </a:rPr>
              <a:t> dan berpengaruh terhadap warna daging pada hari ke 2, 4 dan 6, tetapi tidak berpengaruh terhadap aroma, tekstur maupun rasa pada hari ke 2, 4 dan 6.</a:t>
            </a:r>
            <a:endParaRPr lang="en-US" sz="2000" dirty="0"/>
          </a:p>
        </p:txBody>
      </p:sp>
    </p:spTree>
    <p:extLst>
      <p:ext uri="{BB962C8B-B14F-4D97-AF65-F5344CB8AC3E}">
        <p14:creationId xmlns:p14="http://schemas.microsoft.com/office/powerpoint/2010/main" val="3067406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001" y="257577"/>
            <a:ext cx="6173810" cy="927279"/>
          </a:xfrm>
        </p:spPr>
        <p:txBody>
          <a:bodyPr/>
          <a:lstStyle/>
          <a:p>
            <a:r>
              <a:rPr lang="en-US" b="1" dirty="0" smtClean="0"/>
              <a:t>saran</a:t>
            </a:r>
            <a:endParaRPr lang="en-US" b="1" dirty="0"/>
          </a:p>
        </p:txBody>
      </p:sp>
      <p:sp>
        <p:nvSpPr>
          <p:cNvPr id="3" name="Rectangle 2"/>
          <p:cNvSpPr/>
          <p:nvPr/>
        </p:nvSpPr>
        <p:spPr>
          <a:xfrm>
            <a:off x="553793" y="1340191"/>
            <a:ext cx="8010659" cy="3785652"/>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Perlu </a:t>
            </a:r>
            <a:r>
              <a:rPr lang="en-US" sz="2000" dirty="0">
                <a:latin typeface="Times New Roman" panose="02020603050405020304" pitchFamily="18" charset="0"/>
                <a:ea typeface="Calibri" panose="020F0502020204030204" pitchFamily="34" charset="0"/>
                <a:cs typeface="Times New Roman" panose="02020603050405020304" pitchFamily="18" charset="0"/>
              </a:rPr>
              <a:t>dilakukan penelitian mengenai metode ekstraksi yang lain, untuk mendapatkan kandungan zat antioksidan yang maksimal.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Perlu dilakukan penelitian lebih lanjut, untuk mengetahui ketahanan dan masa simpan daging sapi yang telah direndam dengan ekstrak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kecombrang.</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dirty="0" smtClean="0">
                <a:latin typeface="Times New Roman" panose="02020603050405020304" pitchFamily="18" charset="0"/>
                <a:ea typeface="Calibri" panose="020F0502020204030204" pitchFamily="34" charset="0"/>
              </a:rPr>
              <a:t>Perlu </a:t>
            </a:r>
            <a:r>
              <a:rPr lang="en-US" sz="2000" dirty="0">
                <a:latin typeface="Times New Roman" panose="02020603050405020304" pitchFamily="18" charset="0"/>
                <a:ea typeface="Calibri" panose="020F0502020204030204" pitchFamily="34" charset="0"/>
              </a:rPr>
              <a:t>dilakukan penelitian lebih lanjut, mengenai efektifitas bagian lain yang terdapat pada tanaman kecombrang sebagai antibakteri pada daging sapi.</a:t>
            </a:r>
            <a:endParaRPr lang="en-US" sz="2000" dirty="0"/>
          </a:p>
        </p:txBody>
      </p:sp>
    </p:spTree>
    <p:extLst>
      <p:ext uri="{BB962C8B-B14F-4D97-AF65-F5344CB8AC3E}">
        <p14:creationId xmlns:p14="http://schemas.microsoft.com/office/powerpoint/2010/main" val="169599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68201" y="141667"/>
            <a:ext cx="6632621"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MAKSUD &amp; TUJUAN</a:t>
            </a:r>
            <a:endParaRPr lang="en-US" sz="4000" dirty="0">
              <a:latin typeface="Adobe Gothic Std B" panose="020B0800000000000000" pitchFamily="34" charset="-128"/>
              <a:ea typeface="Adobe Gothic Std B" panose="020B0800000000000000" pitchFamily="34" charset="-128"/>
            </a:endParaRPr>
          </a:p>
        </p:txBody>
      </p:sp>
      <p:graphicFrame>
        <p:nvGraphicFramePr>
          <p:cNvPr id="5" name="Diagram 4"/>
          <p:cNvGraphicFramePr/>
          <p:nvPr>
            <p:extLst>
              <p:ext uri="{D42A27DB-BD31-4B8C-83A1-F6EECF244321}">
                <p14:modId xmlns:p14="http://schemas.microsoft.com/office/powerpoint/2010/main" val="2753955495"/>
              </p:ext>
            </p:extLst>
          </p:nvPr>
        </p:nvGraphicFramePr>
        <p:xfrm>
          <a:off x="0" y="978798"/>
          <a:ext cx="8757634" cy="497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704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8" y="0"/>
            <a:ext cx="9171788" cy="6857999"/>
          </a:xfrm>
          <a:prstGeom prst="rect">
            <a:avLst/>
          </a:prstGeom>
        </p:spPr>
      </p:pic>
    </p:spTree>
    <p:extLst>
      <p:ext uri="{BB962C8B-B14F-4D97-AF65-F5344CB8AC3E}">
        <p14:creationId xmlns:p14="http://schemas.microsoft.com/office/powerpoint/2010/main" val="3634260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21993" y="309092"/>
            <a:ext cx="5422007" cy="83712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MANFAAT PENELITIAN</a:t>
            </a:r>
            <a:endParaRPr lang="en-US" sz="4000" dirty="0">
              <a:latin typeface="Adobe Gothic Std B" panose="020B0800000000000000" pitchFamily="34" charset="-128"/>
              <a:ea typeface="Adobe Gothic Std B" panose="020B0800000000000000" pitchFamily="34" charset="-128"/>
            </a:endParaRPr>
          </a:p>
        </p:txBody>
      </p:sp>
      <p:graphicFrame>
        <p:nvGraphicFramePr>
          <p:cNvPr id="5" name="Diagram 4"/>
          <p:cNvGraphicFramePr/>
          <p:nvPr>
            <p:extLst>
              <p:ext uri="{D42A27DB-BD31-4B8C-83A1-F6EECF244321}">
                <p14:modId xmlns:p14="http://schemas.microsoft.com/office/powerpoint/2010/main" val="3967690787"/>
              </p:ext>
            </p:extLst>
          </p:nvPr>
        </p:nvGraphicFramePr>
        <p:xfrm>
          <a:off x="334851" y="1332605"/>
          <a:ext cx="8538693" cy="517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1951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31840" y="60101"/>
            <a:ext cx="5422007" cy="83712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KERANGKA PEMIKIRAN</a:t>
            </a:r>
            <a:endParaRPr lang="en-US" sz="4000" dirty="0">
              <a:latin typeface="Adobe Gothic Std B" panose="020B0800000000000000" pitchFamily="34" charset="-128"/>
              <a:ea typeface="Adobe Gothic Std B" panose="020B0800000000000000" pitchFamily="34" charset="-128"/>
            </a:endParaRPr>
          </a:p>
        </p:txBody>
      </p:sp>
      <p:sp>
        <p:nvSpPr>
          <p:cNvPr id="6" name="Action Button: End 5">
            <a:hlinkClick r:id="" action="ppaction://noaction" highlightClick="1"/>
          </p:cNvPr>
          <p:cNvSpPr/>
          <p:nvPr/>
        </p:nvSpPr>
        <p:spPr>
          <a:xfrm>
            <a:off x="141668" y="1504682"/>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21217" y="1096851"/>
            <a:ext cx="8332631" cy="1253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t>Hasil penelitian oleh </a:t>
            </a:r>
            <a:r>
              <a:rPr lang="en-US" sz="1900" b="1" dirty="0" err="1"/>
              <a:t>Jaafar</a:t>
            </a:r>
            <a:r>
              <a:rPr lang="en-US" sz="1900" b="1" dirty="0"/>
              <a:t> dkk (2007) </a:t>
            </a:r>
            <a:r>
              <a:rPr lang="en-US" sz="1900" b="1" dirty="0" smtClean="0"/>
              <a:t>menyatakan bahwa kandungan </a:t>
            </a:r>
            <a:r>
              <a:rPr lang="en-US" sz="1900" b="1" dirty="0"/>
              <a:t>minyak esensial </a:t>
            </a:r>
            <a:r>
              <a:rPr lang="en-US" sz="1900" b="1" dirty="0" smtClean="0"/>
              <a:t>pada </a:t>
            </a:r>
            <a:r>
              <a:rPr lang="en-US" sz="1900" b="1" dirty="0"/>
              <a:t>daun </a:t>
            </a:r>
            <a:r>
              <a:rPr lang="en-US" sz="1900" b="1" dirty="0" smtClean="0"/>
              <a:t>kecombrang yaitu </a:t>
            </a:r>
            <a:r>
              <a:rPr lang="en-US" sz="1900" b="1" dirty="0"/>
              <a:t>0,0735</a:t>
            </a:r>
            <a:r>
              <a:rPr lang="en-US" sz="1900" b="1" dirty="0" smtClean="0"/>
              <a:t>% dan </a:t>
            </a:r>
            <a:r>
              <a:rPr lang="en-US" sz="1900" b="1" dirty="0"/>
              <a:t>bunga sebesar 0,0334</a:t>
            </a:r>
            <a:r>
              <a:rPr lang="en-US" sz="1900" b="1" dirty="0" smtClean="0"/>
              <a:t>%.</a:t>
            </a:r>
            <a:endParaRPr lang="en-US" sz="1900" b="1" dirty="0"/>
          </a:p>
        </p:txBody>
      </p:sp>
      <p:sp>
        <p:nvSpPr>
          <p:cNvPr id="8" name="Action Button: End 7">
            <a:hlinkClick r:id="" action="ppaction://noaction" highlightClick="1"/>
          </p:cNvPr>
          <p:cNvSpPr/>
          <p:nvPr/>
        </p:nvSpPr>
        <p:spPr>
          <a:xfrm>
            <a:off x="141668" y="3315236"/>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21216" y="2573628"/>
            <a:ext cx="8422784" cy="1921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smtClean="0"/>
              <a:t>Menurut </a:t>
            </a:r>
            <a:r>
              <a:rPr lang="en-US" sz="1900" b="1" dirty="0" err="1" smtClean="0"/>
              <a:t>Naufalin</a:t>
            </a:r>
            <a:r>
              <a:rPr lang="en-US" sz="1900" b="1" dirty="0" smtClean="0"/>
              <a:t> dkk (2005), </a:t>
            </a:r>
            <a:r>
              <a:rPr lang="en-US" sz="1900" b="1" dirty="0"/>
              <a:t>bahwa ekstrak bunga </a:t>
            </a:r>
            <a:r>
              <a:rPr lang="en-US" sz="1900" b="1" dirty="0" err="1"/>
              <a:t>kecombang</a:t>
            </a:r>
            <a:r>
              <a:rPr lang="en-US" sz="1900" b="1" dirty="0"/>
              <a:t> dari etil asetat dan etanol mampu menghambat 7 pertumbuhan jenis bakteri yaitu  </a:t>
            </a:r>
            <a:r>
              <a:rPr lang="en-US" sz="1900" b="1" i="1" dirty="0" err="1"/>
              <a:t>Stapyllocaccus</a:t>
            </a:r>
            <a:r>
              <a:rPr lang="en-US" sz="1900" b="1" i="1" dirty="0"/>
              <a:t> </a:t>
            </a:r>
            <a:r>
              <a:rPr lang="en-US" sz="1900" b="1" i="1" dirty="0" err="1"/>
              <a:t>aures</a:t>
            </a:r>
            <a:r>
              <a:rPr lang="en-US" sz="1900" b="1" i="1" dirty="0"/>
              <a:t>,  </a:t>
            </a:r>
            <a:r>
              <a:rPr lang="en-US" sz="1900" b="1" i="1" dirty="0" err="1"/>
              <a:t>L.monocytogenes</a:t>
            </a:r>
            <a:r>
              <a:rPr lang="en-US" sz="1900" b="1" i="1" dirty="0"/>
              <a:t>, Bacillus cereus, S. </a:t>
            </a:r>
            <a:r>
              <a:rPr lang="en-US" sz="1900" b="1" i="1" dirty="0" err="1"/>
              <a:t>Typhimurium</a:t>
            </a:r>
            <a:r>
              <a:rPr lang="en-US" sz="1900" b="1" i="1" dirty="0"/>
              <a:t>, E. Coli, </a:t>
            </a:r>
            <a:r>
              <a:rPr lang="en-US" sz="1900" b="1" i="1" dirty="0" err="1"/>
              <a:t>A.Hydrophila</a:t>
            </a:r>
            <a:r>
              <a:rPr lang="en-US" sz="1900" b="1" i="1" dirty="0"/>
              <a:t> </a:t>
            </a:r>
            <a:r>
              <a:rPr lang="en-US" sz="1900" b="1" dirty="0"/>
              <a:t>dan</a:t>
            </a:r>
            <a:r>
              <a:rPr lang="en-US" sz="1900" b="1" i="1" dirty="0"/>
              <a:t> P. </a:t>
            </a:r>
            <a:r>
              <a:rPr lang="en-US" sz="1900" b="1" i="1" dirty="0" smtClean="0"/>
              <a:t>aeruginosa</a:t>
            </a:r>
            <a:r>
              <a:rPr lang="en-US" sz="1900" b="1" dirty="0"/>
              <a:t>.</a:t>
            </a:r>
          </a:p>
        </p:txBody>
      </p:sp>
      <p:sp>
        <p:nvSpPr>
          <p:cNvPr id="10" name="Action Button: End 9">
            <a:hlinkClick r:id="" action="ppaction://noaction" highlightClick="1"/>
          </p:cNvPr>
          <p:cNvSpPr/>
          <p:nvPr/>
        </p:nvSpPr>
        <p:spPr>
          <a:xfrm>
            <a:off x="141668" y="5382293"/>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21217" y="4717959"/>
            <a:ext cx="8332630" cy="1766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Hasil penelitian oleh </a:t>
            </a:r>
            <a:r>
              <a:rPr lang="en-US" sz="2000" b="1" dirty="0" err="1"/>
              <a:t>Naufalin</a:t>
            </a:r>
            <a:r>
              <a:rPr lang="en-US" sz="2000" b="1" dirty="0"/>
              <a:t> dan </a:t>
            </a:r>
            <a:r>
              <a:rPr lang="en-US" sz="2000" b="1" dirty="0" err="1"/>
              <a:t>Rukmini</a:t>
            </a:r>
            <a:r>
              <a:rPr lang="en-US" sz="2000" b="1" dirty="0"/>
              <a:t> (2010), </a:t>
            </a:r>
            <a:r>
              <a:rPr lang="en-US" sz="2000" b="1" dirty="0" err="1"/>
              <a:t>menunjukan</a:t>
            </a:r>
            <a:r>
              <a:rPr lang="en-US" sz="2000" b="1" dirty="0"/>
              <a:t> bahwa nilai rata – rata total fenol pada daun yaitu 1338,06 – 8636,15 mg/100 </a:t>
            </a:r>
            <a:r>
              <a:rPr lang="en-US" sz="2000" b="1" dirty="0" smtClean="0"/>
              <a:t>g dan bunga </a:t>
            </a:r>
            <a:r>
              <a:rPr lang="en-US" sz="2000" b="1" dirty="0"/>
              <a:t>484,59 – 959,73 mg / 100 g.</a:t>
            </a:r>
          </a:p>
        </p:txBody>
      </p:sp>
    </p:spTree>
    <p:extLst>
      <p:ext uri="{BB962C8B-B14F-4D97-AF65-F5344CB8AC3E}">
        <p14:creationId xmlns:p14="http://schemas.microsoft.com/office/powerpoint/2010/main" val="3748681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31841" y="128788"/>
            <a:ext cx="5422007" cy="83712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KERANGKA PEMIKIRAN</a:t>
            </a:r>
            <a:endParaRPr lang="en-US" sz="4000" dirty="0">
              <a:latin typeface="Adobe Gothic Std B" panose="020B0800000000000000" pitchFamily="34" charset="-128"/>
              <a:ea typeface="Adobe Gothic Std B" panose="020B0800000000000000" pitchFamily="34" charset="-128"/>
            </a:endParaRPr>
          </a:p>
        </p:txBody>
      </p:sp>
      <p:sp>
        <p:nvSpPr>
          <p:cNvPr id="5" name="Action Button: End 4">
            <a:hlinkClick r:id="" action="ppaction://noaction" highlightClick="1"/>
          </p:cNvPr>
          <p:cNvSpPr/>
          <p:nvPr/>
        </p:nvSpPr>
        <p:spPr>
          <a:xfrm>
            <a:off x="167425" y="1782650"/>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46974" y="1298619"/>
            <a:ext cx="8306873" cy="1405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t>Hasil penelitian oleh </a:t>
            </a:r>
            <a:r>
              <a:rPr lang="en-US" sz="1900" b="1" dirty="0" err="1"/>
              <a:t>Naufalin</a:t>
            </a:r>
            <a:r>
              <a:rPr lang="en-US" sz="1900" b="1" dirty="0"/>
              <a:t> dan </a:t>
            </a:r>
            <a:r>
              <a:rPr lang="en-US" sz="1900" b="1" dirty="0" err="1"/>
              <a:t>Rukmini</a:t>
            </a:r>
            <a:r>
              <a:rPr lang="en-US" sz="1900" b="1" dirty="0"/>
              <a:t> (2010), </a:t>
            </a:r>
            <a:r>
              <a:rPr lang="en-US" sz="1900" b="1" dirty="0" err="1"/>
              <a:t>menunjukan</a:t>
            </a:r>
            <a:r>
              <a:rPr lang="en-US" sz="1900" b="1" dirty="0"/>
              <a:t> bahwa Nilai rata – rata antioksidan pada daun </a:t>
            </a:r>
            <a:r>
              <a:rPr lang="en-US" sz="1900" b="1" dirty="0" smtClean="0"/>
              <a:t>40,64 </a:t>
            </a:r>
            <a:r>
              <a:rPr lang="en-US" sz="1900" b="1" dirty="0"/>
              <a:t>% – 60,40 </a:t>
            </a:r>
            <a:r>
              <a:rPr lang="en-US" sz="1900" b="1" dirty="0" smtClean="0"/>
              <a:t>% dan bunga </a:t>
            </a:r>
            <a:r>
              <a:rPr lang="en-US" sz="1900" b="1" dirty="0"/>
              <a:t>61,61% – 83,17 %.</a:t>
            </a:r>
          </a:p>
        </p:txBody>
      </p:sp>
      <p:sp>
        <p:nvSpPr>
          <p:cNvPr id="7" name="Action Button: End 6">
            <a:hlinkClick r:id="" action="ppaction://noaction" highlightClick="1"/>
          </p:cNvPr>
          <p:cNvSpPr/>
          <p:nvPr/>
        </p:nvSpPr>
        <p:spPr>
          <a:xfrm>
            <a:off x="167425" y="3454757"/>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46975" y="2970726"/>
            <a:ext cx="8306873" cy="1405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a:t>Hasil penelitian oleh Naufalin dkk (2010), menunjukkan bahwa bubur dari bubuk bunga kecombrang dengan konsentrasi bubur 3 % (b/v) dapat memperpanjang masa simpan tahu menjadi 3 hari atau 72 jam.</a:t>
            </a:r>
            <a:endParaRPr lang="en-US" sz="1900" b="1" dirty="0"/>
          </a:p>
        </p:txBody>
      </p:sp>
      <p:sp>
        <p:nvSpPr>
          <p:cNvPr id="9" name="Rounded Rectangle 8"/>
          <p:cNvSpPr/>
          <p:nvPr/>
        </p:nvSpPr>
        <p:spPr>
          <a:xfrm>
            <a:off x="746974" y="4664294"/>
            <a:ext cx="8306873" cy="2052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Hasil penelitian oleh </a:t>
            </a:r>
            <a:r>
              <a:rPr lang="en-US" sz="2000" b="1" dirty="0" err="1"/>
              <a:t>Naufalin</a:t>
            </a:r>
            <a:r>
              <a:rPr lang="en-US" sz="2000" b="1" dirty="0"/>
              <a:t> dkk (2010), menunjukkan bahwa perlakuan bubur dari bunga kecombrang segar dengan konsentrasi 5 % dan waktu simpan 5 hari merupakan interaksi perlakuan terbaik pada ikan segar, yaitu dengan total </a:t>
            </a:r>
            <a:r>
              <a:rPr lang="en-US" sz="2000" b="1" dirty="0" err="1"/>
              <a:t>mikroba</a:t>
            </a:r>
            <a:r>
              <a:rPr lang="en-US" sz="2000" b="1" dirty="0"/>
              <a:t> sebesar 1,41 x 10</a:t>
            </a:r>
            <a:r>
              <a:rPr lang="en-US" sz="2000" b="1" baseline="30000" dirty="0"/>
              <a:t>5</a:t>
            </a:r>
            <a:r>
              <a:rPr lang="en-US" sz="2000" b="1" dirty="0"/>
              <a:t> </a:t>
            </a:r>
            <a:r>
              <a:rPr lang="en-US" sz="2000" b="1" dirty="0" err="1"/>
              <a:t>cfu</a:t>
            </a:r>
            <a:r>
              <a:rPr lang="en-US" sz="2000" b="1" dirty="0"/>
              <a:t>/g</a:t>
            </a:r>
            <a:r>
              <a:rPr lang="en-US" sz="2000" b="1" dirty="0" smtClean="0"/>
              <a:t>, </a:t>
            </a:r>
            <a:r>
              <a:rPr lang="en-US" sz="2000" b="1" dirty="0"/>
              <a:t>jumlah ini masih dibawah ambang batas layak </a:t>
            </a:r>
            <a:r>
              <a:rPr lang="en-US" sz="2000" b="1" dirty="0" smtClean="0"/>
              <a:t>konsumsi.</a:t>
            </a:r>
            <a:endParaRPr lang="en-US" sz="2000" b="1" dirty="0"/>
          </a:p>
        </p:txBody>
      </p:sp>
      <p:sp>
        <p:nvSpPr>
          <p:cNvPr id="10" name="Action Button: End 9">
            <a:hlinkClick r:id="" action="ppaction://noaction" highlightClick="1"/>
          </p:cNvPr>
          <p:cNvSpPr/>
          <p:nvPr/>
        </p:nvSpPr>
        <p:spPr>
          <a:xfrm>
            <a:off x="167425" y="5471371"/>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782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250027" y="0"/>
            <a:ext cx="5422007"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solidFill>
                  <a:schemeClr val="bg1"/>
                </a:solidFill>
                <a:latin typeface="Adobe Gothic Std B" panose="020B0800000000000000" pitchFamily="34" charset="-128"/>
                <a:ea typeface="Adobe Gothic Std B" panose="020B0800000000000000" pitchFamily="34" charset="-128"/>
              </a:rPr>
              <a:t>HIPOTESIS</a:t>
            </a:r>
            <a:endParaRPr lang="en-US" sz="4000" dirty="0">
              <a:solidFill>
                <a:schemeClr val="bg1"/>
              </a:solidFill>
              <a:latin typeface="Adobe Gothic Std B" panose="020B0800000000000000" pitchFamily="34" charset="-128"/>
              <a:ea typeface="Adobe Gothic Std B" panose="020B0800000000000000" pitchFamily="34" charset="-128"/>
            </a:endParaRPr>
          </a:p>
        </p:txBody>
      </p:sp>
      <p:sp>
        <p:nvSpPr>
          <p:cNvPr id="6" name="Rounded Rectangle 5"/>
          <p:cNvSpPr/>
          <p:nvPr/>
        </p:nvSpPr>
        <p:spPr>
          <a:xfrm>
            <a:off x="276886" y="1603408"/>
            <a:ext cx="5048522" cy="940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t>Diduga adanya pengaruh konsentrasi ekstrak kecombrang terhadap mutu daging sapi segar.</a:t>
            </a:r>
          </a:p>
        </p:txBody>
      </p:sp>
      <p:sp>
        <p:nvSpPr>
          <p:cNvPr id="7" name="Rounded Rectangle 6"/>
          <p:cNvSpPr/>
          <p:nvPr/>
        </p:nvSpPr>
        <p:spPr>
          <a:xfrm>
            <a:off x="276886" y="2775395"/>
            <a:ext cx="5048522" cy="940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t>Diduga adanya pengaruh lama perendaman terhadap mutu daging sapi </a:t>
            </a:r>
            <a:r>
              <a:rPr lang="en-US" sz="2000" b="1" dirty="0" smtClean="0"/>
              <a:t>segar.</a:t>
            </a:r>
            <a:endParaRPr lang="en-US" sz="2000" b="1" dirty="0"/>
          </a:p>
        </p:txBody>
      </p:sp>
      <p:sp>
        <p:nvSpPr>
          <p:cNvPr id="2" name="Rectangle 1"/>
          <p:cNvSpPr/>
          <p:nvPr/>
        </p:nvSpPr>
        <p:spPr>
          <a:xfrm>
            <a:off x="824247" y="3747751"/>
            <a:ext cx="5550795" cy="2137893"/>
          </a:xfrm>
          <a:prstGeom prst="rect">
            <a:avLst/>
          </a:prstGeom>
          <a:ln>
            <a:solidFill>
              <a:schemeClr val="accent3">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a:off x="276887" y="3947382"/>
            <a:ext cx="5048522" cy="1506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t>Diduga adanya pengaruh interaksi antara konsentrasi ekstrak kecombrang dan lama perendaman terhadap mutu daging sapi segar.</a:t>
            </a:r>
          </a:p>
        </p:txBody>
      </p:sp>
    </p:spTree>
    <p:extLst>
      <p:ext uri="{BB962C8B-B14F-4D97-AF65-F5344CB8AC3E}">
        <p14:creationId xmlns:p14="http://schemas.microsoft.com/office/powerpoint/2010/main" val="1670349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695"/>
          <a:stretch/>
        </p:blipFill>
        <p:spPr>
          <a:xfrm>
            <a:off x="4741572" y="1496662"/>
            <a:ext cx="4260761" cy="2365849"/>
          </a:xfrm>
          <a:prstGeom prst="rect">
            <a:avLst/>
          </a:prstGeom>
        </p:spPr>
      </p:pic>
      <p:sp>
        <p:nvSpPr>
          <p:cNvPr id="3" name="Rectangle 2"/>
          <p:cNvSpPr/>
          <p:nvPr/>
        </p:nvSpPr>
        <p:spPr>
          <a:xfrm>
            <a:off x="193183" y="1710090"/>
            <a:ext cx="4275786" cy="1938992"/>
          </a:xfrm>
          <a:prstGeom prst="rect">
            <a:avLst/>
          </a:prstGeom>
        </p:spPr>
        <p:txBody>
          <a:bodyPr wrap="square">
            <a:spAutoFit/>
          </a:bodyPr>
          <a:lstStyle/>
          <a:p>
            <a:pPr algn="ctr"/>
            <a:r>
              <a:rPr lang="id-ID" sz="2400" b="1" dirty="0">
                <a:solidFill>
                  <a:srgbClr val="FF0000"/>
                </a:solidFill>
              </a:rPr>
              <a:t>Tempat penelitian dilakukan di Laboratorium Teknologi Pangan Universitas Pasundan Bandung.</a:t>
            </a:r>
            <a:endParaRPr lang="en-US" sz="24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432" y="4005282"/>
            <a:ext cx="2367566" cy="2595140"/>
          </a:xfrm>
          <a:prstGeom prst="rect">
            <a:avLst/>
          </a:prstGeom>
        </p:spPr>
      </p:pic>
      <p:sp>
        <p:nvSpPr>
          <p:cNvPr id="6" name="Rectangle 5"/>
          <p:cNvSpPr/>
          <p:nvPr/>
        </p:nvSpPr>
        <p:spPr>
          <a:xfrm>
            <a:off x="4468970" y="4518022"/>
            <a:ext cx="4303690" cy="1569660"/>
          </a:xfrm>
          <a:prstGeom prst="rect">
            <a:avLst/>
          </a:prstGeom>
        </p:spPr>
        <p:txBody>
          <a:bodyPr wrap="square">
            <a:spAutoFit/>
          </a:bodyPr>
          <a:lstStyle/>
          <a:p>
            <a:pPr algn="ctr"/>
            <a:r>
              <a:rPr lang="en-US" sz="2400" b="1" dirty="0">
                <a:solidFill>
                  <a:srgbClr val="FF0000"/>
                </a:solidFill>
                <a:latin typeface="+mj-lt"/>
                <a:ea typeface="Calibri" panose="020F0502020204030204" pitchFamily="34" charset="0"/>
              </a:rPr>
              <a:t>Waktu penelitian </a:t>
            </a:r>
            <a:r>
              <a:rPr lang="en-US" sz="2400" b="1" dirty="0" smtClean="0">
                <a:solidFill>
                  <a:srgbClr val="FF0000"/>
                </a:solidFill>
                <a:latin typeface="+mj-lt"/>
                <a:ea typeface="Calibri" panose="020F0502020204030204" pitchFamily="34" charset="0"/>
              </a:rPr>
              <a:t>berlangsung </a:t>
            </a:r>
            <a:r>
              <a:rPr lang="en-US" sz="2400" b="1" dirty="0">
                <a:solidFill>
                  <a:srgbClr val="FF0000"/>
                </a:solidFill>
                <a:latin typeface="+mj-lt"/>
                <a:ea typeface="Calibri" panose="020F0502020204030204" pitchFamily="34" charset="0"/>
              </a:rPr>
              <a:t>pada bulan Juni 2016 </a:t>
            </a:r>
            <a:r>
              <a:rPr lang="en-US" sz="2400" b="1" dirty="0" smtClean="0">
                <a:solidFill>
                  <a:srgbClr val="FF0000"/>
                </a:solidFill>
                <a:latin typeface="+mj-lt"/>
                <a:ea typeface="Calibri" panose="020F0502020204030204" pitchFamily="34" charset="0"/>
              </a:rPr>
              <a:t>sampai September 2016</a:t>
            </a:r>
            <a:endParaRPr lang="en-US" sz="2400" b="1" dirty="0">
              <a:solidFill>
                <a:srgbClr val="FF0000"/>
              </a:solidFill>
              <a:latin typeface="+mj-lt"/>
            </a:endParaRPr>
          </a:p>
        </p:txBody>
      </p:sp>
      <p:sp>
        <p:nvSpPr>
          <p:cNvPr id="8" name="Title 1"/>
          <p:cNvSpPr txBox="1">
            <a:spLocks/>
          </p:cNvSpPr>
          <p:nvPr/>
        </p:nvSpPr>
        <p:spPr>
          <a:xfrm>
            <a:off x="2717443" y="276297"/>
            <a:ext cx="6284890" cy="83712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TEMPAT &amp; WAKTU PENELITIAN</a:t>
            </a:r>
            <a:endParaRPr lang="en-US" sz="40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378271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24710</TotalTime>
  <Words>3475</Words>
  <Application>Microsoft Office PowerPoint</Application>
  <PresentationFormat>On-screen Show (4:3)</PresentationFormat>
  <Paragraphs>864</Paragraphs>
  <Slides>40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Adobe Fan Heiti Std B</vt:lpstr>
      <vt:lpstr>Adobe Gothic Std B</vt:lpstr>
      <vt:lpstr>Adobe Garamond Pro</vt:lpstr>
      <vt:lpstr>Adobe Garamond Pro Bold</vt:lpstr>
      <vt:lpstr>Arial</vt:lpstr>
      <vt:lpstr>Calibri</vt:lpstr>
      <vt:lpstr>Calibri Light</vt:lpstr>
      <vt:lpstr>Calisto MT</vt:lpstr>
      <vt:lpstr>Cambria Math</vt:lpstr>
      <vt:lpstr>Century Gothic</vt:lpstr>
      <vt:lpstr>Source Sans Pro Black</vt:lpstr>
      <vt:lpstr>Times New Roman</vt:lpstr>
      <vt:lpstr>Vapor Trail</vt:lpstr>
      <vt:lpstr>PENGGUNAAN BUNGA KECOMBRANG (Etlingera elatior) SEBAGAI ANTIBAKTERI PADA DAGING SAPI SEGAR DENGAN VARIASI KONSENTRASI DAN LAMA PERENDAMAN </vt:lpstr>
      <vt:lpstr>LATAR BELAKANG</vt:lpstr>
      <vt:lpstr>Identifikasi masalah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Hasil Penelitian</vt:lpstr>
      <vt:lpstr>KESIMPULAN</vt:lpstr>
      <vt:lpstr>saran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PENGGUNAAN BUNGA KECOMBRANG SEBAGAI BAHAN ANTIBAKTERI PADA DAGING SAPI SEGAR DENGAN VARIASI KONSENTRASI DAN LAMA PERENDAMAN</dc:title>
  <dc:creator>Windows 8.1 Pro</dc:creator>
  <cp:lastModifiedBy>Windows 8.1 Pro</cp:lastModifiedBy>
  <cp:revision>79</cp:revision>
  <dcterms:created xsi:type="dcterms:W3CDTF">2016-05-06T05:32:20Z</dcterms:created>
  <dcterms:modified xsi:type="dcterms:W3CDTF">2016-09-22T11:40:40Z</dcterms:modified>
</cp:coreProperties>
</file>