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0" r:id="rId30"/>
    <p:sldId id="288" r:id="rId31"/>
    <p:sldId id="285" r:id="rId32"/>
    <p:sldId id="286" r:id="rId33"/>
    <p:sldId id="287" r:id="rId34"/>
    <p:sldId id="289" r:id="rId35"/>
  </p:sldIdLst>
  <p:sldSz cx="120697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1" autoAdjust="0"/>
  </p:normalViewPr>
  <p:slideViewPr>
    <p:cSldViewPr>
      <p:cViewPr>
        <p:scale>
          <a:sx n="71" d="100"/>
          <a:sy n="71" d="100"/>
        </p:scale>
        <p:origin x="-582" y="-156"/>
      </p:cViewPr>
      <p:guideLst>
        <p:guide orient="horz" pos="2160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Air </a:t>
            </a:r>
            <a:r>
              <a:rPr lang="en-US" dirty="0" err="1" smtClean="0"/>
              <a:t>Tawar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Jumlah Air Tawar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6025641025641024E-2"/>
                  <c:y val="-1.6826923076923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153846153846159E-3"/>
                  <c:y val="-1.201923076923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0">
                  <c:v>Total Produksi Air Tawar Aktual</c:v>
                </c:pt>
                <c:pt idx="1">
                  <c:v>Total Produksi Air Tawar Teoritis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 formatCode="General">
                  <c:v>127</c:v>
                </c:pt>
                <c:pt idx="1">
                  <c:v>133.26900000000001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Total Produksi Air Tawar Aktual</c:v>
                </c:pt>
                <c:pt idx="1">
                  <c:v>Total Produksi Air Tawar Teoritis</c:v>
                </c:pt>
              </c:strCache>
            </c: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Total Produksi Air Tawar Aktual</c:v>
                </c:pt>
                <c:pt idx="1">
                  <c:v>Total Produksi Air Tawar Teoritis</c:v>
                </c:pt>
              </c:strCache>
            </c:strRef>
          </c:cat>
          <c:val>
            <c:numRef>
              <c:f>Sheet1!$D$2:$D$5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3616896"/>
        <c:axId val="273618432"/>
        <c:axId val="0"/>
      </c:bar3DChart>
      <c:catAx>
        <c:axId val="273616896"/>
        <c:scaling>
          <c:orientation val="minMax"/>
        </c:scaling>
        <c:delete val="0"/>
        <c:axPos val="b"/>
        <c:majorTickMark val="out"/>
        <c:minorTickMark val="none"/>
        <c:tickLblPos val="nextTo"/>
        <c:crossAx val="273618432"/>
        <c:crosses val="autoZero"/>
        <c:auto val="1"/>
        <c:lblAlgn val="ctr"/>
        <c:lblOffset val="100"/>
        <c:noMultiLvlLbl val="0"/>
      </c:catAx>
      <c:valAx>
        <c:axId val="273618432"/>
        <c:scaling>
          <c:orientation val="minMax"/>
          <c:max val="140"/>
          <c:min val="110"/>
        </c:scaling>
        <c:delete val="0"/>
        <c:axPos val="l"/>
        <c:numFmt formatCode="General" sourceLinked="1"/>
        <c:majorTickMark val="out"/>
        <c:minorTickMark val="none"/>
        <c:tickLblPos val="nextTo"/>
        <c:crossAx val="273616896"/>
        <c:crosses val="autoZero"/>
        <c:crossBetween val="between"/>
        <c:majorUnit val="5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7A626-844F-4529-A9BA-CB5C3CA69487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85800"/>
            <a:ext cx="6032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B64F-9EBC-435C-A5F4-E9FC15A6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3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B64F-9EBC-435C-A5F4-E9FC15A645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815129" y="-652551"/>
            <a:ext cx="8797049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8141748" y="-441831"/>
            <a:ext cx="4126885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9429963" y="2001567"/>
            <a:ext cx="3536788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71411" y="3323292"/>
            <a:ext cx="9738801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723123" y="3632676"/>
            <a:ext cx="7900202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905436" y="5027233"/>
            <a:ext cx="6144831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8898501" y="2313288"/>
            <a:ext cx="2011627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8647480" y="1528632"/>
            <a:ext cx="325501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516045" y="1162062"/>
            <a:ext cx="2816278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1182581" y="-766298"/>
            <a:ext cx="10999028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85464" y="5089618"/>
            <a:ext cx="11256722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11264490" y="3839503"/>
            <a:ext cx="1334807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10016545" y="-321837"/>
            <a:ext cx="2608966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4202615" y="4760430"/>
            <a:ext cx="6606100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1032021" y="984584"/>
            <a:ext cx="8687060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9235013" y="6238505"/>
            <a:ext cx="2011627" cy="365125"/>
          </a:xfrm>
        </p:spPr>
        <p:txBody>
          <a:bodyPr/>
          <a:lstStyle/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7024656" y="6094797"/>
            <a:ext cx="412383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10800921" y="3246940"/>
            <a:ext cx="1197796" cy="365125"/>
          </a:xfrm>
        </p:spPr>
        <p:txBody>
          <a:bodyPr/>
          <a:lstStyle>
            <a:lvl1pPr algn="l">
              <a:defRPr/>
            </a:lvl1pPr>
          </a:lstStyle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1165406" y="-626063"/>
            <a:ext cx="9820748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4259840" y="6274264"/>
            <a:ext cx="5803461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10110307" y="5459727"/>
            <a:ext cx="2257892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8799451" y="-490731"/>
            <a:ext cx="4046718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8966968" y="511413"/>
            <a:ext cx="1894953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1277414" y="1075675"/>
            <a:ext cx="7126433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10235159" y="5888739"/>
            <a:ext cx="1641488" cy="365125"/>
          </a:xfrm>
        </p:spPr>
        <p:txBody>
          <a:bodyPr/>
          <a:lstStyle>
            <a:lvl1pPr algn="l">
              <a:defRPr/>
            </a:lvl1pPr>
          </a:lstStyle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96933" y="6188247"/>
            <a:ext cx="3141921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10150671" y="5641851"/>
            <a:ext cx="1641488" cy="365125"/>
          </a:xfrm>
        </p:spPr>
        <p:txBody>
          <a:bodyPr/>
          <a:lstStyle>
            <a:lvl1pPr algn="l">
              <a:defRPr/>
            </a:lvl1pPr>
          </a:lstStyle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1142349" y="850599"/>
            <a:ext cx="4772257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23429" y="-511509"/>
            <a:ext cx="4930591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833704" y="6590199"/>
            <a:ext cx="2614884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4204277" y="-553633"/>
            <a:ext cx="8953234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26412" y="2650718"/>
            <a:ext cx="5064953" cy="22381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4592198" y="959716"/>
            <a:ext cx="6149369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2232047" y="608317"/>
            <a:ext cx="2361887" cy="365125"/>
          </a:xfrm>
        </p:spPr>
        <p:txBody>
          <a:bodyPr/>
          <a:lstStyle/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4096671" y="6177549"/>
            <a:ext cx="315767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670246" y="300798"/>
            <a:ext cx="3019182" cy="365125"/>
          </a:xfrm>
        </p:spPr>
        <p:txBody>
          <a:bodyPr/>
          <a:lstStyle/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75522" y="-1017685"/>
            <a:ext cx="97828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1025138" y="2417822"/>
            <a:ext cx="9237599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8366031" y="3775815"/>
            <a:ext cx="409489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9672547" y="-104312"/>
            <a:ext cx="3102746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706164" y="2921829"/>
            <a:ext cx="7511731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709943" y="4494204"/>
            <a:ext cx="6958255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9079207" y="3761387"/>
            <a:ext cx="2011627" cy="365125"/>
          </a:xfrm>
        </p:spPr>
        <p:txBody>
          <a:bodyPr/>
          <a:lstStyle>
            <a:lvl1pPr algn="l">
              <a:defRPr/>
            </a:lvl1pPr>
          </a:lstStyle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9314950" y="3170798"/>
            <a:ext cx="2542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9472552" y="2661160"/>
            <a:ext cx="902829" cy="365125"/>
          </a:xfrm>
        </p:spPr>
        <p:txBody>
          <a:bodyPr/>
          <a:lstStyle>
            <a:lvl1pPr algn="l">
              <a:defRPr/>
            </a:lvl1pPr>
          </a:lstStyle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1165825" y="-625990"/>
            <a:ext cx="9820419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4273438" y="6275496"/>
            <a:ext cx="5791209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10111857" y="5462352"/>
            <a:ext cx="2255852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8801456" y="-490547"/>
            <a:ext cx="404481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597886" y="2001264"/>
            <a:ext cx="4820301" cy="1895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339025" y="1335061"/>
            <a:ext cx="3403673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4885235" y="618005"/>
            <a:ext cx="3405524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10237545" y="5887415"/>
            <a:ext cx="1639371" cy="365125"/>
          </a:xfrm>
        </p:spPr>
        <p:txBody>
          <a:bodyPr/>
          <a:lstStyle>
            <a:lvl1pPr algn="l">
              <a:defRPr/>
            </a:lvl1pPr>
          </a:lstStyle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5352008" y="5494377"/>
            <a:ext cx="412383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10150750" y="5643113"/>
            <a:ext cx="1638993" cy="365125"/>
          </a:xfrm>
        </p:spPr>
        <p:txBody>
          <a:bodyPr/>
          <a:lstStyle>
            <a:lvl1pPr algn="l">
              <a:defRPr/>
            </a:lvl1pPr>
          </a:lstStyle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1165825" y="-625990"/>
            <a:ext cx="9820419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4273438" y="6275496"/>
            <a:ext cx="5791209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10111857" y="5462352"/>
            <a:ext cx="2255852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8801456" y="-490547"/>
            <a:ext cx="404481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602424" y="2001464"/>
            <a:ext cx="4818888" cy="189495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1128256" y="1406870"/>
            <a:ext cx="2921279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479046" y="2227895"/>
            <a:ext cx="3403673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4667015" y="687506"/>
            <a:ext cx="2923397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5027086" y="1495882"/>
            <a:ext cx="3403673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10235159" y="5888739"/>
            <a:ext cx="1641488" cy="365125"/>
          </a:xfrm>
        </p:spPr>
        <p:txBody>
          <a:bodyPr/>
          <a:lstStyle>
            <a:lvl1pPr algn="l">
              <a:defRPr/>
            </a:lvl1pPr>
          </a:lstStyle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5346905" y="5495547"/>
            <a:ext cx="412383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10150671" y="5641851"/>
            <a:ext cx="1641488" cy="365125"/>
          </a:xfrm>
        </p:spPr>
        <p:txBody>
          <a:bodyPr/>
          <a:lstStyle>
            <a:lvl1pPr algn="l">
              <a:defRPr/>
            </a:lvl1pPr>
          </a:lstStyle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1142349" y="850599"/>
            <a:ext cx="4772257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23429" y="-511509"/>
            <a:ext cx="4930591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833704" y="6590199"/>
            <a:ext cx="2614884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4204277" y="-553633"/>
            <a:ext cx="8953234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22377" y="2655447"/>
            <a:ext cx="5065776" cy="22329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2232906" y="612651"/>
            <a:ext cx="2365674" cy="365125"/>
          </a:xfrm>
        </p:spPr>
        <p:txBody>
          <a:bodyPr/>
          <a:lstStyle/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3291627" y="6101036"/>
            <a:ext cx="4028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665627" y="301755"/>
            <a:ext cx="3017441" cy="365125"/>
          </a:xfrm>
        </p:spPr>
        <p:txBody>
          <a:bodyPr/>
          <a:lstStyle/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491353" y="-1218153"/>
            <a:ext cx="11322601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592757" y="5207892"/>
            <a:ext cx="9860141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9493600" y="6483326"/>
            <a:ext cx="255127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10727471" y="92392"/>
            <a:ext cx="2480203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9928698" y="5927119"/>
            <a:ext cx="2011627" cy="365125"/>
          </a:xfrm>
        </p:spPr>
        <p:txBody>
          <a:bodyPr/>
          <a:lstStyle>
            <a:lvl1pPr algn="l">
              <a:defRPr/>
            </a:lvl1pPr>
          </a:lstStyle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5137682" y="5987296"/>
            <a:ext cx="4123836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10030478" y="5570113"/>
            <a:ext cx="945367" cy="365125"/>
          </a:xfrm>
        </p:spPr>
        <p:txBody>
          <a:bodyPr/>
          <a:lstStyle>
            <a:lvl1pPr algn="l">
              <a:defRPr/>
            </a:lvl1pPr>
          </a:lstStyle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1184352" y="-624538"/>
            <a:ext cx="961851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544" y="5378156"/>
            <a:ext cx="9824700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10112248" y="5459931"/>
            <a:ext cx="2255851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8808276" y="-489835"/>
            <a:ext cx="4037931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7602424" y="2001464"/>
            <a:ext cx="4818888" cy="1894953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1115172" y="997933"/>
            <a:ext cx="7052707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4245766" y="5144592"/>
            <a:ext cx="5187959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10235159" y="5888739"/>
            <a:ext cx="1641488" cy="365125"/>
          </a:xfrm>
        </p:spPr>
        <p:txBody>
          <a:bodyPr/>
          <a:lstStyle>
            <a:lvl1pPr algn="l">
              <a:defRPr/>
            </a:lvl1pPr>
          </a:lstStyle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5628288" y="6099107"/>
            <a:ext cx="404311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10150671" y="5641851"/>
            <a:ext cx="1641488" cy="365125"/>
          </a:xfrm>
        </p:spPr>
        <p:txBody>
          <a:bodyPr/>
          <a:lstStyle>
            <a:lvl1pPr algn="l">
              <a:defRPr/>
            </a:lvl1pPr>
          </a:lstStyle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704466" y="-979750"/>
            <a:ext cx="8807957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374732" y="5969722"/>
            <a:ext cx="6996468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9147746" y="-242630"/>
            <a:ext cx="3213106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7787509" y="1282101"/>
            <a:ext cx="5072286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6848897" y="2425429"/>
            <a:ext cx="5036383" cy="2636144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989887" y="615731"/>
            <a:ext cx="5706875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1086054" y="4161126"/>
            <a:ext cx="5690258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9229719" y="571258"/>
            <a:ext cx="2011627" cy="365125"/>
          </a:xfrm>
        </p:spPr>
        <p:txBody>
          <a:bodyPr/>
          <a:lstStyle>
            <a:lvl1pPr algn="l">
              <a:defRPr/>
            </a:lvl1pPr>
          </a:lstStyle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854405" y="5162534"/>
            <a:ext cx="393013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9301098" y="391055"/>
            <a:ext cx="2591339" cy="365125"/>
          </a:xfrm>
        </p:spPr>
        <p:txBody>
          <a:bodyPr/>
          <a:lstStyle>
            <a:lvl1pPr algn="l">
              <a:defRPr/>
            </a:lvl1pPr>
          </a:lstStyle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1206976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37732" y="2512674"/>
            <a:ext cx="5320597" cy="2428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7905" y="990600"/>
            <a:ext cx="6635497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54649" y="6096004"/>
            <a:ext cx="201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8ED82D2-AF54-4567-8FC2-92FC8D53287F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0812" y="6096004"/>
            <a:ext cx="4123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197" y="532494"/>
            <a:ext cx="2816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08838-F715-4EAF-870E-BC4D1EB2462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697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" y="2438400"/>
            <a:ext cx="10259299" cy="85920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ANALISIS KESETIMBANGAN ENERGI SISTEM MED PADA SAAT KONDISI </a:t>
            </a:r>
            <a:r>
              <a:rPr lang="en-US" sz="3200" b="1" i="1" dirty="0" smtClean="0">
                <a:solidFill>
                  <a:srgbClr val="FF0000"/>
                </a:solidFill>
              </a:rPr>
              <a:t>COMMISSIONING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(STUDI KASUS PLTU INDRAMAYU)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852" y="3886200"/>
            <a:ext cx="2886234" cy="83545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Muhamad </a:t>
            </a:r>
            <a:r>
              <a:rPr lang="en-US" dirty="0" err="1">
                <a:solidFill>
                  <a:schemeClr val="tx1"/>
                </a:solidFill>
              </a:rPr>
              <a:t>Deary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123030104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7681" y="5410200"/>
            <a:ext cx="2918171" cy="11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err="1" smtClean="0"/>
              <a:t>Pembimbing</a:t>
            </a:r>
            <a:r>
              <a:rPr lang="en-US" dirty="0" smtClean="0"/>
              <a:t> I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Dr. Ir. </a:t>
            </a:r>
            <a:r>
              <a:rPr lang="en-US" dirty="0" err="1" smtClean="0"/>
              <a:t>Hery</a:t>
            </a:r>
            <a:r>
              <a:rPr lang="en-US" dirty="0"/>
              <a:t> </a:t>
            </a:r>
            <a:r>
              <a:rPr lang="en-US" dirty="0" err="1" smtClean="0"/>
              <a:t>Sonawan</a:t>
            </a:r>
            <a:r>
              <a:rPr lang="en-US" dirty="0" smtClean="0"/>
              <a:t>, MT.,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37042" y="5486400"/>
            <a:ext cx="3028650" cy="11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err="1" smtClean="0"/>
              <a:t>Pembimbing</a:t>
            </a:r>
            <a:r>
              <a:rPr lang="en-US" dirty="0" smtClean="0"/>
              <a:t> II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Ir. Herman </a:t>
            </a:r>
            <a:r>
              <a:rPr lang="en-US" dirty="0" err="1" smtClean="0"/>
              <a:t>Soemantri</a:t>
            </a:r>
            <a:r>
              <a:rPr lang="en-US" dirty="0" smtClean="0"/>
              <a:t>, MT.,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2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64584"/>
              </p:ext>
            </p:extLst>
          </p:nvPr>
        </p:nvGraphicFramePr>
        <p:xfrm>
          <a:off x="5480020" y="762000"/>
          <a:ext cx="5660261" cy="600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3207"/>
                <a:gridCol w="1333207"/>
                <a:gridCol w="1657397"/>
                <a:gridCol w="1336450"/>
              </a:tblGrid>
              <a:tr h="97686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Efek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marL="92844" marR="9284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Tekanan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vakum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(kPa)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marL="92844" marR="9284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Tekanan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Air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Umpan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(MPa)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marL="92844" marR="9284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Laju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Aliran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Air Umpan (ton/h)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marL="92844" marR="92844">
                    <a:solidFill>
                      <a:schemeClr val="bg2"/>
                    </a:solidFill>
                  </a:tcPr>
                </a:tc>
              </a:tr>
              <a:tr h="60263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r>
                        <a:rPr lang="en-US" dirty="0" smtClean="0"/>
                        <a:t>0</a:t>
                      </a:r>
                      <a:r>
                        <a:rPr lang="id-ID" dirty="0" smtClean="0"/>
                        <a:t>,3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0,17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r>
                        <a:rPr lang="en-US" dirty="0" smtClean="0"/>
                        <a:t>11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</a:tr>
              <a:tr h="60263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19,5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0,17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r>
                        <a:rPr lang="en-US" dirty="0" smtClean="0"/>
                        <a:t>12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</a:tr>
              <a:tr h="60263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15,6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0,17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109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</a:tr>
              <a:tr h="60263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14,9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0,16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r>
                        <a:rPr lang="en-US" dirty="0" smtClean="0"/>
                        <a:t>9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</a:tr>
              <a:tr h="60263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12,4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0,16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r>
                        <a:rPr lang="en-US" dirty="0" smtClean="0"/>
                        <a:t>7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</a:tr>
              <a:tr h="60263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10,2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0,16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</a:tr>
              <a:tr h="60263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9,2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0,16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id-ID" dirty="0" smtClean="0"/>
                        <a:t>2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</a:tr>
              <a:tr h="60263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8,9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0,13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595</a:t>
                      </a:r>
                      <a:endParaRPr lang="id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844" marR="92844"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327296"/>
              </p:ext>
            </p:extLst>
          </p:nvPr>
        </p:nvGraphicFramePr>
        <p:xfrm>
          <a:off x="777081" y="1158241"/>
          <a:ext cx="3962401" cy="15072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0476"/>
                <a:gridCol w="1290476"/>
                <a:gridCol w="1381449"/>
              </a:tblGrid>
              <a:tr h="10765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Produksi</a:t>
                      </a:r>
                      <a:r>
                        <a:rPr lang="en-US" baseline="0" dirty="0" smtClean="0"/>
                        <a:t> Air </a:t>
                      </a:r>
                      <a:r>
                        <a:rPr lang="en-US" baseline="0" dirty="0" err="1" smtClean="0"/>
                        <a:t>Tawar</a:t>
                      </a:r>
                      <a:r>
                        <a:rPr lang="id-ID" dirty="0" smtClean="0"/>
                        <a:t> (</a:t>
                      </a:r>
                      <a:r>
                        <a:rPr lang="id-ID" dirty="0" smtClean="0"/>
                        <a:t>ton/</a:t>
                      </a:r>
                      <a:r>
                        <a:rPr lang="en-US" dirty="0" smtClean="0"/>
                        <a:t>jam</a:t>
                      </a:r>
                      <a:r>
                        <a:rPr lang="id-ID" dirty="0" smtClean="0"/>
                        <a:t>)</a:t>
                      </a:r>
                      <a:endParaRPr lang="id-ID" dirty="0"/>
                    </a:p>
                  </a:txBody>
                  <a:tcPr marL="92844" marR="92844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Brine (</a:t>
                      </a:r>
                      <a:r>
                        <a:rPr lang="id-ID" dirty="0" smtClean="0"/>
                        <a:t>ton/</a:t>
                      </a:r>
                      <a:r>
                        <a:rPr lang="en-US" dirty="0" smtClean="0"/>
                        <a:t>jam</a:t>
                      </a:r>
                      <a:r>
                        <a:rPr lang="id-ID" dirty="0" smtClean="0"/>
                        <a:t>)</a:t>
                      </a:r>
                      <a:endParaRPr lang="id-ID" dirty="0"/>
                    </a:p>
                  </a:txBody>
                  <a:tcPr marL="92844" marR="92844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Tekanan</a:t>
                      </a:r>
                      <a:r>
                        <a:rPr lang="en-US" dirty="0" smtClean="0"/>
                        <a:t> </a:t>
                      </a:r>
                      <a:r>
                        <a:rPr lang="id-ID" dirty="0" smtClean="0"/>
                        <a:t>Ejector (kPa)</a:t>
                      </a:r>
                      <a:endParaRPr lang="id-ID" dirty="0"/>
                    </a:p>
                  </a:txBody>
                  <a:tcPr marL="92844" marR="92844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3063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r>
                        <a:rPr lang="en-US" dirty="0" smtClean="0"/>
                        <a:t>2</a:t>
                      </a:r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459</a:t>
                      </a:r>
                      <a:endParaRPr lang="id-ID" dirty="0"/>
                    </a:p>
                  </a:txBody>
                  <a:tcPr marL="92844" marR="928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7,1</a:t>
                      </a:r>
                      <a:endParaRPr lang="id-ID" dirty="0"/>
                    </a:p>
                  </a:txBody>
                  <a:tcPr marL="92844" marR="92844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8965" y="304804"/>
            <a:ext cx="483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9E1D"/>
                </a:solidFill>
              </a:rPr>
              <a:t>Data </a:t>
            </a:r>
            <a:r>
              <a:rPr lang="en-US" sz="3200" b="1" i="1" dirty="0" smtClean="0">
                <a:solidFill>
                  <a:srgbClr val="FF9E1D"/>
                </a:solidFill>
              </a:rPr>
              <a:t>Commissioning</a:t>
            </a:r>
            <a:endParaRPr lang="en-US" sz="3200" b="1" i="1" dirty="0">
              <a:solidFill>
                <a:srgbClr val="FF9E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76176" y="1138426"/>
            <a:ext cx="23142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EFEK 8</a:t>
            </a:r>
          </a:p>
          <a:p>
            <a:r>
              <a:rPr lang="en-US" sz="2000" dirty="0" smtClean="0"/>
              <a:t>(CONDENSER)</a:t>
            </a:r>
          </a:p>
          <a:p>
            <a:r>
              <a:rPr lang="en-US" sz="2000" dirty="0" err="1" smtClean="0"/>
              <a:t>P</a:t>
            </a:r>
            <a:r>
              <a:rPr lang="en-US" sz="1400" dirty="0" err="1" smtClean="0"/>
              <a:t>vakum</a:t>
            </a:r>
            <a:r>
              <a:rPr lang="en-US" sz="2000" dirty="0" smtClean="0"/>
              <a:t> = 8,9 </a:t>
            </a:r>
            <a:r>
              <a:rPr lang="en-US" sz="2000" dirty="0" err="1" smtClean="0"/>
              <a:t>kPa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Air </a:t>
            </a:r>
            <a:r>
              <a:rPr lang="en-US" sz="2000" dirty="0" err="1" smtClean="0"/>
              <a:t>Umpan</a:t>
            </a:r>
            <a:endParaRPr lang="en-US" sz="2000" dirty="0" smtClean="0"/>
          </a:p>
          <a:p>
            <a:r>
              <a:rPr lang="en-US" sz="2000" dirty="0" smtClean="0"/>
              <a:t>P = 0,13 MPa</a:t>
            </a:r>
          </a:p>
          <a:p>
            <a:r>
              <a:rPr lang="en-US" sz="2000" dirty="0" smtClean="0"/>
              <a:t>T = 30</a:t>
            </a:r>
            <a:r>
              <a:rPr lang="en-US" sz="2000" dirty="0" smtClean="0">
                <a:latin typeface="Cambria"/>
              </a:rPr>
              <a:t>ᵒ</a:t>
            </a:r>
            <a:r>
              <a:rPr lang="en-US" sz="2000" dirty="0" smtClean="0"/>
              <a:t>C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878957" y="5872280"/>
            <a:ext cx="18604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0% FRAKSI UAP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76" y="-36566"/>
            <a:ext cx="7897187" cy="68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2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22252" y="561966"/>
            <a:ext cx="2321108" cy="2667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64178" y="914400"/>
            <a:ext cx="20251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EFEK 7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P</a:t>
            </a:r>
            <a:r>
              <a:rPr lang="en-US" sz="1400" dirty="0" err="1" smtClean="0">
                <a:solidFill>
                  <a:schemeClr val="bg1"/>
                </a:solidFill>
              </a:rPr>
              <a:t>vakum</a:t>
            </a:r>
            <a:r>
              <a:rPr lang="en-US" sz="2000" dirty="0" smtClean="0">
                <a:solidFill>
                  <a:schemeClr val="bg1"/>
                </a:solidFill>
              </a:rPr>
              <a:t> = 9,2 </a:t>
            </a:r>
            <a:r>
              <a:rPr lang="en-US" sz="2000" dirty="0" err="1" smtClean="0">
                <a:solidFill>
                  <a:schemeClr val="bg1"/>
                </a:solidFill>
              </a:rPr>
              <a:t>kPa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Air </a:t>
            </a:r>
            <a:r>
              <a:rPr lang="en-US" sz="2000" dirty="0" err="1" smtClean="0">
                <a:solidFill>
                  <a:schemeClr val="bg1"/>
                </a:solidFill>
              </a:rPr>
              <a:t>Umpan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 = 0,16 MPa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 = </a:t>
            </a:r>
            <a:r>
              <a:rPr lang="en-US" sz="2000" dirty="0" err="1" smtClean="0">
                <a:solidFill>
                  <a:schemeClr val="bg1"/>
                </a:solidFill>
              </a:rPr>
              <a:t>Cair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Jenuh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22" y="25121"/>
            <a:ext cx="7905192" cy="683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9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09" y="-152400"/>
            <a:ext cx="7744765" cy="6858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9E1D"/>
                </a:solidFill>
              </a:rPr>
              <a:t>Mencari</a:t>
            </a:r>
            <a:r>
              <a:rPr lang="en-US" sz="2800" b="1" dirty="0" smtClean="0">
                <a:solidFill>
                  <a:srgbClr val="FF9E1D"/>
                </a:solidFill>
              </a:rPr>
              <a:t> </a:t>
            </a:r>
            <a:r>
              <a:rPr lang="en-US" sz="2800" b="1" dirty="0" err="1" smtClean="0">
                <a:solidFill>
                  <a:srgbClr val="FF9E1D"/>
                </a:solidFill>
              </a:rPr>
              <a:t>Fraksi</a:t>
            </a:r>
            <a:r>
              <a:rPr lang="en-US" sz="2800" b="1" dirty="0" smtClean="0">
                <a:solidFill>
                  <a:srgbClr val="FF9E1D"/>
                </a:solidFill>
              </a:rPr>
              <a:t> </a:t>
            </a:r>
            <a:r>
              <a:rPr lang="en-US" sz="2800" b="1" dirty="0" err="1" smtClean="0">
                <a:solidFill>
                  <a:srgbClr val="FF9E1D"/>
                </a:solidFill>
              </a:rPr>
              <a:t>Uap</a:t>
            </a:r>
            <a:r>
              <a:rPr lang="en-US" sz="2800" b="1" dirty="0" smtClean="0">
                <a:solidFill>
                  <a:srgbClr val="FF9E1D"/>
                </a:solidFill>
              </a:rPr>
              <a:t> di </a:t>
            </a:r>
            <a:r>
              <a:rPr lang="en-US" sz="2800" b="1" dirty="0" err="1" smtClean="0">
                <a:solidFill>
                  <a:srgbClr val="FF9E1D"/>
                </a:solidFill>
              </a:rPr>
              <a:t>Efek</a:t>
            </a:r>
            <a:r>
              <a:rPr lang="en-US" sz="2800" b="1" dirty="0" smtClean="0">
                <a:solidFill>
                  <a:srgbClr val="FF9E1D"/>
                </a:solidFill>
              </a:rPr>
              <a:t> 7</a:t>
            </a:r>
            <a:endParaRPr lang="en-US" sz="2800" b="1" dirty="0">
              <a:solidFill>
                <a:srgbClr val="FF9E1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47" y="833015"/>
            <a:ext cx="3998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sz="1200" dirty="0" err="1" smtClean="0"/>
              <a:t>vakum</a:t>
            </a:r>
            <a:r>
              <a:rPr lang="en-US" dirty="0" smtClean="0"/>
              <a:t> = 9,2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sz="1200" dirty="0" smtClean="0"/>
              <a:t>air </a:t>
            </a:r>
            <a:r>
              <a:rPr lang="en-US" sz="1200" dirty="0" err="1" smtClean="0"/>
              <a:t>umpan</a:t>
            </a:r>
            <a:r>
              <a:rPr lang="en-US" dirty="0" smtClean="0"/>
              <a:t> = 0,16 MPa (</a:t>
            </a:r>
            <a:r>
              <a:rPr lang="en-US" dirty="0" err="1" smtClean="0"/>
              <a:t>Tekanan</a:t>
            </a:r>
            <a:r>
              <a:rPr lang="en-US" dirty="0" smtClean="0"/>
              <a:t> Gage)</a:t>
            </a:r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0,16 MPa + </a:t>
            </a:r>
            <a:r>
              <a:rPr lang="en-US" dirty="0" err="1" smtClean="0"/>
              <a:t>P</a:t>
            </a:r>
            <a:r>
              <a:rPr lang="en-US" sz="1200" dirty="0" err="1" smtClean="0"/>
              <a:t>atm</a:t>
            </a:r>
            <a:r>
              <a:rPr lang="en-US" sz="1200" dirty="0" smtClean="0"/>
              <a:t> </a:t>
            </a:r>
            <a:endParaRPr lang="en-US" dirty="0" smtClean="0"/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0,16 MPa + 0,101 MPa</a:t>
            </a:r>
          </a:p>
          <a:p>
            <a:pPr>
              <a:tabLst>
                <a:tab pos="800100" algn="l"/>
              </a:tabLst>
            </a:pPr>
            <a:r>
              <a:rPr lang="en-US" dirty="0" smtClean="0"/>
              <a:t>	= 0,26 MPa (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146" y="2329427"/>
                <a:ext cx="6329618" cy="1069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9,2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9,2−7,5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10−7,5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191,84−168,79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+168,9=184,46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6" y="2329427"/>
                <a:ext cx="6329618" cy="1069973"/>
              </a:xfrm>
              <a:prstGeom prst="rect">
                <a:avLst/>
              </a:prstGeom>
              <a:blipFill rotWithShape="1">
                <a:blip r:embed="rId2"/>
                <a:stretch>
                  <a:fillRect l="-674"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10" y="3377148"/>
                <a:ext cx="6602898" cy="1070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9,2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9,2−7,5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10−7,5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2584,7−2574,8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+2574,8=2581,53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0" y="3377148"/>
                <a:ext cx="6602898" cy="1070293"/>
              </a:xfrm>
              <a:prstGeom prst="rect">
                <a:avLst/>
              </a:prstGeom>
              <a:blipFill rotWithShape="1">
                <a:blip r:embed="rId3"/>
                <a:stretch>
                  <a:fillRect l="-554"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23854" y="1091143"/>
            <a:ext cx="269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0100" algn="l"/>
              </a:tabLst>
            </a:pPr>
            <a:r>
              <a:rPr lang="en-US" dirty="0" smtClean="0"/>
              <a:t>T =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r>
              <a:rPr lang="en-US" dirty="0" smtClean="0"/>
              <a:t> (</a:t>
            </a:r>
            <a:r>
              <a:rPr lang="en-US" dirty="0" err="1" smtClean="0"/>
              <a:t>Asumsi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0,26 </a:t>
                </a:r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Pa</a:t>
                </a: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0,26−0,25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0,275−0,25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548,89−535,34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+535,34=540,76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blipFill rotWithShape="1">
                <a:blip r:embed="rId4"/>
                <a:stretch>
                  <a:fillRect l="-54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08" y="5815552"/>
                <a:ext cx="7294754" cy="1104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Kualitas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Fraksi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540,76−184,46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2581,53−184,46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=0,1486=14,86%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𝐹𝑟𝑎𝑘𝑠𝑖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𝑈𝑎𝑝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8" y="5815552"/>
                <a:ext cx="7294754" cy="1104661"/>
              </a:xfrm>
              <a:prstGeom prst="rect">
                <a:avLst/>
              </a:prstGeom>
              <a:blipFill rotWithShape="1">
                <a:blip r:embed="rId5"/>
                <a:stretch>
                  <a:fillRect l="-501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7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69269" y="914705"/>
            <a:ext cx="2321108" cy="2667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5899" y="1278709"/>
            <a:ext cx="21645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EFEK 6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P</a:t>
            </a:r>
            <a:r>
              <a:rPr lang="en-US" sz="1400" dirty="0" err="1" smtClean="0">
                <a:solidFill>
                  <a:schemeClr val="bg1"/>
                </a:solidFill>
              </a:rPr>
              <a:t>vakum</a:t>
            </a:r>
            <a:r>
              <a:rPr lang="en-US" sz="2000" dirty="0" smtClean="0">
                <a:solidFill>
                  <a:schemeClr val="bg1"/>
                </a:solidFill>
              </a:rPr>
              <a:t> = 10,5 </a:t>
            </a:r>
            <a:r>
              <a:rPr lang="en-US" sz="2000" dirty="0" err="1" smtClean="0">
                <a:solidFill>
                  <a:schemeClr val="bg1"/>
                </a:solidFill>
              </a:rPr>
              <a:t>kPa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Air </a:t>
            </a:r>
            <a:r>
              <a:rPr lang="en-US" sz="2000" dirty="0" err="1" smtClean="0">
                <a:solidFill>
                  <a:schemeClr val="bg1"/>
                </a:solidFill>
              </a:rPr>
              <a:t>Umpan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 = 0,16 MPa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 = </a:t>
            </a:r>
            <a:r>
              <a:rPr lang="en-US" sz="2000" dirty="0" err="1" smtClean="0">
                <a:solidFill>
                  <a:schemeClr val="bg1"/>
                </a:solidFill>
              </a:rPr>
              <a:t>Cair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Jenuh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6" y="2055"/>
            <a:ext cx="8000747" cy="685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3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09" y="-152400"/>
            <a:ext cx="7744765" cy="6858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9E1D"/>
                </a:solidFill>
              </a:rPr>
              <a:t>Mencari</a:t>
            </a:r>
            <a:r>
              <a:rPr lang="en-US" sz="2800" b="1" dirty="0" smtClean="0">
                <a:solidFill>
                  <a:srgbClr val="FF9E1D"/>
                </a:solidFill>
              </a:rPr>
              <a:t> </a:t>
            </a:r>
            <a:r>
              <a:rPr lang="en-US" sz="2800" b="1" dirty="0" err="1" smtClean="0">
                <a:solidFill>
                  <a:srgbClr val="FF9E1D"/>
                </a:solidFill>
              </a:rPr>
              <a:t>Fraksi</a:t>
            </a:r>
            <a:r>
              <a:rPr lang="en-US" sz="2800" b="1" dirty="0" smtClean="0">
                <a:solidFill>
                  <a:srgbClr val="FF9E1D"/>
                </a:solidFill>
              </a:rPr>
              <a:t> </a:t>
            </a:r>
            <a:r>
              <a:rPr lang="en-US" sz="2800" b="1" dirty="0" err="1" smtClean="0">
                <a:solidFill>
                  <a:srgbClr val="FF9E1D"/>
                </a:solidFill>
              </a:rPr>
              <a:t>Uap</a:t>
            </a:r>
            <a:r>
              <a:rPr lang="en-US" sz="2800" b="1" dirty="0" smtClean="0">
                <a:solidFill>
                  <a:srgbClr val="FF9E1D"/>
                </a:solidFill>
              </a:rPr>
              <a:t> di </a:t>
            </a:r>
            <a:r>
              <a:rPr lang="en-US" sz="2800" b="1" dirty="0" err="1" smtClean="0">
                <a:solidFill>
                  <a:srgbClr val="FF9E1D"/>
                </a:solidFill>
              </a:rPr>
              <a:t>Efek</a:t>
            </a:r>
            <a:r>
              <a:rPr lang="en-US" sz="2800" b="1" dirty="0" smtClean="0">
                <a:solidFill>
                  <a:srgbClr val="FF9E1D"/>
                </a:solidFill>
              </a:rPr>
              <a:t> 6</a:t>
            </a:r>
            <a:endParaRPr lang="en-US" sz="2800" b="1" dirty="0">
              <a:solidFill>
                <a:srgbClr val="FF9E1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47" y="730032"/>
            <a:ext cx="3998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sz="1200" dirty="0" err="1" smtClean="0"/>
              <a:t>vakum</a:t>
            </a:r>
            <a:r>
              <a:rPr lang="en-US" dirty="0" smtClean="0"/>
              <a:t> = 10,5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sz="1200" dirty="0" smtClean="0"/>
              <a:t>air </a:t>
            </a:r>
            <a:r>
              <a:rPr lang="en-US" sz="1200" dirty="0" err="1" smtClean="0"/>
              <a:t>umpan</a:t>
            </a:r>
            <a:r>
              <a:rPr lang="en-US" dirty="0" smtClean="0"/>
              <a:t> = 0,16 MPa (</a:t>
            </a:r>
            <a:r>
              <a:rPr lang="en-US" dirty="0" err="1" smtClean="0"/>
              <a:t>Tekanan</a:t>
            </a:r>
            <a:r>
              <a:rPr lang="en-US" dirty="0" smtClean="0"/>
              <a:t> Gage)</a:t>
            </a:r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0,16 MPa + </a:t>
            </a:r>
            <a:r>
              <a:rPr lang="en-US" dirty="0" err="1" smtClean="0"/>
              <a:t>P</a:t>
            </a:r>
            <a:r>
              <a:rPr lang="en-US" sz="1200" dirty="0" err="1" smtClean="0"/>
              <a:t>atm</a:t>
            </a:r>
            <a:r>
              <a:rPr lang="en-US" sz="1200" dirty="0" smtClean="0"/>
              <a:t> </a:t>
            </a:r>
            <a:endParaRPr lang="en-US" dirty="0" smtClean="0"/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0,16 MPa + 0,101 MPa</a:t>
            </a:r>
          </a:p>
          <a:p>
            <a:pPr>
              <a:tabLst>
                <a:tab pos="800100" algn="l"/>
              </a:tabLst>
            </a:pPr>
            <a:r>
              <a:rPr lang="en-US" dirty="0" smtClean="0"/>
              <a:t>	= 0,26 MPa (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148" y="2223997"/>
                <a:ext cx="6551602" cy="1040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10,5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10,5−10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15−10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225,94−191,83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+191,83=195,24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8" y="2223997"/>
                <a:ext cx="6551602" cy="1040734"/>
              </a:xfrm>
              <a:prstGeom prst="rect">
                <a:avLst/>
              </a:prstGeom>
              <a:blipFill rotWithShape="1">
                <a:blip r:embed="rId2"/>
                <a:stretch>
                  <a:fillRect l="-652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09" y="3271720"/>
                <a:ext cx="6551602" cy="1041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10,5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10,5−10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15−10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2599,1−2584,7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+2584,7=2586,14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9" y="3271720"/>
                <a:ext cx="6551602" cy="1041054"/>
              </a:xfrm>
              <a:prstGeom prst="rect">
                <a:avLst/>
              </a:prstGeom>
              <a:blipFill rotWithShape="1">
                <a:blip r:embed="rId3"/>
                <a:stretch>
                  <a:fillRect l="-558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23854" y="1211880"/>
            <a:ext cx="269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0100" algn="l"/>
              </a:tabLst>
            </a:pPr>
            <a:r>
              <a:rPr lang="en-US" dirty="0" smtClean="0"/>
              <a:t>T =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r>
              <a:rPr lang="en-US" dirty="0" smtClean="0"/>
              <a:t> (</a:t>
            </a:r>
            <a:r>
              <a:rPr lang="en-US" dirty="0" err="1" smtClean="0"/>
              <a:t>Asumsi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07" y="4414729"/>
                <a:ext cx="6739153" cy="1047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0,26 MPa</a:t>
                </a: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0,26−0,25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0,275−0,25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548,89−535,34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+535,34=540,76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7" y="4414729"/>
                <a:ext cx="6739153" cy="1047723"/>
              </a:xfrm>
              <a:prstGeom prst="rect">
                <a:avLst/>
              </a:prstGeom>
              <a:blipFill rotWithShape="1">
                <a:blip r:embed="rId4"/>
                <a:stretch>
                  <a:fillRect l="-54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10" y="5710129"/>
                <a:ext cx="7472687" cy="1104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Kualitas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Fraksi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540,76−195,24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2586,14−195,24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=0,1445=14,46%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𝐹𝑟𝑎𝑘𝑠𝑖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𝑈𝑎𝑝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0" y="5710129"/>
                <a:ext cx="7472687" cy="1104661"/>
              </a:xfrm>
              <a:prstGeom prst="rect">
                <a:avLst/>
              </a:prstGeom>
              <a:blipFill rotWithShape="1">
                <a:blip r:embed="rId5"/>
                <a:stretch>
                  <a:fillRect l="-489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6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69269" y="985720"/>
            <a:ext cx="2321108" cy="2667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6373" y="1349724"/>
            <a:ext cx="216456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EFEK 5</a:t>
            </a:r>
          </a:p>
          <a:p>
            <a:r>
              <a:rPr lang="en-US" sz="2000" dirty="0" err="1" smtClean="0"/>
              <a:t>P</a:t>
            </a:r>
            <a:r>
              <a:rPr lang="en-US" sz="1400" dirty="0" err="1" smtClean="0"/>
              <a:t>vakum</a:t>
            </a:r>
            <a:r>
              <a:rPr lang="en-US" sz="2000" dirty="0" smtClean="0"/>
              <a:t> = 12,4 </a:t>
            </a:r>
            <a:r>
              <a:rPr lang="en-US" sz="2000" dirty="0" err="1" smtClean="0"/>
              <a:t>kPa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Air </a:t>
            </a:r>
            <a:r>
              <a:rPr lang="en-US" sz="2000" dirty="0" err="1" smtClean="0"/>
              <a:t>Umpan</a:t>
            </a:r>
            <a:endParaRPr lang="en-US" sz="2000" dirty="0" smtClean="0"/>
          </a:p>
          <a:p>
            <a:r>
              <a:rPr lang="en-US" sz="2000" dirty="0" smtClean="0"/>
              <a:t>P = 0,16 MPa</a:t>
            </a:r>
          </a:p>
          <a:p>
            <a:r>
              <a:rPr lang="en-US" sz="2000" dirty="0" smtClean="0"/>
              <a:t>T = </a:t>
            </a:r>
            <a:r>
              <a:rPr lang="en-US" sz="2000" dirty="0" err="1" smtClean="0"/>
              <a:t>Cair</a:t>
            </a:r>
            <a:r>
              <a:rPr lang="en-US" sz="2000" dirty="0" smtClean="0"/>
              <a:t> </a:t>
            </a:r>
            <a:r>
              <a:rPr lang="en-US" sz="2000" dirty="0" err="1" smtClean="0"/>
              <a:t>Jenuh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6" y="1"/>
            <a:ext cx="7879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09" y="-152400"/>
            <a:ext cx="7744765" cy="6858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C000"/>
                </a:solidFill>
              </a:rPr>
              <a:t>Mencari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Fraksi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Uap</a:t>
            </a:r>
            <a:r>
              <a:rPr lang="en-US" sz="2800" b="1" dirty="0" smtClean="0">
                <a:solidFill>
                  <a:srgbClr val="FFC000"/>
                </a:solidFill>
              </a:rPr>
              <a:t> di </a:t>
            </a:r>
            <a:r>
              <a:rPr lang="en-US" sz="2800" b="1" dirty="0" err="1" smtClean="0">
                <a:solidFill>
                  <a:srgbClr val="FFC000"/>
                </a:solidFill>
              </a:rPr>
              <a:t>Efek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747" y="833015"/>
            <a:ext cx="3998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sz="1200" dirty="0" err="1" smtClean="0"/>
              <a:t>vakum</a:t>
            </a:r>
            <a:r>
              <a:rPr lang="en-US" dirty="0" smtClean="0"/>
              <a:t> = 12,4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sz="1200" dirty="0" smtClean="0"/>
              <a:t>air </a:t>
            </a:r>
            <a:r>
              <a:rPr lang="en-US" sz="1200" dirty="0" err="1" smtClean="0"/>
              <a:t>umpan</a:t>
            </a:r>
            <a:r>
              <a:rPr lang="en-US" dirty="0" smtClean="0"/>
              <a:t> = 0,16 MPa (</a:t>
            </a:r>
            <a:r>
              <a:rPr lang="en-US" dirty="0" err="1" smtClean="0"/>
              <a:t>Tekanan</a:t>
            </a:r>
            <a:r>
              <a:rPr lang="en-US" dirty="0" smtClean="0"/>
              <a:t> Gage)</a:t>
            </a:r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0,16 MPa + </a:t>
            </a:r>
            <a:r>
              <a:rPr lang="en-US" dirty="0" err="1" smtClean="0"/>
              <a:t>P</a:t>
            </a:r>
            <a:r>
              <a:rPr lang="en-US" sz="1200" dirty="0" err="1" smtClean="0"/>
              <a:t>atm</a:t>
            </a:r>
            <a:r>
              <a:rPr lang="en-US" sz="1200" dirty="0" smtClean="0"/>
              <a:t> </a:t>
            </a:r>
            <a:endParaRPr lang="en-US" dirty="0" smtClean="0"/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0,16 MPa + 0,101 MPa</a:t>
            </a:r>
          </a:p>
          <a:p>
            <a:pPr>
              <a:tabLst>
                <a:tab pos="800100" algn="l"/>
              </a:tabLst>
            </a:pPr>
            <a:r>
              <a:rPr lang="en-US" dirty="0" smtClean="0"/>
              <a:t>	= 0,26 MPa (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145" y="2329426"/>
                <a:ext cx="6551602" cy="1035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12,4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12,4−10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15−10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225,94−191,83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+191,83=208,203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5" y="2329426"/>
                <a:ext cx="6551602" cy="1035155"/>
              </a:xfrm>
              <a:prstGeom prst="rect">
                <a:avLst/>
              </a:prstGeom>
              <a:blipFill rotWithShape="1">
                <a:blip r:embed="rId2"/>
                <a:stretch>
                  <a:fillRect l="-652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09" y="3377143"/>
                <a:ext cx="6687856" cy="103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12,4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12,4−10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15−10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2599,1−2584,7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+2584,7=2591,61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9" y="3377143"/>
                <a:ext cx="6687856" cy="1035476"/>
              </a:xfrm>
              <a:prstGeom prst="rect">
                <a:avLst/>
              </a:prstGeom>
              <a:blipFill rotWithShape="1">
                <a:blip r:embed="rId3"/>
                <a:stretch>
                  <a:fillRect l="-546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23854" y="1091143"/>
            <a:ext cx="269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0100" algn="l"/>
              </a:tabLst>
            </a:pPr>
            <a:r>
              <a:rPr lang="en-US" dirty="0" smtClean="0"/>
              <a:t>T =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r>
              <a:rPr lang="en-US" dirty="0" smtClean="0"/>
              <a:t> (</a:t>
            </a:r>
            <a:r>
              <a:rPr lang="en-US" dirty="0" err="1" smtClean="0"/>
              <a:t>Asumsi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0,26 </a:t>
                </a:r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Pa</a:t>
                </a: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0,26−0,25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0,275−0,25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548,89−535,34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+535,34=540,76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blipFill rotWithShape="1">
                <a:blip r:embed="rId4"/>
                <a:stretch>
                  <a:fillRect l="-54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07" y="5815552"/>
                <a:ext cx="7608942" cy="1104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Kualitas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Fraksi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540,76−208,203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2591,61−208,203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=0,1394=13,94%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𝐹𝑟𝑎𝑘𝑠𝑖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𝑈𝑎𝑝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7" y="5815552"/>
                <a:ext cx="7608942" cy="1104661"/>
              </a:xfrm>
              <a:prstGeom prst="rect">
                <a:avLst/>
              </a:prstGeom>
              <a:blipFill rotWithShape="1">
                <a:blip r:embed="rId5"/>
                <a:stretch>
                  <a:fillRect l="-480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6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16281" y="1067410"/>
            <a:ext cx="2404629" cy="2667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16281" y="1431414"/>
            <a:ext cx="236667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EFEK 4</a:t>
            </a:r>
          </a:p>
          <a:p>
            <a:r>
              <a:rPr lang="en-US" sz="2000" dirty="0" err="1" smtClean="0"/>
              <a:t>P</a:t>
            </a:r>
            <a:r>
              <a:rPr lang="en-US" sz="1400" dirty="0" err="1" smtClean="0"/>
              <a:t>vakum</a:t>
            </a:r>
            <a:r>
              <a:rPr lang="en-US" sz="2000" dirty="0" smtClean="0"/>
              <a:t> = 14,9 </a:t>
            </a:r>
            <a:r>
              <a:rPr lang="en-US" sz="2000" dirty="0" err="1" smtClean="0"/>
              <a:t>kPa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Air </a:t>
            </a:r>
            <a:r>
              <a:rPr lang="en-US" sz="2000" dirty="0" err="1" smtClean="0"/>
              <a:t>Umpan</a:t>
            </a:r>
            <a:endParaRPr lang="en-US" sz="2000" dirty="0" smtClean="0"/>
          </a:p>
          <a:p>
            <a:r>
              <a:rPr lang="en-US" sz="2000" dirty="0" smtClean="0"/>
              <a:t>P = 0,16 MPa</a:t>
            </a:r>
          </a:p>
          <a:p>
            <a:r>
              <a:rPr lang="en-US" sz="2000" dirty="0" smtClean="0"/>
              <a:t>T = </a:t>
            </a:r>
            <a:r>
              <a:rPr lang="en-US" sz="2000" dirty="0" err="1" smtClean="0"/>
              <a:t>Cair</a:t>
            </a:r>
            <a:r>
              <a:rPr lang="en-US" sz="2000" dirty="0" smtClean="0"/>
              <a:t> </a:t>
            </a:r>
            <a:r>
              <a:rPr lang="en-US" sz="2000" dirty="0" err="1" smtClean="0"/>
              <a:t>Jenuh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4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2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93" y="147215"/>
            <a:ext cx="7744765" cy="6858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C000"/>
                </a:solidFill>
              </a:rPr>
              <a:t>Mencari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Fraksi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Uap</a:t>
            </a:r>
            <a:r>
              <a:rPr lang="en-US" sz="2800" b="1" dirty="0" smtClean="0">
                <a:solidFill>
                  <a:srgbClr val="FFC000"/>
                </a:solidFill>
              </a:rPr>
              <a:t> di </a:t>
            </a:r>
            <a:r>
              <a:rPr lang="en-US" sz="2800" b="1" dirty="0" err="1" smtClean="0">
                <a:solidFill>
                  <a:srgbClr val="FFC000"/>
                </a:solidFill>
              </a:rPr>
              <a:t>Efek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747" y="833015"/>
            <a:ext cx="3998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sz="1200" dirty="0" err="1" smtClean="0"/>
              <a:t>vakum</a:t>
            </a:r>
            <a:r>
              <a:rPr lang="en-US" dirty="0" smtClean="0"/>
              <a:t> = 14,9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sz="1200" dirty="0" smtClean="0"/>
              <a:t>air </a:t>
            </a:r>
            <a:r>
              <a:rPr lang="en-US" sz="1200" dirty="0" err="1" smtClean="0"/>
              <a:t>umpan</a:t>
            </a:r>
            <a:r>
              <a:rPr lang="en-US" dirty="0" smtClean="0"/>
              <a:t> = 0,16 MPa (</a:t>
            </a:r>
            <a:r>
              <a:rPr lang="en-US" dirty="0" err="1" smtClean="0"/>
              <a:t>Tekanan</a:t>
            </a:r>
            <a:r>
              <a:rPr lang="en-US" dirty="0" smtClean="0"/>
              <a:t> Gage)</a:t>
            </a:r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0,16 MPa + </a:t>
            </a:r>
            <a:r>
              <a:rPr lang="en-US" dirty="0" err="1" smtClean="0"/>
              <a:t>P</a:t>
            </a:r>
            <a:r>
              <a:rPr lang="en-US" sz="1200" dirty="0" err="1" smtClean="0"/>
              <a:t>atm</a:t>
            </a:r>
            <a:r>
              <a:rPr lang="en-US" sz="1200" dirty="0" smtClean="0"/>
              <a:t> </a:t>
            </a:r>
            <a:endParaRPr lang="en-US" dirty="0" smtClean="0"/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0,16 MPa + 0,101 MPa</a:t>
            </a:r>
          </a:p>
          <a:p>
            <a:pPr>
              <a:tabLst>
                <a:tab pos="800100" algn="l"/>
              </a:tabLst>
            </a:pPr>
            <a:r>
              <a:rPr lang="en-US" dirty="0" smtClean="0"/>
              <a:t>	= 0,26 MPa (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145" y="2329426"/>
                <a:ext cx="6263894" cy="1035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14,9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14,9−10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15−10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225,94−191,83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+191,83=225,26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5" y="2329426"/>
                <a:ext cx="6263894" cy="1035155"/>
              </a:xfrm>
              <a:prstGeom prst="rect">
                <a:avLst/>
              </a:prstGeom>
              <a:blipFill rotWithShape="1">
                <a:blip r:embed="rId2"/>
                <a:stretch>
                  <a:fillRect l="-682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09" y="3377143"/>
                <a:ext cx="6687856" cy="103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14,9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14,9−10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15−10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2599,1−2584,7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+2584,7=2598,81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9" y="3377143"/>
                <a:ext cx="6687856" cy="1035476"/>
              </a:xfrm>
              <a:prstGeom prst="rect">
                <a:avLst/>
              </a:prstGeom>
              <a:blipFill rotWithShape="1">
                <a:blip r:embed="rId3"/>
                <a:stretch>
                  <a:fillRect l="-546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23854" y="1091143"/>
            <a:ext cx="269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0100" algn="l"/>
              </a:tabLst>
            </a:pPr>
            <a:r>
              <a:rPr lang="en-US" dirty="0" smtClean="0"/>
              <a:t>T =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r>
              <a:rPr lang="en-US" dirty="0" smtClean="0"/>
              <a:t> (</a:t>
            </a:r>
            <a:r>
              <a:rPr lang="en-US" dirty="0" err="1" smtClean="0"/>
              <a:t>Asumsi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0,26 </a:t>
                </a:r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Pa</a:t>
                </a: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0,26−0,25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0,275−0,25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548,89−535,34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+535,34=540,76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blipFill rotWithShape="1">
                <a:blip r:embed="rId4"/>
                <a:stretch>
                  <a:fillRect l="-54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07" y="5815552"/>
                <a:ext cx="7294754" cy="1104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Kualitas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Fraksi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540,76−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225,2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2598,81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225,25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=0,1329=13,29%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𝐹𝑟𝑎𝑘𝑠𝑖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𝑈𝑎𝑝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7" y="5815552"/>
                <a:ext cx="7294754" cy="1104661"/>
              </a:xfrm>
              <a:prstGeom prst="rect">
                <a:avLst/>
              </a:prstGeom>
              <a:blipFill rotWithShape="1">
                <a:blip r:embed="rId5"/>
                <a:stretch>
                  <a:fillRect l="-501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5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702" y="228600"/>
            <a:ext cx="10617483" cy="837590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LATAR BELAKANG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81414" y="2038388"/>
            <a:ext cx="9634383" cy="39513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1834" y="2232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81" y="1066800"/>
            <a:ext cx="3097215" cy="2085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2081" y="329696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Air </a:t>
            </a:r>
            <a:r>
              <a:rPr lang="en-US" b="1" dirty="0" err="1" smtClean="0"/>
              <a:t>Laut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>
            <a:off x="4434681" y="1828800"/>
            <a:ext cx="888760" cy="4139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65" y="4077365"/>
            <a:ext cx="3234916" cy="1977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13018" y="6116433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Proses </a:t>
            </a:r>
            <a:r>
              <a:rPr lang="en-US" b="1" dirty="0" err="1" smtClean="0"/>
              <a:t>Destilasi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11382" y="6093436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Multi Effect Distillation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83" y="1066766"/>
            <a:ext cx="3110659" cy="20855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5925" y="3336812"/>
            <a:ext cx="79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PLTU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7660721" y="4811972"/>
            <a:ext cx="888760" cy="4139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45" y="3936843"/>
            <a:ext cx="3214036" cy="2164225"/>
          </a:xfrm>
          <a:prstGeom prst="rect">
            <a:avLst/>
          </a:prstGeom>
        </p:spPr>
      </p:pic>
      <p:sp>
        <p:nvSpPr>
          <p:cNvPr id="2" name="Left-Up Arrow 1"/>
          <p:cNvSpPr/>
          <p:nvPr/>
        </p:nvSpPr>
        <p:spPr>
          <a:xfrm rot="16200000">
            <a:off x="8795661" y="1770176"/>
            <a:ext cx="1981199" cy="2098445"/>
          </a:xfrm>
          <a:prstGeom prst="leftUpArrow">
            <a:avLst>
              <a:gd name="adj1" fmla="val 15541"/>
              <a:gd name="adj2" fmla="val 1731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3485518" y="4859213"/>
            <a:ext cx="888760" cy="4139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8" y="4054514"/>
            <a:ext cx="3154969" cy="20785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15855" y="6245836"/>
            <a:ext cx="13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PLTU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8984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/>
      <p:bldP spid="16" grpId="0"/>
      <p:bldP spid="17" grpId="0" animBg="1"/>
      <p:bldP spid="2" grpId="0" animBg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99802" y="1067410"/>
            <a:ext cx="2321108" cy="2667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25743" y="1431414"/>
            <a:ext cx="216456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EFEK 3</a:t>
            </a:r>
          </a:p>
          <a:p>
            <a:r>
              <a:rPr lang="en-US" sz="2000" dirty="0" err="1" smtClean="0"/>
              <a:t>P</a:t>
            </a:r>
            <a:r>
              <a:rPr lang="en-US" sz="1400" dirty="0" err="1" smtClean="0"/>
              <a:t>vakum</a:t>
            </a:r>
            <a:r>
              <a:rPr lang="en-US" sz="2000" dirty="0" smtClean="0"/>
              <a:t> = 15,9 </a:t>
            </a:r>
            <a:r>
              <a:rPr lang="en-US" sz="2000" dirty="0" err="1" smtClean="0"/>
              <a:t>kPa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Air </a:t>
            </a:r>
            <a:r>
              <a:rPr lang="en-US" sz="2000" dirty="0" err="1" smtClean="0"/>
              <a:t>Umpan</a:t>
            </a:r>
            <a:endParaRPr lang="en-US" sz="2000" dirty="0" smtClean="0"/>
          </a:p>
          <a:p>
            <a:r>
              <a:rPr lang="en-US" sz="2000" dirty="0" smtClean="0"/>
              <a:t>P = 0,17 MPa</a:t>
            </a:r>
          </a:p>
          <a:p>
            <a:r>
              <a:rPr lang="en-US" sz="2000" dirty="0" smtClean="0"/>
              <a:t>T = </a:t>
            </a:r>
            <a:r>
              <a:rPr lang="en-US" sz="2000" dirty="0" err="1" smtClean="0"/>
              <a:t>Cair</a:t>
            </a:r>
            <a:r>
              <a:rPr lang="en-US" sz="2000" dirty="0" smtClean="0"/>
              <a:t> </a:t>
            </a:r>
            <a:r>
              <a:rPr lang="en-US" sz="2000" dirty="0" err="1" smtClean="0"/>
              <a:t>Jenuh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6" y="0"/>
            <a:ext cx="79881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5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" y="55093"/>
            <a:ext cx="7744765" cy="6858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C000"/>
                </a:solidFill>
              </a:rPr>
              <a:t>Mencari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Fraksi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Uap</a:t>
            </a:r>
            <a:r>
              <a:rPr lang="en-US" sz="2800" b="1" dirty="0" smtClean="0">
                <a:solidFill>
                  <a:srgbClr val="FFC000"/>
                </a:solidFill>
              </a:rPr>
              <a:t> di </a:t>
            </a:r>
            <a:r>
              <a:rPr lang="en-US" sz="2800" b="1" dirty="0" err="1" smtClean="0">
                <a:solidFill>
                  <a:srgbClr val="FFC000"/>
                </a:solidFill>
              </a:rPr>
              <a:t>Efek</a:t>
            </a:r>
            <a:r>
              <a:rPr lang="en-US" sz="2800" b="1" dirty="0" smtClean="0">
                <a:solidFill>
                  <a:srgbClr val="FFC000"/>
                </a:solidFill>
              </a:rPr>
              <a:t> 3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47" y="833015"/>
            <a:ext cx="3998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sz="1200" dirty="0" err="1" smtClean="0"/>
              <a:t>vakum</a:t>
            </a:r>
            <a:r>
              <a:rPr lang="en-US" dirty="0" smtClean="0"/>
              <a:t> = 15,9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sz="1200" dirty="0" smtClean="0"/>
              <a:t>air </a:t>
            </a:r>
            <a:r>
              <a:rPr lang="en-US" sz="1200" dirty="0" err="1" smtClean="0"/>
              <a:t>umpan</a:t>
            </a:r>
            <a:r>
              <a:rPr lang="en-US" dirty="0" smtClean="0"/>
              <a:t> = 0,17 MPa (</a:t>
            </a:r>
            <a:r>
              <a:rPr lang="en-US" dirty="0" err="1" smtClean="0"/>
              <a:t>Tekanan</a:t>
            </a:r>
            <a:r>
              <a:rPr lang="en-US" dirty="0" smtClean="0"/>
              <a:t> Gage)</a:t>
            </a:r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0,17 MPa + </a:t>
            </a:r>
            <a:r>
              <a:rPr lang="en-US" dirty="0" err="1" smtClean="0"/>
              <a:t>P</a:t>
            </a:r>
            <a:r>
              <a:rPr lang="en-US" sz="1200" dirty="0" err="1" smtClean="0"/>
              <a:t>atm</a:t>
            </a:r>
            <a:r>
              <a:rPr lang="en-US" sz="1200" dirty="0" smtClean="0"/>
              <a:t> </a:t>
            </a:r>
            <a:endParaRPr lang="en-US" dirty="0" smtClean="0"/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0,17 MPa + 0,101 MPa</a:t>
            </a:r>
          </a:p>
          <a:p>
            <a:pPr>
              <a:tabLst>
                <a:tab pos="800100" algn="l"/>
              </a:tabLst>
            </a:pPr>
            <a:r>
              <a:rPr lang="en-US" dirty="0" smtClean="0"/>
              <a:t>	= 0,27 MPa (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145" y="2329420"/>
                <a:ext cx="6551602" cy="1040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15,9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15,9−15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20−15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251,40−225,94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+225,94=230,52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5" y="2329420"/>
                <a:ext cx="6551602" cy="1040734"/>
              </a:xfrm>
              <a:prstGeom prst="rect">
                <a:avLst/>
              </a:prstGeom>
              <a:blipFill rotWithShape="1">
                <a:blip r:embed="rId2"/>
                <a:stretch>
                  <a:fillRect l="-652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09" y="3377143"/>
                <a:ext cx="6687856" cy="1041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15,9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15,9−15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20−15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2609,7−2599,1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+2599,1=2601,008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9" y="3377143"/>
                <a:ext cx="6687856" cy="1041054"/>
              </a:xfrm>
              <a:prstGeom prst="rect">
                <a:avLst/>
              </a:prstGeom>
              <a:blipFill rotWithShape="1">
                <a:blip r:embed="rId3"/>
                <a:stretch>
                  <a:fillRect l="-54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23854" y="1091143"/>
            <a:ext cx="269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0100" algn="l"/>
              </a:tabLst>
            </a:pPr>
            <a:r>
              <a:rPr lang="en-US" dirty="0" smtClean="0"/>
              <a:t>T =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r>
              <a:rPr lang="en-US" dirty="0" smtClean="0"/>
              <a:t> (</a:t>
            </a:r>
            <a:r>
              <a:rPr lang="en-US" dirty="0" err="1" smtClean="0"/>
              <a:t>Asumsi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0,27 </a:t>
                </a:r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Pa</a:t>
                </a: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0,27−0,25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0,275−0,25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548,89−535,34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+535,34=546,18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blipFill rotWithShape="1">
                <a:blip r:embed="rId4"/>
                <a:stretch>
                  <a:fillRect l="-54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07" y="5815552"/>
                <a:ext cx="7608942" cy="1104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Kualitas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Fraksi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540,76−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52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601,008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30,52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=0,1332=13,32%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𝐹𝑟𝑎𝑘𝑠𝑖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𝑈𝑎𝑝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7" y="5815552"/>
                <a:ext cx="7608942" cy="1104661"/>
              </a:xfrm>
              <a:prstGeom prst="rect">
                <a:avLst/>
              </a:prstGeom>
              <a:blipFill rotWithShape="1">
                <a:blip r:embed="rId5"/>
                <a:stretch>
                  <a:fillRect l="-480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2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69269" y="985720"/>
            <a:ext cx="2321108" cy="2667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95211" y="1349724"/>
            <a:ext cx="216456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EFEK 2</a:t>
            </a:r>
          </a:p>
          <a:p>
            <a:r>
              <a:rPr lang="en-US" sz="2000" dirty="0" err="1" smtClean="0"/>
              <a:t>P</a:t>
            </a:r>
            <a:r>
              <a:rPr lang="en-US" sz="1400" dirty="0" err="1" smtClean="0"/>
              <a:t>vakum</a:t>
            </a:r>
            <a:r>
              <a:rPr lang="en-US" sz="2000" dirty="0" smtClean="0"/>
              <a:t> = 19,5 </a:t>
            </a:r>
            <a:r>
              <a:rPr lang="en-US" sz="2000" dirty="0" err="1" smtClean="0"/>
              <a:t>kPa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Air </a:t>
            </a:r>
            <a:r>
              <a:rPr lang="en-US" sz="2000" dirty="0" err="1" smtClean="0"/>
              <a:t>Umpan</a:t>
            </a:r>
            <a:endParaRPr lang="en-US" sz="2000" dirty="0" smtClean="0"/>
          </a:p>
          <a:p>
            <a:r>
              <a:rPr lang="en-US" sz="2000" dirty="0" smtClean="0"/>
              <a:t>P = 0,17 MPa</a:t>
            </a:r>
          </a:p>
          <a:p>
            <a:r>
              <a:rPr lang="en-US" sz="2000" dirty="0" smtClean="0"/>
              <a:t>T = </a:t>
            </a:r>
            <a:r>
              <a:rPr lang="en-US" sz="2000" dirty="0" err="1" smtClean="0"/>
              <a:t>Cair</a:t>
            </a:r>
            <a:r>
              <a:rPr lang="en-US" sz="2000" dirty="0" smtClean="0"/>
              <a:t> </a:t>
            </a:r>
            <a:r>
              <a:rPr lang="en-US" sz="2000" dirty="0" err="1" smtClean="0"/>
              <a:t>Jenuh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0" y="0"/>
            <a:ext cx="78885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93" y="147215"/>
            <a:ext cx="7744765" cy="6858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C000"/>
                </a:solidFill>
              </a:rPr>
              <a:t>Mencari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Fraksi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Uap</a:t>
            </a:r>
            <a:r>
              <a:rPr lang="en-US" sz="2800" b="1" dirty="0" smtClean="0">
                <a:solidFill>
                  <a:srgbClr val="FFC000"/>
                </a:solidFill>
              </a:rPr>
              <a:t> di </a:t>
            </a:r>
            <a:r>
              <a:rPr lang="en-US" sz="2800" b="1" dirty="0" err="1" smtClean="0">
                <a:solidFill>
                  <a:srgbClr val="FFC000"/>
                </a:solidFill>
              </a:rPr>
              <a:t>Efek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747" y="833015"/>
            <a:ext cx="3998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sz="1200" dirty="0" err="1" smtClean="0"/>
              <a:t>vakum</a:t>
            </a:r>
            <a:r>
              <a:rPr lang="en-US" dirty="0" smtClean="0"/>
              <a:t> = 19,5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sz="1200" dirty="0" smtClean="0"/>
              <a:t>air </a:t>
            </a:r>
            <a:r>
              <a:rPr lang="en-US" sz="1200" dirty="0" err="1" smtClean="0"/>
              <a:t>umpan</a:t>
            </a:r>
            <a:r>
              <a:rPr lang="en-US" dirty="0" smtClean="0"/>
              <a:t> = 0,17 MPa (</a:t>
            </a:r>
            <a:r>
              <a:rPr lang="en-US" dirty="0" err="1" smtClean="0"/>
              <a:t>Tekanan</a:t>
            </a:r>
            <a:r>
              <a:rPr lang="en-US" dirty="0" smtClean="0"/>
              <a:t> Gage)</a:t>
            </a:r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0,17 MPa + </a:t>
            </a:r>
            <a:r>
              <a:rPr lang="en-US" dirty="0" err="1" smtClean="0"/>
              <a:t>P</a:t>
            </a:r>
            <a:r>
              <a:rPr lang="en-US" sz="1200" dirty="0" err="1" smtClean="0"/>
              <a:t>atm</a:t>
            </a:r>
            <a:r>
              <a:rPr lang="en-US" sz="1200" dirty="0" smtClean="0"/>
              <a:t> </a:t>
            </a:r>
            <a:endParaRPr lang="en-US" dirty="0" smtClean="0"/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0,17 MPa + 0,101 MPa</a:t>
            </a:r>
          </a:p>
          <a:p>
            <a:pPr>
              <a:tabLst>
                <a:tab pos="800100" algn="l"/>
              </a:tabLst>
            </a:pPr>
            <a:r>
              <a:rPr lang="en-US" dirty="0" smtClean="0"/>
              <a:t>	= 0,27 MPa (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148" y="2329420"/>
                <a:ext cx="6551602" cy="1040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19,5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19,5−15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20−15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251,40−225,94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+225,94=248,85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8" y="2329420"/>
                <a:ext cx="6551602" cy="1040734"/>
              </a:xfrm>
              <a:prstGeom prst="rect">
                <a:avLst/>
              </a:prstGeom>
              <a:blipFill rotWithShape="1">
                <a:blip r:embed="rId2"/>
                <a:stretch>
                  <a:fillRect l="-652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09" y="3377143"/>
                <a:ext cx="6551602" cy="1041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19,5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19,5−15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20−15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2609,7−2599,1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+2599,1=2608,64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9" y="3377143"/>
                <a:ext cx="6551602" cy="1041054"/>
              </a:xfrm>
              <a:prstGeom prst="rect">
                <a:avLst/>
              </a:prstGeom>
              <a:blipFill rotWithShape="1">
                <a:blip r:embed="rId3"/>
                <a:stretch>
                  <a:fillRect l="-558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23854" y="1091143"/>
            <a:ext cx="269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0100" algn="l"/>
              </a:tabLst>
            </a:pPr>
            <a:r>
              <a:rPr lang="en-US" dirty="0" smtClean="0"/>
              <a:t>T =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r>
              <a:rPr lang="en-US" dirty="0" smtClean="0"/>
              <a:t> (</a:t>
            </a:r>
            <a:r>
              <a:rPr lang="en-US" dirty="0" err="1" smtClean="0"/>
              <a:t>Asumsi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0,27 </a:t>
                </a:r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Pa</a:t>
                </a: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0,27−0,25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0,275−0,25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548,89−535,34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+535,34=546,18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blipFill rotWithShape="1">
                <a:blip r:embed="rId4"/>
                <a:stretch>
                  <a:fillRect l="-54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09" y="5600939"/>
                <a:ext cx="7200176" cy="1104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Kualitas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Fraksi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540,76−248,85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608,64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−248,85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=0,1260=12,6%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𝐹𝑟𝑎𝑘𝑠𝑖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𝑈𝑎𝑝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9" y="5600939"/>
                <a:ext cx="7200176" cy="1104661"/>
              </a:xfrm>
              <a:prstGeom prst="rect">
                <a:avLst/>
              </a:prstGeom>
              <a:blipFill rotWithShape="1">
                <a:blip r:embed="rId5"/>
                <a:stretch>
                  <a:fillRect l="-508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4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99802" y="985720"/>
            <a:ext cx="2321108" cy="2667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25743" y="1349724"/>
            <a:ext cx="216456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EFEK 1</a:t>
            </a:r>
          </a:p>
          <a:p>
            <a:r>
              <a:rPr lang="en-US" sz="2000" dirty="0" err="1" smtClean="0"/>
              <a:t>P</a:t>
            </a:r>
            <a:r>
              <a:rPr lang="en-US" sz="1400" dirty="0" err="1" smtClean="0"/>
              <a:t>vakum</a:t>
            </a:r>
            <a:r>
              <a:rPr lang="en-US" sz="2000" dirty="0" smtClean="0"/>
              <a:t> = 20,3 </a:t>
            </a:r>
            <a:r>
              <a:rPr lang="en-US" sz="2000" dirty="0" err="1" smtClean="0"/>
              <a:t>kPa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Air </a:t>
            </a:r>
            <a:r>
              <a:rPr lang="en-US" sz="2000" dirty="0" err="1" smtClean="0"/>
              <a:t>Umpan</a:t>
            </a:r>
            <a:endParaRPr lang="en-US" sz="2000" dirty="0" smtClean="0"/>
          </a:p>
          <a:p>
            <a:r>
              <a:rPr lang="en-US" sz="2000" dirty="0" smtClean="0"/>
              <a:t>P = 0,17 MPa</a:t>
            </a:r>
          </a:p>
          <a:p>
            <a:r>
              <a:rPr lang="en-US" sz="2000" dirty="0" smtClean="0"/>
              <a:t>T = </a:t>
            </a:r>
            <a:r>
              <a:rPr lang="en-US" sz="2000" dirty="0" err="1" smtClean="0"/>
              <a:t>Cair</a:t>
            </a:r>
            <a:r>
              <a:rPr lang="en-US" sz="2000" dirty="0" smtClean="0"/>
              <a:t> </a:t>
            </a:r>
            <a:r>
              <a:rPr lang="en-US" sz="2000" dirty="0" err="1" smtClean="0"/>
              <a:t>Jenuh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6" y="0"/>
            <a:ext cx="7714692" cy="68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8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67" y="147215"/>
            <a:ext cx="7744765" cy="6858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C000"/>
                </a:solidFill>
              </a:rPr>
              <a:t>Mencari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Fraksi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Uap</a:t>
            </a:r>
            <a:r>
              <a:rPr lang="en-US" sz="2800" b="1" dirty="0" smtClean="0">
                <a:solidFill>
                  <a:srgbClr val="FFC000"/>
                </a:solidFill>
              </a:rPr>
              <a:t> di </a:t>
            </a:r>
            <a:r>
              <a:rPr lang="en-US" sz="2800" b="1" dirty="0" err="1" smtClean="0">
                <a:solidFill>
                  <a:srgbClr val="FFC000"/>
                </a:solidFill>
              </a:rPr>
              <a:t>Efek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747" y="833015"/>
            <a:ext cx="3998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sz="1200" dirty="0" err="1" smtClean="0"/>
              <a:t>vakum</a:t>
            </a:r>
            <a:r>
              <a:rPr lang="en-US" dirty="0" smtClean="0"/>
              <a:t> = 20,3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sz="1200" dirty="0" smtClean="0"/>
              <a:t>air </a:t>
            </a:r>
            <a:r>
              <a:rPr lang="en-US" sz="1200" dirty="0" err="1" smtClean="0"/>
              <a:t>umpan</a:t>
            </a:r>
            <a:r>
              <a:rPr lang="en-US" dirty="0" smtClean="0"/>
              <a:t> = 0,17 MPa (</a:t>
            </a:r>
            <a:r>
              <a:rPr lang="en-US" dirty="0" err="1" smtClean="0"/>
              <a:t>Tekanan</a:t>
            </a:r>
            <a:r>
              <a:rPr lang="en-US" dirty="0" smtClean="0"/>
              <a:t> Gage)</a:t>
            </a:r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0,17 MPa + </a:t>
            </a:r>
            <a:r>
              <a:rPr lang="en-US" dirty="0" err="1" smtClean="0"/>
              <a:t>P</a:t>
            </a:r>
            <a:r>
              <a:rPr lang="en-US" sz="1200" dirty="0" err="1" smtClean="0"/>
              <a:t>atm</a:t>
            </a:r>
            <a:r>
              <a:rPr lang="en-US" sz="1200" dirty="0" smtClean="0"/>
              <a:t> </a:t>
            </a:r>
            <a:endParaRPr lang="en-US" dirty="0" smtClean="0"/>
          </a:p>
          <a:p>
            <a:pPr>
              <a:tabLst>
                <a:tab pos="800100" algn="l"/>
              </a:tabLst>
            </a:pPr>
            <a:r>
              <a:rPr lang="en-US" dirty="0"/>
              <a:t>	</a:t>
            </a:r>
            <a:r>
              <a:rPr lang="en-US" dirty="0" smtClean="0"/>
              <a:t>= 0,17 MPa + 0,101 MPa</a:t>
            </a:r>
          </a:p>
          <a:p>
            <a:pPr>
              <a:tabLst>
                <a:tab pos="800100" algn="l"/>
              </a:tabLst>
            </a:pPr>
            <a:r>
              <a:rPr lang="en-US" dirty="0" smtClean="0"/>
              <a:t>	= 0,27 MPa (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absolut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147" y="2329426"/>
                <a:ext cx="6415346" cy="1035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20,3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20,3−20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25−20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271,93−251,40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+251,40=251,40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7" y="2329426"/>
                <a:ext cx="6415346" cy="1035155"/>
              </a:xfrm>
              <a:prstGeom prst="rect">
                <a:avLst/>
              </a:prstGeom>
              <a:blipFill rotWithShape="1">
                <a:blip r:embed="rId2"/>
                <a:stretch>
                  <a:fillRect l="-665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09" y="3377143"/>
                <a:ext cx="6551602" cy="103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20,3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kPa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20,3−20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25−20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2618,2−2609,7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+2609,7=2610,21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9" y="3377143"/>
                <a:ext cx="6551602" cy="1035476"/>
              </a:xfrm>
              <a:prstGeom prst="rect">
                <a:avLst/>
              </a:prstGeom>
              <a:blipFill rotWithShape="1">
                <a:blip r:embed="rId3"/>
                <a:stretch>
                  <a:fillRect l="-558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23854" y="1091143"/>
            <a:ext cx="269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0100" algn="l"/>
              </a:tabLst>
            </a:pPr>
            <a:r>
              <a:rPr lang="en-US" dirty="0" smtClean="0"/>
              <a:t>T =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Jenuh</a:t>
            </a:r>
            <a:r>
              <a:rPr lang="en-US" dirty="0" smtClean="0"/>
              <a:t> (</a:t>
            </a:r>
            <a:r>
              <a:rPr lang="en-US" dirty="0" err="1" smtClean="0"/>
              <a:t>Asumsi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Enthalpy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di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tekanan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0,27 </a:t>
                </a:r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Pa</a:t>
                </a: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0,27−0,25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0,275−0,25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548,89−535,34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+535,34=546,18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7" y="4520152"/>
                <a:ext cx="6739153" cy="1047723"/>
              </a:xfrm>
              <a:prstGeom prst="rect">
                <a:avLst/>
              </a:prstGeom>
              <a:blipFill rotWithShape="1">
                <a:blip r:embed="rId4"/>
                <a:stretch>
                  <a:fillRect l="-54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08" y="5815552"/>
                <a:ext cx="7336432" cy="1104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Mencari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Kualitas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Fraksi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Uap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540,76−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51,40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610,21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51,40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=0,1245=12,45%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𝐹𝑟𝑎𝑘𝑠𝑖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𝑈𝑎𝑝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8" y="5815552"/>
                <a:ext cx="7336432" cy="1104661"/>
              </a:xfrm>
              <a:prstGeom prst="rect">
                <a:avLst/>
              </a:prstGeom>
              <a:blipFill rotWithShape="1">
                <a:blip r:embed="rId5"/>
                <a:stretch>
                  <a:fillRect l="-498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7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89" y="304800"/>
            <a:ext cx="6184599" cy="63023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FFC000"/>
                </a:solidFill>
              </a:rPr>
              <a:t>Laju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Aliran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Uap</a:t>
            </a:r>
            <a:r>
              <a:rPr lang="en-US" sz="2800" b="1" dirty="0" smtClean="0">
                <a:solidFill>
                  <a:srgbClr val="FFC000"/>
                </a:solidFill>
              </a:rPr>
              <a:t> di </a:t>
            </a:r>
            <a:r>
              <a:rPr lang="en-US" sz="2800" b="1" dirty="0" err="1" smtClean="0">
                <a:solidFill>
                  <a:srgbClr val="FFC000"/>
                </a:solidFill>
              </a:rPr>
              <a:t>Efek</a:t>
            </a:r>
            <a:r>
              <a:rPr lang="en-US" sz="2800" b="1" dirty="0" smtClean="0">
                <a:solidFill>
                  <a:srgbClr val="FFC000"/>
                </a:solidFill>
              </a:rPr>
              <a:t> 4 </a:t>
            </a:r>
            <a:r>
              <a:rPr lang="en-US" sz="2800" b="1" dirty="0" err="1" smtClean="0">
                <a:solidFill>
                  <a:srgbClr val="FFC000"/>
                </a:solidFill>
              </a:rPr>
              <a:t>sampai</a:t>
            </a:r>
            <a:r>
              <a:rPr lang="en-US" sz="2800" b="1" dirty="0" smtClean="0">
                <a:solidFill>
                  <a:srgbClr val="FFC000"/>
                </a:solidFill>
              </a:rPr>
              <a:t> 8</a:t>
            </a:r>
            <a:endParaRPr lang="en-US" sz="28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55367" y="1330309"/>
                <a:ext cx="3559033" cy="18538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Efek 7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= 92 ton/jam</a:t>
                </a:r>
              </a:p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= 14,86%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/>
                      </a:rPr>
                      <m:t>    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= 92 ton/jam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14,86%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= 13,67 ton/jam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67" y="1330309"/>
                <a:ext cx="3559033" cy="18538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8623" y="1356339"/>
                <a:ext cx="3559033" cy="18538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Efek 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= 96 ton/jam</a:t>
                </a:r>
              </a:p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= 14,45%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= 96 ton/jam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14,45%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= 13,87 ton/jam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623" y="1356339"/>
                <a:ext cx="3559033" cy="18538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8155" y="4476558"/>
                <a:ext cx="3559033" cy="18538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Efek 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= 97 ton/jam</a:t>
                </a:r>
              </a:p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= 13,92%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  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= 97 ton/jam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13,92%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= 13,5 ton/jam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55" y="4476558"/>
                <a:ext cx="3559033" cy="18538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1217" y="4476558"/>
                <a:ext cx="3559033" cy="18538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Efek 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= 99 ton/jam</a:t>
                </a:r>
              </a:p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= 13,29%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  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= 99 ton/jam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13,29%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= 13,16 ton/jam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217" y="4476558"/>
                <a:ext cx="3559033" cy="18538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852" y="1356339"/>
                <a:ext cx="3404292" cy="183486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Efek 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𝑙𝑎𝑢𝑡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	  = 595 ton/jam</a:t>
                </a:r>
              </a:p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= 0%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𝑙𝑎𝑢𝑡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= 595 ton/jam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0%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= 0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2" y="1356339"/>
                <a:ext cx="3404292" cy="18348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9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42" y="228600"/>
            <a:ext cx="6525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9E1D"/>
                </a:solidFill>
              </a:rPr>
              <a:t>Laju</a:t>
            </a:r>
            <a:r>
              <a:rPr lang="en-US" sz="2800" b="1" dirty="0">
                <a:solidFill>
                  <a:srgbClr val="FF9E1D"/>
                </a:solidFill>
              </a:rPr>
              <a:t> </a:t>
            </a:r>
            <a:r>
              <a:rPr lang="en-US" sz="2800" b="1" dirty="0" err="1">
                <a:solidFill>
                  <a:srgbClr val="FF9E1D"/>
                </a:solidFill>
              </a:rPr>
              <a:t>Aliran</a:t>
            </a:r>
            <a:r>
              <a:rPr lang="en-US" sz="2800" b="1" dirty="0">
                <a:solidFill>
                  <a:srgbClr val="FF9E1D"/>
                </a:solidFill>
              </a:rPr>
              <a:t> </a:t>
            </a:r>
            <a:r>
              <a:rPr lang="en-US" sz="2800" b="1" dirty="0" err="1">
                <a:solidFill>
                  <a:srgbClr val="FF9E1D"/>
                </a:solidFill>
              </a:rPr>
              <a:t>Uap</a:t>
            </a:r>
            <a:r>
              <a:rPr lang="en-US" sz="2800" b="1" dirty="0">
                <a:solidFill>
                  <a:srgbClr val="FF9E1D"/>
                </a:solidFill>
              </a:rPr>
              <a:t> di </a:t>
            </a:r>
            <a:r>
              <a:rPr lang="en-US" sz="2800" b="1" dirty="0" err="1">
                <a:solidFill>
                  <a:srgbClr val="FF9E1D"/>
                </a:solidFill>
              </a:rPr>
              <a:t>Efek</a:t>
            </a:r>
            <a:r>
              <a:rPr lang="en-US" sz="2800" b="1" dirty="0">
                <a:solidFill>
                  <a:srgbClr val="FF9E1D"/>
                </a:solidFill>
              </a:rPr>
              <a:t> </a:t>
            </a:r>
            <a:r>
              <a:rPr lang="en-US" sz="2800" b="1" dirty="0" smtClean="0">
                <a:solidFill>
                  <a:srgbClr val="FF9E1D"/>
                </a:solidFill>
              </a:rPr>
              <a:t>1 </a:t>
            </a:r>
            <a:r>
              <a:rPr lang="en-US" sz="2800" b="1" dirty="0" err="1">
                <a:solidFill>
                  <a:srgbClr val="FF9E1D"/>
                </a:solidFill>
              </a:rPr>
              <a:t>sampai</a:t>
            </a:r>
            <a:r>
              <a:rPr lang="en-US" sz="2800" b="1" dirty="0">
                <a:solidFill>
                  <a:srgbClr val="FF9E1D"/>
                </a:solidFill>
              </a:rPr>
              <a:t> </a:t>
            </a:r>
            <a:r>
              <a:rPr lang="en-US" sz="2800" b="1" dirty="0" smtClean="0">
                <a:solidFill>
                  <a:srgbClr val="FF9E1D"/>
                </a:solidFill>
              </a:rPr>
              <a:t>3</a:t>
            </a:r>
            <a:endParaRPr lang="en-US" sz="2800" b="1" dirty="0">
              <a:solidFill>
                <a:srgbClr val="FF9E1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27" y="799895"/>
                <a:ext cx="4023254" cy="285770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Efek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 = 111 ton/jam</a:t>
                </a:r>
              </a:p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= 12,45%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  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 = 111 ton/jam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12,45%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 = 13,92 ton/jam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𝐵𝑟𝑖𝑛𝑒</m:t>
                        </m:r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 = 111 ton/jam – 13,8195ton/jam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= 97,18 ton/jam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27" y="799895"/>
                <a:ext cx="4023254" cy="28577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80118" y="723695"/>
                <a:ext cx="4925423" cy="285770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Efek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 = 209,18 ton/jam</a:t>
                </a:r>
              </a:p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= 12,6%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  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 = 209,18 ton/jam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12,6%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 = 26,36 ton/jam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𝐵𝑟𝑖𝑛𝑒</m:t>
                        </m:r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2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 = 209,18 ton/jam – 26,36ton/jam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= 182,82 ton/jam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118" y="723695"/>
                <a:ext cx="4925423" cy="28577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72681" y="3754073"/>
                <a:ext cx="4724400" cy="285770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Efek 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 = 291,82 ton/jam</a:t>
                </a:r>
              </a:p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= 13,32%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  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Fraksi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uap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 = 291,82 ton/jam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13,32%</a:t>
                </a: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 = 38,87 ton/jam</a:t>
                </a: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𝐵𝑟𝑖𝑛𝑒</m:t>
                        </m:r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3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𝑎𝑖𝑟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</a:rPr>
                          <m:t>ṁ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𝑢𝑎𝑝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                = 291,82 ton/jam – 38,87 ton/jam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              = 252,95 ton/jam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81" y="3754073"/>
                <a:ext cx="4724400" cy="28577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9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721396"/>
                  </p:ext>
                </p:extLst>
              </p:nvPr>
            </p:nvGraphicFramePr>
            <p:xfrm>
              <a:off x="842033" y="974904"/>
              <a:ext cx="10840882" cy="489737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73703"/>
                    <a:gridCol w="851074"/>
                    <a:gridCol w="1160554"/>
                    <a:gridCol w="1005815"/>
                    <a:gridCol w="1237924"/>
                    <a:gridCol w="1005814"/>
                    <a:gridCol w="1160554"/>
                    <a:gridCol w="1237924"/>
                    <a:gridCol w="1246966"/>
                    <a:gridCol w="1160554"/>
                  </a:tblGrid>
                  <a:tr h="31470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/>
                            <a:t>Efek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T (ᵒC)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smtClean="0"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1600" b="1" smtClean="0">
                                        <a:latin typeface="Cambria Math"/>
                                      </a:rPr>
                                      <m:t>𝐯𝐚𝐤𝐮𝐦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b="1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𝐤𝐏𝐚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 marL="92844" marR="92844" anchor="ctr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/>
                            <a:t>Fraksi</a:t>
                          </a:r>
                          <a:r>
                            <a:rPr lang="en-US" sz="1600" b="1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1600" b="1" baseline="0" dirty="0" err="1" smtClean="0"/>
                            <a:t>Uap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Inlet</a:t>
                          </a:r>
                          <a:endParaRPr lang="en-US" sz="1600" dirty="0"/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Outlet</a:t>
                          </a:r>
                          <a:endParaRPr lang="en-US" sz="1600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3009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i="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Air</a:t>
                          </a:r>
                          <a:r>
                            <a:rPr lang="en-US" sz="1600" b="1" baseline="0" dirty="0" smtClean="0"/>
                            <a:t> </a:t>
                          </a:r>
                          <a:r>
                            <a:rPr lang="en-US" sz="1600" b="1" baseline="0" dirty="0" err="1" smtClean="0"/>
                            <a:t>Laut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/>
                            <a:t>Uap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Air</a:t>
                          </a:r>
                          <a:r>
                            <a:rPr lang="en-US" sz="1600" b="1" baseline="0" dirty="0" smtClean="0"/>
                            <a:t> </a:t>
                          </a:r>
                          <a:r>
                            <a:rPr lang="en-US" sz="1600" b="1" baseline="0" dirty="0" err="1" smtClean="0"/>
                            <a:t>Tawar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Brine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/>
                            <a:t>Uap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</a:tr>
                  <a:tr h="119969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i="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ṁ (ton/jam)</a:t>
                          </a:r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smtClean="0"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𝐚𝐛𝐬</m:t>
                                    </m:r>
                                  </m:sub>
                                </m:sSub>
                                <m:r>
                                  <a:rPr lang="en-US" sz="1600" b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b="1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𝐌𝐏𝐚</m:t>
                                </m:r>
                                <m:r>
                                  <a:rPr lang="en-US" sz="1600" b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  <a:p>
                          <a:pPr algn="ctr"/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ṁ (ton/jam)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/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ṁ (ton/jam)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ṁ (ton/jam)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ṁ (ton/jam)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71.14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20.3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12.45%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111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271.325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17.4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111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13.8195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64.44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19.5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12.60%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209.1805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271.325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13.8195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13.8195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194.902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28.098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63.81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15.9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13.32%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291.8238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271.325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26.35674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26.35674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263.4223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40.47975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60.46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14.9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13.29%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261.325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38.87092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 smtClean="0">
                              <a:effectLst/>
                            </a:rPr>
                            <a:t>38.87092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85.8429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13.1571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59.1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12.4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13.94%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261.325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13.1571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13.1571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83.4782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13.5218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6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56.75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10.5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14.45%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96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261.325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13.5218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13.5218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82.128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13.872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57.11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9.2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14.86%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261.325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13.872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13.872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78.3288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13.6712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34.53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8.9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0.00%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595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231.325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13.6712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13.6712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384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</a:tr>
                  <a:tr h="314701">
                    <a:tc gridSpan="7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844" marR="92844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133.269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rgbClr val="00B0F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844" marR="92844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7721396"/>
                  </p:ext>
                </p:extLst>
              </p:nvPr>
            </p:nvGraphicFramePr>
            <p:xfrm>
              <a:off x="842033" y="974904"/>
              <a:ext cx="10840882" cy="489737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73703"/>
                    <a:gridCol w="851074"/>
                    <a:gridCol w="1160554"/>
                    <a:gridCol w="1005815"/>
                    <a:gridCol w="1237924"/>
                    <a:gridCol w="1005814"/>
                    <a:gridCol w="1160554"/>
                    <a:gridCol w="1237924"/>
                    <a:gridCol w="1246966"/>
                    <a:gridCol w="1160554"/>
                  </a:tblGrid>
                  <a:tr h="33528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/>
                            <a:t>Efek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T (ᵒC)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844" marR="92844" anchor="ctr">
                        <a:blipFill rotWithShape="1">
                          <a:blip r:embed="rId3"/>
                          <a:stretch>
                            <a:fillRect l="-139267" t="-885" r="-692147" b="-140118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/>
                            <a:t>Fraksi</a:t>
                          </a:r>
                          <a:r>
                            <a:rPr lang="en-US" sz="1600" b="1" baseline="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sz="1600" b="1" baseline="0" dirty="0" err="1" smtClean="0"/>
                            <a:t>Uap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Inlet</a:t>
                          </a:r>
                          <a:endParaRPr lang="en-US" sz="1600" dirty="0"/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Outlet</a:t>
                          </a:r>
                          <a:endParaRPr lang="en-US" sz="1600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3009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i="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Air</a:t>
                          </a:r>
                          <a:r>
                            <a:rPr lang="en-US" sz="1600" b="1" baseline="0" dirty="0" smtClean="0"/>
                            <a:t> </a:t>
                          </a:r>
                          <a:r>
                            <a:rPr lang="en-US" sz="1600" b="1" baseline="0" dirty="0" err="1" smtClean="0"/>
                            <a:t>Laut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/>
                            <a:t>Uap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Air</a:t>
                          </a:r>
                          <a:r>
                            <a:rPr lang="en-US" sz="1600" b="1" baseline="0" dirty="0" smtClean="0"/>
                            <a:t> </a:t>
                          </a:r>
                          <a:r>
                            <a:rPr lang="en-US" sz="1600" b="1" baseline="0" dirty="0" err="1" smtClean="0"/>
                            <a:t>Tawar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Brine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err="1" smtClean="0"/>
                            <a:t>Uap</a:t>
                          </a:r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</a:tr>
                  <a:tr h="119969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i="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ṁ (ton/jam)</a:t>
                          </a:r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2844" marR="92844" anchor="ctr">
                        <a:blipFill rotWithShape="1">
                          <a:blip r:embed="rId3"/>
                          <a:stretch>
                            <a:fillRect l="-500000" t="-73604" r="-478182" b="-2411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ṁ (ton/jam)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/>
                        </a:p>
                      </a:txBody>
                      <a:tcPr marL="92844" marR="92844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ṁ (ton/jam)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ṁ (ton/jam)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/>
                            <a:t>ṁ (ton/jam)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1" dirty="0" smtClean="0"/>
                        </a:p>
                        <a:p>
                          <a:pPr algn="ctr"/>
                          <a:endParaRPr lang="en-US" sz="1600" b="1" dirty="0"/>
                        </a:p>
                      </a:txBody>
                      <a:tcPr marL="92844" marR="92844" anchor="ctr">
                        <a:solidFill>
                          <a:srgbClr val="00B0F0"/>
                        </a:solidFill>
                      </a:tcPr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71.14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20.3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12.45%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111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271.325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17.4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 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111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13.8195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64.44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19.5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12.60%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209.1805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271.325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13.8195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13.8195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194.902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28.098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63.81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15.9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13.32%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291.8238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271.325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26.35674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26.35674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263.4223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40.47975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60.46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14.9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13.29%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261.325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38.87092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 smtClean="0">
                              <a:effectLst/>
                            </a:rPr>
                            <a:t>38.87092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85.8429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13.1571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59.1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12.4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13.94%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261.325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13.1571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13.1571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83.4782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13.5218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6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56.75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10.5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14.45%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96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261.325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13.5218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13.5218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82.128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13.872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57.11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9.2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14.86%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chemeClr val="accent3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261.325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13.872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13.872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78.3288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13.6712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noFill/>
                      </a:tcPr>
                    </a:tc>
                  </a:tr>
                  <a:tr h="3147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34.53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8.9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0.00%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>
                              <a:effectLst/>
                            </a:rPr>
                            <a:t>595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231.325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13.6712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13.6712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384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/>
                    </a:tc>
                  </a:tr>
                  <a:tr h="314701">
                    <a:tc gridSpan="7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844" marR="92844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u="none" strike="noStrike" dirty="0">
                              <a:effectLst/>
                            </a:rPr>
                            <a:t>133.269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671" marR="9671" marT="9525" marB="0" anchor="ctr">
                        <a:solidFill>
                          <a:srgbClr val="00B0F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2844" marR="92844" anchor="ctr"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2327" y="376120"/>
            <a:ext cx="6336626" cy="609600"/>
          </a:xfrm>
        </p:spPr>
        <p:txBody>
          <a:bodyPr>
            <a:normAutofit fontScale="9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accent2"/>
                </a:solidFill>
              </a:rPr>
              <a:t>Produksi</a:t>
            </a:r>
            <a:r>
              <a:rPr lang="en-US" sz="2800" b="1" dirty="0" smtClean="0">
                <a:solidFill>
                  <a:schemeClr val="accent2"/>
                </a:solidFill>
              </a:rPr>
              <a:t> Air </a:t>
            </a:r>
            <a:r>
              <a:rPr lang="en-US" sz="2800" b="1" dirty="0" err="1" smtClean="0">
                <a:solidFill>
                  <a:schemeClr val="accent2"/>
                </a:solidFill>
              </a:rPr>
              <a:t>Tawar</a:t>
            </a:r>
            <a:r>
              <a:rPr lang="en-US" sz="2800" b="1" dirty="0" smtClean="0">
                <a:solidFill>
                  <a:schemeClr val="accent2"/>
                </a:solidFill>
              </a:rPr>
              <a:t> (</a:t>
            </a:r>
            <a:r>
              <a:rPr lang="en-US" sz="2800" b="1" dirty="0" err="1" smtClean="0">
                <a:solidFill>
                  <a:schemeClr val="accent2"/>
                </a:solidFill>
              </a:rPr>
              <a:t>Commisioning</a:t>
            </a:r>
            <a:r>
              <a:rPr lang="en-US" sz="2800" b="1" dirty="0" smtClean="0">
                <a:solidFill>
                  <a:schemeClr val="accent2"/>
                </a:solidFill>
              </a:rPr>
              <a:t>)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42" y="6068956"/>
            <a:ext cx="618962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073" y="5992756"/>
            <a:ext cx="383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sz="1100" dirty="0" smtClean="0"/>
              <a:t>air </a:t>
            </a:r>
            <a:r>
              <a:rPr lang="en-US" sz="1100" dirty="0" err="1" smtClean="0"/>
              <a:t>umpan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di monitor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4742" y="6526156"/>
            <a:ext cx="618962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1074" y="6449956"/>
            <a:ext cx="275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Produksi</a:t>
            </a:r>
            <a:r>
              <a:rPr lang="en-US" dirty="0"/>
              <a:t> </a:t>
            </a:r>
            <a:r>
              <a:rPr lang="en-US" dirty="0" smtClean="0"/>
              <a:t>Air </a:t>
            </a:r>
            <a:r>
              <a:rPr lang="en-US" dirty="0" err="1" smtClean="0"/>
              <a:t>Tawar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609600"/>
            <a:ext cx="1208344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369" y="-152400"/>
            <a:ext cx="8162564" cy="685800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D68B1C"/>
                </a:solidFill>
              </a:rPr>
              <a:t>Sistem</a:t>
            </a:r>
            <a:r>
              <a:rPr lang="en-US" sz="3200" b="1" dirty="0" smtClean="0">
                <a:solidFill>
                  <a:srgbClr val="D68B1C"/>
                </a:solidFill>
              </a:rPr>
              <a:t> MED Plant PLTU </a:t>
            </a:r>
            <a:r>
              <a:rPr lang="en-US" sz="3200" b="1" dirty="0" err="1" smtClean="0">
                <a:solidFill>
                  <a:srgbClr val="D68B1C"/>
                </a:solidFill>
              </a:rPr>
              <a:t>Indramayu</a:t>
            </a:r>
            <a:endParaRPr lang="en-US" sz="3200" b="1" dirty="0">
              <a:solidFill>
                <a:srgbClr val="D68B1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05681" y="4289946"/>
            <a:ext cx="10831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3439" y="4097923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</a:t>
            </a:r>
            <a:r>
              <a:rPr lang="en-US" sz="1600" dirty="0" smtClean="0">
                <a:solidFill>
                  <a:schemeClr val="bg1"/>
                </a:solidFill>
              </a:rPr>
              <a:t>team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81881" y="5029200"/>
            <a:ext cx="108318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3317" y="4724407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Air </a:t>
            </a:r>
            <a:r>
              <a:rPr lang="en-US" sz="1600" dirty="0" err="1" smtClean="0">
                <a:solidFill>
                  <a:schemeClr val="bg1"/>
                </a:solidFill>
              </a:rPr>
              <a:t>umpan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laut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9298" y="5541524"/>
            <a:ext cx="1083183" cy="0"/>
          </a:xfrm>
          <a:prstGeom prst="line">
            <a:avLst/>
          </a:prstGeom>
          <a:ln>
            <a:solidFill>
              <a:srgbClr val="4FD1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4498" y="6172200"/>
            <a:ext cx="1083183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73317" y="5377934"/>
            <a:ext cx="103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Air </a:t>
            </a:r>
            <a:r>
              <a:rPr lang="en-US" sz="1600" dirty="0" err="1" smtClean="0">
                <a:solidFill>
                  <a:schemeClr val="bg1"/>
                </a:solidFill>
              </a:rPr>
              <a:t>tawar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3319" y="5986046"/>
            <a:ext cx="687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Brine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427550" y="914400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682912" y="1295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1296063" y="2665475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779517" y="3841845"/>
            <a:ext cx="3094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945877" y="4650640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1" name="Straight Arrow Connector 2050"/>
          <p:cNvCxnSpPr/>
          <p:nvPr/>
        </p:nvCxnSpPr>
        <p:spPr>
          <a:xfrm>
            <a:off x="4564849" y="6155323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883843" y="6186985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139300" y="5589896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958748" y="6155323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920717" y="6635805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2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319881" y="228600"/>
            <a:ext cx="5562600" cy="458115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PERUMUSAN MASALAH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1655119" y="907995"/>
            <a:ext cx="10441720" cy="458115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/>
              <a:t>mendapat</a:t>
            </a:r>
            <a:r>
              <a:rPr lang="en-US" sz="2400" dirty="0"/>
              <a:t> data </a:t>
            </a:r>
            <a:r>
              <a:rPr lang="en-US" sz="2400" dirty="0" err="1"/>
              <a:t>operasi</a:t>
            </a:r>
            <a:r>
              <a:rPr lang="en-US" sz="2400" dirty="0"/>
              <a:t> MED </a:t>
            </a:r>
            <a:r>
              <a:rPr lang="en-US" sz="2400" dirty="0" smtClean="0"/>
              <a:t>PLTU?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mengolah</a:t>
            </a:r>
            <a:r>
              <a:rPr lang="en-US" sz="2400" dirty="0" smtClean="0"/>
              <a:t> data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menghitung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air </a:t>
            </a:r>
            <a:r>
              <a:rPr lang="en-US" sz="2400" dirty="0" err="1" smtClean="0"/>
              <a:t>tawar</a:t>
            </a:r>
            <a:r>
              <a:rPr lang="en-US" sz="2400" dirty="0" smtClean="0"/>
              <a:t> </a:t>
            </a:r>
            <a:r>
              <a:rPr lang="en-US" sz="2400" dirty="0" err="1" smtClean="0"/>
              <a:t>ditiap</a:t>
            </a:r>
            <a:r>
              <a:rPr lang="en-US" sz="2400" dirty="0" smtClean="0"/>
              <a:t> </a:t>
            </a:r>
            <a:r>
              <a:rPr lang="en-US" sz="2400" dirty="0" err="1" smtClean="0"/>
              <a:t>efeknya</a:t>
            </a:r>
            <a:r>
              <a:rPr lang="en-US" sz="2400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menghitung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air </a:t>
            </a:r>
            <a:r>
              <a:rPr lang="en-US" sz="2400" dirty="0" err="1" smtClean="0"/>
              <a:t>tawar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kesetimbangan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menganilisis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air </a:t>
            </a:r>
            <a:r>
              <a:rPr lang="en-US" sz="2400" dirty="0" err="1" smtClean="0"/>
              <a:t>tawar</a:t>
            </a:r>
            <a:r>
              <a:rPr lang="en-US" sz="2400" dirty="0" smtClean="0"/>
              <a:t> </a:t>
            </a:r>
            <a:r>
              <a:rPr lang="en-US" sz="2400" dirty="0" err="1" smtClean="0"/>
              <a:t>aktual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teoritis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i="1" dirty="0" smtClean="0"/>
              <a:t>commissioning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519" y="-381000"/>
            <a:ext cx="11749597" cy="1295400"/>
          </a:xfrm>
        </p:spPr>
        <p:txBody>
          <a:bodyPr anchor="ctr"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chemeClr val="accent3"/>
                </a:solidFill>
              </a:rPr>
              <a:t>Analis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</a:rPr>
              <a:t>Kesetimbangan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</a:rPr>
              <a:t>Laju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</a:rPr>
              <a:t>Aliran</a:t>
            </a:r>
            <a:r>
              <a:rPr lang="en-US" sz="3200" dirty="0" smtClean="0">
                <a:solidFill>
                  <a:schemeClr val="accent3"/>
                </a:solidFill>
              </a:rPr>
              <a:t> Massa Air </a:t>
            </a:r>
            <a:r>
              <a:rPr lang="en-US" sz="3200" dirty="0" err="1" smtClean="0">
                <a:solidFill>
                  <a:schemeClr val="accent3"/>
                </a:solidFill>
              </a:rPr>
              <a:t>Umpan</a:t>
            </a:r>
            <a:endParaRPr lang="en-US" sz="32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81" y="1143000"/>
                <a:ext cx="7655301" cy="1775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accent3"/>
                    </a:solidFill>
                  </a:rPr>
                  <a:t>Laju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Aliran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Massa Air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Umpan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yang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Masuk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E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fek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4 -7</a:t>
                </a:r>
              </a:p>
              <a:p>
                <a:r>
                  <a:rPr lang="en-US" dirty="0" smtClean="0">
                    <a:solidFill>
                      <a:schemeClr val="accent3"/>
                    </a:solidFill>
                  </a:rPr>
                  <a:t>(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layar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monitor) :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𝑎𝑖𝑟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𝑢𝑚𝑝𝑎𝑛</m:t>
                        </m:r>
                        <m:r>
                          <a:rPr lang="en-US" b="0" i="1" smtClean="0">
                            <a:latin typeface="Cambria Math"/>
                          </a:rPr>
                          <m:t> 4−7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  <m:r>
                          <a:rPr lang="en-US" b="0" i="1" smtClean="0">
                            <a:latin typeface="Cambria Math"/>
                          </a:rPr>
                          <m:t> 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  <m:r>
                          <a:rPr lang="en-US" b="0" i="1" smtClean="0">
                            <a:latin typeface="Cambria Math"/>
                          </a:rPr>
                          <m:t> 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  <m:r>
                          <a:rPr lang="en-US" b="0" i="1" smtClean="0">
                            <a:latin typeface="Cambria Math"/>
                          </a:rPr>
                          <m:t> 6</m:t>
                        </m:r>
                      </m:sub>
                    </m:sSub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  <m:r>
                          <a:rPr lang="en-US" b="0" i="1" smtClean="0">
                            <a:latin typeface="Cambria Math"/>
                          </a:rPr>
                          <m:t> 7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          = 99 ton/h + 97 ton/h + 96 ton/h + 92 ton/h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          = 384 ton/h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" y="1143000"/>
                <a:ext cx="7655301" cy="1775743"/>
              </a:xfrm>
              <a:prstGeom prst="rect">
                <a:avLst/>
              </a:prstGeom>
              <a:blipFill rotWithShape="1">
                <a:blip r:embed="rId2"/>
                <a:stretch>
                  <a:fillRect l="-637" t="-1718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081" y="3101057"/>
                <a:ext cx="6123023" cy="1775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accent3"/>
                    </a:solidFill>
                  </a:rPr>
                  <a:t>Laju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Aliran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Massa Air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Umpan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yang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Masuk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E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fek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1 -3 </a:t>
                </a:r>
              </a:p>
              <a:p>
                <a:pPr marL="287338" indent="-287338"/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(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layar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monitor) :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𝑎𝑖𝑟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𝑢𝑚𝑝𝑎𝑛</m:t>
                        </m:r>
                        <m:r>
                          <a:rPr lang="en-US" b="0" i="1" smtClean="0">
                            <a:latin typeface="Cambria Math"/>
                          </a:rPr>
                          <m:t> 1−3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  <m:r>
                          <a:rPr lang="en-US" b="0" i="1" smtClean="0">
                            <a:latin typeface="Cambria Math"/>
                          </a:rPr>
                          <m:t> 1</m:t>
                        </m:r>
                      </m:sub>
                    </m:sSub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  <m:r>
                          <a:rPr lang="en-US" b="0" i="1" smtClean="0">
                            <a:latin typeface="Cambria Math"/>
                          </a:rPr>
                          <m:t> 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  <m:r>
                          <a:rPr lang="en-US" b="0" i="1" smtClean="0">
                            <a:latin typeface="Cambria Math"/>
                          </a:rPr>
                          <m:t> 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 </a:t>
                </a:r>
                <a:r>
                  <a:rPr lang="en-US" dirty="0" smtClean="0"/>
                  <a:t>         = 111 ton/h  + 112 ton/h + 109 ton/h</a:t>
                </a:r>
              </a:p>
              <a:p>
                <a:r>
                  <a:rPr lang="en-US" dirty="0" smtClean="0"/>
                  <a:t>	          = 332 ton/h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" y="3101057"/>
                <a:ext cx="6123023" cy="1775743"/>
              </a:xfrm>
              <a:prstGeom prst="rect">
                <a:avLst/>
              </a:prstGeom>
              <a:blipFill rotWithShape="1">
                <a:blip r:embed="rId3"/>
                <a:stretch>
                  <a:fillRect l="-597" t="-1718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98" y="5029200"/>
                <a:ext cx="5272597" cy="1498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accent3"/>
                    </a:solidFill>
                  </a:rPr>
                  <a:t>Laju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Aliran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Uap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untuk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di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Efek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4 – 7 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𝑢𝑎𝑝</m:t>
                        </m:r>
                        <m:r>
                          <a:rPr lang="en-US" b="0" i="1" smtClean="0">
                            <a:latin typeface="Cambria Math"/>
                          </a:rPr>
                          <m:t> 4−7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𝑢𝑎𝑝</m:t>
                        </m:r>
                        <m:r>
                          <a:rPr lang="en-US" i="1">
                            <a:latin typeface="Cambria Math"/>
                          </a:rPr>
                          <m:t> 4</m:t>
                        </m:r>
                      </m:sub>
                    </m:sSub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𝑢𝑎𝑝</m:t>
                        </m:r>
                        <m:r>
                          <a:rPr lang="en-US" i="1">
                            <a:latin typeface="Cambria Math"/>
                          </a:rPr>
                          <m:t> 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𝑢𝑎𝑝</m:t>
                        </m:r>
                        <m:r>
                          <a:rPr lang="en-US" i="1">
                            <a:latin typeface="Cambria Math"/>
                          </a:rPr>
                          <m:t> 6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𝑢𝑎𝑝</m:t>
                        </m:r>
                        <m:r>
                          <a:rPr lang="en-US" i="1">
                            <a:latin typeface="Cambria Math"/>
                          </a:rPr>
                          <m:t> 7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= 13,1571 + 13,5024 + 13,872 + 13,6712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= 54, 2 ton/jam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" y="5029200"/>
                <a:ext cx="5272597" cy="1498744"/>
              </a:xfrm>
              <a:prstGeom prst="rect">
                <a:avLst/>
              </a:prstGeom>
              <a:blipFill rotWithShape="1">
                <a:blip r:embed="rId4"/>
                <a:stretch>
                  <a:fillRect l="-809" t="-2033" r="-347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73081" y="3101056"/>
                <a:ext cx="4267200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accent3"/>
                    </a:solidFill>
                  </a:rPr>
                  <a:t>Laju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Aliran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Massa Air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Umpan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yang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M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asuk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E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fek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1-3 </a:t>
                </a:r>
                <a:r>
                  <a:rPr lang="en-US" dirty="0" err="1" smtClean="0">
                    <a:solidFill>
                      <a:schemeClr val="accent3"/>
                    </a:solidFill>
                  </a:rPr>
                  <a:t>teoritis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  <m:r>
                          <a:rPr lang="en-US" b="0" i="1" smtClean="0">
                            <a:latin typeface="Cambria Math"/>
                          </a:rPr>
                          <m:t>4−7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𝑢𝑎𝑝</m:t>
                        </m:r>
                        <m:r>
                          <a:rPr lang="en-US" i="1">
                            <a:latin typeface="Cambria Math"/>
                          </a:rPr>
                          <m:t> 4−7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	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  </a:t>
                </a:r>
                <a:r>
                  <a:rPr lang="en-US" dirty="0" smtClean="0"/>
                  <a:t>= 384 ton/h – 54,2 ton/h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	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  </a:t>
                </a:r>
                <a:r>
                  <a:rPr lang="en-US" dirty="0" smtClean="0"/>
                  <a:t>= 329,8 ton/h</a:t>
                </a:r>
                <a:endParaRPr lang="en-US" dirty="0" smtClean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081" y="3101056"/>
                <a:ext cx="4267200" cy="1775743"/>
              </a:xfrm>
              <a:prstGeom prst="rect">
                <a:avLst/>
              </a:prstGeom>
              <a:blipFill rotWithShape="1">
                <a:blip r:embed="rId5"/>
                <a:stretch>
                  <a:fillRect l="-857" t="-1718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7470" y="5306199"/>
                <a:ext cx="6502293" cy="944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  <m:r>
                          <a:rPr lang="en-US" i="1">
                            <a:latin typeface="Cambria Math"/>
                          </a:rPr>
                          <m:t> 1−3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aktual</a:t>
                </a:r>
                <a:r>
                  <a:rPr lang="en-US" dirty="0" smtClean="0"/>
                  <a:t>) </a:t>
                </a:r>
                <a:r>
                  <a:rPr lang="en-US" dirty="0"/>
                  <a:t>–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𝑎𝑖𝑟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𝑢𝑚𝑝𝑎𝑛</m:t>
                        </m:r>
                        <m:r>
                          <a:rPr lang="en-US" i="1">
                            <a:latin typeface="Cambria Math"/>
                          </a:rPr>
                          <m:t> 1−3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teoritis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	    = 332 ton/h – 329,8 ton/h</a:t>
                </a:r>
              </a:p>
              <a:p>
                <a:r>
                  <a:rPr lang="en-US" smtClean="0"/>
                  <a:t>	    = </a:t>
                </a:r>
                <a:r>
                  <a:rPr lang="en-US" dirty="0" smtClean="0"/>
                  <a:t>2,2 ton/h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470" y="5306199"/>
                <a:ext cx="6502293" cy="944746"/>
              </a:xfrm>
              <a:prstGeom prst="rect">
                <a:avLst/>
              </a:prstGeom>
              <a:blipFill rotWithShape="1">
                <a:blip r:embed="rId6"/>
                <a:stretch>
                  <a:fillRect t="-322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6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5" y="381000"/>
            <a:ext cx="7748326" cy="782637"/>
          </a:xfrm>
        </p:spPr>
        <p:txBody>
          <a:bodyPr>
            <a:normAutofit fontScale="9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FF9E1D"/>
                </a:solidFill>
              </a:rPr>
              <a:t>Perbandingan</a:t>
            </a:r>
            <a:r>
              <a:rPr lang="en-US" sz="2800" b="1" dirty="0" smtClean="0">
                <a:solidFill>
                  <a:srgbClr val="FF9E1D"/>
                </a:solidFill>
              </a:rPr>
              <a:t> </a:t>
            </a:r>
            <a:r>
              <a:rPr lang="en-US" sz="2800" b="1" dirty="0" err="1" smtClean="0">
                <a:solidFill>
                  <a:srgbClr val="FF9E1D"/>
                </a:solidFill>
              </a:rPr>
              <a:t>Laju</a:t>
            </a:r>
            <a:r>
              <a:rPr lang="en-US" sz="2800" b="1" dirty="0" smtClean="0">
                <a:solidFill>
                  <a:srgbClr val="FF9E1D"/>
                </a:solidFill>
              </a:rPr>
              <a:t> </a:t>
            </a:r>
            <a:r>
              <a:rPr lang="en-US" sz="2800" b="1" dirty="0" err="1" smtClean="0">
                <a:solidFill>
                  <a:srgbClr val="FF9E1D"/>
                </a:solidFill>
              </a:rPr>
              <a:t>Produksi</a:t>
            </a:r>
            <a:r>
              <a:rPr lang="en-US" sz="2800" b="1" dirty="0" smtClean="0">
                <a:solidFill>
                  <a:srgbClr val="FF9E1D"/>
                </a:solidFill>
              </a:rPr>
              <a:t> Air </a:t>
            </a:r>
            <a:r>
              <a:rPr lang="en-US" sz="2800" b="1" dirty="0" err="1" smtClean="0">
                <a:solidFill>
                  <a:srgbClr val="FF9E1D"/>
                </a:solidFill>
              </a:rPr>
              <a:t>Tawar</a:t>
            </a:r>
            <a:r>
              <a:rPr lang="en-US" sz="2800" b="1" dirty="0" smtClean="0">
                <a:solidFill>
                  <a:srgbClr val="FF9E1D"/>
                </a:solidFill>
              </a:rPr>
              <a:t> </a:t>
            </a:r>
            <a:r>
              <a:rPr lang="en-US" sz="2800" b="1" dirty="0" err="1" smtClean="0">
                <a:solidFill>
                  <a:srgbClr val="FF9E1D"/>
                </a:solidFill>
              </a:rPr>
              <a:t>Secara</a:t>
            </a:r>
            <a:r>
              <a:rPr lang="en-US" sz="2800" b="1" dirty="0" smtClean="0">
                <a:solidFill>
                  <a:srgbClr val="FF9E1D"/>
                </a:solidFill>
              </a:rPr>
              <a:t> </a:t>
            </a:r>
            <a:r>
              <a:rPr lang="en-US" sz="2800" b="1" dirty="0" err="1" smtClean="0">
                <a:solidFill>
                  <a:srgbClr val="FF9E1D"/>
                </a:solidFill>
              </a:rPr>
              <a:t>Aktual</a:t>
            </a:r>
            <a:r>
              <a:rPr lang="en-US" sz="2800" b="1" dirty="0">
                <a:solidFill>
                  <a:srgbClr val="FF9E1D"/>
                </a:solidFill>
              </a:rPr>
              <a:t> </a:t>
            </a:r>
            <a:r>
              <a:rPr lang="en-US" sz="2800" b="1" dirty="0" err="1" smtClean="0">
                <a:solidFill>
                  <a:srgbClr val="FF9E1D"/>
                </a:solidFill>
              </a:rPr>
              <a:t>Dengan</a:t>
            </a:r>
            <a:r>
              <a:rPr lang="en-US" sz="2800" b="1" dirty="0" smtClean="0">
                <a:solidFill>
                  <a:srgbClr val="FF9E1D"/>
                </a:solidFill>
              </a:rPr>
              <a:t> </a:t>
            </a:r>
            <a:r>
              <a:rPr lang="en-US" sz="2800" b="1" dirty="0" err="1" smtClean="0">
                <a:solidFill>
                  <a:srgbClr val="FF9E1D"/>
                </a:solidFill>
              </a:rPr>
              <a:t>Teoritis</a:t>
            </a:r>
            <a:endParaRPr lang="en-US" sz="2800" b="1" dirty="0">
              <a:solidFill>
                <a:srgbClr val="FF9E1D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64168487"/>
              </p:ext>
            </p:extLst>
          </p:nvPr>
        </p:nvGraphicFramePr>
        <p:xfrm>
          <a:off x="1301026" y="1512332"/>
          <a:ext cx="8046509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1766" y="215866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ton/</a:t>
            </a:r>
            <a:r>
              <a:rPr lang="en-US" dirty="0"/>
              <a:t>j</a:t>
            </a:r>
            <a:r>
              <a:rPr lang="en-US" dirty="0" smtClean="0"/>
              <a:t>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75" y="1042503"/>
            <a:ext cx="3140843" cy="554037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accent3"/>
                </a:solidFill>
              </a:rPr>
              <a:t>Penyebab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16" y="1920943"/>
            <a:ext cx="9856973" cy="1584257"/>
          </a:xfrm>
        </p:spPr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instrument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r>
              <a:rPr lang="en-US" dirty="0" smtClean="0"/>
              <a:t> di </a:t>
            </a:r>
            <a:r>
              <a:rPr lang="en-US" dirty="0" err="1" smtClean="0"/>
              <a:t>pipa</a:t>
            </a:r>
            <a:r>
              <a:rPr lang="en-US" dirty="0" smtClean="0"/>
              <a:t> air </a:t>
            </a:r>
            <a:r>
              <a:rPr lang="en-US" dirty="0" err="1" smtClean="0"/>
              <a:t>umpan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MED</a:t>
            </a:r>
          </a:p>
        </p:txBody>
      </p:sp>
    </p:spTree>
    <p:extLst>
      <p:ext uri="{BB962C8B-B14F-4D97-AF65-F5344CB8AC3E}">
        <p14:creationId xmlns:p14="http://schemas.microsoft.com/office/powerpoint/2010/main" val="22907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97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281" y="228600"/>
            <a:ext cx="3295584" cy="554037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chemeClr val="accent3"/>
                </a:solidFill>
              </a:rPr>
              <a:t>Kesimpulan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281" y="762000"/>
            <a:ext cx="10602474" cy="2743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</a:rPr>
              <a:t>Hasil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jumlah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produksi</a:t>
            </a:r>
            <a:r>
              <a:rPr lang="en-US" sz="2400" dirty="0">
                <a:solidFill>
                  <a:schemeClr val="bg1"/>
                </a:solidFill>
              </a:rPr>
              <a:t> air </a:t>
            </a:r>
            <a:r>
              <a:rPr lang="en-US" sz="2400" dirty="0" err="1">
                <a:solidFill>
                  <a:schemeClr val="bg1"/>
                </a:solidFill>
              </a:rPr>
              <a:t>tawar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teoritis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sebesar</a:t>
            </a:r>
            <a:r>
              <a:rPr lang="en-US" sz="2400" dirty="0">
                <a:solidFill>
                  <a:schemeClr val="bg1"/>
                </a:solidFill>
              </a:rPr>
              <a:t> 133,269 </a:t>
            </a:r>
            <a:r>
              <a:rPr lang="en-US" sz="2400" dirty="0" smtClean="0">
                <a:solidFill>
                  <a:schemeClr val="bg1"/>
                </a:solidFill>
              </a:rPr>
              <a:t>ton/jam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Hasil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jumlah</a:t>
            </a:r>
            <a:r>
              <a:rPr lang="en-US" sz="2400" dirty="0" smtClean="0">
                <a:solidFill>
                  <a:schemeClr val="bg1"/>
                </a:solidFill>
              </a:rPr>
              <a:t> air </a:t>
            </a:r>
            <a:r>
              <a:rPr lang="en-US" sz="2400" dirty="0" err="1" smtClean="0">
                <a:solidFill>
                  <a:schemeClr val="bg1"/>
                </a:solidFill>
              </a:rPr>
              <a:t>bersih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dihitung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teoritik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MED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kondisi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commissioning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sebesar</a:t>
            </a:r>
            <a:r>
              <a:rPr lang="en-US" sz="2400" dirty="0" smtClean="0">
                <a:solidFill>
                  <a:schemeClr val="bg1"/>
                </a:solidFill>
              </a:rPr>
              <a:t> 133,269 ton/jam yang </a:t>
            </a:r>
            <a:r>
              <a:rPr lang="en-US" sz="2400" dirty="0" err="1" smtClean="0">
                <a:solidFill>
                  <a:schemeClr val="bg1"/>
                </a:solidFill>
              </a:rPr>
              <a:t>dimana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berbeda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</a:rPr>
              <a:t>aktual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yaitu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sebesar</a:t>
            </a:r>
            <a:r>
              <a:rPr lang="en-US" sz="2400" dirty="0" smtClean="0">
                <a:solidFill>
                  <a:schemeClr val="bg1"/>
                </a:solidFill>
              </a:rPr>
              <a:t> 127 ton/jam</a:t>
            </a:r>
          </a:p>
        </p:txBody>
      </p:sp>
    </p:spTree>
    <p:extLst>
      <p:ext uri="{BB962C8B-B14F-4D97-AF65-F5344CB8AC3E}">
        <p14:creationId xmlns:p14="http://schemas.microsoft.com/office/powerpoint/2010/main" val="9969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69763" cy="6844308"/>
          </a:xfrm>
        </p:spPr>
      </p:pic>
      <p:sp>
        <p:nvSpPr>
          <p:cNvPr id="6" name="TextBox 5"/>
          <p:cNvSpPr txBox="1"/>
          <p:nvPr/>
        </p:nvSpPr>
        <p:spPr>
          <a:xfrm>
            <a:off x="5272881" y="1524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TERIMA KASIH</a:t>
            </a:r>
            <a:endParaRPr lang="en-US" sz="88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2481" y="1447800"/>
            <a:ext cx="5417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ATAS PERHATIANNYA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76025" y="1253410"/>
            <a:ext cx="3327416" cy="72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9E1D"/>
                </a:solidFill>
              </a:rPr>
              <a:t>TUJUAN</a:t>
            </a:r>
            <a:endParaRPr lang="en-US" sz="3200" b="1" dirty="0">
              <a:solidFill>
                <a:srgbClr val="FF9E1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764" y="2512772"/>
            <a:ext cx="9552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 smtClean="0"/>
              <a:t>Menghitung</a:t>
            </a:r>
            <a:r>
              <a:rPr lang="en-US" sz="2800" dirty="0" smtClean="0"/>
              <a:t> </a:t>
            </a:r>
            <a:r>
              <a:rPr lang="en-US" sz="2800" dirty="0" err="1" smtClean="0"/>
              <a:t>laju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air </a:t>
            </a:r>
            <a:r>
              <a:rPr lang="en-US" sz="2800" dirty="0" err="1" smtClean="0"/>
              <a:t>tawar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i="1" dirty="0"/>
              <a:t>Multi Effect Distillation</a:t>
            </a:r>
            <a:r>
              <a:rPr lang="en-US" sz="2800" dirty="0" smtClean="0"/>
              <a:t> (MED)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/>
              <a:t> </a:t>
            </a:r>
            <a:r>
              <a:rPr lang="en-US" sz="2800" i="1" dirty="0" smtClean="0"/>
              <a:t>commissioning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/>
              <a:t>Membandingkan</a:t>
            </a:r>
            <a:r>
              <a:rPr lang="en-US" sz="2800" dirty="0" smtClean="0"/>
              <a:t> </a:t>
            </a:r>
            <a:r>
              <a:rPr lang="en-US" sz="2800" dirty="0" err="1" smtClean="0"/>
              <a:t>laju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air </a:t>
            </a:r>
            <a:r>
              <a:rPr lang="en-US" sz="2800" dirty="0" err="1" smtClean="0"/>
              <a:t>tawar</a:t>
            </a:r>
            <a:r>
              <a:rPr lang="en-US" sz="2800" dirty="0" smtClean="0"/>
              <a:t> </a:t>
            </a:r>
            <a:r>
              <a:rPr lang="en-US" sz="2800" dirty="0" err="1" smtClean="0"/>
              <a:t>aktual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teoritis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i="1" dirty="0" smtClean="0"/>
              <a:t>commissioning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6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ppmijeddah.files.wordpress.com/2013/02/hea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24680" y="990600"/>
            <a:ext cx="10962431" cy="5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9349" y="228600"/>
            <a:ext cx="4354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9E1D"/>
                </a:solidFill>
              </a:rPr>
              <a:t> </a:t>
            </a:r>
            <a:r>
              <a:rPr lang="en-US" sz="3200" b="1" dirty="0" err="1" smtClean="0">
                <a:solidFill>
                  <a:srgbClr val="FF9E1D"/>
                </a:solidFill>
              </a:rPr>
              <a:t>Prinsip</a:t>
            </a:r>
            <a:r>
              <a:rPr lang="en-US" sz="3200" dirty="0" smtClean="0">
                <a:solidFill>
                  <a:srgbClr val="FF9E1D"/>
                </a:solidFill>
              </a:rPr>
              <a:t> </a:t>
            </a:r>
            <a:r>
              <a:rPr lang="en-US" sz="3200" b="1" dirty="0" err="1" smtClean="0">
                <a:solidFill>
                  <a:srgbClr val="FF9E1D"/>
                </a:solidFill>
              </a:rPr>
              <a:t>Desalinasi</a:t>
            </a:r>
            <a:endParaRPr lang="en-US" sz="3200" b="1" dirty="0">
              <a:solidFill>
                <a:srgbClr val="FF9E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" y="381000"/>
            <a:ext cx="6477001" cy="703935"/>
          </a:xfrm>
        </p:spPr>
        <p:txBody>
          <a:bodyPr anchor="ctr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9E1D"/>
                </a:solidFill>
              </a:rPr>
              <a:t>MULTI EFFECT DISTILLATION</a:t>
            </a:r>
            <a:endParaRPr lang="en-US" sz="3200" dirty="0">
              <a:solidFill>
                <a:srgbClr val="FF9E1D"/>
              </a:solidFill>
            </a:endParaRPr>
          </a:p>
        </p:txBody>
      </p:sp>
      <p:pic>
        <p:nvPicPr>
          <p:cNvPr id="5" name="MED (MULTI EFFECT DISTILLATION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781.1111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881" y="1219200"/>
            <a:ext cx="9840547" cy="5257800"/>
          </a:xfrm>
        </p:spPr>
      </p:pic>
    </p:spTree>
    <p:extLst>
      <p:ext uri="{BB962C8B-B14F-4D97-AF65-F5344CB8AC3E}">
        <p14:creationId xmlns:p14="http://schemas.microsoft.com/office/powerpoint/2010/main" val="39164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9881" y="609600"/>
            <a:ext cx="5150957" cy="706437"/>
          </a:xfrm>
        </p:spPr>
        <p:txBody>
          <a:bodyPr>
            <a:norm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9E1D"/>
                </a:solidFill>
              </a:rPr>
              <a:t>BATASAN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9E1D"/>
                </a:solidFill>
              </a:rPr>
              <a:t>MASALAH</a:t>
            </a:r>
            <a:endParaRPr lang="en-US" sz="3200" b="1" dirty="0">
              <a:solidFill>
                <a:srgbClr val="FF9E1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1278" y="1920943"/>
            <a:ext cx="9856973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 smtClean="0"/>
              <a:t>penjelasan</a:t>
            </a:r>
            <a:r>
              <a:rPr lang="en-US" sz="2400" dirty="0"/>
              <a:t> </a:t>
            </a:r>
            <a:r>
              <a:rPr lang="en-US" sz="2400" dirty="0" smtClean="0"/>
              <a:t>di </a:t>
            </a:r>
            <a:r>
              <a:rPr lang="en-US" sz="2400" dirty="0" err="1" smtClean="0"/>
              <a:t>atas</a:t>
            </a:r>
            <a:r>
              <a:rPr lang="en-US" sz="2400" dirty="0" smtClean="0"/>
              <a:t>,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lingkup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pembahasan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i="1" dirty="0" smtClean="0"/>
              <a:t>Ejector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7,1 </a:t>
            </a:r>
            <a:r>
              <a:rPr lang="en-US" sz="2400" dirty="0" err="1" smtClean="0"/>
              <a:t>kPa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Kesetimbangan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Termal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laju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 </a:t>
            </a:r>
            <a:r>
              <a:rPr lang="en-US" sz="2400" dirty="0" err="1" smtClean="0"/>
              <a:t>uap</a:t>
            </a:r>
            <a:r>
              <a:rPr lang="en-US" sz="2400" dirty="0" smtClean="0"/>
              <a:t>  yang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/>
              <a:t>b</a:t>
            </a:r>
            <a:r>
              <a:rPr lang="en-US" sz="2400" dirty="0" smtClean="0"/>
              <a:t>oiler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/>
              <a:t> </a:t>
            </a:r>
            <a:r>
              <a:rPr lang="en-US" sz="2400" dirty="0" err="1" smtClean="0"/>
              <a:t>efek</a:t>
            </a:r>
            <a:r>
              <a:rPr lang="en-US" sz="2400" dirty="0" smtClean="0"/>
              <a:t> 1 </a:t>
            </a:r>
            <a:r>
              <a:rPr lang="en-US" sz="2400" dirty="0" err="1"/>
              <a:t>s</a:t>
            </a:r>
            <a:r>
              <a:rPr lang="en-US" sz="2400" dirty="0" err="1" smtClean="0"/>
              <a:t>ebesar</a:t>
            </a:r>
            <a:r>
              <a:rPr lang="en-US" sz="2400" dirty="0" smtClean="0"/>
              <a:t> 0,68 MPa </a:t>
            </a:r>
            <a:r>
              <a:rPr lang="en-US" sz="2400" dirty="0" err="1" smtClean="0"/>
              <a:t>dan</a:t>
            </a:r>
            <a:r>
              <a:rPr lang="en-US" sz="2400" dirty="0" smtClean="0"/>
              <a:t> 17,4 ton/h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53" y="985720"/>
            <a:ext cx="8667308" cy="610820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9E1D"/>
                </a:solidFill>
              </a:rPr>
              <a:t>METODOLOGI </a:t>
            </a:r>
            <a:endParaRPr lang="en-US" sz="3200" b="1" dirty="0">
              <a:solidFill>
                <a:srgbClr val="FF9E1D"/>
              </a:solidFill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3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Data 9"/>
          <p:cNvSpPr>
            <a:spLocks noChangeArrowheads="1"/>
          </p:cNvSpPr>
          <p:nvPr/>
        </p:nvSpPr>
        <p:spPr bwMode="auto">
          <a:xfrm>
            <a:off x="5658135" y="5898531"/>
            <a:ext cx="1798859" cy="346076"/>
          </a:xfrm>
          <a:prstGeom prst="flowChartInputOutpu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Kesimpulan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5817066" y="5254007"/>
            <a:ext cx="1499111" cy="40831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Analisis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Data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lowchart: Terminator 5"/>
          <p:cNvSpPr>
            <a:spLocks noChangeArrowheads="1"/>
          </p:cNvSpPr>
          <p:nvPr/>
        </p:nvSpPr>
        <p:spPr bwMode="auto">
          <a:xfrm>
            <a:off x="6058880" y="6445610"/>
            <a:ext cx="1015485" cy="342900"/>
          </a:xfrm>
          <a:prstGeom prst="flowChartTerminator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Selesai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lowchart: Data 18"/>
          <p:cNvSpPr>
            <a:spLocks noChangeArrowheads="1"/>
          </p:cNvSpPr>
          <p:nvPr/>
        </p:nvSpPr>
        <p:spPr bwMode="auto">
          <a:xfrm>
            <a:off x="5224471" y="4052269"/>
            <a:ext cx="2585868" cy="973138"/>
          </a:xfrm>
          <a:prstGeom prst="flowChartInputOutpu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Penyusunan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Kesetimbangan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Pengolahan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Data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93"/>
          <p:cNvSpPr>
            <a:spLocks noChangeArrowheads="1"/>
          </p:cNvSpPr>
          <p:nvPr/>
        </p:nvSpPr>
        <p:spPr bwMode="auto">
          <a:xfrm>
            <a:off x="4168800" y="2663207"/>
            <a:ext cx="1689252" cy="36157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Studi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Lapangan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94"/>
          <p:cNvSpPr>
            <a:spLocks noChangeArrowheads="1"/>
          </p:cNvSpPr>
          <p:nvPr/>
        </p:nvSpPr>
        <p:spPr bwMode="auto">
          <a:xfrm>
            <a:off x="7271492" y="2663207"/>
            <a:ext cx="1642821" cy="3746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Studi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Literatur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90"/>
          <p:cNvSpPr>
            <a:spLocks noChangeArrowheads="1"/>
          </p:cNvSpPr>
          <p:nvPr/>
        </p:nvSpPr>
        <p:spPr bwMode="auto">
          <a:xfrm>
            <a:off x="5638207" y="3460138"/>
            <a:ext cx="1754758" cy="3737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Pengumpulan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Data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032"/>
          <p:cNvSpPr>
            <a:spLocks noChangeArrowheads="1"/>
          </p:cNvSpPr>
          <p:nvPr/>
        </p:nvSpPr>
        <p:spPr bwMode="auto">
          <a:xfrm>
            <a:off x="5566600" y="1769446"/>
            <a:ext cx="1953599" cy="4365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Identifikasi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Dan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Perumusan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Masalah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Flowchart: Terminator 1034"/>
          <p:cNvSpPr>
            <a:spLocks noChangeArrowheads="1"/>
          </p:cNvSpPr>
          <p:nvPr/>
        </p:nvSpPr>
        <p:spPr bwMode="auto">
          <a:xfrm>
            <a:off x="5968776" y="1139208"/>
            <a:ext cx="1112535" cy="381000"/>
          </a:xfrm>
          <a:prstGeom prst="flowChartTerminator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Mulai</a:t>
            </a:r>
            <a:endParaRPr kumimoji="0" lang="id-ID" alt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4"/>
          <p:cNvSpPr>
            <a:spLocks noChangeArrowheads="1"/>
          </p:cNvSpPr>
          <p:nvPr/>
        </p:nvSpPr>
        <p:spPr bwMode="auto">
          <a:xfrm>
            <a:off x="154744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6"/>
          <p:cNvSpPr>
            <a:spLocks noChangeArrowheads="1"/>
          </p:cNvSpPr>
          <p:nvPr/>
        </p:nvSpPr>
        <p:spPr bwMode="auto">
          <a:xfrm>
            <a:off x="976801" y="1479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7"/>
          <p:cNvSpPr>
            <a:spLocks noChangeArrowheads="1"/>
          </p:cNvSpPr>
          <p:nvPr/>
        </p:nvSpPr>
        <p:spPr bwMode="auto">
          <a:xfrm>
            <a:off x="976801" y="332601"/>
            <a:ext cx="11079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d-ID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154744" y="209492"/>
            <a:ext cx="18473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r"/>
              </a:tabLst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8"/>
          <p:cNvSpPr>
            <a:spLocks noChangeArrowheads="1"/>
          </p:cNvSpPr>
          <p:nvPr/>
        </p:nvSpPr>
        <p:spPr bwMode="auto">
          <a:xfrm>
            <a:off x="154744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514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1413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5013427" y="2474833"/>
            <a:ext cx="31063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9" idx="2"/>
          </p:cNvCxnSpPr>
          <p:nvPr/>
        </p:nvCxnSpPr>
        <p:spPr>
          <a:xfrm>
            <a:off x="5013427" y="3024781"/>
            <a:ext cx="5867" cy="2480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0" idx="2"/>
          </p:cNvCxnSpPr>
          <p:nvPr/>
        </p:nvCxnSpPr>
        <p:spPr>
          <a:xfrm>
            <a:off x="8092899" y="3037857"/>
            <a:ext cx="0" cy="234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025157" y="3272807"/>
            <a:ext cx="30648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6525045" y="1561483"/>
            <a:ext cx="1" cy="187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6515586" y="2206014"/>
            <a:ext cx="3" cy="249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5025161" y="2475823"/>
            <a:ext cx="1" cy="187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8119821" y="2475883"/>
            <a:ext cx="1" cy="187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6549265" y="3272807"/>
            <a:ext cx="1" cy="187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549265" y="3864945"/>
            <a:ext cx="1" cy="187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6572417" y="5066683"/>
            <a:ext cx="1" cy="187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6572417" y="5711207"/>
            <a:ext cx="1" cy="187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6569257" y="6244607"/>
            <a:ext cx="1" cy="187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9" y="609600"/>
            <a:ext cx="12073202" cy="611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369" y="-152400"/>
            <a:ext cx="8162564" cy="685800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D68B1C"/>
                </a:solidFill>
              </a:rPr>
              <a:t>Sistem</a:t>
            </a:r>
            <a:r>
              <a:rPr lang="en-US" sz="3200" b="1" dirty="0" smtClean="0">
                <a:solidFill>
                  <a:srgbClr val="D68B1C"/>
                </a:solidFill>
              </a:rPr>
              <a:t> MED Plant PLTU </a:t>
            </a:r>
            <a:r>
              <a:rPr lang="en-US" sz="3200" b="1" dirty="0" err="1" smtClean="0">
                <a:solidFill>
                  <a:srgbClr val="D68B1C"/>
                </a:solidFill>
              </a:rPr>
              <a:t>Indramayu</a:t>
            </a:r>
            <a:endParaRPr lang="en-US" sz="3200" b="1" dirty="0">
              <a:solidFill>
                <a:srgbClr val="D68B1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53281" y="4289946"/>
            <a:ext cx="10831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3439" y="4097923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team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3281" y="5105400"/>
            <a:ext cx="108318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3317" y="4724407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Air </a:t>
            </a:r>
            <a:r>
              <a:rPr lang="en-US" sz="1400" dirty="0" err="1" smtClean="0">
                <a:solidFill>
                  <a:schemeClr val="bg1"/>
                </a:solidFill>
              </a:rPr>
              <a:t>umpan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err="1" smtClean="0">
                <a:solidFill>
                  <a:schemeClr val="bg1"/>
                </a:solidFill>
              </a:rPr>
              <a:t>laut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53281" y="5541524"/>
            <a:ext cx="1083183" cy="0"/>
          </a:xfrm>
          <a:prstGeom prst="line">
            <a:avLst/>
          </a:prstGeom>
          <a:ln>
            <a:solidFill>
              <a:srgbClr val="4FD1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6898" y="6172200"/>
            <a:ext cx="1083183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73317" y="5377934"/>
            <a:ext cx="933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Air </a:t>
            </a:r>
            <a:r>
              <a:rPr lang="en-US" sz="1400" dirty="0" err="1" smtClean="0">
                <a:solidFill>
                  <a:schemeClr val="bg1"/>
                </a:solidFill>
              </a:rPr>
              <a:t>tawar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3319" y="5986046"/>
            <a:ext cx="62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Brine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90417" y="1066800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682912" y="1295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1296063" y="2665475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779517" y="3841845"/>
            <a:ext cx="3094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945877" y="4650640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1" name="Straight Arrow Connector 2050"/>
          <p:cNvCxnSpPr/>
          <p:nvPr/>
        </p:nvCxnSpPr>
        <p:spPr>
          <a:xfrm>
            <a:off x="4564849" y="6155323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883843" y="6186985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139300" y="5589896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958748" y="6155323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920717" y="6635805"/>
            <a:ext cx="3868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TM01859865[[fn=Kilter]]</Template>
  <TotalTime>2770</TotalTime>
  <Words>2347</Words>
  <Application>Microsoft Office PowerPoint</Application>
  <PresentationFormat>Custom</PresentationFormat>
  <Paragraphs>494</Paragraphs>
  <Slides>34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Kilter</vt:lpstr>
      <vt:lpstr>ANALISIS KESETIMBANGAN ENERGI SISTEM MED PADA SAAT KONDISI COMMISSIONING  (STUDI KASUS PLTU INDRAMAYU)</vt:lpstr>
      <vt:lpstr>LATAR BELAKANG</vt:lpstr>
      <vt:lpstr>PERUMUSAN MASALAH</vt:lpstr>
      <vt:lpstr>PowerPoint Presentation</vt:lpstr>
      <vt:lpstr>PowerPoint Presentation</vt:lpstr>
      <vt:lpstr>MULTI EFFECT DISTILLATION</vt:lpstr>
      <vt:lpstr>BATASAN MASALAH</vt:lpstr>
      <vt:lpstr>METODOLOGI </vt:lpstr>
      <vt:lpstr>Sistem MED Plant PLTU Indramayu</vt:lpstr>
      <vt:lpstr>PowerPoint Presentation</vt:lpstr>
      <vt:lpstr>PowerPoint Presentation</vt:lpstr>
      <vt:lpstr>PowerPoint Presentation</vt:lpstr>
      <vt:lpstr>Mencari Fraksi Uap di Efek 7</vt:lpstr>
      <vt:lpstr>PowerPoint Presentation</vt:lpstr>
      <vt:lpstr>Mencari Fraksi Uap di Efek 6</vt:lpstr>
      <vt:lpstr>PowerPoint Presentation</vt:lpstr>
      <vt:lpstr>Mencari Fraksi Uap di Efek 5</vt:lpstr>
      <vt:lpstr>PowerPoint Presentation</vt:lpstr>
      <vt:lpstr>Mencari Fraksi Uap di Efek 4</vt:lpstr>
      <vt:lpstr>PowerPoint Presentation</vt:lpstr>
      <vt:lpstr>Mencari Fraksi Uap di Efek 3</vt:lpstr>
      <vt:lpstr>PowerPoint Presentation</vt:lpstr>
      <vt:lpstr>Mencari Fraksi Uap di Efek 2</vt:lpstr>
      <vt:lpstr>PowerPoint Presentation</vt:lpstr>
      <vt:lpstr>Mencari Fraksi Uap di Efek 1</vt:lpstr>
      <vt:lpstr>Laju Aliran Uap di Efek 4 sampai 8</vt:lpstr>
      <vt:lpstr>PowerPoint Presentation</vt:lpstr>
      <vt:lpstr>Produksi Air Tawar (Commisioning)</vt:lpstr>
      <vt:lpstr>Sistem MED Plant PLTU Indramayu</vt:lpstr>
      <vt:lpstr>Analis Kesetimbangan Laju Aliran Massa Air Umpan</vt:lpstr>
      <vt:lpstr>Perbandingan Laju Produksi Air Tawar Secara Aktual Dengan Teoritis</vt:lpstr>
      <vt:lpstr>Penyebab</vt:lpstr>
      <vt:lpstr>Kesimpulan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KESETIMBANGAN ENERGI SISTEM MED PADA SAAT KONDISI COMMISSIONING  (STUDI KASUS PLTU INDRAMAYU)</dc:title>
  <dc:creator>MDery</dc:creator>
  <cp:lastModifiedBy>MDery</cp:lastModifiedBy>
  <cp:revision>46</cp:revision>
  <dcterms:created xsi:type="dcterms:W3CDTF">2016-08-18T16:47:39Z</dcterms:created>
  <dcterms:modified xsi:type="dcterms:W3CDTF">2016-10-21T13:22:52Z</dcterms:modified>
</cp:coreProperties>
</file>