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60" r:id="rId1"/>
    <p:sldMasterId id="2147483684" r:id="rId2"/>
  </p:sldMasterIdLst>
  <p:notesMasterIdLst>
    <p:notesMasterId r:id="rId40"/>
  </p:notesMasterIdLst>
  <p:sldIdLst>
    <p:sldId id="256" r:id="rId3"/>
    <p:sldId id="257" r:id="rId4"/>
    <p:sldId id="258" r:id="rId5"/>
    <p:sldId id="265" r:id="rId6"/>
    <p:sldId id="260" r:id="rId7"/>
    <p:sldId id="289" r:id="rId8"/>
    <p:sldId id="261" r:id="rId9"/>
    <p:sldId id="262" r:id="rId10"/>
    <p:sldId id="263" r:id="rId11"/>
    <p:sldId id="264" r:id="rId12"/>
    <p:sldId id="266" r:id="rId13"/>
    <p:sldId id="267"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90" r:id="rId27"/>
    <p:sldId id="301" r:id="rId28"/>
    <p:sldId id="300" r:id="rId29"/>
    <p:sldId id="291" r:id="rId30"/>
    <p:sldId id="292" r:id="rId31"/>
    <p:sldId id="293" r:id="rId32"/>
    <p:sldId id="294" r:id="rId33"/>
    <p:sldId id="295" r:id="rId34"/>
    <p:sldId id="296" r:id="rId35"/>
    <p:sldId id="299" r:id="rId36"/>
    <p:sldId id="297" r:id="rId37"/>
    <p:sldId id="298" r:id="rId38"/>
    <p:sldId id="27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441E"/>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4" autoAdjust="0"/>
    <p:restoredTop sz="97865" autoAdjust="0"/>
  </p:normalViewPr>
  <p:slideViewPr>
    <p:cSldViewPr>
      <p:cViewPr>
        <p:scale>
          <a:sx n="70" d="100"/>
          <a:sy n="70" d="100"/>
        </p:scale>
        <p:origin x="-1416" y="-42"/>
      </p:cViewPr>
      <p:guideLst>
        <p:guide orient="horz" pos="2160"/>
        <p:guide pos="2880"/>
      </p:guideLst>
    </p:cSldViewPr>
  </p:slideViewPr>
  <p:outlineViewPr>
    <p:cViewPr>
      <p:scale>
        <a:sx n="33" d="100"/>
        <a:sy n="33" d="100"/>
      </p:scale>
      <p:origin x="0" y="1056"/>
    </p:cViewPr>
  </p:outlin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D4460E-76FE-449A-9496-7D319186CCF9}" type="doc">
      <dgm:prSet loTypeId="urn:microsoft.com/office/officeart/2005/8/layout/process1" loCatId="process" qsTypeId="urn:microsoft.com/office/officeart/2005/8/quickstyle/3d1" qsCatId="3D" csTypeId="urn:microsoft.com/office/officeart/2005/8/colors/colorful1" csCatId="colorful" phldr="1"/>
      <dgm:spPr/>
    </dgm:pt>
    <dgm:pt modelId="{414F1750-818E-4262-82C4-1C23443BD030}">
      <dgm:prSet phldrT="[Text]"/>
      <dgm:spPr/>
      <dgm:t>
        <a:bodyPr/>
        <a:lstStyle/>
        <a:p>
          <a:r>
            <a:rPr lang="en-US" dirty="0" err="1" smtClean="0"/>
            <a:t>Kacang</a:t>
          </a:r>
          <a:r>
            <a:rPr lang="en-US" dirty="0" smtClean="0"/>
            <a:t> Koro </a:t>
          </a:r>
          <a:r>
            <a:rPr lang="en-US" dirty="0" err="1" smtClean="0"/>
            <a:t>Pedang</a:t>
          </a:r>
          <a:endParaRPr lang="en-US" dirty="0"/>
        </a:p>
      </dgm:t>
    </dgm:pt>
    <dgm:pt modelId="{97C3F545-298F-4AE9-9BEE-ECF9B56AD0B8}" type="parTrans" cxnId="{6B206DB6-C47B-4855-9C70-D55258E4036E}">
      <dgm:prSet/>
      <dgm:spPr/>
      <dgm:t>
        <a:bodyPr/>
        <a:lstStyle/>
        <a:p>
          <a:endParaRPr lang="en-US"/>
        </a:p>
      </dgm:t>
    </dgm:pt>
    <dgm:pt modelId="{D9DF7C9B-E4DC-4E98-94B0-F82EF050BC6E}" type="sibTrans" cxnId="{6B206DB6-C47B-4855-9C70-D55258E4036E}">
      <dgm:prSet/>
      <dgm:spPr/>
      <dgm:t>
        <a:bodyPr/>
        <a:lstStyle/>
        <a:p>
          <a:endParaRPr lang="en-US"/>
        </a:p>
      </dgm:t>
    </dgm:pt>
    <dgm:pt modelId="{E0F8AFE3-5F8E-4161-A2A3-FDCD527AC196}">
      <dgm:prSet phldrT="[Text]"/>
      <dgm:spPr/>
      <dgm:t>
        <a:bodyPr/>
        <a:lstStyle/>
        <a:p>
          <a:r>
            <a:rPr lang="en-US" dirty="0" err="1" smtClean="0"/>
            <a:t>Tepung</a:t>
          </a:r>
          <a:r>
            <a:rPr lang="en-US" dirty="0" smtClean="0"/>
            <a:t> </a:t>
          </a:r>
          <a:r>
            <a:rPr lang="en-US" dirty="0" err="1" smtClean="0"/>
            <a:t>Kacang</a:t>
          </a:r>
          <a:r>
            <a:rPr lang="en-US" dirty="0" smtClean="0"/>
            <a:t> Koro </a:t>
          </a:r>
          <a:r>
            <a:rPr lang="en-US" dirty="0" err="1" smtClean="0"/>
            <a:t>Pedang</a:t>
          </a:r>
          <a:endParaRPr lang="en-US" dirty="0"/>
        </a:p>
      </dgm:t>
    </dgm:pt>
    <dgm:pt modelId="{B5A85F99-AA59-43DA-AE6A-311006499440}" type="parTrans" cxnId="{1BABFB45-B4E6-4338-884F-01F12C7F9321}">
      <dgm:prSet/>
      <dgm:spPr/>
      <dgm:t>
        <a:bodyPr/>
        <a:lstStyle/>
        <a:p>
          <a:endParaRPr lang="en-US"/>
        </a:p>
      </dgm:t>
    </dgm:pt>
    <dgm:pt modelId="{0D4179B1-5745-4FD6-9FC6-3142030C92C2}" type="sibTrans" cxnId="{1BABFB45-B4E6-4338-884F-01F12C7F9321}">
      <dgm:prSet/>
      <dgm:spPr/>
      <dgm:t>
        <a:bodyPr/>
        <a:lstStyle/>
        <a:p>
          <a:endParaRPr lang="en-US"/>
        </a:p>
      </dgm:t>
    </dgm:pt>
    <dgm:pt modelId="{D3DC775C-15B0-422E-A527-568948F551AA}">
      <dgm:prSet phldrT="[Text]"/>
      <dgm:spPr/>
      <dgm:t>
        <a:bodyPr/>
        <a:lstStyle/>
        <a:p>
          <a:r>
            <a:rPr lang="en-US" dirty="0" smtClean="0"/>
            <a:t>Mie </a:t>
          </a:r>
          <a:r>
            <a:rPr lang="en-US" dirty="0" err="1" smtClean="0"/>
            <a:t>Basah</a:t>
          </a:r>
          <a:endParaRPr lang="en-US" dirty="0"/>
        </a:p>
      </dgm:t>
    </dgm:pt>
    <dgm:pt modelId="{9E7F99CD-A1AB-4DE9-B8A7-C2689D04F628}" type="parTrans" cxnId="{3625279F-6D12-4FD2-8C57-66A148D6D441}">
      <dgm:prSet/>
      <dgm:spPr/>
      <dgm:t>
        <a:bodyPr/>
        <a:lstStyle/>
        <a:p>
          <a:endParaRPr lang="en-US"/>
        </a:p>
      </dgm:t>
    </dgm:pt>
    <dgm:pt modelId="{5C5AAD5F-0C0C-4F5D-8FB9-A1D104F3A3D1}" type="sibTrans" cxnId="{3625279F-6D12-4FD2-8C57-66A148D6D441}">
      <dgm:prSet/>
      <dgm:spPr/>
      <dgm:t>
        <a:bodyPr/>
        <a:lstStyle/>
        <a:p>
          <a:endParaRPr lang="en-US"/>
        </a:p>
      </dgm:t>
    </dgm:pt>
    <dgm:pt modelId="{5FEE721B-0BF4-4015-B1CD-19F7A219719A}">
      <dgm:prSet phldrT="[Text]"/>
      <dgm:spPr/>
      <dgm:t>
        <a:bodyPr/>
        <a:lstStyle/>
        <a:p>
          <a:r>
            <a:rPr lang="en-US" dirty="0" smtClean="0"/>
            <a:t>Sodium </a:t>
          </a:r>
          <a:r>
            <a:rPr lang="en-US" dirty="0" err="1" smtClean="0"/>
            <a:t>Tripolyphosphate</a:t>
          </a:r>
          <a:endParaRPr lang="en-US" dirty="0"/>
        </a:p>
      </dgm:t>
    </dgm:pt>
    <dgm:pt modelId="{8BAECEDE-DBC7-4952-ABD9-0E36D39A9D80}" type="parTrans" cxnId="{5410AC5E-3C42-4A96-8E92-36977710C43C}">
      <dgm:prSet/>
      <dgm:spPr/>
      <dgm:t>
        <a:bodyPr/>
        <a:lstStyle/>
        <a:p>
          <a:endParaRPr lang="en-US"/>
        </a:p>
      </dgm:t>
    </dgm:pt>
    <dgm:pt modelId="{5D92CA7F-42D6-498E-8F21-B366CB309B08}" type="sibTrans" cxnId="{5410AC5E-3C42-4A96-8E92-36977710C43C}">
      <dgm:prSet/>
      <dgm:spPr/>
      <dgm:t>
        <a:bodyPr/>
        <a:lstStyle/>
        <a:p>
          <a:endParaRPr lang="en-US"/>
        </a:p>
      </dgm:t>
    </dgm:pt>
    <dgm:pt modelId="{0B06C2C6-8802-4E1D-BA7C-4C3A1896D0C5}" type="pres">
      <dgm:prSet presAssocID="{D7D4460E-76FE-449A-9496-7D319186CCF9}" presName="Name0" presStyleCnt="0">
        <dgm:presLayoutVars>
          <dgm:dir/>
          <dgm:resizeHandles val="exact"/>
        </dgm:presLayoutVars>
      </dgm:prSet>
      <dgm:spPr/>
    </dgm:pt>
    <dgm:pt modelId="{BDE686BB-A7BF-48DA-8A9D-ABB90927AF62}" type="pres">
      <dgm:prSet presAssocID="{414F1750-818E-4262-82C4-1C23443BD030}" presName="node" presStyleLbl="node1" presStyleIdx="0" presStyleCnt="4" custLinFactX="100000" custLinFactY="-31340" custLinFactNeighborX="100000" custLinFactNeighborY="-100000">
        <dgm:presLayoutVars>
          <dgm:bulletEnabled val="1"/>
        </dgm:presLayoutVars>
      </dgm:prSet>
      <dgm:spPr/>
      <dgm:t>
        <a:bodyPr/>
        <a:lstStyle/>
        <a:p>
          <a:endParaRPr lang="en-US"/>
        </a:p>
      </dgm:t>
    </dgm:pt>
    <dgm:pt modelId="{1198FECE-0D48-4081-97F9-8B3A4454754F}" type="pres">
      <dgm:prSet presAssocID="{D9DF7C9B-E4DC-4E98-94B0-F82EF050BC6E}" presName="sibTrans" presStyleLbl="sibTrans2D1" presStyleIdx="0" presStyleCnt="3"/>
      <dgm:spPr/>
      <dgm:t>
        <a:bodyPr/>
        <a:lstStyle/>
        <a:p>
          <a:endParaRPr lang="en-US"/>
        </a:p>
      </dgm:t>
    </dgm:pt>
    <dgm:pt modelId="{ECAC9DA3-E99A-4164-AF55-A7A9915C55FB}" type="pres">
      <dgm:prSet presAssocID="{D9DF7C9B-E4DC-4E98-94B0-F82EF050BC6E}" presName="connectorText" presStyleLbl="sibTrans2D1" presStyleIdx="0" presStyleCnt="3"/>
      <dgm:spPr/>
      <dgm:t>
        <a:bodyPr/>
        <a:lstStyle/>
        <a:p>
          <a:endParaRPr lang="en-US"/>
        </a:p>
      </dgm:t>
    </dgm:pt>
    <dgm:pt modelId="{77B33A7B-D001-4323-88AC-D15982331DBA}" type="pres">
      <dgm:prSet presAssocID="{E0F8AFE3-5F8E-4161-A2A3-FDCD527AC196}" presName="node" presStyleLbl="node1" presStyleIdx="1" presStyleCnt="4" custLinFactNeighborY="29084">
        <dgm:presLayoutVars>
          <dgm:bulletEnabled val="1"/>
        </dgm:presLayoutVars>
      </dgm:prSet>
      <dgm:spPr/>
      <dgm:t>
        <a:bodyPr/>
        <a:lstStyle/>
        <a:p>
          <a:endParaRPr lang="en-US"/>
        </a:p>
      </dgm:t>
    </dgm:pt>
    <dgm:pt modelId="{CC83F093-2496-48F4-9204-DFC04F813D97}" type="pres">
      <dgm:prSet presAssocID="{0D4179B1-5745-4FD6-9FC6-3142030C92C2}" presName="sibTrans" presStyleLbl="sibTrans2D1" presStyleIdx="1" presStyleCnt="3"/>
      <dgm:spPr/>
      <dgm:t>
        <a:bodyPr/>
        <a:lstStyle/>
        <a:p>
          <a:endParaRPr lang="en-US"/>
        </a:p>
      </dgm:t>
    </dgm:pt>
    <dgm:pt modelId="{3831F05D-BD82-4B7E-A2C6-CE5A5A480367}" type="pres">
      <dgm:prSet presAssocID="{0D4179B1-5745-4FD6-9FC6-3142030C92C2}" presName="connectorText" presStyleLbl="sibTrans2D1" presStyleIdx="1" presStyleCnt="3"/>
      <dgm:spPr/>
      <dgm:t>
        <a:bodyPr/>
        <a:lstStyle/>
        <a:p>
          <a:endParaRPr lang="en-US"/>
        </a:p>
      </dgm:t>
    </dgm:pt>
    <dgm:pt modelId="{D84F2202-8B17-41B1-B4E4-CAF54429A342}" type="pres">
      <dgm:prSet presAssocID="{D3DC775C-15B0-422E-A527-568948F551AA}" presName="node" presStyleLbl="node1" presStyleIdx="2" presStyleCnt="4" custLinFactX="-96015" custLinFactY="81305" custLinFactNeighborX="-100000" custLinFactNeighborY="100000">
        <dgm:presLayoutVars>
          <dgm:bulletEnabled val="1"/>
        </dgm:presLayoutVars>
      </dgm:prSet>
      <dgm:spPr/>
      <dgm:t>
        <a:bodyPr/>
        <a:lstStyle/>
        <a:p>
          <a:endParaRPr lang="en-US"/>
        </a:p>
      </dgm:t>
    </dgm:pt>
    <dgm:pt modelId="{85F536D9-58BF-484F-A864-CA1997C811F4}" type="pres">
      <dgm:prSet presAssocID="{5C5AAD5F-0C0C-4F5D-8FB9-A1D104F3A3D1}" presName="sibTrans" presStyleLbl="sibTrans2D1" presStyleIdx="2" presStyleCnt="3" custLinFactX="1377852" custLinFactY="-180085" custLinFactNeighborX="1400000" custLinFactNeighborY="-200000"/>
      <dgm:spPr/>
      <dgm:t>
        <a:bodyPr/>
        <a:lstStyle/>
        <a:p>
          <a:endParaRPr lang="en-US"/>
        </a:p>
      </dgm:t>
    </dgm:pt>
    <dgm:pt modelId="{1F4711F3-8982-4C0F-AA71-4C3CAE5AD142}" type="pres">
      <dgm:prSet presAssocID="{5C5AAD5F-0C0C-4F5D-8FB9-A1D104F3A3D1}" presName="connectorText" presStyleLbl="sibTrans2D1" presStyleIdx="2" presStyleCnt="3"/>
      <dgm:spPr/>
      <dgm:t>
        <a:bodyPr/>
        <a:lstStyle/>
        <a:p>
          <a:endParaRPr lang="en-US"/>
        </a:p>
      </dgm:t>
    </dgm:pt>
    <dgm:pt modelId="{AF2C8F14-CA5E-4A45-BEF1-A31CF62C3C0F}" type="pres">
      <dgm:prSet presAssocID="{5FEE721B-0BF4-4015-B1CD-19F7A219719A}" presName="node" presStyleLbl="node1" presStyleIdx="3" presStyleCnt="4" custLinFactX="-300000" custLinFactY="76854" custLinFactNeighborX="-343466" custLinFactNeighborY="100000">
        <dgm:presLayoutVars>
          <dgm:bulletEnabled val="1"/>
        </dgm:presLayoutVars>
      </dgm:prSet>
      <dgm:spPr/>
      <dgm:t>
        <a:bodyPr/>
        <a:lstStyle/>
        <a:p>
          <a:endParaRPr lang="en-US"/>
        </a:p>
      </dgm:t>
    </dgm:pt>
  </dgm:ptLst>
  <dgm:cxnLst>
    <dgm:cxn modelId="{5410AC5E-3C42-4A96-8E92-36977710C43C}" srcId="{D7D4460E-76FE-449A-9496-7D319186CCF9}" destId="{5FEE721B-0BF4-4015-B1CD-19F7A219719A}" srcOrd="3" destOrd="0" parTransId="{8BAECEDE-DBC7-4952-ABD9-0E36D39A9D80}" sibTransId="{5D92CA7F-42D6-498E-8F21-B366CB309B08}"/>
    <dgm:cxn modelId="{62641702-B686-4EA3-BC3E-EB1AF74F6B1D}" type="presOf" srcId="{D3DC775C-15B0-422E-A527-568948F551AA}" destId="{D84F2202-8B17-41B1-B4E4-CAF54429A342}" srcOrd="0" destOrd="0" presId="urn:microsoft.com/office/officeart/2005/8/layout/process1"/>
    <dgm:cxn modelId="{D153A52D-9A64-47FE-9A6F-D630CD4B0EAD}" type="presOf" srcId="{D9DF7C9B-E4DC-4E98-94B0-F82EF050BC6E}" destId="{1198FECE-0D48-4081-97F9-8B3A4454754F}" srcOrd="0" destOrd="0" presId="urn:microsoft.com/office/officeart/2005/8/layout/process1"/>
    <dgm:cxn modelId="{6B206DB6-C47B-4855-9C70-D55258E4036E}" srcId="{D7D4460E-76FE-449A-9496-7D319186CCF9}" destId="{414F1750-818E-4262-82C4-1C23443BD030}" srcOrd="0" destOrd="0" parTransId="{97C3F545-298F-4AE9-9BEE-ECF9B56AD0B8}" sibTransId="{D9DF7C9B-E4DC-4E98-94B0-F82EF050BC6E}"/>
    <dgm:cxn modelId="{9FB2F3C4-1B97-4CB8-B3C8-6E57BE9635C3}" type="presOf" srcId="{D9DF7C9B-E4DC-4E98-94B0-F82EF050BC6E}" destId="{ECAC9DA3-E99A-4164-AF55-A7A9915C55FB}" srcOrd="1" destOrd="0" presId="urn:microsoft.com/office/officeart/2005/8/layout/process1"/>
    <dgm:cxn modelId="{5B879A23-46DD-470E-A7EC-A1E88D989580}" type="presOf" srcId="{0D4179B1-5745-4FD6-9FC6-3142030C92C2}" destId="{3831F05D-BD82-4B7E-A2C6-CE5A5A480367}" srcOrd="1" destOrd="0" presId="urn:microsoft.com/office/officeart/2005/8/layout/process1"/>
    <dgm:cxn modelId="{3625279F-6D12-4FD2-8C57-66A148D6D441}" srcId="{D7D4460E-76FE-449A-9496-7D319186CCF9}" destId="{D3DC775C-15B0-422E-A527-568948F551AA}" srcOrd="2" destOrd="0" parTransId="{9E7F99CD-A1AB-4DE9-B8A7-C2689D04F628}" sibTransId="{5C5AAD5F-0C0C-4F5D-8FB9-A1D104F3A3D1}"/>
    <dgm:cxn modelId="{00D793E1-AA84-4E62-8B6B-E81538CF3BDE}" type="presOf" srcId="{D7D4460E-76FE-449A-9496-7D319186CCF9}" destId="{0B06C2C6-8802-4E1D-BA7C-4C3A1896D0C5}" srcOrd="0" destOrd="0" presId="urn:microsoft.com/office/officeart/2005/8/layout/process1"/>
    <dgm:cxn modelId="{14897F3E-7ECB-459D-B941-278BFA94F094}" type="presOf" srcId="{5FEE721B-0BF4-4015-B1CD-19F7A219719A}" destId="{AF2C8F14-CA5E-4A45-BEF1-A31CF62C3C0F}" srcOrd="0" destOrd="0" presId="urn:microsoft.com/office/officeart/2005/8/layout/process1"/>
    <dgm:cxn modelId="{EF7AEF4D-FE80-445B-B92C-718B42D15067}" type="presOf" srcId="{5C5AAD5F-0C0C-4F5D-8FB9-A1D104F3A3D1}" destId="{1F4711F3-8982-4C0F-AA71-4C3CAE5AD142}" srcOrd="1" destOrd="0" presId="urn:microsoft.com/office/officeart/2005/8/layout/process1"/>
    <dgm:cxn modelId="{32A99E45-35DC-4AD4-A8CC-D5411492B576}" type="presOf" srcId="{0D4179B1-5745-4FD6-9FC6-3142030C92C2}" destId="{CC83F093-2496-48F4-9204-DFC04F813D97}" srcOrd="0" destOrd="0" presId="urn:microsoft.com/office/officeart/2005/8/layout/process1"/>
    <dgm:cxn modelId="{FEAEB8BE-2ECF-40E5-B45C-5762A5D7F60F}" type="presOf" srcId="{5C5AAD5F-0C0C-4F5D-8FB9-A1D104F3A3D1}" destId="{85F536D9-58BF-484F-A864-CA1997C811F4}" srcOrd="0" destOrd="0" presId="urn:microsoft.com/office/officeart/2005/8/layout/process1"/>
    <dgm:cxn modelId="{1BABFB45-B4E6-4338-884F-01F12C7F9321}" srcId="{D7D4460E-76FE-449A-9496-7D319186CCF9}" destId="{E0F8AFE3-5F8E-4161-A2A3-FDCD527AC196}" srcOrd="1" destOrd="0" parTransId="{B5A85F99-AA59-43DA-AE6A-311006499440}" sibTransId="{0D4179B1-5745-4FD6-9FC6-3142030C92C2}"/>
    <dgm:cxn modelId="{9D34B472-14F4-48EA-9CA5-84A42F7E2DE2}" type="presOf" srcId="{414F1750-818E-4262-82C4-1C23443BD030}" destId="{BDE686BB-A7BF-48DA-8A9D-ABB90927AF62}" srcOrd="0" destOrd="0" presId="urn:microsoft.com/office/officeart/2005/8/layout/process1"/>
    <dgm:cxn modelId="{018D5E68-7FAD-4164-B15D-CC2897FA7FC4}" type="presOf" srcId="{E0F8AFE3-5F8E-4161-A2A3-FDCD527AC196}" destId="{77B33A7B-D001-4323-88AC-D15982331DBA}" srcOrd="0" destOrd="0" presId="urn:microsoft.com/office/officeart/2005/8/layout/process1"/>
    <dgm:cxn modelId="{034678D0-C279-4D43-A12C-41C86DD7B82A}" type="presParOf" srcId="{0B06C2C6-8802-4E1D-BA7C-4C3A1896D0C5}" destId="{BDE686BB-A7BF-48DA-8A9D-ABB90927AF62}" srcOrd="0" destOrd="0" presId="urn:microsoft.com/office/officeart/2005/8/layout/process1"/>
    <dgm:cxn modelId="{1FD1B9C9-92F5-4381-BA01-E36B82B8609D}" type="presParOf" srcId="{0B06C2C6-8802-4E1D-BA7C-4C3A1896D0C5}" destId="{1198FECE-0D48-4081-97F9-8B3A4454754F}" srcOrd="1" destOrd="0" presId="urn:microsoft.com/office/officeart/2005/8/layout/process1"/>
    <dgm:cxn modelId="{2E54F24B-DBE7-45F7-A18F-1DDBDD9A3D28}" type="presParOf" srcId="{1198FECE-0D48-4081-97F9-8B3A4454754F}" destId="{ECAC9DA3-E99A-4164-AF55-A7A9915C55FB}" srcOrd="0" destOrd="0" presId="urn:microsoft.com/office/officeart/2005/8/layout/process1"/>
    <dgm:cxn modelId="{4ED36CB3-DBCF-43C9-BA99-4116EF407416}" type="presParOf" srcId="{0B06C2C6-8802-4E1D-BA7C-4C3A1896D0C5}" destId="{77B33A7B-D001-4323-88AC-D15982331DBA}" srcOrd="2" destOrd="0" presId="urn:microsoft.com/office/officeart/2005/8/layout/process1"/>
    <dgm:cxn modelId="{B51812F1-1B3D-4DA7-9C84-6EA8F785B11D}" type="presParOf" srcId="{0B06C2C6-8802-4E1D-BA7C-4C3A1896D0C5}" destId="{CC83F093-2496-48F4-9204-DFC04F813D97}" srcOrd="3" destOrd="0" presId="urn:microsoft.com/office/officeart/2005/8/layout/process1"/>
    <dgm:cxn modelId="{83B737EB-780A-42BD-A4EA-F5207769502D}" type="presParOf" srcId="{CC83F093-2496-48F4-9204-DFC04F813D97}" destId="{3831F05D-BD82-4B7E-A2C6-CE5A5A480367}" srcOrd="0" destOrd="0" presId="urn:microsoft.com/office/officeart/2005/8/layout/process1"/>
    <dgm:cxn modelId="{E7A3702A-4584-4A05-966D-1243AACC1FC3}" type="presParOf" srcId="{0B06C2C6-8802-4E1D-BA7C-4C3A1896D0C5}" destId="{D84F2202-8B17-41B1-B4E4-CAF54429A342}" srcOrd="4" destOrd="0" presId="urn:microsoft.com/office/officeart/2005/8/layout/process1"/>
    <dgm:cxn modelId="{C67D12AF-2B2C-43D1-9BFA-07152237A65E}" type="presParOf" srcId="{0B06C2C6-8802-4E1D-BA7C-4C3A1896D0C5}" destId="{85F536D9-58BF-484F-A864-CA1997C811F4}" srcOrd="5" destOrd="0" presId="urn:microsoft.com/office/officeart/2005/8/layout/process1"/>
    <dgm:cxn modelId="{05E6CF92-A876-45A6-A2C2-C77A199B9282}" type="presParOf" srcId="{85F536D9-58BF-484F-A864-CA1997C811F4}" destId="{1F4711F3-8982-4C0F-AA71-4C3CAE5AD142}" srcOrd="0" destOrd="0" presId="urn:microsoft.com/office/officeart/2005/8/layout/process1"/>
    <dgm:cxn modelId="{AF23CDEF-2260-4231-BE28-A58086330700}" type="presParOf" srcId="{0B06C2C6-8802-4E1D-BA7C-4C3A1896D0C5}" destId="{AF2C8F14-CA5E-4A45-BEF1-A31CF62C3C0F}"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E70268-212A-4856-B68E-B013EAF3DA17}" type="doc">
      <dgm:prSet loTypeId="urn:microsoft.com/office/officeart/2005/8/layout/vList3" loCatId="picture" qsTypeId="urn:microsoft.com/office/officeart/2005/8/quickstyle/3d2" qsCatId="3D" csTypeId="urn:microsoft.com/office/officeart/2005/8/colors/accent2_4" csCatId="accent2" phldr="1"/>
      <dgm:spPr/>
    </dgm:pt>
    <dgm:pt modelId="{C31C0C77-F1B7-4716-B536-5D2ACC39E207}">
      <dgm:prSet phldrT="[Text]"/>
      <dgm:spPr/>
      <dgm:t>
        <a:bodyPr/>
        <a:lstStyle/>
        <a:p>
          <a:pPr algn="l"/>
          <a:r>
            <a:rPr lang="en-US" dirty="0" smtClean="0"/>
            <a:t>M</a:t>
          </a:r>
          <a:r>
            <a:rPr lang="id-ID" dirty="0" smtClean="0"/>
            <a:t>eningkatkan nilai ekonomi</a:t>
          </a:r>
          <a:r>
            <a:rPr lang="en-US" dirty="0" smtClean="0"/>
            <a:t>s </a:t>
          </a:r>
          <a:r>
            <a:rPr lang="en-US" dirty="0" err="1" smtClean="0"/>
            <a:t>dari</a:t>
          </a:r>
          <a:r>
            <a:rPr lang="en-US" dirty="0" smtClean="0"/>
            <a:t> </a:t>
          </a:r>
          <a:r>
            <a:rPr lang="id-ID" dirty="0" smtClean="0"/>
            <a:t>kacang koro</a:t>
          </a:r>
          <a:r>
            <a:rPr lang="en-US" dirty="0" smtClean="0"/>
            <a:t> </a:t>
          </a:r>
          <a:r>
            <a:rPr lang="en-US" dirty="0" err="1" smtClean="0"/>
            <a:t>pedang</a:t>
          </a:r>
          <a:r>
            <a:rPr lang="en-US" dirty="0" smtClean="0"/>
            <a:t> </a:t>
          </a:r>
          <a:endParaRPr lang="en-US" dirty="0"/>
        </a:p>
      </dgm:t>
    </dgm:pt>
    <dgm:pt modelId="{B4EBE7E7-62B7-403F-B771-9644C85DDFB9}" type="parTrans" cxnId="{52925477-781C-44E7-BAE8-EB3BF587106C}">
      <dgm:prSet/>
      <dgm:spPr/>
      <dgm:t>
        <a:bodyPr/>
        <a:lstStyle/>
        <a:p>
          <a:endParaRPr lang="en-US"/>
        </a:p>
      </dgm:t>
    </dgm:pt>
    <dgm:pt modelId="{B87DAC20-E54A-426E-8E24-AEC1F8659C0F}" type="sibTrans" cxnId="{52925477-781C-44E7-BAE8-EB3BF587106C}">
      <dgm:prSet/>
      <dgm:spPr/>
      <dgm:t>
        <a:bodyPr/>
        <a:lstStyle/>
        <a:p>
          <a:endParaRPr lang="en-US"/>
        </a:p>
      </dgm:t>
    </dgm:pt>
    <dgm:pt modelId="{62652EAB-79D2-43C1-82F6-1592240ECC48}">
      <dgm:prSet phldrT="[Text]"/>
      <dgm:spPr/>
      <dgm:t>
        <a:bodyPr/>
        <a:lstStyle/>
        <a:p>
          <a:pPr algn="l"/>
          <a:r>
            <a:rPr lang="en-US" dirty="0" err="1" smtClean="0"/>
            <a:t>Dapat</a:t>
          </a:r>
          <a:r>
            <a:rPr lang="en-US" dirty="0" smtClean="0"/>
            <a:t> m</a:t>
          </a:r>
          <a:r>
            <a:rPr lang="id-ID" dirty="0" smtClean="0"/>
            <a:t>emanfaatkan bahan baku lokal</a:t>
          </a:r>
          <a:endParaRPr lang="en-US" dirty="0"/>
        </a:p>
      </dgm:t>
    </dgm:pt>
    <dgm:pt modelId="{21B08806-30A3-4DE6-BC84-2A7759262D7B}" type="parTrans" cxnId="{BD762356-3646-482B-8C05-C95E75AED700}">
      <dgm:prSet/>
      <dgm:spPr/>
      <dgm:t>
        <a:bodyPr/>
        <a:lstStyle/>
        <a:p>
          <a:endParaRPr lang="en-US"/>
        </a:p>
      </dgm:t>
    </dgm:pt>
    <dgm:pt modelId="{763FE672-B0AE-4831-857A-8408573EF511}" type="sibTrans" cxnId="{BD762356-3646-482B-8C05-C95E75AED700}">
      <dgm:prSet/>
      <dgm:spPr/>
      <dgm:t>
        <a:bodyPr/>
        <a:lstStyle/>
        <a:p>
          <a:endParaRPr lang="en-US"/>
        </a:p>
      </dgm:t>
    </dgm:pt>
    <dgm:pt modelId="{1E31015F-355B-4796-88C7-BBB9793AC2D3}">
      <dgm:prSet phldrT="[Text]"/>
      <dgm:spPr/>
      <dgm:t>
        <a:bodyPr/>
        <a:lstStyle/>
        <a:p>
          <a:pPr algn="l"/>
          <a:r>
            <a:rPr lang="en-US" dirty="0" smtClean="0"/>
            <a:t>S</a:t>
          </a:r>
          <a:r>
            <a:rPr lang="id-ID" dirty="0" smtClean="0"/>
            <a:t>ebagai diversifikasi </a:t>
          </a:r>
          <a:r>
            <a:rPr lang="en-US" dirty="0" err="1" smtClean="0"/>
            <a:t>bahan</a:t>
          </a:r>
          <a:r>
            <a:rPr lang="en-US" dirty="0" smtClean="0"/>
            <a:t> </a:t>
          </a:r>
          <a:r>
            <a:rPr lang="en-US" dirty="0" err="1" smtClean="0"/>
            <a:t>pangan</a:t>
          </a:r>
          <a:endParaRPr lang="en-US" dirty="0"/>
        </a:p>
      </dgm:t>
    </dgm:pt>
    <dgm:pt modelId="{70959B59-D246-4E2B-95FA-081A881A9D04}" type="parTrans" cxnId="{A07616DD-1C68-415B-B4B5-6CCE64CCEE31}">
      <dgm:prSet/>
      <dgm:spPr/>
      <dgm:t>
        <a:bodyPr/>
        <a:lstStyle/>
        <a:p>
          <a:endParaRPr lang="en-US"/>
        </a:p>
      </dgm:t>
    </dgm:pt>
    <dgm:pt modelId="{833D5D79-C506-41E1-A181-D3557F32F0C7}" type="sibTrans" cxnId="{A07616DD-1C68-415B-B4B5-6CCE64CCEE31}">
      <dgm:prSet/>
      <dgm:spPr/>
      <dgm:t>
        <a:bodyPr/>
        <a:lstStyle/>
        <a:p>
          <a:endParaRPr lang="en-US"/>
        </a:p>
      </dgm:t>
    </dgm:pt>
    <dgm:pt modelId="{AF0BD73D-BE9A-4230-9142-82E6422BDCA3}">
      <dgm:prSet phldrT="[Text]"/>
      <dgm:spPr/>
      <dgm:t>
        <a:bodyPr/>
        <a:lstStyle/>
        <a:p>
          <a:pPr algn="l"/>
          <a:r>
            <a:rPr lang="en-US" dirty="0" err="1" smtClean="0"/>
            <a:t>Dapat</a:t>
          </a:r>
          <a:r>
            <a:rPr lang="en-US" dirty="0" smtClean="0"/>
            <a:t> </a:t>
          </a:r>
          <a:r>
            <a:rPr lang="en-US" dirty="0" err="1" smtClean="0"/>
            <a:t>menjadi</a:t>
          </a:r>
          <a:r>
            <a:rPr lang="en-US" dirty="0" smtClean="0"/>
            <a:t> </a:t>
          </a:r>
          <a:r>
            <a:rPr lang="en-US" dirty="0" err="1" smtClean="0"/>
            <a:t>salah</a:t>
          </a:r>
          <a:r>
            <a:rPr lang="en-US" dirty="0" smtClean="0"/>
            <a:t> </a:t>
          </a:r>
          <a:r>
            <a:rPr lang="en-US" dirty="0" err="1" smtClean="0"/>
            <a:t>satu</a:t>
          </a:r>
          <a:r>
            <a:rPr lang="en-US" dirty="0" smtClean="0"/>
            <a:t> </a:t>
          </a:r>
          <a:r>
            <a:rPr lang="en-US" dirty="0" err="1" smtClean="0"/>
            <a:t>sumber</a:t>
          </a:r>
          <a:r>
            <a:rPr lang="en-US" dirty="0" smtClean="0"/>
            <a:t> protein </a:t>
          </a:r>
          <a:r>
            <a:rPr lang="en-US" dirty="0" err="1" smtClean="0"/>
            <a:t>lokal</a:t>
          </a:r>
          <a:r>
            <a:rPr lang="en-US" dirty="0" smtClean="0"/>
            <a:t> yang </a:t>
          </a:r>
          <a:r>
            <a:rPr lang="en-US" dirty="0" err="1" smtClean="0"/>
            <a:t>dapat</a:t>
          </a:r>
          <a:r>
            <a:rPr lang="en-US" dirty="0" smtClean="0"/>
            <a:t> </a:t>
          </a:r>
          <a:r>
            <a:rPr lang="en-US" dirty="0" err="1" smtClean="0"/>
            <a:t>ditingkatkan</a:t>
          </a:r>
          <a:r>
            <a:rPr lang="en-US" dirty="0" smtClean="0"/>
            <a:t> </a:t>
          </a:r>
          <a:r>
            <a:rPr lang="en-US" dirty="0" err="1" smtClean="0"/>
            <a:t>pemanfaatannya</a:t>
          </a:r>
          <a:r>
            <a:rPr lang="en-US" dirty="0" smtClean="0"/>
            <a:t>.</a:t>
          </a:r>
          <a:endParaRPr lang="en-US" dirty="0"/>
        </a:p>
      </dgm:t>
    </dgm:pt>
    <dgm:pt modelId="{6ED9D8BE-F6F3-413D-B89B-7D48EB1F4B7A}" type="parTrans" cxnId="{53CB3734-E7CF-434A-9407-CDD78DDBB490}">
      <dgm:prSet/>
      <dgm:spPr/>
      <dgm:t>
        <a:bodyPr/>
        <a:lstStyle/>
        <a:p>
          <a:endParaRPr lang="en-US"/>
        </a:p>
      </dgm:t>
    </dgm:pt>
    <dgm:pt modelId="{5F045900-54C9-42D3-8B70-97946D4B7CFB}" type="sibTrans" cxnId="{53CB3734-E7CF-434A-9407-CDD78DDBB490}">
      <dgm:prSet/>
      <dgm:spPr/>
      <dgm:t>
        <a:bodyPr/>
        <a:lstStyle/>
        <a:p>
          <a:endParaRPr lang="en-US"/>
        </a:p>
      </dgm:t>
    </dgm:pt>
    <dgm:pt modelId="{80DAEC95-412C-4B8D-8C1F-F5AAA47F82AD}" type="pres">
      <dgm:prSet presAssocID="{44E70268-212A-4856-B68E-B013EAF3DA17}" presName="linearFlow" presStyleCnt="0">
        <dgm:presLayoutVars>
          <dgm:dir/>
          <dgm:resizeHandles val="exact"/>
        </dgm:presLayoutVars>
      </dgm:prSet>
      <dgm:spPr/>
    </dgm:pt>
    <dgm:pt modelId="{4CAFE37D-6C89-4404-B788-2D1E2BC899CD}" type="pres">
      <dgm:prSet presAssocID="{C31C0C77-F1B7-4716-B536-5D2ACC39E207}" presName="composite" presStyleCnt="0"/>
      <dgm:spPr/>
    </dgm:pt>
    <dgm:pt modelId="{8F030A0A-6BE7-4FEE-B8CB-8528A0017E9F}" type="pres">
      <dgm:prSet presAssocID="{C31C0C77-F1B7-4716-B536-5D2ACC39E207}" presName="imgShp" presStyleLbl="fgImgPlace1" presStyleIdx="0" presStyleCnt="4" custLinFactX="-39421" custLinFactNeighborX="-100000" custLinFactNeighborY="5745"/>
      <dgm:spPr>
        <a:solidFill>
          <a:schemeClr val="accent2"/>
        </a:solidFill>
      </dgm:spPr>
    </dgm:pt>
    <dgm:pt modelId="{979529F5-F41E-4AE8-88E3-F3AA97190C47}" type="pres">
      <dgm:prSet presAssocID="{C31C0C77-F1B7-4716-B536-5D2ACC39E207}" presName="txShp" presStyleLbl="node1" presStyleIdx="0" presStyleCnt="4" custScaleX="86077" custLinFactNeighborX="-29819" custLinFactNeighborY="5745">
        <dgm:presLayoutVars>
          <dgm:bulletEnabled val="1"/>
        </dgm:presLayoutVars>
      </dgm:prSet>
      <dgm:spPr/>
      <dgm:t>
        <a:bodyPr/>
        <a:lstStyle/>
        <a:p>
          <a:endParaRPr lang="en-US"/>
        </a:p>
      </dgm:t>
    </dgm:pt>
    <dgm:pt modelId="{D49AE00E-D6B9-40CD-A601-35875C6F027C}" type="pres">
      <dgm:prSet presAssocID="{B87DAC20-E54A-426E-8E24-AEC1F8659C0F}" presName="spacing" presStyleCnt="0"/>
      <dgm:spPr/>
    </dgm:pt>
    <dgm:pt modelId="{532AF5B0-E789-4D6F-98D4-3D6670B3B1CD}" type="pres">
      <dgm:prSet presAssocID="{62652EAB-79D2-43C1-82F6-1592240ECC48}" presName="composite" presStyleCnt="0"/>
      <dgm:spPr/>
    </dgm:pt>
    <dgm:pt modelId="{91E21834-FDCD-44E8-863C-4C4DD4BEA49C}" type="pres">
      <dgm:prSet presAssocID="{62652EAB-79D2-43C1-82F6-1592240ECC48}" presName="imgShp" presStyleLbl="fgImgPlace1" presStyleIdx="1" presStyleCnt="4" custLinFactX="300000" custLinFactNeighborX="391974" custLinFactNeighborY="2617"/>
      <dgm:spPr>
        <a:solidFill>
          <a:schemeClr val="accent2">
            <a:lumMod val="60000"/>
            <a:lumOff val="40000"/>
          </a:schemeClr>
        </a:solidFill>
      </dgm:spPr>
    </dgm:pt>
    <dgm:pt modelId="{C1887BCC-6241-4368-B607-E51D6DBE7360}" type="pres">
      <dgm:prSet presAssocID="{62652EAB-79D2-43C1-82F6-1592240ECC48}" presName="txShp" presStyleLbl="node1" presStyleIdx="1" presStyleCnt="4" custFlipHor="1" custScaleX="92148" custLinFactNeighborX="16379" custLinFactNeighborY="2994">
        <dgm:presLayoutVars>
          <dgm:bulletEnabled val="1"/>
        </dgm:presLayoutVars>
      </dgm:prSet>
      <dgm:spPr/>
      <dgm:t>
        <a:bodyPr/>
        <a:lstStyle/>
        <a:p>
          <a:endParaRPr lang="en-US"/>
        </a:p>
      </dgm:t>
    </dgm:pt>
    <dgm:pt modelId="{7869C2A2-9E83-45E0-B0A7-70C4F0693B46}" type="pres">
      <dgm:prSet presAssocID="{763FE672-B0AE-4831-857A-8408573EF511}" presName="spacing" presStyleCnt="0"/>
      <dgm:spPr/>
    </dgm:pt>
    <dgm:pt modelId="{0614FF9D-5E80-44B4-B3B1-C383DACF3705}" type="pres">
      <dgm:prSet presAssocID="{1E31015F-355B-4796-88C7-BBB9793AC2D3}" presName="composite" presStyleCnt="0"/>
      <dgm:spPr/>
    </dgm:pt>
    <dgm:pt modelId="{B4BA658A-446D-4BBC-8E69-B723D5442362}" type="pres">
      <dgm:prSet presAssocID="{1E31015F-355B-4796-88C7-BBB9793AC2D3}" presName="imgShp" presStyleLbl="fgImgPlace1" presStyleIdx="2" presStyleCnt="4" custLinFactX="-39421" custLinFactNeighborX="-100000" custLinFactNeighborY="5745"/>
      <dgm:spPr/>
    </dgm:pt>
    <dgm:pt modelId="{6A656D9B-4B48-420D-90D3-A89AEEA8F320}" type="pres">
      <dgm:prSet presAssocID="{1E31015F-355B-4796-88C7-BBB9793AC2D3}" presName="txShp" presStyleLbl="node1" presStyleIdx="2" presStyleCnt="4" custScaleX="86077" custLinFactNeighborX="-29819" custLinFactNeighborY="5745">
        <dgm:presLayoutVars>
          <dgm:bulletEnabled val="1"/>
        </dgm:presLayoutVars>
      </dgm:prSet>
      <dgm:spPr/>
      <dgm:t>
        <a:bodyPr/>
        <a:lstStyle/>
        <a:p>
          <a:endParaRPr lang="en-US"/>
        </a:p>
      </dgm:t>
    </dgm:pt>
    <dgm:pt modelId="{1802B6EB-91BF-4FEF-9855-C6ACF11BD7A9}" type="pres">
      <dgm:prSet presAssocID="{833D5D79-C506-41E1-A181-D3557F32F0C7}" presName="spacing" presStyleCnt="0"/>
      <dgm:spPr/>
    </dgm:pt>
    <dgm:pt modelId="{002B612C-6FC5-44E1-8700-2002053460D6}" type="pres">
      <dgm:prSet presAssocID="{AF0BD73D-BE9A-4230-9142-82E6422BDCA3}" presName="composite" presStyleCnt="0"/>
      <dgm:spPr/>
    </dgm:pt>
    <dgm:pt modelId="{CB8151EF-7287-483F-B622-62C07E24068A}" type="pres">
      <dgm:prSet presAssocID="{AF0BD73D-BE9A-4230-9142-82E6422BDCA3}" presName="imgShp" presStyleLbl="fgImgPlace1" presStyleIdx="3" presStyleCnt="4" custLinFactX="300000" custLinFactNeighborX="390065" custLinFactNeighborY="-967"/>
      <dgm:spPr>
        <a:solidFill>
          <a:schemeClr val="accent2">
            <a:lumMod val="40000"/>
            <a:lumOff val="60000"/>
          </a:schemeClr>
        </a:solidFill>
      </dgm:spPr>
      <dgm:t>
        <a:bodyPr/>
        <a:lstStyle/>
        <a:p>
          <a:endParaRPr lang="en-US"/>
        </a:p>
      </dgm:t>
    </dgm:pt>
    <dgm:pt modelId="{BDFA61D8-B0A8-4760-9107-74CC7EFA7F45}" type="pres">
      <dgm:prSet presAssocID="{AF0BD73D-BE9A-4230-9142-82E6422BDCA3}" presName="txShp" presStyleLbl="node1" presStyleIdx="3" presStyleCnt="4" custFlipHor="1" custScaleX="92148" custLinFactNeighborX="16379" custLinFactNeighborY="203">
        <dgm:presLayoutVars>
          <dgm:bulletEnabled val="1"/>
        </dgm:presLayoutVars>
      </dgm:prSet>
      <dgm:spPr/>
      <dgm:t>
        <a:bodyPr/>
        <a:lstStyle/>
        <a:p>
          <a:endParaRPr lang="en-US"/>
        </a:p>
      </dgm:t>
    </dgm:pt>
  </dgm:ptLst>
  <dgm:cxnLst>
    <dgm:cxn modelId="{32F674A4-1E13-4135-8C2C-BFE2238761E5}" type="presOf" srcId="{62652EAB-79D2-43C1-82F6-1592240ECC48}" destId="{C1887BCC-6241-4368-B607-E51D6DBE7360}" srcOrd="0" destOrd="0" presId="urn:microsoft.com/office/officeart/2005/8/layout/vList3"/>
    <dgm:cxn modelId="{53CB3734-E7CF-434A-9407-CDD78DDBB490}" srcId="{44E70268-212A-4856-B68E-B013EAF3DA17}" destId="{AF0BD73D-BE9A-4230-9142-82E6422BDCA3}" srcOrd="3" destOrd="0" parTransId="{6ED9D8BE-F6F3-413D-B89B-7D48EB1F4B7A}" sibTransId="{5F045900-54C9-42D3-8B70-97946D4B7CFB}"/>
    <dgm:cxn modelId="{D94F9938-1645-4599-8795-9EB1ECD0DB50}" type="presOf" srcId="{44E70268-212A-4856-B68E-B013EAF3DA17}" destId="{80DAEC95-412C-4B8D-8C1F-F5AAA47F82AD}" srcOrd="0" destOrd="0" presId="urn:microsoft.com/office/officeart/2005/8/layout/vList3"/>
    <dgm:cxn modelId="{BD762356-3646-482B-8C05-C95E75AED700}" srcId="{44E70268-212A-4856-B68E-B013EAF3DA17}" destId="{62652EAB-79D2-43C1-82F6-1592240ECC48}" srcOrd="1" destOrd="0" parTransId="{21B08806-30A3-4DE6-BC84-2A7759262D7B}" sibTransId="{763FE672-B0AE-4831-857A-8408573EF511}"/>
    <dgm:cxn modelId="{52925477-781C-44E7-BAE8-EB3BF587106C}" srcId="{44E70268-212A-4856-B68E-B013EAF3DA17}" destId="{C31C0C77-F1B7-4716-B536-5D2ACC39E207}" srcOrd="0" destOrd="0" parTransId="{B4EBE7E7-62B7-403F-B771-9644C85DDFB9}" sibTransId="{B87DAC20-E54A-426E-8E24-AEC1F8659C0F}"/>
    <dgm:cxn modelId="{9C31A9C5-E9E9-4CCC-8DD1-76A2A4F5F202}" type="presOf" srcId="{C31C0C77-F1B7-4716-B536-5D2ACC39E207}" destId="{979529F5-F41E-4AE8-88E3-F3AA97190C47}" srcOrd="0" destOrd="0" presId="urn:microsoft.com/office/officeart/2005/8/layout/vList3"/>
    <dgm:cxn modelId="{A07616DD-1C68-415B-B4B5-6CCE64CCEE31}" srcId="{44E70268-212A-4856-B68E-B013EAF3DA17}" destId="{1E31015F-355B-4796-88C7-BBB9793AC2D3}" srcOrd="2" destOrd="0" parTransId="{70959B59-D246-4E2B-95FA-081A881A9D04}" sibTransId="{833D5D79-C506-41E1-A181-D3557F32F0C7}"/>
    <dgm:cxn modelId="{A201D9D3-E0DE-40D9-B52D-DBBD4C966707}" type="presOf" srcId="{AF0BD73D-BE9A-4230-9142-82E6422BDCA3}" destId="{BDFA61D8-B0A8-4760-9107-74CC7EFA7F45}" srcOrd="0" destOrd="0" presId="urn:microsoft.com/office/officeart/2005/8/layout/vList3"/>
    <dgm:cxn modelId="{6ED7AD12-E38F-4F10-B9EC-1CF133BB4877}" type="presOf" srcId="{1E31015F-355B-4796-88C7-BBB9793AC2D3}" destId="{6A656D9B-4B48-420D-90D3-A89AEEA8F320}" srcOrd="0" destOrd="0" presId="urn:microsoft.com/office/officeart/2005/8/layout/vList3"/>
    <dgm:cxn modelId="{077B805B-10C4-43AE-9222-D58A86871E5A}" type="presParOf" srcId="{80DAEC95-412C-4B8D-8C1F-F5AAA47F82AD}" destId="{4CAFE37D-6C89-4404-B788-2D1E2BC899CD}" srcOrd="0" destOrd="0" presId="urn:microsoft.com/office/officeart/2005/8/layout/vList3"/>
    <dgm:cxn modelId="{DEB59449-BDC6-460B-89AE-4B897EA88B17}" type="presParOf" srcId="{4CAFE37D-6C89-4404-B788-2D1E2BC899CD}" destId="{8F030A0A-6BE7-4FEE-B8CB-8528A0017E9F}" srcOrd="0" destOrd="0" presId="urn:microsoft.com/office/officeart/2005/8/layout/vList3"/>
    <dgm:cxn modelId="{CABAB10C-D5D5-4DE8-98ED-FD635F8E11B5}" type="presParOf" srcId="{4CAFE37D-6C89-4404-B788-2D1E2BC899CD}" destId="{979529F5-F41E-4AE8-88E3-F3AA97190C47}" srcOrd="1" destOrd="0" presId="urn:microsoft.com/office/officeart/2005/8/layout/vList3"/>
    <dgm:cxn modelId="{082079E7-6F6C-4C9A-B656-53135CD214C4}" type="presParOf" srcId="{80DAEC95-412C-4B8D-8C1F-F5AAA47F82AD}" destId="{D49AE00E-D6B9-40CD-A601-35875C6F027C}" srcOrd="1" destOrd="0" presId="urn:microsoft.com/office/officeart/2005/8/layout/vList3"/>
    <dgm:cxn modelId="{FF28DF33-9780-4B9E-BAE9-5B38812201D1}" type="presParOf" srcId="{80DAEC95-412C-4B8D-8C1F-F5AAA47F82AD}" destId="{532AF5B0-E789-4D6F-98D4-3D6670B3B1CD}" srcOrd="2" destOrd="0" presId="urn:microsoft.com/office/officeart/2005/8/layout/vList3"/>
    <dgm:cxn modelId="{28B2BC84-9D53-4238-817B-DBE0D46EACA1}" type="presParOf" srcId="{532AF5B0-E789-4D6F-98D4-3D6670B3B1CD}" destId="{91E21834-FDCD-44E8-863C-4C4DD4BEA49C}" srcOrd="0" destOrd="0" presId="urn:microsoft.com/office/officeart/2005/8/layout/vList3"/>
    <dgm:cxn modelId="{07F38561-0B4A-4667-A39E-4310D2A3F9F2}" type="presParOf" srcId="{532AF5B0-E789-4D6F-98D4-3D6670B3B1CD}" destId="{C1887BCC-6241-4368-B607-E51D6DBE7360}" srcOrd="1" destOrd="0" presId="urn:microsoft.com/office/officeart/2005/8/layout/vList3"/>
    <dgm:cxn modelId="{DA563137-830B-42BA-840D-1953C1BEF2CF}" type="presParOf" srcId="{80DAEC95-412C-4B8D-8C1F-F5AAA47F82AD}" destId="{7869C2A2-9E83-45E0-B0A7-70C4F0693B46}" srcOrd="3" destOrd="0" presId="urn:microsoft.com/office/officeart/2005/8/layout/vList3"/>
    <dgm:cxn modelId="{4AE990C2-26F6-4F20-B908-A9C0E92D27A2}" type="presParOf" srcId="{80DAEC95-412C-4B8D-8C1F-F5AAA47F82AD}" destId="{0614FF9D-5E80-44B4-B3B1-C383DACF3705}" srcOrd="4" destOrd="0" presId="urn:microsoft.com/office/officeart/2005/8/layout/vList3"/>
    <dgm:cxn modelId="{1E120F73-3C42-4601-923E-93A5772E427A}" type="presParOf" srcId="{0614FF9D-5E80-44B4-B3B1-C383DACF3705}" destId="{B4BA658A-446D-4BBC-8E69-B723D5442362}" srcOrd="0" destOrd="0" presId="urn:microsoft.com/office/officeart/2005/8/layout/vList3"/>
    <dgm:cxn modelId="{2D393C1A-1ACC-4EE5-975C-4798415C191C}" type="presParOf" srcId="{0614FF9D-5E80-44B4-B3B1-C383DACF3705}" destId="{6A656D9B-4B48-420D-90D3-A89AEEA8F320}" srcOrd="1" destOrd="0" presId="urn:microsoft.com/office/officeart/2005/8/layout/vList3"/>
    <dgm:cxn modelId="{71CCE846-D23C-47C6-8AC9-8754C450E029}" type="presParOf" srcId="{80DAEC95-412C-4B8D-8C1F-F5AAA47F82AD}" destId="{1802B6EB-91BF-4FEF-9855-C6ACF11BD7A9}" srcOrd="5" destOrd="0" presId="urn:microsoft.com/office/officeart/2005/8/layout/vList3"/>
    <dgm:cxn modelId="{1EED9DA3-FBE7-4703-AAA3-942DE7D4995E}" type="presParOf" srcId="{80DAEC95-412C-4B8D-8C1F-F5AAA47F82AD}" destId="{002B612C-6FC5-44E1-8700-2002053460D6}" srcOrd="6" destOrd="0" presId="urn:microsoft.com/office/officeart/2005/8/layout/vList3"/>
    <dgm:cxn modelId="{1930E5BE-9577-4F46-AC07-00ECE8EEFACE}" type="presParOf" srcId="{002B612C-6FC5-44E1-8700-2002053460D6}" destId="{CB8151EF-7287-483F-B622-62C07E24068A}" srcOrd="0" destOrd="0" presId="urn:microsoft.com/office/officeart/2005/8/layout/vList3"/>
    <dgm:cxn modelId="{595CCED5-D6AD-435B-B5A2-84A7C3AE73F6}" type="presParOf" srcId="{002B612C-6FC5-44E1-8700-2002053460D6}" destId="{BDFA61D8-B0A8-4760-9107-74CC7EFA7F45}"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0307FB-5137-45AF-8AD5-3152BCA6217A}" type="doc">
      <dgm:prSet loTypeId="urn:microsoft.com/office/officeart/2009/3/layout/CircleRelationship" loCatId="relationship" qsTypeId="urn:microsoft.com/office/officeart/2005/8/quickstyle/simple2" qsCatId="simple" csTypeId="urn:microsoft.com/office/officeart/2005/8/colors/accent1_2" csCatId="accent1" phldr="1"/>
      <dgm:spPr/>
      <dgm:t>
        <a:bodyPr/>
        <a:lstStyle/>
        <a:p>
          <a:endParaRPr lang="en-US"/>
        </a:p>
      </dgm:t>
    </dgm:pt>
    <dgm:pt modelId="{3F350669-3C65-4AE3-982D-B4A2BB16D5A3}">
      <dgm:prSet phldrT="[Text]" custT="1"/>
      <dgm:spPr>
        <a:solidFill>
          <a:schemeClr val="accent1">
            <a:lumMod val="50000"/>
          </a:schemeClr>
        </a:solidFill>
      </dgm:spPr>
      <dgm:t>
        <a:bodyPr/>
        <a:lstStyle/>
        <a:p>
          <a:pPr algn="l"/>
          <a:r>
            <a:rPr lang="en-US" sz="2400" dirty="0" smtClean="0"/>
            <a:t>1. </a:t>
          </a:r>
          <a:r>
            <a:rPr lang="en-US" sz="2000" dirty="0" err="1" smtClean="0"/>
            <a:t>Diduga</a:t>
          </a:r>
          <a:r>
            <a:rPr lang="en-US" sz="2000" dirty="0" smtClean="0"/>
            <a:t> </a:t>
          </a:r>
          <a:r>
            <a:rPr lang="en-US" sz="2000" dirty="0" err="1" smtClean="0"/>
            <a:t>adanya</a:t>
          </a:r>
          <a:r>
            <a:rPr lang="en-US" sz="2000" dirty="0" smtClean="0"/>
            <a:t> </a:t>
          </a:r>
          <a:r>
            <a:rPr lang="en-US" sz="2000" dirty="0" err="1" smtClean="0"/>
            <a:t>pengaruh</a:t>
          </a:r>
          <a:r>
            <a:rPr lang="en-US" sz="2000" dirty="0" smtClean="0"/>
            <a:t> </a:t>
          </a:r>
          <a:r>
            <a:rPr lang="en-US" sz="2000" dirty="0" err="1" smtClean="0"/>
            <a:t>perbandingan</a:t>
          </a:r>
          <a:r>
            <a:rPr lang="en-US" sz="2000" dirty="0" smtClean="0"/>
            <a:t> </a:t>
          </a:r>
          <a:r>
            <a:rPr lang="en-US" sz="2000" dirty="0" err="1" smtClean="0"/>
            <a:t>tepung</a:t>
          </a:r>
          <a:r>
            <a:rPr lang="en-US" sz="2000" dirty="0" smtClean="0"/>
            <a:t> </a:t>
          </a:r>
          <a:r>
            <a:rPr lang="en-US" sz="2000" dirty="0" err="1" smtClean="0"/>
            <a:t>koro</a:t>
          </a:r>
          <a:r>
            <a:rPr lang="en-US" sz="2000" dirty="0" smtClean="0"/>
            <a:t> </a:t>
          </a:r>
          <a:r>
            <a:rPr lang="en-US" sz="2000" dirty="0" err="1" smtClean="0"/>
            <a:t>dan</a:t>
          </a:r>
          <a:r>
            <a:rPr lang="en-US" sz="2000" dirty="0" smtClean="0"/>
            <a:t> </a:t>
          </a:r>
          <a:r>
            <a:rPr lang="en-US" sz="2000" dirty="0" err="1" smtClean="0"/>
            <a:t>tepung</a:t>
          </a:r>
          <a:r>
            <a:rPr lang="en-US" sz="2000" dirty="0" smtClean="0"/>
            <a:t> </a:t>
          </a:r>
          <a:r>
            <a:rPr lang="en-US" sz="2000" dirty="0" err="1" smtClean="0"/>
            <a:t>terigu</a:t>
          </a:r>
          <a:r>
            <a:rPr lang="en-US" sz="2000" dirty="0" smtClean="0"/>
            <a:t> </a:t>
          </a:r>
          <a:r>
            <a:rPr lang="en-US" sz="2000" dirty="0" err="1" smtClean="0"/>
            <a:t>terhadap</a:t>
          </a:r>
          <a:r>
            <a:rPr lang="en-US" sz="2000" dirty="0" smtClean="0"/>
            <a:t> </a:t>
          </a:r>
          <a:r>
            <a:rPr lang="en-US" sz="2000" dirty="0" err="1" smtClean="0"/>
            <a:t>karakteristik</a:t>
          </a:r>
          <a:r>
            <a:rPr lang="en-US" sz="2000" dirty="0" smtClean="0"/>
            <a:t> </a:t>
          </a:r>
          <a:r>
            <a:rPr lang="en-US" sz="2000" dirty="0" err="1" smtClean="0"/>
            <a:t>mie</a:t>
          </a:r>
          <a:r>
            <a:rPr lang="en-US" sz="2000" dirty="0" smtClean="0"/>
            <a:t> </a:t>
          </a:r>
          <a:r>
            <a:rPr lang="en-US" sz="2000" dirty="0" err="1" smtClean="0"/>
            <a:t>koro</a:t>
          </a:r>
          <a:r>
            <a:rPr lang="en-US" sz="2000" dirty="0" smtClean="0"/>
            <a:t> </a:t>
          </a:r>
          <a:r>
            <a:rPr lang="en-US" sz="2000" dirty="0" err="1" smtClean="0"/>
            <a:t>basah</a:t>
          </a:r>
          <a:endParaRPr lang="en-US" sz="2000" dirty="0"/>
        </a:p>
      </dgm:t>
    </dgm:pt>
    <dgm:pt modelId="{521398A0-34F8-4731-B4C0-B70069E84441}" type="parTrans" cxnId="{25CC573C-C7E6-473A-9DA2-510D77BCFA3B}">
      <dgm:prSet/>
      <dgm:spPr/>
      <dgm:t>
        <a:bodyPr/>
        <a:lstStyle/>
        <a:p>
          <a:endParaRPr lang="en-US"/>
        </a:p>
      </dgm:t>
    </dgm:pt>
    <dgm:pt modelId="{BA976B4E-5C38-417B-9F0B-4D105CDCCEEA}" type="sibTrans" cxnId="{25CC573C-C7E6-473A-9DA2-510D77BCFA3B}">
      <dgm:prSet/>
      <dgm:spPr/>
      <dgm:t>
        <a:bodyPr/>
        <a:lstStyle/>
        <a:p>
          <a:endParaRPr lang="en-US"/>
        </a:p>
      </dgm:t>
    </dgm:pt>
    <dgm:pt modelId="{BEB083C4-4B81-45F1-8118-9D1621063813}">
      <dgm:prSet phldrT="[Text]" custT="1"/>
      <dgm:spPr/>
      <dgm:t>
        <a:bodyPr/>
        <a:lstStyle/>
        <a:p>
          <a:pPr algn="l"/>
          <a:r>
            <a:rPr lang="en-US" sz="2000" dirty="0" smtClean="0"/>
            <a:t>2. </a:t>
          </a:r>
          <a:r>
            <a:rPr lang="en-US" sz="2000" dirty="0" err="1" smtClean="0"/>
            <a:t>Diduga</a:t>
          </a:r>
          <a:r>
            <a:rPr lang="en-US" sz="2000" dirty="0" smtClean="0"/>
            <a:t> </a:t>
          </a:r>
          <a:r>
            <a:rPr lang="en-US" sz="2000" dirty="0" err="1" smtClean="0"/>
            <a:t>adanya</a:t>
          </a:r>
          <a:r>
            <a:rPr lang="en-US" sz="2000" dirty="0" smtClean="0"/>
            <a:t> </a:t>
          </a:r>
          <a:r>
            <a:rPr lang="en-US" sz="2000" dirty="0" err="1" smtClean="0"/>
            <a:t>pengaruh</a:t>
          </a:r>
          <a:r>
            <a:rPr lang="en-US" sz="2000" dirty="0" smtClean="0"/>
            <a:t> </a:t>
          </a:r>
          <a:r>
            <a:rPr lang="en-US" sz="2000" dirty="0" err="1" smtClean="0"/>
            <a:t>konsentrasi</a:t>
          </a:r>
          <a:r>
            <a:rPr lang="en-US" sz="2000" dirty="0" smtClean="0"/>
            <a:t> </a:t>
          </a:r>
          <a:r>
            <a:rPr lang="en-US" sz="2000" i="1" dirty="0" smtClean="0"/>
            <a:t>sodium </a:t>
          </a:r>
          <a:r>
            <a:rPr lang="en-US" sz="2000" i="1" dirty="0" err="1" smtClean="0"/>
            <a:t>tripolyphosphate</a:t>
          </a:r>
          <a:r>
            <a:rPr lang="en-US" sz="2000" dirty="0" smtClean="0"/>
            <a:t> </a:t>
          </a:r>
          <a:r>
            <a:rPr lang="en-US" sz="2000" dirty="0" err="1" smtClean="0"/>
            <a:t>terhadap</a:t>
          </a:r>
          <a:r>
            <a:rPr lang="en-US" sz="2000" dirty="0" smtClean="0"/>
            <a:t> </a:t>
          </a:r>
          <a:r>
            <a:rPr lang="en-US" sz="2000" dirty="0" err="1" smtClean="0"/>
            <a:t>karakteristik</a:t>
          </a:r>
          <a:r>
            <a:rPr lang="en-US" sz="2000" dirty="0" smtClean="0"/>
            <a:t> </a:t>
          </a:r>
          <a:r>
            <a:rPr lang="en-US" sz="2000" dirty="0" err="1" smtClean="0"/>
            <a:t>mie</a:t>
          </a:r>
          <a:r>
            <a:rPr lang="en-US" sz="2000" dirty="0" smtClean="0"/>
            <a:t> </a:t>
          </a:r>
          <a:r>
            <a:rPr lang="en-US" sz="2000" dirty="0" err="1" smtClean="0"/>
            <a:t>koro</a:t>
          </a:r>
          <a:r>
            <a:rPr lang="en-US" sz="2000" dirty="0" smtClean="0"/>
            <a:t> </a:t>
          </a:r>
          <a:r>
            <a:rPr lang="en-US" sz="2000" dirty="0" err="1" smtClean="0"/>
            <a:t>basah</a:t>
          </a:r>
          <a:endParaRPr lang="en-US" sz="2000" dirty="0"/>
        </a:p>
      </dgm:t>
    </dgm:pt>
    <dgm:pt modelId="{FAC40E03-A4FD-4A47-BF24-7249A560A235}" type="parTrans" cxnId="{87BD1842-498E-40D3-A8DA-84CFCF169CE6}">
      <dgm:prSet/>
      <dgm:spPr/>
      <dgm:t>
        <a:bodyPr/>
        <a:lstStyle/>
        <a:p>
          <a:endParaRPr lang="en-US"/>
        </a:p>
      </dgm:t>
    </dgm:pt>
    <dgm:pt modelId="{B2DCD639-4E04-4E84-B71A-CAB5980FB4DE}" type="sibTrans" cxnId="{87BD1842-498E-40D3-A8DA-84CFCF169CE6}">
      <dgm:prSet/>
      <dgm:spPr/>
      <dgm:t>
        <a:bodyPr/>
        <a:lstStyle/>
        <a:p>
          <a:endParaRPr lang="en-US"/>
        </a:p>
      </dgm:t>
    </dgm:pt>
    <dgm:pt modelId="{2F00B136-2EFE-4699-B6E8-2979178DAA3C}">
      <dgm:prSet phldrT="[Text]" custT="1"/>
      <dgm:spPr>
        <a:solidFill>
          <a:schemeClr val="accent1">
            <a:lumMod val="50000"/>
          </a:schemeClr>
        </a:solidFill>
      </dgm:spPr>
      <dgm:t>
        <a:bodyPr/>
        <a:lstStyle/>
        <a:p>
          <a:pPr algn="l"/>
          <a:r>
            <a:rPr lang="en-US" sz="2000" dirty="0" smtClean="0"/>
            <a:t>3. </a:t>
          </a:r>
          <a:r>
            <a:rPr lang="en-US" sz="2000" dirty="0" err="1" smtClean="0"/>
            <a:t>Diduga</a:t>
          </a:r>
          <a:r>
            <a:rPr lang="en-US" sz="2000" dirty="0" smtClean="0"/>
            <a:t> </a:t>
          </a:r>
          <a:r>
            <a:rPr lang="en-US" sz="2000" dirty="0" err="1" smtClean="0"/>
            <a:t>adanya</a:t>
          </a:r>
          <a:r>
            <a:rPr lang="en-US" sz="2000" dirty="0" smtClean="0"/>
            <a:t> </a:t>
          </a:r>
          <a:r>
            <a:rPr lang="en-US" sz="2000" dirty="0" err="1" smtClean="0"/>
            <a:t>interaksi</a:t>
          </a:r>
          <a:r>
            <a:rPr lang="en-US" sz="2000" dirty="0" smtClean="0"/>
            <a:t> </a:t>
          </a:r>
          <a:r>
            <a:rPr lang="en-US" sz="2000" dirty="0" err="1" smtClean="0"/>
            <a:t>antara</a:t>
          </a:r>
          <a:r>
            <a:rPr lang="en-US" sz="2000" dirty="0" smtClean="0"/>
            <a:t> </a:t>
          </a:r>
          <a:r>
            <a:rPr lang="en-US" sz="2000" dirty="0" err="1" smtClean="0"/>
            <a:t>perbandingan</a:t>
          </a:r>
          <a:r>
            <a:rPr lang="en-US" sz="2000" dirty="0" smtClean="0"/>
            <a:t> </a:t>
          </a:r>
          <a:r>
            <a:rPr lang="en-US" sz="2000" dirty="0" err="1" smtClean="0"/>
            <a:t>tepung</a:t>
          </a:r>
          <a:r>
            <a:rPr lang="en-US" sz="2000" dirty="0" smtClean="0"/>
            <a:t> </a:t>
          </a:r>
          <a:r>
            <a:rPr lang="en-US" sz="2000" dirty="0" err="1" smtClean="0"/>
            <a:t>koro</a:t>
          </a:r>
          <a:r>
            <a:rPr lang="en-US" sz="2000" dirty="0" smtClean="0"/>
            <a:t> </a:t>
          </a:r>
          <a:r>
            <a:rPr lang="en-US" sz="2000" dirty="0" err="1" smtClean="0"/>
            <a:t>dengan</a:t>
          </a:r>
          <a:r>
            <a:rPr lang="en-US" sz="2000" dirty="0" smtClean="0"/>
            <a:t> </a:t>
          </a:r>
          <a:r>
            <a:rPr lang="en-US" sz="2000" dirty="0" err="1" smtClean="0"/>
            <a:t>tepung</a:t>
          </a:r>
          <a:r>
            <a:rPr lang="en-US" sz="2000" dirty="0" smtClean="0"/>
            <a:t> </a:t>
          </a:r>
          <a:r>
            <a:rPr lang="en-US" sz="2000" dirty="0" err="1" smtClean="0"/>
            <a:t>terigu</a:t>
          </a:r>
          <a:r>
            <a:rPr lang="en-US" sz="2000" dirty="0" smtClean="0"/>
            <a:t> </a:t>
          </a:r>
          <a:r>
            <a:rPr lang="en-US" sz="2000" dirty="0" err="1" smtClean="0"/>
            <a:t>serta</a:t>
          </a:r>
          <a:r>
            <a:rPr lang="en-US" sz="2000" dirty="0" smtClean="0"/>
            <a:t> </a:t>
          </a:r>
          <a:r>
            <a:rPr lang="en-US" sz="2000" dirty="0" err="1" smtClean="0"/>
            <a:t>konsentrasi</a:t>
          </a:r>
          <a:r>
            <a:rPr lang="en-US" sz="2000" dirty="0" smtClean="0"/>
            <a:t> </a:t>
          </a:r>
          <a:r>
            <a:rPr lang="en-US" sz="2000" i="1" dirty="0" smtClean="0"/>
            <a:t> sodium </a:t>
          </a:r>
          <a:r>
            <a:rPr lang="en-US" sz="2000" i="1" dirty="0" err="1" smtClean="0"/>
            <a:t>tripolyphosphate</a:t>
          </a:r>
          <a:r>
            <a:rPr lang="en-US" sz="2000" dirty="0" smtClean="0"/>
            <a:t> </a:t>
          </a:r>
          <a:r>
            <a:rPr lang="en-US" sz="2000" dirty="0" err="1" smtClean="0"/>
            <a:t>terhadap</a:t>
          </a:r>
          <a:r>
            <a:rPr lang="en-US" sz="2000" dirty="0" smtClean="0"/>
            <a:t> </a:t>
          </a:r>
          <a:r>
            <a:rPr lang="en-US" sz="2000" dirty="0" err="1" smtClean="0"/>
            <a:t>karakteristik</a:t>
          </a:r>
          <a:r>
            <a:rPr lang="en-US" sz="2000" dirty="0" smtClean="0"/>
            <a:t> </a:t>
          </a:r>
          <a:r>
            <a:rPr lang="en-US" sz="2000" dirty="0" err="1" smtClean="0"/>
            <a:t>mie</a:t>
          </a:r>
          <a:r>
            <a:rPr lang="en-US" sz="2000" dirty="0" smtClean="0"/>
            <a:t> </a:t>
          </a:r>
          <a:r>
            <a:rPr lang="en-US" sz="2000" dirty="0" err="1" smtClean="0"/>
            <a:t>koro</a:t>
          </a:r>
          <a:r>
            <a:rPr lang="en-US" sz="2000" dirty="0" smtClean="0"/>
            <a:t> </a:t>
          </a:r>
          <a:r>
            <a:rPr lang="en-US" sz="2000" dirty="0" err="1" smtClean="0"/>
            <a:t>basah</a:t>
          </a:r>
          <a:endParaRPr lang="en-US" sz="2000" dirty="0"/>
        </a:p>
      </dgm:t>
    </dgm:pt>
    <dgm:pt modelId="{489ADB25-26DD-4071-B3BC-DC803507864A}" type="parTrans" cxnId="{517F5F66-EFA0-4901-9A0C-4D2D90DEC302}">
      <dgm:prSet/>
      <dgm:spPr/>
      <dgm:t>
        <a:bodyPr/>
        <a:lstStyle/>
        <a:p>
          <a:endParaRPr lang="en-US"/>
        </a:p>
      </dgm:t>
    </dgm:pt>
    <dgm:pt modelId="{7BA0DCE3-395B-4806-9691-E44FE80699E3}" type="sibTrans" cxnId="{517F5F66-EFA0-4901-9A0C-4D2D90DEC302}">
      <dgm:prSet/>
      <dgm:spPr/>
      <dgm:t>
        <a:bodyPr/>
        <a:lstStyle/>
        <a:p>
          <a:endParaRPr lang="en-US"/>
        </a:p>
      </dgm:t>
    </dgm:pt>
    <dgm:pt modelId="{E222EA7A-5042-456A-B54F-C17907320770}">
      <dgm:prSet phldrT="[Text]" custT="1"/>
      <dgm:spPr/>
      <dgm:t>
        <a:bodyPr/>
        <a:lstStyle/>
        <a:p>
          <a:pPr algn="ctr"/>
          <a:r>
            <a:rPr lang="en-US" sz="3600" b="1" dirty="0" smtClean="0">
              <a:effectLst/>
            </a:rPr>
            <a:t>HIPOTESIS</a:t>
          </a:r>
          <a:r>
            <a:rPr lang="en-US" sz="3200" b="1" dirty="0" smtClean="0">
              <a:effectLst/>
            </a:rPr>
            <a:t> </a:t>
          </a:r>
          <a:endParaRPr lang="en-US" sz="3200" b="1" dirty="0">
            <a:effectLst/>
          </a:endParaRPr>
        </a:p>
      </dgm:t>
    </dgm:pt>
    <dgm:pt modelId="{606450ED-9656-47CD-8B55-FE73D4E6E232}" type="parTrans" cxnId="{F1B6DE51-0DED-45A8-8805-312713937285}">
      <dgm:prSet/>
      <dgm:spPr/>
      <dgm:t>
        <a:bodyPr/>
        <a:lstStyle/>
        <a:p>
          <a:endParaRPr lang="en-US"/>
        </a:p>
      </dgm:t>
    </dgm:pt>
    <dgm:pt modelId="{2C61E2DF-8419-49DD-B502-3FA613D73725}" type="sibTrans" cxnId="{F1B6DE51-0DED-45A8-8805-312713937285}">
      <dgm:prSet/>
      <dgm:spPr/>
      <dgm:t>
        <a:bodyPr/>
        <a:lstStyle/>
        <a:p>
          <a:endParaRPr lang="en-US"/>
        </a:p>
      </dgm:t>
    </dgm:pt>
    <dgm:pt modelId="{A836E69E-4DDD-4862-BBFD-115C4034FA3A}" type="pres">
      <dgm:prSet presAssocID="{770307FB-5137-45AF-8AD5-3152BCA6217A}" presName="Name0" presStyleCnt="0">
        <dgm:presLayoutVars>
          <dgm:chMax val="1"/>
          <dgm:chPref val="1"/>
        </dgm:presLayoutVars>
      </dgm:prSet>
      <dgm:spPr/>
      <dgm:t>
        <a:bodyPr/>
        <a:lstStyle/>
        <a:p>
          <a:endParaRPr lang="en-US"/>
        </a:p>
      </dgm:t>
    </dgm:pt>
    <dgm:pt modelId="{525F1488-552E-46C6-A286-2D883BD522EF}" type="pres">
      <dgm:prSet presAssocID="{3F350669-3C65-4AE3-982D-B4A2BB16D5A3}" presName="Parent" presStyleLbl="node0" presStyleIdx="0" presStyleCnt="1" custScaleX="161407" custScaleY="45292" custLinFactNeighborX="-14810" custLinFactNeighborY="-22944">
        <dgm:presLayoutVars>
          <dgm:chMax val="5"/>
          <dgm:chPref val="5"/>
        </dgm:presLayoutVars>
      </dgm:prSet>
      <dgm:spPr/>
      <dgm:t>
        <a:bodyPr/>
        <a:lstStyle/>
        <a:p>
          <a:endParaRPr lang="en-US"/>
        </a:p>
      </dgm:t>
    </dgm:pt>
    <dgm:pt modelId="{D2E0CB3A-E6C4-4E1D-A598-0F8A5FE1123B}" type="pres">
      <dgm:prSet presAssocID="{3F350669-3C65-4AE3-982D-B4A2BB16D5A3}" presName="Accent1" presStyleLbl="node1" presStyleIdx="0" presStyleCnt="15" custLinFactX="364703" custLinFactY="400000" custLinFactNeighborX="400000" custLinFactNeighborY="487468"/>
      <dgm:spPr>
        <a:solidFill>
          <a:schemeClr val="accent1">
            <a:lumMod val="50000"/>
          </a:schemeClr>
        </a:solidFill>
      </dgm:spPr>
      <dgm:t>
        <a:bodyPr/>
        <a:lstStyle/>
        <a:p>
          <a:endParaRPr lang="en-US"/>
        </a:p>
      </dgm:t>
    </dgm:pt>
    <dgm:pt modelId="{83E0E375-C6C0-47B5-B20B-511C5CE35891}" type="pres">
      <dgm:prSet presAssocID="{3F350669-3C65-4AE3-982D-B4A2BB16D5A3}" presName="Accent2" presStyleLbl="node1" presStyleIdx="1" presStyleCnt="15" custLinFactX="-200000" custLinFactY="-200000" custLinFactNeighborX="-238962" custLinFactNeighborY="-280290"/>
      <dgm:spPr>
        <a:solidFill>
          <a:schemeClr val="accent2"/>
        </a:solidFill>
      </dgm:spPr>
      <dgm:t>
        <a:bodyPr/>
        <a:lstStyle/>
        <a:p>
          <a:endParaRPr lang="en-US"/>
        </a:p>
      </dgm:t>
    </dgm:pt>
    <dgm:pt modelId="{362B33CC-9FF1-40FE-93D0-1232672B6C65}" type="pres">
      <dgm:prSet presAssocID="{3F350669-3C65-4AE3-982D-B4A2BB16D5A3}" presName="Accent3" presStyleLbl="node1" presStyleIdx="2" presStyleCnt="15" custScaleX="218067" custScaleY="218062" custLinFactX="145213" custLinFactNeighborX="200000" custLinFactNeighborY="-85268"/>
      <dgm:spPr/>
      <dgm:t>
        <a:bodyPr/>
        <a:lstStyle/>
        <a:p>
          <a:endParaRPr lang="en-US"/>
        </a:p>
      </dgm:t>
    </dgm:pt>
    <dgm:pt modelId="{C103EC9D-A805-4272-90FB-0744A9CDEA84}" type="pres">
      <dgm:prSet presAssocID="{3F350669-3C65-4AE3-982D-B4A2BB16D5A3}" presName="Accent4" presStyleLbl="node1" presStyleIdx="3" presStyleCnt="15" custLinFactX="-8273" custLinFactNeighborX="-100000" custLinFactNeighborY="-96954"/>
      <dgm:spPr>
        <a:solidFill>
          <a:schemeClr val="accent2"/>
        </a:solidFill>
      </dgm:spPr>
      <dgm:t>
        <a:bodyPr/>
        <a:lstStyle/>
        <a:p>
          <a:endParaRPr lang="en-US"/>
        </a:p>
      </dgm:t>
    </dgm:pt>
    <dgm:pt modelId="{383535CC-F332-4F80-8CB7-22F1A75CC6F9}" type="pres">
      <dgm:prSet presAssocID="{3F350669-3C65-4AE3-982D-B4A2BB16D5A3}" presName="Accent5" presStyleLbl="node1" presStyleIdx="4" presStyleCnt="15" custLinFactX="700000" custLinFactY="200000" custLinFactNeighborX="764164" custLinFactNeighborY="283113"/>
      <dgm:spPr>
        <a:solidFill>
          <a:schemeClr val="accent1"/>
        </a:solidFill>
      </dgm:spPr>
      <dgm:t>
        <a:bodyPr/>
        <a:lstStyle/>
        <a:p>
          <a:endParaRPr lang="en-US"/>
        </a:p>
      </dgm:t>
    </dgm:pt>
    <dgm:pt modelId="{D68BC3BB-0B5E-4CE4-B8D2-7D4F8B948F5E}" type="pres">
      <dgm:prSet presAssocID="{3F350669-3C65-4AE3-982D-B4A2BB16D5A3}" presName="Accent6" presStyleLbl="node1" presStyleIdx="5" presStyleCnt="15" custLinFactX="-52194" custLinFactY="83709" custLinFactNeighborX="-100000" custLinFactNeighborY="100000"/>
      <dgm:spPr>
        <a:solidFill>
          <a:schemeClr val="accent2"/>
        </a:solidFill>
      </dgm:spPr>
      <dgm:t>
        <a:bodyPr/>
        <a:lstStyle/>
        <a:p>
          <a:endParaRPr lang="en-US"/>
        </a:p>
      </dgm:t>
    </dgm:pt>
    <dgm:pt modelId="{2309DE3F-CFF6-447F-8702-473FC7A2AAD9}" type="pres">
      <dgm:prSet presAssocID="{BEB083C4-4B81-45F1-8118-9D1621063813}" presName="Child1" presStyleLbl="node1" presStyleIdx="6" presStyleCnt="15" custScaleX="357215" custScaleY="98498" custLinFactX="100000" custLinFactNeighborX="148149" custLinFactNeighborY="73831">
        <dgm:presLayoutVars>
          <dgm:chMax val="0"/>
          <dgm:chPref val="0"/>
        </dgm:presLayoutVars>
      </dgm:prSet>
      <dgm:spPr/>
      <dgm:t>
        <a:bodyPr/>
        <a:lstStyle/>
        <a:p>
          <a:endParaRPr lang="en-US"/>
        </a:p>
      </dgm:t>
    </dgm:pt>
    <dgm:pt modelId="{3304EC4B-ACE4-4F91-8F89-D80EB8AF92CC}" type="pres">
      <dgm:prSet presAssocID="{BEB083C4-4B81-45F1-8118-9D1621063813}" presName="Accent7" presStyleCnt="0"/>
      <dgm:spPr/>
      <dgm:t>
        <a:bodyPr/>
        <a:lstStyle/>
        <a:p>
          <a:endParaRPr lang="en-US"/>
        </a:p>
      </dgm:t>
    </dgm:pt>
    <dgm:pt modelId="{27262537-B284-467D-99A6-8FB80BF58AE1}" type="pres">
      <dgm:prSet presAssocID="{BEB083C4-4B81-45F1-8118-9D1621063813}" presName="AccentHold1" presStyleLbl="node1" presStyleIdx="7" presStyleCnt="15" custLinFactX="423410" custLinFactNeighborX="500000" custLinFactNeighborY="67078"/>
      <dgm:spPr>
        <a:solidFill>
          <a:schemeClr val="accent1">
            <a:lumMod val="75000"/>
          </a:schemeClr>
        </a:solidFill>
      </dgm:spPr>
      <dgm:t>
        <a:bodyPr/>
        <a:lstStyle/>
        <a:p>
          <a:endParaRPr lang="en-US"/>
        </a:p>
      </dgm:t>
    </dgm:pt>
    <dgm:pt modelId="{26162FC8-EA2B-46EC-BDBE-5314D34D12A7}" type="pres">
      <dgm:prSet presAssocID="{BEB083C4-4B81-45F1-8118-9D1621063813}" presName="Accent8" presStyleCnt="0"/>
      <dgm:spPr/>
      <dgm:t>
        <a:bodyPr/>
        <a:lstStyle/>
        <a:p>
          <a:endParaRPr lang="en-US"/>
        </a:p>
      </dgm:t>
    </dgm:pt>
    <dgm:pt modelId="{42776560-C8B8-4482-B12A-15C15C2BD757}" type="pres">
      <dgm:prSet presAssocID="{BEB083C4-4B81-45F1-8118-9D1621063813}" presName="AccentHold2" presStyleLbl="node1" presStyleIdx="8" presStyleCnt="15" custLinFactNeighborX="-14196" custLinFactNeighborY="-74215"/>
      <dgm:spPr>
        <a:solidFill>
          <a:schemeClr val="accent1"/>
        </a:solidFill>
      </dgm:spPr>
      <dgm:t>
        <a:bodyPr/>
        <a:lstStyle/>
        <a:p>
          <a:endParaRPr lang="en-US"/>
        </a:p>
      </dgm:t>
    </dgm:pt>
    <dgm:pt modelId="{FD0D6B11-FA6B-42C5-B2DF-EFFEE63CE98C}" type="pres">
      <dgm:prSet presAssocID="{2F00B136-2EFE-4699-B6E8-2979178DAA3C}" presName="Child2" presStyleLbl="node1" presStyleIdx="9" presStyleCnt="15" custScaleX="412256" custScaleY="109920" custLinFactX="-100000" custLinFactY="100000" custLinFactNeighborX="-122397" custLinFactNeighborY="125725">
        <dgm:presLayoutVars>
          <dgm:chMax val="0"/>
          <dgm:chPref val="0"/>
        </dgm:presLayoutVars>
      </dgm:prSet>
      <dgm:spPr/>
      <dgm:t>
        <a:bodyPr/>
        <a:lstStyle/>
        <a:p>
          <a:endParaRPr lang="en-US"/>
        </a:p>
      </dgm:t>
    </dgm:pt>
    <dgm:pt modelId="{354F4D4F-103C-4A5E-9DEC-28150EFC49AE}" type="pres">
      <dgm:prSet presAssocID="{2F00B136-2EFE-4699-B6E8-2979178DAA3C}" presName="Accent9" presStyleCnt="0"/>
      <dgm:spPr/>
      <dgm:t>
        <a:bodyPr/>
        <a:lstStyle/>
        <a:p>
          <a:endParaRPr lang="en-US"/>
        </a:p>
      </dgm:t>
    </dgm:pt>
    <dgm:pt modelId="{BE537A49-903B-4A3B-A160-DEF6983606DF}" type="pres">
      <dgm:prSet presAssocID="{2F00B136-2EFE-4699-B6E8-2979178DAA3C}" presName="AccentHold1" presStyleLbl="node1" presStyleIdx="10" presStyleCnt="15" custLinFactX="-500000" custLinFactY="-100000" custLinFactNeighborX="-551525" custLinFactNeighborY="-102993"/>
      <dgm:spPr/>
      <dgm:t>
        <a:bodyPr/>
        <a:lstStyle/>
        <a:p>
          <a:endParaRPr lang="en-US"/>
        </a:p>
      </dgm:t>
    </dgm:pt>
    <dgm:pt modelId="{B64850EC-D578-4630-814A-6F66CD5A89F6}" type="pres">
      <dgm:prSet presAssocID="{2F00B136-2EFE-4699-B6E8-2979178DAA3C}" presName="Accent10" presStyleCnt="0"/>
      <dgm:spPr/>
      <dgm:t>
        <a:bodyPr/>
        <a:lstStyle/>
        <a:p>
          <a:endParaRPr lang="en-US"/>
        </a:p>
      </dgm:t>
    </dgm:pt>
    <dgm:pt modelId="{CFF97553-8AE6-45CF-BF04-75C011B90253}" type="pres">
      <dgm:prSet presAssocID="{2F00B136-2EFE-4699-B6E8-2979178DAA3C}" presName="AccentHold2" presStyleLbl="node1" presStyleIdx="11" presStyleCnt="15" custLinFactY="-18420" custLinFactNeighborX="14073" custLinFactNeighborY="-100000"/>
      <dgm:spPr/>
      <dgm:t>
        <a:bodyPr/>
        <a:lstStyle/>
        <a:p>
          <a:endParaRPr lang="en-US"/>
        </a:p>
      </dgm:t>
    </dgm:pt>
    <dgm:pt modelId="{EFE075B0-0DBF-4288-9E8E-66E979675B12}" type="pres">
      <dgm:prSet presAssocID="{2F00B136-2EFE-4699-B6E8-2979178DAA3C}" presName="Accent11" presStyleCnt="0"/>
      <dgm:spPr/>
      <dgm:t>
        <a:bodyPr/>
        <a:lstStyle/>
        <a:p>
          <a:endParaRPr lang="en-US"/>
        </a:p>
      </dgm:t>
    </dgm:pt>
    <dgm:pt modelId="{1607582C-C1A7-4C00-B0CC-5126C1A3AF89}" type="pres">
      <dgm:prSet presAssocID="{2F00B136-2EFE-4699-B6E8-2979178DAA3C}" presName="AccentHold3" presStyleLbl="node1" presStyleIdx="12" presStyleCnt="15" custLinFactX="76305" custLinFactNeighborX="100000" custLinFactNeighborY="23899"/>
      <dgm:spPr>
        <a:solidFill>
          <a:schemeClr val="accent1">
            <a:lumMod val="75000"/>
          </a:schemeClr>
        </a:solidFill>
      </dgm:spPr>
      <dgm:t>
        <a:bodyPr/>
        <a:lstStyle/>
        <a:p>
          <a:endParaRPr lang="en-US"/>
        </a:p>
      </dgm:t>
    </dgm:pt>
    <dgm:pt modelId="{7107DF8E-AE9A-4396-BBFE-C5EA15B2FAC9}" type="pres">
      <dgm:prSet presAssocID="{E222EA7A-5042-456A-B54F-C17907320770}" presName="Child3" presStyleLbl="node1" presStyleIdx="13" presStyleCnt="15" custScaleX="296704" custScaleY="54942" custLinFactX="-100000" custLinFactY="-100000" custLinFactNeighborX="-107948" custLinFactNeighborY="-145853">
        <dgm:presLayoutVars>
          <dgm:chMax val="0"/>
          <dgm:chPref val="0"/>
        </dgm:presLayoutVars>
      </dgm:prSet>
      <dgm:spPr/>
      <dgm:t>
        <a:bodyPr/>
        <a:lstStyle/>
        <a:p>
          <a:endParaRPr lang="en-US"/>
        </a:p>
      </dgm:t>
    </dgm:pt>
    <dgm:pt modelId="{363DE810-CBF7-474E-A571-7821733A71E4}" type="pres">
      <dgm:prSet presAssocID="{E222EA7A-5042-456A-B54F-C17907320770}" presName="Accent12" presStyleCnt="0"/>
      <dgm:spPr/>
      <dgm:t>
        <a:bodyPr/>
        <a:lstStyle/>
        <a:p>
          <a:endParaRPr lang="en-US"/>
        </a:p>
      </dgm:t>
    </dgm:pt>
    <dgm:pt modelId="{3ED20763-57F0-4FA5-9DE3-FA111A9A7F5D}" type="pres">
      <dgm:prSet presAssocID="{E222EA7A-5042-456A-B54F-C17907320770}" presName="AccentHold1" presStyleLbl="node1" presStyleIdx="14" presStyleCnt="15" custLinFactX="-93030" custLinFactY="-340431" custLinFactNeighborX="-100000" custLinFactNeighborY="-400000"/>
      <dgm:spPr/>
      <dgm:t>
        <a:bodyPr/>
        <a:lstStyle/>
        <a:p>
          <a:endParaRPr lang="en-US"/>
        </a:p>
      </dgm:t>
    </dgm:pt>
  </dgm:ptLst>
  <dgm:cxnLst>
    <dgm:cxn modelId="{37D1DAE6-AD88-4A70-A963-1EFB62C950FE}" type="presOf" srcId="{2F00B136-2EFE-4699-B6E8-2979178DAA3C}" destId="{FD0D6B11-FA6B-42C5-B2DF-EFFEE63CE98C}" srcOrd="0" destOrd="0" presId="urn:microsoft.com/office/officeart/2009/3/layout/CircleRelationship"/>
    <dgm:cxn modelId="{25CC573C-C7E6-473A-9DA2-510D77BCFA3B}" srcId="{770307FB-5137-45AF-8AD5-3152BCA6217A}" destId="{3F350669-3C65-4AE3-982D-B4A2BB16D5A3}" srcOrd="0" destOrd="0" parTransId="{521398A0-34F8-4731-B4C0-B70069E84441}" sibTransId="{BA976B4E-5C38-417B-9F0B-4D105CDCCEEA}"/>
    <dgm:cxn modelId="{EA72D63D-F1B4-45FA-BE35-209EDE5ECFAB}" type="presOf" srcId="{770307FB-5137-45AF-8AD5-3152BCA6217A}" destId="{A836E69E-4DDD-4862-BBFD-115C4034FA3A}" srcOrd="0" destOrd="0" presId="urn:microsoft.com/office/officeart/2009/3/layout/CircleRelationship"/>
    <dgm:cxn modelId="{31ECA5EA-2C12-4A3D-BDC1-DB379F265227}" type="presOf" srcId="{BEB083C4-4B81-45F1-8118-9D1621063813}" destId="{2309DE3F-CFF6-447F-8702-473FC7A2AAD9}" srcOrd="0" destOrd="0" presId="urn:microsoft.com/office/officeart/2009/3/layout/CircleRelationship"/>
    <dgm:cxn modelId="{44E7D040-832A-4EE1-A16A-C61BD6B0C411}" type="presOf" srcId="{3F350669-3C65-4AE3-982D-B4A2BB16D5A3}" destId="{525F1488-552E-46C6-A286-2D883BD522EF}" srcOrd="0" destOrd="0" presId="urn:microsoft.com/office/officeart/2009/3/layout/CircleRelationship"/>
    <dgm:cxn modelId="{F1B6DE51-0DED-45A8-8805-312713937285}" srcId="{3F350669-3C65-4AE3-982D-B4A2BB16D5A3}" destId="{E222EA7A-5042-456A-B54F-C17907320770}" srcOrd="2" destOrd="0" parTransId="{606450ED-9656-47CD-8B55-FE73D4E6E232}" sibTransId="{2C61E2DF-8419-49DD-B502-3FA613D73725}"/>
    <dgm:cxn modelId="{517F5F66-EFA0-4901-9A0C-4D2D90DEC302}" srcId="{3F350669-3C65-4AE3-982D-B4A2BB16D5A3}" destId="{2F00B136-2EFE-4699-B6E8-2979178DAA3C}" srcOrd="1" destOrd="0" parTransId="{489ADB25-26DD-4071-B3BC-DC803507864A}" sibTransId="{7BA0DCE3-395B-4806-9691-E44FE80699E3}"/>
    <dgm:cxn modelId="{87BD1842-498E-40D3-A8DA-84CFCF169CE6}" srcId="{3F350669-3C65-4AE3-982D-B4A2BB16D5A3}" destId="{BEB083C4-4B81-45F1-8118-9D1621063813}" srcOrd="0" destOrd="0" parTransId="{FAC40E03-A4FD-4A47-BF24-7249A560A235}" sibTransId="{B2DCD639-4E04-4E84-B71A-CAB5980FB4DE}"/>
    <dgm:cxn modelId="{E616286F-678E-4D2E-ABE9-B4CE7388826E}" type="presOf" srcId="{E222EA7A-5042-456A-B54F-C17907320770}" destId="{7107DF8E-AE9A-4396-BBFE-C5EA15B2FAC9}" srcOrd="0" destOrd="0" presId="urn:microsoft.com/office/officeart/2009/3/layout/CircleRelationship"/>
    <dgm:cxn modelId="{09044583-7CD9-4E9C-B2BB-58A9467919B9}" type="presParOf" srcId="{A836E69E-4DDD-4862-BBFD-115C4034FA3A}" destId="{525F1488-552E-46C6-A286-2D883BD522EF}" srcOrd="0" destOrd="0" presId="urn:microsoft.com/office/officeart/2009/3/layout/CircleRelationship"/>
    <dgm:cxn modelId="{53E518FA-F00A-44E9-82AC-90A1A62E73B1}" type="presParOf" srcId="{A836E69E-4DDD-4862-BBFD-115C4034FA3A}" destId="{D2E0CB3A-E6C4-4E1D-A598-0F8A5FE1123B}" srcOrd="1" destOrd="0" presId="urn:microsoft.com/office/officeart/2009/3/layout/CircleRelationship"/>
    <dgm:cxn modelId="{1567BD9A-8D9D-4BFB-8FF9-C4577C3E505D}" type="presParOf" srcId="{A836E69E-4DDD-4862-BBFD-115C4034FA3A}" destId="{83E0E375-C6C0-47B5-B20B-511C5CE35891}" srcOrd="2" destOrd="0" presId="urn:microsoft.com/office/officeart/2009/3/layout/CircleRelationship"/>
    <dgm:cxn modelId="{1F711AA0-284B-4962-AB25-5D907C4E73A4}" type="presParOf" srcId="{A836E69E-4DDD-4862-BBFD-115C4034FA3A}" destId="{362B33CC-9FF1-40FE-93D0-1232672B6C65}" srcOrd="3" destOrd="0" presId="urn:microsoft.com/office/officeart/2009/3/layout/CircleRelationship"/>
    <dgm:cxn modelId="{6E16B1FF-AD2E-4660-AE98-01652B533F1E}" type="presParOf" srcId="{A836E69E-4DDD-4862-BBFD-115C4034FA3A}" destId="{C103EC9D-A805-4272-90FB-0744A9CDEA84}" srcOrd="4" destOrd="0" presId="urn:microsoft.com/office/officeart/2009/3/layout/CircleRelationship"/>
    <dgm:cxn modelId="{D61AE717-9C21-4611-BFEF-20E520E378E2}" type="presParOf" srcId="{A836E69E-4DDD-4862-BBFD-115C4034FA3A}" destId="{383535CC-F332-4F80-8CB7-22F1A75CC6F9}" srcOrd="5" destOrd="0" presId="urn:microsoft.com/office/officeart/2009/3/layout/CircleRelationship"/>
    <dgm:cxn modelId="{73227C4C-71BE-4400-AC0E-17224A586F0F}" type="presParOf" srcId="{A836E69E-4DDD-4862-BBFD-115C4034FA3A}" destId="{D68BC3BB-0B5E-4CE4-B8D2-7D4F8B948F5E}" srcOrd="6" destOrd="0" presId="urn:microsoft.com/office/officeart/2009/3/layout/CircleRelationship"/>
    <dgm:cxn modelId="{2CD0B064-CE9A-4699-82C8-F7428855B346}" type="presParOf" srcId="{A836E69E-4DDD-4862-BBFD-115C4034FA3A}" destId="{2309DE3F-CFF6-447F-8702-473FC7A2AAD9}" srcOrd="7" destOrd="0" presId="urn:microsoft.com/office/officeart/2009/3/layout/CircleRelationship"/>
    <dgm:cxn modelId="{843738FD-B218-4E9F-B73E-D33A1B3DC241}" type="presParOf" srcId="{A836E69E-4DDD-4862-BBFD-115C4034FA3A}" destId="{3304EC4B-ACE4-4F91-8F89-D80EB8AF92CC}" srcOrd="8" destOrd="0" presId="urn:microsoft.com/office/officeart/2009/3/layout/CircleRelationship"/>
    <dgm:cxn modelId="{DB96A072-A9A7-4576-B86E-FD8DDB616964}" type="presParOf" srcId="{3304EC4B-ACE4-4F91-8F89-D80EB8AF92CC}" destId="{27262537-B284-467D-99A6-8FB80BF58AE1}" srcOrd="0" destOrd="0" presId="urn:microsoft.com/office/officeart/2009/3/layout/CircleRelationship"/>
    <dgm:cxn modelId="{3FE6D869-E801-44B8-856B-3E4372C42805}" type="presParOf" srcId="{A836E69E-4DDD-4862-BBFD-115C4034FA3A}" destId="{26162FC8-EA2B-46EC-BDBE-5314D34D12A7}" srcOrd="9" destOrd="0" presId="urn:microsoft.com/office/officeart/2009/3/layout/CircleRelationship"/>
    <dgm:cxn modelId="{EEF35826-33F1-42A4-83EC-5442612510E8}" type="presParOf" srcId="{26162FC8-EA2B-46EC-BDBE-5314D34D12A7}" destId="{42776560-C8B8-4482-B12A-15C15C2BD757}" srcOrd="0" destOrd="0" presId="urn:microsoft.com/office/officeart/2009/3/layout/CircleRelationship"/>
    <dgm:cxn modelId="{C14CFFB9-E99E-441B-8DD4-FC73F36BBAB7}" type="presParOf" srcId="{A836E69E-4DDD-4862-BBFD-115C4034FA3A}" destId="{FD0D6B11-FA6B-42C5-B2DF-EFFEE63CE98C}" srcOrd="10" destOrd="0" presId="urn:microsoft.com/office/officeart/2009/3/layout/CircleRelationship"/>
    <dgm:cxn modelId="{1840E87F-13FE-4EF0-8E44-7E1CFFE21420}" type="presParOf" srcId="{A836E69E-4DDD-4862-BBFD-115C4034FA3A}" destId="{354F4D4F-103C-4A5E-9DEC-28150EFC49AE}" srcOrd="11" destOrd="0" presId="urn:microsoft.com/office/officeart/2009/3/layout/CircleRelationship"/>
    <dgm:cxn modelId="{D61BD7FB-91BA-4FE2-91E5-746F8D71688C}" type="presParOf" srcId="{354F4D4F-103C-4A5E-9DEC-28150EFC49AE}" destId="{BE537A49-903B-4A3B-A160-DEF6983606DF}" srcOrd="0" destOrd="0" presId="urn:microsoft.com/office/officeart/2009/3/layout/CircleRelationship"/>
    <dgm:cxn modelId="{BC61DDA7-622E-48DD-B5CB-E788508EAA43}" type="presParOf" srcId="{A836E69E-4DDD-4862-BBFD-115C4034FA3A}" destId="{B64850EC-D578-4630-814A-6F66CD5A89F6}" srcOrd="12" destOrd="0" presId="urn:microsoft.com/office/officeart/2009/3/layout/CircleRelationship"/>
    <dgm:cxn modelId="{2CCF8E68-92F5-4DE4-B736-1C3E942F9955}" type="presParOf" srcId="{B64850EC-D578-4630-814A-6F66CD5A89F6}" destId="{CFF97553-8AE6-45CF-BF04-75C011B90253}" srcOrd="0" destOrd="0" presId="urn:microsoft.com/office/officeart/2009/3/layout/CircleRelationship"/>
    <dgm:cxn modelId="{6D3CAB9E-1A4F-4ED5-BE5A-23D1A682D526}" type="presParOf" srcId="{A836E69E-4DDD-4862-BBFD-115C4034FA3A}" destId="{EFE075B0-0DBF-4288-9E8E-66E979675B12}" srcOrd="13" destOrd="0" presId="urn:microsoft.com/office/officeart/2009/3/layout/CircleRelationship"/>
    <dgm:cxn modelId="{4A791EEC-38D2-4D31-86F2-18A3A35134E7}" type="presParOf" srcId="{EFE075B0-0DBF-4288-9E8E-66E979675B12}" destId="{1607582C-C1A7-4C00-B0CC-5126C1A3AF89}" srcOrd="0" destOrd="0" presId="urn:microsoft.com/office/officeart/2009/3/layout/CircleRelationship"/>
    <dgm:cxn modelId="{6084B4D7-2ADB-4A8D-97F3-D5650EB76113}" type="presParOf" srcId="{A836E69E-4DDD-4862-BBFD-115C4034FA3A}" destId="{7107DF8E-AE9A-4396-BBFE-C5EA15B2FAC9}" srcOrd="14" destOrd="0" presId="urn:microsoft.com/office/officeart/2009/3/layout/CircleRelationship"/>
    <dgm:cxn modelId="{2A97E4A4-2455-485E-8ACD-E2324DDFF5CC}" type="presParOf" srcId="{A836E69E-4DDD-4862-BBFD-115C4034FA3A}" destId="{363DE810-CBF7-474E-A571-7821733A71E4}" srcOrd="15" destOrd="0" presId="urn:microsoft.com/office/officeart/2009/3/layout/CircleRelationship"/>
    <dgm:cxn modelId="{5C8D96ED-142C-4204-8FDB-60761AFCAAE2}" type="presParOf" srcId="{363DE810-CBF7-474E-A571-7821733A71E4}" destId="{3ED20763-57F0-4FA5-9DE3-FA111A9A7F5D}"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E686BB-A7BF-48DA-8A9D-ABB90927AF62}">
      <dsp:nvSpPr>
        <dsp:cNvPr id="0" name=""/>
        <dsp:cNvSpPr/>
      </dsp:nvSpPr>
      <dsp:spPr>
        <a:xfrm>
          <a:off x="2380964" y="819600"/>
          <a:ext cx="1697914" cy="1018748"/>
        </a:xfrm>
        <a:prstGeom prst="roundRect">
          <a:avLst>
            <a:gd name="adj" fmla="val 1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Kacang</a:t>
          </a:r>
          <a:r>
            <a:rPr lang="en-US" sz="1700" kern="1200" dirty="0" smtClean="0"/>
            <a:t> Koro </a:t>
          </a:r>
          <a:r>
            <a:rPr lang="en-US" sz="1700" kern="1200" dirty="0" err="1" smtClean="0"/>
            <a:t>Pedang</a:t>
          </a:r>
          <a:endParaRPr lang="en-US" sz="1700" kern="1200" dirty="0"/>
        </a:p>
      </dsp:txBody>
      <dsp:txXfrm>
        <a:off x="2410802" y="849438"/>
        <a:ext cx="1638238" cy="959072"/>
      </dsp:txXfrm>
    </dsp:sp>
    <dsp:sp modelId="{1198FECE-0D48-4081-97F9-8B3A4454754F}">
      <dsp:nvSpPr>
        <dsp:cNvPr id="0" name=""/>
        <dsp:cNvSpPr/>
      </dsp:nvSpPr>
      <dsp:spPr>
        <a:xfrm rot="5400000">
          <a:off x="3066795" y="1944826"/>
          <a:ext cx="326251" cy="421082"/>
        </a:xfrm>
        <a:prstGeom prst="rightArrow">
          <a:avLst>
            <a:gd name="adj1" fmla="val 60000"/>
            <a:gd name="adj2" fmla="val 5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115733" y="1980105"/>
        <a:ext cx="228376" cy="252650"/>
      </dsp:txXfrm>
    </dsp:sp>
    <dsp:sp modelId="{77B33A7B-D001-4323-88AC-D15982331DBA}">
      <dsp:nvSpPr>
        <dsp:cNvPr id="0" name=""/>
        <dsp:cNvSpPr/>
      </dsp:nvSpPr>
      <dsp:spPr>
        <a:xfrm>
          <a:off x="2380964" y="2453918"/>
          <a:ext cx="1697914" cy="1018748"/>
        </a:xfrm>
        <a:prstGeom prst="roundRect">
          <a:avLst>
            <a:gd name="adj" fmla="val 1000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Tepung</a:t>
          </a:r>
          <a:r>
            <a:rPr lang="en-US" sz="1700" kern="1200" dirty="0" smtClean="0"/>
            <a:t> </a:t>
          </a:r>
          <a:r>
            <a:rPr lang="en-US" sz="1700" kern="1200" dirty="0" err="1" smtClean="0"/>
            <a:t>Kacang</a:t>
          </a:r>
          <a:r>
            <a:rPr lang="en-US" sz="1700" kern="1200" dirty="0" smtClean="0"/>
            <a:t> Koro </a:t>
          </a:r>
          <a:r>
            <a:rPr lang="en-US" sz="1700" kern="1200" dirty="0" err="1" smtClean="0"/>
            <a:t>Pedang</a:t>
          </a:r>
          <a:endParaRPr lang="en-US" sz="1700" kern="1200" dirty="0"/>
        </a:p>
      </dsp:txBody>
      <dsp:txXfrm>
        <a:off x="2410802" y="2483756"/>
        <a:ext cx="1638238" cy="959072"/>
      </dsp:txXfrm>
    </dsp:sp>
    <dsp:sp modelId="{CC83F093-2496-48F4-9204-DFC04F813D97}">
      <dsp:nvSpPr>
        <dsp:cNvPr id="0" name=""/>
        <dsp:cNvSpPr/>
      </dsp:nvSpPr>
      <dsp:spPr>
        <a:xfrm rot="5250100">
          <a:off x="3122986" y="3536106"/>
          <a:ext cx="282228" cy="421082"/>
        </a:xfrm>
        <a:prstGeom prst="rightArrow">
          <a:avLst>
            <a:gd name="adj1" fmla="val 60000"/>
            <a:gd name="adj2" fmla="val 5000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163475" y="3578028"/>
        <a:ext cx="197560" cy="252650"/>
      </dsp:txXfrm>
    </dsp:sp>
    <dsp:sp modelId="{D84F2202-8B17-41B1-B4E4-CAF54429A342}">
      <dsp:nvSpPr>
        <dsp:cNvPr id="0" name=""/>
        <dsp:cNvSpPr/>
      </dsp:nvSpPr>
      <dsp:spPr>
        <a:xfrm>
          <a:off x="2448626" y="4004668"/>
          <a:ext cx="1697914" cy="1018748"/>
        </a:xfrm>
        <a:prstGeom prst="roundRect">
          <a:avLst>
            <a:gd name="adj" fmla="val 1000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Mie </a:t>
          </a:r>
          <a:r>
            <a:rPr lang="en-US" sz="1700" kern="1200" dirty="0" err="1" smtClean="0"/>
            <a:t>Basah</a:t>
          </a:r>
          <a:endParaRPr lang="en-US" sz="1700" kern="1200" dirty="0"/>
        </a:p>
      </dsp:txBody>
      <dsp:txXfrm>
        <a:off x="2478464" y="4034506"/>
        <a:ext cx="1638238" cy="959072"/>
      </dsp:txXfrm>
    </dsp:sp>
    <dsp:sp modelId="{85F536D9-58BF-484F-A864-CA1997C811F4}">
      <dsp:nvSpPr>
        <dsp:cNvPr id="0" name=""/>
        <dsp:cNvSpPr/>
      </dsp:nvSpPr>
      <dsp:spPr>
        <a:xfrm rot="10863654">
          <a:off x="8637951" y="2680147"/>
          <a:ext cx="397945" cy="421082"/>
        </a:xfrm>
        <a:prstGeom prst="rightArrow">
          <a:avLst>
            <a:gd name="adj1" fmla="val 60000"/>
            <a:gd name="adj2" fmla="val 5000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8757324" y="2765468"/>
        <a:ext cx="278562" cy="252650"/>
      </dsp:txXfrm>
    </dsp:sp>
    <dsp:sp modelId="{AF2C8F14-CA5E-4A45-BEF1-A31CF62C3C0F}">
      <dsp:nvSpPr>
        <dsp:cNvPr id="0" name=""/>
        <dsp:cNvSpPr/>
      </dsp:nvSpPr>
      <dsp:spPr>
        <a:xfrm>
          <a:off x="0" y="3959323"/>
          <a:ext cx="1697914" cy="1018748"/>
        </a:xfrm>
        <a:prstGeom prst="roundRect">
          <a:avLst>
            <a:gd name="adj" fmla="val 1000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Sodium </a:t>
          </a:r>
          <a:r>
            <a:rPr lang="en-US" sz="1700" kern="1200" dirty="0" err="1" smtClean="0"/>
            <a:t>Tripolyphosphate</a:t>
          </a:r>
          <a:endParaRPr lang="en-US" sz="1700" kern="1200" dirty="0"/>
        </a:p>
      </dsp:txBody>
      <dsp:txXfrm>
        <a:off x="29838" y="3989161"/>
        <a:ext cx="1638238" cy="9590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529F5-F41E-4AE8-88E3-F3AA97190C47}">
      <dsp:nvSpPr>
        <dsp:cNvPr id="0" name=""/>
        <dsp:cNvSpPr/>
      </dsp:nvSpPr>
      <dsp:spPr>
        <a:xfrm rot="10800000">
          <a:off x="533413" y="51241"/>
          <a:ext cx="4710722" cy="861536"/>
        </a:xfrm>
        <a:prstGeom prst="homePlate">
          <a:avLst/>
        </a:prstGeom>
        <a:gradFill rotWithShape="0">
          <a:gsLst>
            <a:gs pos="0">
              <a:schemeClr val="accent2">
                <a:shade val="50000"/>
                <a:hueOff val="0"/>
                <a:satOff val="0"/>
                <a:lumOff val="0"/>
                <a:alphaOff val="0"/>
                <a:shade val="15000"/>
                <a:satMod val="180000"/>
              </a:schemeClr>
            </a:gs>
            <a:gs pos="50000">
              <a:schemeClr val="accent2">
                <a:shade val="50000"/>
                <a:hueOff val="0"/>
                <a:satOff val="0"/>
                <a:lumOff val="0"/>
                <a:alphaOff val="0"/>
                <a:shade val="45000"/>
                <a:satMod val="170000"/>
              </a:schemeClr>
            </a:gs>
            <a:gs pos="70000">
              <a:schemeClr val="accent2">
                <a:shade val="50000"/>
                <a:hueOff val="0"/>
                <a:satOff val="0"/>
                <a:lumOff val="0"/>
                <a:alphaOff val="0"/>
                <a:tint val="99000"/>
                <a:shade val="65000"/>
                <a:satMod val="155000"/>
              </a:schemeClr>
            </a:gs>
            <a:gs pos="100000">
              <a:schemeClr val="accent2">
                <a:shade val="50000"/>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79914" tIns="72390" rIns="135128" bIns="72390" numCol="1" spcCol="1270" anchor="ctr" anchorCtr="0">
          <a:noAutofit/>
        </a:bodyPr>
        <a:lstStyle/>
        <a:p>
          <a:pPr lvl="0" algn="l" defTabSz="844550">
            <a:lnSpc>
              <a:spcPct val="90000"/>
            </a:lnSpc>
            <a:spcBef>
              <a:spcPct val="0"/>
            </a:spcBef>
            <a:spcAft>
              <a:spcPct val="35000"/>
            </a:spcAft>
          </a:pPr>
          <a:r>
            <a:rPr lang="en-US" sz="1900" kern="1200" dirty="0" smtClean="0"/>
            <a:t>M</a:t>
          </a:r>
          <a:r>
            <a:rPr lang="id-ID" sz="1900" kern="1200" dirty="0" smtClean="0"/>
            <a:t>eningkatkan nilai ekonomi</a:t>
          </a:r>
          <a:r>
            <a:rPr lang="en-US" sz="1900" kern="1200" dirty="0" smtClean="0"/>
            <a:t>s </a:t>
          </a:r>
          <a:r>
            <a:rPr lang="en-US" sz="1900" kern="1200" dirty="0" err="1" smtClean="0"/>
            <a:t>dari</a:t>
          </a:r>
          <a:r>
            <a:rPr lang="en-US" sz="1900" kern="1200" dirty="0" smtClean="0"/>
            <a:t> </a:t>
          </a:r>
          <a:r>
            <a:rPr lang="id-ID" sz="1900" kern="1200" dirty="0" smtClean="0"/>
            <a:t>kacang koro</a:t>
          </a:r>
          <a:r>
            <a:rPr lang="en-US" sz="1900" kern="1200" dirty="0" smtClean="0"/>
            <a:t> </a:t>
          </a:r>
          <a:r>
            <a:rPr lang="en-US" sz="1900" kern="1200" dirty="0" err="1" smtClean="0"/>
            <a:t>pedang</a:t>
          </a:r>
          <a:r>
            <a:rPr lang="en-US" sz="1900" kern="1200" dirty="0" smtClean="0"/>
            <a:t> </a:t>
          </a:r>
          <a:endParaRPr lang="en-US" sz="1900" kern="1200" dirty="0"/>
        </a:p>
      </dsp:txBody>
      <dsp:txXfrm rot="10800000">
        <a:off x="748797" y="51241"/>
        <a:ext cx="4495338" cy="861536"/>
      </dsp:txXfrm>
    </dsp:sp>
    <dsp:sp modelId="{8F030A0A-6BE7-4FEE-B8CB-8528A0017E9F}">
      <dsp:nvSpPr>
        <dsp:cNvPr id="0" name=""/>
        <dsp:cNvSpPr/>
      </dsp:nvSpPr>
      <dsp:spPr>
        <a:xfrm>
          <a:off x="152401" y="51241"/>
          <a:ext cx="861536" cy="861536"/>
        </a:xfrm>
        <a:prstGeom prst="ellipse">
          <a:avLst/>
        </a:prstGeom>
        <a:solidFill>
          <a:schemeClr val="accent2"/>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C1887BCC-6241-4368-B607-E51D6DBE7360}">
      <dsp:nvSpPr>
        <dsp:cNvPr id="0" name=""/>
        <dsp:cNvSpPr/>
      </dsp:nvSpPr>
      <dsp:spPr>
        <a:xfrm rot="10800000" flipH="1">
          <a:off x="2812499" y="1146252"/>
          <a:ext cx="5042968" cy="861536"/>
        </a:xfrm>
        <a:prstGeom prst="homePlate">
          <a:avLst/>
        </a:prstGeom>
        <a:gradFill rotWithShape="0">
          <a:gsLst>
            <a:gs pos="0">
              <a:schemeClr val="accent2">
                <a:shade val="50000"/>
                <a:hueOff val="-126599"/>
                <a:satOff val="-24232"/>
                <a:lumOff val="27633"/>
                <a:alphaOff val="0"/>
                <a:shade val="15000"/>
                <a:satMod val="180000"/>
              </a:schemeClr>
            </a:gs>
            <a:gs pos="50000">
              <a:schemeClr val="accent2">
                <a:shade val="50000"/>
                <a:hueOff val="-126599"/>
                <a:satOff val="-24232"/>
                <a:lumOff val="27633"/>
                <a:alphaOff val="0"/>
                <a:shade val="45000"/>
                <a:satMod val="170000"/>
              </a:schemeClr>
            </a:gs>
            <a:gs pos="70000">
              <a:schemeClr val="accent2">
                <a:shade val="50000"/>
                <a:hueOff val="-126599"/>
                <a:satOff val="-24232"/>
                <a:lumOff val="27633"/>
                <a:alphaOff val="0"/>
                <a:tint val="99000"/>
                <a:shade val="65000"/>
                <a:satMod val="155000"/>
              </a:schemeClr>
            </a:gs>
            <a:gs pos="100000">
              <a:schemeClr val="accent2">
                <a:shade val="50000"/>
                <a:hueOff val="-126599"/>
                <a:satOff val="-24232"/>
                <a:lumOff val="27633"/>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79914" tIns="72390" rIns="135128" bIns="72390" numCol="1" spcCol="1270" anchor="ctr" anchorCtr="0">
          <a:noAutofit/>
        </a:bodyPr>
        <a:lstStyle/>
        <a:p>
          <a:pPr lvl="0" algn="l" defTabSz="844550">
            <a:lnSpc>
              <a:spcPct val="90000"/>
            </a:lnSpc>
            <a:spcBef>
              <a:spcPct val="0"/>
            </a:spcBef>
            <a:spcAft>
              <a:spcPct val="35000"/>
            </a:spcAft>
          </a:pPr>
          <a:r>
            <a:rPr lang="en-US" sz="1900" kern="1200" dirty="0" err="1" smtClean="0"/>
            <a:t>Dapat</a:t>
          </a:r>
          <a:r>
            <a:rPr lang="en-US" sz="1900" kern="1200" dirty="0" smtClean="0"/>
            <a:t> m</a:t>
          </a:r>
          <a:r>
            <a:rPr lang="id-ID" sz="1900" kern="1200" dirty="0" smtClean="0"/>
            <a:t>emanfaatkan bahan baku lokal</a:t>
          </a:r>
          <a:endParaRPr lang="en-US" sz="1900" kern="1200" dirty="0"/>
        </a:p>
      </dsp:txBody>
      <dsp:txXfrm rot="10800000">
        <a:off x="2812499" y="1146252"/>
        <a:ext cx="4827584" cy="861536"/>
      </dsp:txXfrm>
    </dsp:sp>
    <dsp:sp modelId="{91E21834-FDCD-44E8-863C-4C4DD4BEA49C}">
      <dsp:nvSpPr>
        <dsp:cNvPr id="0" name=""/>
        <dsp:cNvSpPr/>
      </dsp:nvSpPr>
      <dsp:spPr>
        <a:xfrm>
          <a:off x="7232109" y="1143004"/>
          <a:ext cx="861536" cy="861536"/>
        </a:xfrm>
        <a:prstGeom prst="ellipse">
          <a:avLst/>
        </a:prstGeom>
        <a:solidFill>
          <a:schemeClr val="accent2">
            <a:lumMod val="60000"/>
            <a:lumOff val="4000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6A656D9B-4B48-420D-90D3-A89AEEA8F320}">
      <dsp:nvSpPr>
        <dsp:cNvPr id="0" name=""/>
        <dsp:cNvSpPr/>
      </dsp:nvSpPr>
      <dsp:spPr>
        <a:xfrm rot="10800000">
          <a:off x="533413" y="2288664"/>
          <a:ext cx="4710722" cy="861536"/>
        </a:xfrm>
        <a:prstGeom prst="homePlate">
          <a:avLst/>
        </a:prstGeom>
        <a:gradFill rotWithShape="0">
          <a:gsLst>
            <a:gs pos="0">
              <a:schemeClr val="accent2">
                <a:shade val="50000"/>
                <a:hueOff val="-253199"/>
                <a:satOff val="-48465"/>
                <a:lumOff val="55266"/>
                <a:alphaOff val="0"/>
                <a:shade val="15000"/>
                <a:satMod val="180000"/>
              </a:schemeClr>
            </a:gs>
            <a:gs pos="50000">
              <a:schemeClr val="accent2">
                <a:shade val="50000"/>
                <a:hueOff val="-253199"/>
                <a:satOff val="-48465"/>
                <a:lumOff val="55266"/>
                <a:alphaOff val="0"/>
                <a:shade val="45000"/>
                <a:satMod val="170000"/>
              </a:schemeClr>
            </a:gs>
            <a:gs pos="70000">
              <a:schemeClr val="accent2">
                <a:shade val="50000"/>
                <a:hueOff val="-253199"/>
                <a:satOff val="-48465"/>
                <a:lumOff val="55266"/>
                <a:alphaOff val="0"/>
                <a:tint val="99000"/>
                <a:shade val="65000"/>
                <a:satMod val="155000"/>
              </a:schemeClr>
            </a:gs>
            <a:gs pos="100000">
              <a:schemeClr val="accent2">
                <a:shade val="50000"/>
                <a:hueOff val="-253199"/>
                <a:satOff val="-48465"/>
                <a:lumOff val="55266"/>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79914" tIns="72390" rIns="135128" bIns="72390" numCol="1" spcCol="1270" anchor="ctr" anchorCtr="0">
          <a:noAutofit/>
        </a:bodyPr>
        <a:lstStyle/>
        <a:p>
          <a:pPr lvl="0" algn="l" defTabSz="844550">
            <a:lnSpc>
              <a:spcPct val="90000"/>
            </a:lnSpc>
            <a:spcBef>
              <a:spcPct val="0"/>
            </a:spcBef>
            <a:spcAft>
              <a:spcPct val="35000"/>
            </a:spcAft>
          </a:pPr>
          <a:r>
            <a:rPr lang="en-US" sz="1900" kern="1200" dirty="0" smtClean="0"/>
            <a:t>S</a:t>
          </a:r>
          <a:r>
            <a:rPr lang="id-ID" sz="1900" kern="1200" dirty="0" smtClean="0"/>
            <a:t>ebagai diversifikasi </a:t>
          </a:r>
          <a:r>
            <a:rPr lang="en-US" sz="1900" kern="1200" dirty="0" err="1" smtClean="0"/>
            <a:t>bahan</a:t>
          </a:r>
          <a:r>
            <a:rPr lang="en-US" sz="1900" kern="1200" dirty="0" smtClean="0"/>
            <a:t> </a:t>
          </a:r>
          <a:r>
            <a:rPr lang="en-US" sz="1900" kern="1200" dirty="0" err="1" smtClean="0"/>
            <a:t>pangan</a:t>
          </a:r>
          <a:endParaRPr lang="en-US" sz="1900" kern="1200" dirty="0"/>
        </a:p>
      </dsp:txBody>
      <dsp:txXfrm rot="10800000">
        <a:off x="748797" y="2288664"/>
        <a:ext cx="4495338" cy="861536"/>
      </dsp:txXfrm>
    </dsp:sp>
    <dsp:sp modelId="{B4BA658A-446D-4BBC-8E69-B723D5442362}">
      <dsp:nvSpPr>
        <dsp:cNvPr id="0" name=""/>
        <dsp:cNvSpPr/>
      </dsp:nvSpPr>
      <dsp:spPr>
        <a:xfrm>
          <a:off x="152401" y="2288664"/>
          <a:ext cx="861536" cy="861536"/>
        </a:xfrm>
        <a:prstGeom prst="ellipse">
          <a:avLst/>
        </a:prstGeom>
        <a:solidFill>
          <a:schemeClr val="accent2">
            <a:tint val="50000"/>
            <a:hueOff val="1604"/>
            <a:satOff val="353"/>
            <a:lumOff val="-1741"/>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BDFA61D8-B0A8-4760-9107-74CC7EFA7F45}">
      <dsp:nvSpPr>
        <dsp:cNvPr id="0" name=""/>
        <dsp:cNvSpPr/>
      </dsp:nvSpPr>
      <dsp:spPr>
        <a:xfrm rot="10800000" flipH="1">
          <a:off x="2812499" y="3359626"/>
          <a:ext cx="5042968" cy="861536"/>
        </a:xfrm>
        <a:prstGeom prst="homePlate">
          <a:avLst/>
        </a:prstGeom>
        <a:gradFill rotWithShape="0">
          <a:gsLst>
            <a:gs pos="0">
              <a:schemeClr val="accent2">
                <a:shade val="50000"/>
                <a:hueOff val="-126599"/>
                <a:satOff val="-24232"/>
                <a:lumOff val="27633"/>
                <a:alphaOff val="0"/>
                <a:shade val="15000"/>
                <a:satMod val="180000"/>
              </a:schemeClr>
            </a:gs>
            <a:gs pos="50000">
              <a:schemeClr val="accent2">
                <a:shade val="50000"/>
                <a:hueOff val="-126599"/>
                <a:satOff val="-24232"/>
                <a:lumOff val="27633"/>
                <a:alphaOff val="0"/>
                <a:shade val="45000"/>
                <a:satMod val="170000"/>
              </a:schemeClr>
            </a:gs>
            <a:gs pos="70000">
              <a:schemeClr val="accent2">
                <a:shade val="50000"/>
                <a:hueOff val="-126599"/>
                <a:satOff val="-24232"/>
                <a:lumOff val="27633"/>
                <a:alphaOff val="0"/>
                <a:tint val="99000"/>
                <a:shade val="65000"/>
                <a:satMod val="155000"/>
              </a:schemeClr>
            </a:gs>
            <a:gs pos="100000">
              <a:schemeClr val="accent2">
                <a:shade val="50000"/>
                <a:hueOff val="-126599"/>
                <a:satOff val="-24232"/>
                <a:lumOff val="27633"/>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79914" tIns="72390" rIns="135128" bIns="72390" numCol="1" spcCol="1270" anchor="ctr" anchorCtr="0">
          <a:noAutofit/>
        </a:bodyPr>
        <a:lstStyle/>
        <a:p>
          <a:pPr lvl="0" algn="l" defTabSz="844550">
            <a:lnSpc>
              <a:spcPct val="90000"/>
            </a:lnSpc>
            <a:spcBef>
              <a:spcPct val="0"/>
            </a:spcBef>
            <a:spcAft>
              <a:spcPct val="35000"/>
            </a:spcAft>
          </a:pPr>
          <a:r>
            <a:rPr lang="en-US" sz="1900" kern="1200" dirty="0" err="1" smtClean="0"/>
            <a:t>Dapat</a:t>
          </a:r>
          <a:r>
            <a:rPr lang="en-US" sz="1900" kern="1200" dirty="0" smtClean="0"/>
            <a:t> </a:t>
          </a:r>
          <a:r>
            <a:rPr lang="en-US" sz="1900" kern="1200" dirty="0" err="1" smtClean="0"/>
            <a:t>menjadi</a:t>
          </a:r>
          <a:r>
            <a:rPr lang="en-US" sz="1900" kern="1200" dirty="0" smtClean="0"/>
            <a:t> </a:t>
          </a:r>
          <a:r>
            <a:rPr lang="en-US" sz="1900" kern="1200" dirty="0" err="1" smtClean="0"/>
            <a:t>salah</a:t>
          </a:r>
          <a:r>
            <a:rPr lang="en-US" sz="1900" kern="1200" dirty="0" smtClean="0"/>
            <a:t> </a:t>
          </a:r>
          <a:r>
            <a:rPr lang="en-US" sz="1900" kern="1200" dirty="0" err="1" smtClean="0"/>
            <a:t>satu</a:t>
          </a:r>
          <a:r>
            <a:rPr lang="en-US" sz="1900" kern="1200" dirty="0" smtClean="0"/>
            <a:t> </a:t>
          </a:r>
          <a:r>
            <a:rPr lang="en-US" sz="1900" kern="1200" dirty="0" err="1" smtClean="0"/>
            <a:t>sumber</a:t>
          </a:r>
          <a:r>
            <a:rPr lang="en-US" sz="1900" kern="1200" dirty="0" smtClean="0"/>
            <a:t> protein </a:t>
          </a:r>
          <a:r>
            <a:rPr lang="en-US" sz="1900" kern="1200" dirty="0" err="1" smtClean="0"/>
            <a:t>lokal</a:t>
          </a:r>
          <a:r>
            <a:rPr lang="en-US" sz="1900" kern="1200" dirty="0" smtClean="0"/>
            <a:t> yang </a:t>
          </a:r>
          <a:r>
            <a:rPr lang="en-US" sz="1900" kern="1200" dirty="0" err="1" smtClean="0"/>
            <a:t>dapat</a:t>
          </a:r>
          <a:r>
            <a:rPr lang="en-US" sz="1900" kern="1200" dirty="0" smtClean="0"/>
            <a:t> </a:t>
          </a:r>
          <a:r>
            <a:rPr lang="en-US" sz="1900" kern="1200" dirty="0" err="1" smtClean="0"/>
            <a:t>ditingkatkan</a:t>
          </a:r>
          <a:r>
            <a:rPr lang="en-US" sz="1900" kern="1200" dirty="0" smtClean="0"/>
            <a:t> </a:t>
          </a:r>
          <a:r>
            <a:rPr lang="en-US" sz="1900" kern="1200" dirty="0" err="1" smtClean="0"/>
            <a:t>pemanfaatannya</a:t>
          </a:r>
          <a:r>
            <a:rPr lang="en-US" sz="1900" kern="1200" dirty="0" smtClean="0"/>
            <a:t>.</a:t>
          </a:r>
          <a:endParaRPr lang="en-US" sz="1900" kern="1200" dirty="0"/>
        </a:p>
      </dsp:txBody>
      <dsp:txXfrm rot="10800000">
        <a:off x="2812499" y="3359626"/>
        <a:ext cx="4827584" cy="861536"/>
      </dsp:txXfrm>
    </dsp:sp>
    <dsp:sp modelId="{CB8151EF-7287-483F-B622-62C07E24068A}">
      <dsp:nvSpPr>
        <dsp:cNvPr id="0" name=""/>
        <dsp:cNvSpPr/>
      </dsp:nvSpPr>
      <dsp:spPr>
        <a:xfrm>
          <a:off x="7215662" y="3349549"/>
          <a:ext cx="861536" cy="861536"/>
        </a:xfrm>
        <a:prstGeom prst="ellipse">
          <a:avLst/>
        </a:prstGeom>
        <a:solidFill>
          <a:schemeClr val="accent2">
            <a:lumMod val="40000"/>
            <a:lumOff val="6000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F1488-552E-46C6-A286-2D883BD522EF}">
      <dsp:nvSpPr>
        <dsp:cNvPr id="0" name=""/>
        <dsp:cNvSpPr/>
      </dsp:nvSpPr>
      <dsp:spPr>
        <a:xfrm>
          <a:off x="0" y="1219193"/>
          <a:ext cx="6715370" cy="1884594"/>
        </a:xfrm>
        <a:prstGeom prst="ellipse">
          <a:avLst/>
        </a:prstGeom>
        <a:solidFill>
          <a:schemeClr val="accent1">
            <a:lumMod val="50000"/>
          </a:schemeClr>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1. </a:t>
          </a:r>
          <a:r>
            <a:rPr lang="en-US" sz="2000" kern="1200" dirty="0" err="1" smtClean="0"/>
            <a:t>Diduga</a:t>
          </a:r>
          <a:r>
            <a:rPr lang="en-US" sz="2000" kern="1200" dirty="0" smtClean="0"/>
            <a:t> </a:t>
          </a:r>
          <a:r>
            <a:rPr lang="en-US" sz="2000" kern="1200" dirty="0" err="1" smtClean="0"/>
            <a:t>adanya</a:t>
          </a:r>
          <a:r>
            <a:rPr lang="en-US" sz="2000" kern="1200" dirty="0" smtClean="0"/>
            <a:t> </a:t>
          </a:r>
          <a:r>
            <a:rPr lang="en-US" sz="2000" kern="1200" dirty="0" err="1" smtClean="0"/>
            <a:t>pengaruh</a:t>
          </a:r>
          <a:r>
            <a:rPr lang="en-US" sz="2000" kern="1200" dirty="0" smtClean="0"/>
            <a:t> </a:t>
          </a:r>
          <a:r>
            <a:rPr lang="en-US" sz="2000" kern="1200" dirty="0" err="1" smtClean="0"/>
            <a:t>perbandingan</a:t>
          </a:r>
          <a:r>
            <a:rPr lang="en-US" sz="2000" kern="1200" dirty="0" smtClean="0"/>
            <a:t> </a:t>
          </a:r>
          <a:r>
            <a:rPr lang="en-US" sz="2000" kern="1200" dirty="0" err="1" smtClean="0"/>
            <a:t>tepung</a:t>
          </a:r>
          <a:r>
            <a:rPr lang="en-US" sz="2000" kern="1200" dirty="0" smtClean="0"/>
            <a:t> </a:t>
          </a:r>
          <a:r>
            <a:rPr lang="en-US" sz="2000" kern="1200" dirty="0" err="1" smtClean="0"/>
            <a:t>koro</a:t>
          </a:r>
          <a:r>
            <a:rPr lang="en-US" sz="2000" kern="1200" dirty="0" smtClean="0"/>
            <a:t> </a:t>
          </a:r>
          <a:r>
            <a:rPr lang="en-US" sz="2000" kern="1200" dirty="0" err="1" smtClean="0"/>
            <a:t>dan</a:t>
          </a:r>
          <a:r>
            <a:rPr lang="en-US" sz="2000" kern="1200" dirty="0" smtClean="0"/>
            <a:t> </a:t>
          </a:r>
          <a:r>
            <a:rPr lang="en-US" sz="2000" kern="1200" dirty="0" err="1" smtClean="0"/>
            <a:t>tepung</a:t>
          </a:r>
          <a:r>
            <a:rPr lang="en-US" sz="2000" kern="1200" dirty="0" smtClean="0"/>
            <a:t> </a:t>
          </a:r>
          <a:r>
            <a:rPr lang="en-US" sz="2000" kern="1200" dirty="0" err="1" smtClean="0"/>
            <a:t>terigu</a:t>
          </a:r>
          <a:r>
            <a:rPr lang="en-US" sz="2000" kern="1200" dirty="0" smtClean="0"/>
            <a:t> </a:t>
          </a:r>
          <a:r>
            <a:rPr lang="en-US" sz="2000" kern="1200" dirty="0" err="1" smtClean="0"/>
            <a:t>terhadap</a:t>
          </a:r>
          <a:r>
            <a:rPr lang="en-US" sz="2000" kern="1200" dirty="0" smtClean="0"/>
            <a:t> </a:t>
          </a:r>
          <a:r>
            <a:rPr lang="en-US" sz="2000" kern="1200" dirty="0" err="1" smtClean="0"/>
            <a:t>karakteristik</a:t>
          </a:r>
          <a:r>
            <a:rPr lang="en-US" sz="2000" kern="1200" dirty="0" smtClean="0"/>
            <a:t> </a:t>
          </a:r>
          <a:r>
            <a:rPr lang="en-US" sz="2000" kern="1200" dirty="0" err="1" smtClean="0"/>
            <a:t>mie</a:t>
          </a:r>
          <a:r>
            <a:rPr lang="en-US" sz="2000" kern="1200" dirty="0" smtClean="0"/>
            <a:t> </a:t>
          </a:r>
          <a:r>
            <a:rPr lang="en-US" sz="2000" kern="1200" dirty="0" err="1" smtClean="0"/>
            <a:t>koro</a:t>
          </a:r>
          <a:r>
            <a:rPr lang="en-US" sz="2000" kern="1200" dirty="0" smtClean="0"/>
            <a:t> </a:t>
          </a:r>
          <a:r>
            <a:rPr lang="en-US" sz="2000" kern="1200" dirty="0" err="1" smtClean="0"/>
            <a:t>basah</a:t>
          </a:r>
          <a:endParaRPr lang="en-US" sz="2000" kern="1200" dirty="0"/>
        </a:p>
      </dsp:txBody>
      <dsp:txXfrm>
        <a:off x="983443" y="1495185"/>
        <a:ext cx="4748484" cy="1332610"/>
      </dsp:txXfrm>
    </dsp:sp>
    <dsp:sp modelId="{D2E0CB3A-E6C4-4E1D-A598-0F8A5FE1123B}">
      <dsp:nvSpPr>
        <dsp:cNvPr id="0" name=""/>
        <dsp:cNvSpPr/>
      </dsp:nvSpPr>
      <dsp:spPr>
        <a:xfrm>
          <a:off x="7456472" y="4952999"/>
          <a:ext cx="462564" cy="462764"/>
        </a:xfrm>
        <a:prstGeom prst="ellipse">
          <a:avLst/>
        </a:prstGeom>
        <a:solidFill>
          <a:schemeClr val="accent1">
            <a:lumMod val="50000"/>
          </a:schemeClr>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sp>
    <dsp:sp modelId="{83E0E375-C6C0-47B5-B20B-511C5CE35891}">
      <dsp:nvSpPr>
        <dsp:cNvPr id="0" name=""/>
        <dsp:cNvSpPr/>
      </dsp:nvSpPr>
      <dsp:spPr>
        <a:xfrm>
          <a:off x="1351977" y="3276599"/>
          <a:ext cx="335401" cy="335406"/>
        </a:xfrm>
        <a:prstGeom prst="ellipse">
          <a:avLst/>
        </a:prstGeom>
        <a:solidFill>
          <a:schemeClr val="accent2"/>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sp>
    <dsp:sp modelId="{362B33CC-9FF1-40FE-93D0-1232672B6C65}">
      <dsp:nvSpPr>
        <dsp:cNvPr id="0" name=""/>
        <dsp:cNvSpPr/>
      </dsp:nvSpPr>
      <dsp:spPr>
        <a:xfrm>
          <a:off x="6933310" y="2240405"/>
          <a:ext cx="731400" cy="731394"/>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sp>
    <dsp:sp modelId="{C103EC9D-A805-4272-90FB-0744A9CDEA84}">
      <dsp:nvSpPr>
        <dsp:cNvPr id="0" name=""/>
        <dsp:cNvSpPr/>
      </dsp:nvSpPr>
      <dsp:spPr>
        <a:xfrm>
          <a:off x="3869865" y="4795651"/>
          <a:ext cx="462564" cy="462764"/>
        </a:xfrm>
        <a:prstGeom prst="ellipse">
          <a:avLst/>
        </a:prstGeom>
        <a:solidFill>
          <a:schemeClr val="accent2"/>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sp>
    <dsp:sp modelId="{383535CC-F332-4F80-8CB7-22F1A75CC6F9}">
      <dsp:nvSpPr>
        <dsp:cNvPr id="0" name=""/>
        <dsp:cNvSpPr/>
      </dsp:nvSpPr>
      <dsp:spPr>
        <a:xfrm>
          <a:off x="7828977" y="3124198"/>
          <a:ext cx="335401" cy="335406"/>
        </a:xfrm>
        <a:prstGeom prst="ellipse">
          <a:avLst/>
        </a:prstGeom>
        <a:solidFill>
          <a:schemeClr val="accent1"/>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sp>
    <dsp:sp modelId="{D68BC3BB-0B5E-4CE4-B8D2-7D4F8B948F5E}">
      <dsp:nvSpPr>
        <dsp:cNvPr id="0" name=""/>
        <dsp:cNvSpPr/>
      </dsp:nvSpPr>
      <dsp:spPr>
        <a:xfrm>
          <a:off x="1351976" y="4038601"/>
          <a:ext cx="335401" cy="335406"/>
        </a:xfrm>
        <a:prstGeom prst="ellipse">
          <a:avLst/>
        </a:prstGeom>
        <a:solidFill>
          <a:schemeClr val="accent2"/>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sp>
    <dsp:sp modelId="{2309DE3F-CFF6-447F-8702-473FC7A2AAD9}">
      <dsp:nvSpPr>
        <dsp:cNvPr id="0" name=""/>
        <dsp:cNvSpPr/>
      </dsp:nvSpPr>
      <dsp:spPr>
        <a:xfrm>
          <a:off x="2266381" y="3047992"/>
          <a:ext cx="6042356" cy="1665729"/>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2. </a:t>
          </a:r>
          <a:r>
            <a:rPr lang="en-US" sz="2000" kern="1200" dirty="0" err="1" smtClean="0"/>
            <a:t>Diduga</a:t>
          </a:r>
          <a:r>
            <a:rPr lang="en-US" sz="2000" kern="1200" dirty="0" smtClean="0"/>
            <a:t> </a:t>
          </a:r>
          <a:r>
            <a:rPr lang="en-US" sz="2000" kern="1200" dirty="0" err="1" smtClean="0"/>
            <a:t>adanya</a:t>
          </a:r>
          <a:r>
            <a:rPr lang="en-US" sz="2000" kern="1200" dirty="0" smtClean="0"/>
            <a:t> </a:t>
          </a:r>
          <a:r>
            <a:rPr lang="en-US" sz="2000" kern="1200" dirty="0" err="1" smtClean="0"/>
            <a:t>pengaruh</a:t>
          </a:r>
          <a:r>
            <a:rPr lang="en-US" sz="2000" kern="1200" dirty="0" smtClean="0"/>
            <a:t> </a:t>
          </a:r>
          <a:r>
            <a:rPr lang="en-US" sz="2000" kern="1200" dirty="0" err="1" smtClean="0"/>
            <a:t>konsentrasi</a:t>
          </a:r>
          <a:r>
            <a:rPr lang="en-US" sz="2000" kern="1200" dirty="0" smtClean="0"/>
            <a:t> </a:t>
          </a:r>
          <a:r>
            <a:rPr lang="en-US" sz="2000" i="1" kern="1200" dirty="0" smtClean="0"/>
            <a:t>sodium </a:t>
          </a:r>
          <a:r>
            <a:rPr lang="en-US" sz="2000" i="1" kern="1200" dirty="0" err="1" smtClean="0"/>
            <a:t>tripolyphosphate</a:t>
          </a:r>
          <a:r>
            <a:rPr lang="en-US" sz="2000" kern="1200" dirty="0" smtClean="0"/>
            <a:t> </a:t>
          </a:r>
          <a:r>
            <a:rPr lang="en-US" sz="2000" kern="1200" dirty="0" err="1" smtClean="0"/>
            <a:t>terhadap</a:t>
          </a:r>
          <a:r>
            <a:rPr lang="en-US" sz="2000" kern="1200" dirty="0" smtClean="0"/>
            <a:t> </a:t>
          </a:r>
          <a:r>
            <a:rPr lang="en-US" sz="2000" kern="1200" dirty="0" err="1" smtClean="0"/>
            <a:t>karakteristik</a:t>
          </a:r>
          <a:r>
            <a:rPr lang="en-US" sz="2000" kern="1200" dirty="0" smtClean="0"/>
            <a:t> </a:t>
          </a:r>
          <a:r>
            <a:rPr lang="en-US" sz="2000" kern="1200" dirty="0" err="1" smtClean="0"/>
            <a:t>mie</a:t>
          </a:r>
          <a:r>
            <a:rPr lang="en-US" sz="2000" kern="1200" dirty="0" smtClean="0"/>
            <a:t> </a:t>
          </a:r>
          <a:r>
            <a:rPr lang="en-US" sz="2000" kern="1200" dirty="0" err="1" smtClean="0"/>
            <a:t>koro</a:t>
          </a:r>
          <a:r>
            <a:rPr lang="en-US" sz="2000" kern="1200" dirty="0" smtClean="0"/>
            <a:t> </a:t>
          </a:r>
          <a:r>
            <a:rPr lang="en-US" sz="2000" kern="1200" dirty="0" err="1" smtClean="0"/>
            <a:t>basah</a:t>
          </a:r>
          <a:endParaRPr lang="en-US" sz="2000" kern="1200" dirty="0"/>
        </a:p>
      </dsp:txBody>
      <dsp:txXfrm>
        <a:off x="3151264" y="3291932"/>
        <a:ext cx="4272590" cy="1177849"/>
      </dsp:txXfrm>
    </dsp:sp>
    <dsp:sp modelId="{27262537-B284-467D-99A6-8FB80BF58AE1}">
      <dsp:nvSpPr>
        <dsp:cNvPr id="0" name=""/>
        <dsp:cNvSpPr/>
      </dsp:nvSpPr>
      <dsp:spPr>
        <a:xfrm>
          <a:off x="7722910" y="1828801"/>
          <a:ext cx="462564" cy="462764"/>
        </a:xfrm>
        <a:prstGeom prst="ellipse">
          <a:avLst/>
        </a:prstGeom>
        <a:solidFill>
          <a:schemeClr val="accent1">
            <a:lumMod val="75000"/>
          </a:schemeClr>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sp>
    <dsp:sp modelId="{42776560-C8B8-4482-B12A-15C15C2BD757}">
      <dsp:nvSpPr>
        <dsp:cNvPr id="0" name=""/>
        <dsp:cNvSpPr/>
      </dsp:nvSpPr>
      <dsp:spPr>
        <a:xfrm>
          <a:off x="285177" y="3352800"/>
          <a:ext cx="836371" cy="836572"/>
        </a:xfrm>
        <a:prstGeom prst="ellipse">
          <a:avLst/>
        </a:prstGeom>
        <a:solidFill>
          <a:schemeClr val="accent1"/>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sp>
    <dsp:sp modelId="{FD0D6B11-FA6B-42C5-B2DF-EFFEE63CE98C}">
      <dsp:nvSpPr>
        <dsp:cNvPr id="0" name=""/>
        <dsp:cNvSpPr/>
      </dsp:nvSpPr>
      <dsp:spPr>
        <a:xfrm>
          <a:off x="0" y="4694309"/>
          <a:ext cx="6973384" cy="1858890"/>
        </a:xfrm>
        <a:prstGeom prst="ellipse">
          <a:avLst/>
        </a:prstGeom>
        <a:solidFill>
          <a:schemeClr val="accent1">
            <a:lumMod val="50000"/>
          </a:schemeClr>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3. </a:t>
          </a:r>
          <a:r>
            <a:rPr lang="en-US" sz="2000" kern="1200" dirty="0" err="1" smtClean="0"/>
            <a:t>Diduga</a:t>
          </a:r>
          <a:r>
            <a:rPr lang="en-US" sz="2000" kern="1200" dirty="0" smtClean="0"/>
            <a:t> </a:t>
          </a:r>
          <a:r>
            <a:rPr lang="en-US" sz="2000" kern="1200" dirty="0" err="1" smtClean="0"/>
            <a:t>adanya</a:t>
          </a:r>
          <a:r>
            <a:rPr lang="en-US" sz="2000" kern="1200" dirty="0" smtClean="0"/>
            <a:t> </a:t>
          </a:r>
          <a:r>
            <a:rPr lang="en-US" sz="2000" kern="1200" dirty="0" err="1" smtClean="0"/>
            <a:t>interaksi</a:t>
          </a:r>
          <a:r>
            <a:rPr lang="en-US" sz="2000" kern="1200" dirty="0" smtClean="0"/>
            <a:t> </a:t>
          </a:r>
          <a:r>
            <a:rPr lang="en-US" sz="2000" kern="1200" dirty="0" err="1" smtClean="0"/>
            <a:t>antara</a:t>
          </a:r>
          <a:r>
            <a:rPr lang="en-US" sz="2000" kern="1200" dirty="0" smtClean="0"/>
            <a:t> </a:t>
          </a:r>
          <a:r>
            <a:rPr lang="en-US" sz="2000" kern="1200" dirty="0" err="1" smtClean="0"/>
            <a:t>perbandingan</a:t>
          </a:r>
          <a:r>
            <a:rPr lang="en-US" sz="2000" kern="1200" dirty="0" smtClean="0"/>
            <a:t> </a:t>
          </a:r>
          <a:r>
            <a:rPr lang="en-US" sz="2000" kern="1200" dirty="0" err="1" smtClean="0"/>
            <a:t>tepung</a:t>
          </a:r>
          <a:r>
            <a:rPr lang="en-US" sz="2000" kern="1200" dirty="0" smtClean="0"/>
            <a:t> </a:t>
          </a:r>
          <a:r>
            <a:rPr lang="en-US" sz="2000" kern="1200" dirty="0" err="1" smtClean="0"/>
            <a:t>koro</a:t>
          </a:r>
          <a:r>
            <a:rPr lang="en-US" sz="2000" kern="1200" dirty="0" smtClean="0"/>
            <a:t> </a:t>
          </a:r>
          <a:r>
            <a:rPr lang="en-US" sz="2000" kern="1200" dirty="0" err="1" smtClean="0"/>
            <a:t>dengan</a:t>
          </a:r>
          <a:r>
            <a:rPr lang="en-US" sz="2000" kern="1200" dirty="0" smtClean="0"/>
            <a:t> </a:t>
          </a:r>
          <a:r>
            <a:rPr lang="en-US" sz="2000" kern="1200" dirty="0" err="1" smtClean="0"/>
            <a:t>tepung</a:t>
          </a:r>
          <a:r>
            <a:rPr lang="en-US" sz="2000" kern="1200" dirty="0" smtClean="0"/>
            <a:t> </a:t>
          </a:r>
          <a:r>
            <a:rPr lang="en-US" sz="2000" kern="1200" dirty="0" err="1" smtClean="0"/>
            <a:t>terigu</a:t>
          </a:r>
          <a:r>
            <a:rPr lang="en-US" sz="2000" kern="1200" dirty="0" smtClean="0"/>
            <a:t> </a:t>
          </a:r>
          <a:r>
            <a:rPr lang="en-US" sz="2000" kern="1200" dirty="0" err="1" smtClean="0"/>
            <a:t>serta</a:t>
          </a:r>
          <a:r>
            <a:rPr lang="en-US" sz="2000" kern="1200" dirty="0" smtClean="0"/>
            <a:t> </a:t>
          </a:r>
          <a:r>
            <a:rPr lang="en-US" sz="2000" kern="1200" dirty="0" err="1" smtClean="0"/>
            <a:t>konsentrasi</a:t>
          </a:r>
          <a:r>
            <a:rPr lang="en-US" sz="2000" kern="1200" dirty="0" smtClean="0"/>
            <a:t> </a:t>
          </a:r>
          <a:r>
            <a:rPr lang="en-US" sz="2000" i="1" kern="1200" dirty="0" smtClean="0"/>
            <a:t> sodium </a:t>
          </a:r>
          <a:r>
            <a:rPr lang="en-US" sz="2000" i="1" kern="1200" dirty="0" err="1" smtClean="0"/>
            <a:t>tripolyphosphate</a:t>
          </a:r>
          <a:r>
            <a:rPr lang="en-US" sz="2000" kern="1200" dirty="0" smtClean="0"/>
            <a:t> </a:t>
          </a:r>
          <a:r>
            <a:rPr lang="en-US" sz="2000" kern="1200" dirty="0" err="1" smtClean="0"/>
            <a:t>terhadap</a:t>
          </a:r>
          <a:r>
            <a:rPr lang="en-US" sz="2000" kern="1200" dirty="0" smtClean="0"/>
            <a:t> </a:t>
          </a:r>
          <a:r>
            <a:rPr lang="en-US" sz="2000" kern="1200" dirty="0" err="1" smtClean="0"/>
            <a:t>karakteristik</a:t>
          </a:r>
          <a:r>
            <a:rPr lang="en-US" sz="2000" kern="1200" dirty="0" smtClean="0"/>
            <a:t> </a:t>
          </a:r>
          <a:r>
            <a:rPr lang="en-US" sz="2000" kern="1200" dirty="0" err="1" smtClean="0"/>
            <a:t>mie</a:t>
          </a:r>
          <a:r>
            <a:rPr lang="en-US" sz="2000" kern="1200" dirty="0" smtClean="0"/>
            <a:t> </a:t>
          </a:r>
          <a:r>
            <a:rPr lang="en-US" sz="2000" kern="1200" dirty="0" err="1" smtClean="0"/>
            <a:t>koro</a:t>
          </a:r>
          <a:r>
            <a:rPr lang="en-US" sz="2000" kern="1200" dirty="0" smtClean="0"/>
            <a:t> </a:t>
          </a:r>
          <a:r>
            <a:rPr lang="en-US" sz="2000" kern="1200" dirty="0" err="1" smtClean="0"/>
            <a:t>basah</a:t>
          </a:r>
          <a:endParaRPr lang="en-US" sz="2000" kern="1200" dirty="0"/>
        </a:p>
      </dsp:txBody>
      <dsp:txXfrm>
        <a:off x="1021228" y="4966537"/>
        <a:ext cx="4930928" cy="1314434"/>
      </dsp:txXfrm>
    </dsp:sp>
    <dsp:sp modelId="{BE537A49-903B-4A3B-A160-DEF6983606DF}">
      <dsp:nvSpPr>
        <dsp:cNvPr id="0" name=""/>
        <dsp:cNvSpPr/>
      </dsp:nvSpPr>
      <dsp:spPr>
        <a:xfrm>
          <a:off x="513776" y="1219198"/>
          <a:ext cx="462564" cy="462764"/>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sp>
    <dsp:sp modelId="{CFF97553-8AE6-45CF-BF04-75C011B90253}">
      <dsp:nvSpPr>
        <dsp:cNvPr id="0" name=""/>
        <dsp:cNvSpPr/>
      </dsp:nvSpPr>
      <dsp:spPr>
        <a:xfrm>
          <a:off x="132777" y="4572000"/>
          <a:ext cx="335401" cy="33540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sp>
    <dsp:sp modelId="{1607582C-C1A7-4C00-B0CC-5126C1A3AF89}">
      <dsp:nvSpPr>
        <dsp:cNvPr id="0" name=""/>
        <dsp:cNvSpPr/>
      </dsp:nvSpPr>
      <dsp:spPr>
        <a:xfrm>
          <a:off x="4018977" y="4572000"/>
          <a:ext cx="335401" cy="335406"/>
        </a:xfrm>
        <a:prstGeom prst="ellipse">
          <a:avLst/>
        </a:prstGeom>
        <a:solidFill>
          <a:schemeClr val="accent1">
            <a:lumMod val="75000"/>
          </a:schemeClr>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sp>
    <dsp:sp modelId="{7107DF8E-AE9A-4396-BBFE-C5EA15B2FAC9}">
      <dsp:nvSpPr>
        <dsp:cNvPr id="0" name=""/>
        <dsp:cNvSpPr/>
      </dsp:nvSpPr>
      <dsp:spPr>
        <a:xfrm>
          <a:off x="1747338" y="137658"/>
          <a:ext cx="5018801" cy="929140"/>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b="1" kern="1200" dirty="0" smtClean="0">
              <a:effectLst/>
            </a:rPr>
            <a:t>HIPOTESIS</a:t>
          </a:r>
          <a:r>
            <a:rPr lang="en-US" sz="3200" b="1" kern="1200" dirty="0" smtClean="0">
              <a:effectLst/>
            </a:rPr>
            <a:t> </a:t>
          </a:r>
          <a:endParaRPr lang="en-US" sz="3200" b="1" kern="1200" dirty="0">
            <a:effectLst/>
          </a:endParaRPr>
        </a:p>
      </dsp:txBody>
      <dsp:txXfrm>
        <a:off x="2482324" y="273727"/>
        <a:ext cx="3548829" cy="657002"/>
      </dsp:txXfrm>
    </dsp:sp>
    <dsp:sp modelId="{3ED20763-57F0-4FA5-9DE3-FA111A9A7F5D}">
      <dsp:nvSpPr>
        <dsp:cNvPr id="0" name=""/>
        <dsp:cNvSpPr/>
      </dsp:nvSpPr>
      <dsp:spPr>
        <a:xfrm>
          <a:off x="5803958" y="1371599"/>
          <a:ext cx="335401" cy="33540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63500" dist="25400" dir="5400000" rotWithShape="0">
            <a:srgbClr val="000000">
              <a:alpha val="43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ABF7B4-3E09-446B-A326-CDDC57B8A68C}" type="datetimeFigureOut">
              <a:rPr lang="en-US" smtClean="0"/>
              <a:t>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8B297-44A0-44F6-B05C-D826EA5DF548}" type="slidenum">
              <a:rPr lang="en-US" smtClean="0"/>
              <a:t>‹#›</a:t>
            </a:fld>
            <a:endParaRPr lang="en-US"/>
          </a:p>
        </p:txBody>
      </p:sp>
    </p:spTree>
    <p:extLst>
      <p:ext uri="{BB962C8B-B14F-4D97-AF65-F5344CB8AC3E}">
        <p14:creationId xmlns:p14="http://schemas.microsoft.com/office/powerpoint/2010/main" val="3802730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85F8B297-44A0-44F6-B05C-D826EA5DF548}" type="slidenum">
              <a:rPr lang="en-US" smtClean="0"/>
              <a:t>3</a:t>
            </a:fld>
            <a:endParaRPr lang="en-US"/>
          </a:p>
        </p:txBody>
      </p:sp>
    </p:spTree>
    <p:extLst>
      <p:ext uri="{BB962C8B-B14F-4D97-AF65-F5344CB8AC3E}">
        <p14:creationId xmlns:p14="http://schemas.microsoft.com/office/powerpoint/2010/main" val="2964651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8B297-44A0-44F6-B05C-D826EA5DF548}" type="slidenum">
              <a:rPr lang="en-US" smtClean="0"/>
              <a:t>4</a:t>
            </a:fld>
            <a:endParaRPr lang="en-US"/>
          </a:p>
        </p:txBody>
      </p:sp>
    </p:spTree>
    <p:extLst>
      <p:ext uri="{BB962C8B-B14F-4D97-AF65-F5344CB8AC3E}">
        <p14:creationId xmlns:p14="http://schemas.microsoft.com/office/powerpoint/2010/main" val="4148476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8B297-44A0-44F6-B05C-D826EA5DF548}" type="slidenum">
              <a:rPr lang="en-US" smtClean="0"/>
              <a:t>7</a:t>
            </a:fld>
            <a:endParaRPr lang="en-US"/>
          </a:p>
        </p:txBody>
      </p:sp>
    </p:spTree>
    <p:extLst>
      <p:ext uri="{BB962C8B-B14F-4D97-AF65-F5344CB8AC3E}">
        <p14:creationId xmlns:p14="http://schemas.microsoft.com/office/powerpoint/2010/main" val="3152655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4D56F8F-099B-4C39-B7F2-EF4BC24A8002}"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4D72B-3B73-43F5-8B41-F98B05F1871E}"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56F8F-099B-4C39-B7F2-EF4BC24A8002}"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56F8F-099B-4C39-B7F2-EF4BC24A8002}"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4D56F8F-099B-4C39-B7F2-EF4BC24A8002}" type="datetimeFigureOut">
              <a:rPr lang="en-US" smtClean="0"/>
              <a:t>1/7/2017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D56F8F-099B-4C39-B7F2-EF4BC24A8002}"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D56F8F-099B-4C39-B7F2-EF4BC24A8002}"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D56F8F-099B-4C39-B7F2-EF4BC24A8002}"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D56F8F-099B-4C39-B7F2-EF4BC24A8002}" type="datetimeFigureOut">
              <a:rPr lang="en-US" smtClean="0"/>
              <a:t>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4D56F8F-099B-4C39-B7F2-EF4BC24A8002}" type="datetimeFigureOut">
              <a:rPr lang="en-US" smtClean="0"/>
              <a:t>1/7/2017</a:t>
            </a:fld>
            <a:endParaRPr lang="en-US"/>
          </a:p>
        </p:txBody>
      </p:sp>
      <p:sp>
        <p:nvSpPr>
          <p:cNvPr id="8" name="Slide Number Placeholder 7"/>
          <p:cNvSpPr>
            <a:spLocks noGrp="1"/>
          </p:cNvSpPr>
          <p:nvPr>
            <p:ph type="sldNum" sz="quarter" idx="11"/>
          </p:nvPr>
        </p:nvSpPr>
        <p:spPr/>
        <p:txBody>
          <a:bodyPr/>
          <a:lstStyle/>
          <a:p>
            <a:fld id="{E704D72B-3B73-43F5-8B41-F98B05F1871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56F8F-099B-4C39-B7F2-EF4BC24A8002}" type="datetimeFigureOut">
              <a:rPr lang="en-US" smtClean="0"/>
              <a:t>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D56F8F-099B-4C39-B7F2-EF4BC24A8002}"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E704D72B-3B73-43F5-8B41-F98B05F187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56F8F-099B-4C39-B7F2-EF4BC24A8002}"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4D56F8F-099B-4C39-B7F2-EF4BC24A8002}"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D56F8F-099B-4C39-B7F2-EF4BC24A8002}"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D56F8F-099B-4C39-B7F2-EF4BC24A8002}"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24D56F8F-099B-4C39-B7F2-EF4BC24A8002}" type="datetimeFigureOut">
              <a:rPr lang="en-US" smtClean="0"/>
              <a:t>1/7/2017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D56F8F-099B-4C39-B7F2-EF4BC24A8002}"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D56F8F-099B-4C39-B7F2-EF4BC24A8002}" type="datetimeFigureOut">
              <a:rPr lang="en-US" smtClean="0"/>
              <a:t>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D56F8F-099B-4C39-B7F2-EF4BC24A8002}" type="datetimeFigureOut">
              <a:rPr lang="en-US" smtClean="0"/>
              <a:t>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56F8F-099B-4C39-B7F2-EF4BC24A8002}" type="datetimeFigureOut">
              <a:rPr lang="en-US" smtClean="0"/>
              <a:t>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04D72B-3B73-43F5-8B41-F98B05F187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D56F8F-099B-4C39-B7F2-EF4BC24A8002}"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04D72B-3B73-43F5-8B41-F98B05F1871E}"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24D56F8F-099B-4C39-B7F2-EF4BC24A8002}"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04D72B-3B73-43F5-8B41-F98B05F1871E}"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4D56F8F-099B-4C39-B7F2-EF4BC24A8002}" type="datetimeFigureOut">
              <a:rPr lang="en-US" smtClean="0"/>
              <a:t>1/7/2017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E704D72B-3B73-43F5-8B41-F98B05F187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4D56F8F-099B-4C39-B7F2-EF4BC24A8002}" type="datetimeFigureOut">
              <a:rPr lang="en-US" smtClean="0"/>
              <a:t>1/7/2017</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704D72B-3B73-43F5-8B41-F98B05F187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Visio_Drawing3.vsd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38000">
              <a:srgbClr val="D0441E">
                <a:lumMod val="100000"/>
              </a:srgbClr>
            </a:gs>
            <a:gs pos="100000">
              <a:schemeClr val="bg2">
                <a:shade val="35000"/>
                <a:satMod val="155000"/>
              </a:schemeClr>
            </a:gs>
          </a:gsLst>
          <a:path path="circle">
            <a:fillToRect l="60000" t="50000" r="40000" b="50000"/>
          </a:path>
        </a:gradFill>
        <a:effectLst/>
      </p:bgPr>
    </p:bg>
    <p:spTree>
      <p:nvGrpSpPr>
        <p:cNvPr id="1" name=""/>
        <p:cNvGrpSpPr/>
        <p:nvPr/>
      </p:nvGrpSpPr>
      <p:grpSpPr>
        <a:xfrm>
          <a:off x="0" y="0"/>
          <a:ext cx="0" cy="0"/>
          <a:chOff x="0" y="0"/>
          <a:chExt cx="0" cy="0"/>
        </a:xfrm>
      </p:grpSpPr>
      <p:sp>
        <p:nvSpPr>
          <p:cNvPr id="4" name="TextBox 3"/>
          <p:cNvSpPr txBox="1"/>
          <p:nvPr/>
        </p:nvSpPr>
        <p:spPr>
          <a:xfrm>
            <a:off x="152399" y="335340"/>
            <a:ext cx="8784433" cy="1569660"/>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Maiandra GD" pitchFamily="34" charset="0"/>
                <a:cs typeface="Aharoni" pitchFamily="2" charset="-79"/>
              </a:rPr>
              <a:t>KARAKTERISTIK MIE KORO BASAH YANG DIPENGARUHI OLEH PERBANDINGAN TEPUNG KORO (</a:t>
            </a:r>
            <a:r>
              <a:rPr lang="en-US" sz="2400" b="1" i="1" dirty="0" err="1">
                <a:solidFill>
                  <a:schemeClr val="bg1"/>
                </a:solidFill>
                <a:effectLst>
                  <a:outerShdw blurRad="38100" dist="38100" dir="2700000" algn="tl">
                    <a:srgbClr val="000000">
                      <a:alpha val="43137"/>
                    </a:srgbClr>
                  </a:outerShdw>
                </a:effectLst>
                <a:latin typeface="Maiandra GD" pitchFamily="34" charset="0"/>
                <a:cs typeface="Aharoni" pitchFamily="2" charset="-79"/>
              </a:rPr>
              <a:t>Canavalia</a:t>
            </a:r>
            <a:r>
              <a:rPr lang="en-US" sz="2400" b="1" i="1" dirty="0">
                <a:solidFill>
                  <a:schemeClr val="bg1"/>
                </a:solidFill>
                <a:effectLst>
                  <a:outerShdw blurRad="38100" dist="38100" dir="2700000" algn="tl">
                    <a:srgbClr val="000000">
                      <a:alpha val="43137"/>
                    </a:srgbClr>
                  </a:outerShdw>
                </a:effectLst>
                <a:latin typeface="Maiandra GD" pitchFamily="34" charset="0"/>
                <a:cs typeface="Aharoni" pitchFamily="2" charset="-79"/>
              </a:rPr>
              <a:t> </a:t>
            </a:r>
            <a:r>
              <a:rPr lang="en-US" sz="2400" b="1" i="1" dirty="0" err="1">
                <a:solidFill>
                  <a:schemeClr val="bg1"/>
                </a:solidFill>
                <a:effectLst>
                  <a:outerShdw blurRad="38100" dist="38100" dir="2700000" algn="tl">
                    <a:srgbClr val="000000">
                      <a:alpha val="43137"/>
                    </a:srgbClr>
                  </a:outerShdw>
                </a:effectLst>
                <a:latin typeface="Maiandra GD" pitchFamily="34" charset="0"/>
                <a:cs typeface="Aharoni" pitchFamily="2" charset="-79"/>
              </a:rPr>
              <a:t>ensiformis</a:t>
            </a:r>
            <a:r>
              <a:rPr lang="en-US" sz="2400" b="1" dirty="0">
                <a:solidFill>
                  <a:schemeClr val="bg1"/>
                </a:solidFill>
                <a:effectLst>
                  <a:outerShdw blurRad="38100" dist="38100" dir="2700000" algn="tl">
                    <a:srgbClr val="000000">
                      <a:alpha val="43137"/>
                    </a:srgbClr>
                  </a:outerShdw>
                </a:effectLst>
                <a:latin typeface="Maiandra GD" pitchFamily="34" charset="0"/>
                <a:cs typeface="Aharoni" pitchFamily="2" charset="-79"/>
              </a:rPr>
              <a:t>) DENGAN TEPUNG TERIGU SERTA KONSENTRASI </a:t>
            </a:r>
            <a:r>
              <a:rPr lang="en-US" sz="2400" b="1" i="1" dirty="0">
                <a:solidFill>
                  <a:schemeClr val="bg1"/>
                </a:solidFill>
                <a:effectLst>
                  <a:outerShdw blurRad="38100" dist="38100" dir="2700000" algn="tl">
                    <a:srgbClr val="000000">
                      <a:alpha val="43137"/>
                    </a:srgbClr>
                  </a:outerShdw>
                </a:effectLst>
                <a:latin typeface="Maiandra GD" pitchFamily="34" charset="0"/>
                <a:cs typeface="Aharoni" pitchFamily="2" charset="-79"/>
              </a:rPr>
              <a:t>SODIUM </a:t>
            </a:r>
            <a:r>
              <a:rPr lang="en-US" sz="2400" b="1" i="1" dirty="0" smtClean="0">
                <a:solidFill>
                  <a:schemeClr val="bg1"/>
                </a:solidFill>
                <a:effectLst>
                  <a:outerShdw blurRad="38100" dist="38100" dir="2700000" algn="tl">
                    <a:srgbClr val="000000">
                      <a:alpha val="43137"/>
                    </a:srgbClr>
                  </a:outerShdw>
                </a:effectLst>
                <a:latin typeface="Maiandra GD" pitchFamily="34" charset="0"/>
                <a:cs typeface="Aharoni" pitchFamily="2" charset="-79"/>
              </a:rPr>
              <a:t>TRIPOLYPHOSPHATE</a:t>
            </a:r>
            <a:endParaRPr lang="en-US" sz="2400" dirty="0">
              <a:solidFill>
                <a:schemeClr val="bg1"/>
              </a:solidFill>
              <a:effectLst>
                <a:outerShdw blurRad="38100" dist="38100" dir="2700000" algn="tl">
                  <a:srgbClr val="000000">
                    <a:alpha val="43137"/>
                  </a:srgbClr>
                </a:outerShdw>
              </a:effectLst>
              <a:latin typeface="Maiandra GD" pitchFamily="34" charset="0"/>
              <a:cs typeface="Aharoni" pitchFamily="2" charset="-79"/>
            </a:endParaRPr>
          </a:p>
        </p:txBody>
      </p:sp>
      <p:sp>
        <p:nvSpPr>
          <p:cNvPr id="6" name="TextBox 5"/>
          <p:cNvSpPr txBox="1"/>
          <p:nvPr/>
        </p:nvSpPr>
        <p:spPr>
          <a:xfrm>
            <a:off x="0" y="4027714"/>
            <a:ext cx="3657600" cy="1338828"/>
          </a:xfrm>
          <a:prstGeom prst="rect">
            <a:avLst/>
          </a:prstGeom>
          <a:noFill/>
        </p:spPr>
        <p:txBody>
          <a:bodyPr wrap="square" rtlCol="0">
            <a:spAutoFit/>
          </a:bodyPr>
          <a:lstStyle/>
          <a:p>
            <a:pPr algn="ctr">
              <a:lnSpc>
                <a:spcPct val="150000"/>
              </a:lnSpc>
            </a:pPr>
            <a:r>
              <a:rPr lang="en-US" b="1" dirty="0" err="1" smtClean="0">
                <a:solidFill>
                  <a:schemeClr val="bg1"/>
                </a:solidFill>
              </a:rPr>
              <a:t>Pembimbing</a:t>
            </a:r>
            <a:r>
              <a:rPr lang="en-US" b="1" dirty="0">
                <a:solidFill>
                  <a:schemeClr val="bg1"/>
                </a:solidFill>
              </a:rPr>
              <a:t> </a:t>
            </a:r>
            <a:r>
              <a:rPr lang="en-US" b="1" dirty="0" err="1" smtClean="0">
                <a:solidFill>
                  <a:schemeClr val="bg1"/>
                </a:solidFill>
              </a:rPr>
              <a:t>Utama</a:t>
            </a:r>
            <a:endParaRPr lang="en-US" b="1" dirty="0" smtClean="0">
              <a:solidFill>
                <a:schemeClr val="bg1"/>
              </a:solidFill>
            </a:endParaRPr>
          </a:p>
          <a:p>
            <a:pPr algn="ctr">
              <a:lnSpc>
                <a:spcPct val="150000"/>
              </a:lnSpc>
            </a:pPr>
            <a:endParaRPr lang="en-US" b="1" dirty="0" smtClean="0">
              <a:solidFill>
                <a:schemeClr val="bg1"/>
              </a:solidFill>
            </a:endParaRPr>
          </a:p>
          <a:p>
            <a:pPr algn="ctr">
              <a:lnSpc>
                <a:spcPct val="150000"/>
              </a:lnSpc>
            </a:pPr>
            <a:r>
              <a:rPr lang="en-US" b="1" dirty="0" smtClean="0">
                <a:solidFill>
                  <a:schemeClr val="bg1"/>
                </a:solidFill>
              </a:rPr>
              <a:t>(Dr. </a:t>
            </a:r>
            <a:r>
              <a:rPr lang="en-US" b="1" dirty="0" err="1" smtClean="0">
                <a:solidFill>
                  <a:schemeClr val="bg1"/>
                </a:solidFill>
              </a:rPr>
              <a:t>Tantan</a:t>
            </a:r>
            <a:r>
              <a:rPr lang="en-US" b="1" dirty="0" smtClean="0">
                <a:solidFill>
                  <a:schemeClr val="bg1"/>
                </a:solidFill>
              </a:rPr>
              <a:t> </a:t>
            </a:r>
            <a:r>
              <a:rPr lang="en-US" b="1" dirty="0" err="1" smtClean="0">
                <a:solidFill>
                  <a:schemeClr val="bg1"/>
                </a:solidFill>
              </a:rPr>
              <a:t>Widiantara</a:t>
            </a:r>
            <a:r>
              <a:rPr lang="en-US" b="1" dirty="0" smtClean="0">
                <a:solidFill>
                  <a:schemeClr val="bg1"/>
                </a:solidFill>
              </a:rPr>
              <a:t>., ST. MT)</a:t>
            </a:r>
            <a:endParaRPr lang="en-US" b="1" dirty="0">
              <a:solidFill>
                <a:schemeClr val="bg1"/>
              </a:solidFill>
            </a:endParaRPr>
          </a:p>
        </p:txBody>
      </p:sp>
      <p:sp>
        <p:nvSpPr>
          <p:cNvPr id="7" name="TextBox 6"/>
          <p:cNvSpPr txBox="1"/>
          <p:nvPr/>
        </p:nvSpPr>
        <p:spPr>
          <a:xfrm>
            <a:off x="2819400" y="5410200"/>
            <a:ext cx="3505200" cy="1338828"/>
          </a:xfrm>
          <a:prstGeom prst="rect">
            <a:avLst/>
          </a:prstGeom>
          <a:noFill/>
        </p:spPr>
        <p:txBody>
          <a:bodyPr wrap="square" rtlCol="0">
            <a:spAutoFit/>
          </a:bodyPr>
          <a:lstStyle/>
          <a:p>
            <a:pPr algn="ctr">
              <a:lnSpc>
                <a:spcPct val="150000"/>
              </a:lnSpc>
            </a:pPr>
            <a:r>
              <a:rPr lang="en-US" b="1" dirty="0" err="1" smtClean="0">
                <a:solidFill>
                  <a:schemeClr val="bg1"/>
                </a:solidFill>
              </a:rPr>
              <a:t>Penguji</a:t>
            </a:r>
            <a:r>
              <a:rPr lang="en-US" b="1" dirty="0" smtClean="0">
                <a:solidFill>
                  <a:schemeClr val="bg1"/>
                </a:solidFill>
              </a:rPr>
              <a:t> :</a:t>
            </a:r>
          </a:p>
          <a:p>
            <a:pPr algn="ctr">
              <a:lnSpc>
                <a:spcPct val="150000"/>
              </a:lnSpc>
            </a:pPr>
            <a:endParaRPr lang="en-US" b="1" dirty="0" smtClean="0">
              <a:solidFill>
                <a:schemeClr val="bg1"/>
              </a:solidFill>
            </a:endParaRPr>
          </a:p>
          <a:p>
            <a:pPr algn="ctr">
              <a:lnSpc>
                <a:spcPct val="150000"/>
              </a:lnSpc>
            </a:pPr>
            <a:r>
              <a:rPr lang="en-US" b="1" dirty="0" smtClean="0">
                <a:solidFill>
                  <a:schemeClr val="bg1"/>
                </a:solidFill>
              </a:rPr>
              <a:t>(Dr. Ir. </a:t>
            </a:r>
            <a:r>
              <a:rPr lang="en-US" b="1" dirty="0" err="1" smtClean="0">
                <a:solidFill>
                  <a:schemeClr val="bg1"/>
                </a:solidFill>
              </a:rPr>
              <a:t>Yusep</a:t>
            </a:r>
            <a:r>
              <a:rPr lang="en-US" b="1" dirty="0" smtClean="0">
                <a:solidFill>
                  <a:schemeClr val="bg1"/>
                </a:solidFill>
              </a:rPr>
              <a:t> </a:t>
            </a:r>
            <a:r>
              <a:rPr lang="en-US" b="1" dirty="0" err="1" smtClean="0">
                <a:solidFill>
                  <a:schemeClr val="bg1"/>
                </a:solidFill>
              </a:rPr>
              <a:t>Ikrawan</a:t>
            </a:r>
            <a:r>
              <a:rPr lang="en-US" b="1" dirty="0" smtClean="0">
                <a:solidFill>
                  <a:schemeClr val="bg1"/>
                </a:solidFill>
              </a:rPr>
              <a:t>, M. </a:t>
            </a:r>
            <a:r>
              <a:rPr lang="en-US" b="1" dirty="0" err="1" smtClean="0">
                <a:solidFill>
                  <a:schemeClr val="bg1"/>
                </a:solidFill>
              </a:rPr>
              <a:t>Sc</a:t>
            </a:r>
            <a:r>
              <a:rPr lang="en-US" b="1" dirty="0" smtClean="0">
                <a:solidFill>
                  <a:schemeClr val="bg1"/>
                </a:solidFill>
              </a:rPr>
              <a:t>)</a:t>
            </a:r>
          </a:p>
        </p:txBody>
      </p:sp>
      <p:pic>
        <p:nvPicPr>
          <p:cNvPr id="8" name="Picture 4" descr="E:\Kuliah\Organisasi\unpas copy.png"/>
          <p:cNvPicPr>
            <a:picLocks noChangeAspect="1" noChangeArrowheads="1"/>
          </p:cNvPicPr>
          <p:nvPr/>
        </p:nvPicPr>
        <p:blipFill>
          <a:blip r:embed="rId2" cstate="print"/>
          <a:srcRect/>
          <a:stretch>
            <a:fillRect/>
          </a:stretch>
        </p:blipFill>
        <p:spPr bwMode="auto">
          <a:xfrm>
            <a:off x="8077200" y="5954914"/>
            <a:ext cx="859633" cy="874057"/>
          </a:xfrm>
          <a:prstGeom prst="rect">
            <a:avLst/>
          </a:prstGeom>
          <a:noFill/>
        </p:spPr>
      </p:pic>
      <p:sp>
        <p:nvSpPr>
          <p:cNvPr id="12" name="Rectangle 11"/>
          <p:cNvSpPr/>
          <p:nvPr/>
        </p:nvSpPr>
        <p:spPr>
          <a:xfrm>
            <a:off x="2438400" y="2286000"/>
            <a:ext cx="42672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latin typeface="Maiandra GD" pitchFamily="34" charset="0"/>
              </a:rPr>
              <a:t>Hikmawati </a:t>
            </a:r>
            <a:r>
              <a:rPr lang="en-US" sz="2000" dirty="0" err="1">
                <a:solidFill>
                  <a:schemeClr val="bg1"/>
                </a:solidFill>
                <a:latin typeface="Maiandra GD" pitchFamily="34" charset="0"/>
              </a:rPr>
              <a:t>Hanurani</a:t>
            </a:r>
            <a:r>
              <a:rPr lang="en-US" sz="2000" dirty="0">
                <a:solidFill>
                  <a:schemeClr val="bg1"/>
                </a:solidFill>
                <a:latin typeface="Maiandra GD" pitchFamily="34" charset="0"/>
              </a:rPr>
              <a:t/>
            </a:r>
            <a:br>
              <a:rPr lang="en-US" sz="2000" dirty="0">
                <a:solidFill>
                  <a:schemeClr val="bg1"/>
                </a:solidFill>
                <a:latin typeface="Maiandra GD" pitchFamily="34" charset="0"/>
              </a:rPr>
            </a:br>
            <a:r>
              <a:rPr lang="en-US" sz="2000" dirty="0" smtClean="0">
                <a:solidFill>
                  <a:schemeClr val="bg1"/>
                </a:solidFill>
                <a:latin typeface="Maiandra GD" pitchFamily="34" charset="0"/>
              </a:rPr>
              <a:t>123020024</a:t>
            </a:r>
            <a:endParaRPr lang="en-US" sz="2000" dirty="0">
              <a:solidFill>
                <a:schemeClr val="bg1"/>
              </a:solidFill>
              <a:latin typeface="Maiandra GD" pitchFamily="34" charset="0"/>
              <a:cs typeface="Aharoni" pitchFamily="2" charset="-79"/>
            </a:endParaRPr>
          </a:p>
        </p:txBody>
      </p:sp>
      <p:sp>
        <p:nvSpPr>
          <p:cNvPr id="13" name="TextBox 12"/>
          <p:cNvSpPr txBox="1"/>
          <p:nvPr/>
        </p:nvSpPr>
        <p:spPr>
          <a:xfrm>
            <a:off x="5638800" y="3995172"/>
            <a:ext cx="3276600" cy="1338828"/>
          </a:xfrm>
          <a:prstGeom prst="rect">
            <a:avLst/>
          </a:prstGeom>
          <a:noFill/>
        </p:spPr>
        <p:txBody>
          <a:bodyPr wrap="square" rtlCol="0">
            <a:spAutoFit/>
          </a:bodyPr>
          <a:lstStyle/>
          <a:p>
            <a:pPr algn="ctr">
              <a:lnSpc>
                <a:spcPct val="150000"/>
              </a:lnSpc>
            </a:pPr>
            <a:r>
              <a:rPr lang="en-US" b="1" dirty="0" err="1" smtClean="0">
                <a:solidFill>
                  <a:schemeClr val="bg1"/>
                </a:solidFill>
              </a:rPr>
              <a:t>Pembimbing</a:t>
            </a:r>
            <a:r>
              <a:rPr lang="en-US" b="1" dirty="0">
                <a:solidFill>
                  <a:schemeClr val="bg1"/>
                </a:solidFill>
              </a:rPr>
              <a:t> </a:t>
            </a:r>
            <a:r>
              <a:rPr lang="en-US" b="1" dirty="0" err="1" smtClean="0">
                <a:solidFill>
                  <a:schemeClr val="bg1"/>
                </a:solidFill>
              </a:rPr>
              <a:t>Pendamping</a:t>
            </a:r>
            <a:endParaRPr lang="en-US" b="1" dirty="0" smtClean="0">
              <a:solidFill>
                <a:schemeClr val="bg1"/>
              </a:solidFill>
            </a:endParaRPr>
          </a:p>
          <a:p>
            <a:pPr algn="ctr">
              <a:lnSpc>
                <a:spcPct val="150000"/>
              </a:lnSpc>
            </a:pPr>
            <a:endParaRPr lang="en-US" b="1" dirty="0" smtClean="0">
              <a:solidFill>
                <a:schemeClr val="bg1"/>
              </a:solidFill>
            </a:endParaRPr>
          </a:p>
          <a:p>
            <a:pPr algn="ctr">
              <a:lnSpc>
                <a:spcPct val="150000"/>
              </a:lnSpc>
            </a:pPr>
            <a:r>
              <a:rPr lang="en-US" b="1" dirty="0" smtClean="0">
                <a:solidFill>
                  <a:schemeClr val="bg1"/>
                </a:solidFill>
              </a:rPr>
              <a:t>(Dr. Ir. </a:t>
            </a:r>
            <a:r>
              <a:rPr lang="en-US" b="1" dirty="0" err="1" smtClean="0">
                <a:solidFill>
                  <a:schemeClr val="bg1"/>
                </a:solidFill>
              </a:rPr>
              <a:t>Yudi</a:t>
            </a:r>
            <a:r>
              <a:rPr lang="en-US" b="1" dirty="0" smtClean="0">
                <a:solidFill>
                  <a:schemeClr val="bg1"/>
                </a:solidFill>
              </a:rPr>
              <a:t> </a:t>
            </a:r>
            <a:r>
              <a:rPr lang="en-US" b="1" dirty="0" err="1" smtClean="0">
                <a:solidFill>
                  <a:schemeClr val="bg1"/>
                </a:solidFill>
              </a:rPr>
              <a:t>Garnida</a:t>
            </a:r>
            <a:r>
              <a:rPr lang="en-US" b="1" dirty="0" smtClean="0">
                <a:solidFill>
                  <a:schemeClr val="bg1"/>
                </a:solidFill>
              </a:rPr>
              <a:t>, MP)</a:t>
            </a:r>
            <a:endParaRPr lang="en-US" b="1" dirty="0">
              <a:solidFill>
                <a:schemeClr val="bg1"/>
              </a:solidFill>
            </a:endParaRPr>
          </a:p>
        </p:txBody>
      </p:sp>
    </p:spTree>
    <p:extLst>
      <p:ext uri="{BB962C8B-B14F-4D97-AF65-F5344CB8AC3E}">
        <p14:creationId xmlns:p14="http://schemas.microsoft.com/office/powerpoint/2010/main" val="4288718382"/>
      </p:ext>
    </p:extLst>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Round Same Side Corner Rectangle 3"/>
          <p:cNvSpPr/>
          <p:nvPr/>
        </p:nvSpPr>
        <p:spPr>
          <a:xfrm>
            <a:off x="2057400" y="304800"/>
            <a:ext cx="5486400" cy="76200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effectLst>
                  <a:outerShdw blurRad="38100" dist="38100" dir="2700000" algn="tl">
                    <a:srgbClr val="000000">
                      <a:alpha val="43137"/>
                    </a:srgbClr>
                  </a:outerShdw>
                </a:effectLst>
                <a:latin typeface="Berlin Sans FB" pitchFamily="34" charset="0"/>
              </a:rPr>
              <a:t>Metodelogi</a:t>
            </a:r>
            <a:r>
              <a:rPr lang="en-US" sz="3600" dirty="0" smtClean="0">
                <a:effectLst>
                  <a:outerShdw blurRad="38100" dist="38100" dir="2700000" algn="tl">
                    <a:srgbClr val="000000">
                      <a:alpha val="43137"/>
                    </a:srgbClr>
                  </a:outerShdw>
                </a:effectLst>
                <a:latin typeface="Berlin Sans FB" pitchFamily="34" charset="0"/>
              </a:rPr>
              <a:t> </a:t>
            </a:r>
            <a:r>
              <a:rPr lang="en-US" sz="3600" dirty="0" err="1" smtClean="0">
                <a:effectLst>
                  <a:outerShdw blurRad="38100" dist="38100" dir="2700000" algn="tl">
                    <a:srgbClr val="000000">
                      <a:alpha val="43137"/>
                    </a:srgbClr>
                  </a:outerShdw>
                </a:effectLst>
                <a:latin typeface="Berlin Sans FB" pitchFamily="34" charset="0"/>
              </a:rPr>
              <a:t>Penelitian</a:t>
            </a:r>
            <a:endParaRPr lang="en-US" sz="3600" dirty="0">
              <a:effectLst>
                <a:outerShdw blurRad="38100" dist="38100" dir="2700000" algn="tl">
                  <a:srgbClr val="000000">
                    <a:alpha val="43137"/>
                  </a:srgbClr>
                </a:outerShdw>
              </a:effectLst>
              <a:latin typeface="Berlin Sans FB" pitchFamily="34" charset="0"/>
            </a:endParaRPr>
          </a:p>
        </p:txBody>
      </p:sp>
      <p:sp>
        <p:nvSpPr>
          <p:cNvPr id="3" name="Rounded Rectangle 2"/>
          <p:cNvSpPr/>
          <p:nvPr/>
        </p:nvSpPr>
        <p:spPr>
          <a:xfrm>
            <a:off x="228600" y="1066800"/>
            <a:ext cx="8686800" cy="5638800"/>
          </a:xfrm>
          <a:prstGeom prst="round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chemeClr val="accent2">
                    <a:lumMod val="50000"/>
                  </a:schemeClr>
                </a:solidFill>
              </a:rPr>
              <a:t>Penelitian</a:t>
            </a:r>
            <a:r>
              <a:rPr lang="en-US" sz="3200" b="1" dirty="0" smtClean="0">
                <a:solidFill>
                  <a:schemeClr val="accent2">
                    <a:lumMod val="50000"/>
                  </a:schemeClr>
                </a:solidFill>
              </a:rPr>
              <a:t> </a:t>
            </a:r>
            <a:r>
              <a:rPr lang="en-US" sz="3200" b="1" dirty="0" err="1" smtClean="0">
                <a:solidFill>
                  <a:schemeClr val="accent2">
                    <a:lumMod val="50000"/>
                  </a:schemeClr>
                </a:solidFill>
              </a:rPr>
              <a:t>Pendahuluan</a:t>
            </a:r>
            <a:endParaRPr lang="en-US" sz="3200" b="1" dirty="0" smtClean="0">
              <a:solidFill>
                <a:schemeClr val="accent2">
                  <a:lumMod val="50000"/>
                </a:schemeClr>
              </a:solidFill>
            </a:endParaRPr>
          </a:p>
          <a:p>
            <a:endParaRPr lang="en-US" sz="2800" b="1" dirty="0">
              <a:solidFill>
                <a:schemeClr val="accent2">
                  <a:lumMod val="50000"/>
                </a:schemeClr>
              </a:solidFill>
            </a:endParaRPr>
          </a:p>
          <a:p>
            <a:pPr marL="457200" lvl="0" indent="-457200" algn="just">
              <a:buFont typeface="+mj-lt"/>
              <a:buAutoNum type="arabicPeriod"/>
            </a:pPr>
            <a:r>
              <a:rPr lang="id-ID" sz="2000" dirty="0" smtClean="0">
                <a:solidFill>
                  <a:schemeClr val="accent2">
                    <a:lumMod val="50000"/>
                  </a:schemeClr>
                </a:solidFill>
              </a:rPr>
              <a:t>Pembuatan </a:t>
            </a:r>
            <a:r>
              <a:rPr lang="id-ID" sz="2000" dirty="0">
                <a:solidFill>
                  <a:schemeClr val="accent2">
                    <a:lumMod val="50000"/>
                  </a:schemeClr>
                </a:solidFill>
              </a:rPr>
              <a:t>tepung kacang koro</a:t>
            </a:r>
            <a:endParaRPr lang="en-US" sz="2000" dirty="0">
              <a:solidFill>
                <a:schemeClr val="accent2">
                  <a:lumMod val="50000"/>
                </a:schemeClr>
              </a:solidFill>
            </a:endParaRPr>
          </a:p>
          <a:p>
            <a:pPr marL="457200" lvl="0" indent="-457200" algn="just">
              <a:buFont typeface="+mj-lt"/>
              <a:buAutoNum type="arabicPeriod"/>
            </a:pPr>
            <a:r>
              <a:rPr lang="en-US" sz="2000" dirty="0" err="1">
                <a:solidFill>
                  <a:schemeClr val="accent2">
                    <a:lumMod val="50000"/>
                  </a:schemeClr>
                </a:solidFill>
              </a:rPr>
              <a:t>Analisis</a:t>
            </a:r>
            <a:r>
              <a:rPr lang="en-US" sz="2000" dirty="0">
                <a:solidFill>
                  <a:schemeClr val="accent2">
                    <a:lumMod val="50000"/>
                  </a:schemeClr>
                </a:solidFill>
              </a:rPr>
              <a:t> </a:t>
            </a:r>
            <a:r>
              <a:rPr lang="en-US" sz="2000" dirty="0" err="1" smtClean="0">
                <a:solidFill>
                  <a:schemeClr val="accent2">
                    <a:lumMod val="50000"/>
                  </a:schemeClr>
                </a:solidFill>
              </a:rPr>
              <a:t>Asam</a:t>
            </a:r>
            <a:r>
              <a:rPr lang="en-US" sz="2000" dirty="0" smtClean="0">
                <a:solidFill>
                  <a:schemeClr val="accent2">
                    <a:lumMod val="50000"/>
                  </a:schemeClr>
                </a:solidFill>
              </a:rPr>
              <a:t> </a:t>
            </a:r>
            <a:r>
              <a:rPr lang="en-US" sz="2000" dirty="0" err="1" smtClean="0">
                <a:solidFill>
                  <a:schemeClr val="accent2">
                    <a:lumMod val="50000"/>
                  </a:schemeClr>
                </a:solidFill>
              </a:rPr>
              <a:t>Sianida</a:t>
            </a:r>
            <a:r>
              <a:rPr lang="en-US" sz="2000" dirty="0" smtClean="0">
                <a:solidFill>
                  <a:schemeClr val="accent2">
                    <a:lumMod val="50000"/>
                  </a:schemeClr>
                </a:solidFill>
              </a:rPr>
              <a:t> </a:t>
            </a:r>
            <a:r>
              <a:rPr lang="en-US" sz="2000" dirty="0" err="1">
                <a:solidFill>
                  <a:schemeClr val="accent2">
                    <a:lumMod val="50000"/>
                  </a:schemeClr>
                </a:solidFill>
              </a:rPr>
              <a:t>pada</a:t>
            </a:r>
            <a:r>
              <a:rPr lang="en-US" sz="2000" dirty="0">
                <a:solidFill>
                  <a:schemeClr val="accent2">
                    <a:lumMod val="50000"/>
                  </a:schemeClr>
                </a:solidFill>
              </a:rPr>
              <a:t> </a:t>
            </a:r>
            <a:r>
              <a:rPr lang="en-US" sz="2000" dirty="0" err="1">
                <a:solidFill>
                  <a:schemeClr val="accent2">
                    <a:lumMod val="50000"/>
                  </a:schemeClr>
                </a:solidFill>
              </a:rPr>
              <a:t>tepung</a:t>
            </a:r>
            <a:r>
              <a:rPr lang="en-US" sz="2000" dirty="0">
                <a:solidFill>
                  <a:schemeClr val="accent2">
                    <a:lumMod val="50000"/>
                  </a:schemeClr>
                </a:solidFill>
              </a:rPr>
              <a:t> </a:t>
            </a:r>
            <a:r>
              <a:rPr lang="en-US" sz="2000" dirty="0" err="1">
                <a:solidFill>
                  <a:schemeClr val="accent2">
                    <a:lumMod val="50000"/>
                  </a:schemeClr>
                </a:solidFill>
              </a:rPr>
              <a:t>kacang</a:t>
            </a:r>
            <a:r>
              <a:rPr lang="en-US" sz="2000" dirty="0">
                <a:solidFill>
                  <a:schemeClr val="accent2">
                    <a:lumMod val="50000"/>
                  </a:schemeClr>
                </a:solidFill>
              </a:rPr>
              <a:t> </a:t>
            </a:r>
            <a:r>
              <a:rPr lang="en-US" sz="2000" dirty="0" err="1">
                <a:solidFill>
                  <a:schemeClr val="accent2">
                    <a:lumMod val="50000"/>
                  </a:schemeClr>
                </a:solidFill>
              </a:rPr>
              <a:t>koro</a:t>
            </a:r>
            <a:endParaRPr lang="en-US" sz="2000" dirty="0">
              <a:solidFill>
                <a:schemeClr val="accent2">
                  <a:lumMod val="50000"/>
                </a:schemeClr>
              </a:solidFill>
            </a:endParaRPr>
          </a:p>
          <a:p>
            <a:pPr marL="457200" lvl="0" indent="-457200" algn="just">
              <a:buFont typeface="+mj-lt"/>
              <a:buAutoNum type="arabicPeriod"/>
            </a:pPr>
            <a:r>
              <a:rPr lang="en-US" sz="2000" dirty="0" err="1">
                <a:solidFill>
                  <a:schemeClr val="accent2">
                    <a:lumMod val="50000"/>
                  </a:schemeClr>
                </a:solidFill>
              </a:rPr>
              <a:t>Pemilihan</a:t>
            </a:r>
            <a:r>
              <a:rPr lang="en-US" sz="2000" dirty="0">
                <a:solidFill>
                  <a:schemeClr val="accent2">
                    <a:lumMod val="50000"/>
                  </a:schemeClr>
                </a:solidFill>
              </a:rPr>
              <a:t> </a:t>
            </a:r>
            <a:r>
              <a:rPr lang="id-ID" sz="2000" dirty="0">
                <a:solidFill>
                  <a:schemeClr val="accent2">
                    <a:lumMod val="50000"/>
                  </a:schemeClr>
                </a:solidFill>
              </a:rPr>
              <a:t>perlakuan yang terbaik dari </a:t>
            </a:r>
            <a:r>
              <a:rPr lang="id-ID" sz="2000" dirty="0" smtClean="0">
                <a:solidFill>
                  <a:schemeClr val="accent2">
                    <a:lumMod val="50000"/>
                  </a:schemeClr>
                </a:solidFill>
              </a:rPr>
              <a:t>lama </a:t>
            </a:r>
            <a:r>
              <a:rPr lang="id-ID" sz="2000" dirty="0">
                <a:solidFill>
                  <a:schemeClr val="accent2">
                    <a:lumMod val="50000"/>
                  </a:schemeClr>
                </a:solidFill>
              </a:rPr>
              <a:t>pengukusan tepung </a:t>
            </a:r>
            <a:r>
              <a:rPr lang="id-ID" sz="2000" dirty="0" smtClean="0">
                <a:solidFill>
                  <a:schemeClr val="accent2">
                    <a:lumMod val="50000"/>
                  </a:schemeClr>
                </a:solidFill>
              </a:rPr>
              <a:t>koro</a:t>
            </a:r>
            <a:r>
              <a:rPr lang="en-US" sz="2000" dirty="0" smtClean="0">
                <a:solidFill>
                  <a:schemeClr val="accent2">
                    <a:lumMod val="50000"/>
                  </a:schemeClr>
                </a:solidFill>
              </a:rPr>
              <a:t> </a:t>
            </a:r>
            <a:r>
              <a:rPr lang="en-US" sz="2000" dirty="0" err="1" smtClean="0">
                <a:solidFill>
                  <a:schemeClr val="accent2">
                    <a:lumMod val="50000"/>
                  </a:schemeClr>
                </a:solidFill>
              </a:rPr>
              <a:t>dan</a:t>
            </a:r>
            <a:r>
              <a:rPr lang="en-US" sz="2000" dirty="0" smtClean="0">
                <a:solidFill>
                  <a:schemeClr val="accent2">
                    <a:lumMod val="50000"/>
                  </a:schemeClr>
                </a:solidFill>
              </a:rPr>
              <a:t> </a:t>
            </a:r>
            <a:r>
              <a:rPr lang="id-ID" sz="2000" dirty="0">
                <a:solidFill>
                  <a:schemeClr val="accent2">
                    <a:lumMod val="50000"/>
                  </a:schemeClr>
                </a:solidFill>
              </a:rPr>
              <a:t>penambahan </a:t>
            </a:r>
            <a:r>
              <a:rPr lang="id-ID" sz="2000" dirty="0" smtClean="0">
                <a:solidFill>
                  <a:schemeClr val="accent2">
                    <a:lumMod val="50000"/>
                  </a:schemeClr>
                </a:solidFill>
              </a:rPr>
              <a:t>air </a:t>
            </a:r>
            <a:r>
              <a:rPr lang="id-ID" sz="2000" dirty="0">
                <a:solidFill>
                  <a:schemeClr val="accent2">
                    <a:lumMod val="50000"/>
                  </a:schemeClr>
                </a:solidFill>
              </a:rPr>
              <a:t>pada pembuatan mie koro basah, sehingga menghasilkan mie basah yang disukai panelis yang akan digunakan pada penelitian utama. Penelitian pendahuluan ini terdiri dari rancangan perlakuan, rancangan percobaan, rancangan analisis, dan rancangan respon.</a:t>
            </a:r>
            <a:endParaRPr lang="en-US" sz="2000" dirty="0">
              <a:solidFill>
                <a:schemeClr val="accent2">
                  <a:lumMod val="50000"/>
                </a:schemeClr>
              </a:solidFill>
            </a:endParaRPr>
          </a:p>
          <a:p>
            <a:endParaRPr lang="en-US" sz="2000" b="1" dirty="0">
              <a:solidFill>
                <a:schemeClr val="accent2">
                  <a:lumMod val="50000"/>
                </a:schemeClr>
              </a:solidFill>
            </a:endParaRPr>
          </a:p>
        </p:txBody>
      </p:sp>
    </p:spTree>
    <p:extLst>
      <p:ext uri="{BB962C8B-B14F-4D97-AF65-F5344CB8AC3E}">
        <p14:creationId xmlns:p14="http://schemas.microsoft.com/office/powerpoint/2010/main" val="2842277599"/>
      </p:ext>
    </p:extLst>
  </p:cSld>
  <p:clrMapOvr>
    <a:masterClrMapping/>
  </p:clrMapOvr>
  <mc:AlternateContent xmlns:mc="http://schemas.openxmlformats.org/markup-compatibility/2006" xmlns:p14="http://schemas.microsoft.com/office/powerpoint/2010/main">
    <mc:Choice Requires="p14">
      <p:transition p14:dur="250">
        <p14:rippl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Rounded Rectangle 3"/>
          <p:cNvSpPr/>
          <p:nvPr/>
        </p:nvSpPr>
        <p:spPr>
          <a:xfrm>
            <a:off x="2133600" y="228600"/>
            <a:ext cx="4953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effectLst>
                  <a:outerShdw blurRad="38100" dist="38100" dir="2700000" algn="tl">
                    <a:srgbClr val="000000">
                      <a:alpha val="43137"/>
                    </a:srgbClr>
                  </a:outerShdw>
                </a:effectLst>
              </a:rPr>
              <a:t>Metodelogi</a:t>
            </a:r>
            <a:r>
              <a:rPr lang="en-US" sz="3600" b="1" dirty="0" smtClean="0">
                <a:effectLst>
                  <a:outerShdw blurRad="38100" dist="38100" dir="2700000" algn="tl">
                    <a:srgbClr val="000000">
                      <a:alpha val="43137"/>
                    </a:srgbClr>
                  </a:outerShdw>
                </a:effectLst>
              </a:rPr>
              <a:t> </a:t>
            </a:r>
            <a:r>
              <a:rPr lang="en-US" sz="3600" b="1" dirty="0" err="1" smtClean="0">
                <a:effectLst>
                  <a:outerShdw blurRad="38100" dist="38100" dir="2700000" algn="tl">
                    <a:srgbClr val="000000">
                      <a:alpha val="43137"/>
                    </a:srgbClr>
                  </a:outerShdw>
                </a:effectLst>
              </a:rPr>
              <a:t>Penelitian</a:t>
            </a:r>
            <a:endParaRPr lang="en-US" sz="3200" b="1"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52400" y="914400"/>
            <a:ext cx="8839200" cy="5791200"/>
          </a:xfrm>
          <a:prstGeom prst="round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r>
              <a:rPr lang="en-US" sz="3200" b="1" dirty="0" err="1" smtClean="0">
                <a:solidFill>
                  <a:schemeClr val="accent2">
                    <a:lumMod val="50000"/>
                  </a:schemeClr>
                </a:solidFill>
              </a:rPr>
              <a:t>Rancangan</a:t>
            </a:r>
            <a:r>
              <a:rPr lang="en-US" sz="3200" b="1" dirty="0" smtClean="0">
                <a:solidFill>
                  <a:schemeClr val="accent2">
                    <a:lumMod val="50000"/>
                  </a:schemeClr>
                </a:solidFill>
              </a:rPr>
              <a:t> </a:t>
            </a:r>
            <a:r>
              <a:rPr lang="en-US" sz="3200" b="1" dirty="0" err="1" smtClean="0">
                <a:solidFill>
                  <a:schemeClr val="accent2">
                    <a:lumMod val="50000"/>
                  </a:schemeClr>
                </a:solidFill>
              </a:rPr>
              <a:t>Perlakuan</a:t>
            </a:r>
            <a:r>
              <a:rPr lang="en-US" sz="3200" b="1" dirty="0" smtClean="0">
                <a:solidFill>
                  <a:schemeClr val="accent2">
                    <a:lumMod val="50000"/>
                  </a:schemeClr>
                </a:solidFill>
              </a:rPr>
              <a:t> </a:t>
            </a:r>
            <a:r>
              <a:rPr lang="en-US" sz="3200" b="1" dirty="0" err="1" smtClean="0">
                <a:solidFill>
                  <a:schemeClr val="accent2">
                    <a:lumMod val="50000"/>
                  </a:schemeClr>
                </a:solidFill>
              </a:rPr>
              <a:t>Penelitian</a:t>
            </a:r>
            <a:r>
              <a:rPr lang="en-US" sz="3200" b="1" dirty="0" smtClean="0">
                <a:solidFill>
                  <a:schemeClr val="accent2">
                    <a:lumMod val="50000"/>
                  </a:schemeClr>
                </a:solidFill>
              </a:rPr>
              <a:t> </a:t>
            </a:r>
            <a:r>
              <a:rPr lang="en-US" sz="3200" b="1" dirty="0" err="1" smtClean="0">
                <a:solidFill>
                  <a:schemeClr val="accent2">
                    <a:lumMod val="50000"/>
                  </a:schemeClr>
                </a:solidFill>
              </a:rPr>
              <a:t>Pendahuluan</a:t>
            </a:r>
            <a:endParaRPr lang="en-US" sz="3200" b="1" dirty="0" smtClean="0">
              <a:solidFill>
                <a:schemeClr val="accent2">
                  <a:lumMod val="50000"/>
                </a:schemeClr>
              </a:solidFill>
            </a:endParaRPr>
          </a:p>
          <a:p>
            <a:endParaRPr lang="en-US" sz="2800" b="1" dirty="0">
              <a:solidFill>
                <a:schemeClr val="accent2">
                  <a:lumMod val="50000"/>
                </a:schemeClr>
              </a:solidFill>
            </a:endParaRPr>
          </a:p>
          <a:p>
            <a:pPr marL="0" indent="0">
              <a:buNone/>
            </a:pPr>
            <a:r>
              <a:rPr lang="en-US" sz="2000" dirty="0" err="1">
                <a:solidFill>
                  <a:schemeClr val="accent2">
                    <a:lumMod val="50000"/>
                  </a:schemeClr>
                </a:solidFill>
              </a:rPr>
              <a:t>Rancangan</a:t>
            </a:r>
            <a:r>
              <a:rPr lang="en-US" sz="2000" dirty="0">
                <a:solidFill>
                  <a:schemeClr val="accent2">
                    <a:lumMod val="50000"/>
                  </a:schemeClr>
                </a:solidFill>
              </a:rPr>
              <a:t> </a:t>
            </a:r>
            <a:r>
              <a:rPr lang="en-US" sz="2000" dirty="0" err="1">
                <a:solidFill>
                  <a:schemeClr val="accent2">
                    <a:lumMod val="50000"/>
                  </a:schemeClr>
                </a:solidFill>
              </a:rPr>
              <a:t>perlakuan</a:t>
            </a:r>
            <a:r>
              <a:rPr lang="en-US" sz="2000" dirty="0">
                <a:solidFill>
                  <a:schemeClr val="accent2">
                    <a:lumMod val="50000"/>
                  </a:schemeClr>
                </a:solidFill>
              </a:rPr>
              <a:t> </a:t>
            </a:r>
            <a:r>
              <a:rPr lang="en-US" sz="2000" dirty="0" err="1">
                <a:solidFill>
                  <a:schemeClr val="accent2">
                    <a:lumMod val="50000"/>
                  </a:schemeClr>
                </a:solidFill>
              </a:rPr>
              <a:t>terdiri</a:t>
            </a:r>
            <a:r>
              <a:rPr lang="en-US" sz="2000" dirty="0">
                <a:solidFill>
                  <a:schemeClr val="accent2">
                    <a:lumMod val="50000"/>
                  </a:schemeClr>
                </a:solidFill>
              </a:rPr>
              <a:t> </a:t>
            </a:r>
            <a:r>
              <a:rPr lang="en-US" sz="2000" dirty="0" err="1">
                <a:solidFill>
                  <a:schemeClr val="accent2">
                    <a:lumMod val="50000"/>
                  </a:schemeClr>
                </a:solidFill>
              </a:rPr>
              <a:t>dari</a:t>
            </a:r>
            <a:r>
              <a:rPr lang="en-US" sz="2000" dirty="0">
                <a:solidFill>
                  <a:schemeClr val="accent2">
                    <a:lumMod val="50000"/>
                  </a:schemeClr>
                </a:solidFill>
              </a:rPr>
              <a:t> </a:t>
            </a:r>
            <a:r>
              <a:rPr lang="en-US" sz="2000" dirty="0" err="1">
                <a:solidFill>
                  <a:schemeClr val="accent2">
                    <a:lumMod val="50000"/>
                  </a:schemeClr>
                </a:solidFill>
              </a:rPr>
              <a:t>dua</a:t>
            </a:r>
            <a:r>
              <a:rPr lang="en-US" sz="2000" dirty="0">
                <a:solidFill>
                  <a:schemeClr val="accent2">
                    <a:lumMod val="50000"/>
                  </a:schemeClr>
                </a:solidFill>
              </a:rPr>
              <a:t> </a:t>
            </a:r>
            <a:r>
              <a:rPr lang="en-US" sz="2000" dirty="0" err="1">
                <a:solidFill>
                  <a:schemeClr val="accent2">
                    <a:lumMod val="50000"/>
                  </a:schemeClr>
                </a:solidFill>
              </a:rPr>
              <a:t>faktor</a:t>
            </a:r>
            <a:r>
              <a:rPr lang="en-US" sz="2000" dirty="0">
                <a:solidFill>
                  <a:schemeClr val="accent2">
                    <a:lumMod val="50000"/>
                  </a:schemeClr>
                </a:solidFill>
              </a:rPr>
              <a:t> </a:t>
            </a:r>
            <a:r>
              <a:rPr lang="en-US" sz="2000" dirty="0" err="1">
                <a:solidFill>
                  <a:schemeClr val="accent2">
                    <a:lumMod val="50000"/>
                  </a:schemeClr>
                </a:solidFill>
              </a:rPr>
              <a:t>yaitu</a:t>
            </a:r>
            <a:r>
              <a:rPr lang="en-US" sz="2000" dirty="0">
                <a:solidFill>
                  <a:schemeClr val="accent2">
                    <a:lumMod val="50000"/>
                  </a:schemeClr>
                </a:solidFill>
              </a:rPr>
              <a:t> </a:t>
            </a:r>
            <a:r>
              <a:rPr lang="en-US" sz="2000" dirty="0" err="1">
                <a:solidFill>
                  <a:schemeClr val="accent2">
                    <a:lumMod val="50000"/>
                  </a:schemeClr>
                </a:solidFill>
              </a:rPr>
              <a:t>banyaknya</a:t>
            </a:r>
            <a:r>
              <a:rPr lang="en-US" sz="2000" dirty="0">
                <a:solidFill>
                  <a:schemeClr val="accent2">
                    <a:lumMod val="50000"/>
                  </a:schemeClr>
                </a:solidFill>
              </a:rPr>
              <a:t> </a:t>
            </a:r>
            <a:r>
              <a:rPr lang="en-US" sz="2000" dirty="0" err="1">
                <a:solidFill>
                  <a:schemeClr val="accent2">
                    <a:lumMod val="50000"/>
                  </a:schemeClr>
                </a:solidFill>
              </a:rPr>
              <a:t>penambahan</a:t>
            </a:r>
            <a:r>
              <a:rPr lang="en-US" sz="2000" dirty="0">
                <a:solidFill>
                  <a:schemeClr val="accent2">
                    <a:lumMod val="50000"/>
                  </a:schemeClr>
                </a:solidFill>
              </a:rPr>
              <a:t> </a:t>
            </a:r>
            <a:r>
              <a:rPr lang="en-US" sz="2000" dirty="0" smtClean="0">
                <a:solidFill>
                  <a:schemeClr val="accent2">
                    <a:lumMod val="50000"/>
                  </a:schemeClr>
                </a:solidFill>
              </a:rPr>
              <a:t>air </a:t>
            </a:r>
            <a:r>
              <a:rPr lang="en-US" sz="2000" dirty="0" err="1" smtClean="0">
                <a:solidFill>
                  <a:schemeClr val="accent2">
                    <a:lumMod val="50000"/>
                  </a:schemeClr>
                </a:solidFill>
              </a:rPr>
              <a:t>pada</a:t>
            </a:r>
            <a:r>
              <a:rPr lang="en-US" sz="2000" dirty="0" smtClean="0">
                <a:solidFill>
                  <a:schemeClr val="accent2">
                    <a:lumMod val="50000"/>
                  </a:schemeClr>
                </a:solidFill>
              </a:rPr>
              <a:t> </a:t>
            </a:r>
            <a:r>
              <a:rPr lang="en-US" sz="2000" dirty="0" err="1" smtClean="0">
                <a:solidFill>
                  <a:schemeClr val="accent2">
                    <a:lumMod val="50000"/>
                  </a:schemeClr>
                </a:solidFill>
              </a:rPr>
              <a:t>adonan</a:t>
            </a:r>
            <a:r>
              <a:rPr lang="en-US" sz="2000" dirty="0" smtClean="0">
                <a:solidFill>
                  <a:schemeClr val="accent2">
                    <a:lumMod val="50000"/>
                  </a:schemeClr>
                </a:solidFill>
              </a:rPr>
              <a:t> </a:t>
            </a:r>
            <a:r>
              <a:rPr lang="en-US" sz="2000" dirty="0" err="1">
                <a:solidFill>
                  <a:schemeClr val="accent2">
                    <a:lumMod val="50000"/>
                  </a:schemeClr>
                </a:solidFill>
              </a:rPr>
              <a:t>sebagai</a:t>
            </a:r>
            <a:r>
              <a:rPr lang="en-US" sz="2000" dirty="0">
                <a:solidFill>
                  <a:schemeClr val="accent2">
                    <a:lumMod val="50000"/>
                  </a:schemeClr>
                </a:solidFill>
              </a:rPr>
              <a:t> </a:t>
            </a:r>
            <a:r>
              <a:rPr lang="en-US" sz="2000" dirty="0" err="1">
                <a:solidFill>
                  <a:schemeClr val="accent2">
                    <a:lumMod val="50000"/>
                  </a:schemeClr>
                </a:solidFill>
              </a:rPr>
              <a:t>faktor</a:t>
            </a:r>
            <a:r>
              <a:rPr lang="en-US" sz="2000" dirty="0">
                <a:solidFill>
                  <a:schemeClr val="accent2">
                    <a:lumMod val="50000"/>
                  </a:schemeClr>
                </a:solidFill>
              </a:rPr>
              <a:t> A yang </a:t>
            </a:r>
            <a:r>
              <a:rPr lang="en-US" sz="2000" dirty="0" err="1">
                <a:solidFill>
                  <a:schemeClr val="accent2">
                    <a:lumMod val="50000"/>
                  </a:schemeClr>
                </a:solidFill>
              </a:rPr>
              <a:t>terdiri</a:t>
            </a:r>
            <a:r>
              <a:rPr lang="en-US" sz="2000" dirty="0">
                <a:solidFill>
                  <a:schemeClr val="accent2">
                    <a:lumMod val="50000"/>
                  </a:schemeClr>
                </a:solidFill>
              </a:rPr>
              <a:t> </a:t>
            </a:r>
            <a:r>
              <a:rPr lang="en-US" sz="2000" dirty="0" err="1">
                <a:solidFill>
                  <a:schemeClr val="accent2">
                    <a:lumMod val="50000"/>
                  </a:schemeClr>
                </a:solidFill>
              </a:rPr>
              <a:t>dari</a:t>
            </a:r>
            <a:r>
              <a:rPr lang="en-US" sz="2000" dirty="0">
                <a:solidFill>
                  <a:schemeClr val="accent2">
                    <a:lumMod val="50000"/>
                  </a:schemeClr>
                </a:solidFill>
              </a:rPr>
              <a:t> </a:t>
            </a:r>
            <a:r>
              <a:rPr lang="en-US" sz="2000" dirty="0" err="1">
                <a:solidFill>
                  <a:schemeClr val="accent2">
                    <a:lumMod val="50000"/>
                  </a:schemeClr>
                </a:solidFill>
              </a:rPr>
              <a:t>tiga</a:t>
            </a:r>
            <a:r>
              <a:rPr lang="en-US" sz="2000" dirty="0">
                <a:solidFill>
                  <a:schemeClr val="accent2">
                    <a:lumMod val="50000"/>
                  </a:schemeClr>
                </a:solidFill>
              </a:rPr>
              <a:t> </a:t>
            </a:r>
            <a:r>
              <a:rPr lang="en-US" sz="2000" dirty="0" err="1">
                <a:solidFill>
                  <a:schemeClr val="accent2">
                    <a:lumMod val="50000"/>
                  </a:schemeClr>
                </a:solidFill>
              </a:rPr>
              <a:t>taraf</a:t>
            </a:r>
            <a:r>
              <a:rPr lang="en-US" sz="2000" dirty="0">
                <a:solidFill>
                  <a:schemeClr val="accent2">
                    <a:lumMod val="50000"/>
                  </a:schemeClr>
                </a:solidFill>
              </a:rPr>
              <a:t>, </a:t>
            </a:r>
            <a:r>
              <a:rPr lang="en-US" sz="2000" dirty="0" err="1">
                <a:solidFill>
                  <a:schemeClr val="accent2">
                    <a:lumMod val="50000"/>
                  </a:schemeClr>
                </a:solidFill>
              </a:rPr>
              <a:t>yaitu</a:t>
            </a:r>
            <a:r>
              <a:rPr lang="en-US" sz="2000" dirty="0">
                <a:solidFill>
                  <a:schemeClr val="accent2">
                    <a:lumMod val="50000"/>
                  </a:schemeClr>
                </a:solidFill>
              </a:rPr>
              <a:t> </a:t>
            </a:r>
            <a:r>
              <a:rPr lang="en-US" sz="2000" dirty="0" smtClean="0">
                <a:solidFill>
                  <a:schemeClr val="accent2">
                    <a:lumMod val="50000"/>
                  </a:schemeClr>
                </a:solidFill>
              </a:rPr>
              <a:t>:</a:t>
            </a:r>
          </a:p>
          <a:p>
            <a:pPr marL="0" indent="0">
              <a:buNone/>
            </a:pPr>
            <a:r>
              <a:rPr lang="en-US" sz="2000" dirty="0">
                <a:solidFill>
                  <a:schemeClr val="accent2">
                    <a:lumMod val="50000"/>
                  </a:schemeClr>
                </a:solidFill>
              </a:rPr>
              <a:t>a</a:t>
            </a:r>
            <a:r>
              <a:rPr lang="en-US" sz="2000" baseline="-25000" dirty="0" smtClean="0">
                <a:solidFill>
                  <a:schemeClr val="accent2">
                    <a:lumMod val="50000"/>
                  </a:schemeClr>
                </a:solidFill>
              </a:rPr>
              <a:t>1</a:t>
            </a:r>
            <a:r>
              <a:rPr lang="en-US" sz="2000" dirty="0" smtClean="0">
                <a:solidFill>
                  <a:schemeClr val="accent2">
                    <a:lumMod val="50000"/>
                  </a:schemeClr>
                </a:solidFill>
              </a:rPr>
              <a:t> = 30%</a:t>
            </a:r>
          </a:p>
          <a:p>
            <a:pPr marL="0" indent="0">
              <a:buNone/>
            </a:pPr>
            <a:r>
              <a:rPr lang="en-US" sz="2000" dirty="0" smtClean="0">
                <a:solidFill>
                  <a:schemeClr val="accent2">
                    <a:lumMod val="50000"/>
                  </a:schemeClr>
                </a:solidFill>
              </a:rPr>
              <a:t>a</a:t>
            </a:r>
            <a:r>
              <a:rPr lang="en-US" sz="2000" baseline="-25000" dirty="0" smtClean="0">
                <a:solidFill>
                  <a:schemeClr val="accent2">
                    <a:lumMod val="50000"/>
                  </a:schemeClr>
                </a:solidFill>
              </a:rPr>
              <a:t>2</a:t>
            </a:r>
            <a:r>
              <a:rPr lang="en-US" sz="2000" dirty="0" smtClean="0">
                <a:solidFill>
                  <a:schemeClr val="accent2">
                    <a:lumMod val="50000"/>
                  </a:schemeClr>
                </a:solidFill>
              </a:rPr>
              <a:t> = 32%</a:t>
            </a:r>
          </a:p>
          <a:p>
            <a:pPr marL="0" indent="0">
              <a:buNone/>
            </a:pPr>
            <a:r>
              <a:rPr lang="en-US" sz="2000" dirty="0" smtClean="0">
                <a:solidFill>
                  <a:schemeClr val="accent2">
                    <a:lumMod val="50000"/>
                  </a:schemeClr>
                </a:solidFill>
              </a:rPr>
              <a:t>a</a:t>
            </a:r>
            <a:r>
              <a:rPr lang="en-US" sz="2000" baseline="-25000" dirty="0" smtClean="0">
                <a:solidFill>
                  <a:schemeClr val="accent2">
                    <a:lumMod val="50000"/>
                  </a:schemeClr>
                </a:solidFill>
              </a:rPr>
              <a:t>3 </a:t>
            </a:r>
            <a:r>
              <a:rPr lang="en-US" sz="2000" dirty="0" smtClean="0">
                <a:solidFill>
                  <a:schemeClr val="accent2">
                    <a:lumMod val="50000"/>
                  </a:schemeClr>
                </a:solidFill>
              </a:rPr>
              <a:t>= 35%</a:t>
            </a:r>
          </a:p>
          <a:p>
            <a:pPr marL="0" indent="0">
              <a:buNone/>
            </a:pPr>
            <a:r>
              <a:rPr lang="en-US" sz="2000" dirty="0" err="1" smtClean="0">
                <a:solidFill>
                  <a:schemeClr val="accent2">
                    <a:lumMod val="50000"/>
                  </a:schemeClr>
                </a:solidFill>
              </a:rPr>
              <a:t>Faktor</a:t>
            </a:r>
            <a:r>
              <a:rPr lang="en-US" sz="2000" dirty="0" smtClean="0">
                <a:solidFill>
                  <a:schemeClr val="accent2">
                    <a:lumMod val="50000"/>
                  </a:schemeClr>
                </a:solidFill>
              </a:rPr>
              <a:t> lama </a:t>
            </a:r>
            <a:r>
              <a:rPr lang="en-US" sz="2000" dirty="0" err="1">
                <a:solidFill>
                  <a:schemeClr val="accent2">
                    <a:lumMod val="50000"/>
                  </a:schemeClr>
                </a:solidFill>
              </a:rPr>
              <a:t>pengukusan</a:t>
            </a:r>
            <a:r>
              <a:rPr lang="en-US" sz="2000" dirty="0">
                <a:solidFill>
                  <a:schemeClr val="accent2">
                    <a:lumMod val="50000"/>
                  </a:schemeClr>
                </a:solidFill>
              </a:rPr>
              <a:t> </a:t>
            </a:r>
            <a:r>
              <a:rPr lang="en-US" sz="2000" dirty="0" err="1">
                <a:solidFill>
                  <a:schemeClr val="accent2">
                    <a:lumMod val="50000"/>
                  </a:schemeClr>
                </a:solidFill>
              </a:rPr>
              <a:t>tepung</a:t>
            </a:r>
            <a:r>
              <a:rPr lang="en-US" sz="2000" dirty="0">
                <a:solidFill>
                  <a:schemeClr val="accent2">
                    <a:lumMod val="50000"/>
                  </a:schemeClr>
                </a:solidFill>
              </a:rPr>
              <a:t> </a:t>
            </a:r>
            <a:r>
              <a:rPr lang="en-US" sz="2000" dirty="0" err="1">
                <a:solidFill>
                  <a:schemeClr val="accent2">
                    <a:lumMod val="50000"/>
                  </a:schemeClr>
                </a:solidFill>
              </a:rPr>
              <a:t>kacang</a:t>
            </a:r>
            <a:r>
              <a:rPr lang="en-US" sz="2000" dirty="0">
                <a:solidFill>
                  <a:schemeClr val="accent2">
                    <a:lumMod val="50000"/>
                  </a:schemeClr>
                </a:solidFill>
              </a:rPr>
              <a:t> </a:t>
            </a:r>
            <a:r>
              <a:rPr lang="en-US" sz="2000" dirty="0" err="1">
                <a:solidFill>
                  <a:schemeClr val="accent2">
                    <a:lumMod val="50000"/>
                  </a:schemeClr>
                </a:solidFill>
              </a:rPr>
              <a:t>koro</a:t>
            </a:r>
            <a:r>
              <a:rPr lang="en-US" sz="2000" dirty="0">
                <a:solidFill>
                  <a:schemeClr val="accent2">
                    <a:lumMod val="50000"/>
                  </a:schemeClr>
                </a:solidFill>
              </a:rPr>
              <a:t> </a:t>
            </a:r>
            <a:r>
              <a:rPr lang="en-US" sz="2000" dirty="0" err="1">
                <a:solidFill>
                  <a:schemeClr val="accent2">
                    <a:lumMod val="50000"/>
                  </a:schemeClr>
                </a:solidFill>
              </a:rPr>
              <a:t>sebagai</a:t>
            </a:r>
            <a:r>
              <a:rPr lang="en-US" sz="2000" dirty="0">
                <a:solidFill>
                  <a:schemeClr val="accent2">
                    <a:lumMod val="50000"/>
                  </a:schemeClr>
                </a:solidFill>
              </a:rPr>
              <a:t> </a:t>
            </a:r>
            <a:r>
              <a:rPr lang="en-US" sz="2000" dirty="0" err="1">
                <a:solidFill>
                  <a:schemeClr val="accent2">
                    <a:lumMod val="50000"/>
                  </a:schemeClr>
                </a:solidFill>
              </a:rPr>
              <a:t>faktor</a:t>
            </a:r>
            <a:r>
              <a:rPr lang="en-US" sz="2000" dirty="0">
                <a:solidFill>
                  <a:schemeClr val="accent2">
                    <a:lumMod val="50000"/>
                  </a:schemeClr>
                </a:solidFill>
              </a:rPr>
              <a:t> B, </a:t>
            </a:r>
            <a:r>
              <a:rPr lang="en-US" sz="2000" dirty="0" err="1">
                <a:solidFill>
                  <a:schemeClr val="accent2">
                    <a:lumMod val="50000"/>
                  </a:schemeClr>
                </a:solidFill>
              </a:rPr>
              <a:t>terdiri</a:t>
            </a:r>
            <a:r>
              <a:rPr lang="en-US" sz="2000" dirty="0">
                <a:solidFill>
                  <a:schemeClr val="accent2">
                    <a:lumMod val="50000"/>
                  </a:schemeClr>
                </a:solidFill>
              </a:rPr>
              <a:t> </a:t>
            </a:r>
            <a:r>
              <a:rPr lang="en-US" sz="2000" dirty="0" err="1">
                <a:solidFill>
                  <a:schemeClr val="accent2">
                    <a:lumMod val="50000"/>
                  </a:schemeClr>
                </a:solidFill>
              </a:rPr>
              <a:t>dari</a:t>
            </a:r>
            <a:r>
              <a:rPr lang="en-US" sz="2000" dirty="0">
                <a:solidFill>
                  <a:schemeClr val="accent2">
                    <a:lumMod val="50000"/>
                  </a:schemeClr>
                </a:solidFill>
              </a:rPr>
              <a:t> </a:t>
            </a:r>
            <a:r>
              <a:rPr lang="en-US" sz="2000" dirty="0" err="1">
                <a:solidFill>
                  <a:schemeClr val="accent2">
                    <a:lumMod val="50000"/>
                  </a:schemeClr>
                </a:solidFill>
              </a:rPr>
              <a:t>tiga</a:t>
            </a:r>
            <a:r>
              <a:rPr lang="en-US" sz="2000" dirty="0">
                <a:solidFill>
                  <a:schemeClr val="accent2">
                    <a:lumMod val="50000"/>
                  </a:schemeClr>
                </a:solidFill>
              </a:rPr>
              <a:t> </a:t>
            </a:r>
            <a:r>
              <a:rPr lang="en-US" sz="2000" dirty="0" err="1">
                <a:solidFill>
                  <a:schemeClr val="accent2">
                    <a:lumMod val="50000"/>
                  </a:schemeClr>
                </a:solidFill>
              </a:rPr>
              <a:t>taraf</a:t>
            </a:r>
            <a:r>
              <a:rPr lang="en-US" sz="2000" dirty="0">
                <a:solidFill>
                  <a:schemeClr val="accent2">
                    <a:lumMod val="50000"/>
                  </a:schemeClr>
                </a:solidFill>
              </a:rPr>
              <a:t>, </a:t>
            </a:r>
            <a:r>
              <a:rPr lang="en-US" sz="2000" dirty="0" err="1">
                <a:solidFill>
                  <a:schemeClr val="accent2">
                    <a:lumMod val="50000"/>
                  </a:schemeClr>
                </a:solidFill>
              </a:rPr>
              <a:t>yaitu</a:t>
            </a:r>
            <a:r>
              <a:rPr lang="en-US" sz="2000" dirty="0">
                <a:solidFill>
                  <a:schemeClr val="accent2">
                    <a:lumMod val="50000"/>
                  </a:schemeClr>
                </a:solidFill>
              </a:rPr>
              <a:t> </a:t>
            </a:r>
            <a:r>
              <a:rPr lang="en-US" sz="2000" dirty="0" smtClean="0">
                <a:solidFill>
                  <a:schemeClr val="accent2">
                    <a:lumMod val="50000"/>
                  </a:schemeClr>
                </a:solidFill>
              </a:rPr>
              <a:t>:</a:t>
            </a:r>
          </a:p>
          <a:p>
            <a:pPr marL="0" indent="0">
              <a:buNone/>
            </a:pPr>
            <a:r>
              <a:rPr lang="en-US" sz="2000" dirty="0" smtClean="0">
                <a:solidFill>
                  <a:schemeClr val="accent2">
                    <a:lumMod val="50000"/>
                  </a:schemeClr>
                </a:solidFill>
              </a:rPr>
              <a:t>b</a:t>
            </a:r>
            <a:r>
              <a:rPr lang="en-US" sz="2000" baseline="-25000" dirty="0" smtClean="0">
                <a:solidFill>
                  <a:schemeClr val="accent2">
                    <a:lumMod val="50000"/>
                  </a:schemeClr>
                </a:solidFill>
              </a:rPr>
              <a:t>1</a:t>
            </a:r>
            <a:r>
              <a:rPr lang="en-US" sz="2000" dirty="0" smtClean="0">
                <a:solidFill>
                  <a:schemeClr val="accent2">
                    <a:lumMod val="50000"/>
                  </a:schemeClr>
                </a:solidFill>
              </a:rPr>
              <a:t> = 30 </a:t>
            </a:r>
            <a:r>
              <a:rPr lang="en-US" sz="2000" dirty="0" err="1" smtClean="0">
                <a:solidFill>
                  <a:schemeClr val="accent2">
                    <a:lumMod val="50000"/>
                  </a:schemeClr>
                </a:solidFill>
              </a:rPr>
              <a:t>menit</a:t>
            </a:r>
            <a:endParaRPr lang="en-US" sz="2000" dirty="0" smtClean="0">
              <a:solidFill>
                <a:schemeClr val="accent2">
                  <a:lumMod val="50000"/>
                </a:schemeClr>
              </a:solidFill>
            </a:endParaRPr>
          </a:p>
          <a:p>
            <a:pPr marL="0" indent="0">
              <a:buNone/>
            </a:pPr>
            <a:r>
              <a:rPr lang="en-US" sz="2000" dirty="0" smtClean="0">
                <a:solidFill>
                  <a:schemeClr val="accent2">
                    <a:lumMod val="50000"/>
                  </a:schemeClr>
                </a:solidFill>
              </a:rPr>
              <a:t>b</a:t>
            </a:r>
            <a:r>
              <a:rPr lang="en-US" sz="2000" baseline="-25000" dirty="0" smtClean="0">
                <a:solidFill>
                  <a:schemeClr val="accent2">
                    <a:lumMod val="50000"/>
                  </a:schemeClr>
                </a:solidFill>
              </a:rPr>
              <a:t>2</a:t>
            </a:r>
            <a:r>
              <a:rPr lang="en-US" sz="2000" dirty="0" smtClean="0">
                <a:solidFill>
                  <a:schemeClr val="accent2">
                    <a:lumMod val="50000"/>
                  </a:schemeClr>
                </a:solidFill>
              </a:rPr>
              <a:t> = 45 </a:t>
            </a:r>
            <a:r>
              <a:rPr lang="en-US" sz="2000" dirty="0" err="1" smtClean="0">
                <a:solidFill>
                  <a:schemeClr val="accent2">
                    <a:lumMod val="50000"/>
                  </a:schemeClr>
                </a:solidFill>
              </a:rPr>
              <a:t>menit</a:t>
            </a:r>
            <a:endParaRPr lang="en-US" sz="2000" dirty="0" smtClean="0">
              <a:solidFill>
                <a:schemeClr val="accent2">
                  <a:lumMod val="50000"/>
                </a:schemeClr>
              </a:solidFill>
            </a:endParaRPr>
          </a:p>
          <a:p>
            <a:pPr marL="0" indent="0">
              <a:buNone/>
            </a:pPr>
            <a:r>
              <a:rPr lang="en-US" sz="2000" dirty="0" smtClean="0">
                <a:solidFill>
                  <a:schemeClr val="accent2">
                    <a:lumMod val="50000"/>
                  </a:schemeClr>
                </a:solidFill>
              </a:rPr>
              <a:t>b</a:t>
            </a:r>
            <a:r>
              <a:rPr lang="en-US" sz="2000" baseline="-25000" dirty="0" smtClean="0">
                <a:solidFill>
                  <a:schemeClr val="accent2">
                    <a:lumMod val="50000"/>
                  </a:schemeClr>
                </a:solidFill>
              </a:rPr>
              <a:t>3</a:t>
            </a:r>
            <a:r>
              <a:rPr lang="en-US" sz="2000" dirty="0" smtClean="0">
                <a:solidFill>
                  <a:schemeClr val="accent2">
                    <a:lumMod val="50000"/>
                  </a:schemeClr>
                </a:solidFill>
              </a:rPr>
              <a:t> = 60 </a:t>
            </a:r>
            <a:r>
              <a:rPr lang="en-US" sz="2000" dirty="0" err="1" smtClean="0">
                <a:solidFill>
                  <a:schemeClr val="accent2">
                    <a:lumMod val="50000"/>
                  </a:schemeClr>
                </a:solidFill>
              </a:rPr>
              <a:t>menit</a:t>
            </a:r>
            <a:endParaRPr lang="en-US" sz="2000" dirty="0">
              <a:solidFill>
                <a:schemeClr val="accent2">
                  <a:lumMod val="50000"/>
                </a:schemeClr>
              </a:solidFill>
            </a:endParaRPr>
          </a:p>
          <a:p>
            <a:endParaRPr lang="en-US" sz="2000" b="1" dirty="0">
              <a:solidFill>
                <a:schemeClr val="accent2">
                  <a:lumMod val="50000"/>
                </a:schemeClr>
              </a:solidFill>
            </a:endParaRPr>
          </a:p>
        </p:txBody>
      </p:sp>
    </p:spTree>
    <p:extLst>
      <p:ext uri="{BB962C8B-B14F-4D97-AF65-F5344CB8AC3E}">
        <p14:creationId xmlns:p14="http://schemas.microsoft.com/office/powerpoint/2010/main" val="3332547955"/>
      </p:ext>
    </p:extLst>
  </p:cSld>
  <p:clrMapOvr>
    <a:masterClrMapping/>
  </p:clrMapOvr>
  <mc:AlternateContent xmlns:mc="http://schemas.openxmlformats.org/markup-compatibility/2006" xmlns:p14="http://schemas.microsoft.com/office/powerpoint/2010/main">
    <mc:Choice Requires="p14">
      <p:transition p14:dur="250">
        <p14:doors dir="vert"/>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ppt_x"/>
                                          </p:val>
                                        </p:tav>
                                        <p:tav tm="100000">
                                          <p:val>
                                            <p:strVal val="#ppt_x"/>
                                          </p:val>
                                        </p:tav>
                                      </p:tavLst>
                                    </p:anim>
                                    <p:anim calcmode="lin" valueType="num">
                                      <p:cBhvr additive="base">
                                        <p:cTn id="1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362200" y="6019800"/>
            <a:ext cx="8229600" cy="4525963"/>
          </a:xfrm>
        </p:spPr>
        <p:txBody>
          <a:bodyPr/>
          <a:lstStyle/>
          <a:p>
            <a:endParaRPr lang="en-US" dirty="0"/>
          </a:p>
        </p:txBody>
      </p:sp>
      <p:sp>
        <p:nvSpPr>
          <p:cNvPr id="4" name="Rectangle 3"/>
          <p:cNvSpPr/>
          <p:nvPr/>
        </p:nvSpPr>
        <p:spPr>
          <a:xfrm>
            <a:off x="2438400" y="228600"/>
            <a:ext cx="4495800" cy="609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effectLst>
                  <a:outerShdw blurRad="38100" dist="38100" dir="2700000" algn="tl">
                    <a:srgbClr val="000000">
                      <a:alpha val="43137"/>
                    </a:srgbClr>
                  </a:outerShdw>
                </a:effectLst>
              </a:rPr>
              <a:t>Metodelogi</a:t>
            </a:r>
            <a:r>
              <a:rPr lang="en-US" sz="3600" dirty="0" smtClean="0">
                <a:effectLst>
                  <a:outerShdw blurRad="38100" dist="38100" dir="2700000" algn="tl">
                    <a:srgbClr val="000000">
                      <a:alpha val="43137"/>
                    </a:srgbClr>
                  </a:outerShdw>
                </a:effectLst>
              </a:rPr>
              <a:t> </a:t>
            </a:r>
            <a:r>
              <a:rPr lang="en-US" sz="3600" dirty="0" err="1" smtClean="0">
                <a:effectLst>
                  <a:outerShdw blurRad="38100" dist="38100" dir="2700000" algn="tl">
                    <a:srgbClr val="000000">
                      <a:alpha val="43137"/>
                    </a:srgbClr>
                  </a:outerShdw>
                </a:effectLst>
              </a:rPr>
              <a:t>Penelitian</a:t>
            </a:r>
            <a:endParaRPr lang="en-US" sz="3600" dirty="0">
              <a:effectLst>
                <a:outerShdw blurRad="38100" dist="38100" dir="2700000" algn="tl">
                  <a:srgbClr val="000000">
                    <a:alpha val="43137"/>
                  </a:srgbClr>
                </a:outerShdw>
              </a:effectLst>
            </a:endParaRPr>
          </a:p>
        </p:txBody>
      </p:sp>
      <p:sp>
        <p:nvSpPr>
          <p:cNvPr id="6" name="Content Placeholder 5"/>
          <p:cNvSpPr txBox="1">
            <a:spLocks/>
          </p:cNvSpPr>
          <p:nvPr/>
        </p:nvSpPr>
        <p:spPr>
          <a:xfrm>
            <a:off x="152400" y="838200"/>
            <a:ext cx="8839200" cy="5867400"/>
          </a:xfrm>
          <a:prstGeom prst="round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10000"/>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lt1"/>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lt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lt1"/>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lt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lt1"/>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lt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lt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lt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lt1"/>
                </a:solidFill>
                <a:latin typeface="+mn-lt"/>
                <a:ea typeface="+mn-ea"/>
                <a:cs typeface="+mn-cs"/>
              </a:defRPr>
            </a:lvl9pPr>
          </a:lstStyle>
          <a:p>
            <a:pPr marL="0" indent="0">
              <a:buFont typeface="Arial" pitchFamily="34" charset="0"/>
              <a:buNone/>
            </a:pPr>
            <a:r>
              <a:rPr lang="en-US" sz="3800" b="1" dirty="0" err="1" smtClean="0">
                <a:solidFill>
                  <a:schemeClr val="accent2">
                    <a:lumMod val="50000"/>
                  </a:schemeClr>
                </a:solidFill>
              </a:rPr>
              <a:t>Rancangan</a:t>
            </a:r>
            <a:r>
              <a:rPr lang="en-US" sz="3800" b="1" dirty="0" smtClean="0">
                <a:solidFill>
                  <a:schemeClr val="accent2">
                    <a:lumMod val="50000"/>
                  </a:schemeClr>
                </a:solidFill>
              </a:rPr>
              <a:t> </a:t>
            </a:r>
            <a:r>
              <a:rPr lang="en-US" sz="3800" b="1" dirty="0" err="1" smtClean="0">
                <a:solidFill>
                  <a:schemeClr val="accent2">
                    <a:lumMod val="50000"/>
                  </a:schemeClr>
                </a:solidFill>
              </a:rPr>
              <a:t>Percobaan</a:t>
            </a:r>
            <a:endParaRPr lang="en-US" sz="3800" b="1" dirty="0" smtClean="0">
              <a:solidFill>
                <a:schemeClr val="accent2">
                  <a:lumMod val="50000"/>
                </a:schemeClr>
              </a:solidFill>
            </a:endParaRPr>
          </a:p>
          <a:p>
            <a:endParaRPr lang="en-US" sz="2800" b="1" dirty="0" smtClean="0">
              <a:solidFill>
                <a:schemeClr val="accent2">
                  <a:lumMod val="50000"/>
                </a:schemeClr>
              </a:solidFill>
            </a:endParaRPr>
          </a:p>
          <a:p>
            <a:pPr marL="0" indent="0">
              <a:buNone/>
            </a:pPr>
            <a:r>
              <a:rPr lang="en-US" sz="2000" dirty="0" err="1">
                <a:solidFill>
                  <a:schemeClr val="accent2">
                    <a:lumMod val="50000"/>
                  </a:schemeClr>
                </a:solidFill>
              </a:rPr>
              <a:t>Rancangan</a:t>
            </a:r>
            <a:r>
              <a:rPr lang="en-US" sz="2000" dirty="0">
                <a:solidFill>
                  <a:schemeClr val="accent2">
                    <a:lumMod val="50000"/>
                  </a:schemeClr>
                </a:solidFill>
              </a:rPr>
              <a:t> </a:t>
            </a:r>
            <a:r>
              <a:rPr lang="en-US" sz="2000" dirty="0" err="1">
                <a:solidFill>
                  <a:schemeClr val="accent2">
                    <a:lumMod val="50000"/>
                  </a:schemeClr>
                </a:solidFill>
              </a:rPr>
              <a:t>percobaan</a:t>
            </a:r>
            <a:r>
              <a:rPr lang="en-US" sz="2000" dirty="0">
                <a:solidFill>
                  <a:schemeClr val="accent2">
                    <a:lumMod val="50000"/>
                  </a:schemeClr>
                </a:solidFill>
              </a:rPr>
              <a:t> yang </a:t>
            </a:r>
            <a:r>
              <a:rPr lang="en-US" sz="2000" dirty="0" err="1">
                <a:solidFill>
                  <a:schemeClr val="accent2">
                    <a:lumMod val="50000"/>
                  </a:schemeClr>
                </a:solidFill>
              </a:rPr>
              <a:t>digunakan</a:t>
            </a:r>
            <a:r>
              <a:rPr lang="en-US" sz="2000" dirty="0">
                <a:solidFill>
                  <a:schemeClr val="accent2">
                    <a:lumMod val="50000"/>
                  </a:schemeClr>
                </a:solidFill>
              </a:rPr>
              <a:t> </a:t>
            </a:r>
            <a:r>
              <a:rPr lang="en-US" sz="2000" dirty="0" err="1" smtClean="0">
                <a:solidFill>
                  <a:schemeClr val="accent2">
                    <a:lumMod val="50000"/>
                  </a:schemeClr>
                </a:solidFill>
              </a:rPr>
              <a:t>adalah</a:t>
            </a:r>
            <a:r>
              <a:rPr lang="en-US" sz="2000" dirty="0" smtClean="0">
                <a:solidFill>
                  <a:schemeClr val="accent2">
                    <a:lumMod val="50000"/>
                  </a:schemeClr>
                </a:solidFill>
              </a:rPr>
              <a:t> </a:t>
            </a:r>
            <a:r>
              <a:rPr lang="en-US" sz="2000" dirty="0" err="1">
                <a:solidFill>
                  <a:schemeClr val="accent2">
                    <a:lumMod val="50000"/>
                  </a:schemeClr>
                </a:solidFill>
              </a:rPr>
              <a:t>rancangan</a:t>
            </a:r>
            <a:r>
              <a:rPr lang="en-US" sz="2000" dirty="0">
                <a:solidFill>
                  <a:schemeClr val="accent2">
                    <a:lumMod val="50000"/>
                  </a:schemeClr>
                </a:solidFill>
              </a:rPr>
              <a:t> </a:t>
            </a:r>
            <a:r>
              <a:rPr lang="en-US" sz="2000" dirty="0" err="1">
                <a:solidFill>
                  <a:schemeClr val="accent2">
                    <a:lumMod val="50000"/>
                  </a:schemeClr>
                </a:solidFill>
              </a:rPr>
              <a:t>faktorial</a:t>
            </a:r>
            <a:r>
              <a:rPr lang="en-US" sz="2000" dirty="0">
                <a:solidFill>
                  <a:schemeClr val="accent2">
                    <a:lumMod val="50000"/>
                  </a:schemeClr>
                </a:solidFill>
              </a:rPr>
              <a:t> 3x3 </a:t>
            </a:r>
            <a:r>
              <a:rPr lang="en-US" sz="2000" dirty="0" err="1">
                <a:solidFill>
                  <a:schemeClr val="accent2">
                    <a:lumMod val="50000"/>
                  </a:schemeClr>
                </a:solidFill>
              </a:rPr>
              <a:t>dalam</a:t>
            </a:r>
            <a:r>
              <a:rPr lang="en-US" sz="2000" dirty="0">
                <a:solidFill>
                  <a:schemeClr val="accent2">
                    <a:lumMod val="50000"/>
                  </a:schemeClr>
                </a:solidFill>
              </a:rPr>
              <a:t> </a:t>
            </a:r>
            <a:r>
              <a:rPr lang="en-US" sz="2000" dirty="0" err="1">
                <a:solidFill>
                  <a:schemeClr val="accent2">
                    <a:lumMod val="50000"/>
                  </a:schemeClr>
                </a:solidFill>
              </a:rPr>
              <a:t>rancangan</a:t>
            </a:r>
            <a:r>
              <a:rPr lang="en-US" sz="2000" dirty="0">
                <a:solidFill>
                  <a:schemeClr val="accent2">
                    <a:lumMod val="50000"/>
                  </a:schemeClr>
                </a:solidFill>
              </a:rPr>
              <a:t> </a:t>
            </a:r>
            <a:r>
              <a:rPr lang="en-US" sz="2000" dirty="0" err="1">
                <a:solidFill>
                  <a:schemeClr val="accent2">
                    <a:lumMod val="50000"/>
                  </a:schemeClr>
                </a:solidFill>
              </a:rPr>
              <a:t>acak</a:t>
            </a:r>
            <a:r>
              <a:rPr lang="en-US" sz="2000" dirty="0">
                <a:solidFill>
                  <a:schemeClr val="accent2">
                    <a:lumMod val="50000"/>
                  </a:schemeClr>
                </a:solidFill>
              </a:rPr>
              <a:t> </a:t>
            </a:r>
            <a:r>
              <a:rPr lang="en-US" sz="2000" dirty="0" err="1">
                <a:solidFill>
                  <a:schemeClr val="accent2">
                    <a:lumMod val="50000"/>
                  </a:schemeClr>
                </a:solidFill>
              </a:rPr>
              <a:t>kelompok</a:t>
            </a:r>
            <a:r>
              <a:rPr lang="en-US" sz="2000" dirty="0">
                <a:solidFill>
                  <a:schemeClr val="accent2">
                    <a:lumMod val="50000"/>
                  </a:schemeClr>
                </a:solidFill>
              </a:rPr>
              <a:t> (RAK) </a:t>
            </a:r>
            <a:r>
              <a:rPr lang="en-US" sz="2000" dirty="0" err="1">
                <a:solidFill>
                  <a:schemeClr val="accent2">
                    <a:lumMod val="50000"/>
                  </a:schemeClr>
                </a:solidFill>
              </a:rPr>
              <a:t>dengan</a:t>
            </a:r>
            <a:r>
              <a:rPr lang="en-US" sz="2000" dirty="0">
                <a:solidFill>
                  <a:schemeClr val="accent2">
                    <a:lumMod val="50000"/>
                  </a:schemeClr>
                </a:solidFill>
              </a:rPr>
              <a:t> 3 kali </a:t>
            </a:r>
            <a:r>
              <a:rPr lang="en-US" sz="2000" dirty="0" err="1" smtClean="0">
                <a:solidFill>
                  <a:schemeClr val="accent2">
                    <a:lumMod val="50000"/>
                  </a:schemeClr>
                </a:solidFill>
              </a:rPr>
              <a:t>ulangan</a:t>
            </a:r>
            <a:r>
              <a:rPr lang="en-US" sz="2000" dirty="0" smtClean="0">
                <a:solidFill>
                  <a:schemeClr val="accent2">
                    <a:lumMod val="50000"/>
                  </a:schemeClr>
                </a:solidFill>
              </a:rPr>
              <a:t>. Model </a:t>
            </a:r>
            <a:r>
              <a:rPr lang="en-US" sz="2000" dirty="0" err="1">
                <a:solidFill>
                  <a:schemeClr val="accent2">
                    <a:lumMod val="50000"/>
                  </a:schemeClr>
                </a:solidFill>
              </a:rPr>
              <a:t>percobaan</a:t>
            </a:r>
            <a:r>
              <a:rPr lang="en-US" sz="2000" dirty="0">
                <a:solidFill>
                  <a:schemeClr val="accent2">
                    <a:lumMod val="50000"/>
                  </a:schemeClr>
                </a:solidFill>
              </a:rPr>
              <a:t> yang </a:t>
            </a:r>
            <a:r>
              <a:rPr lang="en-US" sz="2000" dirty="0" err="1">
                <a:solidFill>
                  <a:schemeClr val="accent2">
                    <a:lumMod val="50000"/>
                  </a:schemeClr>
                </a:solidFill>
              </a:rPr>
              <a:t>digunakan</a:t>
            </a:r>
            <a:r>
              <a:rPr lang="en-US" sz="2000" dirty="0">
                <a:solidFill>
                  <a:schemeClr val="accent2">
                    <a:lumMod val="50000"/>
                  </a:schemeClr>
                </a:solidFill>
              </a:rPr>
              <a:t> </a:t>
            </a:r>
            <a:r>
              <a:rPr lang="en-US" sz="2000" dirty="0" err="1" smtClean="0">
                <a:solidFill>
                  <a:schemeClr val="accent2">
                    <a:lumMod val="50000"/>
                  </a:schemeClr>
                </a:solidFill>
              </a:rPr>
              <a:t>adalah</a:t>
            </a:r>
            <a:r>
              <a:rPr lang="en-US" sz="2000" dirty="0" smtClean="0">
                <a:solidFill>
                  <a:schemeClr val="accent2">
                    <a:lumMod val="50000"/>
                  </a:schemeClr>
                </a:solidFill>
              </a:rPr>
              <a:t> </a:t>
            </a:r>
            <a:r>
              <a:rPr lang="en-US" sz="2000" dirty="0" err="1">
                <a:solidFill>
                  <a:schemeClr val="accent2">
                    <a:lumMod val="50000"/>
                  </a:schemeClr>
                </a:solidFill>
              </a:rPr>
              <a:t>sebagai</a:t>
            </a:r>
            <a:r>
              <a:rPr lang="en-US" sz="2000" dirty="0">
                <a:solidFill>
                  <a:schemeClr val="accent2">
                    <a:lumMod val="50000"/>
                  </a:schemeClr>
                </a:solidFill>
              </a:rPr>
              <a:t> </a:t>
            </a:r>
            <a:r>
              <a:rPr lang="en-US" sz="2000" dirty="0" err="1">
                <a:solidFill>
                  <a:schemeClr val="accent2">
                    <a:lumMod val="50000"/>
                  </a:schemeClr>
                </a:solidFill>
              </a:rPr>
              <a:t>berikut</a:t>
            </a:r>
            <a:r>
              <a:rPr lang="en-US" sz="2000" dirty="0">
                <a:solidFill>
                  <a:schemeClr val="accent2">
                    <a:lumMod val="50000"/>
                  </a:schemeClr>
                </a:solidFill>
              </a:rPr>
              <a:t> :</a:t>
            </a:r>
          </a:p>
          <a:p>
            <a:pPr marL="0" indent="0" algn="ctr">
              <a:buNone/>
            </a:pPr>
            <a:r>
              <a:rPr lang="en-US" sz="2000" dirty="0" err="1">
                <a:solidFill>
                  <a:schemeClr val="accent2">
                    <a:lumMod val="50000"/>
                  </a:schemeClr>
                </a:solidFill>
              </a:rPr>
              <a:t>Yijk</a:t>
            </a:r>
            <a:r>
              <a:rPr lang="en-US" sz="2000" dirty="0">
                <a:solidFill>
                  <a:schemeClr val="accent2">
                    <a:lumMod val="50000"/>
                  </a:schemeClr>
                </a:solidFill>
              </a:rPr>
              <a:t> = µ + </a:t>
            </a:r>
            <a:r>
              <a:rPr lang="en-US" sz="2000" dirty="0" err="1">
                <a:solidFill>
                  <a:schemeClr val="accent2">
                    <a:lumMod val="50000"/>
                  </a:schemeClr>
                </a:solidFill>
              </a:rPr>
              <a:t>K</a:t>
            </a:r>
            <a:r>
              <a:rPr lang="en-US" sz="2000" baseline="-25000" dirty="0" err="1">
                <a:solidFill>
                  <a:schemeClr val="accent2">
                    <a:lumMod val="50000"/>
                  </a:schemeClr>
                </a:solidFill>
              </a:rPr>
              <a:t>k</a:t>
            </a:r>
            <a:r>
              <a:rPr lang="en-US" sz="2000" baseline="-25000" dirty="0">
                <a:solidFill>
                  <a:schemeClr val="accent2">
                    <a:lumMod val="50000"/>
                  </a:schemeClr>
                </a:solidFill>
              </a:rPr>
              <a:t> </a:t>
            </a:r>
            <a:r>
              <a:rPr lang="en-US" sz="2000" dirty="0">
                <a:solidFill>
                  <a:schemeClr val="accent2">
                    <a:lumMod val="50000"/>
                  </a:schemeClr>
                </a:solidFill>
              </a:rPr>
              <a:t>+ </a:t>
            </a:r>
            <a:r>
              <a:rPr lang="en-US" sz="2000" dirty="0" err="1">
                <a:solidFill>
                  <a:schemeClr val="accent2">
                    <a:lumMod val="50000"/>
                  </a:schemeClr>
                </a:solidFill>
              </a:rPr>
              <a:t>ai</a:t>
            </a:r>
            <a:r>
              <a:rPr lang="en-US" sz="2000" dirty="0">
                <a:solidFill>
                  <a:schemeClr val="accent2">
                    <a:lumMod val="50000"/>
                  </a:schemeClr>
                </a:solidFill>
              </a:rPr>
              <a:t> + </a:t>
            </a:r>
            <a:r>
              <a:rPr lang="en-US" sz="2000" dirty="0" err="1">
                <a:solidFill>
                  <a:schemeClr val="accent2">
                    <a:lumMod val="50000"/>
                  </a:schemeClr>
                </a:solidFill>
              </a:rPr>
              <a:t>bj</a:t>
            </a:r>
            <a:r>
              <a:rPr lang="en-US" sz="2000" dirty="0">
                <a:solidFill>
                  <a:schemeClr val="accent2">
                    <a:lumMod val="50000"/>
                  </a:schemeClr>
                </a:solidFill>
              </a:rPr>
              <a:t> + (</a:t>
            </a:r>
            <a:r>
              <a:rPr lang="en-US" sz="2000" dirty="0" err="1">
                <a:solidFill>
                  <a:schemeClr val="accent2">
                    <a:lumMod val="50000"/>
                  </a:schemeClr>
                </a:solidFill>
              </a:rPr>
              <a:t>ab</a:t>
            </a:r>
            <a:r>
              <a:rPr lang="en-US" sz="2000" dirty="0">
                <a:solidFill>
                  <a:schemeClr val="accent2">
                    <a:lumMod val="50000"/>
                  </a:schemeClr>
                </a:solidFill>
              </a:rPr>
              <a:t>)</a:t>
            </a:r>
            <a:r>
              <a:rPr lang="en-US" sz="2000" dirty="0" err="1">
                <a:solidFill>
                  <a:schemeClr val="accent2">
                    <a:lumMod val="50000"/>
                  </a:schemeClr>
                </a:solidFill>
              </a:rPr>
              <a:t>ij</a:t>
            </a:r>
            <a:r>
              <a:rPr lang="en-US" sz="2000" dirty="0">
                <a:solidFill>
                  <a:schemeClr val="accent2">
                    <a:lumMod val="50000"/>
                  </a:schemeClr>
                </a:solidFill>
              </a:rPr>
              <a:t> + </a:t>
            </a:r>
            <a:r>
              <a:rPr lang="en-US" sz="2000" dirty="0" err="1">
                <a:solidFill>
                  <a:schemeClr val="accent2">
                    <a:lumMod val="50000"/>
                  </a:schemeClr>
                </a:solidFill>
              </a:rPr>
              <a:t>ε</a:t>
            </a:r>
            <a:r>
              <a:rPr lang="en-US" sz="2000" baseline="-25000" dirty="0" err="1">
                <a:solidFill>
                  <a:schemeClr val="accent2">
                    <a:lumMod val="50000"/>
                  </a:schemeClr>
                </a:solidFill>
              </a:rPr>
              <a:t>ijk</a:t>
            </a:r>
            <a:endParaRPr lang="en-US" sz="2000" dirty="0">
              <a:solidFill>
                <a:schemeClr val="accent2">
                  <a:lumMod val="50000"/>
                </a:schemeClr>
              </a:solidFill>
            </a:endParaRPr>
          </a:p>
          <a:p>
            <a:pPr marL="0" indent="0">
              <a:buNone/>
            </a:pPr>
            <a:r>
              <a:rPr lang="en-US" sz="2000" dirty="0" err="1">
                <a:solidFill>
                  <a:schemeClr val="accent2">
                    <a:lumMod val="50000"/>
                  </a:schemeClr>
                </a:solidFill>
              </a:rPr>
              <a:t>Dimana</a:t>
            </a:r>
            <a:r>
              <a:rPr lang="en-US" sz="2000" dirty="0">
                <a:solidFill>
                  <a:schemeClr val="accent2">
                    <a:lumMod val="50000"/>
                  </a:schemeClr>
                </a:solidFill>
              </a:rPr>
              <a:t> :</a:t>
            </a:r>
          </a:p>
          <a:p>
            <a:pPr marL="0" indent="0">
              <a:buNone/>
            </a:pPr>
            <a:r>
              <a:rPr lang="en-US" sz="2000" dirty="0" err="1" smtClean="0">
                <a:solidFill>
                  <a:schemeClr val="accent2">
                    <a:lumMod val="50000"/>
                  </a:schemeClr>
                </a:solidFill>
              </a:rPr>
              <a:t>Yijk</a:t>
            </a:r>
            <a:r>
              <a:rPr lang="en-US" sz="2000" dirty="0" smtClean="0">
                <a:solidFill>
                  <a:schemeClr val="accent2">
                    <a:lumMod val="50000"/>
                  </a:schemeClr>
                </a:solidFill>
              </a:rPr>
              <a:t>	= </a:t>
            </a:r>
            <a:r>
              <a:rPr lang="en-US" sz="2000" dirty="0" err="1">
                <a:solidFill>
                  <a:schemeClr val="accent2">
                    <a:lumMod val="50000"/>
                  </a:schemeClr>
                </a:solidFill>
              </a:rPr>
              <a:t>Nilai</a:t>
            </a:r>
            <a:r>
              <a:rPr lang="en-US" sz="2000" dirty="0">
                <a:solidFill>
                  <a:schemeClr val="accent2">
                    <a:lumMod val="50000"/>
                  </a:schemeClr>
                </a:solidFill>
              </a:rPr>
              <a:t> </a:t>
            </a:r>
            <a:r>
              <a:rPr lang="en-US" sz="2000" dirty="0" err="1">
                <a:solidFill>
                  <a:schemeClr val="accent2">
                    <a:lumMod val="50000"/>
                  </a:schemeClr>
                </a:solidFill>
              </a:rPr>
              <a:t>pengamatan</a:t>
            </a:r>
            <a:r>
              <a:rPr lang="en-US" sz="2000" dirty="0">
                <a:solidFill>
                  <a:schemeClr val="accent2">
                    <a:lumMod val="50000"/>
                  </a:schemeClr>
                </a:solidFill>
              </a:rPr>
              <a:t> </a:t>
            </a:r>
            <a:r>
              <a:rPr lang="en-US" sz="2000" dirty="0" err="1">
                <a:solidFill>
                  <a:schemeClr val="accent2">
                    <a:lumMod val="50000"/>
                  </a:schemeClr>
                </a:solidFill>
              </a:rPr>
              <a:t>dari</a:t>
            </a:r>
            <a:r>
              <a:rPr lang="en-US" sz="2000" dirty="0">
                <a:solidFill>
                  <a:schemeClr val="accent2">
                    <a:lumMod val="50000"/>
                  </a:schemeClr>
                </a:solidFill>
              </a:rPr>
              <a:t> </a:t>
            </a:r>
            <a:r>
              <a:rPr lang="en-US" sz="2000" dirty="0" err="1">
                <a:solidFill>
                  <a:schemeClr val="accent2">
                    <a:lumMod val="50000"/>
                  </a:schemeClr>
                </a:solidFill>
              </a:rPr>
              <a:t>kelompok</a:t>
            </a:r>
            <a:r>
              <a:rPr lang="en-US" sz="2000" dirty="0">
                <a:solidFill>
                  <a:schemeClr val="accent2">
                    <a:lumMod val="50000"/>
                  </a:schemeClr>
                </a:solidFill>
              </a:rPr>
              <a:t> </a:t>
            </a:r>
            <a:r>
              <a:rPr lang="en-US" sz="2000" dirty="0" err="1">
                <a:solidFill>
                  <a:schemeClr val="accent2">
                    <a:lumMod val="50000"/>
                  </a:schemeClr>
                </a:solidFill>
              </a:rPr>
              <a:t>ke</a:t>
            </a:r>
            <a:r>
              <a:rPr lang="en-US" sz="2000" dirty="0">
                <a:solidFill>
                  <a:schemeClr val="accent2">
                    <a:lumMod val="50000"/>
                  </a:schemeClr>
                </a:solidFill>
              </a:rPr>
              <a:t>-k yang </a:t>
            </a:r>
            <a:r>
              <a:rPr lang="en-US" sz="2000" dirty="0" err="1">
                <a:solidFill>
                  <a:schemeClr val="accent2">
                    <a:lumMod val="50000"/>
                  </a:schemeClr>
                </a:solidFill>
              </a:rPr>
              <a:t>memperoleh</a:t>
            </a:r>
            <a:r>
              <a:rPr lang="en-US" sz="2000" dirty="0">
                <a:solidFill>
                  <a:schemeClr val="accent2">
                    <a:lumMod val="50000"/>
                  </a:schemeClr>
                </a:solidFill>
              </a:rPr>
              <a:t> </a:t>
            </a:r>
            <a:r>
              <a:rPr lang="en-US" sz="2000" dirty="0" err="1">
                <a:solidFill>
                  <a:schemeClr val="accent2">
                    <a:lumMod val="50000"/>
                  </a:schemeClr>
                </a:solidFill>
              </a:rPr>
              <a:t>taraf</a:t>
            </a:r>
            <a:r>
              <a:rPr lang="en-US" sz="2000" dirty="0">
                <a:solidFill>
                  <a:schemeClr val="accent2">
                    <a:lumMod val="50000"/>
                  </a:schemeClr>
                </a:solidFill>
              </a:rPr>
              <a:t> </a:t>
            </a:r>
            <a:r>
              <a:rPr lang="en-US" sz="2000" dirty="0" err="1">
                <a:solidFill>
                  <a:schemeClr val="accent2">
                    <a:lumMod val="50000"/>
                  </a:schemeClr>
                </a:solidFill>
              </a:rPr>
              <a:t>ke</a:t>
            </a:r>
            <a:r>
              <a:rPr lang="en-US" sz="2000" dirty="0">
                <a:solidFill>
                  <a:schemeClr val="accent2">
                    <a:lumMod val="50000"/>
                  </a:schemeClr>
                </a:solidFill>
              </a:rPr>
              <a:t>-I </a:t>
            </a:r>
            <a:r>
              <a:rPr lang="en-US" sz="2000" dirty="0" err="1">
                <a:solidFill>
                  <a:schemeClr val="accent2">
                    <a:lumMod val="50000"/>
                  </a:schemeClr>
                </a:solidFill>
              </a:rPr>
              <a:t>dari</a:t>
            </a:r>
            <a:r>
              <a:rPr lang="en-US" sz="2000" dirty="0">
                <a:solidFill>
                  <a:schemeClr val="accent2">
                    <a:lumMod val="50000"/>
                  </a:schemeClr>
                </a:solidFill>
              </a:rPr>
              <a:t/>
            </a:r>
            <a:br>
              <a:rPr lang="en-US" sz="2000" dirty="0">
                <a:solidFill>
                  <a:schemeClr val="accent2">
                    <a:lumMod val="50000"/>
                  </a:schemeClr>
                </a:solidFill>
              </a:rPr>
            </a:br>
            <a:r>
              <a:rPr lang="en-US" sz="2000" dirty="0">
                <a:solidFill>
                  <a:schemeClr val="accent2">
                    <a:lumMod val="50000"/>
                  </a:schemeClr>
                </a:solidFill>
              </a:rPr>
              <a:t>   </a:t>
            </a:r>
            <a:r>
              <a:rPr lang="en-US" sz="2000" dirty="0" smtClean="0">
                <a:solidFill>
                  <a:schemeClr val="accent2">
                    <a:lumMod val="50000"/>
                  </a:schemeClr>
                </a:solidFill>
              </a:rPr>
              <a:t>               </a:t>
            </a:r>
            <a:r>
              <a:rPr lang="en-US" sz="2000" dirty="0" err="1" smtClean="0">
                <a:solidFill>
                  <a:schemeClr val="accent2">
                    <a:lumMod val="50000"/>
                  </a:schemeClr>
                </a:solidFill>
              </a:rPr>
              <a:t>faktor</a:t>
            </a:r>
            <a:r>
              <a:rPr lang="en-US" sz="2000" dirty="0" smtClean="0">
                <a:solidFill>
                  <a:schemeClr val="accent2">
                    <a:lumMod val="50000"/>
                  </a:schemeClr>
                </a:solidFill>
              </a:rPr>
              <a:t> </a:t>
            </a:r>
            <a:r>
              <a:rPr lang="en-US" sz="2000" dirty="0" err="1">
                <a:solidFill>
                  <a:schemeClr val="accent2">
                    <a:lumMod val="50000"/>
                  </a:schemeClr>
                </a:solidFill>
              </a:rPr>
              <a:t>banyaknya</a:t>
            </a:r>
            <a:r>
              <a:rPr lang="en-US" sz="2000" dirty="0">
                <a:solidFill>
                  <a:schemeClr val="accent2">
                    <a:lumMod val="50000"/>
                  </a:schemeClr>
                </a:solidFill>
              </a:rPr>
              <a:t> </a:t>
            </a:r>
            <a:r>
              <a:rPr lang="en-US" sz="2000" dirty="0" err="1">
                <a:solidFill>
                  <a:schemeClr val="accent2">
                    <a:lumMod val="50000"/>
                  </a:schemeClr>
                </a:solidFill>
              </a:rPr>
              <a:t>penambahan</a:t>
            </a:r>
            <a:r>
              <a:rPr lang="en-US" sz="2000" dirty="0">
                <a:solidFill>
                  <a:schemeClr val="accent2">
                    <a:lumMod val="50000"/>
                  </a:schemeClr>
                </a:solidFill>
              </a:rPr>
              <a:t> air </a:t>
            </a:r>
            <a:r>
              <a:rPr lang="en-US" sz="2000" dirty="0" err="1">
                <a:solidFill>
                  <a:schemeClr val="accent2">
                    <a:lumMod val="50000"/>
                  </a:schemeClr>
                </a:solidFill>
              </a:rPr>
              <a:t>dan</a:t>
            </a:r>
            <a:r>
              <a:rPr lang="en-US" sz="2000" dirty="0">
                <a:solidFill>
                  <a:schemeClr val="accent2">
                    <a:lumMod val="50000"/>
                  </a:schemeClr>
                </a:solidFill>
              </a:rPr>
              <a:t> </a:t>
            </a:r>
            <a:r>
              <a:rPr lang="en-US" sz="2000" dirty="0" err="1">
                <a:solidFill>
                  <a:schemeClr val="accent2">
                    <a:lumMod val="50000"/>
                  </a:schemeClr>
                </a:solidFill>
              </a:rPr>
              <a:t>taraf</a:t>
            </a:r>
            <a:r>
              <a:rPr lang="en-US" sz="2000" dirty="0">
                <a:solidFill>
                  <a:schemeClr val="accent2">
                    <a:lumMod val="50000"/>
                  </a:schemeClr>
                </a:solidFill>
              </a:rPr>
              <a:t> </a:t>
            </a:r>
            <a:r>
              <a:rPr lang="en-US" sz="2000" dirty="0" err="1">
                <a:solidFill>
                  <a:schemeClr val="accent2">
                    <a:lumMod val="50000"/>
                  </a:schemeClr>
                </a:solidFill>
              </a:rPr>
              <a:t>ke</a:t>
            </a:r>
            <a:r>
              <a:rPr lang="en-US" sz="2000" dirty="0">
                <a:solidFill>
                  <a:schemeClr val="accent2">
                    <a:lumMod val="50000"/>
                  </a:schemeClr>
                </a:solidFill>
              </a:rPr>
              <a:t>-j </a:t>
            </a:r>
            <a:r>
              <a:rPr lang="en-US" sz="2000" dirty="0" err="1">
                <a:solidFill>
                  <a:schemeClr val="accent2">
                    <a:lumMod val="50000"/>
                  </a:schemeClr>
                </a:solidFill>
              </a:rPr>
              <a:t>dari</a:t>
            </a:r>
            <a:r>
              <a:rPr lang="en-US" sz="2000" dirty="0">
                <a:solidFill>
                  <a:schemeClr val="accent2">
                    <a:lumMod val="50000"/>
                  </a:schemeClr>
                </a:solidFill>
              </a:rPr>
              <a:t> </a:t>
            </a:r>
            <a:r>
              <a:rPr lang="en-US" sz="2000" dirty="0" err="1">
                <a:solidFill>
                  <a:schemeClr val="accent2">
                    <a:lumMod val="50000"/>
                  </a:schemeClr>
                </a:solidFill>
              </a:rPr>
              <a:t>faktor</a:t>
            </a:r>
            <a:r>
              <a:rPr lang="en-US" sz="2000" dirty="0">
                <a:solidFill>
                  <a:schemeClr val="accent2">
                    <a:lumMod val="50000"/>
                  </a:schemeClr>
                </a:solidFill>
              </a:rPr>
              <a:t> lama </a:t>
            </a:r>
            <a:br>
              <a:rPr lang="en-US" sz="2000" dirty="0">
                <a:solidFill>
                  <a:schemeClr val="accent2">
                    <a:lumMod val="50000"/>
                  </a:schemeClr>
                </a:solidFill>
              </a:rPr>
            </a:br>
            <a:r>
              <a:rPr lang="en-US" sz="2000" dirty="0">
                <a:solidFill>
                  <a:schemeClr val="accent2">
                    <a:lumMod val="50000"/>
                  </a:schemeClr>
                </a:solidFill>
              </a:rPr>
              <a:t>   </a:t>
            </a:r>
            <a:r>
              <a:rPr lang="en-US" sz="2000" dirty="0" smtClean="0">
                <a:solidFill>
                  <a:schemeClr val="accent2">
                    <a:lumMod val="50000"/>
                  </a:schemeClr>
                </a:solidFill>
              </a:rPr>
              <a:t>               </a:t>
            </a:r>
            <a:r>
              <a:rPr lang="en-US" sz="2000" dirty="0" err="1" smtClean="0">
                <a:solidFill>
                  <a:schemeClr val="accent2">
                    <a:lumMod val="50000"/>
                  </a:schemeClr>
                </a:solidFill>
              </a:rPr>
              <a:t>pengukusan</a:t>
            </a:r>
            <a:r>
              <a:rPr lang="en-US" sz="2000" dirty="0" smtClean="0">
                <a:solidFill>
                  <a:schemeClr val="accent2">
                    <a:lumMod val="50000"/>
                  </a:schemeClr>
                </a:solidFill>
              </a:rPr>
              <a:t> </a:t>
            </a:r>
            <a:r>
              <a:rPr lang="en-US" sz="2000" dirty="0" err="1">
                <a:solidFill>
                  <a:schemeClr val="accent2">
                    <a:lumMod val="50000"/>
                  </a:schemeClr>
                </a:solidFill>
              </a:rPr>
              <a:t>tepung</a:t>
            </a:r>
            <a:r>
              <a:rPr lang="en-US" sz="2000" dirty="0">
                <a:solidFill>
                  <a:schemeClr val="accent2">
                    <a:lumMod val="50000"/>
                  </a:schemeClr>
                </a:solidFill>
              </a:rPr>
              <a:t> </a:t>
            </a:r>
            <a:r>
              <a:rPr lang="en-US" sz="2000" dirty="0" err="1">
                <a:solidFill>
                  <a:schemeClr val="accent2">
                    <a:lumMod val="50000"/>
                  </a:schemeClr>
                </a:solidFill>
              </a:rPr>
              <a:t>koro</a:t>
            </a:r>
            <a:endParaRPr lang="en-US" sz="2000" dirty="0">
              <a:solidFill>
                <a:schemeClr val="accent2">
                  <a:lumMod val="50000"/>
                </a:schemeClr>
              </a:solidFill>
            </a:endParaRPr>
          </a:p>
          <a:p>
            <a:pPr marL="0" indent="0">
              <a:buNone/>
            </a:pPr>
            <a:r>
              <a:rPr lang="en-US" sz="2000" dirty="0">
                <a:solidFill>
                  <a:schemeClr val="accent2">
                    <a:lumMod val="50000"/>
                  </a:schemeClr>
                </a:solidFill>
              </a:rPr>
              <a:t>µ </a:t>
            </a:r>
            <a:r>
              <a:rPr lang="en-US" sz="2000" dirty="0" smtClean="0">
                <a:solidFill>
                  <a:schemeClr val="accent2">
                    <a:lumMod val="50000"/>
                  </a:schemeClr>
                </a:solidFill>
              </a:rPr>
              <a:t>    	= </a:t>
            </a:r>
            <a:r>
              <a:rPr lang="en-US" sz="2000" dirty="0" err="1">
                <a:solidFill>
                  <a:schemeClr val="accent2">
                    <a:lumMod val="50000"/>
                  </a:schemeClr>
                </a:solidFill>
              </a:rPr>
              <a:t>Nilai</a:t>
            </a:r>
            <a:r>
              <a:rPr lang="en-US" sz="2000" dirty="0">
                <a:solidFill>
                  <a:schemeClr val="accent2">
                    <a:lumMod val="50000"/>
                  </a:schemeClr>
                </a:solidFill>
              </a:rPr>
              <a:t> rata-rata </a:t>
            </a:r>
            <a:r>
              <a:rPr lang="en-US" sz="2000" dirty="0" err="1">
                <a:solidFill>
                  <a:schemeClr val="accent2">
                    <a:lumMod val="50000"/>
                  </a:schemeClr>
                </a:solidFill>
              </a:rPr>
              <a:t>sebenarnya</a:t>
            </a:r>
            <a:r>
              <a:rPr lang="en-US" sz="2000" dirty="0">
                <a:solidFill>
                  <a:schemeClr val="accent2">
                    <a:lumMod val="50000"/>
                  </a:schemeClr>
                </a:solidFill>
              </a:rPr>
              <a:t> </a:t>
            </a:r>
            <a:r>
              <a:rPr lang="en-US" sz="2000" dirty="0" err="1">
                <a:solidFill>
                  <a:schemeClr val="accent2">
                    <a:lumMod val="50000"/>
                  </a:schemeClr>
                </a:solidFill>
              </a:rPr>
              <a:t>dari</a:t>
            </a:r>
            <a:r>
              <a:rPr lang="en-US" sz="2000" dirty="0">
                <a:solidFill>
                  <a:schemeClr val="accent2">
                    <a:lumMod val="50000"/>
                  </a:schemeClr>
                </a:solidFill>
              </a:rPr>
              <a:t> data yang </a:t>
            </a:r>
            <a:r>
              <a:rPr lang="en-US" sz="2000" dirty="0" err="1">
                <a:solidFill>
                  <a:schemeClr val="accent2">
                    <a:lumMod val="50000"/>
                  </a:schemeClr>
                </a:solidFill>
              </a:rPr>
              <a:t>dihasilkan</a:t>
            </a:r>
            <a:endParaRPr lang="en-US" sz="2000" dirty="0">
              <a:solidFill>
                <a:schemeClr val="accent2">
                  <a:lumMod val="50000"/>
                </a:schemeClr>
              </a:solidFill>
            </a:endParaRPr>
          </a:p>
          <a:p>
            <a:pPr marL="0" indent="0">
              <a:buNone/>
            </a:pPr>
            <a:r>
              <a:rPr lang="en-US" sz="2000" dirty="0" err="1" smtClean="0">
                <a:solidFill>
                  <a:schemeClr val="accent2">
                    <a:lumMod val="50000"/>
                  </a:schemeClr>
                </a:solidFill>
              </a:rPr>
              <a:t>K</a:t>
            </a:r>
            <a:r>
              <a:rPr lang="en-US" sz="2000" baseline="-25000" dirty="0" err="1" smtClean="0">
                <a:solidFill>
                  <a:schemeClr val="accent2">
                    <a:lumMod val="50000"/>
                  </a:schemeClr>
                </a:solidFill>
              </a:rPr>
              <a:t>k</a:t>
            </a:r>
            <a:r>
              <a:rPr lang="en-US" sz="2000" baseline="-25000" dirty="0" smtClean="0">
                <a:solidFill>
                  <a:schemeClr val="accent2">
                    <a:lumMod val="50000"/>
                  </a:schemeClr>
                </a:solidFill>
              </a:rPr>
              <a:t>	</a:t>
            </a:r>
            <a:r>
              <a:rPr lang="en-US" sz="2000" dirty="0" smtClean="0">
                <a:solidFill>
                  <a:schemeClr val="accent2">
                    <a:lumMod val="50000"/>
                  </a:schemeClr>
                </a:solidFill>
              </a:rPr>
              <a:t>= </a:t>
            </a:r>
            <a:r>
              <a:rPr lang="en-US" sz="2000" dirty="0" err="1">
                <a:solidFill>
                  <a:schemeClr val="accent2">
                    <a:lumMod val="50000"/>
                  </a:schemeClr>
                </a:solidFill>
              </a:rPr>
              <a:t>Pengaruh</a:t>
            </a:r>
            <a:r>
              <a:rPr lang="en-US" sz="2000" dirty="0">
                <a:solidFill>
                  <a:schemeClr val="accent2">
                    <a:lumMod val="50000"/>
                  </a:schemeClr>
                </a:solidFill>
              </a:rPr>
              <a:t> </a:t>
            </a:r>
            <a:r>
              <a:rPr lang="en-US" sz="2000" dirty="0" err="1">
                <a:solidFill>
                  <a:schemeClr val="accent2">
                    <a:lumMod val="50000"/>
                  </a:schemeClr>
                </a:solidFill>
              </a:rPr>
              <a:t>pelakuan</a:t>
            </a:r>
            <a:r>
              <a:rPr lang="en-US" sz="2000" dirty="0">
                <a:solidFill>
                  <a:schemeClr val="accent2">
                    <a:lumMod val="50000"/>
                  </a:schemeClr>
                </a:solidFill>
              </a:rPr>
              <a:t> </a:t>
            </a:r>
            <a:r>
              <a:rPr lang="en-US" sz="2000" dirty="0" err="1">
                <a:solidFill>
                  <a:schemeClr val="accent2">
                    <a:lumMod val="50000"/>
                  </a:schemeClr>
                </a:solidFill>
              </a:rPr>
              <a:t>dari</a:t>
            </a:r>
            <a:r>
              <a:rPr lang="en-US" sz="2000" dirty="0">
                <a:solidFill>
                  <a:schemeClr val="accent2">
                    <a:lumMod val="50000"/>
                  </a:schemeClr>
                </a:solidFill>
              </a:rPr>
              <a:t> </a:t>
            </a:r>
            <a:r>
              <a:rPr lang="en-US" sz="2000" dirty="0" err="1">
                <a:solidFill>
                  <a:schemeClr val="accent2">
                    <a:lumMod val="50000"/>
                  </a:schemeClr>
                </a:solidFill>
              </a:rPr>
              <a:t>kelompok</a:t>
            </a:r>
            <a:r>
              <a:rPr lang="en-US" sz="2000" dirty="0">
                <a:solidFill>
                  <a:schemeClr val="accent2">
                    <a:lumMod val="50000"/>
                  </a:schemeClr>
                </a:solidFill>
              </a:rPr>
              <a:t> </a:t>
            </a:r>
            <a:r>
              <a:rPr lang="en-US" sz="2000" dirty="0" err="1">
                <a:solidFill>
                  <a:schemeClr val="accent2">
                    <a:lumMod val="50000"/>
                  </a:schemeClr>
                </a:solidFill>
              </a:rPr>
              <a:t>ke</a:t>
            </a:r>
            <a:r>
              <a:rPr lang="en-US" sz="2000" dirty="0">
                <a:solidFill>
                  <a:schemeClr val="accent2">
                    <a:lumMod val="50000"/>
                  </a:schemeClr>
                </a:solidFill>
              </a:rPr>
              <a:t>-k</a:t>
            </a:r>
          </a:p>
          <a:p>
            <a:pPr marL="0" indent="0">
              <a:buNone/>
            </a:pPr>
            <a:r>
              <a:rPr lang="en-US" sz="2000" dirty="0" err="1">
                <a:solidFill>
                  <a:schemeClr val="accent2">
                    <a:lumMod val="50000"/>
                  </a:schemeClr>
                </a:solidFill>
              </a:rPr>
              <a:t>a</a:t>
            </a:r>
            <a:r>
              <a:rPr lang="en-US" sz="2000" baseline="-25000" dirty="0" err="1">
                <a:solidFill>
                  <a:schemeClr val="accent2">
                    <a:lumMod val="50000"/>
                  </a:schemeClr>
                </a:solidFill>
              </a:rPr>
              <a:t>i</a:t>
            </a:r>
            <a:r>
              <a:rPr lang="en-US" sz="2000" baseline="-25000" dirty="0">
                <a:solidFill>
                  <a:schemeClr val="accent2">
                    <a:lumMod val="50000"/>
                  </a:schemeClr>
                </a:solidFill>
              </a:rPr>
              <a:t> </a:t>
            </a:r>
            <a:r>
              <a:rPr lang="en-US" sz="2000" dirty="0">
                <a:solidFill>
                  <a:schemeClr val="accent2">
                    <a:lumMod val="50000"/>
                  </a:schemeClr>
                </a:solidFill>
              </a:rPr>
              <a:t>	= </a:t>
            </a:r>
            <a:r>
              <a:rPr lang="en-US" sz="2000" dirty="0" err="1">
                <a:solidFill>
                  <a:schemeClr val="accent2">
                    <a:lumMod val="50000"/>
                  </a:schemeClr>
                </a:solidFill>
              </a:rPr>
              <a:t>Pengaruh</a:t>
            </a:r>
            <a:r>
              <a:rPr lang="en-US" sz="2000" dirty="0">
                <a:solidFill>
                  <a:schemeClr val="accent2">
                    <a:lumMod val="50000"/>
                  </a:schemeClr>
                </a:solidFill>
              </a:rPr>
              <a:t> </a:t>
            </a:r>
            <a:r>
              <a:rPr lang="en-US" sz="2000" dirty="0" err="1">
                <a:solidFill>
                  <a:schemeClr val="accent2">
                    <a:lumMod val="50000"/>
                  </a:schemeClr>
                </a:solidFill>
              </a:rPr>
              <a:t>perlakuan</a:t>
            </a:r>
            <a:r>
              <a:rPr lang="en-US" sz="2000" dirty="0">
                <a:solidFill>
                  <a:schemeClr val="accent2">
                    <a:lumMod val="50000"/>
                  </a:schemeClr>
                </a:solidFill>
              </a:rPr>
              <a:t> </a:t>
            </a:r>
            <a:r>
              <a:rPr lang="en-US" sz="2000" dirty="0" err="1">
                <a:solidFill>
                  <a:schemeClr val="accent2">
                    <a:lumMod val="50000"/>
                  </a:schemeClr>
                </a:solidFill>
              </a:rPr>
              <a:t>dari</a:t>
            </a:r>
            <a:r>
              <a:rPr lang="en-US" sz="2000" dirty="0">
                <a:solidFill>
                  <a:schemeClr val="accent2">
                    <a:lumMod val="50000"/>
                  </a:schemeClr>
                </a:solidFill>
              </a:rPr>
              <a:t> </a:t>
            </a:r>
            <a:r>
              <a:rPr lang="en-US" sz="2000" dirty="0" err="1">
                <a:solidFill>
                  <a:schemeClr val="accent2">
                    <a:lumMod val="50000"/>
                  </a:schemeClr>
                </a:solidFill>
              </a:rPr>
              <a:t>taraf</a:t>
            </a:r>
            <a:r>
              <a:rPr lang="en-US" sz="2000" dirty="0">
                <a:solidFill>
                  <a:schemeClr val="accent2">
                    <a:lumMod val="50000"/>
                  </a:schemeClr>
                </a:solidFill>
              </a:rPr>
              <a:t> </a:t>
            </a:r>
            <a:r>
              <a:rPr lang="en-US" sz="2000" dirty="0" err="1">
                <a:solidFill>
                  <a:schemeClr val="accent2">
                    <a:lumMod val="50000"/>
                  </a:schemeClr>
                </a:solidFill>
              </a:rPr>
              <a:t>ke</a:t>
            </a:r>
            <a:r>
              <a:rPr lang="en-US" sz="2000" dirty="0">
                <a:solidFill>
                  <a:schemeClr val="accent2">
                    <a:lumMod val="50000"/>
                  </a:schemeClr>
                </a:solidFill>
              </a:rPr>
              <a:t>-i </a:t>
            </a:r>
            <a:r>
              <a:rPr lang="en-US" sz="2000" dirty="0" err="1">
                <a:solidFill>
                  <a:schemeClr val="accent2">
                    <a:lumMod val="50000"/>
                  </a:schemeClr>
                </a:solidFill>
              </a:rPr>
              <a:t>faktor</a:t>
            </a:r>
            <a:r>
              <a:rPr lang="en-US" sz="2000" dirty="0">
                <a:solidFill>
                  <a:schemeClr val="accent2">
                    <a:lumMod val="50000"/>
                  </a:schemeClr>
                </a:solidFill>
              </a:rPr>
              <a:t> </a:t>
            </a:r>
            <a:r>
              <a:rPr lang="en-US" sz="2000" dirty="0" err="1">
                <a:solidFill>
                  <a:schemeClr val="accent2">
                    <a:lumMod val="50000"/>
                  </a:schemeClr>
                </a:solidFill>
              </a:rPr>
              <a:t>banyaknya</a:t>
            </a:r>
            <a:r>
              <a:rPr lang="en-US" sz="2000" dirty="0">
                <a:solidFill>
                  <a:schemeClr val="accent2">
                    <a:lumMod val="50000"/>
                  </a:schemeClr>
                </a:solidFill>
              </a:rPr>
              <a:t> </a:t>
            </a:r>
            <a:r>
              <a:rPr lang="en-US" sz="2000" dirty="0" err="1">
                <a:solidFill>
                  <a:schemeClr val="accent2">
                    <a:lumMod val="50000"/>
                  </a:schemeClr>
                </a:solidFill>
              </a:rPr>
              <a:t>penambahan</a:t>
            </a:r>
            <a:r>
              <a:rPr lang="en-US" sz="2000" dirty="0">
                <a:solidFill>
                  <a:schemeClr val="accent2">
                    <a:lumMod val="50000"/>
                  </a:schemeClr>
                </a:solidFill>
              </a:rPr>
              <a:t> air</a:t>
            </a:r>
          </a:p>
          <a:p>
            <a:pPr marL="0" indent="0">
              <a:buNone/>
            </a:pPr>
            <a:r>
              <a:rPr lang="en-US" sz="2000" dirty="0" err="1">
                <a:solidFill>
                  <a:schemeClr val="accent2">
                    <a:lumMod val="50000"/>
                  </a:schemeClr>
                </a:solidFill>
              </a:rPr>
              <a:t>b</a:t>
            </a:r>
            <a:r>
              <a:rPr lang="en-US" sz="2000" baseline="-25000" dirty="0" err="1">
                <a:solidFill>
                  <a:schemeClr val="accent2">
                    <a:lumMod val="50000"/>
                  </a:schemeClr>
                </a:solidFill>
              </a:rPr>
              <a:t>j</a:t>
            </a:r>
            <a:r>
              <a:rPr lang="en-US" sz="2000" dirty="0">
                <a:solidFill>
                  <a:schemeClr val="accent2">
                    <a:lumMod val="50000"/>
                  </a:schemeClr>
                </a:solidFill>
              </a:rPr>
              <a:t>	</a:t>
            </a:r>
            <a:r>
              <a:rPr lang="en-US" sz="2000" dirty="0" smtClean="0">
                <a:solidFill>
                  <a:schemeClr val="accent2">
                    <a:lumMod val="50000"/>
                  </a:schemeClr>
                </a:solidFill>
              </a:rPr>
              <a:t>= </a:t>
            </a:r>
            <a:r>
              <a:rPr lang="en-US" sz="2000" dirty="0" err="1">
                <a:solidFill>
                  <a:schemeClr val="accent2">
                    <a:lumMod val="50000"/>
                  </a:schemeClr>
                </a:solidFill>
              </a:rPr>
              <a:t>Pengaruh</a:t>
            </a:r>
            <a:r>
              <a:rPr lang="en-US" sz="2000" dirty="0">
                <a:solidFill>
                  <a:schemeClr val="accent2">
                    <a:lumMod val="50000"/>
                  </a:schemeClr>
                </a:solidFill>
              </a:rPr>
              <a:t> </a:t>
            </a:r>
            <a:r>
              <a:rPr lang="en-US" sz="2000" dirty="0" err="1">
                <a:solidFill>
                  <a:schemeClr val="accent2">
                    <a:lumMod val="50000"/>
                  </a:schemeClr>
                </a:solidFill>
              </a:rPr>
              <a:t>perlakuan</a:t>
            </a:r>
            <a:r>
              <a:rPr lang="en-US" sz="2000" dirty="0">
                <a:solidFill>
                  <a:schemeClr val="accent2">
                    <a:lumMod val="50000"/>
                  </a:schemeClr>
                </a:solidFill>
              </a:rPr>
              <a:t> </a:t>
            </a:r>
            <a:r>
              <a:rPr lang="en-US" sz="2000" dirty="0" err="1">
                <a:solidFill>
                  <a:schemeClr val="accent2">
                    <a:lumMod val="50000"/>
                  </a:schemeClr>
                </a:solidFill>
              </a:rPr>
              <a:t>dari</a:t>
            </a:r>
            <a:r>
              <a:rPr lang="en-US" sz="2000" dirty="0">
                <a:solidFill>
                  <a:schemeClr val="accent2">
                    <a:lumMod val="50000"/>
                  </a:schemeClr>
                </a:solidFill>
              </a:rPr>
              <a:t> </a:t>
            </a:r>
            <a:r>
              <a:rPr lang="en-US" sz="2000" dirty="0" err="1">
                <a:solidFill>
                  <a:schemeClr val="accent2">
                    <a:lumMod val="50000"/>
                  </a:schemeClr>
                </a:solidFill>
              </a:rPr>
              <a:t>taraf</a:t>
            </a:r>
            <a:r>
              <a:rPr lang="en-US" sz="2000" dirty="0">
                <a:solidFill>
                  <a:schemeClr val="accent2">
                    <a:lumMod val="50000"/>
                  </a:schemeClr>
                </a:solidFill>
              </a:rPr>
              <a:t> </a:t>
            </a:r>
            <a:r>
              <a:rPr lang="en-US" sz="2000" dirty="0" err="1">
                <a:solidFill>
                  <a:schemeClr val="accent2">
                    <a:lumMod val="50000"/>
                  </a:schemeClr>
                </a:solidFill>
              </a:rPr>
              <a:t>ke</a:t>
            </a:r>
            <a:r>
              <a:rPr lang="en-US" sz="2000" dirty="0">
                <a:solidFill>
                  <a:schemeClr val="accent2">
                    <a:lumMod val="50000"/>
                  </a:schemeClr>
                </a:solidFill>
              </a:rPr>
              <a:t>-j </a:t>
            </a:r>
            <a:r>
              <a:rPr lang="en-US" sz="2000" dirty="0" err="1">
                <a:solidFill>
                  <a:schemeClr val="accent2">
                    <a:lumMod val="50000"/>
                  </a:schemeClr>
                </a:solidFill>
              </a:rPr>
              <a:t>faktor</a:t>
            </a:r>
            <a:r>
              <a:rPr lang="en-US" sz="2000" dirty="0">
                <a:solidFill>
                  <a:schemeClr val="accent2">
                    <a:lumMod val="50000"/>
                  </a:schemeClr>
                </a:solidFill>
              </a:rPr>
              <a:t> lama </a:t>
            </a:r>
            <a:r>
              <a:rPr lang="en-US" sz="2000" dirty="0" err="1">
                <a:solidFill>
                  <a:schemeClr val="accent2">
                    <a:lumMod val="50000"/>
                  </a:schemeClr>
                </a:solidFill>
              </a:rPr>
              <a:t>pengukusan</a:t>
            </a:r>
            <a:r>
              <a:rPr lang="en-US" sz="2000" dirty="0">
                <a:solidFill>
                  <a:schemeClr val="accent2">
                    <a:lumMod val="50000"/>
                  </a:schemeClr>
                </a:solidFill>
              </a:rPr>
              <a:t> </a:t>
            </a:r>
            <a:r>
              <a:rPr lang="en-US" sz="2000" dirty="0" err="1">
                <a:solidFill>
                  <a:schemeClr val="accent2">
                    <a:lumMod val="50000"/>
                  </a:schemeClr>
                </a:solidFill>
              </a:rPr>
              <a:t>tepung</a:t>
            </a:r>
            <a:r>
              <a:rPr lang="en-US" sz="2000" dirty="0">
                <a:solidFill>
                  <a:schemeClr val="accent2">
                    <a:lumMod val="50000"/>
                  </a:schemeClr>
                </a:solidFill>
              </a:rPr>
              <a:t> </a:t>
            </a:r>
            <a:r>
              <a:rPr lang="en-US" sz="2000" dirty="0" err="1">
                <a:solidFill>
                  <a:schemeClr val="accent2">
                    <a:lumMod val="50000"/>
                  </a:schemeClr>
                </a:solidFill>
              </a:rPr>
              <a:t>koro</a:t>
            </a:r>
            <a:endParaRPr lang="en-US" sz="2000" dirty="0">
              <a:solidFill>
                <a:schemeClr val="accent2">
                  <a:lumMod val="50000"/>
                </a:schemeClr>
              </a:solidFill>
            </a:endParaRPr>
          </a:p>
          <a:p>
            <a:pPr marL="0" indent="0">
              <a:buNone/>
            </a:pPr>
            <a:r>
              <a:rPr lang="en-US" sz="2000" dirty="0">
                <a:solidFill>
                  <a:schemeClr val="accent2">
                    <a:lumMod val="50000"/>
                  </a:schemeClr>
                </a:solidFill>
              </a:rPr>
              <a:t>(</a:t>
            </a:r>
            <a:r>
              <a:rPr lang="en-US" sz="2000" dirty="0" err="1">
                <a:solidFill>
                  <a:schemeClr val="accent2">
                    <a:lumMod val="50000"/>
                  </a:schemeClr>
                </a:solidFill>
              </a:rPr>
              <a:t>ab</a:t>
            </a:r>
            <a:r>
              <a:rPr lang="en-US" sz="2000" dirty="0">
                <a:solidFill>
                  <a:schemeClr val="accent2">
                    <a:lumMod val="50000"/>
                  </a:schemeClr>
                </a:solidFill>
              </a:rPr>
              <a:t>)</a:t>
            </a:r>
            <a:r>
              <a:rPr lang="en-US" sz="2000" dirty="0" err="1">
                <a:solidFill>
                  <a:schemeClr val="accent2">
                    <a:lumMod val="50000"/>
                  </a:schemeClr>
                </a:solidFill>
              </a:rPr>
              <a:t>ij</a:t>
            </a:r>
            <a:r>
              <a:rPr lang="en-US" sz="2000" dirty="0">
                <a:solidFill>
                  <a:schemeClr val="accent2">
                    <a:lumMod val="50000"/>
                  </a:schemeClr>
                </a:solidFill>
              </a:rPr>
              <a:t> 	= </a:t>
            </a:r>
            <a:r>
              <a:rPr lang="en-US" sz="2000" dirty="0" err="1">
                <a:solidFill>
                  <a:schemeClr val="accent2">
                    <a:lumMod val="50000"/>
                  </a:schemeClr>
                </a:solidFill>
              </a:rPr>
              <a:t>Pengaruh</a:t>
            </a:r>
            <a:r>
              <a:rPr lang="en-US" sz="2000" dirty="0">
                <a:solidFill>
                  <a:schemeClr val="accent2">
                    <a:lumMod val="50000"/>
                  </a:schemeClr>
                </a:solidFill>
              </a:rPr>
              <a:t> </a:t>
            </a:r>
            <a:r>
              <a:rPr lang="en-US" sz="2000" dirty="0" err="1">
                <a:solidFill>
                  <a:schemeClr val="accent2">
                    <a:lumMod val="50000"/>
                  </a:schemeClr>
                </a:solidFill>
              </a:rPr>
              <a:t>interaksi</a:t>
            </a:r>
            <a:r>
              <a:rPr lang="en-US" sz="2000" dirty="0">
                <a:solidFill>
                  <a:schemeClr val="accent2">
                    <a:lumMod val="50000"/>
                  </a:schemeClr>
                </a:solidFill>
              </a:rPr>
              <a:t> </a:t>
            </a:r>
            <a:r>
              <a:rPr lang="en-US" sz="2000" dirty="0" err="1">
                <a:solidFill>
                  <a:schemeClr val="accent2">
                    <a:lumMod val="50000"/>
                  </a:schemeClr>
                </a:solidFill>
              </a:rPr>
              <a:t>taraf</a:t>
            </a:r>
            <a:r>
              <a:rPr lang="en-US" sz="2000" dirty="0">
                <a:solidFill>
                  <a:schemeClr val="accent2">
                    <a:lumMod val="50000"/>
                  </a:schemeClr>
                </a:solidFill>
              </a:rPr>
              <a:t> </a:t>
            </a:r>
            <a:r>
              <a:rPr lang="en-US" sz="2000" dirty="0" err="1">
                <a:solidFill>
                  <a:schemeClr val="accent2">
                    <a:lumMod val="50000"/>
                  </a:schemeClr>
                </a:solidFill>
              </a:rPr>
              <a:t>ke</a:t>
            </a:r>
            <a:r>
              <a:rPr lang="en-US" sz="2000" dirty="0">
                <a:solidFill>
                  <a:schemeClr val="accent2">
                    <a:lumMod val="50000"/>
                  </a:schemeClr>
                </a:solidFill>
              </a:rPr>
              <a:t>-i </a:t>
            </a:r>
            <a:r>
              <a:rPr lang="en-US" sz="2000" dirty="0" err="1">
                <a:solidFill>
                  <a:schemeClr val="accent2">
                    <a:lumMod val="50000"/>
                  </a:schemeClr>
                </a:solidFill>
              </a:rPr>
              <a:t>faktor</a:t>
            </a:r>
            <a:r>
              <a:rPr lang="en-US" sz="2000" dirty="0">
                <a:solidFill>
                  <a:schemeClr val="accent2">
                    <a:lumMod val="50000"/>
                  </a:schemeClr>
                </a:solidFill>
              </a:rPr>
              <a:t> </a:t>
            </a:r>
            <a:r>
              <a:rPr lang="en-US" sz="2000" dirty="0" err="1">
                <a:solidFill>
                  <a:schemeClr val="accent2">
                    <a:lumMod val="50000"/>
                  </a:schemeClr>
                </a:solidFill>
              </a:rPr>
              <a:t>banyaknya</a:t>
            </a:r>
            <a:r>
              <a:rPr lang="en-US" sz="2000" dirty="0">
                <a:solidFill>
                  <a:schemeClr val="accent2">
                    <a:lumMod val="50000"/>
                  </a:schemeClr>
                </a:solidFill>
              </a:rPr>
              <a:t> </a:t>
            </a:r>
            <a:r>
              <a:rPr lang="en-US" sz="2000" dirty="0" err="1">
                <a:solidFill>
                  <a:schemeClr val="accent2">
                    <a:lumMod val="50000"/>
                  </a:schemeClr>
                </a:solidFill>
              </a:rPr>
              <a:t>penambahan</a:t>
            </a:r>
            <a:r>
              <a:rPr lang="en-US" sz="2000" dirty="0">
                <a:solidFill>
                  <a:schemeClr val="accent2">
                    <a:lumMod val="50000"/>
                  </a:schemeClr>
                </a:solidFill>
              </a:rPr>
              <a:t> air </a:t>
            </a:r>
            <a:r>
              <a:rPr lang="en-US" sz="2000" dirty="0" err="1">
                <a:solidFill>
                  <a:schemeClr val="accent2">
                    <a:lumMod val="50000"/>
                  </a:schemeClr>
                </a:solidFill>
              </a:rPr>
              <a:t>dan</a:t>
            </a:r>
            <a:r>
              <a:rPr lang="en-US" sz="2000" dirty="0">
                <a:solidFill>
                  <a:schemeClr val="accent2">
                    <a:lumMod val="50000"/>
                  </a:schemeClr>
                </a:solidFill>
              </a:rPr>
              <a:t> </a:t>
            </a:r>
            <a:r>
              <a:rPr lang="en-US" sz="2000" dirty="0" err="1">
                <a:solidFill>
                  <a:schemeClr val="accent2">
                    <a:lumMod val="50000"/>
                  </a:schemeClr>
                </a:solidFill>
              </a:rPr>
              <a:t>taraf</a:t>
            </a:r>
            <a:r>
              <a:rPr lang="en-US" sz="2000" dirty="0">
                <a:solidFill>
                  <a:schemeClr val="accent2">
                    <a:lumMod val="50000"/>
                  </a:schemeClr>
                </a:solidFill>
              </a:rPr>
              <a:t> </a:t>
            </a:r>
            <a:br>
              <a:rPr lang="en-US" sz="2000" dirty="0">
                <a:solidFill>
                  <a:schemeClr val="accent2">
                    <a:lumMod val="50000"/>
                  </a:schemeClr>
                </a:solidFill>
              </a:rPr>
            </a:br>
            <a:r>
              <a:rPr lang="en-US" sz="2000" dirty="0">
                <a:solidFill>
                  <a:schemeClr val="accent2">
                    <a:lumMod val="50000"/>
                  </a:schemeClr>
                </a:solidFill>
              </a:rPr>
              <a:t>        </a:t>
            </a:r>
            <a:r>
              <a:rPr lang="en-US" sz="2000" dirty="0" smtClean="0">
                <a:solidFill>
                  <a:schemeClr val="accent2">
                    <a:lumMod val="50000"/>
                  </a:schemeClr>
                </a:solidFill>
              </a:rPr>
              <a:t>           </a:t>
            </a:r>
            <a:r>
              <a:rPr lang="en-US" sz="2000" dirty="0" err="1">
                <a:solidFill>
                  <a:schemeClr val="accent2">
                    <a:lumMod val="50000"/>
                  </a:schemeClr>
                </a:solidFill>
              </a:rPr>
              <a:t>ke</a:t>
            </a:r>
            <a:r>
              <a:rPr lang="en-US" sz="2000" dirty="0">
                <a:solidFill>
                  <a:schemeClr val="accent2">
                    <a:lumMod val="50000"/>
                  </a:schemeClr>
                </a:solidFill>
              </a:rPr>
              <a:t>-j </a:t>
            </a:r>
            <a:r>
              <a:rPr lang="en-US" sz="2000" dirty="0" err="1">
                <a:solidFill>
                  <a:schemeClr val="accent2">
                    <a:lumMod val="50000"/>
                  </a:schemeClr>
                </a:solidFill>
              </a:rPr>
              <a:t>faktor</a:t>
            </a:r>
            <a:r>
              <a:rPr lang="en-US" sz="2000" dirty="0">
                <a:solidFill>
                  <a:schemeClr val="accent2">
                    <a:lumMod val="50000"/>
                  </a:schemeClr>
                </a:solidFill>
              </a:rPr>
              <a:t> lama </a:t>
            </a:r>
            <a:r>
              <a:rPr lang="en-US" sz="2000" dirty="0" err="1">
                <a:solidFill>
                  <a:schemeClr val="accent2">
                    <a:lumMod val="50000"/>
                  </a:schemeClr>
                </a:solidFill>
              </a:rPr>
              <a:t>pengukusan</a:t>
            </a:r>
            <a:r>
              <a:rPr lang="en-US" sz="2000" dirty="0">
                <a:solidFill>
                  <a:schemeClr val="accent2">
                    <a:lumMod val="50000"/>
                  </a:schemeClr>
                </a:solidFill>
              </a:rPr>
              <a:t> </a:t>
            </a:r>
            <a:r>
              <a:rPr lang="en-US" sz="2000" dirty="0" err="1">
                <a:solidFill>
                  <a:schemeClr val="accent2">
                    <a:lumMod val="50000"/>
                  </a:schemeClr>
                </a:solidFill>
              </a:rPr>
              <a:t>tepung</a:t>
            </a:r>
            <a:r>
              <a:rPr lang="en-US" sz="2000" dirty="0">
                <a:solidFill>
                  <a:schemeClr val="accent2">
                    <a:lumMod val="50000"/>
                  </a:schemeClr>
                </a:solidFill>
              </a:rPr>
              <a:t> </a:t>
            </a:r>
            <a:r>
              <a:rPr lang="en-US" sz="2000" dirty="0" err="1">
                <a:solidFill>
                  <a:schemeClr val="accent2">
                    <a:lumMod val="50000"/>
                  </a:schemeClr>
                </a:solidFill>
              </a:rPr>
              <a:t>koro</a:t>
            </a:r>
            <a:endParaRPr lang="en-US" sz="2000" dirty="0">
              <a:solidFill>
                <a:schemeClr val="accent2">
                  <a:lumMod val="50000"/>
                </a:schemeClr>
              </a:solidFill>
            </a:endParaRPr>
          </a:p>
          <a:p>
            <a:pPr marL="0" indent="0">
              <a:buNone/>
            </a:pPr>
            <a:r>
              <a:rPr lang="en-US" sz="2000" dirty="0" err="1">
                <a:solidFill>
                  <a:schemeClr val="accent2">
                    <a:lumMod val="50000"/>
                  </a:schemeClr>
                </a:solidFill>
              </a:rPr>
              <a:t>ɛ</a:t>
            </a:r>
            <a:r>
              <a:rPr lang="en-US" sz="2000" baseline="-25000" dirty="0" err="1">
                <a:solidFill>
                  <a:schemeClr val="accent2">
                    <a:lumMod val="50000"/>
                  </a:schemeClr>
                </a:solidFill>
              </a:rPr>
              <a:t>ijk</a:t>
            </a:r>
            <a:r>
              <a:rPr lang="en-US" sz="2000" dirty="0">
                <a:solidFill>
                  <a:schemeClr val="accent2">
                    <a:lumMod val="50000"/>
                  </a:schemeClr>
                </a:solidFill>
              </a:rPr>
              <a:t> 	= </a:t>
            </a:r>
            <a:r>
              <a:rPr lang="en-US" sz="2000" dirty="0" err="1">
                <a:solidFill>
                  <a:schemeClr val="accent2">
                    <a:lumMod val="50000"/>
                  </a:schemeClr>
                </a:solidFill>
              </a:rPr>
              <a:t>Pengaruh</a:t>
            </a:r>
            <a:r>
              <a:rPr lang="en-US" sz="2000" dirty="0">
                <a:solidFill>
                  <a:schemeClr val="accent2">
                    <a:lumMod val="50000"/>
                  </a:schemeClr>
                </a:solidFill>
              </a:rPr>
              <a:t> </a:t>
            </a:r>
            <a:r>
              <a:rPr lang="en-US" sz="2000" dirty="0" err="1">
                <a:solidFill>
                  <a:schemeClr val="accent2">
                    <a:lumMod val="50000"/>
                  </a:schemeClr>
                </a:solidFill>
              </a:rPr>
              <a:t>galat</a:t>
            </a:r>
            <a:r>
              <a:rPr lang="en-US" sz="2000" dirty="0">
                <a:solidFill>
                  <a:schemeClr val="accent2">
                    <a:lumMod val="50000"/>
                  </a:schemeClr>
                </a:solidFill>
              </a:rPr>
              <a:t> </a:t>
            </a:r>
            <a:r>
              <a:rPr lang="en-US" sz="2000" dirty="0" err="1">
                <a:solidFill>
                  <a:schemeClr val="accent2">
                    <a:lumMod val="50000"/>
                  </a:schemeClr>
                </a:solidFill>
              </a:rPr>
              <a:t>percobaan</a:t>
            </a:r>
            <a:r>
              <a:rPr lang="en-US" sz="2000" dirty="0">
                <a:solidFill>
                  <a:schemeClr val="accent2">
                    <a:lumMod val="50000"/>
                  </a:schemeClr>
                </a:solidFill>
              </a:rPr>
              <a:t> </a:t>
            </a:r>
            <a:r>
              <a:rPr lang="en-US" sz="2000" dirty="0" err="1">
                <a:solidFill>
                  <a:schemeClr val="accent2">
                    <a:lumMod val="50000"/>
                  </a:schemeClr>
                </a:solidFill>
              </a:rPr>
              <a:t>taraf</a:t>
            </a:r>
            <a:r>
              <a:rPr lang="en-US" sz="2000" dirty="0">
                <a:solidFill>
                  <a:schemeClr val="accent2">
                    <a:lumMod val="50000"/>
                  </a:schemeClr>
                </a:solidFill>
              </a:rPr>
              <a:t> </a:t>
            </a:r>
            <a:r>
              <a:rPr lang="en-US" sz="2000" dirty="0" err="1">
                <a:solidFill>
                  <a:schemeClr val="accent2">
                    <a:lumMod val="50000"/>
                  </a:schemeClr>
                </a:solidFill>
              </a:rPr>
              <a:t>ke</a:t>
            </a:r>
            <a:r>
              <a:rPr lang="en-US" sz="2000" dirty="0">
                <a:solidFill>
                  <a:schemeClr val="accent2">
                    <a:lumMod val="50000"/>
                  </a:schemeClr>
                </a:solidFill>
              </a:rPr>
              <a:t>-i </a:t>
            </a:r>
            <a:r>
              <a:rPr lang="en-US" sz="2000" dirty="0" err="1">
                <a:solidFill>
                  <a:schemeClr val="accent2">
                    <a:lumMod val="50000"/>
                  </a:schemeClr>
                </a:solidFill>
              </a:rPr>
              <a:t>faktor</a:t>
            </a:r>
            <a:r>
              <a:rPr lang="en-US" sz="2000" dirty="0">
                <a:solidFill>
                  <a:schemeClr val="accent2">
                    <a:lumMod val="50000"/>
                  </a:schemeClr>
                </a:solidFill>
              </a:rPr>
              <a:t> </a:t>
            </a:r>
            <a:r>
              <a:rPr lang="en-US" sz="2000" dirty="0" err="1">
                <a:solidFill>
                  <a:schemeClr val="accent2">
                    <a:lumMod val="50000"/>
                  </a:schemeClr>
                </a:solidFill>
              </a:rPr>
              <a:t>banyaknya</a:t>
            </a:r>
            <a:r>
              <a:rPr lang="en-US" sz="2000" dirty="0">
                <a:solidFill>
                  <a:schemeClr val="accent2">
                    <a:lumMod val="50000"/>
                  </a:schemeClr>
                </a:solidFill>
              </a:rPr>
              <a:t> </a:t>
            </a:r>
            <a:r>
              <a:rPr lang="en-US" sz="2000" dirty="0" err="1">
                <a:solidFill>
                  <a:schemeClr val="accent2">
                    <a:lumMod val="50000"/>
                  </a:schemeClr>
                </a:solidFill>
              </a:rPr>
              <a:t>penambahan</a:t>
            </a:r>
            <a:r>
              <a:rPr lang="en-US" sz="2000" dirty="0">
                <a:solidFill>
                  <a:schemeClr val="accent2">
                    <a:lumMod val="50000"/>
                  </a:schemeClr>
                </a:solidFill>
              </a:rPr>
              <a:t> air </a:t>
            </a:r>
            <a:br>
              <a:rPr lang="en-US" sz="2000" dirty="0">
                <a:solidFill>
                  <a:schemeClr val="accent2">
                    <a:lumMod val="50000"/>
                  </a:schemeClr>
                </a:solidFill>
              </a:rPr>
            </a:br>
            <a:r>
              <a:rPr lang="en-US" sz="2000" dirty="0">
                <a:solidFill>
                  <a:schemeClr val="accent2">
                    <a:lumMod val="50000"/>
                  </a:schemeClr>
                </a:solidFill>
              </a:rPr>
              <a:t>   </a:t>
            </a:r>
            <a:r>
              <a:rPr lang="en-US" sz="2000" dirty="0" smtClean="0">
                <a:solidFill>
                  <a:schemeClr val="accent2">
                    <a:lumMod val="50000"/>
                  </a:schemeClr>
                </a:solidFill>
              </a:rPr>
              <a:t>                </a:t>
            </a:r>
            <a:r>
              <a:rPr lang="en-US" sz="2000" dirty="0" err="1" smtClean="0">
                <a:solidFill>
                  <a:schemeClr val="accent2">
                    <a:lumMod val="50000"/>
                  </a:schemeClr>
                </a:solidFill>
              </a:rPr>
              <a:t>dan</a:t>
            </a:r>
            <a:r>
              <a:rPr lang="en-US" sz="2000" dirty="0" smtClean="0">
                <a:solidFill>
                  <a:schemeClr val="accent2">
                    <a:lumMod val="50000"/>
                  </a:schemeClr>
                </a:solidFill>
              </a:rPr>
              <a:t> </a:t>
            </a:r>
            <a:r>
              <a:rPr lang="en-US" sz="2000" dirty="0" err="1">
                <a:solidFill>
                  <a:schemeClr val="accent2">
                    <a:lumMod val="50000"/>
                  </a:schemeClr>
                </a:solidFill>
              </a:rPr>
              <a:t>taraf</a:t>
            </a:r>
            <a:r>
              <a:rPr lang="en-US" sz="2000" dirty="0">
                <a:solidFill>
                  <a:schemeClr val="accent2">
                    <a:lumMod val="50000"/>
                  </a:schemeClr>
                </a:solidFill>
              </a:rPr>
              <a:t> </a:t>
            </a:r>
            <a:r>
              <a:rPr lang="en-US" sz="2000" dirty="0" err="1">
                <a:solidFill>
                  <a:schemeClr val="accent2">
                    <a:lumMod val="50000"/>
                  </a:schemeClr>
                </a:solidFill>
              </a:rPr>
              <a:t>ke</a:t>
            </a:r>
            <a:r>
              <a:rPr lang="en-US" sz="2000" dirty="0">
                <a:solidFill>
                  <a:schemeClr val="accent2">
                    <a:lumMod val="50000"/>
                  </a:schemeClr>
                </a:solidFill>
              </a:rPr>
              <a:t>-j </a:t>
            </a:r>
            <a:r>
              <a:rPr lang="en-US" sz="2000" dirty="0" err="1">
                <a:solidFill>
                  <a:schemeClr val="accent2">
                    <a:lumMod val="50000"/>
                  </a:schemeClr>
                </a:solidFill>
              </a:rPr>
              <a:t>faktor</a:t>
            </a:r>
            <a:r>
              <a:rPr lang="en-US" sz="2000" dirty="0">
                <a:solidFill>
                  <a:schemeClr val="accent2">
                    <a:lumMod val="50000"/>
                  </a:schemeClr>
                </a:solidFill>
              </a:rPr>
              <a:t> lama </a:t>
            </a:r>
            <a:r>
              <a:rPr lang="en-US" sz="2000" dirty="0" err="1">
                <a:solidFill>
                  <a:schemeClr val="accent2">
                    <a:lumMod val="50000"/>
                  </a:schemeClr>
                </a:solidFill>
              </a:rPr>
              <a:t>pengukusan</a:t>
            </a:r>
            <a:r>
              <a:rPr lang="en-US" sz="2000" dirty="0">
                <a:solidFill>
                  <a:schemeClr val="accent2">
                    <a:lumMod val="50000"/>
                  </a:schemeClr>
                </a:solidFill>
              </a:rPr>
              <a:t> </a:t>
            </a:r>
            <a:r>
              <a:rPr lang="en-US" sz="2000" dirty="0" err="1">
                <a:solidFill>
                  <a:schemeClr val="accent2">
                    <a:lumMod val="50000"/>
                  </a:schemeClr>
                </a:solidFill>
              </a:rPr>
              <a:t>tepung</a:t>
            </a:r>
            <a:r>
              <a:rPr lang="en-US" sz="2000" dirty="0">
                <a:solidFill>
                  <a:schemeClr val="accent2">
                    <a:lumMod val="50000"/>
                  </a:schemeClr>
                </a:solidFill>
              </a:rPr>
              <a:t> </a:t>
            </a:r>
            <a:r>
              <a:rPr lang="en-US" sz="2000" dirty="0" err="1">
                <a:solidFill>
                  <a:schemeClr val="accent2">
                    <a:lumMod val="50000"/>
                  </a:schemeClr>
                </a:solidFill>
              </a:rPr>
              <a:t>koro</a:t>
            </a:r>
            <a:endParaRPr lang="en-US" sz="2000" dirty="0">
              <a:solidFill>
                <a:schemeClr val="accent2">
                  <a:lumMod val="50000"/>
                </a:schemeClr>
              </a:solidFill>
            </a:endParaRPr>
          </a:p>
          <a:p>
            <a:endParaRPr lang="en-US" sz="2000" b="1" dirty="0">
              <a:solidFill>
                <a:schemeClr val="accent2">
                  <a:lumMod val="50000"/>
                </a:schemeClr>
              </a:solidFill>
            </a:endParaRPr>
          </a:p>
        </p:txBody>
      </p:sp>
    </p:spTree>
    <p:extLst>
      <p:ext uri="{BB962C8B-B14F-4D97-AF65-F5344CB8AC3E}">
        <p14:creationId xmlns:p14="http://schemas.microsoft.com/office/powerpoint/2010/main" val="614070100"/>
      </p:ext>
    </p:extLst>
  </p:cSld>
  <p:clrMapOvr>
    <a:masterClrMapping/>
  </p:clrMapOvr>
  <mc:AlternateContent xmlns:mc="http://schemas.openxmlformats.org/markup-compatibility/2006" xmlns:p14="http://schemas.microsoft.com/office/powerpoint/2010/main">
    <mc:Choice Requires="p14">
      <p:transition p14:dur="250">
        <p14:conveyor dir="l"/>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00800"/>
          </a:xfrm>
          <a:prstGeom prst="rect">
            <a:avLst/>
          </a:prstGeom>
          <a:gradFill>
            <a:gsLst>
              <a:gs pos="0">
                <a:schemeClr val="accent1">
                  <a:lumMod val="20000"/>
                  <a:lumOff val="80000"/>
                  <a:shade val="30000"/>
                  <a:satMod val="115000"/>
                  <a:alpha val="20000"/>
                </a:schemeClr>
              </a:gs>
              <a:gs pos="50000">
                <a:schemeClr val="accent1">
                  <a:lumMod val="20000"/>
                  <a:lumOff val="80000"/>
                  <a:shade val="67500"/>
                  <a:satMod val="115000"/>
                  <a:alpha val="40000"/>
                </a:schemeClr>
              </a:gs>
              <a:gs pos="100000">
                <a:schemeClr val="accent1">
                  <a:lumMod val="20000"/>
                  <a:lumOff val="80000"/>
                  <a:shade val="100000"/>
                  <a:satMod val="115000"/>
                  <a:alpha val="40000"/>
                </a:schemeClr>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chemeClr val="accent2">
                    <a:lumMod val="50000"/>
                  </a:schemeClr>
                </a:solidFill>
              </a:rPr>
              <a:t>Rancangan</a:t>
            </a:r>
            <a:r>
              <a:rPr lang="en-US" sz="2800" b="1" dirty="0" smtClean="0">
                <a:solidFill>
                  <a:schemeClr val="accent2">
                    <a:lumMod val="50000"/>
                  </a:schemeClr>
                </a:solidFill>
              </a:rPr>
              <a:t> </a:t>
            </a:r>
            <a:r>
              <a:rPr lang="en-US" sz="2800" b="1" dirty="0" err="1" smtClean="0">
                <a:solidFill>
                  <a:schemeClr val="accent2">
                    <a:lumMod val="50000"/>
                  </a:schemeClr>
                </a:solidFill>
              </a:rPr>
              <a:t>Percobaan</a:t>
            </a:r>
            <a:endParaRPr lang="en-US" sz="2800" b="1" dirty="0" smtClean="0">
              <a:solidFill>
                <a:schemeClr val="accent2">
                  <a:lumMod val="50000"/>
                </a:schemeClr>
              </a:solidFill>
            </a:endParaRPr>
          </a:p>
          <a:p>
            <a:r>
              <a:rPr lang="en-US" dirty="0" err="1">
                <a:solidFill>
                  <a:schemeClr val="accent2">
                    <a:lumMod val="50000"/>
                  </a:schemeClr>
                </a:solidFill>
              </a:rPr>
              <a:t>Matriks</a:t>
            </a:r>
            <a:r>
              <a:rPr lang="en-US" dirty="0">
                <a:solidFill>
                  <a:schemeClr val="accent2">
                    <a:lumMod val="50000"/>
                  </a:schemeClr>
                </a:solidFill>
              </a:rPr>
              <a:t> </a:t>
            </a:r>
            <a:r>
              <a:rPr lang="en-US" dirty="0" err="1">
                <a:solidFill>
                  <a:schemeClr val="accent2">
                    <a:lumMod val="50000"/>
                  </a:schemeClr>
                </a:solidFill>
              </a:rPr>
              <a:t>Rancangan</a:t>
            </a:r>
            <a:r>
              <a:rPr lang="en-US" dirty="0">
                <a:solidFill>
                  <a:schemeClr val="accent2">
                    <a:lumMod val="50000"/>
                  </a:schemeClr>
                </a:solidFill>
              </a:rPr>
              <a:t> </a:t>
            </a:r>
            <a:r>
              <a:rPr lang="en-US" dirty="0" err="1">
                <a:solidFill>
                  <a:schemeClr val="accent2">
                    <a:lumMod val="50000"/>
                  </a:schemeClr>
                </a:solidFill>
              </a:rPr>
              <a:t>Acak</a:t>
            </a:r>
            <a:r>
              <a:rPr lang="en-US" dirty="0">
                <a:solidFill>
                  <a:schemeClr val="accent2">
                    <a:lumMod val="50000"/>
                  </a:schemeClr>
                </a:solidFill>
              </a:rPr>
              <a:t> </a:t>
            </a:r>
            <a:r>
              <a:rPr lang="en-US" dirty="0" err="1">
                <a:solidFill>
                  <a:schemeClr val="accent2">
                    <a:lumMod val="50000"/>
                  </a:schemeClr>
                </a:solidFill>
              </a:rPr>
              <a:t>Kelompok</a:t>
            </a:r>
            <a:r>
              <a:rPr lang="en-US" dirty="0">
                <a:solidFill>
                  <a:schemeClr val="accent2">
                    <a:lumMod val="50000"/>
                  </a:schemeClr>
                </a:solidFill>
              </a:rPr>
              <a:t> </a:t>
            </a:r>
            <a:r>
              <a:rPr lang="en-US" dirty="0" err="1">
                <a:solidFill>
                  <a:schemeClr val="accent2">
                    <a:lumMod val="50000"/>
                  </a:schemeClr>
                </a:solidFill>
              </a:rPr>
              <a:t>Pola</a:t>
            </a:r>
            <a:r>
              <a:rPr lang="en-US" dirty="0">
                <a:solidFill>
                  <a:schemeClr val="accent2">
                    <a:lumMod val="50000"/>
                  </a:schemeClr>
                </a:solidFill>
              </a:rPr>
              <a:t> </a:t>
            </a:r>
            <a:r>
              <a:rPr lang="en-US" dirty="0" err="1">
                <a:solidFill>
                  <a:schemeClr val="accent2">
                    <a:lumMod val="50000"/>
                  </a:schemeClr>
                </a:solidFill>
              </a:rPr>
              <a:t>Faktoril</a:t>
            </a:r>
            <a:r>
              <a:rPr lang="en-US" dirty="0">
                <a:solidFill>
                  <a:schemeClr val="accent2">
                    <a:lumMod val="50000"/>
                  </a:schemeClr>
                </a:solidFill>
              </a:rPr>
              <a:t> 3 x 3 </a:t>
            </a:r>
            <a:r>
              <a:rPr lang="en-US" dirty="0" err="1">
                <a:solidFill>
                  <a:schemeClr val="accent2">
                    <a:lumMod val="50000"/>
                  </a:schemeClr>
                </a:solidFill>
              </a:rPr>
              <a:t>dengan</a:t>
            </a:r>
            <a:r>
              <a:rPr lang="en-US" dirty="0">
                <a:solidFill>
                  <a:schemeClr val="accent2">
                    <a:lumMod val="50000"/>
                  </a:schemeClr>
                </a:solidFill>
              </a:rPr>
              <a:t> 3 kali </a:t>
            </a:r>
            <a:r>
              <a:rPr lang="en-US" dirty="0" err="1">
                <a:solidFill>
                  <a:schemeClr val="accent2">
                    <a:lumMod val="50000"/>
                  </a:schemeClr>
                </a:solidFill>
              </a:rPr>
              <a:t>pengulangan</a:t>
            </a:r>
            <a:r>
              <a:rPr lang="en-US" dirty="0">
                <a:solidFill>
                  <a:schemeClr val="accent2">
                    <a:lumMod val="50000"/>
                  </a:schemeClr>
                </a:solidFill>
              </a:rPr>
              <a:t> :</a:t>
            </a:r>
            <a:endParaRPr lang="en-US" dirty="0" smtClean="0">
              <a:solidFill>
                <a:schemeClr val="accent2">
                  <a:lumMod val="50000"/>
                </a:schemeClr>
              </a:solidFill>
            </a:endParaRPr>
          </a:p>
          <a:p>
            <a:endParaRPr lang="en-US" b="1" dirty="0">
              <a:solidFill>
                <a:schemeClr val="accent2">
                  <a:lumMod val="50000"/>
                </a:schemeClr>
              </a:solidFill>
              <a:latin typeface="Comic Sans MS" panose="030F0702030302020204" pitchFamily="66" charset="0"/>
            </a:endParaRPr>
          </a:p>
          <a:p>
            <a:endParaRPr lang="en-US" dirty="0" smtClean="0">
              <a:solidFill>
                <a:schemeClr val="accent2">
                  <a:lumMod val="50000"/>
                </a:schemeClr>
              </a:solidFill>
            </a:endParaRPr>
          </a:p>
          <a:p>
            <a:endParaRPr lang="en-US" dirty="0">
              <a:solidFill>
                <a:schemeClr val="accent2">
                  <a:lumMod val="50000"/>
                </a:schemeClr>
              </a:solidFill>
            </a:endParaRPr>
          </a:p>
          <a:p>
            <a:endParaRPr lang="en-US" dirty="0" smtClean="0">
              <a:solidFill>
                <a:schemeClr val="accent2">
                  <a:lumMod val="50000"/>
                </a:schemeClr>
              </a:solidFill>
            </a:endParaRPr>
          </a:p>
          <a:p>
            <a:endParaRPr lang="en-US" dirty="0">
              <a:solidFill>
                <a:schemeClr val="accent2">
                  <a:lumMod val="50000"/>
                </a:schemeClr>
              </a:solidFill>
            </a:endParaRPr>
          </a:p>
          <a:p>
            <a:endParaRPr lang="en-US" dirty="0" smtClean="0">
              <a:solidFill>
                <a:schemeClr val="accent2">
                  <a:lumMod val="50000"/>
                </a:schemeClr>
              </a:solidFill>
            </a:endParaRPr>
          </a:p>
          <a:p>
            <a:endParaRPr lang="en-US" dirty="0">
              <a:solidFill>
                <a:schemeClr val="accent2">
                  <a:lumMod val="50000"/>
                </a:schemeClr>
              </a:solidFill>
            </a:endParaRPr>
          </a:p>
          <a:p>
            <a:endParaRPr lang="en-US" dirty="0" smtClean="0">
              <a:solidFill>
                <a:schemeClr val="accent2">
                  <a:lumMod val="50000"/>
                </a:schemeClr>
              </a:solidFill>
            </a:endParaRPr>
          </a:p>
          <a:p>
            <a:endParaRPr lang="en-US" dirty="0">
              <a:solidFill>
                <a:schemeClr val="accent2">
                  <a:lumMod val="50000"/>
                </a:schemeClr>
              </a:solidFill>
            </a:endParaRPr>
          </a:p>
          <a:p>
            <a:endParaRPr lang="en-US" dirty="0" smtClean="0">
              <a:solidFill>
                <a:schemeClr val="accent2">
                  <a:lumMod val="50000"/>
                </a:schemeClr>
              </a:solidFill>
            </a:endParaRPr>
          </a:p>
          <a:p>
            <a:endParaRPr lang="en-US" dirty="0">
              <a:solidFill>
                <a:schemeClr val="accent2">
                  <a:lumMod val="50000"/>
                </a:schemeClr>
              </a:solidFill>
            </a:endParaRPr>
          </a:p>
          <a:p>
            <a:r>
              <a:rPr lang="en-US" dirty="0" err="1" smtClean="0">
                <a:solidFill>
                  <a:schemeClr val="accent2">
                    <a:lumMod val="50000"/>
                  </a:schemeClr>
                </a:solidFill>
              </a:rPr>
              <a:t>Denah</a:t>
            </a:r>
            <a:r>
              <a:rPr lang="en-US" dirty="0" smtClean="0">
                <a:solidFill>
                  <a:schemeClr val="accent2">
                    <a:lumMod val="50000"/>
                  </a:schemeClr>
                </a:solidFill>
              </a:rPr>
              <a:t> </a:t>
            </a:r>
            <a:r>
              <a:rPr lang="en-US" dirty="0">
                <a:solidFill>
                  <a:schemeClr val="accent2">
                    <a:lumMod val="50000"/>
                  </a:schemeClr>
                </a:solidFill>
              </a:rPr>
              <a:t>(</a:t>
            </a:r>
            <a:r>
              <a:rPr lang="en-US" i="1" dirty="0">
                <a:solidFill>
                  <a:schemeClr val="accent2">
                    <a:lumMod val="50000"/>
                  </a:schemeClr>
                </a:solidFill>
              </a:rPr>
              <a:t>Lay out</a:t>
            </a:r>
            <a:r>
              <a:rPr lang="en-US" dirty="0">
                <a:solidFill>
                  <a:schemeClr val="accent2">
                    <a:lumMod val="50000"/>
                  </a:schemeClr>
                </a:solidFill>
              </a:rPr>
              <a:t>) </a:t>
            </a:r>
            <a:r>
              <a:rPr lang="en-US" dirty="0" err="1">
                <a:solidFill>
                  <a:schemeClr val="accent2">
                    <a:lumMod val="50000"/>
                  </a:schemeClr>
                </a:solidFill>
              </a:rPr>
              <a:t>Percobaan</a:t>
            </a:r>
            <a:r>
              <a:rPr lang="en-US" dirty="0">
                <a:solidFill>
                  <a:schemeClr val="accent2">
                    <a:lumMod val="50000"/>
                  </a:schemeClr>
                </a:solidFill>
              </a:rPr>
              <a:t> </a:t>
            </a:r>
            <a:r>
              <a:rPr lang="en-US" dirty="0" err="1">
                <a:solidFill>
                  <a:schemeClr val="accent2">
                    <a:lumMod val="50000"/>
                  </a:schemeClr>
                </a:solidFill>
              </a:rPr>
              <a:t>Penelitian</a:t>
            </a:r>
            <a:r>
              <a:rPr lang="en-US" dirty="0">
                <a:solidFill>
                  <a:schemeClr val="accent2">
                    <a:lumMod val="50000"/>
                  </a:schemeClr>
                </a:solidFill>
              </a:rPr>
              <a:t> </a:t>
            </a:r>
            <a:r>
              <a:rPr lang="en-US" dirty="0" err="1" smtClean="0">
                <a:solidFill>
                  <a:schemeClr val="accent2">
                    <a:lumMod val="50000"/>
                  </a:schemeClr>
                </a:solidFill>
              </a:rPr>
              <a:t>Pendahuluan</a:t>
            </a:r>
            <a:endParaRPr lang="en-US" dirty="0">
              <a:solidFill>
                <a:schemeClr val="accent2">
                  <a:lumMod val="50000"/>
                </a:schemeClr>
              </a:solidFill>
            </a:endParaRPr>
          </a:p>
          <a:p>
            <a:r>
              <a:rPr lang="en-US" dirty="0" err="1">
                <a:solidFill>
                  <a:schemeClr val="accent2">
                    <a:lumMod val="50000"/>
                  </a:schemeClr>
                </a:solidFill>
              </a:rPr>
              <a:t>Kelompok</a:t>
            </a:r>
            <a:r>
              <a:rPr lang="en-US" dirty="0">
                <a:solidFill>
                  <a:schemeClr val="accent2">
                    <a:lumMod val="50000"/>
                  </a:schemeClr>
                </a:solidFill>
              </a:rPr>
              <a:t> </a:t>
            </a:r>
            <a:r>
              <a:rPr lang="en-US" dirty="0" err="1">
                <a:solidFill>
                  <a:schemeClr val="accent2">
                    <a:lumMod val="50000"/>
                  </a:schemeClr>
                </a:solidFill>
              </a:rPr>
              <a:t>Ulangan</a:t>
            </a:r>
            <a:r>
              <a:rPr lang="en-US" dirty="0">
                <a:solidFill>
                  <a:schemeClr val="accent2">
                    <a:lumMod val="50000"/>
                  </a:schemeClr>
                </a:solidFill>
              </a:rPr>
              <a:t> </a:t>
            </a:r>
            <a:r>
              <a:rPr lang="en-US" dirty="0" smtClean="0">
                <a:solidFill>
                  <a:schemeClr val="accent2">
                    <a:lumMod val="50000"/>
                  </a:schemeClr>
                </a:solidFill>
              </a:rPr>
              <a:t>I</a:t>
            </a:r>
          </a:p>
          <a:p>
            <a:endParaRPr lang="en-US" dirty="0">
              <a:solidFill>
                <a:schemeClr val="accent2">
                  <a:lumMod val="50000"/>
                </a:schemeClr>
              </a:solidFill>
            </a:endParaRPr>
          </a:p>
          <a:p>
            <a:endParaRPr lang="en-US" dirty="0" smtClean="0">
              <a:solidFill>
                <a:schemeClr val="accent2">
                  <a:lumMod val="50000"/>
                </a:schemeClr>
              </a:solidFill>
            </a:endParaRPr>
          </a:p>
          <a:p>
            <a:r>
              <a:rPr lang="en-US" dirty="0" err="1" smtClean="0">
                <a:solidFill>
                  <a:schemeClr val="accent2">
                    <a:lumMod val="50000"/>
                  </a:schemeClr>
                </a:solidFill>
              </a:rPr>
              <a:t>Kelompok</a:t>
            </a:r>
            <a:r>
              <a:rPr lang="en-US" dirty="0" smtClean="0">
                <a:solidFill>
                  <a:schemeClr val="accent2">
                    <a:lumMod val="50000"/>
                  </a:schemeClr>
                </a:solidFill>
              </a:rPr>
              <a:t> </a:t>
            </a:r>
            <a:r>
              <a:rPr lang="en-US" dirty="0" err="1">
                <a:solidFill>
                  <a:schemeClr val="accent2">
                    <a:lumMod val="50000"/>
                  </a:schemeClr>
                </a:solidFill>
              </a:rPr>
              <a:t>Ulangan</a:t>
            </a:r>
            <a:r>
              <a:rPr lang="en-US" dirty="0">
                <a:solidFill>
                  <a:schemeClr val="accent2">
                    <a:lumMod val="50000"/>
                  </a:schemeClr>
                </a:solidFill>
              </a:rPr>
              <a:t> </a:t>
            </a:r>
            <a:r>
              <a:rPr lang="en-US" dirty="0" smtClean="0">
                <a:solidFill>
                  <a:schemeClr val="accent2">
                    <a:lumMod val="50000"/>
                  </a:schemeClr>
                </a:solidFill>
              </a:rPr>
              <a:t>II</a:t>
            </a:r>
          </a:p>
          <a:p>
            <a:endParaRPr lang="en-US" dirty="0">
              <a:solidFill>
                <a:schemeClr val="accent2">
                  <a:lumMod val="50000"/>
                </a:schemeClr>
              </a:solidFill>
            </a:endParaRPr>
          </a:p>
          <a:p>
            <a:endParaRPr lang="en-US" dirty="0">
              <a:solidFill>
                <a:schemeClr val="accent2">
                  <a:lumMod val="50000"/>
                </a:schemeClr>
              </a:solidFill>
            </a:endParaRPr>
          </a:p>
          <a:p>
            <a:r>
              <a:rPr lang="en-US" dirty="0" err="1">
                <a:solidFill>
                  <a:schemeClr val="accent2">
                    <a:lumMod val="50000"/>
                  </a:schemeClr>
                </a:solidFill>
              </a:rPr>
              <a:t>Kelompok</a:t>
            </a:r>
            <a:r>
              <a:rPr lang="en-US" dirty="0">
                <a:solidFill>
                  <a:schemeClr val="accent2">
                    <a:lumMod val="50000"/>
                  </a:schemeClr>
                </a:solidFill>
              </a:rPr>
              <a:t> </a:t>
            </a:r>
            <a:r>
              <a:rPr lang="en-US" dirty="0" err="1">
                <a:solidFill>
                  <a:schemeClr val="accent2">
                    <a:lumMod val="50000"/>
                  </a:schemeClr>
                </a:solidFill>
              </a:rPr>
              <a:t>Ulangan</a:t>
            </a:r>
            <a:r>
              <a:rPr lang="en-US" dirty="0">
                <a:solidFill>
                  <a:schemeClr val="accent2">
                    <a:lumMod val="50000"/>
                  </a:schemeClr>
                </a:solidFill>
              </a:rPr>
              <a:t> </a:t>
            </a:r>
            <a:r>
              <a:rPr lang="en-US" dirty="0" smtClean="0">
                <a:solidFill>
                  <a:schemeClr val="accent2">
                    <a:lumMod val="50000"/>
                  </a:schemeClr>
                </a:solidFill>
              </a:rPr>
              <a:t>III</a:t>
            </a:r>
            <a:endParaRPr lang="en-US" dirty="0">
              <a:solidFill>
                <a:schemeClr val="accent2">
                  <a:lumMod val="50000"/>
                </a:schemeClr>
              </a:solidFill>
            </a:endParaRPr>
          </a:p>
          <a:p>
            <a:endParaRPr lang="en-US" dirty="0" smtClean="0">
              <a:solidFill>
                <a:schemeClr val="accent2">
                  <a:lumMod val="50000"/>
                </a:schemeClr>
              </a:solidFill>
            </a:endParaRPr>
          </a:p>
          <a:p>
            <a:endParaRPr lang="en-US" dirty="0">
              <a:solidFill>
                <a:schemeClr val="accent2">
                  <a:lumMod val="50000"/>
                </a:schemeClr>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148517056"/>
              </p:ext>
            </p:extLst>
          </p:nvPr>
        </p:nvGraphicFramePr>
        <p:xfrm>
          <a:off x="723901" y="990601"/>
          <a:ext cx="7581899" cy="2743202"/>
        </p:xfrm>
        <a:graphic>
          <a:graphicData uri="http://schemas.openxmlformats.org/drawingml/2006/table">
            <a:tbl>
              <a:tblPr firstRow="1" firstCol="1" bandRow="1">
                <a:tableStyleId>{5C22544A-7EE6-4342-B048-85BDC9FD1C3A}</a:tableStyleId>
              </a:tblPr>
              <a:tblGrid>
                <a:gridCol w="2437518"/>
                <a:gridCol w="2301887"/>
                <a:gridCol w="947498"/>
                <a:gridCol w="947498"/>
                <a:gridCol w="947498"/>
              </a:tblGrid>
              <a:tr h="249382">
                <a:tc rowSpan="2">
                  <a:txBody>
                    <a:bodyPr/>
                    <a:lstStyle/>
                    <a:p>
                      <a:pPr algn="ctr">
                        <a:spcAft>
                          <a:spcPts val="0"/>
                        </a:spcAft>
                      </a:pPr>
                      <a:r>
                        <a:rPr lang="en-US" sz="1200" dirty="0" err="1">
                          <a:effectLst/>
                        </a:rPr>
                        <a:t>Jumlah</a:t>
                      </a:r>
                      <a:r>
                        <a:rPr lang="en-US" sz="1200" dirty="0">
                          <a:effectLst/>
                        </a:rPr>
                        <a:t> air </a:t>
                      </a:r>
                      <a:r>
                        <a:rPr lang="id-ID" sz="1200" dirty="0">
                          <a:effectLst/>
                        </a:rPr>
                        <a:t>(A)</a:t>
                      </a:r>
                      <a:endParaRPr lang="en-US" sz="1200" dirty="0">
                        <a:effectLst/>
                        <a:latin typeface="Times New Roman"/>
                        <a:ea typeface="Times New Roman"/>
                      </a:endParaRPr>
                    </a:p>
                  </a:txBody>
                  <a:tcPr marL="68580" marR="68580" marT="0" marB="0" anchor="ctr"/>
                </a:tc>
                <a:tc rowSpan="2">
                  <a:txBody>
                    <a:bodyPr/>
                    <a:lstStyle/>
                    <a:p>
                      <a:pPr algn="ctr">
                        <a:spcAft>
                          <a:spcPts val="0"/>
                        </a:spcAft>
                      </a:pPr>
                      <a:r>
                        <a:rPr lang="en-US" sz="1200">
                          <a:effectLst/>
                        </a:rPr>
                        <a:t>Lama pengukusan</a:t>
                      </a:r>
                    </a:p>
                    <a:p>
                      <a:pPr algn="ctr">
                        <a:spcAft>
                          <a:spcPts val="0"/>
                        </a:spcAft>
                      </a:pPr>
                      <a:r>
                        <a:rPr lang="id-ID" sz="1200">
                          <a:effectLst/>
                        </a:rPr>
                        <a:t>(B)</a:t>
                      </a:r>
                      <a:endParaRPr lang="en-US" sz="1200">
                        <a:effectLst/>
                        <a:latin typeface="Times New Roman"/>
                        <a:ea typeface="Times New Roman"/>
                      </a:endParaRPr>
                    </a:p>
                  </a:txBody>
                  <a:tcPr marL="68580" marR="68580" marT="0" marB="0" anchor="ctr"/>
                </a:tc>
                <a:tc gridSpan="3">
                  <a:txBody>
                    <a:bodyPr/>
                    <a:lstStyle/>
                    <a:p>
                      <a:pPr algn="ctr">
                        <a:spcAft>
                          <a:spcPts val="0"/>
                        </a:spcAft>
                      </a:pPr>
                      <a:r>
                        <a:rPr lang="id-ID" sz="1200">
                          <a:effectLst/>
                        </a:rPr>
                        <a:t>Kelompok Ulangan</a:t>
                      </a:r>
                      <a:endParaRPr lang="en-US" sz="120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r>
              <a:tr h="249382">
                <a:tc vMerge="1">
                  <a:txBody>
                    <a:bodyPr/>
                    <a:lstStyle/>
                    <a:p>
                      <a:endParaRPr lang="en-US"/>
                    </a:p>
                  </a:txBody>
                  <a:tcPr/>
                </a:tc>
                <a:tc vMerge="1">
                  <a:txBody>
                    <a:bodyPr/>
                    <a:lstStyle/>
                    <a:p>
                      <a:endParaRPr lang="en-US"/>
                    </a:p>
                  </a:txBody>
                  <a:tcPr/>
                </a:tc>
                <a:tc>
                  <a:txBody>
                    <a:bodyPr/>
                    <a:lstStyle/>
                    <a:p>
                      <a:pPr algn="ctr">
                        <a:spcAft>
                          <a:spcPts val="0"/>
                        </a:spcAft>
                      </a:pPr>
                      <a:r>
                        <a:rPr lang="id-ID" sz="1200">
                          <a:effectLst/>
                        </a:rPr>
                        <a:t>I</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II</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III</a:t>
                      </a:r>
                      <a:endParaRPr lang="en-US" sz="1200">
                        <a:effectLst/>
                        <a:latin typeface="Times New Roman"/>
                        <a:ea typeface="Times New Roman"/>
                      </a:endParaRPr>
                    </a:p>
                  </a:txBody>
                  <a:tcPr marL="68580" marR="68580" marT="0" marB="0" anchor="ctr"/>
                </a:tc>
              </a:tr>
              <a:tr h="249382">
                <a:tc rowSpan="3">
                  <a:txBody>
                    <a:bodyPr/>
                    <a:lstStyle/>
                    <a:p>
                      <a:pPr algn="ctr">
                        <a:spcAft>
                          <a:spcPts val="0"/>
                        </a:spcAft>
                      </a:pPr>
                      <a:r>
                        <a:rPr lang="id-ID" sz="1200" dirty="0">
                          <a:effectLst/>
                        </a:rPr>
                        <a:t>a</a:t>
                      </a:r>
                      <a:r>
                        <a:rPr lang="id-ID" sz="1200" baseline="-25000" dirty="0">
                          <a:effectLst/>
                        </a:rPr>
                        <a:t>1</a:t>
                      </a:r>
                      <a:r>
                        <a:rPr lang="en-US" sz="1200" dirty="0">
                          <a:effectLst/>
                        </a:rPr>
                        <a:t> = 28%</a:t>
                      </a:r>
                      <a:endParaRPr lang="en-US" sz="1200" dirty="0">
                        <a:effectLst/>
                        <a:latin typeface="Times New Roman"/>
                        <a:ea typeface="Times New Roman"/>
                      </a:endParaRPr>
                    </a:p>
                  </a:txBody>
                  <a:tcPr marL="68580" marR="68580" marT="0" marB="0" anchor="ctr"/>
                </a:tc>
                <a:tc>
                  <a:txBody>
                    <a:bodyPr/>
                    <a:lstStyle/>
                    <a:p>
                      <a:pPr algn="ctr">
                        <a:spcAft>
                          <a:spcPts val="0"/>
                        </a:spcAft>
                      </a:pPr>
                      <a:r>
                        <a:rPr lang="id-ID" sz="1200">
                          <a:effectLst/>
                        </a:rPr>
                        <a:t>b</a:t>
                      </a:r>
                      <a:r>
                        <a:rPr lang="id-ID" sz="1200" baseline="-25000">
                          <a:effectLst/>
                        </a:rPr>
                        <a:t>1</a:t>
                      </a:r>
                      <a:r>
                        <a:rPr lang="en-US" sz="1200">
                          <a:effectLst/>
                        </a:rPr>
                        <a:t> = 30 menit</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r>
              <a:tr h="249382">
                <a:tc vMerge="1">
                  <a:txBody>
                    <a:bodyPr/>
                    <a:lstStyle/>
                    <a:p>
                      <a:endParaRPr lang="en-US"/>
                    </a:p>
                  </a:txBody>
                  <a:tcPr/>
                </a:tc>
                <a:tc>
                  <a:txBody>
                    <a:bodyPr/>
                    <a:lstStyle/>
                    <a:p>
                      <a:pPr algn="ctr">
                        <a:spcAft>
                          <a:spcPts val="0"/>
                        </a:spcAft>
                      </a:pPr>
                      <a:r>
                        <a:rPr lang="id-ID" sz="1200">
                          <a:effectLst/>
                        </a:rPr>
                        <a:t>b</a:t>
                      </a:r>
                      <a:r>
                        <a:rPr lang="id-ID" sz="1200" baseline="-25000">
                          <a:effectLst/>
                        </a:rPr>
                        <a:t>2 </a:t>
                      </a:r>
                      <a:r>
                        <a:rPr lang="en-US" sz="1200">
                          <a:effectLst/>
                        </a:rPr>
                        <a:t>= 60 menit</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r>
              <a:tr h="249382">
                <a:tc vMerge="1">
                  <a:txBody>
                    <a:bodyPr/>
                    <a:lstStyle/>
                    <a:p>
                      <a:endParaRPr lang="en-US"/>
                    </a:p>
                  </a:txBody>
                  <a:tcPr/>
                </a:tc>
                <a:tc>
                  <a:txBody>
                    <a:bodyPr/>
                    <a:lstStyle/>
                    <a:p>
                      <a:pPr algn="ctr">
                        <a:spcAft>
                          <a:spcPts val="0"/>
                        </a:spcAft>
                      </a:pPr>
                      <a:r>
                        <a:rPr lang="id-ID" sz="1200">
                          <a:effectLst/>
                        </a:rPr>
                        <a:t>b</a:t>
                      </a:r>
                      <a:r>
                        <a:rPr lang="id-ID" sz="1200" baseline="-25000">
                          <a:effectLst/>
                        </a:rPr>
                        <a:t>3</a:t>
                      </a:r>
                      <a:r>
                        <a:rPr lang="en-US" sz="1200">
                          <a:effectLst/>
                        </a:rPr>
                        <a:t> = 90 menit</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r>
              <a:tr h="249382">
                <a:tc rowSpan="3">
                  <a:txBody>
                    <a:bodyPr/>
                    <a:lstStyle/>
                    <a:p>
                      <a:pPr algn="ctr">
                        <a:spcAft>
                          <a:spcPts val="0"/>
                        </a:spcAft>
                      </a:pPr>
                      <a:r>
                        <a:rPr lang="id-ID" sz="1200">
                          <a:effectLst/>
                        </a:rPr>
                        <a:t>a</a:t>
                      </a:r>
                      <a:r>
                        <a:rPr lang="id-ID" sz="1200" baseline="-25000">
                          <a:effectLst/>
                        </a:rPr>
                        <a:t>2 </a:t>
                      </a:r>
                      <a:r>
                        <a:rPr lang="en-US" sz="1200">
                          <a:effectLst/>
                        </a:rPr>
                        <a:t>= 30%</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b</a:t>
                      </a:r>
                      <a:r>
                        <a:rPr lang="id-ID" sz="1200" baseline="-25000">
                          <a:effectLst/>
                        </a:rPr>
                        <a:t>1</a:t>
                      </a:r>
                      <a:r>
                        <a:rPr lang="en-US" sz="1200">
                          <a:effectLst/>
                        </a:rPr>
                        <a:t> = 30 menit</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r>
              <a:tr h="249382">
                <a:tc vMerge="1">
                  <a:txBody>
                    <a:bodyPr/>
                    <a:lstStyle/>
                    <a:p>
                      <a:endParaRPr lang="en-US"/>
                    </a:p>
                  </a:txBody>
                  <a:tcPr/>
                </a:tc>
                <a:tc>
                  <a:txBody>
                    <a:bodyPr/>
                    <a:lstStyle/>
                    <a:p>
                      <a:pPr algn="ctr">
                        <a:spcAft>
                          <a:spcPts val="0"/>
                        </a:spcAft>
                      </a:pPr>
                      <a:r>
                        <a:rPr lang="id-ID" sz="1200">
                          <a:effectLst/>
                        </a:rPr>
                        <a:t>b</a:t>
                      </a:r>
                      <a:r>
                        <a:rPr lang="id-ID" sz="1200" baseline="-25000">
                          <a:effectLst/>
                        </a:rPr>
                        <a:t>2 </a:t>
                      </a:r>
                      <a:r>
                        <a:rPr lang="en-US" sz="1200">
                          <a:effectLst/>
                        </a:rPr>
                        <a:t>= 60 menit</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dirty="0">
                          <a:effectLst/>
                        </a:rPr>
                        <a:t>a</a:t>
                      </a:r>
                      <a:r>
                        <a:rPr lang="id-ID" sz="1200" baseline="-25000" dirty="0">
                          <a:effectLst/>
                        </a:rPr>
                        <a:t>2</a:t>
                      </a:r>
                      <a:r>
                        <a:rPr lang="id-ID" sz="1200" dirty="0">
                          <a:effectLst/>
                        </a:rPr>
                        <a:t> b</a:t>
                      </a:r>
                      <a:r>
                        <a:rPr lang="id-ID" sz="1200" baseline="-25000" dirty="0">
                          <a:effectLst/>
                        </a:rPr>
                        <a:t>2</a:t>
                      </a:r>
                      <a:endParaRPr lang="en-US" sz="1200" dirty="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r>
              <a:tr h="249382">
                <a:tc vMerge="1">
                  <a:txBody>
                    <a:bodyPr/>
                    <a:lstStyle/>
                    <a:p>
                      <a:endParaRPr lang="en-US"/>
                    </a:p>
                  </a:txBody>
                  <a:tcPr/>
                </a:tc>
                <a:tc>
                  <a:txBody>
                    <a:bodyPr/>
                    <a:lstStyle/>
                    <a:p>
                      <a:pPr algn="ctr">
                        <a:spcAft>
                          <a:spcPts val="0"/>
                        </a:spcAft>
                      </a:pPr>
                      <a:r>
                        <a:rPr lang="id-ID" sz="1200">
                          <a:effectLst/>
                        </a:rPr>
                        <a:t>b</a:t>
                      </a:r>
                      <a:r>
                        <a:rPr lang="id-ID" sz="1200" baseline="-25000">
                          <a:effectLst/>
                        </a:rPr>
                        <a:t>3</a:t>
                      </a:r>
                      <a:r>
                        <a:rPr lang="en-US" sz="1200">
                          <a:effectLst/>
                        </a:rPr>
                        <a:t> = 90 menit</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r>
              <a:tr h="249382">
                <a:tc rowSpan="3">
                  <a:txBody>
                    <a:bodyPr/>
                    <a:lstStyle/>
                    <a:p>
                      <a:pPr algn="ctr">
                        <a:spcAft>
                          <a:spcPts val="0"/>
                        </a:spcAft>
                      </a:pPr>
                      <a:r>
                        <a:rPr lang="id-ID" sz="1200">
                          <a:effectLst/>
                        </a:rPr>
                        <a:t>a</a:t>
                      </a:r>
                      <a:r>
                        <a:rPr lang="id-ID" sz="1200" baseline="-25000">
                          <a:effectLst/>
                        </a:rPr>
                        <a:t>3 </a:t>
                      </a:r>
                      <a:r>
                        <a:rPr lang="en-US" sz="1200">
                          <a:effectLst/>
                        </a:rPr>
                        <a:t>= 32%</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b</a:t>
                      </a:r>
                      <a:r>
                        <a:rPr lang="id-ID" sz="1200" baseline="-25000">
                          <a:effectLst/>
                        </a:rPr>
                        <a:t>1</a:t>
                      </a:r>
                      <a:r>
                        <a:rPr lang="en-US" sz="1200">
                          <a:effectLst/>
                        </a:rPr>
                        <a:t> = 30 menit</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r>
              <a:tr h="249382">
                <a:tc vMerge="1">
                  <a:txBody>
                    <a:bodyPr/>
                    <a:lstStyle/>
                    <a:p>
                      <a:endParaRPr lang="en-US"/>
                    </a:p>
                  </a:txBody>
                  <a:tcPr/>
                </a:tc>
                <a:tc>
                  <a:txBody>
                    <a:bodyPr/>
                    <a:lstStyle/>
                    <a:p>
                      <a:pPr algn="ctr">
                        <a:spcAft>
                          <a:spcPts val="0"/>
                        </a:spcAft>
                      </a:pPr>
                      <a:r>
                        <a:rPr lang="id-ID" sz="1200">
                          <a:effectLst/>
                        </a:rPr>
                        <a:t>b</a:t>
                      </a:r>
                      <a:r>
                        <a:rPr lang="id-ID" sz="1200" baseline="-25000">
                          <a:effectLst/>
                        </a:rPr>
                        <a:t>2 </a:t>
                      </a:r>
                      <a:r>
                        <a:rPr lang="en-US" sz="1200">
                          <a:effectLst/>
                        </a:rPr>
                        <a:t>= 60 menit</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r>
              <a:tr h="249382">
                <a:tc vMerge="1">
                  <a:txBody>
                    <a:bodyPr/>
                    <a:lstStyle/>
                    <a:p>
                      <a:endParaRPr lang="en-US"/>
                    </a:p>
                  </a:txBody>
                  <a:tcPr/>
                </a:tc>
                <a:tc>
                  <a:txBody>
                    <a:bodyPr/>
                    <a:lstStyle/>
                    <a:p>
                      <a:pPr algn="ctr">
                        <a:spcAft>
                          <a:spcPts val="0"/>
                        </a:spcAft>
                      </a:pPr>
                      <a:r>
                        <a:rPr lang="id-ID" sz="1200">
                          <a:effectLst/>
                        </a:rPr>
                        <a:t>b</a:t>
                      </a:r>
                      <a:r>
                        <a:rPr lang="id-ID" sz="1200" baseline="-25000">
                          <a:effectLst/>
                        </a:rPr>
                        <a:t>3</a:t>
                      </a:r>
                      <a:r>
                        <a:rPr lang="en-US" sz="1200">
                          <a:effectLst/>
                        </a:rPr>
                        <a:t> = 90 menit</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dirty="0">
                          <a:effectLst/>
                        </a:rPr>
                        <a:t>a</a:t>
                      </a:r>
                      <a:r>
                        <a:rPr lang="id-ID" sz="1200" baseline="-25000" dirty="0">
                          <a:effectLst/>
                        </a:rPr>
                        <a:t>3</a:t>
                      </a:r>
                      <a:r>
                        <a:rPr lang="id-ID" sz="1200" dirty="0">
                          <a:effectLst/>
                        </a:rPr>
                        <a:t> b</a:t>
                      </a:r>
                      <a:r>
                        <a:rPr lang="id-ID" sz="1200" baseline="-25000" dirty="0">
                          <a:effectLst/>
                        </a:rPr>
                        <a:t>3</a:t>
                      </a:r>
                      <a:endParaRPr lang="en-US" sz="1200" dirty="0">
                        <a:effectLst/>
                        <a:latin typeface="Times New Roman"/>
                        <a:ea typeface="Times New Roman"/>
                      </a:endParaRPr>
                    </a:p>
                  </a:txBody>
                  <a:tcPr marL="68580" marR="68580" marT="0" marB="0" anchor="ct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543879977"/>
              </p:ext>
            </p:extLst>
          </p:nvPr>
        </p:nvGraphicFramePr>
        <p:xfrm>
          <a:off x="609600" y="4495800"/>
          <a:ext cx="5715000" cy="335280"/>
        </p:xfrm>
        <a:graphic>
          <a:graphicData uri="http://schemas.openxmlformats.org/drawingml/2006/table">
            <a:tbl>
              <a:tblPr firstRow="1" firstCol="1" bandRow="1">
                <a:tableStyleId>{5C22544A-7EE6-4342-B048-85BDC9FD1C3A}</a:tableStyleId>
              </a:tblPr>
              <a:tblGrid>
                <a:gridCol w="635000"/>
                <a:gridCol w="635000"/>
                <a:gridCol w="635000"/>
                <a:gridCol w="635000"/>
                <a:gridCol w="635000"/>
                <a:gridCol w="635000"/>
                <a:gridCol w="635000"/>
                <a:gridCol w="635000"/>
                <a:gridCol w="635000"/>
              </a:tblGrid>
              <a:tr h="335280">
                <a:tc>
                  <a:txBody>
                    <a:bodyPr/>
                    <a:lstStyle/>
                    <a:p>
                      <a:pPr algn="ctr">
                        <a:spcBef>
                          <a:spcPts val="200"/>
                        </a:spcBef>
                        <a:spcAft>
                          <a:spcPts val="200"/>
                        </a:spcAft>
                      </a:pPr>
                      <a:r>
                        <a:rPr lang="id-ID" sz="1200">
                          <a:effectLst/>
                        </a:rPr>
                        <a:t>a</a:t>
                      </a:r>
                      <a:r>
                        <a:rPr lang="id-ID" sz="1200" baseline="-25000">
                          <a:effectLst/>
                        </a:rPr>
                        <a:t>1</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2</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2</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3</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3</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1</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3</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1</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dirty="0">
                          <a:effectLst/>
                        </a:rPr>
                        <a:t>a</a:t>
                      </a:r>
                      <a:r>
                        <a:rPr lang="id-ID" sz="1200" baseline="-25000" dirty="0">
                          <a:effectLst/>
                        </a:rPr>
                        <a:t>2</a:t>
                      </a:r>
                      <a:r>
                        <a:rPr lang="id-ID" sz="1200" dirty="0">
                          <a:effectLst/>
                        </a:rPr>
                        <a:t> b</a:t>
                      </a:r>
                      <a:r>
                        <a:rPr lang="id-ID" sz="1200" baseline="-25000" dirty="0">
                          <a:effectLst/>
                        </a:rPr>
                        <a:t>3</a:t>
                      </a:r>
                      <a:endParaRPr lang="en-US" sz="1200" dirty="0">
                        <a:effectLst/>
                        <a:latin typeface="Times New Roman"/>
                        <a:ea typeface="Times New Roman"/>
                      </a:endParaRPr>
                    </a:p>
                  </a:txBody>
                  <a:tcPr marL="68580" marR="68580" marT="0" marB="0" anchor="ct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273337622"/>
              </p:ext>
            </p:extLst>
          </p:nvPr>
        </p:nvGraphicFramePr>
        <p:xfrm>
          <a:off x="609600" y="5334000"/>
          <a:ext cx="5715000" cy="304800"/>
        </p:xfrm>
        <a:graphic>
          <a:graphicData uri="http://schemas.openxmlformats.org/drawingml/2006/table">
            <a:tbl>
              <a:tblPr firstRow="1" firstCol="1" bandRow="1">
                <a:tableStyleId>{5C22544A-7EE6-4342-B048-85BDC9FD1C3A}</a:tableStyleId>
              </a:tblPr>
              <a:tblGrid>
                <a:gridCol w="635000"/>
                <a:gridCol w="635000"/>
                <a:gridCol w="635000"/>
                <a:gridCol w="635000"/>
                <a:gridCol w="635000"/>
                <a:gridCol w="635000"/>
                <a:gridCol w="635000"/>
                <a:gridCol w="635000"/>
                <a:gridCol w="635000"/>
              </a:tblGrid>
              <a:tr h="304800">
                <a:tc>
                  <a:txBody>
                    <a:bodyPr/>
                    <a:lstStyle/>
                    <a:p>
                      <a:pPr algn="ctr">
                        <a:spcBef>
                          <a:spcPts val="200"/>
                        </a:spcBef>
                        <a:spcAft>
                          <a:spcPts val="200"/>
                        </a:spcAft>
                      </a:pPr>
                      <a:r>
                        <a:rPr lang="id-ID" sz="1200" dirty="0">
                          <a:effectLst/>
                        </a:rPr>
                        <a:t>a</a:t>
                      </a:r>
                      <a:r>
                        <a:rPr lang="id-ID" sz="1200" baseline="-25000" dirty="0">
                          <a:effectLst/>
                        </a:rPr>
                        <a:t>2</a:t>
                      </a:r>
                      <a:r>
                        <a:rPr lang="id-ID" sz="1200" dirty="0">
                          <a:effectLst/>
                        </a:rPr>
                        <a:t> b</a:t>
                      </a:r>
                      <a:r>
                        <a:rPr lang="id-ID" sz="1200" baseline="-25000" dirty="0">
                          <a:effectLst/>
                        </a:rPr>
                        <a:t>3</a:t>
                      </a:r>
                      <a:endParaRPr lang="en-US" sz="1200" dirty="0">
                        <a:effectLst/>
                        <a:latin typeface="Times New Roman"/>
                        <a:ea typeface="Times New Roman"/>
                      </a:endParaRPr>
                    </a:p>
                  </a:txBody>
                  <a:tcPr marL="68580" marR="68580" marT="0" marB="0"/>
                </a:tc>
                <a:tc>
                  <a:txBody>
                    <a:bodyPr/>
                    <a:lstStyle/>
                    <a:p>
                      <a:pPr algn="ctr">
                        <a:spcBef>
                          <a:spcPts val="200"/>
                        </a:spcBef>
                        <a:spcAft>
                          <a:spcPts val="200"/>
                        </a:spcAft>
                      </a:pPr>
                      <a:r>
                        <a:rPr lang="id-ID" sz="1200" dirty="0">
                          <a:effectLst/>
                        </a:rPr>
                        <a:t>a</a:t>
                      </a:r>
                      <a:r>
                        <a:rPr lang="id-ID" sz="1200" baseline="-25000" dirty="0">
                          <a:effectLst/>
                        </a:rPr>
                        <a:t>1</a:t>
                      </a:r>
                      <a:r>
                        <a:rPr lang="id-ID" sz="1200" dirty="0">
                          <a:effectLst/>
                        </a:rPr>
                        <a:t> b</a:t>
                      </a:r>
                      <a:r>
                        <a:rPr lang="id-ID" sz="1200" baseline="-25000" dirty="0">
                          <a:effectLst/>
                        </a:rPr>
                        <a:t>3</a:t>
                      </a:r>
                      <a:endParaRPr lang="en-US" sz="1200" dirty="0">
                        <a:effectLst/>
                        <a:latin typeface="Times New Roman"/>
                        <a:ea typeface="Times New Roman"/>
                      </a:endParaRPr>
                    </a:p>
                  </a:txBody>
                  <a:tcPr marL="68580" marR="68580" marT="0" marB="0"/>
                </a:tc>
                <a:tc>
                  <a:txBody>
                    <a:bodyPr/>
                    <a:lstStyle/>
                    <a:p>
                      <a:pPr algn="ctr">
                        <a:spcBef>
                          <a:spcPts val="200"/>
                        </a:spcBef>
                        <a:spcAft>
                          <a:spcPts val="200"/>
                        </a:spcAft>
                      </a:pPr>
                      <a:r>
                        <a:rPr lang="id-ID" sz="1200" dirty="0">
                          <a:effectLst/>
                        </a:rPr>
                        <a:t>a</a:t>
                      </a:r>
                      <a:r>
                        <a:rPr lang="id-ID" sz="1200" baseline="-25000" dirty="0">
                          <a:effectLst/>
                        </a:rPr>
                        <a:t>1</a:t>
                      </a:r>
                      <a:r>
                        <a:rPr lang="id-ID" sz="1200" dirty="0">
                          <a:effectLst/>
                        </a:rPr>
                        <a:t> b</a:t>
                      </a:r>
                      <a:r>
                        <a:rPr lang="id-ID" sz="1200" baseline="-25000" dirty="0">
                          <a:effectLst/>
                        </a:rPr>
                        <a:t>1</a:t>
                      </a:r>
                      <a:endParaRPr lang="en-US" sz="1200" dirty="0">
                        <a:effectLst/>
                        <a:latin typeface="Times New Roman"/>
                        <a:ea typeface="Times New Roman"/>
                      </a:endParaRPr>
                    </a:p>
                  </a:txBody>
                  <a:tcPr marL="68580" marR="68580" marT="0" marB="0"/>
                </a:tc>
                <a:tc>
                  <a:txBody>
                    <a:bodyPr/>
                    <a:lstStyle/>
                    <a:p>
                      <a:pPr algn="ctr">
                        <a:spcBef>
                          <a:spcPts val="200"/>
                        </a:spcBef>
                        <a:spcAft>
                          <a:spcPts val="200"/>
                        </a:spcAft>
                      </a:pPr>
                      <a:r>
                        <a:rPr lang="id-ID" sz="1200" dirty="0">
                          <a:effectLst/>
                        </a:rPr>
                        <a:t>a</a:t>
                      </a:r>
                      <a:r>
                        <a:rPr lang="id-ID" sz="1200" baseline="-25000" dirty="0">
                          <a:effectLst/>
                        </a:rPr>
                        <a:t>3</a:t>
                      </a:r>
                      <a:r>
                        <a:rPr lang="id-ID" sz="1200" dirty="0">
                          <a:effectLst/>
                        </a:rPr>
                        <a:t> b</a:t>
                      </a:r>
                      <a:r>
                        <a:rPr lang="id-ID" sz="1200" baseline="-25000" dirty="0">
                          <a:effectLst/>
                        </a:rPr>
                        <a:t>2</a:t>
                      </a:r>
                      <a:endParaRPr lang="en-US" sz="1200" dirty="0">
                        <a:effectLst/>
                        <a:latin typeface="Times New Roman"/>
                        <a:ea typeface="Times New Roman"/>
                      </a:endParaRPr>
                    </a:p>
                  </a:txBody>
                  <a:tcPr marL="68580" marR="68580" marT="0" marB="0"/>
                </a:tc>
                <a:tc>
                  <a:txBody>
                    <a:bodyPr/>
                    <a:lstStyle/>
                    <a:p>
                      <a:pPr algn="ctr">
                        <a:spcBef>
                          <a:spcPts val="200"/>
                        </a:spcBef>
                        <a:spcAft>
                          <a:spcPts val="200"/>
                        </a:spcAft>
                      </a:pPr>
                      <a:r>
                        <a:rPr lang="id-ID" sz="1200" dirty="0">
                          <a:effectLst/>
                        </a:rPr>
                        <a:t>a</a:t>
                      </a:r>
                      <a:r>
                        <a:rPr lang="id-ID" sz="1200" baseline="-25000" dirty="0">
                          <a:effectLst/>
                        </a:rPr>
                        <a:t>2</a:t>
                      </a:r>
                      <a:r>
                        <a:rPr lang="id-ID" sz="1200" dirty="0">
                          <a:effectLst/>
                        </a:rPr>
                        <a:t> b</a:t>
                      </a:r>
                      <a:r>
                        <a:rPr lang="id-ID" sz="1200" baseline="-25000" dirty="0">
                          <a:effectLst/>
                        </a:rPr>
                        <a:t>2</a:t>
                      </a:r>
                      <a:endParaRPr lang="en-US" sz="1200" dirty="0">
                        <a:effectLst/>
                        <a:latin typeface="Times New Roman"/>
                        <a:ea typeface="Times New Roman"/>
                      </a:endParaRPr>
                    </a:p>
                  </a:txBody>
                  <a:tcPr marL="68580" marR="68580" marT="0" marB="0"/>
                </a:tc>
                <a:tc>
                  <a:txBody>
                    <a:bodyPr/>
                    <a:lstStyle/>
                    <a:p>
                      <a:pPr algn="ctr">
                        <a:spcBef>
                          <a:spcPts val="200"/>
                        </a:spcBef>
                        <a:spcAft>
                          <a:spcPts val="200"/>
                        </a:spcAft>
                      </a:pPr>
                      <a:r>
                        <a:rPr lang="id-ID" sz="1200" dirty="0">
                          <a:effectLst/>
                        </a:rPr>
                        <a:t>a</a:t>
                      </a:r>
                      <a:r>
                        <a:rPr lang="id-ID" sz="1200" baseline="-25000" dirty="0">
                          <a:effectLst/>
                        </a:rPr>
                        <a:t>1</a:t>
                      </a:r>
                      <a:r>
                        <a:rPr lang="id-ID" sz="1200" dirty="0">
                          <a:effectLst/>
                        </a:rPr>
                        <a:t> b</a:t>
                      </a:r>
                      <a:r>
                        <a:rPr lang="id-ID" sz="1200" baseline="-25000" dirty="0">
                          <a:effectLst/>
                        </a:rPr>
                        <a:t>2</a:t>
                      </a:r>
                      <a:endParaRPr lang="en-US" sz="1200" dirty="0">
                        <a:effectLst/>
                        <a:latin typeface="Times New Roman"/>
                        <a:ea typeface="Times New Roman"/>
                      </a:endParaRPr>
                    </a:p>
                  </a:txBody>
                  <a:tcPr marL="68580" marR="68580" marT="0" marB="0"/>
                </a:tc>
                <a:tc>
                  <a:txBody>
                    <a:bodyPr/>
                    <a:lstStyle/>
                    <a:p>
                      <a:pPr algn="ctr">
                        <a:spcBef>
                          <a:spcPts val="200"/>
                        </a:spcBef>
                        <a:spcAft>
                          <a:spcPts val="200"/>
                        </a:spcAft>
                      </a:pPr>
                      <a:r>
                        <a:rPr lang="id-ID" sz="1200" dirty="0">
                          <a:effectLst/>
                        </a:rPr>
                        <a:t>a</a:t>
                      </a:r>
                      <a:r>
                        <a:rPr lang="id-ID" sz="1200" baseline="-25000" dirty="0">
                          <a:effectLst/>
                        </a:rPr>
                        <a:t>3</a:t>
                      </a:r>
                      <a:r>
                        <a:rPr lang="id-ID" sz="1200" dirty="0">
                          <a:effectLst/>
                        </a:rPr>
                        <a:t> b</a:t>
                      </a:r>
                      <a:r>
                        <a:rPr lang="id-ID" sz="1200" baseline="-25000" dirty="0">
                          <a:effectLst/>
                        </a:rPr>
                        <a:t>3</a:t>
                      </a:r>
                      <a:endParaRPr lang="en-US" sz="1200" dirty="0">
                        <a:effectLst/>
                        <a:latin typeface="Times New Roman"/>
                        <a:ea typeface="Times New Roman"/>
                      </a:endParaRPr>
                    </a:p>
                  </a:txBody>
                  <a:tcPr marL="68580" marR="68580" marT="0" marB="0"/>
                </a:tc>
                <a:tc>
                  <a:txBody>
                    <a:bodyPr/>
                    <a:lstStyle/>
                    <a:p>
                      <a:pPr algn="ctr">
                        <a:spcBef>
                          <a:spcPts val="200"/>
                        </a:spcBef>
                        <a:spcAft>
                          <a:spcPts val="200"/>
                        </a:spcAft>
                      </a:pPr>
                      <a:r>
                        <a:rPr lang="id-ID" sz="1200">
                          <a:effectLst/>
                        </a:rPr>
                        <a:t>a</a:t>
                      </a:r>
                      <a:r>
                        <a:rPr lang="id-ID" sz="1200" baseline="-25000">
                          <a:effectLst/>
                        </a:rPr>
                        <a:t>2</a:t>
                      </a:r>
                      <a:r>
                        <a:rPr lang="id-ID" sz="1200">
                          <a:effectLst/>
                        </a:rPr>
                        <a:t> b</a:t>
                      </a:r>
                      <a:r>
                        <a:rPr lang="id-ID" sz="1200" baseline="-25000">
                          <a:effectLst/>
                        </a:rPr>
                        <a:t>1</a:t>
                      </a:r>
                      <a:endParaRPr lang="en-US" sz="1200">
                        <a:effectLst/>
                        <a:latin typeface="Times New Roman"/>
                        <a:ea typeface="Times New Roman"/>
                      </a:endParaRPr>
                    </a:p>
                  </a:txBody>
                  <a:tcPr marL="68580" marR="68580" marT="0" marB="0"/>
                </a:tc>
                <a:tc>
                  <a:txBody>
                    <a:bodyPr/>
                    <a:lstStyle/>
                    <a:p>
                      <a:pPr algn="ctr">
                        <a:spcBef>
                          <a:spcPts val="200"/>
                        </a:spcBef>
                        <a:spcAft>
                          <a:spcPts val="200"/>
                        </a:spcAft>
                      </a:pPr>
                      <a:r>
                        <a:rPr lang="id-ID" sz="1200" dirty="0">
                          <a:effectLst/>
                        </a:rPr>
                        <a:t>a</a:t>
                      </a:r>
                      <a:r>
                        <a:rPr lang="id-ID" sz="1200" baseline="-25000" dirty="0">
                          <a:effectLst/>
                        </a:rPr>
                        <a:t>3</a:t>
                      </a:r>
                      <a:r>
                        <a:rPr lang="id-ID" sz="1200" dirty="0">
                          <a:effectLst/>
                        </a:rPr>
                        <a:t> b</a:t>
                      </a:r>
                      <a:r>
                        <a:rPr lang="id-ID" sz="1200" baseline="-25000" dirty="0">
                          <a:effectLst/>
                        </a:rPr>
                        <a:t>1</a:t>
                      </a:r>
                      <a:endParaRPr lang="en-US" sz="1200" dirty="0">
                        <a:effectLst/>
                        <a:latin typeface="Times New Roman"/>
                        <a:ea typeface="Times New Roman"/>
                      </a:endParaRPr>
                    </a:p>
                  </a:txBody>
                  <a:tcPr marL="68580" marR="68580" marT="0" marB="0"/>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506045540"/>
              </p:ext>
            </p:extLst>
          </p:nvPr>
        </p:nvGraphicFramePr>
        <p:xfrm>
          <a:off x="609600" y="6172200"/>
          <a:ext cx="5715000" cy="304800"/>
        </p:xfrm>
        <a:graphic>
          <a:graphicData uri="http://schemas.openxmlformats.org/drawingml/2006/table">
            <a:tbl>
              <a:tblPr firstRow="1" firstCol="1" bandRow="1">
                <a:tableStyleId>{5C22544A-7EE6-4342-B048-85BDC9FD1C3A}</a:tableStyleId>
              </a:tblPr>
              <a:tblGrid>
                <a:gridCol w="635000"/>
                <a:gridCol w="635000"/>
                <a:gridCol w="635000"/>
                <a:gridCol w="635000"/>
                <a:gridCol w="635000"/>
                <a:gridCol w="635000"/>
                <a:gridCol w="635000"/>
                <a:gridCol w="635000"/>
                <a:gridCol w="635000"/>
              </a:tblGrid>
              <a:tr h="304800">
                <a:tc>
                  <a:txBody>
                    <a:bodyPr/>
                    <a:lstStyle/>
                    <a:p>
                      <a:pPr algn="ctr">
                        <a:spcBef>
                          <a:spcPts val="200"/>
                        </a:spcBef>
                        <a:spcAft>
                          <a:spcPts val="200"/>
                        </a:spcAft>
                      </a:pPr>
                      <a:r>
                        <a:rPr lang="id-ID" sz="1200">
                          <a:effectLst/>
                        </a:rPr>
                        <a:t>a</a:t>
                      </a:r>
                      <a:r>
                        <a:rPr lang="id-ID" sz="1200" baseline="-25000">
                          <a:effectLst/>
                        </a:rPr>
                        <a:t>3</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3</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2</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2</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1</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1</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2</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a:effectLst/>
                        </a:rPr>
                        <a:t>a</a:t>
                      </a:r>
                      <a:r>
                        <a:rPr lang="id-ID" sz="1200" baseline="-25000">
                          <a:effectLst/>
                        </a:rPr>
                        <a:t>1</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dirty="0">
                          <a:effectLst/>
                        </a:rPr>
                        <a:t>a</a:t>
                      </a:r>
                      <a:r>
                        <a:rPr lang="id-ID" sz="1200" baseline="-25000" dirty="0">
                          <a:effectLst/>
                        </a:rPr>
                        <a:t>3</a:t>
                      </a:r>
                      <a:r>
                        <a:rPr lang="id-ID" sz="1200" dirty="0">
                          <a:effectLst/>
                        </a:rPr>
                        <a:t> b</a:t>
                      </a:r>
                      <a:r>
                        <a:rPr lang="id-ID" sz="1200" baseline="-25000" dirty="0">
                          <a:effectLst/>
                        </a:rPr>
                        <a:t>3</a:t>
                      </a:r>
                      <a:endParaRPr lang="en-US"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367896726"/>
      </p:ext>
    </p:extLst>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 y="152400"/>
            <a:ext cx="8839200" cy="6553200"/>
          </a:xfrm>
          <a:prstGeom prst="roundRect">
            <a:avLst/>
          </a:prstGeom>
          <a:gradFill flip="none" rotWithShape="1">
            <a:gsLst>
              <a:gs pos="0">
                <a:schemeClr val="accent1">
                  <a:lumMod val="20000"/>
                  <a:lumOff val="80000"/>
                  <a:shade val="30000"/>
                  <a:satMod val="115000"/>
                  <a:alpha val="20000"/>
                </a:schemeClr>
              </a:gs>
              <a:gs pos="50000">
                <a:schemeClr val="accent1">
                  <a:lumMod val="20000"/>
                  <a:lumOff val="80000"/>
                  <a:shade val="67500"/>
                  <a:satMod val="115000"/>
                  <a:alpha val="40000"/>
                </a:schemeClr>
              </a:gs>
              <a:gs pos="100000">
                <a:schemeClr val="accent1">
                  <a:lumMod val="20000"/>
                  <a:lumOff val="80000"/>
                  <a:shade val="100000"/>
                  <a:satMod val="115000"/>
                  <a:alpha val="40000"/>
                </a:schemeClr>
              </a:gs>
            </a:gsLst>
            <a:lin ang="108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smtClean="0">
                <a:ln>
                  <a:solidFill>
                    <a:schemeClr val="accent2">
                      <a:lumMod val="50000"/>
                    </a:schemeClr>
                  </a:solidFill>
                </a:ln>
                <a:solidFill>
                  <a:schemeClr val="accent2">
                    <a:lumMod val="50000"/>
                  </a:schemeClr>
                </a:solidFill>
              </a:rPr>
              <a:t>Rancangan</a:t>
            </a:r>
            <a:r>
              <a:rPr lang="en-US" sz="3200" dirty="0" smtClean="0">
                <a:ln>
                  <a:solidFill>
                    <a:schemeClr val="accent2">
                      <a:lumMod val="50000"/>
                    </a:schemeClr>
                  </a:solidFill>
                </a:ln>
                <a:solidFill>
                  <a:schemeClr val="accent2">
                    <a:lumMod val="50000"/>
                  </a:schemeClr>
                </a:solidFill>
              </a:rPr>
              <a:t> </a:t>
            </a:r>
            <a:r>
              <a:rPr lang="en-US" sz="3200" dirty="0" err="1" smtClean="0">
                <a:ln>
                  <a:solidFill>
                    <a:schemeClr val="accent2">
                      <a:lumMod val="50000"/>
                    </a:schemeClr>
                  </a:solidFill>
                </a:ln>
                <a:solidFill>
                  <a:schemeClr val="accent2">
                    <a:lumMod val="50000"/>
                  </a:schemeClr>
                </a:solidFill>
              </a:rPr>
              <a:t>Analisis</a:t>
            </a:r>
            <a:endParaRPr lang="en-US" sz="3200" dirty="0" smtClean="0">
              <a:ln>
                <a:solidFill>
                  <a:schemeClr val="accent2">
                    <a:lumMod val="50000"/>
                  </a:schemeClr>
                </a:solidFill>
              </a:ln>
              <a:solidFill>
                <a:schemeClr val="accent2">
                  <a:lumMod val="50000"/>
                </a:schemeClr>
              </a:solidFill>
            </a:endParaRPr>
          </a:p>
          <a:p>
            <a:endParaRPr lang="en-US" sz="2000" dirty="0" smtClean="0">
              <a:ln>
                <a:solidFill>
                  <a:schemeClr val="accent2">
                    <a:lumMod val="50000"/>
                  </a:schemeClr>
                </a:solidFill>
              </a:ln>
              <a:solidFill>
                <a:schemeClr val="accent2">
                  <a:lumMod val="50000"/>
                </a:schemeClr>
              </a:solidFill>
            </a:endParaRPr>
          </a:p>
          <a:p>
            <a:r>
              <a:rPr lang="en-US" sz="2400" dirty="0" err="1">
                <a:solidFill>
                  <a:schemeClr val="accent2">
                    <a:lumMod val="50000"/>
                  </a:schemeClr>
                </a:solidFill>
              </a:rPr>
              <a:t>Berdasarkan</a:t>
            </a:r>
            <a:r>
              <a:rPr lang="en-US" sz="2400" dirty="0">
                <a:solidFill>
                  <a:schemeClr val="accent2">
                    <a:lumMod val="50000"/>
                  </a:schemeClr>
                </a:solidFill>
              </a:rPr>
              <a:t> </a:t>
            </a:r>
            <a:r>
              <a:rPr lang="id-ID" sz="2400" dirty="0">
                <a:solidFill>
                  <a:schemeClr val="accent2">
                    <a:lumMod val="50000"/>
                  </a:schemeClr>
                </a:solidFill>
              </a:rPr>
              <a:t>rancangan percobaan diatas,</a:t>
            </a:r>
            <a:r>
              <a:rPr lang="en-US" sz="2400" dirty="0">
                <a:solidFill>
                  <a:schemeClr val="accent2">
                    <a:lumMod val="50000"/>
                  </a:schemeClr>
                </a:solidFill>
              </a:rPr>
              <a:t> </a:t>
            </a:r>
            <a:r>
              <a:rPr lang="en-US" sz="2400" dirty="0" err="1">
                <a:solidFill>
                  <a:schemeClr val="accent2">
                    <a:lumMod val="50000"/>
                  </a:schemeClr>
                </a:solidFill>
              </a:rPr>
              <a:t>maka</a:t>
            </a:r>
            <a:r>
              <a:rPr lang="en-US" sz="2400" dirty="0">
                <a:solidFill>
                  <a:schemeClr val="accent2">
                    <a:lumMod val="50000"/>
                  </a:schemeClr>
                </a:solidFill>
              </a:rPr>
              <a:t> </a:t>
            </a:r>
            <a:r>
              <a:rPr lang="en-US" sz="2400" dirty="0" err="1">
                <a:solidFill>
                  <a:schemeClr val="accent2">
                    <a:lumMod val="50000"/>
                  </a:schemeClr>
                </a:solidFill>
              </a:rPr>
              <a:t>dapat</a:t>
            </a:r>
            <a:r>
              <a:rPr lang="en-US" sz="2400" dirty="0">
                <a:solidFill>
                  <a:schemeClr val="accent2">
                    <a:lumMod val="50000"/>
                  </a:schemeClr>
                </a:solidFill>
              </a:rPr>
              <a:t> </a:t>
            </a:r>
            <a:r>
              <a:rPr lang="en-US" sz="2400" dirty="0" err="1">
                <a:solidFill>
                  <a:schemeClr val="accent2">
                    <a:lumMod val="50000"/>
                  </a:schemeClr>
                </a:solidFill>
              </a:rPr>
              <a:t>dibuat</a:t>
            </a:r>
            <a:r>
              <a:rPr lang="en-US" sz="2400" dirty="0">
                <a:solidFill>
                  <a:schemeClr val="accent2">
                    <a:lumMod val="50000"/>
                  </a:schemeClr>
                </a:solidFill>
              </a:rPr>
              <a:t> </a:t>
            </a:r>
            <a:r>
              <a:rPr lang="en-US" sz="2400" dirty="0" err="1">
                <a:solidFill>
                  <a:schemeClr val="accent2">
                    <a:lumMod val="50000"/>
                  </a:schemeClr>
                </a:solidFill>
              </a:rPr>
              <a:t>analisis</a:t>
            </a:r>
            <a:r>
              <a:rPr lang="en-US" sz="2400" dirty="0">
                <a:solidFill>
                  <a:schemeClr val="accent2">
                    <a:lumMod val="50000"/>
                  </a:schemeClr>
                </a:solidFill>
              </a:rPr>
              <a:t> </a:t>
            </a:r>
            <a:r>
              <a:rPr lang="en-US" sz="2400" dirty="0" err="1">
                <a:solidFill>
                  <a:schemeClr val="accent2">
                    <a:lumMod val="50000"/>
                  </a:schemeClr>
                </a:solidFill>
              </a:rPr>
              <a:t>variansi</a:t>
            </a:r>
            <a:r>
              <a:rPr lang="en-US" sz="2400" dirty="0">
                <a:solidFill>
                  <a:schemeClr val="accent2">
                    <a:lumMod val="50000"/>
                  </a:schemeClr>
                </a:solidFill>
              </a:rPr>
              <a:t> (ANAVA) </a:t>
            </a:r>
            <a:r>
              <a:rPr lang="en-US" sz="2400" dirty="0" err="1">
                <a:solidFill>
                  <a:schemeClr val="accent2">
                    <a:lumMod val="50000"/>
                  </a:schemeClr>
                </a:solidFill>
              </a:rPr>
              <a:t>untuk</a:t>
            </a:r>
            <a:r>
              <a:rPr lang="en-US" sz="2400" dirty="0">
                <a:solidFill>
                  <a:schemeClr val="accent2">
                    <a:lumMod val="50000"/>
                  </a:schemeClr>
                </a:solidFill>
              </a:rPr>
              <a:t> </a:t>
            </a:r>
            <a:r>
              <a:rPr lang="en-US" sz="2400" dirty="0" err="1">
                <a:solidFill>
                  <a:schemeClr val="accent2">
                    <a:lumMod val="50000"/>
                  </a:schemeClr>
                </a:solidFill>
              </a:rPr>
              <a:t>mendapatkan</a:t>
            </a:r>
            <a:r>
              <a:rPr lang="en-US" sz="2400" dirty="0">
                <a:solidFill>
                  <a:schemeClr val="accent2">
                    <a:lumMod val="50000"/>
                  </a:schemeClr>
                </a:solidFill>
              </a:rPr>
              <a:t> </a:t>
            </a:r>
            <a:r>
              <a:rPr lang="en-US" sz="2400" dirty="0" err="1">
                <a:solidFill>
                  <a:schemeClr val="accent2">
                    <a:lumMod val="50000"/>
                  </a:schemeClr>
                </a:solidFill>
              </a:rPr>
              <a:t>kesimpulan</a:t>
            </a:r>
            <a:r>
              <a:rPr lang="en-US" sz="2400" dirty="0">
                <a:solidFill>
                  <a:schemeClr val="accent2">
                    <a:lumMod val="50000"/>
                  </a:schemeClr>
                </a:solidFill>
              </a:rPr>
              <a:t> </a:t>
            </a:r>
            <a:r>
              <a:rPr lang="en-US" sz="2400" dirty="0" err="1">
                <a:solidFill>
                  <a:schemeClr val="accent2">
                    <a:lumMod val="50000"/>
                  </a:schemeClr>
                </a:solidFill>
              </a:rPr>
              <a:t>mengenai</a:t>
            </a:r>
            <a:r>
              <a:rPr lang="en-US" sz="2400" dirty="0">
                <a:solidFill>
                  <a:schemeClr val="accent2">
                    <a:lumMod val="50000"/>
                  </a:schemeClr>
                </a:solidFill>
              </a:rPr>
              <a:t> </a:t>
            </a:r>
            <a:r>
              <a:rPr lang="en-US" sz="2400" dirty="0" err="1">
                <a:solidFill>
                  <a:schemeClr val="accent2">
                    <a:lumMod val="50000"/>
                  </a:schemeClr>
                </a:solidFill>
              </a:rPr>
              <a:t>pengaruh</a:t>
            </a:r>
            <a:r>
              <a:rPr lang="en-US" sz="2400" dirty="0">
                <a:solidFill>
                  <a:schemeClr val="accent2">
                    <a:lumMod val="50000"/>
                  </a:schemeClr>
                </a:solidFill>
              </a:rPr>
              <a:t> </a:t>
            </a:r>
            <a:r>
              <a:rPr lang="en-US" sz="2400" dirty="0" err="1">
                <a:solidFill>
                  <a:schemeClr val="accent2">
                    <a:lumMod val="50000"/>
                  </a:schemeClr>
                </a:solidFill>
              </a:rPr>
              <a:t>perlakuan</a:t>
            </a:r>
            <a:r>
              <a:rPr lang="en-US" sz="2400" dirty="0">
                <a:solidFill>
                  <a:schemeClr val="accent2">
                    <a:lumMod val="50000"/>
                  </a:schemeClr>
                </a:solidFill>
              </a:rPr>
              <a:t> </a:t>
            </a:r>
            <a:r>
              <a:rPr lang="en-US" sz="2400" dirty="0" err="1">
                <a:solidFill>
                  <a:schemeClr val="accent2">
                    <a:lumMod val="50000"/>
                  </a:schemeClr>
                </a:solidFill>
              </a:rPr>
              <a:t>seperti</a:t>
            </a:r>
            <a:r>
              <a:rPr lang="en-US" sz="2400" dirty="0">
                <a:solidFill>
                  <a:schemeClr val="accent2">
                    <a:lumMod val="50000"/>
                  </a:schemeClr>
                </a:solidFill>
              </a:rPr>
              <a:t> </a:t>
            </a:r>
            <a:r>
              <a:rPr lang="en-US" sz="2400" dirty="0" err="1">
                <a:solidFill>
                  <a:schemeClr val="accent2">
                    <a:lumMod val="50000"/>
                  </a:schemeClr>
                </a:solidFill>
              </a:rPr>
              <a:t>pada</a:t>
            </a:r>
            <a:r>
              <a:rPr lang="en-US" sz="2400" dirty="0">
                <a:solidFill>
                  <a:schemeClr val="accent2">
                    <a:lumMod val="50000"/>
                  </a:schemeClr>
                </a:solidFill>
              </a:rPr>
              <a:t> </a:t>
            </a:r>
            <a:r>
              <a:rPr lang="en-US" sz="2400" dirty="0" err="1">
                <a:solidFill>
                  <a:schemeClr val="accent2">
                    <a:lumMod val="50000"/>
                  </a:schemeClr>
                </a:solidFill>
              </a:rPr>
              <a:t>Tabel</a:t>
            </a:r>
            <a:r>
              <a:rPr lang="en-US" sz="2400" dirty="0">
                <a:solidFill>
                  <a:schemeClr val="accent2">
                    <a:lumMod val="50000"/>
                  </a:schemeClr>
                </a:solidFill>
              </a:rPr>
              <a:t> </a:t>
            </a:r>
            <a:r>
              <a:rPr lang="en-US" sz="2400" dirty="0" err="1" smtClean="0">
                <a:solidFill>
                  <a:schemeClr val="accent2">
                    <a:lumMod val="50000"/>
                  </a:schemeClr>
                </a:solidFill>
              </a:rPr>
              <a:t>berikut</a:t>
            </a:r>
            <a:r>
              <a:rPr lang="en-US" sz="2400" dirty="0" smtClean="0">
                <a:solidFill>
                  <a:schemeClr val="accent2">
                    <a:lumMod val="50000"/>
                  </a:schemeClr>
                </a:solidFill>
              </a:rPr>
              <a:t> :</a:t>
            </a:r>
          </a:p>
          <a:p>
            <a:endParaRPr lang="en-US" sz="2400" dirty="0" smtClean="0">
              <a:ln>
                <a:solidFill>
                  <a:schemeClr val="accent2">
                    <a:lumMod val="50000"/>
                  </a:schemeClr>
                </a:solidFill>
              </a:ln>
              <a:solidFill>
                <a:schemeClr val="accent2">
                  <a:lumMod val="50000"/>
                </a:schemeClr>
              </a:solidFill>
            </a:endParaRPr>
          </a:p>
          <a:p>
            <a:endParaRPr lang="en-US" sz="2400" dirty="0">
              <a:ln>
                <a:solidFill>
                  <a:schemeClr val="accent2">
                    <a:lumMod val="50000"/>
                  </a:schemeClr>
                </a:solidFill>
              </a:ln>
              <a:solidFill>
                <a:schemeClr val="accent2">
                  <a:lumMod val="50000"/>
                </a:schemeClr>
              </a:solidFill>
            </a:endParaRPr>
          </a:p>
          <a:p>
            <a:endParaRPr lang="en-US" sz="2400" dirty="0" smtClean="0">
              <a:ln>
                <a:solidFill>
                  <a:schemeClr val="accent2">
                    <a:lumMod val="50000"/>
                  </a:schemeClr>
                </a:solidFill>
              </a:ln>
              <a:solidFill>
                <a:schemeClr val="accent2">
                  <a:lumMod val="50000"/>
                </a:schemeClr>
              </a:solidFill>
            </a:endParaRPr>
          </a:p>
          <a:p>
            <a:endParaRPr lang="en-US" sz="2400" dirty="0">
              <a:solidFill>
                <a:schemeClr val="accent2">
                  <a:lumMod val="50000"/>
                </a:schemeClr>
              </a:solidFill>
            </a:endParaRPr>
          </a:p>
          <a:p>
            <a:endParaRPr lang="en-US" sz="2400" dirty="0" smtClean="0">
              <a:solidFill>
                <a:schemeClr val="accent2">
                  <a:lumMod val="50000"/>
                </a:schemeClr>
              </a:solidFill>
            </a:endParaRPr>
          </a:p>
          <a:p>
            <a:endParaRPr lang="en-US" sz="2400" dirty="0" smtClean="0">
              <a:solidFill>
                <a:schemeClr val="accent2">
                  <a:lumMod val="50000"/>
                </a:schemeClr>
              </a:solidFill>
            </a:endParaRPr>
          </a:p>
          <a:p>
            <a:r>
              <a:rPr lang="en-US" sz="2400" dirty="0" smtClean="0">
                <a:solidFill>
                  <a:schemeClr val="accent2">
                    <a:lumMod val="50000"/>
                  </a:schemeClr>
                </a:solidFill>
              </a:rPr>
              <a:t>Daerah </a:t>
            </a:r>
            <a:r>
              <a:rPr lang="en-US" sz="2400" dirty="0" err="1">
                <a:solidFill>
                  <a:schemeClr val="accent2">
                    <a:lumMod val="50000"/>
                  </a:schemeClr>
                </a:solidFill>
              </a:rPr>
              <a:t>penolakan</a:t>
            </a:r>
            <a:r>
              <a:rPr lang="en-US" sz="2400" dirty="0">
                <a:solidFill>
                  <a:schemeClr val="accent2">
                    <a:lumMod val="50000"/>
                  </a:schemeClr>
                </a:solidFill>
              </a:rPr>
              <a:t> </a:t>
            </a:r>
            <a:r>
              <a:rPr lang="en-US" sz="2400" dirty="0" err="1">
                <a:solidFill>
                  <a:schemeClr val="accent2">
                    <a:lumMod val="50000"/>
                  </a:schemeClr>
                </a:solidFill>
              </a:rPr>
              <a:t>hipotesis</a:t>
            </a:r>
            <a:r>
              <a:rPr lang="en-US" sz="2400" dirty="0">
                <a:solidFill>
                  <a:schemeClr val="accent2">
                    <a:lumMod val="50000"/>
                  </a:schemeClr>
                </a:solidFill>
              </a:rPr>
              <a:t>, </a:t>
            </a:r>
            <a:r>
              <a:rPr lang="en-US" sz="2400" dirty="0" err="1">
                <a:solidFill>
                  <a:schemeClr val="accent2">
                    <a:lumMod val="50000"/>
                  </a:schemeClr>
                </a:solidFill>
              </a:rPr>
              <a:t>yaitu</a:t>
            </a:r>
            <a:r>
              <a:rPr lang="en-US" sz="2400" dirty="0">
                <a:solidFill>
                  <a:schemeClr val="accent2">
                    <a:lumMod val="50000"/>
                  </a:schemeClr>
                </a:solidFill>
              </a:rPr>
              <a:t>: </a:t>
            </a:r>
          </a:p>
          <a:p>
            <a:pPr marL="342900" lvl="0" indent="-342900">
              <a:buFont typeface="Arial" pitchFamily="34" charset="0"/>
              <a:buChar char="•"/>
            </a:pPr>
            <a:r>
              <a:rPr lang="id-ID" sz="2400" dirty="0">
                <a:solidFill>
                  <a:schemeClr val="accent2">
                    <a:lumMod val="50000"/>
                  </a:schemeClr>
                </a:solidFill>
              </a:rPr>
              <a:t>Jika F hitung &lt; F tabel pada taraf 5%, hipotesis penelitian ditolak</a:t>
            </a:r>
            <a:endParaRPr lang="en-US" sz="2400" dirty="0">
              <a:solidFill>
                <a:schemeClr val="accent2">
                  <a:lumMod val="50000"/>
                </a:schemeClr>
              </a:solidFill>
            </a:endParaRPr>
          </a:p>
          <a:p>
            <a:pPr marL="342900" lvl="0" indent="-342900">
              <a:buFont typeface="Arial" pitchFamily="34" charset="0"/>
              <a:buChar char="•"/>
            </a:pPr>
            <a:r>
              <a:rPr lang="id-ID" sz="2400" dirty="0">
                <a:solidFill>
                  <a:schemeClr val="accent2">
                    <a:lumMod val="50000"/>
                  </a:schemeClr>
                </a:solidFill>
              </a:rPr>
              <a:t>Jika F hitung &gt; F tabel pada taraf 5%, hipotesis penelitian diterima dan dilakukan uji lanjut </a:t>
            </a:r>
            <a:r>
              <a:rPr lang="id-ID" sz="2400" dirty="0" smtClean="0">
                <a:solidFill>
                  <a:schemeClr val="accent2">
                    <a:lumMod val="50000"/>
                  </a:schemeClr>
                </a:solidFill>
              </a:rPr>
              <a:t>Duncan</a:t>
            </a:r>
            <a:endParaRPr lang="en-US" sz="2400" dirty="0" smtClean="0">
              <a:ln>
                <a:solidFill>
                  <a:schemeClr val="accent2">
                    <a:lumMod val="50000"/>
                  </a:schemeClr>
                </a:solidFill>
              </a:ln>
              <a:solidFill>
                <a:schemeClr val="accent2">
                  <a:lumMod val="50000"/>
                </a:schemeClr>
              </a:solidFill>
            </a:endParaRPr>
          </a:p>
          <a:p>
            <a:endParaRPr lang="en-US" dirty="0">
              <a:ln>
                <a:solidFill>
                  <a:schemeClr val="accent2">
                    <a:lumMod val="50000"/>
                  </a:schemeClr>
                </a:solidFill>
              </a:ln>
              <a:solidFill>
                <a:schemeClr val="accent2">
                  <a:lumMod val="50000"/>
                </a:schemeClr>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965475269"/>
              </p:ext>
            </p:extLst>
          </p:nvPr>
        </p:nvGraphicFramePr>
        <p:xfrm>
          <a:off x="609600" y="2438400"/>
          <a:ext cx="7391399" cy="1916853"/>
        </p:xfrm>
        <a:graphic>
          <a:graphicData uri="http://schemas.openxmlformats.org/drawingml/2006/table">
            <a:tbl>
              <a:tblPr firstRow="1" firstCol="1" bandRow="1">
                <a:tableStyleId>{5C22544A-7EE6-4342-B048-85BDC9FD1C3A}</a:tableStyleId>
              </a:tblPr>
              <a:tblGrid>
                <a:gridCol w="1326541"/>
                <a:gridCol w="1325607"/>
                <a:gridCol w="928953"/>
                <a:gridCol w="928018"/>
                <a:gridCol w="1458447"/>
                <a:gridCol w="796112"/>
                <a:gridCol w="627721"/>
              </a:tblGrid>
              <a:tr h="211667">
                <a:tc rowSpan="2">
                  <a:txBody>
                    <a:bodyPr/>
                    <a:lstStyle/>
                    <a:p>
                      <a:pPr marL="0" indent="0" algn="ctr">
                        <a:spcAft>
                          <a:spcPts val="0"/>
                        </a:spcAft>
                      </a:pPr>
                      <a:r>
                        <a:rPr lang="id-ID" sz="1400" dirty="0">
                          <a:effectLst/>
                        </a:rPr>
                        <a:t>SK</a:t>
                      </a:r>
                      <a:endParaRPr lang="en-US" sz="1200" dirty="0">
                        <a:effectLst/>
                        <a:latin typeface="Calibri"/>
                        <a:ea typeface="Calibri"/>
                        <a:cs typeface="Times New Roman"/>
                      </a:endParaRPr>
                    </a:p>
                  </a:txBody>
                  <a:tcPr marL="68580" marR="68580" marT="0" marB="0" anchor="ctr"/>
                </a:tc>
                <a:tc rowSpan="2">
                  <a:txBody>
                    <a:bodyPr/>
                    <a:lstStyle/>
                    <a:p>
                      <a:pPr marL="0" indent="0" algn="ctr">
                        <a:spcAft>
                          <a:spcPts val="0"/>
                        </a:spcAft>
                      </a:pPr>
                      <a:r>
                        <a:rPr lang="id-ID" sz="1400" dirty="0">
                          <a:effectLst/>
                        </a:rPr>
                        <a:t>DB</a:t>
                      </a:r>
                      <a:endParaRPr lang="en-US" sz="1200" dirty="0">
                        <a:effectLst/>
                        <a:latin typeface="Calibri"/>
                        <a:ea typeface="Calibri"/>
                        <a:cs typeface="Times New Roman"/>
                      </a:endParaRPr>
                    </a:p>
                  </a:txBody>
                  <a:tcPr marL="68580" marR="68580" marT="0" marB="0" anchor="ctr"/>
                </a:tc>
                <a:tc rowSpan="2">
                  <a:txBody>
                    <a:bodyPr/>
                    <a:lstStyle/>
                    <a:p>
                      <a:pPr marL="0" indent="0" algn="ctr">
                        <a:spcAft>
                          <a:spcPts val="0"/>
                        </a:spcAft>
                      </a:pPr>
                      <a:r>
                        <a:rPr lang="id-ID" sz="1400" dirty="0">
                          <a:effectLst/>
                        </a:rPr>
                        <a:t>JK</a:t>
                      </a:r>
                      <a:endParaRPr lang="en-US" sz="1200" dirty="0">
                        <a:effectLst/>
                        <a:latin typeface="Calibri"/>
                        <a:ea typeface="Calibri"/>
                        <a:cs typeface="Times New Roman"/>
                      </a:endParaRPr>
                    </a:p>
                  </a:txBody>
                  <a:tcPr marL="68580" marR="68580" marT="0" marB="0" anchor="ctr"/>
                </a:tc>
                <a:tc rowSpan="2">
                  <a:txBody>
                    <a:bodyPr/>
                    <a:lstStyle/>
                    <a:p>
                      <a:pPr marL="0" indent="0" algn="ctr">
                        <a:spcAft>
                          <a:spcPts val="0"/>
                        </a:spcAft>
                      </a:pPr>
                      <a:r>
                        <a:rPr lang="id-ID" sz="1400" dirty="0">
                          <a:effectLst/>
                        </a:rPr>
                        <a:t>KT</a:t>
                      </a:r>
                      <a:endParaRPr lang="en-US" sz="1200" dirty="0">
                        <a:effectLst/>
                        <a:latin typeface="Calibri"/>
                        <a:ea typeface="Calibri"/>
                        <a:cs typeface="Times New Roman"/>
                      </a:endParaRPr>
                    </a:p>
                  </a:txBody>
                  <a:tcPr marL="68580" marR="68580" marT="0" marB="0" anchor="ctr"/>
                </a:tc>
                <a:tc rowSpan="2">
                  <a:txBody>
                    <a:bodyPr/>
                    <a:lstStyle/>
                    <a:p>
                      <a:pPr marL="0" indent="0" algn="ctr">
                        <a:spcAft>
                          <a:spcPts val="0"/>
                        </a:spcAft>
                      </a:pPr>
                      <a:r>
                        <a:rPr lang="id-ID" sz="1400" dirty="0">
                          <a:effectLst/>
                        </a:rPr>
                        <a:t>F hitung</a:t>
                      </a:r>
                      <a:endParaRPr lang="en-US" sz="1200" dirty="0">
                        <a:effectLst/>
                        <a:latin typeface="Calibri"/>
                        <a:ea typeface="Calibri"/>
                        <a:cs typeface="Times New Roman"/>
                      </a:endParaRPr>
                    </a:p>
                  </a:txBody>
                  <a:tcPr marL="68580" marR="68580" marT="0" marB="0" anchor="ctr"/>
                </a:tc>
                <a:tc gridSpan="2">
                  <a:txBody>
                    <a:bodyPr/>
                    <a:lstStyle/>
                    <a:p>
                      <a:pPr marL="0" indent="0" algn="ctr">
                        <a:spcAft>
                          <a:spcPts val="0"/>
                        </a:spcAft>
                      </a:pPr>
                      <a:r>
                        <a:rPr lang="id-ID" sz="1400" dirty="0">
                          <a:effectLst/>
                        </a:rPr>
                        <a:t>Taraf Nyata</a:t>
                      </a:r>
                      <a:endParaRPr lang="en-US" sz="1200" dirty="0">
                        <a:effectLst/>
                        <a:latin typeface="Calibri"/>
                        <a:ea typeface="Calibri"/>
                        <a:cs typeface="Times New Roman"/>
                      </a:endParaRPr>
                    </a:p>
                  </a:txBody>
                  <a:tcPr marL="68580" marR="68580" marT="0" marB="0" anchor="ctr"/>
                </a:tc>
                <a:tc hMerge="1">
                  <a:txBody>
                    <a:bodyPr/>
                    <a:lstStyle/>
                    <a:p>
                      <a:endParaRPr lang="en-US"/>
                    </a:p>
                  </a:txBody>
                  <a:tcPr/>
                </a:tc>
              </a:tr>
              <a:tr h="42333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indent="0" algn="ctr">
                        <a:spcAft>
                          <a:spcPts val="0"/>
                        </a:spcAft>
                      </a:pPr>
                      <a:r>
                        <a:rPr lang="id-ID" sz="1400" dirty="0">
                          <a:effectLst/>
                        </a:rPr>
                        <a:t>5%</a:t>
                      </a:r>
                      <a:endParaRPr lang="en-US" sz="1200" dirty="0">
                        <a:effectLst/>
                        <a:latin typeface="Calibri"/>
                        <a:ea typeface="Calibri"/>
                        <a:cs typeface="Times New Roman"/>
                      </a:endParaRPr>
                    </a:p>
                  </a:txBody>
                  <a:tcPr marL="68580" marR="68580" marT="0" marB="0" anchor="ctr"/>
                </a:tc>
                <a:tc>
                  <a:txBody>
                    <a:bodyPr/>
                    <a:lstStyle/>
                    <a:p>
                      <a:pPr marL="19050" indent="-38100" algn="ctr">
                        <a:spcAft>
                          <a:spcPts val="0"/>
                        </a:spcAft>
                      </a:pPr>
                      <a:r>
                        <a:rPr lang="id-ID" sz="1400" dirty="0">
                          <a:effectLst/>
                        </a:rPr>
                        <a:t>1%</a:t>
                      </a:r>
                      <a:endParaRPr lang="en-US" sz="1200" dirty="0">
                        <a:effectLst/>
                        <a:latin typeface="Calibri"/>
                        <a:ea typeface="Calibri"/>
                        <a:cs typeface="Times New Roman"/>
                      </a:endParaRPr>
                    </a:p>
                  </a:txBody>
                  <a:tcPr marL="68580" marR="68580" marT="0" marB="0" anchor="ctr"/>
                </a:tc>
              </a:tr>
              <a:tr h="211667">
                <a:tc>
                  <a:txBody>
                    <a:bodyPr/>
                    <a:lstStyle/>
                    <a:p>
                      <a:pPr marL="0" indent="0" algn="ctr">
                        <a:spcAft>
                          <a:spcPts val="0"/>
                        </a:spcAft>
                      </a:pPr>
                      <a:r>
                        <a:rPr lang="id-ID" sz="1400" dirty="0">
                          <a:effectLst/>
                        </a:rPr>
                        <a:t>Kelompok</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r-1</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JKK</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KTK</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a:effectLst/>
                        </a:rPr>
                        <a:t>-</a:t>
                      </a:r>
                      <a:endParaRPr lang="en-US" sz="1200">
                        <a:effectLst/>
                        <a:latin typeface="Calibri"/>
                        <a:ea typeface="Calibri"/>
                        <a:cs typeface="Times New Roman"/>
                      </a:endParaRPr>
                    </a:p>
                  </a:txBody>
                  <a:tcPr marL="68580" marR="68580" marT="0" marB="0" anchor="ctr"/>
                </a:tc>
                <a:tc>
                  <a:txBody>
                    <a:bodyPr/>
                    <a:lstStyle/>
                    <a:p>
                      <a:pPr marL="457200" algn="ctr">
                        <a:spcAft>
                          <a:spcPts val="0"/>
                        </a:spcAft>
                      </a:pPr>
                      <a:r>
                        <a:rPr lang="id-ID" sz="1400">
                          <a:effectLst/>
                        </a:rPr>
                        <a:t>-</a:t>
                      </a:r>
                      <a:endParaRPr lang="en-US" sz="1200">
                        <a:effectLst/>
                        <a:latin typeface="Calibri"/>
                        <a:ea typeface="Calibri"/>
                        <a:cs typeface="Times New Roman"/>
                      </a:endParaRPr>
                    </a:p>
                  </a:txBody>
                  <a:tcPr marL="68580" marR="68580" marT="0" marB="0" anchor="ctr"/>
                </a:tc>
                <a:tc>
                  <a:txBody>
                    <a:bodyPr/>
                    <a:lstStyle/>
                    <a:p>
                      <a:pPr marL="457200" algn="ctr">
                        <a:spcAft>
                          <a:spcPts val="0"/>
                        </a:spcAft>
                      </a:pPr>
                      <a:r>
                        <a:rPr lang="id-ID" sz="1400">
                          <a:effectLst/>
                        </a:rPr>
                        <a:t> </a:t>
                      </a:r>
                      <a:endParaRPr lang="en-US" sz="1200">
                        <a:effectLst/>
                        <a:latin typeface="Calibri"/>
                        <a:ea typeface="Calibri"/>
                        <a:cs typeface="Times New Roman"/>
                      </a:endParaRPr>
                    </a:p>
                  </a:txBody>
                  <a:tcPr marL="68580" marR="68580" marT="0" marB="0" anchor="ctr"/>
                </a:tc>
              </a:tr>
              <a:tr h="211667">
                <a:tc>
                  <a:txBody>
                    <a:bodyPr/>
                    <a:lstStyle/>
                    <a:p>
                      <a:pPr marL="0" indent="0" algn="ctr">
                        <a:spcAft>
                          <a:spcPts val="0"/>
                        </a:spcAft>
                      </a:pPr>
                      <a:r>
                        <a:rPr lang="id-ID" sz="1400" dirty="0">
                          <a:effectLst/>
                        </a:rPr>
                        <a:t>A</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A-1</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JKA</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KTA</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KTA/KTG</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a:effectLst/>
                        </a:rPr>
                        <a:t> </a:t>
                      </a:r>
                      <a:endParaRPr lang="en-US" sz="1200">
                        <a:effectLst/>
                        <a:latin typeface="Calibri"/>
                        <a:ea typeface="Calibri"/>
                        <a:cs typeface="Times New Roman"/>
                      </a:endParaRPr>
                    </a:p>
                  </a:txBody>
                  <a:tcPr marL="68580" marR="68580" marT="0" marB="0" anchor="ctr"/>
                </a:tc>
                <a:tc>
                  <a:txBody>
                    <a:bodyPr/>
                    <a:lstStyle/>
                    <a:p>
                      <a:pPr marL="457200" algn="ctr">
                        <a:spcAft>
                          <a:spcPts val="0"/>
                        </a:spcAft>
                      </a:pPr>
                      <a:r>
                        <a:rPr lang="id-ID" sz="1400">
                          <a:effectLst/>
                        </a:rPr>
                        <a:t> </a:t>
                      </a:r>
                      <a:endParaRPr lang="en-US" sz="1200">
                        <a:effectLst/>
                        <a:latin typeface="Calibri"/>
                        <a:ea typeface="Calibri"/>
                        <a:cs typeface="Times New Roman"/>
                      </a:endParaRPr>
                    </a:p>
                  </a:txBody>
                  <a:tcPr marL="68580" marR="68580" marT="0" marB="0" anchor="ctr"/>
                </a:tc>
              </a:tr>
              <a:tr h="211667">
                <a:tc>
                  <a:txBody>
                    <a:bodyPr/>
                    <a:lstStyle/>
                    <a:p>
                      <a:pPr marL="0" indent="0" algn="ctr">
                        <a:spcAft>
                          <a:spcPts val="0"/>
                        </a:spcAft>
                      </a:pPr>
                      <a:r>
                        <a:rPr lang="id-ID" sz="1400" dirty="0">
                          <a:effectLst/>
                        </a:rPr>
                        <a:t>B</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B-1</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JKB</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KTB</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KTB/KTG</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a:effectLst/>
                        </a:rPr>
                        <a:t> </a:t>
                      </a:r>
                      <a:endParaRPr lang="en-US" sz="1200">
                        <a:effectLst/>
                        <a:latin typeface="Calibri"/>
                        <a:ea typeface="Calibri"/>
                        <a:cs typeface="Times New Roman"/>
                      </a:endParaRPr>
                    </a:p>
                  </a:txBody>
                  <a:tcPr marL="68580" marR="68580" marT="0" marB="0" anchor="ctr"/>
                </a:tc>
                <a:tc>
                  <a:txBody>
                    <a:bodyPr/>
                    <a:lstStyle/>
                    <a:p>
                      <a:pPr marL="457200" algn="ctr">
                        <a:spcAft>
                          <a:spcPts val="0"/>
                        </a:spcAft>
                      </a:pPr>
                      <a:r>
                        <a:rPr lang="id-ID" sz="1400">
                          <a:effectLst/>
                        </a:rPr>
                        <a:t> </a:t>
                      </a:r>
                      <a:endParaRPr lang="en-US" sz="1200">
                        <a:effectLst/>
                        <a:latin typeface="Calibri"/>
                        <a:ea typeface="Calibri"/>
                        <a:cs typeface="Times New Roman"/>
                      </a:endParaRPr>
                    </a:p>
                  </a:txBody>
                  <a:tcPr marL="68580" marR="68580" marT="0" marB="0" anchor="ctr"/>
                </a:tc>
              </a:tr>
              <a:tr h="211667">
                <a:tc>
                  <a:txBody>
                    <a:bodyPr/>
                    <a:lstStyle/>
                    <a:p>
                      <a:pPr marL="0" indent="0" algn="ctr">
                        <a:spcAft>
                          <a:spcPts val="0"/>
                        </a:spcAft>
                      </a:pPr>
                      <a:r>
                        <a:rPr lang="id-ID" sz="1400" dirty="0">
                          <a:effectLst/>
                        </a:rPr>
                        <a:t>AB</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(A-1)(B-1)</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JKAB</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KTAB</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KTAB/KTG</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a:effectLst/>
                        </a:rPr>
                        <a:t> </a:t>
                      </a:r>
                      <a:endParaRPr lang="en-US" sz="1200">
                        <a:effectLst/>
                        <a:latin typeface="Calibri"/>
                        <a:ea typeface="Calibri"/>
                        <a:cs typeface="Times New Roman"/>
                      </a:endParaRPr>
                    </a:p>
                  </a:txBody>
                  <a:tcPr marL="68580" marR="68580" marT="0" marB="0" anchor="ctr"/>
                </a:tc>
                <a:tc>
                  <a:txBody>
                    <a:bodyPr/>
                    <a:lstStyle/>
                    <a:p>
                      <a:pPr marL="457200" algn="ctr">
                        <a:spcAft>
                          <a:spcPts val="0"/>
                        </a:spcAft>
                      </a:pPr>
                      <a:r>
                        <a:rPr lang="id-ID" sz="1400">
                          <a:effectLst/>
                        </a:rPr>
                        <a:t> </a:t>
                      </a:r>
                      <a:endParaRPr lang="en-US" sz="1200">
                        <a:effectLst/>
                        <a:latin typeface="Calibri"/>
                        <a:ea typeface="Calibri"/>
                        <a:cs typeface="Times New Roman"/>
                      </a:endParaRPr>
                    </a:p>
                  </a:txBody>
                  <a:tcPr marL="68580" marR="68580" marT="0" marB="0" anchor="ctr"/>
                </a:tc>
              </a:tr>
              <a:tr h="211667">
                <a:tc>
                  <a:txBody>
                    <a:bodyPr/>
                    <a:lstStyle/>
                    <a:p>
                      <a:pPr marL="0" indent="0" algn="ctr">
                        <a:spcAft>
                          <a:spcPts val="0"/>
                        </a:spcAft>
                      </a:pPr>
                      <a:r>
                        <a:rPr lang="id-ID" sz="1400" dirty="0">
                          <a:effectLst/>
                        </a:rPr>
                        <a:t>Galat</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(r-1)(tA-1)</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JKG</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tabLst>
                          <a:tab pos="346075" algn="l"/>
                        </a:tabLst>
                      </a:pPr>
                      <a:r>
                        <a:rPr lang="id-ID" sz="1400" dirty="0">
                          <a:effectLst/>
                        </a:rPr>
                        <a:t>KTG</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dirty="0">
                          <a:effectLst/>
                        </a:rPr>
                        <a:t> </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dirty="0">
                          <a:effectLst/>
                        </a:rPr>
                        <a:t> </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dirty="0">
                          <a:effectLst/>
                        </a:rPr>
                        <a:t> </a:t>
                      </a:r>
                      <a:endParaRPr lang="en-US" sz="1200" dirty="0">
                        <a:effectLst/>
                        <a:latin typeface="Calibri"/>
                        <a:ea typeface="Calibri"/>
                        <a:cs typeface="Times New Roman"/>
                      </a:endParaRPr>
                    </a:p>
                  </a:txBody>
                  <a:tcPr marL="68580" marR="68580" marT="0" marB="0" anchor="ctr"/>
                </a:tc>
              </a:tr>
              <a:tr h="211667">
                <a:tc>
                  <a:txBody>
                    <a:bodyPr/>
                    <a:lstStyle/>
                    <a:p>
                      <a:pPr marL="0" indent="0" algn="ctr">
                        <a:spcAft>
                          <a:spcPts val="0"/>
                        </a:spcAft>
                      </a:pPr>
                      <a:r>
                        <a:rPr lang="id-ID" sz="1400" dirty="0">
                          <a:effectLst/>
                        </a:rPr>
                        <a:t>Total</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rtA-1</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JKT</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a:effectLst/>
                        </a:rPr>
                        <a:t>-</a:t>
                      </a:r>
                      <a:endParaRPr lang="en-US" sz="1200">
                        <a:effectLst/>
                        <a:latin typeface="Calibri"/>
                        <a:ea typeface="Calibri"/>
                        <a:cs typeface="Times New Roman"/>
                      </a:endParaRPr>
                    </a:p>
                  </a:txBody>
                  <a:tcPr marL="68580" marR="68580" marT="0" marB="0" anchor="ctr"/>
                </a:tc>
                <a:tc>
                  <a:txBody>
                    <a:bodyPr/>
                    <a:lstStyle/>
                    <a:p>
                      <a:pPr marL="457200" algn="ctr">
                        <a:spcAft>
                          <a:spcPts val="0"/>
                        </a:spcAft>
                      </a:pPr>
                      <a:r>
                        <a:rPr lang="id-ID" sz="1400" dirty="0">
                          <a:effectLst/>
                        </a:rPr>
                        <a:t>-</a:t>
                      </a:r>
                      <a:endParaRPr lang="en-US" sz="12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783538474"/>
      </p:ext>
    </p:extLst>
  </p:cSld>
  <p:clrMapOvr>
    <a:masterClrMapping/>
  </p:clrMapOvr>
  <p:transition>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52400" y="152400"/>
            <a:ext cx="8839200" cy="6553200"/>
          </a:xfrm>
          <a:prstGeom prst="ellipse">
            <a:avLst/>
          </a:prstGeom>
          <a:gradFill>
            <a:gsLst>
              <a:gs pos="0">
                <a:schemeClr val="accent1">
                  <a:lumMod val="20000"/>
                  <a:lumOff val="80000"/>
                  <a:shade val="30000"/>
                  <a:satMod val="115000"/>
                  <a:alpha val="40000"/>
                </a:schemeClr>
              </a:gs>
              <a:gs pos="50000">
                <a:schemeClr val="accent1">
                  <a:lumMod val="20000"/>
                  <a:lumOff val="80000"/>
                  <a:shade val="67500"/>
                  <a:satMod val="115000"/>
                  <a:alpha val="50000"/>
                </a:schemeClr>
              </a:gs>
              <a:gs pos="100000">
                <a:schemeClr val="accent1">
                  <a:lumMod val="20000"/>
                  <a:lumOff val="80000"/>
                  <a:shade val="100000"/>
                  <a:satMod val="115000"/>
                  <a:alpha val="45000"/>
                </a:schemeClr>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457200" algn="just">
              <a:buNone/>
            </a:pPr>
            <a:r>
              <a:rPr lang="en-US" sz="2000" dirty="0" err="1">
                <a:solidFill>
                  <a:schemeClr val="accent2">
                    <a:lumMod val="50000"/>
                  </a:schemeClr>
                </a:solidFill>
              </a:rPr>
              <a:t>Respon</a:t>
            </a:r>
            <a:r>
              <a:rPr lang="en-US" sz="2000" dirty="0">
                <a:solidFill>
                  <a:schemeClr val="accent2">
                    <a:lumMod val="50000"/>
                  </a:schemeClr>
                </a:solidFill>
              </a:rPr>
              <a:t> yang </a:t>
            </a:r>
            <a:r>
              <a:rPr lang="en-US" sz="2000" dirty="0" err="1">
                <a:solidFill>
                  <a:schemeClr val="accent2">
                    <a:lumMod val="50000"/>
                  </a:schemeClr>
                </a:solidFill>
              </a:rPr>
              <a:t>dilakukan</a:t>
            </a:r>
            <a:r>
              <a:rPr lang="en-US" sz="2000" dirty="0">
                <a:solidFill>
                  <a:schemeClr val="accent2">
                    <a:lumMod val="50000"/>
                  </a:schemeClr>
                </a:solidFill>
              </a:rPr>
              <a:t> </a:t>
            </a:r>
            <a:r>
              <a:rPr lang="en-US" sz="2000" dirty="0" err="1">
                <a:solidFill>
                  <a:schemeClr val="accent2">
                    <a:lumMod val="50000"/>
                  </a:schemeClr>
                </a:solidFill>
              </a:rPr>
              <a:t>untuk</a:t>
            </a:r>
            <a:r>
              <a:rPr lang="en-US" sz="2000" dirty="0">
                <a:solidFill>
                  <a:schemeClr val="accent2">
                    <a:lumMod val="50000"/>
                  </a:schemeClr>
                </a:solidFill>
              </a:rPr>
              <a:t> </a:t>
            </a:r>
            <a:r>
              <a:rPr lang="en-US" sz="2000" dirty="0" err="1">
                <a:solidFill>
                  <a:schemeClr val="accent2">
                    <a:lumMod val="50000"/>
                  </a:schemeClr>
                </a:solidFill>
              </a:rPr>
              <a:t>penelitian</a:t>
            </a:r>
            <a:r>
              <a:rPr lang="en-US" sz="2000" dirty="0">
                <a:solidFill>
                  <a:schemeClr val="accent2">
                    <a:lumMod val="50000"/>
                  </a:schemeClr>
                </a:solidFill>
              </a:rPr>
              <a:t> </a:t>
            </a:r>
            <a:r>
              <a:rPr lang="en-US" sz="2000" dirty="0" err="1">
                <a:solidFill>
                  <a:schemeClr val="accent2">
                    <a:lumMod val="50000"/>
                  </a:schemeClr>
                </a:solidFill>
              </a:rPr>
              <a:t>pendahuluan</a:t>
            </a:r>
            <a:r>
              <a:rPr lang="en-US" sz="2000" dirty="0">
                <a:solidFill>
                  <a:schemeClr val="accent2">
                    <a:lumMod val="50000"/>
                  </a:schemeClr>
                </a:solidFill>
              </a:rPr>
              <a:t> </a:t>
            </a:r>
            <a:r>
              <a:rPr lang="en-US" sz="2000" dirty="0" err="1">
                <a:solidFill>
                  <a:schemeClr val="accent2">
                    <a:lumMod val="50000"/>
                  </a:schemeClr>
                </a:solidFill>
              </a:rPr>
              <a:t>yaitu</a:t>
            </a:r>
            <a:r>
              <a:rPr lang="en-US" sz="2000" dirty="0">
                <a:solidFill>
                  <a:schemeClr val="accent2">
                    <a:lumMod val="50000"/>
                  </a:schemeClr>
                </a:solidFill>
              </a:rPr>
              <a:t> </a:t>
            </a:r>
            <a:r>
              <a:rPr lang="en-US" sz="2000" dirty="0" err="1">
                <a:solidFill>
                  <a:schemeClr val="accent2">
                    <a:lumMod val="50000"/>
                  </a:schemeClr>
                </a:solidFill>
              </a:rPr>
              <a:t>respon</a:t>
            </a:r>
            <a:r>
              <a:rPr lang="en-US" sz="2000" dirty="0">
                <a:solidFill>
                  <a:schemeClr val="accent2">
                    <a:lumMod val="50000"/>
                  </a:schemeClr>
                </a:solidFill>
              </a:rPr>
              <a:t> </a:t>
            </a:r>
            <a:r>
              <a:rPr lang="en-US" sz="2000" dirty="0" err="1">
                <a:solidFill>
                  <a:schemeClr val="accent2">
                    <a:lumMod val="50000"/>
                  </a:schemeClr>
                </a:solidFill>
              </a:rPr>
              <a:t>organoleptik</a:t>
            </a:r>
            <a:r>
              <a:rPr lang="en-US" sz="2000" dirty="0">
                <a:solidFill>
                  <a:schemeClr val="accent2">
                    <a:lumMod val="50000"/>
                  </a:schemeClr>
                </a:solidFill>
              </a:rPr>
              <a:t> </a:t>
            </a:r>
            <a:r>
              <a:rPr lang="en-US" sz="2000" dirty="0" err="1" smtClean="0">
                <a:solidFill>
                  <a:schemeClr val="accent2">
                    <a:lumMod val="50000"/>
                  </a:schemeClr>
                </a:solidFill>
              </a:rPr>
              <a:t>dengan</a:t>
            </a:r>
            <a:r>
              <a:rPr lang="en-US" sz="2000" dirty="0" smtClean="0">
                <a:solidFill>
                  <a:schemeClr val="accent2">
                    <a:lumMod val="50000"/>
                  </a:schemeClr>
                </a:solidFill>
              </a:rPr>
              <a:t> </a:t>
            </a:r>
            <a:r>
              <a:rPr lang="en-US" sz="2000" dirty="0" err="1" smtClean="0">
                <a:solidFill>
                  <a:schemeClr val="accent2">
                    <a:lumMod val="50000"/>
                  </a:schemeClr>
                </a:solidFill>
              </a:rPr>
              <a:t>metode</a:t>
            </a:r>
            <a:r>
              <a:rPr lang="en-US" sz="2000" dirty="0" smtClean="0">
                <a:solidFill>
                  <a:schemeClr val="accent2">
                    <a:lumMod val="50000"/>
                  </a:schemeClr>
                </a:solidFill>
              </a:rPr>
              <a:t> </a:t>
            </a:r>
            <a:r>
              <a:rPr lang="en-US" sz="2000" dirty="0" err="1">
                <a:solidFill>
                  <a:schemeClr val="accent2">
                    <a:lumMod val="50000"/>
                  </a:schemeClr>
                </a:solidFill>
              </a:rPr>
              <a:t>uji</a:t>
            </a:r>
            <a:r>
              <a:rPr lang="en-US" sz="2000" dirty="0">
                <a:solidFill>
                  <a:schemeClr val="accent2">
                    <a:lumMod val="50000"/>
                  </a:schemeClr>
                </a:solidFill>
              </a:rPr>
              <a:t> </a:t>
            </a:r>
            <a:r>
              <a:rPr lang="en-US" sz="2000" dirty="0" err="1">
                <a:solidFill>
                  <a:schemeClr val="accent2">
                    <a:lumMod val="50000"/>
                  </a:schemeClr>
                </a:solidFill>
              </a:rPr>
              <a:t>hedonik</a:t>
            </a:r>
            <a:r>
              <a:rPr lang="en-US" sz="2000" dirty="0">
                <a:solidFill>
                  <a:schemeClr val="accent2">
                    <a:lumMod val="50000"/>
                  </a:schemeClr>
                </a:solidFill>
              </a:rPr>
              <a:t> (</a:t>
            </a:r>
            <a:r>
              <a:rPr lang="en-US" sz="2000" dirty="0" err="1">
                <a:solidFill>
                  <a:schemeClr val="accent2">
                    <a:lumMod val="50000"/>
                  </a:schemeClr>
                </a:solidFill>
              </a:rPr>
              <a:t>kesukaan</a:t>
            </a:r>
            <a:r>
              <a:rPr lang="en-US" sz="2000" dirty="0">
                <a:solidFill>
                  <a:schemeClr val="accent2">
                    <a:lumMod val="50000"/>
                  </a:schemeClr>
                </a:solidFill>
              </a:rPr>
              <a:t>) </a:t>
            </a:r>
            <a:r>
              <a:rPr lang="en-US" sz="2000" dirty="0" err="1" smtClean="0">
                <a:solidFill>
                  <a:schemeClr val="accent2">
                    <a:lumMod val="50000"/>
                  </a:schemeClr>
                </a:solidFill>
              </a:rPr>
              <a:t>terhadap</a:t>
            </a:r>
            <a:r>
              <a:rPr lang="en-US" sz="2000" dirty="0" smtClean="0">
                <a:solidFill>
                  <a:schemeClr val="accent2">
                    <a:lumMod val="50000"/>
                  </a:schemeClr>
                </a:solidFill>
              </a:rPr>
              <a:t> </a:t>
            </a:r>
            <a:r>
              <a:rPr lang="en-US" sz="2000" dirty="0" err="1" smtClean="0">
                <a:solidFill>
                  <a:schemeClr val="accent2">
                    <a:lumMod val="50000"/>
                  </a:schemeClr>
                </a:solidFill>
              </a:rPr>
              <a:t>atribut</a:t>
            </a:r>
            <a:r>
              <a:rPr lang="en-US" sz="2000" dirty="0" smtClean="0">
                <a:solidFill>
                  <a:schemeClr val="accent2">
                    <a:lumMod val="50000"/>
                  </a:schemeClr>
                </a:solidFill>
              </a:rPr>
              <a:t> </a:t>
            </a:r>
            <a:r>
              <a:rPr lang="en-US" sz="2000" dirty="0" err="1" smtClean="0">
                <a:solidFill>
                  <a:schemeClr val="accent2">
                    <a:lumMod val="50000"/>
                  </a:schemeClr>
                </a:solidFill>
              </a:rPr>
              <a:t>warna</a:t>
            </a:r>
            <a:r>
              <a:rPr lang="en-US" sz="2000" dirty="0" smtClean="0">
                <a:solidFill>
                  <a:schemeClr val="accent2">
                    <a:lumMod val="50000"/>
                  </a:schemeClr>
                </a:solidFill>
              </a:rPr>
              <a:t>, aroma, </a:t>
            </a:r>
            <a:r>
              <a:rPr lang="en-US" sz="2000" dirty="0" err="1" smtClean="0">
                <a:solidFill>
                  <a:schemeClr val="accent2">
                    <a:lumMod val="50000"/>
                  </a:schemeClr>
                </a:solidFill>
              </a:rPr>
              <a:t>dan</a:t>
            </a:r>
            <a:r>
              <a:rPr lang="en-US" sz="2000" dirty="0" smtClean="0">
                <a:solidFill>
                  <a:schemeClr val="accent2">
                    <a:lumMod val="50000"/>
                  </a:schemeClr>
                </a:solidFill>
              </a:rPr>
              <a:t> </a:t>
            </a:r>
            <a:r>
              <a:rPr lang="en-US" sz="2000" dirty="0" err="1" smtClean="0">
                <a:solidFill>
                  <a:schemeClr val="accent2">
                    <a:lumMod val="50000"/>
                  </a:schemeClr>
                </a:solidFill>
              </a:rPr>
              <a:t>kenampakan</a:t>
            </a:r>
            <a:r>
              <a:rPr lang="en-US" sz="2000" dirty="0" smtClean="0">
                <a:solidFill>
                  <a:schemeClr val="accent2">
                    <a:lumMod val="50000"/>
                  </a:schemeClr>
                </a:solidFill>
              </a:rPr>
              <a:t>. </a:t>
            </a:r>
            <a:r>
              <a:rPr lang="en-US" sz="2000" dirty="0" err="1" smtClean="0">
                <a:solidFill>
                  <a:schemeClr val="accent2">
                    <a:lumMod val="50000"/>
                  </a:schemeClr>
                </a:solidFill>
              </a:rPr>
              <a:t>Kriteria</a:t>
            </a:r>
            <a:r>
              <a:rPr lang="en-US" sz="2000" dirty="0" smtClean="0">
                <a:solidFill>
                  <a:schemeClr val="accent2">
                    <a:lumMod val="50000"/>
                  </a:schemeClr>
                </a:solidFill>
              </a:rPr>
              <a:t> </a:t>
            </a:r>
            <a:r>
              <a:rPr lang="en-US" sz="2000" dirty="0" err="1">
                <a:solidFill>
                  <a:schemeClr val="accent2">
                    <a:lumMod val="50000"/>
                  </a:schemeClr>
                </a:solidFill>
              </a:rPr>
              <a:t>skala</a:t>
            </a:r>
            <a:r>
              <a:rPr lang="en-US" sz="2000" dirty="0">
                <a:solidFill>
                  <a:schemeClr val="accent2">
                    <a:lumMod val="50000"/>
                  </a:schemeClr>
                </a:solidFill>
              </a:rPr>
              <a:t> </a:t>
            </a:r>
            <a:r>
              <a:rPr lang="en-US" sz="2000" dirty="0" err="1">
                <a:solidFill>
                  <a:schemeClr val="accent2">
                    <a:lumMod val="50000"/>
                  </a:schemeClr>
                </a:solidFill>
              </a:rPr>
              <a:t>hedonik</a:t>
            </a:r>
            <a:r>
              <a:rPr lang="en-US" sz="2000" dirty="0">
                <a:solidFill>
                  <a:schemeClr val="accent2">
                    <a:lumMod val="50000"/>
                  </a:schemeClr>
                </a:solidFill>
              </a:rPr>
              <a:t> </a:t>
            </a:r>
            <a:r>
              <a:rPr lang="en-US" sz="2000" dirty="0" err="1" smtClean="0">
                <a:solidFill>
                  <a:schemeClr val="accent2">
                    <a:lumMod val="50000"/>
                  </a:schemeClr>
                </a:solidFill>
              </a:rPr>
              <a:t>yaitu</a:t>
            </a:r>
            <a:r>
              <a:rPr lang="en-US" sz="2000" dirty="0" smtClean="0">
                <a:solidFill>
                  <a:schemeClr val="accent2">
                    <a:lumMod val="50000"/>
                  </a:schemeClr>
                </a:solidFill>
              </a:rPr>
              <a:t> </a:t>
            </a:r>
            <a:r>
              <a:rPr lang="en-US" sz="2000" dirty="0" err="1" smtClean="0">
                <a:solidFill>
                  <a:schemeClr val="accent2">
                    <a:lumMod val="50000"/>
                  </a:schemeClr>
                </a:solidFill>
              </a:rPr>
              <a:t>sebagai</a:t>
            </a:r>
            <a:r>
              <a:rPr lang="en-US" sz="2000" dirty="0" smtClean="0">
                <a:solidFill>
                  <a:schemeClr val="accent2">
                    <a:lumMod val="50000"/>
                  </a:schemeClr>
                </a:solidFill>
              </a:rPr>
              <a:t> </a:t>
            </a:r>
            <a:r>
              <a:rPr lang="en-US" sz="2000" dirty="0" err="1" smtClean="0">
                <a:solidFill>
                  <a:schemeClr val="accent2">
                    <a:lumMod val="50000"/>
                  </a:schemeClr>
                </a:solidFill>
              </a:rPr>
              <a:t>berikut</a:t>
            </a:r>
            <a:r>
              <a:rPr lang="en-US" sz="2000" dirty="0" smtClean="0">
                <a:solidFill>
                  <a:schemeClr val="accent2">
                    <a:lumMod val="50000"/>
                  </a:schemeClr>
                </a:solidFill>
              </a:rPr>
              <a:t> :</a:t>
            </a:r>
            <a:endParaRPr lang="en-US" sz="2000" dirty="0">
              <a:solidFill>
                <a:schemeClr val="accent2">
                  <a:lumMod val="50000"/>
                </a:schemeClr>
              </a:solidFill>
            </a:endParaRPr>
          </a:p>
          <a:p>
            <a:pPr marL="0" indent="457200" algn="just">
              <a:buNone/>
            </a:pPr>
            <a:endParaRPr lang="en-US" sz="2000" b="1" dirty="0">
              <a:solidFill>
                <a:schemeClr val="accent2">
                  <a:lumMod val="50000"/>
                </a:schemeClr>
              </a:solidFill>
            </a:endParaRPr>
          </a:p>
        </p:txBody>
      </p:sp>
      <p:sp>
        <p:nvSpPr>
          <p:cNvPr id="5" name="TextBox 4"/>
          <p:cNvSpPr txBox="1"/>
          <p:nvPr/>
        </p:nvSpPr>
        <p:spPr>
          <a:xfrm>
            <a:off x="533400" y="533400"/>
            <a:ext cx="3869777" cy="646331"/>
          </a:xfrm>
          <a:prstGeom prst="rect">
            <a:avLst/>
          </a:prstGeom>
          <a:noFill/>
        </p:spPr>
        <p:txBody>
          <a:bodyPr wrap="non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3600" b="1" dirty="0" err="1" smtClean="0">
                <a:ln>
                  <a:prstDash val="solid"/>
                </a:ln>
                <a:solidFill>
                  <a:schemeClr val="accent2">
                    <a:lumMod val="50000"/>
                  </a:schemeClr>
                </a:solidFill>
                <a:effectLst>
                  <a:outerShdw blurRad="88000" dist="50800" dir="5040000" algn="tl">
                    <a:schemeClr val="accent4">
                      <a:tint val="80000"/>
                      <a:satMod val="250000"/>
                      <a:alpha val="45000"/>
                    </a:schemeClr>
                  </a:outerShdw>
                </a:effectLst>
              </a:rPr>
              <a:t>Rancangan</a:t>
            </a:r>
            <a:r>
              <a:rPr lang="en-US" sz="3600" b="1" dirty="0" smtClean="0">
                <a:ln>
                  <a:prstDash val="solid"/>
                </a:ln>
                <a:solidFill>
                  <a:schemeClr val="accent2">
                    <a:lumMod val="50000"/>
                  </a:schemeClr>
                </a:solidFill>
                <a:effectLst>
                  <a:outerShdw blurRad="88000" dist="50800" dir="5040000" algn="tl">
                    <a:schemeClr val="accent4">
                      <a:tint val="80000"/>
                      <a:satMod val="250000"/>
                      <a:alpha val="45000"/>
                    </a:schemeClr>
                  </a:outerShdw>
                </a:effectLst>
              </a:rPr>
              <a:t> </a:t>
            </a:r>
            <a:r>
              <a:rPr lang="en-US" sz="3600" b="1" dirty="0" err="1" smtClean="0">
                <a:ln>
                  <a:prstDash val="solid"/>
                </a:ln>
                <a:solidFill>
                  <a:schemeClr val="accent2">
                    <a:lumMod val="50000"/>
                  </a:schemeClr>
                </a:solidFill>
                <a:effectLst>
                  <a:outerShdw blurRad="88000" dist="50800" dir="5040000" algn="tl">
                    <a:schemeClr val="accent4">
                      <a:tint val="80000"/>
                      <a:satMod val="250000"/>
                      <a:alpha val="45000"/>
                    </a:schemeClr>
                  </a:outerShdw>
                </a:effectLst>
              </a:rPr>
              <a:t>Respon</a:t>
            </a:r>
            <a:endParaRPr lang="en-US" sz="3600" b="1" dirty="0">
              <a:ln>
                <a:prstDash val="solid"/>
              </a:ln>
              <a:solidFill>
                <a:schemeClr val="accent2">
                  <a:lumMod val="50000"/>
                </a:schemeClr>
              </a:solidFill>
              <a:effectLst>
                <a:outerShdw blurRad="88000" dist="50800" dir="5040000" algn="tl">
                  <a:schemeClr val="accent4">
                    <a:tint val="80000"/>
                    <a:satMod val="250000"/>
                    <a:alpha val="45000"/>
                  </a:schemeClr>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2220998957"/>
              </p:ext>
            </p:extLst>
          </p:nvPr>
        </p:nvGraphicFramePr>
        <p:xfrm>
          <a:off x="2096452" y="2895600"/>
          <a:ext cx="4951095" cy="2971801"/>
        </p:xfrm>
        <a:graphic>
          <a:graphicData uri="http://schemas.openxmlformats.org/drawingml/2006/table">
            <a:tbl>
              <a:tblPr firstRow="1" firstCol="1" bandRow="1">
                <a:tableStyleId>{BC89EF96-8CEA-46FF-86C4-4CE0E7609802}</a:tableStyleId>
              </a:tblPr>
              <a:tblGrid>
                <a:gridCol w="2588895"/>
                <a:gridCol w="2362200"/>
              </a:tblGrid>
              <a:tr h="424543">
                <a:tc>
                  <a:txBody>
                    <a:bodyPr/>
                    <a:lstStyle/>
                    <a:p>
                      <a:pPr algn="ctr">
                        <a:spcAft>
                          <a:spcPts val="0"/>
                        </a:spcAft>
                      </a:pPr>
                      <a:r>
                        <a:rPr lang="id-ID" sz="1200" dirty="0">
                          <a:effectLst/>
                        </a:rPr>
                        <a:t>Kriteria</a:t>
                      </a:r>
                      <a:endParaRPr lang="en-US" sz="1200" dirty="0">
                        <a:effectLst/>
                        <a:latin typeface="Times New Roman"/>
                        <a:ea typeface="Times New Roman"/>
                      </a:endParaRPr>
                    </a:p>
                  </a:txBody>
                  <a:tcPr marL="68580" marR="68580" marT="0" marB="0" anchor="ctr"/>
                </a:tc>
                <a:tc>
                  <a:txBody>
                    <a:bodyPr/>
                    <a:lstStyle/>
                    <a:p>
                      <a:pPr algn="ctr">
                        <a:spcAft>
                          <a:spcPts val="0"/>
                        </a:spcAft>
                      </a:pPr>
                      <a:r>
                        <a:rPr lang="en-US" sz="1200" dirty="0" err="1">
                          <a:effectLst/>
                        </a:rPr>
                        <a:t>Skala</a:t>
                      </a:r>
                      <a:endParaRPr lang="en-US" sz="1200" dirty="0">
                        <a:effectLst/>
                        <a:latin typeface="Times New Roman"/>
                        <a:ea typeface="Times New Roman"/>
                      </a:endParaRPr>
                    </a:p>
                  </a:txBody>
                  <a:tcPr marL="68580" marR="68580" marT="0" marB="0" anchor="ctr"/>
                </a:tc>
              </a:tr>
              <a:tr h="424543">
                <a:tc>
                  <a:txBody>
                    <a:bodyPr/>
                    <a:lstStyle/>
                    <a:p>
                      <a:pPr algn="ctr">
                        <a:spcAft>
                          <a:spcPts val="0"/>
                        </a:spcAft>
                      </a:pPr>
                      <a:r>
                        <a:rPr lang="id-ID" sz="1200">
                          <a:effectLst/>
                        </a:rPr>
                        <a:t>Sangat tidak suka</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a:effectLst/>
                        </a:rPr>
                        <a:t>1</a:t>
                      </a:r>
                      <a:endParaRPr lang="en-US" sz="1200">
                        <a:effectLst/>
                        <a:latin typeface="Times New Roman"/>
                        <a:ea typeface="Times New Roman"/>
                      </a:endParaRPr>
                    </a:p>
                  </a:txBody>
                  <a:tcPr marL="68580" marR="68580" marT="0" marB="0" anchor="ctr"/>
                </a:tc>
              </a:tr>
              <a:tr h="424543">
                <a:tc>
                  <a:txBody>
                    <a:bodyPr/>
                    <a:lstStyle/>
                    <a:p>
                      <a:pPr algn="ctr">
                        <a:spcAft>
                          <a:spcPts val="0"/>
                        </a:spcAft>
                      </a:pPr>
                      <a:r>
                        <a:rPr lang="id-ID" sz="1200" dirty="0">
                          <a:effectLst/>
                        </a:rPr>
                        <a:t>Tidak suka</a:t>
                      </a:r>
                      <a:endParaRPr lang="en-US" sz="1200" dirty="0">
                        <a:effectLst/>
                        <a:latin typeface="Times New Roman"/>
                        <a:ea typeface="Times New Roman"/>
                      </a:endParaRPr>
                    </a:p>
                  </a:txBody>
                  <a:tcPr marL="68580" marR="68580" marT="0" marB="0" anchor="ctr"/>
                </a:tc>
                <a:tc>
                  <a:txBody>
                    <a:bodyPr/>
                    <a:lstStyle/>
                    <a:p>
                      <a:pPr algn="ctr">
                        <a:spcAft>
                          <a:spcPts val="0"/>
                        </a:spcAft>
                      </a:pPr>
                      <a:r>
                        <a:rPr lang="en-US" sz="1200">
                          <a:effectLst/>
                        </a:rPr>
                        <a:t>2</a:t>
                      </a:r>
                      <a:endParaRPr lang="en-US" sz="1200">
                        <a:effectLst/>
                        <a:latin typeface="Times New Roman"/>
                        <a:ea typeface="Times New Roman"/>
                      </a:endParaRPr>
                    </a:p>
                  </a:txBody>
                  <a:tcPr marL="68580" marR="68580" marT="0" marB="0" anchor="ctr"/>
                </a:tc>
              </a:tr>
              <a:tr h="424543">
                <a:tc>
                  <a:txBody>
                    <a:bodyPr/>
                    <a:lstStyle/>
                    <a:p>
                      <a:pPr algn="ctr">
                        <a:spcAft>
                          <a:spcPts val="0"/>
                        </a:spcAft>
                      </a:pPr>
                      <a:r>
                        <a:rPr lang="id-ID" sz="1200">
                          <a:effectLst/>
                        </a:rPr>
                        <a:t>Agak tidak suka</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a:effectLst/>
                        </a:rPr>
                        <a:t>3</a:t>
                      </a:r>
                      <a:endParaRPr lang="en-US" sz="1200">
                        <a:effectLst/>
                        <a:latin typeface="Times New Roman"/>
                        <a:ea typeface="Times New Roman"/>
                      </a:endParaRPr>
                    </a:p>
                  </a:txBody>
                  <a:tcPr marL="68580" marR="68580" marT="0" marB="0" anchor="ctr"/>
                </a:tc>
              </a:tr>
              <a:tr h="424543">
                <a:tc>
                  <a:txBody>
                    <a:bodyPr/>
                    <a:lstStyle/>
                    <a:p>
                      <a:pPr algn="ctr">
                        <a:spcAft>
                          <a:spcPts val="0"/>
                        </a:spcAft>
                      </a:pPr>
                      <a:r>
                        <a:rPr lang="id-ID" sz="1200">
                          <a:effectLst/>
                        </a:rPr>
                        <a:t>Agak suka</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a:effectLst/>
                        </a:rPr>
                        <a:t>4</a:t>
                      </a:r>
                      <a:endParaRPr lang="en-US" sz="1200">
                        <a:effectLst/>
                        <a:latin typeface="Times New Roman"/>
                        <a:ea typeface="Times New Roman"/>
                      </a:endParaRPr>
                    </a:p>
                  </a:txBody>
                  <a:tcPr marL="68580" marR="68580" marT="0" marB="0" anchor="ctr"/>
                </a:tc>
              </a:tr>
              <a:tr h="424543">
                <a:tc>
                  <a:txBody>
                    <a:bodyPr/>
                    <a:lstStyle/>
                    <a:p>
                      <a:pPr algn="ctr">
                        <a:spcAft>
                          <a:spcPts val="0"/>
                        </a:spcAft>
                      </a:pPr>
                      <a:r>
                        <a:rPr lang="id-ID" sz="1200">
                          <a:effectLst/>
                        </a:rPr>
                        <a:t>Suka</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a:effectLst/>
                        </a:rPr>
                        <a:t>5</a:t>
                      </a:r>
                      <a:endParaRPr lang="en-US" sz="1200">
                        <a:effectLst/>
                        <a:latin typeface="Times New Roman"/>
                        <a:ea typeface="Times New Roman"/>
                      </a:endParaRPr>
                    </a:p>
                  </a:txBody>
                  <a:tcPr marL="68580" marR="68580" marT="0" marB="0" anchor="ctr"/>
                </a:tc>
              </a:tr>
              <a:tr h="424543">
                <a:tc>
                  <a:txBody>
                    <a:bodyPr/>
                    <a:lstStyle/>
                    <a:p>
                      <a:pPr algn="ctr">
                        <a:spcAft>
                          <a:spcPts val="0"/>
                        </a:spcAft>
                      </a:pPr>
                      <a:r>
                        <a:rPr lang="id-ID" sz="1200">
                          <a:effectLst/>
                        </a:rPr>
                        <a:t>Sangat suka</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dirty="0">
                          <a:effectLst/>
                        </a:rPr>
                        <a:t>6</a:t>
                      </a:r>
                      <a:endParaRPr lang="en-US"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101269829"/>
      </p:ext>
    </p:extLst>
  </p:cSld>
  <p:clrMapOvr>
    <a:masterClrMapping/>
  </p:clrMapOvr>
  <p:transition>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Rounded Rectangle 3"/>
          <p:cNvSpPr/>
          <p:nvPr/>
        </p:nvSpPr>
        <p:spPr>
          <a:xfrm>
            <a:off x="228600" y="1066800"/>
            <a:ext cx="8686800" cy="5638800"/>
          </a:xfrm>
          <a:prstGeom prst="round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chemeClr val="accent2">
                    <a:lumMod val="50000"/>
                  </a:schemeClr>
                </a:solidFill>
              </a:rPr>
              <a:t>Penelitian</a:t>
            </a:r>
            <a:r>
              <a:rPr lang="en-US" sz="3200" b="1" dirty="0" smtClean="0">
                <a:solidFill>
                  <a:schemeClr val="accent2">
                    <a:lumMod val="50000"/>
                  </a:schemeClr>
                </a:solidFill>
              </a:rPr>
              <a:t> </a:t>
            </a:r>
            <a:r>
              <a:rPr lang="en-US" sz="3200" b="1" dirty="0" err="1" smtClean="0">
                <a:solidFill>
                  <a:schemeClr val="accent2">
                    <a:lumMod val="50000"/>
                  </a:schemeClr>
                </a:solidFill>
              </a:rPr>
              <a:t>Utama</a:t>
            </a:r>
            <a:endParaRPr lang="en-US" sz="3200" b="1" dirty="0" smtClean="0">
              <a:solidFill>
                <a:schemeClr val="accent2">
                  <a:lumMod val="50000"/>
                </a:schemeClr>
              </a:solidFill>
            </a:endParaRPr>
          </a:p>
          <a:p>
            <a:endParaRPr lang="en-US" sz="3200" b="1" dirty="0" smtClean="0">
              <a:solidFill>
                <a:schemeClr val="accent2">
                  <a:lumMod val="50000"/>
                </a:schemeClr>
              </a:solidFill>
            </a:endParaRPr>
          </a:p>
          <a:p>
            <a:pPr indent="457200" algn="just"/>
            <a:r>
              <a:rPr lang="en-US" sz="2400" dirty="0" err="1">
                <a:solidFill>
                  <a:schemeClr val="accent2">
                    <a:lumMod val="50000"/>
                  </a:schemeClr>
                </a:solidFill>
              </a:rPr>
              <a:t>M</a:t>
            </a:r>
            <a:r>
              <a:rPr lang="en-US" sz="2400" dirty="0" err="1" smtClean="0">
                <a:solidFill>
                  <a:schemeClr val="accent2">
                    <a:lumMod val="50000"/>
                  </a:schemeClr>
                </a:solidFill>
              </a:rPr>
              <a:t>enentukan</a:t>
            </a:r>
            <a:r>
              <a:rPr lang="en-US" sz="2400" dirty="0" smtClean="0">
                <a:solidFill>
                  <a:schemeClr val="accent2">
                    <a:lumMod val="50000"/>
                  </a:schemeClr>
                </a:solidFill>
              </a:rPr>
              <a:t> </a:t>
            </a:r>
            <a:r>
              <a:rPr lang="en-US" sz="2400" dirty="0" err="1">
                <a:solidFill>
                  <a:schemeClr val="accent2">
                    <a:lumMod val="50000"/>
                  </a:schemeClr>
                </a:solidFill>
              </a:rPr>
              <a:t>jumlah</a:t>
            </a:r>
            <a:r>
              <a:rPr lang="en-US" sz="2400" dirty="0">
                <a:solidFill>
                  <a:schemeClr val="accent2">
                    <a:lumMod val="50000"/>
                  </a:schemeClr>
                </a:solidFill>
              </a:rPr>
              <a:t> </a:t>
            </a:r>
            <a:r>
              <a:rPr lang="en-US" sz="2400" dirty="0" err="1" smtClean="0">
                <a:solidFill>
                  <a:schemeClr val="accent2">
                    <a:lumMod val="50000"/>
                  </a:schemeClr>
                </a:solidFill>
              </a:rPr>
              <a:t>perbandingan</a:t>
            </a:r>
            <a:r>
              <a:rPr lang="en-US" sz="2400" dirty="0" smtClean="0">
                <a:solidFill>
                  <a:schemeClr val="accent2">
                    <a:lumMod val="50000"/>
                  </a:schemeClr>
                </a:solidFill>
              </a:rPr>
              <a:t> </a:t>
            </a:r>
            <a:r>
              <a:rPr lang="en-US" sz="2400" dirty="0" err="1" smtClean="0">
                <a:solidFill>
                  <a:schemeClr val="accent2">
                    <a:lumMod val="50000"/>
                  </a:schemeClr>
                </a:solidFill>
              </a:rPr>
              <a:t>tepung</a:t>
            </a:r>
            <a:r>
              <a:rPr lang="en-US" sz="2400" dirty="0" smtClean="0">
                <a:solidFill>
                  <a:schemeClr val="accent2">
                    <a:lumMod val="50000"/>
                  </a:schemeClr>
                </a:solidFill>
              </a:rPr>
              <a:t> </a:t>
            </a:r>
            <a:r>
              <a:rPr lang="en-US" sz="2400" dirty="0" err="1" smtClean="0">
                <a:solidFill>
                  <a:schemeClr val="accent2">
                    <a:lumMod val="50000"/>
                  </a:schemeClr>
                </a:solidFill>
              </a:rPr>
              <a:t>koro</a:t>
            </a:r>
            <a:r>
              <a:rPr lang="en-US" sz="2400" dirty="0" smtClean="0">
                <a:solidFill>
                  <a:schemeClr val="accent2">
                    <a:lumMod val="50000"/>
                  </a:schemeClr>
                </a:solidFill>
              </a:rPr>
              <a:t> </a:t>
            </a:r>
            <a:r>
              <a:rPr lang="en-US" sz="2400" dirty="0" err="1" smtClean="0">
                <a:solidFill>
                  <a:schemeClr val="accent2">
                    <a:lumMod val="50000"/>
                  </a:schemeClr>
                </a:solidFill>
              </a:rPr>
              <a:t>dan</a:t>
            </a:r>
            <a:r>
              <a:rPr lang="en-US" sz="2400" dirty="0" smtClean="0">
                <a:solidFill>
                  <a:schemeClr val="accent2">
                    <a:lumMod val="50000"/>
                  </a:schemeClr>
                </a:solidFill>
              </a:rPr>
              <a:t> </a:t>
            </a:r>
            <a:r>
              <a:rPr lang="en-US" sz="2400" dirty="0" err="1" smtClean="0">
                <a:solidFill>
                  <a:schemeClr val="accent2">
                    <a:lumMod val="50000"/>
                  </a:schemeClr>
                </a:solidFill>
              </a:rPr>
              <a:t>tepung</a:t>
            </a:r>
            <a:r>
              <a:rPr lang="en-US" sz="2400" dirty="0" smtClean="0">
                <a:solidFill>
                  <a:schemeClr val="accent2">
                    <a:lumMod val="50000"/>
                  </a:schemeClr>
                </a:solidFill>
              </a:rPr>
              <a:t> </a:t>
            </a:r>
            <a:r>
              <a:rPr lang="en-US" sz="2400" dirty="0" err="1" smtClean="0">
                <a:solidFill>
                  <a:schemeClr val="accent2">
                    <a:lumMod val="50000"/>
                  </a:schemeClr>
                </a:solidFill>
              </a:rPr>
              <a:t>terigu</a:t>
            </a:r>
            <a:r>
              <a:rPr lang="en-US" sz="2400" dirty="0" smtClean="0">
                <a:solidFill>
                  <a:schemeClr val="accent2">
                    <a:lumMod val="50000"/>
                  </a:schemeClr>
                </a:solidFill>
              </a:rPr>
              <a:t> </a:t>
            </a:r>
            <a:r>
              <a:rPr lang="en-US" sz="2400" dirty="0">
                <a:solidFill>
                  <a:schemeClr val="accent2">
                    <a:lumMod val="50000"/>
                  </a:schemeClr>
                </a:solidFill>
              </a:rPr>
              <a:t>yang </a:t>
            </a:r>
            <a:r>
              <a:rPr lang="en-US" sz="2400" dirty="0" err="1">
                <a:solidFill>
                  <a:schemeClr val="accent2">
                    <a:lumMod val="50000"/>
                  </a:schemeClr>
                </a:solidFill>
              </a:rPr>
              <a:t>tepat</a:t>
            </a:r>
            <a:r>
              <a:rPr lang="en-US" sz="2400" dirty="0">
                <a:solidFill>
                  <a:schemeClr val="accent2">
                    <a:lumMod val="50000"/>
                  </a:schemeClr>
                </a:solidFill>
              </a:rPr>
              <a:t> </a:t>
            </a:r>
            <a:r>
              <a:rPr lang="en-US" sz="2400" dirty="0" err="1">
                <a:solidFill>
                  <a:schemeClr val="accent2">
                    <a:lumMod val="50000"/>
                  </a:schemeClr>
                </a:solidFill>
              </a:rPr>
              <a:t>untuk</a:t>
            </a:r>
            <a:r>
              <a:rPr lang="en-US" sz="2400" dirty="0">
                <a:solidFill>
                  <a:schemeClr val="accent2">
                    <a:lumMod val="50000"/>
                  </a:schemeClr>
                </a:solidFill>
              </a:rPr>
              <a:t> </a:t>
            </a:r>
            <a:r>
              <a:rPr lang="en-US" sz="2400" dirty="0" err="1">
                <a:solidFill>
                  <a:schemeClr val="accent2">
                    <a:lumMod val="50000"/>
                  </a:schemeClr>
                </a:solidFill>
              </a:rPr>
              <a:t>pembuatan</a:t>
            </a:r>
            <a:r>
              <a:rPr lang="en-US" sz="2400" dirty="0">
                <a:solidFill>
                  <a:schemeClr val="accent2">
                    <a:lumMod val="50000"/>
                  </a:schemeClr>
                </a:solidFill>
              </a:rPr>
              <a:t> </a:t>
            </a:r>
            <a:r>
              <a:rPr lang="en-US" sz="2400" dirty="0" err="1">
                <a:solidFill>
                  <a:schemeClr val="accent2">
                    <a:lumMod val="50000"/>
                  </a:schemeClr>
                </a:solidFill>
              </a:rPr>
              <a:t>mie</a:t>
            </a:r>
            <a:r>
              <a:rPr lang="en-US" sz="2400" dirty="0">
                <a:solidFill>
                  <a:schemeClr val="accent2">
                    <a:lumMod val="50000"/>
                  </a:schemeClr>
                </a:solidFill>
              </a:rPr>
              <a:t> </a:t>
            </a:r>
            <a:r>
              <a:rPr lang="en-US" sz="2400" dirty="0" err="1">
                <a:solidFill>
                  <a:schemeClr val="accent2">
                    <a:lumMod val="50000"/>
                  </a:schemeClr>
                </a:solidFill>
              </a:rPr>
              <a:t>koro</a:t>
            </a:r>
            <a:r>
              <a:rPr lang="en-US" sz="2400" dirty="0">
                <a:solidFill>
                  <a:schemeClr val="accent2">
                    <a:lumMod val="50000"/>
                  </a:schemeClr>
                </a:solidFill>
              </a:rPr>
              <a:t> </a:t>
            </a:r>
            <a:r>
              <a:rPr lang="en-US" sz="2400" dirty="0" err="1">
                <a:solidFill>
                  <a:schemeClr val="accent2">
                    <a:lumMod val="50000"/>
                  </a:schemeClr>
                </a:solidFill>
              </a:rPr>
              <a:t>basah</a:t>
            </a:r>
            <a:r>
              <a:rPr lang="en-US" sz="2400" dirty="0">
                <a:solidFill>
                  <a:schemeClr val="accent2">
                    <a:lumMod val="50000"/>
                  </a:schemeClr>
                </a:solidFill>
              </a:rPr>
              <a:t> </a:t>
            </a:r>
            <a:r>
              <a:rPr lang="en-US" sz="2400" dirty="0" err="1">
                <a:solidFill>
                  <a:schemeClr val="accent2">
                    <a:lumMod val="50000"/>
                  </a:schemeClr>
                </a:solidFill>
              </a:rPr>
              <a:t>serta</a:t>
            </a:r>
            <a:r>
              <a:rPr lang="en-US" sz="2400" dirty="0">
                <a:solidFill>
                  <a:schemeClr val="accent2">
                    <a:lumMod val="50000"/>
                  </a:schemeClr>
                </a:solidFill>
              </a:rPr>
              <a:t> </a:t>
            </a:r>
            <a:r>
              <a:rPr lang="en-US" sz="2400" dirty="0" err="1">
                <a:solidFill>
                  <a:schemeClr val="accent2">
                    <a:lumMod val="50000"/>
                  </a:schemeClr>
                </a:solidFill>
              </a:rPr>
              <a:t>menentukan</a:t>
            </a:r>
            <a:r>
              <a:rPr lang="en-US" sz="2400" dirty="0">
                <a:solidFill>
                  <a:schemeClr val="accent2">
                    <a:lumMod val="50000"/>
                  </a:schemeClr>
                </a:solidFill>
              </a:rPr>
              <a:t> </a:t>
            </a:r>
            <a:r>
              <a:rPr lang="en-US" sz="2400" dirty="0" err="1">
                <a:solidFill>
                  <a:schemeClr val="accent2">
                    <a:lumMod val="50000"/>
                  </a:schemeClr>
                </a:solidFill>
              </a:rPr>
              <a:t>kosentrasi</a:t>
            </a:r>
            <a:r>
              <a:rPr lang="en-US" sz="2400" dirty="0">
                <a:solidFill>
                  <a:schemeClr val="accent2">
                    <a:lumMod val="50000"/>
                  </a:schemeClr>
                </a:solidFill>
              </a:rPr>
              <a:t> </a:t>
            </a:r>
            <a:r>
              <a:rPr lang="en-US" sz="2400" i="1" dirty="0">
                <a:solidFill>
                  <a:schemeClr val="accent2">
                    <a:lumMod val="50000"/>
                  </a:schemeClr>
                </a:solidFill>
              </a:rPr>
              <a:t>sodium </a:t>
            </a:r>
            <a:r>
              <a:rPr lang="en-US" sz="2400" i="1" dirty="0" err="1">
                <a:solidFill>
                  <a:schemeClr val="accent2">
                    <a:lumMod val="50000"/>
                  </a:schemeClr>
                </a:solidFill>
              </a:rPr>
              <a:t>tripolyphosphate</a:t>
            </a:r>
            <a:r>
              <a:rPr lang="en-US" sz="2400" i="1" dirty="0">
                <a:solidFill>
                  <a:schemeClr val="accent2">
                    <a:lumMod val="50000"/>
                  </a:schemeClr>
                </a:solidFill>
              </a:rPr>
              <a:t> </a:t>
            </a:r>
            <a:r>
              <a:rPr lang="en-US" sz="2400" dirty="0" err="1">
                <a:solidFill>
                  <a:schemeClr val="accent2">
                    <a:lumMod val="50000"/>
                  </a:schemeClr>
                </a:solidFill>
              </a:rPr>
              <a:t>sehingga</a:t>
            </a:r>
            <a:r>
              <a:rPr lang="en-US" sz="2400" dirty="0">
                <a:solidFill>
                  <a:schemeClr val="accent2">
                    <a:lumMod val="50000"/>
                  </a:schemeClr>
                </a:solidFill>
              </a:rPr>
              <a:t> </a:t>
            </a:r>
            <a:r>
              <a:rPr lang="en-US" sz="2400" dirty="0" err="1">
                <a:solidFill>
                  <a:schemeClr val="accent2">
                    <a:lumMod val="50000"/>
                  </a:schemeClr>
                </a:solidFill>
              </a:rPr>
              <a:t>dihasilkan</a:t>
            </a:r>
            <a:r>
              <a:rPr lang="en-US" sz="2400" dirty="0">
                <a:solidFill>
                  <a:schemeClr val="accent2">
                    <a:lumMod val="50000"/>
                  </a:schemeClr>
                </a:solidFill>
              </a:rPr>
              <a:t> </a:t>
            </a:r>
            <a:r>
              <a:rPr lang="en-US" sz="2400" dirty="0" err="1">
                <a:solidFill>
                  <a:schemeClr val="accent2">
                    <a:lumMod val="50000"/>
                  </a:schemeClr>
                </a:solidFill>
              </a:rPr>
              <a:t>produk</a:t>
            </a:r>
            <a:r>
              <a:rPr lang="en-US" sz="2400" dirty="0">
                <a:solidFill>
                  <a:schemeClr val="accent2">
                    <a:lumMod val="50000"/>
                  </a:schemeClr>
                </a:solidFill>
              </a:rPr>
              <a:t> </a:t>
            </a:r>
            <a:r>
              <a:rPr lang="en-US" sz="2400" dirty="0" err="1" smtClean="0">
                <a:solidFill>
                  <a:schemeClr val="accent2">
                    <a:lumMod val="50000"/>
                  </a:schemeClr>
                </a:solidFill>
              </a:rPr>
              <a:t>mie</a:t>
            </a:r>
            <a:r>
              <a:rPr lang="en-US" sz="2400" dirty="0" smtClean="0">
                <a:solidFill>
                  <a:schemeClr val="accent2">
                    <a:lumMod val="50000"/>
                  </a:schemeClr>
                </a:solidFill>
              </a:rPr>
              <a:t> </a:t>
            </a:r>
            <a:r>
              <a:rPr lang="en-US" sz="2400" dirty="0" err="1">
                <a:solidFill>
                  <a:schemeClr val="accent2">
                    <a:lumMod val="50000"/>
                  </a:schemeClr>
                </a:solidFill>
              </a:rPr>
              <a:t>disukai</a:t>
            </a:r>
            <a:r>
              <a:rPr lang="en-US" sz="2400" dirty="0">
                <a:solidFill>
                  <a:schemeClr val="accent2">
                    <a:lumMod val="50000"/>
                  </a:schemeClr>
                </a:solidFill>
              </a:rPr>
              <a:t> </a:t>
            </a:r>
            <a:r>
              <a:rPr lang="en-US" sz="2400" dirty="0" err="1">
                <a:solidFill>
                  <a:schemeClr val="accent2">
                    <a:lumMod val="50000"/>
                  </a:schemeClr>
                </a:solidFill>
              </a:rPr>
              <a:t>oleh</a:t>
            </a:r>
            <a:r>
              <a:rPr lang="en-US" sz="2400" dirty="0">
                <a:solidFill>
                  <a:schemeClr val="accent2">
                    <a:lumMod val="50000"/>
                  </a:schemeClr>
                </a:solidFill>
              </a:rPr>
              <a:t> </a:t>
            </a:r>
            <a:r>
              <a:rPr lang="en-US" sz="2400" dirty="0" err="1" smtClean="0">
                <a:solidFill>
                  <a:schemeClr val="accent2">
                    <a:lumMod val="50000"/>
                  </a:schemeClr>
                </a:solidFill>
              </a:rPr>
              <a:t>panelis</a:t>
            </a:r>
            <a:r>
              <a:rPr lang="en-US" sz="2400" dirty="0" smtClean="0">
                <a:solidFill>
                  <a:schemeClr val="accent2">
                    <a:lumMod val="50000"/>
                  </a:schemeClr>
                </a:solidFill>
              </a:rPr>
              <a:t>.</a:t>
            </a:r>
          </a:p>
          <a:p>
            <a:pPr indent="457200" algn="just"/>
            <a:endParaRPr lang="en-US" sz="2400" b="1" dirty="0">
              <a:solidFill>
                <a:schemeClr val="accent2">
                  <a:lumMod val="50000"/>
                </a:schemeClr>
              </a:solidFill>
            </a:endParaRPr>
          </a:p>
          <a:p>
            <a:pPr indent="457200" algn="just"/>
            <a:endParaRPr lang="en-US" sz="2400" b="1" dirty="0" smtClean="0">
              <a:solidFill>
                <a:schemeClr val="accent2">
                  <a:lumMod val="50000"/>
                </a:schemeClr>
              </a:solidFill>
            </a:endParaRPr>
          </a:p>
          <a:p>
            <a:pPr indent="457200" algn="just"/>
            <a:endParaRPr lang="en-US" sz="2400" b="1" dirty="0">
              <a:solidFill>
                <a:schemeClr val="accent2">
                  <a:lumMod val="50000"/>
                </a:schemeClr>
              </a:solidFill>
            </a:endParaRPr>
          </a:p>
          <a:p>
            <a:pPr indent="457200" algn="just"/>
            <a:endParaRPr lang="en-US" sz="2400" b="1" dirty="0" smtClean="0">
              <a:solidFill>
                <a:schemeClr val="accent2">
                  <a:lumMod val="50000"/>
                </a:schemeClr>
              </a:solidFill>
            </a:endParaRPr>
          </a:p>
          <a:p>
            <a:pPr indent="457200" algn="just"/>
            <a:endParaRPr lang="en-US" sz="2400" b="1" dirty="0">
              <a:solidFill>
                <a:schemeClr val="accent2">
                  <a:lumMod val="50000"/>
                </a:schemeClr>
              </a:solidFill>
            </a:endParaRPr>
          </a:p>
          <a:p>
            <a:endParaRPr lang="en-US" sz="2000" b="1" dirty="0">
              <a:solidFill>
                <a:schemeClr val="accent2">
                  <a:lumMod val="50000"/>
                </a:schemeClr>
              </a:solidFill>
            </a:endParaRPr>
          </a:p>
        </p:txBody>
      </p:sp>
      <p:sp>
        <p:nvSpPr>
          <p:cNvPr id="5" name="Round Same Side Corner Rectangle 4"/>
          <p:cNvSpPr/>
          <p:nvPr/>
        </p:nvSpPr>
        <p:spPr>
          <a:xfrm>
            <a:off x="2057400" y="304800"/>
            <a:ext cx="5486400" cy="76200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effectLst>
                  <a:outerShdw blurRad="38100" dist="38100" dir="2700000" algn="tl">
                    <a:srgbClr val="000000">
                      <a:alpha val="43137"/>
                    </a:srgbClr>
                  </a:outerShdw>
                </a:effectLst>
                <a:latin typeface="Berlin Sans FB" pitchFamily="34" charset="0"/>
              </a:rPr>
              <a:t>Metodelogi</a:t>
            </a:r>
            <a:r>
              <a:rPr lang="en-US" sz="3600" dirty="0" smtClean="0">
                <a:effectLst>
                  <a:outerShdw blurRad="38100" dist="38100" dir="2700000" algn="tl">
                    <a:srgbClr val="000000">
                      <a:alpha val="43137"/>
                    </a:srgbClr>
                  </a:outerShdw>
                </a:effectLst>
                <a:latin typeface="Berlin Sans FB" pitchFamily="34" charset="0"/>
              </a:rPr>
              <a:t> </a:t>
            </a:r>
            <a:r>
              <a:rPr lang="en-US" sz="3600" dirty="0" err="1" smtClean="0">
                <a:effectLst>
                  <a:outerShdw blurRad="38100" dist="38100" dir="2700000" algn="tl">
                    <a:srgbClr val="000000">
                      <a:alpha val="43137"/>
                    </a:srgbClr>
                  </a:outerShdw>
                </a:effectLst>
                <a:latin typeface="Berlin Sans FB" pitchFamily="34" charset="0"/>
              </a:rPr>
              <a:t>Penelitian</a:t>
            </a:r>
            <a:endParaRPr lang="en-US" sz="3600" dirty="0">
              <a:effectLst>
                <a:outerShdw blurRad="38100" dist="38100" dir="2700000" algn="tl">
                  <a:srgbClr val="000000">
                    <a:alpha val="43137"/>
                  </a:srgbClr>
                </a:outerShdw>
              </a:effectLst>
              <a:latin typeface="Berlin Sans FB" pitchFamily="34" charset="0"/>
            </a:endParaRPr>
          </a:p>
        </p:txBody>
      </p:sp>
    </p:spTree>
    <p:extLst>
      <p:ext uri="{BB962C8B-B14F-4D97-AF65-F5344CB8AC3E}">
        <p14:creationId xmlns:p14="http://schemas.microsoft.com/office/powerpoint/2010/main" val="108268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ounded Rectangle 3"/>
          <p:cNvSpPr/>
          <p:nvPr/>
        </p:nvSpPr>
        <p:spPr>
          <a:xfrm>
            <a:off x="2133600" y="228600"/>
            <a:ext cx="4953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effectLst>
                  <a:outerShdw blurRad="38100" dist="38100" dir="2700000" algn="tl">
                    <a:srgbClr val="000000">
                      <a:alpha val="43137"/>
                    </a:srgbClr>
                  </a:outerShdw>
                </a:effectLst>
              </a:rPr>
              <a:t>Metodologi</a:t>
            </a:r>
            <a:r>
              <a:rPr lang="en-US" sz="3600" b="1" dirty="0" smtClean="0">
                <a:effectLst>
                  <a:outerShdw blurRad="38100" dist="38100" dir="2700000" algn="tl">
                    <a:srgbClr val="000000">
                      <a:alpha val="43137"/>
                    </a:srgbClr>
                  </a:outerShdw>
                </a:effectLst>
              </a:rPr>
              <a:t> </a:t>
            </a:r>
            <a:r>
              <a:rPr lang="en-US" sz="3600" b="1" dirty="0" err="1" smtClean="0">
                <a:effectLst>
                  <a:outerShdw blurRad="38100" dist="38100" dir="2700000" algn="tl">
                    <a:srgbClr val="000000">
                      <a:alpha val="43137"/>
                    </a:srgbClr>
                  </a:outerShdw>
                </a:effectLst>
              </a:rPr>
              <a:t>Penelitian</a:t>
            </a:r>
            <a:endParaRPr lang="en-US" sz="3200" b="1" dirty="0">
              <a:effectLst>
                <a:outerShdw blurRad="38100" dist="38100" dir="2700000" algn="tl">
                  <a:srgbClr val="000000">
                    <a:alpha val="43137"/>
                  </a:srgbClr>
                </a:outerShdw>
              </a:effectLst>
            </a:endParaRPr>
          </a:p>
        </p:txBody>
      </p:sp>
      <p:sp>
        <p:nvSpPr>
          <p:cNvPr id="5" name="Content Placeholder 5"/>
          <p:cNvSpPr txBox="1">
            <a:spLocks/>
          </p:cNvSpPr>
          <p:nvPr/>
        </p:nvSpPr>
        <p:spPr>
          <a:xfrm>
            <a:off x="152400" y="914400"/>
            <a:ext cx="8839200" cy="5791200"/>
          </a:xfrm>
          <a:prstGeom prst="round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70000" lnSpcReduction="20000"/>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lt1"/>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lt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lt1"/>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lt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lt1"/>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lt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lt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lt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lt1"/>
                </a:solidFill>
                <a:latin typeface="+mn-lt"/>
                <a:ea typeface="+mn-ea"/>
                <a:cs typeface="+mn-cs"/>
              </a:defRPr>
            </a:lvl9pPr>
          </a:lstStyle>
          <a:p>
            <a:pPr marL="0" indent="0">
              <a:buNone/>
            </a:pPr>
            <a:r>
              <a:rPr lang="en-US" sz="4000" b="1" dirty="0" err="1" smtClean="0">
                <a:solidFill>
                  <a:schemeClr val="accent2">
                    <a:lumMod val="50000"/>
                  </a:schemeClr>
                </a:solidFill>
              </a:rPr>
              <a:t>Rancangan</a:t>
            </a:r>
            <a:r>
              <a:rPr lang="en-US" sz="4000" b="1" dirty="0" smtClean="0">
                <a:solidFill>
                  <a:schemeClr val="accent2">
                    <a:lumMod val="50000"/>
                  </a:schemeClr>
                </a:solidFill>
              </a:rPr>
              <a:t> </a:t>
            </a:r>
            <a:r>
              <a:rPr lang="en-US" sz="4000" b="1" dirty="0" err="1" smtClean="0">
                <a:solidFill>
                  <a:schemeClr val="accent2">
                    <a:lumMod val="50000"/>
                  </a:schemeClr>
                </a:solidFill>
              </a:rPr>
              <a:t>Perlakuan</a:t>
            </a:r>
            <a:r>
              <a:rPr lang="en-US" sz="4000" b="1" dirty="0" smtClean="0">
                <a:solidFill>
                  <a:schemeClr val="accent2">
                    <a:lumMod val="50000"/>
                  </a:schemeClr>
                </a:solidFill>
              </a:rPr>
              <a:t> </a:t>
            </a:r>
            <a:r>
              <a:rPr lang="en-US" sz="4000" b="1" dirty="0" err="1" smtClean="0">
                <a:solidFill>
                  <a:schemeClr val="accent2">
                    <a:lumMod val="50000"/>
                  </a:schemeClr>
                </a:solidFill>
              </a:rPr>
              <a:t>Penelitian</a:t>
            </a:r>
            <a:r>
              <a:rPr lang="en-US" sz="4000" b="1" dirty="0" smtClean="0">
                <a:solidFill>
                  <a:schemeClr val="accent2">
                    <a:lumMod val="50000"/>
                  </a:schemeClr>
                </a:solidFill>
              </a:rPr>
              <a:t> </a:t>
            </a:r>
            <a:r>
              <a:rPr lang="en-US" sz="4000" b="1" dirty="0" err="1" smtClean="0">
                <a:solidFill>
                  <a:schemeClr val="accent2">
                    <a:lumMod val="50000"/>
                  </a:schemeClr>
                </a:solidFill>
              </a:rPr>
              <a:t>Utama</a:t>
            </a:r>
            <a:endParaRPr lang="en-US" sz="4000" b="1" dirty="0" smtClean="0">
              <a:solidFill>
                <a:schemeClr val="accent2">
                  <a:lumMod val="50000"/>
                </a:schemeClr>
              </a:solidFill>
            </a:endParaRPr>
          </a:p>
          <a:p>
            <a:pPr marL="0" indent="0">
              <a:buNone/>
            </a:pPr>
            <a:endParaRPr lang="en-US" sz="3200" b="1" dirty="0">
              <a:solidFill>
                <a:schemeClr val="accent2">
                  <a:lumMod val="50000"/>
                </a:schemeClr>
              </a:solidFill>
            </a:endParaRPr>
          </a:p>
          <a:p>
            <a:pPr marL="0" indent="0" algn="just">
              <a:buNone/>
            </a:pPr>
            <a:r>
              <a:rPr lang="en-US" sz="2900" dirty="0" err="1">
                <a:solidFill>
                  <a:schemeClr val="accent2">
                    <a:lumMod val="50000"/>
                  </a:schemeClr>
                </a:solidFill>
              </a:rPr>
              <a:t>Rancangan</a:t>
            </a:r>
            <a:r>
              <a:rPr lang="en-US" sz="2900" dirty="0">
                <a:solidFill>
                  <a:schemeClr val="accent2">
                    <a:lumMod val="50000"/>
                  </a:schemeClr>
                </a:solidFill>
              </a:rPr>
              <a:t> </a:t>
            </a:r>
            <a:r>
              <a:rPr lang="en-US" sz="2900" dirty="0" err="1">
                <a:solidFill>
                  <a:schemeClr val="accent2">
                    <a:lumMod val="50000"/>
                  </a:schemeClr>
                </a:solidFill>
              </a:rPr>
              <a:t>perlakuan</a:t>
            </a:r>
            <a:r>
              <a:rPr lang="en-US" sz="2900" dirty="0">
                <a:solidFill>
                  <a:schemeClr val="accent2">
                    <a:lumMod val="50000"/>
                  </a:schemeClr>
                </a:solidFill>
              </a:rPr>
              <a:t> </a:t>
            </a:r>
            <a:r>
              <a:rPr lang="en-US" sz="2900" dirty="0" err="1">
                <a:solidFill>
                  <a:schemeClr val="accent2">
                    <a:lumMod val="50000"/>
                  </a:schemeClr>
                </a:solidFill>
              </a:rPr>
              <a:t>terdiri</a:t>
            </a:r>
            <a:r>
              <a:rPr lang="en-US" sz="2900" dirty="0">
                <a:solidFill>
                  <a:schemeClr val="accent2">
                    <a:lumMod val="50000"/>
                  </a:schemeClr>
                </a:solidFill>
              </a:rPr>
              <a:t> </a:t>
            </a:r>
            <a:r>
              <a:rPr lang="en-US" sz="2900" dirty="0" err="1">
                <a:solidFill>
                  <a:schemeClr val="accent2">
                    <a:lumMod val="50000"/>
                  </a:schemeClr>
                </a:solidFill>
              </a:rPr>
              <a:t>dari</a:t>
            </a:r>
            <a:r>
              <a:rPr lang="en-US" sz="2900" dirty="0">
                <a:solidFill>
                  <a:schemeClr val="accent2">
                    <a:lumMod val="50000"/>
                  </a:schemeClr>
                </a:solidFill>
              </a:rPr>
              <a:t> </a:t>
            </a:r>
            <a:r>
              <a:rPr lang="en-US" sz="2900" dirty="0" err="1">
                <a:solidFill>
                  <a:schemeClr val="accent2">
                    <a:lumMod val="50000"/>
                  </a:schemeClr>
                </a:solidFill>
              </a:rPr>
              <a:t>dua</a:t>
            </a:r>
            <a:r>
              <a:rPr lang="en-US" sz="2900" dirty="0">
                <a:solidFill>
                  <a:schemeClr val="accent2">
                    <a:lumMod val="50000"/>
                  </a:schemeClr>
                </a:solidFill>
              </a:rPr>
              <a:t> </a:t>
            </a:r>
            <a:r>
              <a:rPr lang="en-US" sz="2900" dirty="0" err="1">
                <a:solidFill>
                  <a:schemeClr val="accent2">
                    <a:lumMod val="50000"/>
                  </a:schemeClr>
                </a:solidFill>
              </a:rPr>
              <a:t>faktor</a:t>
            </a:r>
            <a:r>
              <a:rPr lang="en-US" sz="2900" dirty="0">
                <a:solidFill>
                  <a:schemeClr val="accent2">
                    <a:lumMod val="50000"/>
                  </a:schemeClr>
                </a:solidFill>
              </a:rPr>
              <a:t> </a:t>
            </a:r>
            <a:r>
              <a:rPr lang="en-US" sz="2900" dirty="0" err="1">
                <a:solidFill>
                  <a:schemeClr val="accent2">
                    <a:lumMod val="50000"/>
                  </a:schemeClr>
                </a:solidFill>
              </a:rPr>
              <a:t>yaitu</a:t>
            </a:r>
            <a:r>
              <a:rPr lang="en-US" sz="2900" dirty="0">
                <a:solidFill>
                  <a:schemeClr val="accent2">
                    <a:lumMod val="50000"/>
                  </a:schemeClr>
                </a:solidFill>
              </a:rPr>
              <a:t> </a:t>
            </a:r>
            <a:r>
              <a:rPr lang="en-US" sz="2900" dirty="0" err="1">
                <a:solidFill>
                  <a:schemeClr val="accent2">
                    <a:lumMod val="50000"/>
                  </a:schemeClr>
                </a:solidFill>
              </a:rPr>
              <a:t>perbandingan</a:t>
            </a:r>
            <a:r>
              <a:rPr lang="en-US" sz="2900" dirty="0">
                <a:solidFill>
                  <a:schemeClr val="accent2">
                    <a:lumMod val="50000"/>
                  </a:schemeClr>
                </a:solidFill>
              </a:rPr>
              <a:t> </a:t>
            </a:r>
            <a:r>
              <a:rPr lang="en-US" sz="2900" dirty="0" err="1">
                <a:solidFill>
                  <a:schemeClr val="accent2">
                    <a:lumMod val="50000"/>
                  </a:schemeClr>
                </a:solidFill>
              </a:rPr>
              <a:t>antara</a:t>
            </a:r>
            <a:r>
              <a:rPr lang="en-US" sz="2900" dirty="0">
                <a:solidFill>
                  <a:schemeClr val="accent2">
                    <a:lumMod val="50000"/>
                  </a:schemeClr>
                </a:solidFill>
              </a:rPr>
              <a:t>  </a:t>
            </a:r>
            <a:r>
              <a:rPr lang="en-US" sz="2900" dirty="0" err="1">
                <a:solidFill>
                  <a:schemeClr val="accent2">
                    <a:lumMod val="50000"/>
                  </a:schemeClr>
                </a:solidFill>
              </a:rPr>
              <a:t>tepung</a:t>
            </a:r>
            <a:r>
              <a:rPr lang="en-US" sz="2900" dirty="0">
                <a:solidFill>
                  <a:schemeClr val="accent2">
                    <a:lumMod val="50000"/>
                  </a:schemeClr>
                </a:solidFill>
              </a:rPr>
              <a:t> </a:t>
            </a:r>
            <a:r>
              <a:rPr lang="en-US" sz="2900" dirty="0" err="1">
                <a:solidFill>
                  <a:schemeClr val="accent2">
                    <a:lumMod val="50000"/>
                  </a:schemeClr>
                </a:solidFill>
              </a:rPr>
              <a:t>koro</a:t>
            </a:r>
            <a:r>
              <a:rPr lang="en-US" sz="2900" dirty="0">
                <a:solidFill>
                  <a:schemeClr val="accent2">
                    <a:lumMod val="50000"/>
                  </a:schemeClr>
                </a:solidFill>
              </a:rPr>
              <a:t> </a:t>
            </a:r>
            <a:r>
              <a:rPr lang="en-US" sz="2900" dirty="0" err="1">
                <a:solidFill>
                  <a:schemeClr val="accent2">
                    <a:lumMod val="50000"/>
                  </a:schemeClr>
                </a:solidFill>
              </a:rPr>
              <a:t>dengan</a:t>
            </a:r>
            <a:r>
              <a:rPr lang="en-US" sz="2900" dirty="0">
                <a:solidFill>
                  <a:schemeClr val="accent2">
                    <a:lumMod val="50000"/>
                  </a:schemeClr>
                </a:solidFill>
              </a:rPr>
              <a:t> </a:t>
            </a:r>
            <a:r>
              <a:rPr lang="en-US" sz="2900" dirty="0" err="1">
                <a:solidFill>
                  <a:schemeClr val="accent2">
                    <a:lumMod val="50000"/>
                  </a:schemeClr>
                </a:solidFill>
              </a:rPr>
              <a:t>tepung</a:t>
            </a:r>
            <a:r>
              <a:rPr lang="en-US" sz="2900" dirty="0">
                <a:solidFill>
                  <a:schemeClr val="accent2">
                    <a:lumMod val="50000"/>
                  </a:schemeClr>
                </a:solidFill>
              </a:rPr>
              <a:t> </a:t>
            </a:r>
            <a:r>
              <a:rPr lang="en-US" sz="2900" dirty="0" err="1">
                <a:solidFill>
                  <a:schemeClr val="accent2">
                    <a:lumMod val="50000"/>
                  </a:schemeClr>
                </a:solidFill>
              </a:rPr>
              <a:t>terigu</a:t>
            </a:r>
            <a:r>
              <a:rPr lang="en-US" sz="2900" dirty="0">
                <a:solidFill>
                  <a:schemeClr val="accent2">
                    <a:lumMod val="50000"/>
                  </a:schemeClr>
                </a:solidFill>
              </a:rPr>
              <a:t> </a:t>
            </a:r>
            <a:r>
              <a:rPr lang="en-US" sz="2900" dirty="0" err="1">
                <a:solidFill>
                  <a:schemeClr val="accent2">
                    <a:lumMod val="50000"/>
                  </a:schemeClr>
                </a:solidFill>
              </a:rPr>
              <a:t>dan</a:t>
            </a:r>
            <a:r>
              <a:rPr lang="en-US" sz="2900" dirty="0">
                <a:solidFill>
                  <a:schemeClr val="accent2">
                    <a:lumMod val="50000"/>
                  </a:schemeClr>
                </a:solidFill>
              </a:rPr>
              <a:t> </a:t>
            </a:r>
            <a:r>
              <a:rPr lang="en-US" sz="2900" dirty="0" err="1">
                <a:solidFill>
                  <a:schemeClr val="accent2">
                    <a:lumMod val="50000"/>
                  </a:schemeClr>
                </a:solidFill>
              </a:rPr>
              <a:t>konsentrasi</a:t>
            </a:r>
            <a:r>
              <a:rPr lang="en-US" sz="2900" dirty="0">
                <a:solidFill>
                  <a:schemeClr val="accent2">
                    <a:lumMod val="50000"/>
                  </a:schemeClr>
                </a:solidFill>
              </a:rPr>
              <a:t> </a:t>
            </a:r>
            <a:r>
              <a:rPr lang="en-US" sz="2900" i="1" dirty="0">
                <a:solidFill>
                  <a:schemeClr val="accent2">
                    <a:lumMod val="50000"/>
                  </a:schemeClr>
                </a:solidFill>
              </a:rPr>
              <a:t>sodium </a:t>
            </a:r>
            <a:r>
              <a:rPr lang="en-US" sz="2900" i="1" dirty="0" err="1">
                <a:solidFill>
                  <a:schemeClr val="accent2">
                    <a:lumMod val="50000"/>
                  </a:schemeClr>
                </a:solidFill>
              </a:rPr>
              <a:t>tripolyphosphate</a:t>
            </a:r>
            <a:r>
              <a:rPr lang="en-US" sz="2900" i="1" dirty="0">
                <a:solidFill>
                  <a:schemeClr val="accent2">
                    <a:lumMod val="50000"/>
                  </a:schemeClr>
                </a:solidFill>
              </a:rPr>
              <a:t> </a:t>
            </a:r>
            <a:r>
              <a:rPr lang="en-US" sz="2900" dirty="0">
                <a:solidFill>
                  <a:schemeClr val="accent2">
                    <a:lumMod val="50000"/>
                  </a:schemeClr>
                </a:solidFill>
              </a:rPr>
              <a:t>(STPP), </a:t>
            </a:r>
            <a:r>
              <a:rPr lang="en-US" sz="2900" dirty="0" err="1">
                <a:solidFill>
                  <a:schemeClr val="accent2">
                    <a:lumMod val="50000"/>
                  </a:schemeClr>
                </a:solidFill>
              </a:rPr>
              <a:t>terdiri</a:t>
            </a:r>
            <a:r>
              <a:rPr lang="en-US" sz="2900" dirty="0">
                <a:solidFill>
                  <a:schemeClr val="accent2">
                    <a:lumMod val="50000"/>
                  </a:schemeClr>
                </a:solidFill>
              </a:rPr>
              <a:t> </a:t>
            </a:r>
            <a:r>
              <a:rPr lang="en-US" sz="2900" dirty="0" err="1">
                <a:solidFill>
                  <a:schemeClr val="accent2">
                    <a:lumMod val="50000"/>
                  </a:schemeClr>
                </a:solidFill>
              </a:rPr>
              <a:t>dari</a:t>
            </a:r>
            <a:r>
              <a:rPr lang="en-US" sz="2900" dirty="0">
                <a:solidFill>
                  <a:schemeClr val="accent2">
                    <a:lumMod val="50000"/>
                  </a:schemeClr>
                </a:solidFill>
              </a:rPr>
              <a:t> :</a:t>
            </a:r>
          </a:p>
          <a:p>
            <a:r>
              <a:rPr lang="id-ID" sz="2900" dirty="0">
                <a:solidFill>
                  <a:schemeClr val="accent2">
                    <a:lumMod val="50000"/>
                  </a:schemeClr>
                </a:solidFill>
              </a:rPr>
              <a:t>Faktor perbandingan antara  tepung koro dengan tepung terigu </a:t>
            </a:r>
            <a:r>
              <a:rPr lang="id-ID" sz="2900" dirty="0" smtClean="0">
                <a:solidFill>
                  <a:schemeClr val="accent2">
                    <a:lumMod val="50000"/>
                  </a:schemeClr>
                </a:solidFill>
              </a:rPr>
              <a:t>(</a:t>
            </a:r>
            <a:r>
              <a:rPr lang="en-US" sz="2900" dirty="0" smtClean="0">
                <a:solidFill>
                  <a:schemeClr val="accent2">
                    <a:lumMod val="50000"/>
                  </a:schemeClr>
                </a:solidFill>
              </a:rPr>
              <a:t>T</a:t>
            </a:r>
            <a:r>
              <a:rPr lang="id-ID" sz="2900" dirty="0" smtClean="0">
                <a:solidFill>
                  <a:schemeClr val="accent2">
                    <a:lumMod val="50000"/>
                  </a:schemeClr>
                </a:solidFill>
              </a:rPr>
              <a:t>) </a:t>
            </a:r>
            <a:r>
              <a:rPr lang="id-ID" sz="2900" dirty="0">
                <a:solidFill>
                  <a:schemeClr val="accent2">
                    <a:lumMod val="50000"/>
                  </a:schemeClr>
                </a:solidFill>
              </a:rPr>
              <a:t>dengan </a:t>
            </a:r>
            <a:r>
              <a:rPr lang="en-US" sz="2900" dirty="0" smtClean="0">
                <a:solidFill>
                  <a:schemeClr val="accent2">
                    <a:lumMod val="50000"/>
                  </a:schemeClr>
                </a:solidFill>
              </a:rPr>
              <a:t>4</a:t>
            </a:r>
            <a:r>
              <a:rPr lang="id-ID" sz="2900" dirty="0" smtClean="0">
                <a:solidFill>
                  <a:schemeClr val="accent2">
                    <a:lumMod val="50000"/>
                  </a:schemeClr>
                </a:solidFill>
              </a:rPr>
              <a:t> </a:t>
            </a:r>
            <a:r>
              <a:rPr lang="id-ID" sz="2900" dirty="0">
                <a:solidFill>
                  <a:schemeClr val="accent2">
                    <a:lumMod val="50000"/>
                  </a:schemeClr>
                </a:solidFill>
              </a:rPr>
              <a:t>taraf, yaitu :</a:t>
            </a:r>
            <a:endParaRPr lang="en-US" sz="2900" dirty="0">
              <a:solidFill>
                <a:schemeClr val="accent2">
                  <a:lumMod val="50000"/>
                </a:schemeClr>
              </a:solidFill>
            </a:endParaRPr>
          </a:p>
          <a:p>
            <a:pPr marL="285750" indent="0">
              <a:buNone/>
            </a:pPr>
            <a:r>
              <a:rPr lang="en-US" sz="2900" dirty="0" smtClean="0">
                <a:solidFill>
                  <a:schemeClr val="accent2">
                    <a:lumMod val="50000"/>
                  </a:schemeClr>
                </a:solidFill>
              </a:rPr>
              <a:t>t</a:t>
            </a:r>
            <a:r>
              <a:rPr lang="id-ID" sz="2900" baseline="-25000" dirty="0" smtClean="0">
                <a:solidFill>
                  <a:schemeClr val="accent2">
                    <a:lumMod val="50000"/>
                  </a:schemeClr>
                </a:solidFill>
              </a:rPr>
              <a:t>1</a:t>
            </a:r>
            <a:r>
              <a:rPr lang="id-ID" sz="2900" dirty="0" smtClean="0">
                <a:solidFill>
                  <a:schemeClr val="accent2">
                    <a:lumMod val="50000"/>
                  </a:schemeClr>
                </a:solidFill>
              </a:rPr>
              <a:t> </a:t>
            </a:r>
            <a:r>
              <a:rPr lang="id-ID" sz="2900" dirty="0">
                <a:solidFill>
                  <a:schemeClr val="accent2">
                    <a:lumMod val="50000"/>
                  </a:schemeClr>
                </a:solidFill>
              </a:rPr>
              <a:t>= </a:t>
            </a:r>
            <a:r>
              <a:rPr lang="en-US" sz="2900" dirty="0" err="1">
                <a:solidFill>
                  <a:schemeClr val="accent2">
                    <a:lumMod val="50000"/>
                  </a:schemeClr>
                </a:solidFill>
              </a:rPr>
              <a:t>Perbandingan</a:t>
            </a:r>
            <a:r>
              <a:rPr lang="en-US" sz="2900" dirty="0">
                <a:solidFill>
                  <a:schemeClr val="accent2">
                    <a:lumMod val="50000"/>
                  </a:schemeClr>
                </a:solidFill>
              </a:rPr>
              <a:t> </a:t>
            </a:r>
            <a:r>
              <a:rPr lang="en-US" sz="2900" dirty="0" err="1">
                <a:solidFill>
                  <a:schemeClr val="accent2">
                    <a:lumMod val="50000"/>
                  </a:schemeClr>
                </a:solidFill>
              </a:rPr>
              <a:t>tepung</a:t>
            </a:r>
            <a:r>
              <a:rPr lang="en-US" sz="2900" dirty="0">
                <a:solidFill>
                  <a:schemeClr val="accent2">
                    <a:lumMod val="50000"/>
                  </a:schemeClr>
                </a:solidFill>
              </a:rPr>
              <a:t> </a:t>
            </a:r>
            <a:r>
              <a:rPr lang="en-US" sz="2900" dirty="0" err="1">
                <a:solidFill>
                  <a:schemeClr val="accent2">
                    <a:lumMod val="50000"/>
                  </a:schemeClr>
                </a:solidFill>
              </a:rPr>
              <a:t>koro</a:t>
            </a:r>
            <a:r>
              <a:rPr lang="en-US" sz="2900" dirty="0">
                <a:solidFill>
                  <a:schemeClr val="accent2">
                    <a:lumMod val="50000"/>
                  </a:schemeClr>
                </a:solidFill>
              </a:rPr>
              <a:t> : </a:t>
            </a:r>
            <a:r>
              <a:rPr lang="en-US" sz="2900" dirty="0" err="1">
                <a:solidFill>
                  <a:schemeClr val="accent2">
                    <a:lumMod val="50000"/>
                  </a:schemeClr>
                </a:solidFill>
              </a:rPr>
              <a:t>tepung</a:t>
            </a:r>
            <a:r>
              <a:rPr lang="en-US" sz="2900" dirty="0">
                <a:solidFill>
                  <a:schemeClr val="accent2">
                    <a:lumMod val="50000"/>
                  </a:schemeClr>
                </a:solidFill>
              </a:rPr>
              <a:t> </a:t>
            </a:r>
            <a:r>
              <a:rPr lang="en-US" sz="2900" dirty="0" err="1">
                <a:solidFill>
                  <a:schemeClr val="accent2">
                    <a:lumMod val="50000"/>
                  </a:schemeClr>
                </a:solidFill>
              </a:rPr>
              <a:t>terigu</a:t>
            </a:r>
            <a:r>
              <a:rPr lang="en-US" sz="2900" dirty="0">
                <a:solidFill>
                  <a:schemeClr val="accent2">
                    <a:lumMod val="50000"/>
                  </a:schemeClr>
                </a:solidFill>
              </a:rPr>
              <a:t>, 70 : 30</a:t>
            </a:r>
          </a:p>
          <a:p>
            <a:pPr marL="285750" indent="0">
              <a:buNone/>
            </a:pPr>
            <a:r>
              <a:rPr lang="en-US" sz="2900" dirty="0" smtClean="0">
                <a:solidFill>
                  <a:schemeClr val="accent2">
                    <a:lumMod val="50000"/>
                  </a:schemeClr>
                </a:solidFill>
              </a:rPr>
              <a:t>t</a:t>
            </a:r>
            <a:r>
              <a:rPr lang="id-ID" sz="2900" baseline="-25000" dirty="0" smtClean="0">
                <a:solidFill>
                  <a:schemeClr val="accent2">
                    <a:lumMod val="50000"/>
                  </a:schemeClr>
                </a:solidFill>
              </a:rPr>
              <a:t>2</a:t>
            </a:r>
            <a:r>
              <a:rPr lang="id-ID" sz="2900" dirty="0" smtClean="0">
                <a:solidFill>
                  <a:schemeClr val="accent2">
                    <a:lumMod val="50000"/>
                  </a:schemeClr>
                </a:solidFill>
              </a:rPr>
              <a:t> </a:t>
            </a:r>
            <a:r>
              <a:rPr lang="id-ID" sz="2900" dirty="0">
                <a:solidFill>
                  <a:schemeClr val="accent2">
                    <a:lumMod val="50000"/>
                  </a:schemeClr>
                </a:solidFill>
              </a:rPr>
              <a:t>= </a:t>
            </a:r>
            <a:r>
              <a:rPr lang="en-US" sz="2900" dirty="0" err="1">
                <a:solidFill>
                  <a:schemeClr val="accent2">
                    <a:lumMod val="50000"/>
                  </a:schemeClr>
                </a:solidFill>
              </a:rPr>
              <a:t>Perbandingan</a:t>
            </a:r>
            <a:r>
              <a:rPr lang="en-US" sz="2900" dirty="0">
                <a:solidFill>
                  <a:schemeClr val="accent2">
                    <a:lumMod val="50000"/>
                  </a:schemeClr>
                </a:solidFill>
              </a:rPr>
              <a:t> </a:t>
            </a:r>
            <a:r>
              <a:rPr lang="en-US" sz="2900" dirty="0" err="1">
                <a:solidFill>
                  <a:schemeClr val="accent2">
                    <a:lumMod val="50000"/>
                  </a:schemeClr>
                </a:solidFill>
              </a:rPr>
              <a:t>tepung</a:t>
            </a:r>
            <a:r>
              <a:rPr lang="en-US" sz="2900" dirty="0">
                <a:solidFill>
                  <a:schemeClr val="accent2">
                    <a:lumMod val="50000"/>
                  </a:schemeClr>
                </a:solidFill>
              </a:rPr>
              <a:t> </a:t>
            </a:r>
            <a:r>
              <a:rPr lang="en-US" sz="2900" dirty="0" err="1">
                <a:solidFill>
                  <a:schemeClr val="accent2">
                    <a:lumMod val="50000"/>
                  </a:schemeClr>
                </a:solidFill>
              </a:rPr>
              <a:t>koro</a:t>
            </a:r>
            <a:r>
              <a:rPr lang="en-US" sz="2900" dirty="0">
                <a:solidFill>
                  <a:schemeClr val="accent2">
                    <a:lumMod val="50000"/>
                  </a:schemeClr>
                </a:solidFill>
              </a:rPr>
              <a:t> : </a:t>
            </a:r>
            <a:r>
              <a:rPr lang="en-US" sz="2900" dirty="0" err="1">
                <a:solidFill>
                  <a:schemeClr val="accent2">
                    <a:lumMod val="50000"/>
                  </a:schemeClr>
                </a:solidFill>
              </a:rPr>
              <a:t>tepung</a:t>
            </a:r>
            <a:r>
              <a:rPr lang="en-US" sz="2900" dirty="0">
                <a:solidFill>
                  <a:schemeClr val="accent2">
                    <a:lumMod val="50000"/>
                  </a:schemeClr>
                </a:solidFill>
              </a:rPr>
              <a:t> </a:t>
            </a:r>
            <a:r>
              <a:rPr lang="en-US" sz="2900" dirty="0" err="1">
                <a:solidFill>
                  <a:schemeClr val="accent2">
                    <a:lumMod val="50000"/>
                  </a:schemeClr>
                </a:solidFill>
              </a:rPr>
              <a:t>terigu</a:t>
            </a:r>
            <a:r>
              <a:rPr lang="en-US" sz="2900" dirty="0">
                <a:solidFill>
                  <a:schemeClr val="accent2">
                    <a:lumMod val="50000"/>
                  </a:schemeClr>
                </a:solidFill>
              </a:rPr>
              <a:t>, 60 : 40</a:t>
            </a:r>
          </a:p>
          <a:p>
            <a:pPr marL="285750" indent="0">
              <a:buNone/>
            </a:pPr>
            <a:r>
              <a:rPr lang="en-US" sz="2900" dirty="0" smtClean="0">
                <a:solidFill>
                  <a:schemeClr val="accent2">
                    <a:lumMod val="50000"/>
                  </a:schemeClr>
                </a:solidFill>
              </a:rPr>
              <a:t>t</a:t>
            </a:r>
            <a:r>
              <a:rPr lang="id-ID" sz="2900" baseline="-25000" dirty="0" smtClean="0">
                <a:solidFill>
                  <a:schemeClr val="accent2">
                    <a:lumMod val="50000"/>
                  </a:schemeClr>
                </a:solidFill>
              </a:rPr>
              <a:t>3</a:t>
            </a:r>
            <a:r>
              <a:rPr lang="id-ID" sz="2900" dirty="0" smtClean="0">
                <a:solidFill>
                  <a:schemeClr val="accent2">
                    <a:lumMod val="50000"/>
                  </a:schemeClr>
                </a:solidFill>
              </a:rPr>
              <a:t> </a:t>
            </a:r>
            <a:r>
              <a:rPr lang="id-ID" sz="2900" dirty="0">
                <a:solidFill>
                  <a:schemeClr val="accent2">
                    <a:lumMod val="50000"/>
                  </a:schemeClr>
                </a:solidFill>
              </a:rPr>
              <a:t>= </a:t>
            </a:r>
            <a:r>
              <a:rPr lang="en-US" sz="2900" dirty="0" err="1">
                <a:solidFill>
                  <a:schemeClr val="accent2">
                    <a:lumMod val="50000"/>
                  </a:schemeClr>
                </a:solidFill>
              </a:rPr>
              <a:t>Perbandingan</a:t>
            </a:r>
            <a:r>
              <a:rPr lang="en-US" sz="2900" dirty="0">
                <a:solidFill>
                  <a:schemeClr val="accent2">
                    <a:lumMod val="50000"/>
                  </a:schemeClr>
                </a:solidFill>
              </a:rPr>
              <a:t> </a:t>
            </a:r>
            <a:r>
              <a:rPr lang="en-US" sz="2900" dirty="0" err="1">
                <a:solidFill>
                  <a:schemeClr val="accent2">
                    <a:lumMod val="50000"/>
                  </a:schemeClr>
                </a:solidFill>
              </a:rPr>
              <a:t>tepung</a:t>
            </a:r>
            <a:r>
              <a:rPr lang="en-US" sz="2900" dirty="0">
                <a:solidFill>
                  <a:schemeClr val="accent2">
                    <a:lumMod val="50000"/>
                  </a:schemeClr>
                </a:solidFill>
              </a:rPr>
              <a:t> </a:t>
            </a:r>
            <a:r>
              <a:rPr lang="en-US" sz="2900" dirty="0" err="1">
                <a:solidFill>
                  <a:schemeClr val="accent2">
                    <a:lumMod val="50000"/>
                  </a:schemeClr>
                </a:solidFill>
              </a:rPr>
              <a:t>koro</a:t>
            </a:r>
            <a:r>
              <a:rPr lang="en-US" sz="2900" dirty="0">
                <a:solidFill>
                  <a:schemeClr val="accent2">
                    <a:lumMod val="50000"/>
                  </a:schemeClr>
                </a:solidFill>
              </a:rPr>
              <a:t> : </a:t>
            </a:r>
            <a:r>
              <a:rPr lang="en-US" sz="2900" dirty="0" err="1">
                <a:solidFill>
                  <a:schemeClr val="accent2">
                    <a:lumMod val="50000"/>
                  </a:schemeClr>
                </a:solidFill>
              </a:rPr>
              <a:t>tepung</a:t>
            </a:r>
            <a:r>
              <a:rPr lang="en-US" sz="2900" dirty="0">
                <a:solidFill>
                  <a:schemeClr val="accent2">
                    <a:lumMod val="50000"/>
                  </a:schemeClr>
                </a:solidFill>
              </a:rPr>
              <a:t> </a:t>
            </a:r>
            <a:r>
              <a:rPr lang="en-US" sz="2900" dirty="0" err="1">
                <a:solidFill>
                  <a:schemeClr val="accent2">
                    <a:lumMod val="50000"/>
                  </a:schemeClr>
                </a:solidFill>
              </a:rPr>
              <a:t>terigu</a:t>
            </a:r>
            <a:r>
              <a:rPr lang="en-US" sz="2900" dirty="0">
                <a:solidFill>
                  <a:schemeClr val="accent2">
                    <a:lumMod val="50000"/>
                  </a:schemeClr>
                </a:solidFill>
              </a:rPr>
              <a:t>, 50 : </a:t>
            </a:r>
            <a:r>
              <a:rPr lang="en-US" sz="2900" dirty="0" smtClean="0">
                <a:solidFill>
                  <a:schemeClr val="accent2">
                    <a:lumMod val="50000"/>
                  </a:schemeClr>
                </a:solidFill>
              </a:rPr>
              <a:t>50</a:t>
            </a:r>
          </a:p>
          <a:p>
            <a:pPr marL="0" indent="0">
              <a:buNone/>
            </a:pPr>
            <a:r>
              <a:rPr lang="en-US" sz="2900" dirty="0" smtClean="0">
                <a:solidFill>
                  <a:schemeClr val="accent2">
                    <a:lumMod val="50000"/>
                  </a:schemeClr>
                </a:solidFill>
              </a:rPr>
              <a:t>    t</a:t>
            </a:r>
            <a:r>
              <a:rPr lang="en-US" sz="2900" baseline="-25000" dirty="0" smtClean="0">
                <a:solidFill>
                  <a:schemeClr val="accent2">
                    <a:lumMod val="50000"/>
                  </a:schemeClr>
                </a:solidFill>
              </a:rPr>
              <a:t>4</a:t>
            </a:r>
            <a:r>
              <a:rPr lang="id-ID" sz="2900" dirty="0" smtClean="0">
                <a:solidFill>
                  <a:schemeClr val="accent2">
                    <a:lumMod val="50000"/>
                  </a:schemeClr>
                </a:solidFill>
              </a:rPr>
              <a:t> </a:t>
            </a:r>
            <a:r>
              <a:rPr lang="id-ID" sz="2900" dirty="0">
                <a:solidFill>
                  <a:schemeClr val="accent2">
                    <a:lumMod val="50000"/>
                  </a:schemeClr>
                </a:solidFill>
              </a:rPr>
              <a:t>= </a:t>
            </a:r>
            <a:r>
              <a:rPr lang="en-US" sz="2900" dirty="0" err="1">
                <a:solidFill>
                  <a:schemeClr val="accent2">
                    <a:lumMod val="50000"/>
                  </a:schemeClr>
                </a:solidFill>
              </a:rPr>
              <a:t>Perbandingan</a:t>
            </a:r>
            <a:r>
              <a:rPr lang="en-US" sz="2900" dirty="0">
                <a:solidFill>
                  <a:schemeClr val="accent2">
                    <a:lumMod val="50000"/>
                  </a:schemeClr>
                </a:solidFill>
              </a:rPr>
              <a:t> </a:t>
            </a:r>
            <a:r>
              <a:rPr lang="en-US" sz="2900" dirty="0" err="1">
                <a:solidFill>
                  <a:schemeClr val="accent2">
                    <a:lumMod val="50000"/>
                  </a:schemeClr>
                </a:solidFill>
              </a:rPr>
              <a:t>tepung</a:t>
            </a:r>
            <a:r>
              <a:rPr lang="en-US" sz="2900" dirty="0">
                <a:solidFill>
                  <a:schemeClr val="accent2">
                    <a:lumMod val="50000"/>
                  </a:schemeClr>
                </a:solidFill>
              </a:rPr>
              <a:t> </a:t>
            </a:r>
            <a:r>
              <a:rPr lang="en-US" sz="2900" dirty="0" err="1">
                <a:solidFill>
                  <a:schemeClr val="accent2">
                    <a:lumMod val="50000"/>
                  </a:schemeClr>
                </a:solidFill>
              </a:rPr>
              <a:t>koro</a:t>
            </a:r>
            <a:r>
              <a:rPr lang="en-US" sz="2900" dirty="0">
                <a:solidFill>
                  <a:schemeClr val="accent2">
                    <a:lumMod val="50000"/>
                  </a:schemeClr>
                </a:solidFill>
              </a:rPr>
              <a:t> : </a:t>
            </a:r>
            <a:r>
              <a:rPr lang="en-US" sz="2900" dirty="0" err="1">
                <a:solidFill>
                  <a:schemeClr val="accent2">
                    <a:lumMod val="50000"/>
                  </a:schemeClr>
                </a:solidFill>
              </a:rPr>
              <a:t>tepung</a:t>
            </a:r>
            <a:r>
              <a:rPr lang="en-US" sz="2900" dirty="0">
                <a:solidFill>
                  <a:schemeClr val="accent2">
                    <a:lumMod val="50000"/>
                  </a:schemeClr>
                </a:solidFill>
              </a:rPr>
              <a:t> </a:t>
            </a:r>
            <a:r>
              <a:rPr lang="en-US" sz="2900" dirty="0" err="1">
                <a:solidFill>
                  <a:schemeClr val="accent2">
                    <a:lumMod val="50000"/>
                  </a:schemeClr>
                </a:solidFill>
              </a:rPr>
              <a:t>terigu</a:t>
            </a:r>
            <a:r>
              <a:rPr lang="en-US" sz="2900" dirty="0">
                <a:solidFill>
                  <a:schemeClr val="accent2">
                    <a:lumMod val="50000"/>
                  </a:schemeClr>
                </a:solidFill>
              </a:rPr>
              <a:t>, 0</a:t>
            </a:r>
            <a:r>
              <a:rPr lang="en-US" sz="2900" dirty="0" smtClean="0">
                <a:solidFill>
                  <a:schemeClr val="accent2">
                    <a:lumMod val="50000"/>
                  </a:schemeClr>
                </a:solidFill>
              </a:rPr>
              <a:t> </a:t>
            </a:r>
            <a:r>
              <a:rPr lang="en-US" sz="2900" dirty="0">
                <a:solidFill>
                  <a:schemeClr val="accent2">
                    <a:lumMod val="50000"/>
                  </a:schemeClr>
                </a:solidFill>
              </a:rPr>
              <a:t>: </a:t>
            </a:r>
            <a:r>
              <a:rPr lang="en-US" sz="2900" dirty="0" smtClean="0">
                <a:solidFill>
                  <a:schemeClr val="accent2">
                    <a:lumMod val="50000"/>
                  </a:schemeClr>
                </a:solidFill>
              </a:rPr>
              <a:t>100</a:t>
            </a:r>
            <a:endParaRPr lang="en-US" sz="2900" dirty="0">
              <a:solidFill>
                <a:schemeClr val="accent2">
                  <a:lumMod val="50000"/>
                </a:schemeClr>
              </a:solidFill>
            </a:endParaRPr>
          </a:p>
          <a:p>
            <a:pPr marL="0" indent="0">
              <a:buNone/>
            </a:pPr>
            <a:endParaRPr lang="en-US" sz="2900" dirty="0">
              <a:solidFill>
                <a:schemeClr val="accent2">
                  <a:lumMod val="50000"/>
                </a:schemeClr>
              </a:solidFill>
            </a:endParaRPr>
          </a:p>
          <a:p>
            <a:r>
              <a:rPr lang="id-ID" sz="2900" dirty="0">
                <a:solidFill>
                  <a:schemeClr val="accent2">
                    <a:lumMod val="50000"/>
                  </a:schemeClr>
                </a:solidFill>
              </a:rPr>
              <a:t>Faktor konsentrasi </a:t>
            </a:r>
            <a:r>
              <a:rPr lang="id-ID" sz="2900" i="1" dirty="0">
                <a:solidFill>
                  <a:schemeClr val="accent2">
                    <a:lumMod val="50000"/>
                  </a:schemeClr>
                </a:solidFill>
              </a:rPr>
              <a:t>sodium tripolyphosphate </a:t>
            </a:r>
            <a:r>
              <a:rPr lang="id-ID" sz="2900" dirty="0">
                <a:solidFill>
                  <a:schemeClr val="accent2">
                    <a:lumMod val="50000"/>
                  </a:schemeClr>
                </a:solidFill>
              </a:rPr>
              <a:t>(STPP) </a:t>
            </a:r>
            <a:r>
              <a:rPr lang="id-ID" sz="2900" dirty="0" smtClean="0">
                <a:solidFill>
                  <a:schemeClr val="accent2">
                    <a:lumMod val="50000"/>
                  </a:schemeClr>
                </a:solidFill>
              </a:rPr>
              <a:t>(</a:t>
            </a:r>
            <a:r>
              <a:rPr lang="en-US" sz="2900" dirty="0" smtClean="0">
                <a:solidFill>
                  <a:schemeClr val="accent2">
                    <a:lumMod val="50000"/>
                  </a:schemeClr>
                </a:solidFill>
              </a:rPr>
              <a:t>S</a:t>
            </a:r>
            <a:r>
              <a:rPr lang="id-ID" sz="2900" dirty="0" smtClean="0">
                <a:solidFill>
                  <a:schemeClr val="accent2">
                    <a:lumMod val="50000"/>
                  </a:schemeClr>
                </a:solidFill>
              </a:rPr>
              <a:t>) </a:t>
            </a:r>
            <a:r>
              <a:rPr lang="id-ID" sz="2900" dirty="0">
                <a:solidFill>
                  <a:schemeClr val="accent2">
                    <a:lumMod val="50000"/>
                  </a:schemeClr>
                </a:solidFill>
              </a:rPr>
              <a:t>dengan 3 taraf, yaitu :</a:t>
            </a:r>
            <a:endParaRPr lang="en-US" sz="2900" dirty="0">
              <a:solidFill>
                <a:schemeClr val="accent2">
                  <a:lumMod val="50000"/>
                </a:schemeClr>
              </a:solidFill>
            </a:endParaRPr>
          </a:p>
          <a:p>
            <a:pPr marL="0" indent="228600">
              <a:buNone/>
            </a:pPr>
            <a:r>
              <a:rPr lang="en-US" sz="2900" dirty="0" smtClean="0">
                <a:solidFill>
                  <a:schemeClr val="accent2">
                    <a:lumMod val="50000"/>
                  </a:schemeClr>
                </a:solidFill>
              </a:rPr>
              <a:t>s</a:t>
            </a:r>
            <a:r>
              <a:rPr lang="id-ID" sz="2900" baseline="-25000" dirty="0" smtClean="0">
                <a:solidFill>
                  <a:schemeClr val="accent2">
                    <a:lumMod val="50000"/>
                  </a:schemeClr>
                </a:solidFill>
              </a:rPr>
              <a:t>1</a:t>
            </a:r>
            <a:r>
              <a:rPr lang="id-ID" sz="2900" dirty="0" smtClean="0">
                <a:solidFill>
                  <a:schemeClr val="accent2">
                    <a:lumMod val="50000"/>
                  </a:schemeClr>
                </a:solidFill>
              </a:rPr>
              <a:t> </a:t>
            </a:r>
            <a:r>
              <a:rPr lang="id-ID" sz="2900" dirty="0">
                <a:solidFill>
                  <a:schemeClr val="accent2">
                    <a:lumMod val="50000"/>
                  </a:schemeClr>
                </a:solidFill>
              </a:rPr>
              <a:t>= </a:t>
            </a:r>
            <a:r>
              <a:rPr lang="en-US" sz="2900" dirty="0">
                <a:solidFill>
                  <a:schemeClr val="accent2">
                    <a:lumMod val="50000"/>
                  </a:schemeClr>
                </a:solidFill>
              </a:rPr>
              <a:t>0,25%</a:t>
            </a:r>
          </a:p>
          <a:p>
            <a:pPr marL="0" indent="228600">
              <a:buNone/>
            </a:pPr>
            <a:r>
              <a:rPr lang="en-US" sz="2900" dirty="0">
                <a:solidFill>
                  <a:schemeClr val="accent2">
                    <a:lumMod val="50000"/>
                  </a:schemeClr>
                </a:solidFill>
              </a:rPr>
              <a:t>s</a:t>
            </a:r>
            <a:r>
              <a:rPr lang="id-ID" sz="2900" baseline="-25000" dirty="0" smtClean="0">
                <a:solidFill>
                  <a:schemeClr val="accent2">
                    <a:lumMod val="50000"/>
                  </a:schemeClr>
                </a:solidFill>
              </a:rPr>
              <a:t>2</a:t>
            </a:r>
            <a:r>
              <a:rPr lang="id-ID" sz="2900" dirty="0" smtClean="0">
                <a:solidFill>
                  <a:schemeClr val="accent2">
                    <a:lumMod val="50000"/>
                  </a:schemeClr>
                </a:solidFill>
              </a:rPr>
              <a:t> </a:t>
            </a:r>
            <a:r>
              <a:rPr lang="id-ID" sz="2900" dirty="0">
                <a:solidFill>
                  <a:schemeClr val="accent2">
                    <a:lumMod val="50000"/>
                  </a:schemeClr>
                </a:solidFill>
              </a:rPr>
              <a:t>= </a:t>
            </a:r>
            <a:r>
              <a:rPr lang="en-US" sz="2900" dirty="0">
                <a:solidFill>
                  <a:schemeClr val="accent2">
                    <a:lumMod val="50000"/>
                  </a:schemeClr>
                </a:solidFill>
              </a:rPr>
              <a:t>0,30%</a:t>
            </a:r>
          </a:p>
          <a:p>
            <a:pPr marL="0" indent="228600">
              <a:buNone/>
            </a:pPr>
            <a:r>
              <a:rPr lang="en-US" sz="2900" dirty="0">
                <a:solidFill>
                  <a:schemeClr val="accent2">
                    <a:lumMod val="50000"/>
                  </a:schemeClr>
                </a:solidFill>
              </a:rPr>
              <a:t>s</a:t>
            </a:r>
            <a:r>
              <a:rPr lang="id-ID" sz="2900" baseline="-25000" dirty="0" smtClean="0">
                <a:solidFill>
                  <a:schemeClr val="accent2">
                    <a:lumMod val="50000"/>
                  </a:schemeClr>
                </a:solidFill>
              </a:rPr>
              <a:t>3 </a:t>
            </a:r>
            <a:r>
              <a:rPr lang="id-ID" sz="2900" dirty="0">
                <a:solidFill>
                  <a:schemeClr val="accent2">
                    <a:lumMod val="50000"/>
                  </a:schemeClr>
                </a:solidFill>
              </a:rPr>
              <a:t>= </a:t>
            </a:r>
            <a:r>
              <a:rPr lang="en-US" sz="2900" dirty="0">
                <a:solidFill>
                  <a:schemeClr val="accent2">
                    <a:lumMod val="50000"/>
                  </a:schemeClr>
                </a:solidFill>
              </a:rPr>
              <a:t>0,35%</a:t>
            </a:r>
          </a:p>
          <a:p>
            <a:pPr marL="0" indent="0">
              <a:buNone/>
            </a:pPr>
            <a:endParaRPr lang="en-US" sz="2000" b="1" dirty="0">
              <a:solidFill>
                <a:schemeClr val="accent2">
                  <a:lumMod val="50000"/>
                </a:schemeClr>
              </a:solidFill>
            </a:endParaRPr>
          </a:p>
        </p:txBody>
      </p:sp>
    </p:spTree>
    <p:extLst>
      <p:ext uri="{BB962C8B-B14F-4D97-AF65-F5344CB8AC3E}">
        <p14:creationId xmlns:p14="http://schemas.microsoft.com/office/powerpoint/2010/main" val="123961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438400" y="228600"/>
            <a:ext cx="4495800" cy="609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effectLst>
                  <a:outerShdw blurRad="38100" dist="38100" dir="2700000" algn="tl">
                    <a:srgbClr val="000000">
                      <a:alpha val="43137"/>
                    </a:srgbClr>
                  </a:outerShdw>
                </a:effectLst>
              </a:rPr>
              <a:t>Metodelogi</a:t>
            </a:r>
            <a:r>
              <a:rPr lang="en-US" sz="3600" dirty="0" smtClean="0">
                <a:effectLst>
                  <a:outerShdw blurRad="38100" dist="38100" dir="2700000" algn="tl">
                    <a:srgbClr val="000000">
                      <a:alpha val="43137"/>
                    </a:srgbClr>
                  </a:outerShdw>
                </a:effectLst>
              </a:rPr>
              <a:t> </a:t>
            </a:r>
            <a:r>
              <a:rPr lang="en-US" sz="3600" dirty="0" err="1" smtClean="0">
                <a:effectLst>
                  <a:outerShdw blurRad="38100" dist="38100" dir="2700000" algn="tl">
                    <a:srgbClr val="000000">
                      <a:alpha val="43137"/>
                    </a:srgbClr>
                  </a:outerShdw>
                </a:effectLst>
              </a:rPr>
              <a:t>Penelitian</a:t>
            </a:r>
            <a:endParaRPr lang="en-US" sz="3600" dirty="0">
              <a:effectLst>
                <a:outerShdw blurRad="38100" dist="38100" dir="2700000" algn="tl">
                  <a:srgbClr val="000000">
                    <a:alpha val="43137"/>
                  </a:srgbClr>
                </a:outerShdw>
              </a:effectLst>
            </a:endParaRPr>
          </a:p>
        </p:txBody>
      </p:sp>
      <p:sp>
        <p:nvSpPr>
          <p:cNvPr id="5" name="Content Placeholder 5"/>
          <p:cNvSpPr txBox="1">
            <a:spLocks/>
          </p:cNvSpPr>
          <p:nvPr/>
        </p:nvSpPr>
        <p:spPr>
          <a:xfrm>
            <a:off x="152400" y="838200"/>
            <a:ext cx="8839200" cy="5867400"/>
          </a:xfrm>
          <a:prstGeom prst="round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25000" lnSpcReduction="20000"/>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lt1"/>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lt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lt1"/>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lt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lt1"/>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lt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lt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lt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lt1"/>
                </a:solidFill>
                <a:latin typeface="+mn-lt"/>
                <a:ea typeface="+mn-ea"/>
                <a:cs typeface="+mn-cs"/>
              </a:defRPr>
            </a:lvl9pPr>
          </a:lstStyle>
          <a:p>
            <a:pPr marL="0" indent="0">
              <a:buFont typeface="Arial" pitchFamily="34" charset="0"/>
              <a:buNone/>
            </a:pPr>
            <a:r>
              <a:rPr lang="en-US" sz="12800" b="1" dirty="0" err="1" smtClean="0">
                <a:solidFill>
                  <a:schemeClr val="accent2">
                    <a:lumMod val="50000"/>
                  </a:schemeClr>
                </a:solidFill>
              </a:rPr>
              <a:t>Rancangan</a:t>
            </a:r>
            <a:r>
              <a:rPr lang="en-US" sz="12800" b="1" dirty="0" smtClean="0">
                <a:solidFill>
                  <a:schemeClr val="accent2">
                    <a:lumMod val="50000"/>
                  </a:schemeClr>
                </a:solidFill>
              </a:rPr>
              <a:t> </a:t>
            </a:r>
            <a:r>
              <a:rPr lang="en-US" sz="12800" b="1" dirty="0" err="1" smtClean="0">
                <a:solidFill>
                  <a:schemeClr val="accent2">
                    <a:lumMod val="50000"/>
                  </a:schemeClr>
                </a:solidFill>
              </a:rPr>
              <a:t>Percobaan</a:t>
            </a:r>
            <a:endParaRPr lang="en-US" sz="12800" b="1" dirty="0" smtClean="0">
              <a:solidFill>
                <a:schemeClr val="accent2">
                  <a:lumMod val="50000"/>
                </a:schemeClr>
              </a:solidFill>
            </a:endParaRPr>
          </a:p>
          <a:p>
            <a:pPr marL="0" indent="0">
              <a:buFont typeface="Arial" pitchFamily="34" charset="0"/>
              <a:buNone/>
            </a:pPr>
            <a:endParaRPr lang="en-US" sz="7200" b="1" dirty="0" smtClean="0">
              <a:solidFill>
                <a:schemeClr val="accent2">
                  <a:lumMod val="50000"/>
                </a:schemeClr>
              </a:solidFill>
            </a:endParaRPr>
          </a:p>
          <a:p>
            <a:pPr marL="0" indent="0" algn="just">
              <a:buNone/>
            </a:pPr>
            <a:r>
              <a:rPr lang="en-US" sz="6800" dirty="0" err="1">
                <a:solidFill>
                  <a:schemeClr val="accent2">
                    <a:lumMod val="50000"/>
                  </a:schemeClr>
                </a:solidFill>
              </a:rPr>
              <a:t>Rancangan</a:t>
            </a:r>
            <a:r>
              <a:rPr lang="en-US" sz="6800" dirty="0">
                <a:solidFill>
                  <a:schemeClr val="accent2">
                    <a:lumMod val="50000"/>
                  </a:schemeClr>
                </a:solidFill>
              </a:rPr>
              <a:t> </a:t>
            </a:r>
            <a:r>
              <a:rPr lang="en-US" sz="6800" dirty="0" err="1">
                <a:solidFill>
                  <a:schemeClr val="accent2">
                    <a:lumMod val="50000"/>
                  </a:schemeClr>
                </a:solidFill>
              </a:rPr>
              <a:t>percobaan</a:t>
            </a:r>
            <a:r>
              <a:rPr lang="en-US" sz="6800" dirty="0">
                <a:solidFill>
                  <a:schemeClr val="accent2">
                    <a:lumMod val="50000"/>
                  </a:schemeClr>
                </a:solidFill>
              </a:rPr>
              <a:t> yang </a:t>
            </a:r>
            <a:r>
              <a:rPr lang="en-US" sz="6800" dirty="0" err="1">
                <a:solidFill>
                  <a:schemeClr val="accent2">
                    <a:lumMod val="50000"/>
                  </a:schemeClr>
                </a:solidFill>
              </a:rPr>
              <a:t>digunakan</a:t>
            </a:r>
            <a:r>
              <a:rPr lang="en-US" sz="6800" dirty="0">
                <a:solidFill>
                  <a:schemeClr val="accent2">
                    <a:lumMod val="50000"/>
                  </a:schemeClr>
                </a:solidFill>
              </a:rPr>
              <a:t> </a:t>
            </a:r>
            <a:r>
              <a:rPr lang="en-US" sz="6800" dirty="0" err="1">
                <a:solidFill>
                  <a:schemeClr val="accent2">
                    <a:lumMod val="50000"/>
                  </a:schemeClr>
                </a:solidFill>
              </a:rPr>
              <a:t>adalah</a:t>
            </a:r>
            <a:r>
              <a:rPr lang="en-US" sz="6800" dirty="0">
                <a:solidFill>
                  <a:schemeClr val="accent2">
                    <a:lumMod val="50000"/>
                  </a:schemeClr>
                </a:solidFill>
              </a:rPr>
              <a:t> </a:t>
            </a:r>
            <a:r>
              <a:rPr lang="en-US" sz="6800" dirty="0" err="1">
                <a:solidFill>
                  <a:schemeClr val="accent2">
                    <a:lumMod val="50000"/>
                  </a:schemeClr>
                </a:solidFill>
              </a:rPr>
              <a:t>rancangan</a:t>
            </a:r>
            <a:r>
              <a:rPr lang="en-US" sz="6800" dirty="0">
                <a:solidFill>
                  <a:schemeClr val="accent2">
                    <a:lumMod val="50000"/>
                  </a:schemeClr>
                </a:solidFill>
              </a:rPr>
              <a:t> </a:t>
            </a:r>
            <a:r>
              <a:rPr lang="en-US" sz="6800" dirty="0" err="1">
                <a:solidFill>
                  <a:schemeClr val="accent2">
                    <a:lumMod val="50000"/>
                  </a:schemeClr>
                </a:solidFill>
              </a:rPr>
              <a:t>faktorial</a:t>
            </a:r>
            <a:r>
              <a:rPr lang="en-US" sz="6800" dirty="0">
                <a:solidFill>
                  <a:schemeClr val="accent2">
                    <a:lumMod val="50000"/>
                  </a:schemeClr>
                </a:solidFill>
              </a:rPr>
              <a:t> </a:t>
            </a:r>
            <a:r>
              <a:rPr lang="en-US" sz="6800" dirty="0" smtClean="0">
                <a:solidFill>
                  <a:schemeClr val="accent2">
                    <a:lumMod val="50000"/>
                  </a:schemeClr>
                </a:solidFill>
              </a:rPr>
              <a:t>4x3 </a:t>
            </a:r>
            <a:r>
              <a:rPr lang="en-US" sz="6800" dirty="0" err="1">
                <a:solidFill>
                  <a:schemeClr val="accent2">
                    <a:lumMod val="50000"/>
                  </a:schemeClr>
                </a:solidFill>
              </a:rPr>
              <a:t>dalam</a:t>
            </a:r>
            <a:r>
              <a:rPr lang="en-US" sz="6800" dirty="0">
                <a:solidFill>
                  <a:schemeClr val="accent2">
                    <a:lumMod val="50000"/>
                  </a:schemeClr>
                </a:solidFill>
              </a:rPr>
              <a:t> </a:t>
            </a:r>
            <a:r>
              <a:rPr lang="en-US" sz="6800" dirty="0" err="1">
                <a:solidFill>
                  <a:schemeClr val="accent2">
                    <a:lumMod val="50000"/>
                  </a:schemeClr>
                </a:solidFill>
              </a:rPr>
              <a:t>rancangan</a:t>
            </a:r>
            <a:r>
              <a:rPr lang="en-US" sz="6800" dirty="0">
                <a:solidFill>
                  <a:schemeClr val="accent2">
                    <a:lumMod val="50000"/>
                  </a:schemeClr>
                </a:solidFill>
              </a:rPr>
              <a:t> </a:t>
            </a:r>
            <a:r>
              <a:rPr lang="en-US" sz="6800" dirty="0" err="1">
                <a:solidFill>
                  <a:schemeClr val="accent2">
                    <a:lumMod val="50000"/>
                  </a:schemeClr>
                </a:solidFill>
              </a:rPr>
              <a:t>acak</a:t>
            </a:r>
            <a:r>
              <a:rPr lang="en-US" sz="6800" dirty="0">
                <a:solidFill>
                  <a:schemeClr val="accent2">
                    <a:lumMod val="50000"/>
                  </a:schemeClr>
                </a:solidFill>
              </a:rPr>
              <a:t> </a:t>
            </a:r>
            <a:r>
              <a:rPr lang="en-US" sz="6800" dirty="0" err="1">
                <a:solidFill>
                  <a:schemeClr val="accent2">
                    <a:lumMod val="50000"/>
                  </a:schemeClr>
                </a:solidFill>
              </a:rPr>
              <a:t>kelompok</a:t>
            </a:r>
            <a:r>
              <a:rPr lang="en-US" sz="6800" dirty="0">
                <a:solidFill>
                  <a:schemeClr val="accent2">
                    <a:lumMod val="50000"/>
                  </a:schemeClr>
                </a:solidFill>
              </a:rPr>
              <a:t> (RAK) </a:t>
            </a:r>
            <a:r>
              <a:rPr lang="en-US" sz="6800" dirty="0" err="1">
                <a:solidFill>
                  <a:schemeClr val="accent2">
                    <a:lumMod val="50000"/>
                  </a:schemeClr>
                </a:solidFill>
              </a:rPr>
              <a:t>dengan</a:t>
            </a:r>
            <a:r>
              <a:rPr lang="en-US" sz="6800" dirty="0">
                <a:solidFill>
                  <a:schemeClr val="accent2">
                    <a:lumMod val="50000"/>
                  </a:schemeClr>
                </a:solidFill>
              </a:rPr>
              <a:t> </a:t>
            </a:r>
            <a:r>
              <a:rPr lang="en-US" sz="6800" dirty="0" smtClean="0">
                <a:solidFill>
                  <a:schemeClr val="accent2">
                    <a:lumMod val="50000"/>
                  </a:schemeClr>
                </a:solidFill>
              </a:rPr>
              <a:t>2 </a:t>
            </a:r>
            <a:r>
              <a:rPr lang="en-US" sz="6800" dirty="0">
                <a:solidFill>
                  <a:schemeClr val="accent2">
                    <a:lumMod val="50000"/>
                  </a:schemeClr>
                </a:solidFill>
              </a:rPr>
              <a:t>kali </a:t>
            </a:r>
            <a:r>
              <a:rPr lang="en-US" sz="6800" dirty="0" err="1" smtClean="0">
                <a:solidFill>
                  <a:schemeClr val="accent2">
                    <a:lumMod val="50000"/>
                  </a:schemeClr>
                </a:solidFill>
              </a:rPr>
              <a:t>ulangan</a:t>
            </a:r>
            <a:r>
              <a:rPr lang="en-US" sz="6800" dirty="0" smtClean="0">
                <a:solidFill>
                  <a:schemeClr val="accent2">
                    <a:lumMod val="50000"/>
                  </a:schemeClr>
                </a:solidFill>
              </a:rPr>
              <a:t>. </a:t>
            </a:r>
            <a:r>
              <a:rPr lang="en-US" sz="6800" dirty="0">
                <a:solidFill>
                  <a:schemeClr val="accent2">
                    <a:lumMod val="50000"/>
                  </a:schemeClr>
                </a:solidFill>
              </a:rPr>
              <a:t>Model </a:t>
            </a:r>
            <a:r>
              <a:rPr lang="en-US" sz="6800" dirty="0" err="1" smtClean="0">
                <a:solidFill>
                  <a:schemeClr val="accent2">
                    <a:lumMod val="50000"/>
                  </a:schemeClr>
                </a:solidFill>
              </a:rPr>
              <a:t>percobaan</a:t>
            </a:r>
            <a:r>
              <a:rPr lang="en-US" sz="6800" dirty="0" smtClean="0">
                <a:solidFill>
                  <a:schemeClr val="accent2">
                    <a:lumMod val="50000"/>
                  </a:schemeClr>
                </a:solidFill>
              </a:rPr>
              <a:t> </a:t>
            </a:r>
            <a:r>
              <a:rPr lang="en-US" sz="6800" dirty="0">
                <a:solidFill>
                  <a:schemeClr val="accent2">
                    <a:lumMod val="50000"/>
                  </a:schemeClr>
                </a:solidFill>
              </a:rPr>
              <a:t>yang </a:t>
            </a:r>
            <a:r>
              <a:rPr lang="en-US" sz="6800" dirty="0" err="1">
                <a:solidFill>
                  <a:schemeClr val="accent2">
                    <a:lumMod val="50000"/>
                  </a:schemeClr>
                </a:solidFill>
              </a:rPr>
              <a:t>digunakan</a:t>
            </a:r>
            <a:r>
              <a:rPr lang="en-US" sz="6800" dirty="0">
                <a:solidFill>
                  <a:schemeClr val="accent2">
                    <a:lumMod val="50000"/>
                  </a:schemeClr>
                </a:solidFill>
              </a:rPr>
              <a:t> </a:t>
            </a:r>
            <a:r>
              <a:rPr lang="en-US" sz="6800" dirty="0" err="1">
                <a:solidFill>
                  <a:schemeClr val="accent2">
                    <a:lumMod val="50000"/>
                  </a:schemeClr>
                </a:solidFill>
              </a:rPr>
              <a:t>untuk</a:t>
            </a:r>
            <a:r>
              <a:rPr lang="en-US" sz="6800" dirty="0">
                <a:solidFill>
                  <a:schemeClr val="accent2">
                    <a:lumMod val="50000"/>
                  </a:schemeClr>
                </a:solidFill>
              </a:rPr>
              <a:t> </a:t>
            </a:r>
            <a:r>
              <a:rPr lang="en-US" sz="6800" dirty="0" err="1">
                <a:solidFill>
                  <a:schemeClr val="accent2">
                    <a:lumMod val="50000"/>
                  </a:schemeClr>
                </a:solidFill>
              </a:rPr>
              <a:t>iteraksi</a:t>
            </a:r>
            <a:r>
              <a:rPr lang="en-US" sz="6800" dirty="0">
                <a:solidFill>
                  <a:schemeClr val="accent2">
                    <a:lumMod val="50000"/>
                  </a:schemeClr>
                </a:solidFill>
              </a:rPr>
              <a:t> </a:t>
            </a:r>
            <a:r>
              <a:rPr lang="en-US" sz="6800" dirty="0" err="1">
                <a:solidFill>
                  <a:schemeClr val="accent2">
                    <a:lumMod val="50000"/>
                  </a:schemeClr>
                </a:solidFill>
              </a:rPr>
              <a:t>dalam</a:t>
            </a:r>
            <a:r>
              <a:rPr lang="en-US" sz="6800" dirty="0">
                <a:solidFill>
                  <a:schemeClr val="accent2">
                    <a:lumMod val="50000"/>
                  </a:schemeClr>
                </a:solidFill>
              </a:rPr>
              <a:t> </a:t>
            </a:r>
            <a:r>
              <a:rPr lang="en-US" sz="6800" dirty="0" err="1">
                <a:solidFill>
                  <a:schemeClr val="accent2">
                    <a:lumMod val="50000"/>
                  </a:schemeClr>
                </a:solidFill>
              </a:rPr>
              <a:t>penelitian</a:t>
            </a:r>
            <a:r>
              <a:rPr lang="en-US" sz="6800" dirty="0">
                <a:solidFill>
                  <a:schemeClr val="accent2">
                    <a:lumMod val="50000"/>
                  </a:schemeClr>
                </a:solidFill>
              </a:rPr>
              <a:t> </a:t>
            </a:r>
            <a:r>
              <a:rPr lang="en-US" sz="6800" dirty="0" err="1">
                <a:solidFill>
                  <a:schemeClr val="accent2">
                    <a:lumMod val="50000"/>
                  </a:schemeClr>
                </a:solidFill>
              </a:rPr>
              <a:t>adalah</a:t>
            </a:r>
            <a:r>
              <a:rPr lang="en-US" sz="6800" dirty="0">
                <a:solidFill>
                  <a:schemeClr val="accent2">
                    <a:lumMod val="50000"/>
                  </a:schemeClr>
                </a:solidFill>
              </a:rPr>
              <a:t> </a:t>
            </a:r>
            <a:r>
              <a:rPr lang="en-US" sz="6800" dirty="0" err="1">
                <a:solidFill>
                  <a:schemeClr val="accent2">
                    <a:lumMod val="50000"/>
                  </a:schemeClr>
                </a:solidFill>
              </a:rPr>
              <a:t>sebagai</a:t>
            </a:r>
            <a:r>
              <a:rPr lang="en-US" sz="6800" dirty="0">
                <a:solidFill>
                  <a:schemeClr val="accent2">
                    <a:lumMod val="50000"/>
                  </a:schemeClr>
                </a:solidFill>
              </a:rPr>
              <a:t> </a:t>
            </a:r>
            <a:r>
              <a:rPr lang="en-US" sz="6800" dirty="0" err="1">
                <a:solidFill>
                  <a:schemeClr val="accent2">
                    <a:lumMod val="50000"/>
                  </a:schemeClr>
                </a:solidFill>
              </a:rPr>
              <a:t>berikut</a:t>
            </a:r>
            <a:r>
              <a:rPr lang="en-US" sz="6800" dirty="0">
                <a:solidFill>
                  <a:schemeClr val="accent2">
                    <a:lumMod val="50000"/>
                  </a:schemeClr>
                </a:solidFill>
              </a:rPr>
              <a:t> </a:t>
            </a:r>
            <a:r>
              <a:rPr lang="en-US" sz="6800" dirty="0" smtClean="0">
                <a:solidFill>
                  <a:schemeClr val="accent2">
                    <a:lumMod val="50000"/>
                  </a:schemeClr>
                </a:solidFill>
              </a:rPr>
              <a:t>:</a:t>
            </a:r>
          </a:p>
          <a:p>
            <a:pPr marL="0" indent="0" algn="just">
              <a:buNone/>
            </a:pPr>
            <a:endParaRPr lang="en-US" sz="6800" dirty="0">
              <a:solidFill>
                <a:schemeClr val="accent2">
                  <a:lumMod val="50000"/>
                </a:schemeClr>
              </a:solidFill>
            </a:endParaRPr>
          </a:p>
          <a:p>
            <a:pPr marL="0" indent="0" algn="ctr">
              <a:buNone/>
            </a:pPr>
            <a:r>
              <a:rPr lang="en-US" sz="6800" dirty="0" err="1">
                <a:solidFill>
                  <a:schemeClr val="accent2">
                    <a:lumMod val="50000"/>
                  </a:schemeClr>
                </a:solidFill>
              </a:rPr>
              <a:t>Yijk</a:t>
            </a:r>
            <a:r>
              <a:rPr lang="en-US" sz="6800" dirty="0">
                <a:solidFill>
                  <a:schemeClr val="accent2">
                    <a:lumMod val="50000"/>
                  </a:schemeClr>
                </a:solidFill>
              </a:rPr>
              <a:t> = µ + </a:t>
            </a:r>
            <a:r>
              <a:rPr lang="en-US" sz="6800" dirty="0" err="1">
                <a:solidFill>
                  <a:schemeClr val="accent2">
                    <a:lumMod val="50000"/>
                  </a:schemeClr>
                </a:solidFill>
              </a:rPr>
              <a:t>K</a:t>
            </a:r>
            <a:r>
              <a:rPr lang="en-US" sz="6800" baseline="-25000" dirty="0" err="1">
                <a:solidFill>
                  <a:schemeClr val="accent2">
                    <a:lumMod val="50000"/>
                  </a:schemeClr>
                </a:solidFill>
              </a:rPr>
              <a:t>k</a:t>
            </a:r>
            <a:r>
              <a:rPr lang="en-US" sz="6800" baseline="-25000" dirty="0">
                <a:solidFill>
                  <a:schemeClr val="accent2">
                    <a:lumMod val="50000"/>
                  </a:schemeClr>
                </a:solidFill>
              </a:rPr>
              <a:t> </a:t>
            </a:r>
            <a:r>
              <a:rPr lang="en-US" sz="6800" dirty="0">
                <a:solidFill>
                  <a:schemeClr val="accent2">
                    <a:lumMod val="50000"/>
                  </a:schemeClr>
                </a:solidFill>
              </a:rPr>
              <a:t>+ </a:t>
            </a:r>
            <a:r>
              <a:rPr lang="en-US" sz="6800" dirty="0" err="1">
                <a:solidFill>
                  <a:schemeClr val="accent2">
                    <a:lumMod val="50000"/>
                  </a:schemeClr>
                </a:solidFill>
              </a:rPr>
              <a:t>ai</a:t>
            </a:r>
            <a:r>
              <a:rPr lang="en-US" sz="6800" dirty="0">
                <a:solidFill>
                  <a:schemeClr val="accent2">
                    <a:lumMod val="50000"/>
                  </a:schemeClr>
                </a:solidFill>
              </a:rPr>
              <a:t> + </a:t>
            </a:r>
            <a:r>
              <a:rPr lang="en-US" sz="6800" dirty="0" err="1">
                <a:solidFill>
                  <a:schemeClr val="accent2">
                    <a:lumMod val="50000"/>
                  </a:schemeClr>
                </a:solidFill>
              </a:rPr>
              <a:t>bj</a:t>
            </a:r>
            <a:r>
              <a:rPr lang="en-US" sz="6800" dirty="0">
                <a:solidFill>
                  <a:schemeClr val="accent2">
                    <a:lumMod val="50000"/>
                  </a:schemeClr>
                </a:solidFill>
              </a:rPr>
              <a:t> + (</a:t>
            </a:r>
            <a:r>
              <a:rPr lang="en-US" sz="6800" dirty="0" err="1">
                <a:solidFill>
                  <a:schemeClr val="accent2">
                    <a:lumMod val="50000"/>
                  </a:schemeClr>
                </a:solidFill>
              </a:rPr>
              <a:t>ab</a:t>
            </a:r>
            <a:r>
              <a:rPr lang="en-US" sz="6800" dirty="0">
                <a:solidFill>
                  <a:schemeClr val="accent2">
                    <a:lumMod val="50000"/>
                  </a:schemeClr>
                </a:solidFill>
              </a:rPr>
              <a:t>)</a:t>
            </a:r>
            <a:r>
              <a:rPr lang="en-US" sz="6800" dirty="0" err="1">
                <a:solidFill>
                  <a:schemeClr val="accent2">
                    <a:lumMod val="50000"/>
                  </a:schemeClr>
                </a:solidFill>
              </a:rPr>
              <a:t>ij</a:t>
            </a:r>
            <a:r>
              <a:rPr lang="en-US" sz="6800" dirty="0">
                <a:solidFill>
                  <a:schemeClr val="accent2">
                    <a:lumMod val="50000"/>
                  </a:schemeClr>
                </a:solidFill>
              </a:rPr>
              <a:t> + </a:t>
            </a:r>
            <a:r>
              <a:rPr lang="en-US" sz="6800" dirty="0" err="1">
                <a:solidFill>
                  <a:schemeClr val="accent2">
                    <a:lumMod val="50000"/>
                  </a:schemeClr>
                </a:solidFill>
              </a:rPr>
              <a:t>ε</a:t>
            </a:r>
            <a:r>
              <a:rPr lang="en-US" sz="6800" baseline="-25000" dirty="0" err="1">
                <a:solidFill>
                  <a:schemeClr val="accent2">
                    <a:lumMod val="50000"/>
                  </a:schemeClr>
                </a:solidFill>
              </a:rPr>
              <a:t>ijk</a:t>
            </a:r>
            <a:endParaRPr lang="en-US" sz="6800" dirty="0">
              <a:solidFill>
                <a:schemeClr val="accent2">
                  <a:lumMod val="50000"/>
                </a:schemeClr>
              </a:solidFill>
            </a:endParaRPr>
          </a:p>
          <a:p>
            <a:pPr marL="0" indent="0">
              <a:buNone/>
            </a:pPr>
            <a:r>
              <a:rPr lang="en-US" sz="6800" dirty="0" err="1" smtClean="0">
                <a:solidFill>
                  <a:schemeClr val="accent2">
                    <a:lumMod val="50000"/>
                  </a:schemeClr>
                </a:solidFill>
              </a:rPr>
              <a:t>Dimana</a:t>
            </a:r>
            <a:r>
              <a:rPr lang="en-US" sz="6800" dirty="0" smtClean="0">
                <a:solidFill>
                  <a:schemeClr val="accent2">
                    <a:lumMod val="50000"/>
                  </a:schemeClr>
                </a:solidFill>
              </a:rPr>
              <a:t> :</a:t>
            </a:r>
          </a:p>
          <a:p>
            <a:pPr marL="0" indent="0">
              <a:buNone/>
            </a:pPr>
            <a:r>
              <a:rPr lang="en-US" sz="6800" dirty="0" err="1" smtClean="0">
                <a:solidFill>
                  <a:schemeClr val="accent2">
                    <a:lumMod val="50000"/>
                  </a:schemeClr>
                </a:solidFill>
              </a:rPr>
              <a:t>Yijk</a:t>
            </a:r>
            <a:r>
              <a:rPr lang="en-US" sz="6800" dirty="0" smtClean="0">
                <a:solidFill>
                  <a:schemeClr val="accent2">
                    <a:lumMod val="50000"/>
                  </a:schemeClr>
                </a:solidFill>
              </a:rPr>
              <a:t> 	= </a:t>
            </a:r>
            <a:r>
              <a:rPr lang="en-US" sz="6800" dirty="0" err="1" smtClean="0">
                <a:solidFill>
                  <a:schemeClr val="accent2">
                    <a:lumMod val="50000"/>
                  </a:schemeClr>
                </a:solidFill>
              </a:rPr>
              <a:t>Nilai</a:t>
            </a:r>
            <a:r>
              <a:rPr lang="en-US" sz="6800" dirty="0" smtClean="0">
                <a:solidFill>
                  <a:schemeClr val="accent2">
                    <a:lumMod val="50000"/>
                  </a:schemeClr>
                </a:solidFill>
              </a:rPr>
              <a:t> </a:t>
            </a:r>
            <a:r>
              <a:rPr lang="en-US" sz="6800" dirty="0" err="1" smtClean="0">
                <a:solidFill>
                  <a:schemeClr val="accent2">
                    <a:lumMod val="50000"/>
                  </a:schemeClr>
                </a:solidFill>
              </a:rPr>
              <a:t>pengamatan</a:t>
            </a:r>
            <a:r>
              <a:rPr lang="en-US" sz="6800" dirty="0" smtClean="0">
                <a:solidFill>
                  <a:schemeClr val="accent2">
                    <a:lumMod val="50000"/>
                  </a:schemeClr>
                </a:solidFill>
              </a:rPr>
              <a:t> </a:t>
            </a:r>
            <a:r>
              <a:rPr lang="en-US" sz="6800" dirty="0" err="1" smtClean="0">
                <a:solidFill>
                  <a:schemeClr val="accent2">
                    <a:lumMod val="50000"/>
                  </a:schemeClr>
                </a:solidFill>
              </a:rPr>
              <a:t>dari</a:t>
            </a:r>
            <a:r>
              <a:rPr lang="en-US" sz="6800" dirty="0" smtClean="0">
                <a:solidFill>
                  <a:schemeClr val="accent2">
                    <a:lumMod val="50000"/>
                  </a:schemeClr>
                </a:solidFill>
              </a:rPr>
              <a:t> </a:t>
            </a:r>
            <a:r>
              <a:rPr lang="en-US" sz="6800" dirty="0" err="1" smtClean="0">
                <a:solidFill>
                  <a:schemeClr val="accent2">
                    <a:lumMod val="50000"/>
                  </a:schemeClr>
                </a:solidFill>
              </a:rPr>
              <a:t>kelompok</a:t>
            </a:r>
            <a:r>
              <a:rPr lang="en-US" sz="6800" dirty="0" smtClean="0">
                <a:solidFill>
                  <a:schemeClr val="accent2">
                    <a:lumMod val="50000"/>
                  </a:schemeClr>
                </a:solidFill>
              </a:rPr>
              <a:t> </a:t>
            </a:r>
            <a:r>
              <a:rPr lang="en-US" sz="6800" dirty="0" err="1" smtClean="0">
                <a:solidFill>
                  <a:schemeClr val="accent2">
                    <a:lumMod val="50000"/>
                  </a:schemeClr>
                </a:solidFill>
              </a:rPr>
              <a:t>ke</a:t>
            </a:r>
            <a:r>
              <a:rPr lang="en-US" sz="6800" dirty="0" smtClean="0">
                <a:solidFill>
                  <a:schemeClr val="accent2">
                    <a:lumMod val="50000"/>
                  </a:schemeClr>
                </a:solidFill>
              </a:rPr>
              <a:t>-k yang </a:t>
            </a:r>
            <a:r>
              <a:rPr lang="en-US" sz="6800" dirty="0" err="1" smtClean="0">
                <a:solidFill>
                  <a:schemeClr val="accent2">
                    <a:lumMod val="50000"/>
                  </a:schemeClr>
                </a:solidFill>
              </a:rPr>
              <a:t>memperoleh</a:t>
            </a:r>
            <a:r>
              <a:rPr lang="en-US" sz="6800" dirty="0" smtClean="0">
                <a:solidFill>
                  <a:schemeClr val="accent2">
                    <a:lumMod val="50000"/>
                  </a:schemeClr>
                </a:solidFill>
              </a:rPr>
              <a:t> </a:t>
            </a:r>
            <a:r>
              <a:rPr lang="en-US" sz="6800" dirty="0" err="1" smtClean="0">
                <a:solidFill>
                  <a:schemeClr val="accent2">
                    <a:lumMod val="50000"/>
                  </a:schemeClr>
                </a:solidFill>
              </a:rPr>
              <a:t>taraf</a:t>
            </a:r>
            <a:r>
              <a:rPr lang="en-US" sz="6800" dirty="0" smtClean="0">
                <a:solidFill>
                  <a:schemeClr val="accent2">
                    <a:lumMod val="50000"/>
                  </a:schemeClr>
                </a:solidFill>
              </a:rPr>
              <a:t> </a:t>
            </a:r>
            <a:r>
              <a:rPr lang="en-US" sz="6800" dirty="0" err="1" smtClean="0">
                <a:solidFill>
                  <a:schemeClr val="accent2">
                    <a:lumMod val="50000"/>
                  </a:schemeClr>
                </a:solidFill>
              </a:rPr>
              <a:t>ke-i</a:t>
            </a:r>
            <a:r>
              <a:rPr lang="en-US" sz="6800" dirty="0" smtClean="0">
                <a:solidFill>
                  <a:schemeClr val="accent2">
                    <a:lumMod val="50000"/>
                  </a:schemeClr>
                </a:solidFill>
              </a:rPr>
              <a:t> </a:t>
            </a:r>
            <a:r>
              <a:rPr lang="en-US" sz="6800" dirty="0" err="1" smtClean="0">
                <a:solidFill>
                  <a:schemeClr val="accent2">
                    <a:lumMod val="50000"/>
                  </a:schemeClr>
                </a:solidFill>
              </a:rPr>
              <a:t>dari</a:t>
            </a:r>
            <a:r>
              <a:rPr lang="en-US" sz="6800" dirty="0" smtClean="0">
                <a:solidFill>
                  <a:schemeClr val="accent2">
                    <a:lumMod val="50000"/>
                  </a:schemeClr>
                </a:solidFill>
              </a:rPr>
              <a:t> </a:t>
            </a:r>
            <a:r>
              <a:rPr lang="en-US" sz="6800" dirty="0" err="1" smtClean="0">
                <a:solidFill>
                  <a:schemeClr val="accent2">
                    <a:lumMod val="50000"/>
                  </a:schemeClr>
                </a:solidFill>
              </a:rPr>
              <a:t>faktor</a:t>
            </a:r>
            <a:r>
              <a:rPr lang="en-US" sz="6800" dirty="0" smtClean="0">
                <a:solidFill>
                  <a:schemeClr val="accent2">
                    <a:lumMod val="50000"/>
                  </a:schemeClr>
                </a:solidFill>
              </a:rPr>
              <a:t> </a:t>
            </a:r>
          </a:p>
          <a:p>
            <a:pPr marL="0" indent="0">
              <a:buNone/>
            </a:pPr>
            <a:r>
              <a:rPr lang="en-US" sz="6800" dirty="0" smtClean="0">
                <a:solidFill>
                  <a:schemeClr val="accent2">
                    <a:lumMod val="50000"/>
                  </a:schemeClr>
                </a:solidFill>
              </a:rPr>
              <a:t>                   </a:t>
            </a:r>
            <a:r>
              <a:rPr lang="en-US" sz="6800" dirty="0" err="1" smtClean="0">
                <a:solidFill>
                  <a:schemeClr val="accent2">
                    <a:lumMod val="50000"/>
                  </a:schemeClr>
                </a:solidFill>
              </a:rPr>
              <a:t>perbandingan</a:t>
            </a:r>
            <a:r>
              <a:rPr lang="en-US" sz="6800" dirty="0" smtClean="0">
                <a:solidFill>
                  <a:schemeClr val="accent2">
                    <a:lumMod val="50000"/>
                  </a:schemeClr>
                </a:solidFill>
              </a:rPr>
              <a:t> </a:t>
            </a:r>
            <a:r>
              <a:rPr lang="en-US" sz="6800" dirty="0" err="1" smtClean="0">
                <a:solidFill>
                  <a:schemeClr val="accent2">
                    <a:lumMod val="50000"/>
                  </a:schemeClr>
                </a:solidFill>
              </a:rPr>
              <a:t>tepung</a:t>
            </a:r>
            <a:r>
              <a:rPr lang="en-US" sz="6800" dirty="0" smtClean="0">
                <a:solidFill>
                  <a:schemeClr val="accent2">
                    <a:lumMod val="50000"/>
                  </a:schemeClr>
                </a:solidFill>
              </a:rPr>
              <a:t> </a:t>
            </a:r>
            <a:r>
              <a:rPr lang="en-US" sz="6800" dirty="0" err="1" smtClean="0">
                <a:solidFill>
                  <a:schemeClr val="accent2">
                    <a:lumMod val="50000"/>
                  </a:schemeClr>
                </a:solidFill>
              </a:rPr>
              <a:t>koro</a:t>
            </a:r>
            <a:r>
              <a:rPr lang="en-US" sz="6800" dirty="0" smtClean="0">
                <a:solidFill>
                  <a:schemeClr val="accent2">
                    <a:lumMod val="50000"/>
                  </a:schemeClr>
                </a:solidFill>
              </a:rPr>
              <a:t> </a:t>
            </a:r>
            <a:r>
              <a:rPr lang="en-US" sz="6800" dirty="0" err="1" smtClean="0">
                <a:solidFill>
                  <a:schemeClr val="accent2">
                    <a:lumMod val="50000"/>
                  </a:schemeClr>
                </a:solidFill>
              </a:rPr>
              <a:t>dengan</a:t>
            </a:r>
            <a:r>
              <a:rPr lang="en-US" sz="6800" dirty="0" smtClean="0">
                <a:solidFill>
                  <a:schemeClr val="accent2">
                    <a:lumMod val="50000"/>
                  </a:schemeClr>
                </a:solidFill>
              </a:rPr>
              <a:t> </a:t>
            </a:r>
            <a:r>
              <a:rPr lang="en-US" sz="6800" dirty="0" err="1" smtClean="0">
                <a:solidFill>
                  <a:schemeClr val="accent2">
                    <a:lumMod val="50000"/>
                  </a:schemeClr>
                </a:solidFill>
              </a:rPr>
              <a:t>tepung</a:t>
            </a:r>
            <a:r>
              <a:rPr lang="en-US" sz="6800" dirty="0" smtClean="0">
                <a:solidFill>
                  <a:schemeClr val="accent2">
                    <a:lumMod val="50000"/>
                  </a:schemeClr>
                </a:solidFill>
              </a:rPr>
              <a:t> </a:t>
            </a:r>
            <a:r>
              <a:rPr lang="en-US" sz="6800" dirty="0" err="1" smtClean="0">
                <a:solidFill>
                  <a:schemeClr val="accent2">
                    <a:lumMod val="50000"/>
                  </a:schemeClr>
                </a:solidFill>
              </a:rPr>
              <a:t>terigu</a:t>
            </a:r>
            <a:r>
              <a:rPr lang="en-US" sz="6800" dirty="0" smtClean="0">
                <a:solidFill>
                  <a:schemeClr val="accent2">
                    <a:lumMod val="50000"/>
                  </a:schemeClr>
                </a:solidFill>
              </a:rPr>
              <a:t> </a:t>
            </a:r>
            <a:r>
              <a:rPr lang="en-US" sz="6800" dirty="0" err="1" smtClean="0">
                <a:solidFill>
                  <a:schemeClr val="accent2">
                    <a:lumMod val="50000"/>
                  </a:schemeClr>
                </a:solidFill>
              </a:rPr>
              <a:t>dan</a:t>
            </a:r>
            <a:r>
              <a:rPr lang="en-US" sz="6800" dirty="0" smtClean="0">
                <a:solidFill>
                  <a:schemeClr val="accent2">
                    <a:lumMod val="50000"/>
                  </a:schemeClr>
                </a:solidFill>
              </a:rPr>
              <a:t> </a:t>
            </a:r>
            <a:r>
              <a:rPr lang="en-US" sz="6800" dirty="0" err="1" smtClean="0">
                <a:solidFill>
                  <a:schemeClr val="accent2">
                    <a:lumMod val="50000"/>
                  </a:schemeClr>
                </a:solidFill>
              </a:rPr>
              <a:t>taraf</a:t>
            </a:r>
            <a:r>
              <a:rPr lang="en-US" sz="6800" dirty="0" smtClean="0">
                <a:solidFill>
                  <a:schemeClr val="accent2">
                    <a:lumMod val="50000"/>
                  </a:schemeClr>
                </a:solidFill>
              </a:rPr>
              <a:t> </a:t>
            </a:r>
            <a:r>
              <a:rPr lang="en-US" sz="6800" dirty="0" err="1" smtClean="0">
                <a:solidFill>
                  <a:schemeClr val="accent2">
                    <a:lumMod val="50000"/>
                  </a:schemeClr>
                </a:solidFill>
              </a:rPr>
              <a:t>ke</a:t>
            </a:r>
            <a:r>
              <a:rPr lang="en-US" sz="6800" dirty="0" smtClean="0">
                <a:solidFill>
                  <a:schemeClr val="accent2">
                    <a:lumMod val="50000"/>
                  </a:schemeClr>
                </a:solidFill>
              </a:rPr>
              <a:t>-j </a:t>
            </a:r>
            <a:r>
              <a:rPr lang="en-US" sz="6800" dirty="0" err="1" smtClean="0">
                <a:solidFill>
                  <a:schemeClr val="accent2">
                    <a:lumMod val="50000"/>
                  </a:schemeClr>
                </a:solidFill>
              </a:rPr>
              <a:t>dari</a:t>
            </a:r>
            <a:r>
              <a:rPr lang="en-US" sz="6800" dirty="0" smtClean="0">
                <a:solidFill>
                  <a:schemeClr val="accent2">
                    <a:lumMod val="50000"/>
                  </a:schemeClr>
                </a:solidFill>
              </a:rPr>
              <a:t> </a:t>
            </a:r>
            <a:r>
              <a:rPr lang="en-US" sz="6800" dirty="0" err="1" smtClean="0">
                <a:solidFill>
                  <a:schemeClr val="accent2">
                    <a:lumMod val="50000"/>
                  </a:schemeClr>
                </a:solidFill>
              </a:rPr>
              <a:t>faktor</a:t>
            </a:r>
            <a:r>
              <a:rPr lang="en-US" sz="6800" dirty="0" smtClean="0">
                <a:solidFill>
                  <a:schemeClr val="accent2">
                    <a:lumMod val="50000"/>
                  </a:schemeClr>
                </a:solidFill>
              </a:rPr>
              <a:t> </a:t>
            </a:r>
          </a:p>
          <a:p>
            <a:pPr marL="0" indent="0">
              <a:buNone/>
            </a:pPr>
            <a:r>
              <a:rPr lang="en-US" sz="6800" dirty="0" smtClean="0">
                <a:solidFill>
                  <a:schemeClr val="accent2">
                    <a:lumMod val="50000"/>
                  </a:schemeClr>
                </a:solidFill>
              </a:rPr>
              <a:t>                   </a:t>
            </a:r>
            <a:r>
              <a:rPr lang="en-US" sz="6800" dirty="0" err="1" smtClean="0">
                <a:solidFill>
                  <a:schemeClr val="accent2">
                    <a:lumMod val="50000"/>
                  </a:schemeClr>
                </a:solidFill>
              </a:rPr>
              <a:t>konsentrasi</a:t>
            </a:r>
            <a:r>
              <a:rPr lang="en-US" sz="6800" dirty="0" smtClean="0">
                <a:solidFill>
                  <a:schemeClr val="accent2">
                    <a:lumMod val="50000"/>
                  </a:schemeClr>
                </a:solidFill>
              </a:rPr>
              <a:t> </a:t>
            </a:r>
            <a:r>
              <a:rPr lang="en-US" sz="6800" i="1" dirty="0" smtClean="0">
                <a:solidFill>
                  <a:schemeClr val="accent2">
                    <a:lumMod val="50000"/>
                  </a:schemeClr>
                </a:solidFill>
              </a:rPr>
              <a:t>sodium </a:t>
            </a:r>
            <a:r>
              <a:rPr lang="en-US" sz="6800" i="1" dirty="0" err="1" smtClean="0">
                <a:solidFill>
                  <a:schemeClr val="accent2">
                    <a:lumMod val="50000"/>
                  </a:schemeClr>
                </a:solidFill>
              </a:rPr>
              <a:t>tripolyphosphate</a:t>
            </a:r>
            <a:r>
              <a:rPr lang="en-US" sz="6800" i="1" dirty="0" smtClean="0">
                <a:solidFill>
                  <a:schemeClr val="accent2">
                    <a:lumMod val="50000"/>
                  </a:schemeClr>
                </a:solidFill>
              </a:rPr>
              <a:t> </a:t>
            </a:r>
            <a:r>
              <a:rPr lang="en-US" sz="6800" dirty="0" smtClean="0">
                <a:solidFill>
                  <a:schemeClr val="accent2">
                    <a:lumMod val="50000"/>
                  </a:schemeClr>
                </a:solidFill>
              </a:rPr>
              <a:t>(STPP).</a:t>
            </a:r>
          </a:p>
          <a:p>
            <a:pPr marL="0" indent="0">
              <a:buNone/>
            </a:pPr>
            <a:r>
              <a:rPr lang="en-US" sz="6800" dirty="0" smtClean="0">
                <a:solidFill>
                  <a:schemeClr val="accent2">
                    <a:lumMod val="50000"/>
                  </a:schemeClr>
                </a:solidFill>
              </a:rPr>
              <a:t>µ 	= </a:t>
            </a:r>
            <a:r>
              <a:rPr lang="en-US" sz="6800" dirty="0" err="1" smtClean="0">
                <a:solidFill>
                  <a:schemeClr val="accent2">
                    <a:lumMod val="50000"/>
                  </a:schemeClr>
                </a:solidFill>
              </a:rPr>
              <a:t>Nilai</a:t>
            </a:r>
            <a:r>
              <a:rPr lang="en-US" sz="6800" dirty="0" smtClean="0">
                <a:solidFill>
                  <a:schemeClr val="accent2">
                    <a:lumMod val="50000"/>
                  </a:schemeClr>
                </a:solidFill>
              </a:rPr>
              <a:t> rata-rata </a:t>
            </a:r>
            <a:r>
              <a:rPr lang="en-US" sz="6800" dirty="0" err="1" smtClean="0">
                <a:solidFill>
                  <a:schemeClr val="accent2">
                    <a:lumMod val="50000"/>
                  </a:schemeClr>
                </a:solidFill>
              </a:rPr>
              <a:t>sebenarnya</a:t>
            </a:r>
            <a:r>
              <a:rPr lang="en-US" sz="6800" dirty="0" smtClean="0">
                <a:solidFill>
                  <a:schemeClr val="accent2">
                    <a:lumMod val="50000"/>
                  </a:schemeClr>
                </a:solidFill>
              </a:rPr>
              <a:t> </a:t>
            </a:r>
            <a:r>
              <a:rPr lang="en-US" sz="6800" dirty="0" err="1" smtClean="0">
                <a:solidFill>
                  <a:schemeClr val="accent2">
                    <a:lumMod val="50000"/>
                  </a:schemeClr>
                </a:solidFill>
              </a:rPr>
              <a:t>dari</a:t>
            </a:r>
            <a:r>
              <a:rPr lang="en-US" sz="6800" dirty="0" smtClean="0">
                <a:solidFill>
                  <a:schemeClr val="accent2">
                    <a:lumMod val="50000"/>
                  </a:schemeClr>
                </a:solidFill>
              </a:rPr>
              <a:t> data yang </a:t>
            </a:r>
            <a:r>
              <a:rPr lang="en-US" sz="6800" dirty="0" err="1" smtClean="0">
                <a:solidFill>
                  <a:schemeClr val="accent2">
                    <a:lumMod val="50000"/>
                  </a:schemeClr>
                </a:solidFill>
              </a:rPr>
              <a:t>dihasilkan</a:t>
            </a:r>
            <a:endParaRPr lang="en-US" sz="6800" dirty="0" smtClean="0">
              <a:solidFill>
                <a:schemeClr val="accent2">
                  <a:lumMod val="50000"/>
                </a:schemeClr>
              </a:solidFill>
            </a:endParaRPr>
          </a:p>
          <a:p>
            <a:pPr marL="0" indent="0">
              <a:buNone/>
            </a:pPr>
            <a:r>
              <a:rPr lang="en-US" sz="6800" dirty="0" err="1" smtClean="0">
                <a:solidFill>
                  <a:schemeClr val="accent2">
                    <a:lumMod val="50000"/>
                  </a:schemeClr>
                </a:solidFill>
              </a:rPr>
              <a:t>K</a:t>
            </a:r>
            <a:r>
              <a:rPr lang="en-US" sz="6800" baseline="-25000" dirty="0" err="1" smtClean="0">
                <a:solidFill>
                  <a:schemeClr val="accent2">
                    <a:lumMod val="50000"/>
                  </a:schemeClr>
                </a:solidFill>
              </a:rPr>
              <a:t>k</a:t>
            </a:r>
            <a:r>
              <a:rPr lang="en-US" sz="6800" baseline="-25000" dirty="0" smtClean="0">
                <a:solidFill>
                  <a:schemeClr val="accent2">
                    <a:lumMod val="50000"/>
                  </a:schemeClr>
                </a:solidFill>
              </a:rPr>
              <a:t>	</a:t>
            </a:r>
            <a:r>
              <a:rPr lang="en-US" sz="6800" dirty="0" smtClean="0">
                <a:solidFill>
                  <a:schemeClr val="accent2">
                    <a:lumMod val="50000"/>
                  </a:schemeClr>
                </a:solidFill>
              </a:rPr>
              <a:t>= </a:t>
            </a:r>
            <a:r>
              <a:rPr lang="en-US" sz="6800" dirty="0" err="1" smtClean="0">
                <a:solidFill>
                  <a:schemeClr val="accent2">
                    <a:lumMod val="50000"/>
                  </a:schemeClr>
                </a:solidFill>
              </a:rPr>
              <a:t>Pengaruh</a:t>
            </a:r>
            <a:r>
              <a:rPr lang="en-US" sz="6800" dirty="0" smtClean="0">
                <a:solidFill>
                  <a:schemeClr val="accent2">
                    <a:lumMod val="50000"/>
                  </a:schemeClr>
                </a:solidFill>
              </a:rPr>
              <a:t> </a:t>
            </a:r>
            <a:r>
              <a:rPr lang="en-US" sz="6800" dirty="0" err="1" smtClean="0">
                <a:solidFill>
                  <a:schemeClr val="accent2">
                    <a:lumMod val="50000"/>
                  </a:schemeClr>
                </a:solidFill>
              </a:rPr>
              <a:t>pelakuan</a:t>
            </a:r>
            <a:r>
              <a:rPr lang="en-US" sz="6800" dirty="0" smtClean="0">
                <a:solidFill>
                  <a:schemeClr val="accent2">
                    <a:lumMod val="50000"/>
                  </a:schemeClr>
                </a:solidFill>
              </a:rPr>
              <a:t> </a:t>
            </a:r>
            <a:r>
              <a:rPr lang="en-US" sz="6800" dirty="0" err="1" smtClean="0">
                <a:solidFill>
                  <a:schemeClr val="accent2">
                    <a:lumMod val="50000"/>
                  </a:schemeClr>
                </a:solidFill>
              </a:rPr>
              <a:t>dari</a:t>
            </a:r>
            <a:r>
              <a:rPr lang="en-US" sz="6800" dirty="0" smtClean="0">
                <a:solidFill>
                  <a:schemeClr val="accent2">
                    <a:lumMod val="50000"/>
                  </a:schemeClr>
                </a:solidFill>
              </a:rPr>
              <a:t> </a:t>
            </a:r>
            <a:r>
              <a:rPr lang="en-US" sz="6800" dirty="0" err="1" smtClean="0">
                <a:solidFill>
                  <a:schemeClr val="accent2">
                    <a:lumMod val="50000"/>
                  </a:schemeClr>
                </a:solidFill>
              </a:rPr>
              <a:t>kelompok</a:t>
            </a:r>
            <a:r>
              <a:rPr lang="en-US" sz="6800" dirty="0" smtClean="0">
                <a:solidFill>
                  <a:schemeClr val="accent2">
                    <a:lumMod val="50000"/>
                  </a:schemeClr>
                </a:solidFill>
              </a:rPr>
              <a:t> </a:t>
            </a:r>
            <a:r>
              <a:rPr lang="en-US" sz="6800" dirty="0" err="1" smtClean="0">
                <a:solidFill>
                  <a:schemeClr val="accent2">
                    <a:lumMod val="50000"/>
                  </a:schemeClr>
                </a:solidFill>
              </a:rPr>
              <a:t>ke</a:t>
            </a:r>
            <a:r>
              <a:rPr lang="en-US" sz="6800" dirty="0" smtClean="0">
                <a:solidFill>
                  <a:schemeClr val="accent2">
                    <a:lumMod val="50000"/>
                  </a:schemeClr>
                </a:solidFill>
              </a:rPr>
              <a:t>-k</a:t>
            </a:r>
          </a:p>
          <a:p>
            <a:pPr marL="0" indent="0">
              <a:buNone/>
            </a:pPr>
            <a:r>
              <a:rPr lang="en-US" sz="6800" dirty="0" err="1" smtClean="0">
                <a:solidFill>
                  <a:schemeClr val="accent2">
                    <a:lumMod val="50000"/>
                  </a:schemeClr>
                </a:solidFill>
              </a:rPr>
              <a:t>t</a:t>
            </a:r>
            <a:r>
              <a:rPr lang="en-US" sz="6800" baseline="-25000" dirty="0" err="1" smtClean="0">
                <a:solidFill>
                  <a:schemeClr val="accent2">
                    <a:lumMod val="50000"/>
                  </a:schemeClr>
                </a:solidFill>
              </a:rPr>
              <a:t>i</a:t>
            </a:r>
            <a:r>
              <a:rPr lang="en-US" sz="6800" baseline="-25000" dirty="0" smtClean="0">
                <a:solidFill>
                  <a:schemeClr val="accent2">
                    <a:lumMod val="50000"/>
                  </a:schemeClr>
                </a:solidFill>
              </a:rPr>
              <a:t> 	</a:t>
            </a:r>
            <a:r>
              <a:rPr lang="en-US" sz="6800" dirty="0" smtClean="0">
                <a:solidFill>
                  <a:schemeClr val="accent2">
                    <a:lumMod val="50000"/>
                  </a:schemeClr>
                </a:solidFill>
              </a:rPr>
              <a:t>= </a:t>
            </a:r>
            <a:r>
              <a:rPr lang="en-US" sz="6800" dirty="0" err="1" smtClean="0">
                <a:solidFill>
                  <a:schemeClr val="accent2">
                    <a:lumMod val="50000"/>
                  </a:schemeClr>
                </a:solidFill>
              </a:rPr>
              <a:t>Pengaruh</a:t>
            </a:r>
            <a:r>
              <a:rPr lang="en-US" sz="6800" dirty="0" smtClean="0">
                <a:solidFill>
                  <a:schemeClr val="accent2">
                    <a:lumMod val="50000"/>
                  </a:schemeClr>
                </a:solidFill>
              </a:rPr>
              <a:t> </a:t>
            </a:r>
            <a:r>
              <a:rPr lang="en-US" sz="6800" dirty="0" err="1" smtClean="0">
                <a:solidFill>
                  <a:schemeClr val="accent2">
                    <a:lumMod val="50000"/>
                  </a:schemeClr>
                </a:solidFill>
              </a:rPr>
              <a:t>perlakuan</a:t>
            </a:r>
            <a:r>
              <a:rPr lang="en-US" sz="6800" dirty="0" smtClean="0">
                <a:solidFill>
                  <a:schemeClr val="accent2">
                    <a:lumMod val="50000"/>
                  </a:schemeClr>
                </a:solidFill>
              </a:rPr>
              <a:t> </a:t>
            </a:r>
            <a:r>
              <a:rPr lang="en-US" sz="6800" dirty="0" err="1" smtClean="0">
                <a:solidFill>
                  <a:schemeClr val="accent2">
                    <a:lumMod val="50000"/>
                  </a:schemeClr>
                </a:solidFill>
              </a:rPr>
              <a:t>dari</a:t>
            </a:r>
            <a:r>
              <a:rPr lang="en-US" sz="6800" dirty="0" smtClean="0">
                <a:solidFill>
                  <a:schemeClr val="accent2">
                    <a:lumMod val="50000"/>
                  </a:schemeClr>
                </a:solidFill>
              </a:rPr>
              <a:t> </a:t>
            </a:r>
            <a:r>
              <a:rPr lang="en-US" sz="6800" dirty="0" err="1" smtClean="0">
                <a:solidFill>
                  <a:schemeClr val="accent2">
                    <a:lumMod val="50000"/>
                  </a:schemeClr>
                </a:solidFill>
              </a:rPr>
              <a:t>taraf</a:t>
            </a:r>
            <a:r>
              <a:rPr lang="en-US" sz="6800" dirty="0" smtClean="0">
                <a:solidFill>
                  <a:schemeClr val="accent2">
                    <a:lumMod val="50000"/>
                  </a:schemeClr>
                </a:solidFill>
              </a:rPr>
              <a:t> </a:t>
            </a:r>
            <a:r>
              <a:rPr lang="en-US" sz="6800" dirty="0" err="1" smtClean="0">
                <a:solidFill>
                  <a:schemeClr val="accent2">
                    <a:lumMod val="50000"/>
                  </a:schemeClr>
                </a:solidFill>
              </a:rPr>
              <a:t>ke-i</a:t>
            </a:r>
            <a:r>
              <a:rPr lang="en-US" sz="6800" dirty="0" smtClean="0">
                <a:solidFill>
                  <a:schemeClr val="accent2">
                    <a:lumMod val="50000"/>
                  </a:schemeClr>
                </a:solidFill>
              </a:rPr>
              <a:t> </a:t>
            </a:r>
            <a:r>
              <a:rPr lang="en-US" sz="6800" dirty="0" err="1" smtClean="0">
                <a:solidFill>
                  <a:schemeClr val="accent2">
                    <a:lumMod val="50000"/>
                  </a:schemeClr>
                </a:solidFill>
              </a:rPr>
              <a:t>faktor</a:t>
            </a:r>
            <a:r>
              <a:rPr lang="en-US" sz="6800" dirty="0" smtClean="0">
                <a:solidFill>
                  <a:schemeClr val="accent2">
                    <a:lumMod val="50000"/>
                  </a:schemeClr>
                </a:solidFill>
              </a:rPr>
              <a:t> </a:t>
            </a:r>
            <a:r>
              <a:rPr lang="en-US" sz="6800" dirty="0" err="1" smtClean="0">
                <a:solidFill>
                  <a:schemeClr val="accent2">
                    <a:lumMod val="50000"/>
                  </a:schemeClr>
                </a:solidFill>
              </a:rPr>
              <a:t>perbandingan</a:t>
            </a:r>
            <a:r>
              <a:rPr lang="en-US" sz="6800" dirty="0" smtClean="0">
                <a:solidFill>
                  <a:schemeClr val="accent2">
                    <a:lumMod val="50000"/>
                  </a:schemeClr>
                </a:solidFill>
              </a:rPr>
              <a:t> </a:t>
            </a:r>
            <a:r>
              <a:rPr lang="en-US" sz="6800" dirty="0" err="1" smtClean="0">
                <a:solidFill>
                  <a:schemeClr val="accent2">
                    <a:lumMod val="50000"/>
                  </a:schemeClr>
                </a:solidFill>
              </a:rPr>
              <a:t>tepung</a:t>
            </a:r>
            <a:r>
              <a:rPr lang="en-US" sz="6800" dirty="0" smtClean="0">
                <a:solidFill>
                  <a:schemeClr val="accent2">
                    <a:lumMod val="50000"/>
                  </a:schemeClr>
                </a:solidFill>
              </a:rPr>
              <a:t> </a:t>
            </a:r>
            <a:r>
              <a:rPr lang="en-US" sz="6800" dirty="0" err="1" smtClean="0">
                <a:solidFill>
                  <a:schemeClr val="accent2">
                    <a:lumMod val="50000"/>
                  </a:schemeClr>
                </a:solidFill>
              </a:rPr>
              <a:t>koro</a:t>
            </a:r>
            <a:r>
              <a:rPr lang="en-US" sz="6800" dirty="0" smtClean="0">
                <a:solidFill>
                  <a:schemeClr val="accent2">
                    <a:lumMod val="50000"/>
                  </a:schemeClr>
                </a:solidFill>
              </a:rPr>
              <a:t> </a:t>
            </a:r>
            <a:br>
              <a:rPr lang="en-US" sz="6800" dirty="0" smtClean="0">
                <a:solidFill>
                  <a:schemeClr val="accent2">
                    <a:lumMod val="50000"/>
                  </a:schemeClr>
                </a:solidFill>
              </a:rPr>
            </a:br>
            <a:r>
              <a:rPr lang="en-US" sz="6800" dirty="0" smtClean="0">
                <a:solidFill>
                  <a:schemeClr val="accent2">
                    <a:lumMod val="50000"/>
                  </a:schemeClr>
                </a:solidFill>
              </a:rPr>
              <a:t>                   </a:t>
            </a:r>
            <a:r>
              <a:rPr lang="en-US" sz="6800" dirty="0" err="1" smtClean="0">
                <a:solidFill>
                  <a:schemeClr val="accent2">
                    <a:lumMod val="50000"/>
                  </a:schemeClr>
                </a:solidFill>
              </a:rPr>
              <a:t>dengan</a:t>
            </a:r>
            <a:r>
              <a:rPr lang="en-US" sz="6800" dirty="0" smtClean="0">
                <a:solidFill>
                  <a:schemeClr val="accent2">
                    <a:lumMod val="50000"/>
                  </a:schemeClr>
                </a:solidFill>
              </a:rPr>
              <a:t> </a:t>
            </a:r>
            <a:r>
              <a:rPr lang="en-US" sz="6800" dirty="0" err="1" smtClean="0">
                <a:solidFill>
                  <a:schemeClr val="accent2">
                    <a:lumMod val="50000"/>
                  </a:schemeClr>
                </a:solidFill>
              </a:rPr>
              <a:t>tepung</a:t>
            </a:r>
            <a:r>
              <a:rPr lang="en-US" sz="6800" dirty="0" smtClean="0">
                <a:solidFill>
                  <a:schemeClr val="accent2">
                    <a:lumMod val="50000"/>
                  </a:schemeClr>
                </a:solidFill>
              </a:rPr>
              <a:t> </a:t>
            </a:r>
            <a:r>
              <a:rPr lang="en-US" sz="6800" dirty="0" err="1" smtClean="0">
                <a:solidFill>
                  <a:schemeClr val="accent2">
                    <a:lumMod val="50000"/>
                  </a:schemeClr>
                </a:solidFill>
              </a:rPr>
              <a:t>terigu</a:t>
            </a:r>
            <a:endParaRPr lang="en-US" sz="6800" dirty="0" smtClean="0">
              <a:solidFill>
                <a:schemeClr val="accent2">
                  <a:lumMod val="50000"/>
                </a:schemeClr>
              </a:solidFill>
            </a:endParaRPr>
          </a:p>
          <a:p>
            <a:pPr marL="0" indent="0">
              <a:buNone/>
            </a:pPr>
            <a:r>
              <a:rPr lang="en-US" sz="6800" dirty="0" err="1" smtClean="0">
                <a:solidFill>
                  <a:schemeClr val="accent2">
                    <a:lumMod val="50000"/>
                  </a:schemeClr>
                </a:solidFill>
              </a:rPr>
              <a:t>s</a:t>
            </a:r>
            <a:r>
              <a:rPr lang="en-US" sz="6800" baseline="-25000" dirty="0" err="1" smtClean="0">
                <a:solidFill>
                  <a:schemeClr val="accent2">
                    <a:lumMod val="50000"/>
                  </a:schemeClr>
                </a:solidFill>
              </a:rPr>
              <a:t>j</a:t>
            </a:r>
            <a:r>
              <a:rPr lang="en-US" sz="6800" dirty="0" smtClean="0">
                <a:solidFill>
                  <a:schemeClr val="accent2">
                    <a:lumMod val="50000"/>
                  </a:schemeClr>
                </a:solidFill>
              </a:rPr>
              <a:t>	= </a:t>
            </a:r>
            <a:r>
              <a:rPr lang="en-US" sz="6800" dirty="0" err="1" smtClean="0">
                <a:solidFill>
                  <a:schemeClr val="accent2">
                    <a:lumMod val="50000"/>
                  </a:schemeClr>
                </a:solidFill>
              </a:rPr>
              <a:t>Pengaruh</a:t>
            </a:r>
            <a:r>
              <a:rPr lang="en-US" sz="6800" dirty="0" smtClean="0">
                <a:solidFill>
                  <a:schemeClr val="accent2">
                    <a:lumMod val="50000"/>
                  </a:schemeClr>
                </a:solidFill>
              </a:rPr>
              <a:t> </a:t>
            </a:r>
            <a:r>
              <a:rPr lang="en-US" sz="6800" dirty="0" err="1" smtClean="0">
                <a:solidFill>
                  <a:schemeClr val="accent2">
                    <a:lumMod val="50000"/>
                  </a:schemeClr>
                </a:solidFill>
              </a:rPr>
              <a:t>perlakuan</a:t>
            </a:r>
            <a:r>
              <a:rPr lang="en-US" sz="6800" dirty="0" smtClean="0">
                <a:solidFill>
                  <a:schemeClr val="accent2">
                    <a:lumMod val="50000"/>
                  </a:schemeClr>
                </a:solidFill>
              </a:rPr>
              <a:t> </a:t>
            </a:r>
            <a:r>
              <a:rPr lang="en-US" sz="6800" dirty="0" err="1" smtClean="0">
                <a:solidFill>
                  <a:schemeClr val="accent2">
                    <a:lumMod val="50000"/>
                  </a:schemeClr>
                </a:solidFill>
              </a:rPr>
              <a:t>dari</a:t>
            </a:r>
            <a:r>
              <a:rPr lang="en-US" sz="6800" dirty="0" smtClean="0">
                <a:solidFill>
                  <a:schemeClr val="accent2">
                    <a:lumMod val="50000"/>
                  </a:schemeClr>
                </a:solidFill>
              </a:rPr>
              <a:t> </a:t>
            </a:r>
            <a:r>
              <a:rPr lang="en-US" sz="6800" dirty="0" err="1" smtClean="0">
                <a:solidFill>
                  <a:schemeClr val="accent2">
                    <a:lumMod val="50000"/>
                  </a:schemeClr>
                </a:solidFill>
              </a:rPr>
              <a:t>taraf</a:t>
            </a:r>
            <a:r>
              <a:rPr lang="en-US" sz="6800" dirty="0" smtClean="0">
                <a:solidFill>
                  <a:schemeClr val="accent2">
                    <a:lumMod val="50000"/>
                  </a:schemeClr>
                </a:solidFill>
              </a:rPr>
              <a:t> </a:t>
            </a:r>
            <a:r>
              <a:rPr lang="en-US" sz="6800" dirty="0" err="1" smtClean="0">
                <a:solidFill>
                  <a:schemeClr val="accent2">
                    <a:lumMod val="50000"/>
                  </a:schemeClr>
                </a:solidFill>
              </a:rPr>
              <a:t>ke</a:t>
            </a:r>
            <a:r>
              <a:rPr lang="en-US" sz="6800" dirty="0" smtClean="0">
                <a:solidFill>
                  <a:schemeClr val="accent2">
                    <a:lumMod val="50000"/>
                  </a:schemeClr>
                </a:solidFill>
              </a:rPr>
              <a:t>-j </a:t>
            </a:r>
            <a:r>
              <a:rPr lang="en-US" sz="6800" dirty="0" err="1" smtClean="0">
                <a:solidFill>
                  <a:schemeClr val="accent2">
                    <a:lumMod val="50000"/>
                  </a:schemeClr>
                </a:solidFill>
              </a:rPr>
              <a:t>faktor</a:t>
            </a:r>
            <a:r>
              <a:rPr lang="en-US" sz="6800" dirty="0" smtClean="0">
                <a:solidFill>
                  <a:schemeClr val="accent2">
                    <a:lumMod val="50000"/>
                  </a:schemeClr>
                </a:solidFill>
              </a:rPr>
              <a:t> </a:t>
            </a:r>
            <a:r>
              <a:rPr lang="en-US" sz="6800" dirty="0" err="1" smtClean="0">
                <a:solidFill>
                  <a:schemeClr val="accent2">
                    <a:lumMod val="50000"/>
                  </a:schemeClr>
                </a:solidFill>
              </a:rPr>
              <a:t>konsentrasi</a:t>
            </a:r>
            <a:r>
              <a:rPr lang="en-US" sz="6800" dirty="0" smtClean="0">
                <a:solidFill>
                  <a:schemeClr val="accent2">
                    <a:lumMod val="50000"/>
                  </a:schemeClr>
                </a:solidFill>
              </a:rPr>
              <a:t> </a:t>
            </a:r>
            <a:r>
              <a:rPr lang="en-US" sz="6800" i="1" dirty="0" smtClean="0">
                <a:solidFill>
                  <a:schemeClr val="accent2">
                    <a:lumMod val="50000"/>
                  </a:schemeClr>
                </a:solidFill>
              </a:rPr>
              <a:t>sodium</a:t>
            </a:r>
            <a:br>
              <a:rPr lang="en-US" sz="6800" i="1" dirty="0" smtClean="0">
                <a:solidFill>
                  <a:schemeClr val="accent2">
                    <a:lumMod val="50000"/>
                  </a:schemeClr>
                </a:solidFill>
              </a:rPr>
            </a:br>
            <a:r>
              <a:rPr lang="en-US" sz="6800" i="1" dirty="0" smtClean="0">
                <a:solidFill>
                  <a:schemeClr val="accent2">
                    <a:lumMod val="50000"/>
                  </a:schemeClr>
                </a:solidFill>
              </a:rPr>
              <a:t>                   </a:t>
            </a:r>
            <a:r>
              <a:rPr lang="en-US" sz="6800" i="1" dirty="0" err="1" smtClean="0">
                <a:solidFill>
                  <a:schemeClr val="accent2">
                    <a:lumMod val="50000"/>
                  </a:schemeClr>
                </a:solidFill>
              </a:rPr>
              <a:t>tripolyphosphate</a:t>
            </a:r>
            <a:r>
              <a:rPr lang="en-US" sz="6800" i="1" dirty="0" smtClean="0">
                <a:solidFill>
                  <a:schemeClr val="accent2">
                    <a:lumMod val="50000"/>
                  </a:schemeClr>
                </a:solidFill>
              </a:rPr>
              <a:t> </a:t>
            </a:r>
            <a:r>
              <a:rPr lang="en-US" sz="6800" dirty="0" smtClean="0">
                <a:solidFill>
                  <a:schemeClr val="accent2">
                    <a:lumMod val="50000"/>
                  </a:schemeClr>
                </a:solidFill>
              </a:rPr>
              <a:t>(STPP)</a:t>
            </a:r>
          </a:p>
          <a:p>
            <a:pPr marL="0" indent="0">
              <a:buNone/>
            </a:pPr>
            <a:r>
              <a:rPr lang="en-US" sz="6800" dirty="0" smtClean="0">
                <a:solidFill>
                  <a:schemeClr val="accent2">
                    <a:lumMod val="50000"/>
                  </a:schemeClr>
                </a:solidFill>
              </a:rPr>
              <a:t>(</a:t>
            </a:r>
            <a:r>
              <a:rPr lang="en-US" sz="6800" dirty="0" err="1" smtClean="0">
                <a:solidFill>
                  <a:schemeClr val="accent2">
                    <a:lumMod val="50000"/>
                  </a:schemeClr>
                </a:solidFill>
              </a:rPr>
              <a:t>ts</a:t>
            </a:r>
            <a:r>
              <a:rPr lang="en-US" sz="6800" dirty="0" smtClean="0">
                <a:solidFill>
                  <a:schemeClr val="accent2">
                    <a:lumMod val="50000"/>
                  </a:schemeClr>
                </a:solidFill>
              </a:rPr>
              <a:t>)</a:t>
            </a:r>
            <a:r>
              <a:rPr lang="en-US" sz="6800" dirty="0" err="1" smtClean="0">
                <a:solidFill>
                  <a:schemeClr val="accent2">
                    <a:lumMod val="50000"/>
                  </a:schemeClr>
                </a:solidFill>
              </a:rPr>
              <a:t>ij</a:t>
            </a:r>
            <a:r>
              <a:rPr lang="en-US" sz="6800" dirty="0" smtClean="0">
                <a:solidFill>
                  <a:schemeClr val="accent2">
                    <a:lumMod val="50000"/>
                  </a:schemeClr>
                </a:solidFill>
              </a:rPr>
              <a:t> 	= </a:t>
            </a:r>
            <a:r>
              <a:rPr lang="en-US" sz="6800" dirty="0" err="1" smtClean="0">
                <a:solidFill>
                  <a:schemeClr val="accent2">
                    <a:lumMod val="50000"/>
                  </a:schemeClr>
                </a:solidFill>
              </a:rPr>
              <a:t>Pengaruh</a:t>
            </a:r>
            <a:r>
              <a:rPr lang="en-US" sz="6800" dirty="0" smtClean="0">
                <a:solidFill>
                  <a:schemeClr val="accent2">
                    <a:lumMod val="50000"/>
                  </a:schemeClr>
                </a:solidFill>
              </a:rPr>
              <a:t> </a:t>
            </a:r>
            <a:r>
              <a:rPr lang="en-US" sz="6800" dirty="0" err="1" smtClean="0">
                <a:solidFill>
                  <a:schemeClr val="accent2">
                    <a:lumMod val="50000"/>
                  </a:schemeClr>
                </a:solidFill>
              </a:rPr>
              <a:t>interaksi</a:t>
            </a:r>
            <a:r>
              <a:rPr lang="en-US" sz="6800" dirty="0" smtClean="0">
                <a:solidFill>
                  <a:schemeClr val="accent2">
                    <a:lumMod val="50000"/>
                  </a:schemeClr>
                </a:solidFill>
              </a:rPr>
              <a:t> </a:t>
            </a:r>
            <a:r>
              <a:rPr lang="en-US" sz="6800" dirty="0" err="1" smtClean="0">
                <a:solidFill>
                  <a:schemeClr val="accent2">
                    <a:lumMod val="50000"/>
                  </a:schemeClr>
                </a:solidFill>
              </a:rPr>
              <a:t>taraf</a:t>
            </a:r>
            <a:r>
              <a:rPr lang="en-US" sz="6800" dirty="0" smtClean="0">
                <a:solidFill>
                  <a:schemeClr val="accent2">
                    <a:lumMod val="50000"/>
                  </a:schemeClr>
                </a:solidFill>
              </a:rPr>
              <a:t> </a:t>
            </a:r>
            <a:r>
              <a:rPr lang="en-US" sz="6800" dirty="0" err="1" smtClean="0">
                <a:solidFill>
                  <a:schemeClr val="accent2">
                    <a:lumMod val="50000"/>
                  </a:schemeClr>
                </a:solidFill>
              </a:rPr>
              <a:t>ke-i</a:t>
            </a:r>
            <a:r>
              <a:rPr lang="en-US" sz="6800" dirty="0" smtClean="0">
                <a:solidFill>
                  <a:schemeClr val="accent2">
                    <a:lumMod val="50000"/>
                  </a:schemeClr>
                </a:solidFill>
              </a:rPr>
              <a:t> </a:t>
            </a:r>
            <a:r>
              <a:rPr lang="en-US" sz="6800" dirty="0" err="1" smtClean="0">
                <a:solidFill>
                  <a:schemeClr val="accent2">
                    <a:lumMod val="50000"/>
                  </a:schemeClr>
                </a:solidFill>
              </a:rPr>
              <a:t>faktor</a:t>
            </a:r>
            <a:r>
              <a:rPr lang="en-US" sz="6800" dirty="0" smtClean="0">
                <a:solidFill>
                  <a:schemeClr val="accent2">
                    <a:lumMod val="50000"/>
                  </a:schemeClr>
                </a:solidFill>
              </a:rPr>
              <a:t> </a:t>
            </a:r>
            <a:r>
              <a:rPr lang="en-US" sz="6800" dirty="0" err="1" smtClean="0">
                <a:solidFill>
                  <a:schemeClr val="accent2">
                    <a:lumMod val="50000"/>
                  </a:schemeClr>
                </a:solidFill>
              </a:rPr>
              <a:t>perbandingan</a:t>
            </a:r>
            <a:r>
              <a:rPr lang="en-US" sz="6800" dirty="0" smtClean="0">
                <a:solidFill>
                  <a:schemeClr val="accent2">
                    <a:lumMod val="50000"/>
                  </a:schemeClr>
                </a:solidFill>
              </a:rPr>
              <a:t> </a:t>
            </a:r>
            <a:r>
              <a:rPr lang="en-US" sz="6800" dirty="0" err="1" smtClean="0">
                <a:solidFill>
                  <a:schemeClr val="accent2">
                    <a:lumMod val="50000"/>
                  </a:schemeClr>
                </a:solidFill>
              </a:rPr>
              <a:t>tepung</a:t>
            </a:r>
            <a:r>
              <a:rPr lang="en-US" sz="6800" dirty="0" smtClean="0">
                <a:solidFill>
                  <a:schemeClr val="accent2">
                    <a:lumMod val="50000"/>
                  </a:schemeClr>
                </a:solidFill>
              </a:rPr>
              <a:t> </a:t>
            </a:r>
            <a:r>
              <a:rPr lang="en-US" sz="6800" dirty="0" err="1" smtClean="0">
                <a:solidFill>
                  <a:schemeClr val="accent2">
                    <a:lumMod val="50000"/>
                  </a:schemeClr>
                </a:solidFill>
              </a:rPr>
              <a:t>koro</a:t>
            </a:r>
            <a:r>
              <a:rPr lang="en-US" sz="6800" dirty="0" smtClean="0">
                <a:solidFill>
                  <a:schemeClr val="accent2">
                    <a:lumMod val="50000"/>
                  </a:schemeClr>
                </a:solidFill>
              </a:rPr>
              <a:t> </a:t>
            </a:r>
            <a:r>
              <a:rPr lang="en-US" sz="6800" dirty="0" err="1" smtClean="0">
                <a:solidFill>
                  <a:schemeClr val="accent2">
                    <a:lumMod val="50000"/>
                  </a:schemeClr>
                </a:solidFill>
              </a:rPr>
              <a:t>dengan</a:t>
            </a:r>
            <a:endParaRPr lang="en-US" sz="6800" dirty="0" smtClean="0">
              <a:solidFill>
                <a:schemeClr val="accent2">
                  <a:lumMod val="50000"/>
                </a:schemeClr>
              </a:solidFill>
            </a:endParaRPr>
          </a:p>
          <a:p>
            <a:pPr marL="0" indent="0">
              <a:buNone/>
            </a:pPr>
            <a:r>
              <a:rPr lang="en-US" sz="6800" dirty="0" smtClean="0">
                <a:solidFill>
                  <a:schemeClr val="accent2">
                    <a:lumMod val="50000"/>
                  </a:schemeClr>
                </a:solidFill>
              </a:rPr>
              <a:t>                   </a:t>
            </a:r>
            <a:r>
              <a:rPr lang="en-US" sz="6800" dirty="0" err="1" smtClean="0">
                <a:solidFill>
                  <a:schemeClr val="accent2">
                    <a:lumMod val="50000"/>
                  </a:schemeClr>
                </a:solidFill>
              </a:rPr>
              <a:t>tepung</a:t>
            </a:r>
            <a:r>
              <a:rPr lang="en-US" sz="6800" dirty="0" smtClean="0">
                <a:solidFill>
                  <a:schemeClr val="accent2">
                    <a:lumMod val="50000"/>
                  </a:schemeClr>
                </a:solidFill>
              </a:rPr>
              <a:t> </a:t>
            </a:r>
            <a:r>
              <a:rPr lang="en-US" sz="6800" dirty="0" err="1" smtClean="0">
                <a:solidFill>
                  <a:schemeClr val="accent2">
                    <a:lumMod val="50000"/>
                  </a:schemeClr>
                </a:solidFill>
              </a:rPr>
              <a:t>terigu</a:t>
            </a:r>
            <a:r>
              <a:rPr lang="en-US" sz="6800" dirty="0" smtClean="0">
                <a:solidFill>
                  <a:schemeClr val="accent2">
                    <a:lumMod val="50000"/>
                  </a:schemeClr>
                </a:solidFill>
              </a:rPr>
              <a:t> </a:t>
            </a:r>
            <a:r>
              <a:rPr lang="en-US" sz="6800" dirty="0" err="1" smtClean="0">
                <a:solidFill>
                  <a:schemeClr val="accent2">
                    <a:lumMod val="50000"/>
                  </a:schemeClr>
                </a:solidFill>
              </a:rPr>
              <a:t>dan</a:t>
            </a:r>
            <a:r>
              <a:rPr lang="en-US" sz="6800" dirty="0" smtClean="0">
                <a:solidFill>
                  <a:schemeClr val="accent2">
                    <a:lumMod val="50000"/>
                  </a:schemeClr>
                </a:solidFill>
              </a:rPr>
              <a:t> </a:t>
            </a:r>
            <a:r>
              <a:rPr lang="en-US" sz="6800" dirty="0" err="1" smtClean="0">
                <a:solidFill>
                  <a:schemeClr val="accent2">
                    <a:lumMod val="50000"/>
                  </a:schemeClr>
                </a:solidFill>
              </a:rPr>
              <a:t>taraf</a:t>
            </a:r>
            <a:r>
              <a:rPr lang="en-US" sz="6800" dirty="0" smtClean="0">
                <a:solidFill>
                  <a:schemeClr val="accent2">
                    <a:lumMod val="50000"/>
                  </a:schemeClr>
                </a:solidFill>
              </a:rPr>
              <a:t> </a:t>
            </a:r>
            <a:r>
              <a:rPr lang="en-US" sz="6800" dirty="0" err="1" smtClean="0">
                <a:solidFill>
                  <a:schemeClr val="accent2">
                    <a:lumMod val="50000"/>
                  </a:schemeClr>
                </a:solidFill>
              </a:rPr>
              <a:t>ke</a:t>
            </a:r>
            <a:r>
              <a:rPr lang="en-US" sz="6800" dirty="0" smtClean="0">
                <a:solidFill>
                  <a:schemeClr val="accent2">
                    <a:lumMod val="50000"/>
                  </a:schemeClr>
                </a:solidFill>
              </a:rPr>
              <a:t>-j </a:t>
            </a:r>
            <a:r>
              <a:rPr lang="en-US" sz="6800" dirty="0" err="1" smtClean="0">
                <a:solidFill>
                  <a:schemeClr val="accent2">
                    <a:lumMod val="50000"/>
                  </a:schemeClr>
                </a:solidFill>
              </a:rPr>
              <a:t>faktor</a:t>
            </a:r>
            <a:r>
              <a:rPr lang="en-US" sz="6800" dirty="0" smtClean="0">
                <a:solidFill>
                  <a:schemeClr val="accent2">
                    <a:lumMod val="50000"/>
                  </a:schemeClr>
                </a:solidFill>
              </a:rPr>
              <a:t> </a:t>
            </a:r>
            <a:r>
              <a:rPr lang="en-US" sz="6800" dirty="0" err="1" smtClean="0">
                <a:solidFill>
                  <a:schemeClr val="accent2">
                    <a:lumMod val="50000"/>
                  </a:schemeClr>
                </a:solidFill>
              </a:rPr>
              <a:t>konsentrasi</a:t>
            </a:r>
            <a:r>
              <a:rPr lang="en-US" sz="6800" dirty="0" smtClean="0">
                <a:solidFill>
                  <a:schemeClr val="accent2">
                    <a:lumMod val="50000"/>
                  </a:schemeClr>
                </a:solidFill>
              </a:rPr>
              <a:t> </a:t>
            </a:r>
            <a:r>
              <a:rPr lang="en-US" sz="6800" i="1" dirty="0" smtClean="0">
                <a:solidFill>
                  <a:schemeClr val="accent2">
                    <a:lumMod val="50000"/>
                  </a:schemeClr>
                </a:solidFill>
              </a:rPr>
              <a:t>sodium </a:t>
            </a:r>
            <a:r>
              <a:rPr lang="en-US" sz="6800" i="1" dirty="0" err="1" smtClean="0">
                <a:solidFill>
                  <a:schemeClr val="accent2">
                    <a:lumMod val="50000"/>
                  </a:schemeClr>
                </a:solidFill>
              </a:rPr>
              <a:t>tripolyphosphate</a:t>
            </a:r>
            <a:r>
              <a:rPr lang="en-US" sz="6800" i="1" dirty="0" smtClean="0">
                <a:solidFill>
                  <a:schemeClr val="accent2">
                    <a:lumMod val="50000"/>
                  </a:schemeClr>
                </a:solidFill>
              </a:rPr>
              <a:t> </a:t>
            </a:r>
            <a:r>
              <a:rPr lang="en-US" sz="6800" dirty="0" smtClean="0">
                <a:solidFill>
                  <a:schemeClr val="accent2">
                    <a:lumMod val="50000"/>
                  </a:schemeClr>
                </a:solidFill>
              </a:rPr>
              <a:t>(STPP)</a:t>
            </a:r>
          </a:p>
          <a:p>
            <a:pPr marL="0" indent="0">
              <a:buNone/>
            </a:pPr>
            <a:r>
              <a:rPr lang="en-US" sz="6800" dirty="0" err="1" smtClean="0">
                <a:solidFill>
                  <a:schemeClr val="accent2">
                    <a:lumMod val="50000"/>
                  </a:schemeClr>
                </a:solidFill>
              </a:rPr>
              <a:t>ɛ</a:t>
            </a:r>
            <a:r>
              <a:rPr lang="en-US" sz="6800" baseline="-25000" dirty="0" err="1" smtClean="0">
                <a:solidFill>
                  <a:schemeClr val="accent2">
                    <a:lumMod val="50000"/>
                  </a:schemeClr>
                </a:solidFill>
              </a:rPr>
              <a:t>ijk</a:t>
            </a:r>
            <a:r>
              <a:rPr lang="en-US" sz="6800" dirty="0" smtClean="0">
                <a:solidFill>
                  <a:schemeClr val="accent2">
                    <a:lumMod val="50000"/>
                  </a:schemeClr>
                </a:solidFill>
              </a:rPr>
              <a:t> 	= </a:t>
            </a:r>
            <a:r>
              <a:rPr lang="en-US" sz="6800" dirty="0" err="1" smtClean="0">
                <a:solidFill>
                  <a:schemeClr val="accent2">
                    <a:lumMod val="50000"/>
                  </a:schemeClr>
                </a:solidFill>
              </a:rPr>
              <a:t>Pengaruh</a:t>
            </a:r>
            <a:r>
              <a:rPr lang="en-US" sz="6800" dirty="0" smtClean="0">
                <a:solidFill>
                  <a:schemeClr val="accent2">
                    <a:lumMod val="50000"/>
                  </a:schemeClr>
                </a:solidFill>
              </a:rPr>
              <a:t> </a:t>
            </a:r>
            <a:r>
              <a:rPr lang="en-US" sz="6800" dirty="0" err="1" smtClean="0">
                <a:solidFill>
                  <a:schemeClr val="accent2">
                    <a:lumMod val="50000"/>
                  </a:schemeClr>
                </a:solidFill>
              </a:rPr>
              <a:t>galat</a:t>
            </a:r>
            <a:r>
              <a:rPr lang="en-US" sz="6800" dirty="0" smtClean="0">
                <a:solidFill>
                  <a:schemeClr val="accent2">
                    <a:lumMod val="50000"/>
                  </a:schemeClr>
                </a:solidFill>
              </a:rPr>
              <a:t> </a:t>
            </a:r>
            <a:r>
              <a:rPr lang="en-US" sz="6800" dirty="0" err="1" smtClean="0">
                <a:solidFill>
                  <a:schemeClr val="accent2">
                    <a:lumMod val="50000"/>
                  </a:schemeClr>
                </a:solidFill>
              </a:rPr>
              <a:t>percobaan</a:t>
            </a:r>
            <a:r>
              <a:rPr lang="en-US" sz="6800" dirty="0" smtClean="0">
                <a:solidFill>
                  <a:schemeClr val="accent2">
                    <a:lumMod val="50000"/>
                  </a:schemeClr>
                </a:solidFill>
              </a:rPr>
              <a:t> </a:t>
            </a:r>
            <a:r>
              <a:rPr lang="en-US" sz="6800" dirty="0" err="1" smtClean="0">
                <a:solidFill>
                  <a:schemeClr val="accent2">
                    <a:lumMod val="50000"/>
                  </a:schemeClr>
                </a:solidFill>
              </a:rPr>
              <a:t>taraf</a:t>
            </a:r>
            <a:r>
              <a:rPr lang="en-US" sz="6800" dirty="0" smtClean="0">
                <a:solidFill>
                  <a:schemeClr val="accent2">
                    <a:lumMod val="50000"/>
                  </a:schemeClr>
                </a:solidFill>
              </a:rPr>
              <a:t> </a:t>
            </a:r>
            <a:r>
              <a:rPr lang="en-US" sz="6800" dirty="0" err="1" smtClean="0">
                <a:solidFill>
                  <a:schemeClr val="accent2">
                    <a:lumMod val="50000"/>
                  </a:schemeClr>
                </a:solidFill>
              </a:rPr>
              <a:t>ke-i</a:t>
            </a:r>
            <a:r>
              <a:rPr lang="en-US" sz="6800" dirty="0" smtClean="0">
                <a:solidFill>
                  <a:schemeClr val="accent2">
                    <a:lumMod val="50000"/>
                  </a:schemeClr>
                </a:solidFill>
              </a:rPr>
              <a:t> </a:t>
            </a:r>
            <a:r>
              <a:rPr lang="en-US" sz="6800" dirty="0" err="1" smtClean="0">
                <a:solidFill>
                  <a:schemeClr val="accent2">
                    <a:lumMod val="50000"/>
                  </a:schemeClr>
                </a:solidFill>
              </a:rPr>
              <a:t>faktor</a:t>
            </a:r>
            <a:r>
              <a:rPr lang="en-US" sz="6800" dirty="0" smtClean="0">
                <a:solidFill>
                  <a:schemeClr val="accent2">
                    <a:lumMod val="50000"/>
                  </a:schemeClr>
                </a:solidFill>
              </a:rPr>
              <a:t> </a:t>
            </a:r>
            <a:r>
              <a:rPr lang="en-US" sz="6800" dirty="0" err="1" smtClean="0">
                <a:solidFill>
                  <a:schemeClr val="accent2">
                    <a:lumMod val="50000"/>
                  </a:schemeClr>
                </a:solidFill>
              </a:rPr>
              <a:t>perbandingan</a:t>
            </a:r>
            <a:r>
              <a:rPr lang="en-US" sz="6800" dirty="0" smtClean="0">
                <a:solidFill>
                  <a:schemeClr val="accent2">
                    <a:lumMod val="50000"/>
                  </a:schemeClr>
                </a:solidFill>
              </a:rPr>
              <a:t> </a:t>
            </a:r>
            <a:r>
              <a:rPr lang="en-US" sz="6800" dirty="0" err="1" smtClean="0">
                <a:solidFill>
                  <a:schemeClr val="accent2">
                    <a:lumMod val="50000"/>
                  </a:schemeClr>
                </a:solidFill>
              </a:rPr>
              <a:t>tepung</a:t>
            </a:r>
            <a:r>
              <a:rPr lang="en-US" sz="6800" dirty="0" smtClean="0">
                <a:solidFill>
                  <a:schemeClr val="accent2">
                    <a:lumMod val="50000"/>
                  </a:schemeClr>
                </a:solidFill>
              </a:rPr>
              <a:t> </a:t>
            </a:r>
            <a:r>
              <a:rPr lang="en-US" sz="6800" dirty="0" err="1" smtClean="0">
                <a:solidFill>
                  <a:schemeClr val="accent2">
                    <a:lumMod val="50000"/>
                  </a:schemeClr>
                </a:solidFill>
              </a:rPr>
              <a:t>koro</a:t>
            </a:r>
            <a:r>
              <a:rPr lang="en-US" sz="6800" dirty="0" smtClean="0">
                <a:solidFill>
                  <a:schemeClr val="accent2">
                    <a:lumMod val="50000"/>
                  </a:schemeClr>
                </a:solidFill>
              </a:rPr>
              <a:t> </a:t>
            </a:r>
            <a:r>
              <a:rPr lang="en-US" sz="6800" dirty="0" err="1" smtClean="0">
                <a:solidFill>
                  <a:schemeClr val="accent2">
                    <a:lumMod val="50000"/>
                  </a:schemeClr>
                </a:solidFill>
              </a:rPr>
              <a:t>dengan</a:t>
            </a:r>
            <a:r>
              <a:rPr lang="en-US" sz="6800" dirty="0" smtClean="0">
                <a:solidFill>
                  <a:schemeClr val="accent2">
                    <a:lumMod val="50000"/>
                  </a:schemeClr>
                </a:solidFill>
              </a:rPr>
              <a:t> </a:t>
            </a:r>
          </a:p>
          <a:p>
            <a:pPr marL="0" indent="0">
              <a:buNone/>
            </a:pPr>
            <a:r>
              <a:rPr lang="en-US" sz="6800" dirty="0" smtClean="0">
                <a:solidFill>
                  <a:schemeClr val="accent2">
                    <a:lumMod val="50000"/>
                  </a:schemeClr>
                </a:solidFill>
              </a:rPr>
              <a:t>                   </a:t>
            </a:r>
            <a:r>
              <a:rPr lang="en-US" sz="6800" dirty="0" err="1" smtClean="0">
                <a:solidFill>
                  <a:schemeClr val="accent2">
                    <a:lumMod val="50000"/>
                  </a:schemeClr>
                </a:solidFill>
              </a:rPr>
              <a:t>tepung</a:t>
            </a:r>
            <a:r>
              <a:rPr lang="en-US" sz="6800" dirty="0" smtClean="0">
                <a:solidFill>
                  <a:schemeClr val="accent2">
                    <a:lumMod val="50000"/>
                  </a:schemeClr>
                </a:solidFill>
              </a:rPr>
              <a:t> </a:t>
            </a:r>
            <a:r>
              <a:rPr lang="en-US" sz="6800" dirty="0" err="1" smtClean="0">
                <a:solidFill>
                  <a:schemeClr val="accent2">
                    <a:lumMod val="50000"/>
                  </a:schemeClr>
                </a:solidFill>
              </a:rPr>
              <a:t>terigu</a:t>
            </a:r>
            <a:r>
              <a:rPr lang="en-US" sz="6800" dirty="0" smtClean="0">
                <a:solidFill>
                  <a:schemeClr val="accent2">
                    <a:lumMod val="50000"/>
                  </a:schemeClr>
                </a:solidFill>
              </a:rPr>
              <a:t> </a:t>
            </a:r>
            <a:r>
              <a:rPr lang="en-US" sz="6800" dirty="0" err="1" smtClean="0">
                <a:solidFill>
                  <a:schemeClr val="accent2">
                    <a:lumMod val="50000"/>
                  </a:schemeClr>
                </a:solidFill>
              </a:rPr>
              <a:t>dan</a:t>
            </a:r>
            <a:r>
              <a:rPr lang="en-US" sz="6800" dirty="0" smtClean="0">
                <a:solidFill>
                  <a:schemeClr val="accent2">
                    <a:lumMod val="50000"/>
                  </a:schemeClr>
                </a:solidFill>
              </a:rPr>
              <a:t> </a:t>
            </a:r>
            <a:r>
              <a:rPr lang="en-US" sz="6800" dirty="0" err="1" smtClean="0">
                <a:solidFill>
                  <a:schemeClr val="accent2">
                    <a:lumMod val="50000"/>
                  </a:schemeClr>
                </a:solidFill>
              </a:rPr>
              <a:t>taraf</a:t>
            </a:r>
            <a:r>
              <a:rPr lang="en-US" sz="6800" dirty="0" smtClean="0">
                <a:solidFill>
                  <a:schemeClr val="accent2">
                    <a:lumMod val="50000"/>
                  </a:schemeClr>
                </a:solidFill>
              </a:rPr>
              <a:t> </a:t>
            </a:r>
            <a:r>
              <a:rPr lang="en-US" sz="6800" dirty="0" err="1" smtClean="0">
                <a:solidFill>
                  <a:schemeClr val="accent2">
                    <a:lumMod val="50000"/>
                  </a:schemeClr>
                </a:solidFill>
              </a:rPr>
              <a:t>ke</a:t>
            </a:r>
            <a:r>
              <a:rPr lang="en-US" sz="6800" dirty="0" smtClean="0">
                <a:solidFill>
                  <a:schemeClr val="accent2">
                    <a:lumMod val="50000"/>
                  </a:schemeClr>
                </a:solidFill>
              </a:rPr>
              <a:t>-j </a:t>
            </a:r>
            <a:r>
              <a:rPr lang="en-US" sz="6800" dirty="0" err="1" smtClean="0">
                <a:solidFill>
                  <a:schemeClr val="accent2">
                    <a:lumMod val="50000"/>
                  </a:schemeClr>
                </a:solidFill>
              </a:rPr>
              <a:t>faktor</a:t>
            </a:r>
            <a:r>
              <a:rPr lang="en-US" sz="6800" dirty="0" smtClean="0">
                <a:solidFill>
                  <a:schemeClr val="accent2">
                    <a:lumMod val="50000"/>
                  </a:schemeClr>
                </a:solidFill>
              </a:rPr>
              <a:t> </a:t>
            </a:r>
            <a:r>
              <a:rPr lang="en-US" sz="6800" dirty="0" err="1" smtClean="0">
                <a:solidFill>
                  <a:schemeClr val="accent2">
                    <a:lumMod val="50000"/>
                  </a:schemeClr>
                </a:solidFill>
              </a:rPr>
              <a:t>konsentrasi</a:t>
            </a:r>
            <a:r>
              <a:rPr lang="en-US" sz="6800" dirty="0" smtClean="0">
                <a:solidFill>
                  <a:schemeClr val="accent2">
                    <a:lumMod val="50000"/>
                  </a:schemeClr>
                </a:solidFill>
              </a:rPr>
              <a:t> </a:t>
            </a:r>
            <a:r>
              <a:rPr lang="en-US" sz="6800" i="1" dirty="0" smtClean="0">
                <a:solidFill>
                  <a:schemeClr val="accent2">
                    <a:lumMod val="50000"/>
                  </a:schemeClr>
                </a:solidFill>
              </a:rPr>
              <a:t>sodium </a:t>
            </a:r>
            <a:r>
              <a:rPr lang="en-US" sz="6800" i="1" dirty="0" err="1" smtClean="0">
                <a:solidFill>
                  <a:schemeClr val="accent2">
                    <a:lumMod val="50000"/>
                  </a:schemeClr>
                </a:solidFill>
              </a:rPr>
              <a:t>tripolyphosphate</a:t>
            </a:r>
            <a:r>
              <a:rPr lang="en-US" sz="6800" i="1" dirty="0" smtClean="0">
                <a:solidFill>
                  <a:schemeClr val="accent2">
                    <a:lumMod val="50000"/>
                  </a:schemeClr>
                </a:solidFill>
              </a:rPr>
              <a:t> </a:t>
            </a:r>
            <a:r>
              <a:rPr lang="en-US" sz="6800" dirty="0" smtClean="0">
                <a:solidFill>
                  <a:schemeClr val="accent2">
                    <a:lumMod val="50000"/>
                  </a:schemeClr>
                </a:solidFill>
              </a:rPr>
              <a:t>(STPP)</a:t>
            </a:r>
          </a:p>
          <a:p>
            <a:endParaRPr lang="en-US" sz="2000" b="1" dirty="0">
              <a:solidFill>
                <a:schemeClr val="accent2">
                  <a:lumMod val="50000"/>
                </a:schemeClr>
              </a:solidFill>
            </a:endParaRPr>
          </a:p>
        </p:txBody>
      </p:sp>
    </p:spTree>
    <p:extLst>
      <p:ext uri="{BB962C8B-B14F-4D97-AF65-F5344CB8AC3E}">
        <p14:creationId xmlns:p14="http://schemas.microsoft.com/office/powerpoint/2010/main" val="199243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228600" y="228600"/>
            <a:ext cx="8686800" cy="6400800"/>
          </a:xfrm>
          <a:prstGeom prst="rect">
            <a:avLst/>
          </a:prstGeom>
          <a:gradFill>
            <a:gsLst>
              <a:gs pos="0">
                <a:schemeClr val="accent1">
                  <a:lumMod val="20000"/>
                  <a:lumOff val="80000"/>
                  <a:shade val="30000"/>
                  <a:satMod val="115000"/>
                  <a:alpha val="20000"/>
                </a:schemeClr>
              </a:gs>
              <a:gs pos="50000">
                <a:schemeClr val="accent1">
                  <a:lumMod val="20000"/>
                  <a:lumOff val="80000"/>
                  <a:shade val="67500"/>
                  <a:satMod val="115000"/>
                  <a:alpha val="40000"/>
                </a:schemeClr>
              </a:gs>
              <a:gs pos="100000">
                <a:schemeClr val="accent1">
                  <a:lumMod val="20000"/>
                  <a:lumOff val="80000"/>
                  <a:shade val="100000"/>
                  <a:satMod val="115000"/>
                  <a:alpha val="40000"/>
                </a:schemeClr>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chemeClr val="accent2">
                    <a:lumMod val="50000"/>
                  </a:schemeClr>
                </a:solidFill>
              </a:rPr>
              <a:t>Rancangan</a:t>
            </a:r>
            <a:r>
              <a:rPr lang="en-US" sz="2800" b="1" dirty="0" smtClean="0">
                <a:solidFill>
                  <a:schemeClr val="accent2">
                    <a:lumMod val="50000"/>
                  </a:schemeClr>
                </a:solidFill>
              </a:rPr>
              <a:t> </a:t>
            </a:r>
            <a:r>
              <a:rPr lang="en-US" sz="2800" b="1" dirty="0" err="1" smtClean="0">
                <a:solidFill>
                  <a:schemeClr val="accent2">
                    <a:lumMod val="50000"/>
                  </a:schemeClr>
                </a:solidFill>
              </a:rPr>
              <a:t>Percobaan</a:t>
            </a:r>
            <a:endParaRPr lang="en-US" sz="2800" b="1" dirty="0" smtClean="0">
              <a:solidFill>
                <a:schemeClr val="accent2">
                  <a:lumMod val="50000"/>
                </a:schemeClr>
              </a:solidFill>
            </a:endParaRPr>
          </a:p>
          <a:p>
            <a:r>
              <a:rPr lang="en-US" dirty="0" err="1" smtClean="0">
                <a:solidFill>
                  <a:schemeClr val="accent2">
                    <a:lumMod val="50000"/>
                  </a:schemeClr>
                </a:solidFill>
              </a:rPr>
              <a:t>Matriks</a:t>
            </a:r>
            <a:r>
              <a:rPr lang="en-US" dirty="0" smtClean="0">
                <a:solidFill>
                  <a:schemeClr val="accent2">
                    <a:lumMod val="50000"/>
                  </a:schemeClr>
                </a:solidFill>
              </a:rPr>
              <a:t> </a:t>
            </a:r>
            <a:r>
              <a:rPr lang="en-US" dirty="0" err="1" smtClean="0">
                <a:solidFill>
                  <a:schemeClr val="accent2">
                    <a:lumMod val="50000"/>
                  </a:schemeClr>
                </a:solidFill>
              </a:rPr>
              <a:t>Rancangan</a:t>
            </a:r>
            <a:r>
              <a:rPr lang="en-US" dirty="0" smtClean="0">
                <a:solidFill>
                  <a:schemeClr val="accent2">
                    <a:lumMod val="50000"/>
                  </a:schemeClr>
                </a:solidFill>
              </a:rPr>
              <a:t> </a:t>
            </a:r>
            <a:r>
              <a:rPr lang="en-US" dirty="0" err="1" smtClean="0">
                <a:solidFill>
                  <a:schemeClr val="accent2">
                    <a:lumMod val="50000"/>
                  </a:schemeClr>
                </a:solidFill>
              </a:rPr>
              <a:t>Acak</a:t>
            </a:r>
            <a:r>
              <a:rPr lang="en-US" dirty="0" smtClean="0">
                <a:solidFill>
                  <a:schemeClr val="accent2">
                    <a:lumMod val="50000"/>
                  </a:schemeClr>
                </a:solidFill>
              </a:rPr>
              <a:t> </a:t>
            </a:r>
            <a:r>
              <a:rPr lang="en-US" dirty="0" err="1" smtClean="0">
                <a:solidFill>
                  <a:schemeClr val="accent2">
                    <a:lumMod val="50000"/>
                  </a:schemeClr>
                </a:solidFill>
              </a:rPr>
              <a:t>Kelompok</a:t>
            </a:r>
            <a:r>
              <a:rPr lang="en-US" dirty="0" smtClean="0">
                <a:solidFill>
                  <a:schemeClr val="accent2">
                    <a:lumMod val="50000"/>
                  </a:schemeClr>
                </a:solidFill>
              </a:rPr>
              <a:t> </a:t>
            </a:r>
            <a:r>
              <a:rPr lang="en-US" dirty="0" err="1" smtClean="0">
                <a:solidFill>
                  <a:schemeClr val="accent2">
                    <a:lumMod val="50000"/>
                  </a:schemeClr>
                </a:solidFill>
              </a:rPr>
              <a:t>Pola</a:t>
            </a:r>
            <a:r>
              <a:rPr lang="en-US" dirty="0" smtClean="0">
                <a:solidFill>
                  <a:schemeClr val="accent2">
                    <a:lumMod val="50000"/>
                  </a:schemeClr>
                </a:solidFill>
              </a:rPr>
              <a:t> </a:t>
            </a:r>
            <a:r>
              <a:rPr lang="en-US" dirty="0" err="1" smtClean="0">
                <a:solidFill>
                  <a:schemeClr val="accent2">
                    <a:lumMod val="50000"/>
                  </a:schemeClr>
                </a:solidFill>
              </a:rPr>
              <a:t>Faktoril</a:t>
            </a:r>
            <a:r>
              <a:rPr lang="en-US" dirty="0" smtClean="0">
                <a:solidFill>
                  <a:schemeClr val="accent2">
                    <a:lumMod val="50000"/>
                  </a:schemeClr>
                </a:solidFill>
              </a:rPr>
              <a:t> 4 x 3 </a:t>
            </a:r>
            <a:r>
              <a:rPr lang="en-US" dirty="0" err="1" smtClean="0">
                <a:solidFill>
                  <a:schemeClr val="accent2">
                    <a:lumMod val="50000"/>
                  </a:schemeClr>
                </a:solidFill>
              </a:rPr>
              <a:t>dengan</a:t>
            </a:r>
            <a:r>
              <a:rPr lang="en-US" dirty="0" smtClean="0">
                <a:solidFill>
                  <a:schemeClr val="accent2">
                    <a:lumMod val="50000"/>
                  </a:schemeClr>
                </a:solidFill>
              </a:rPr>
              <a:t> 2 kali </a:t>
            </a:r>
            <a:r>
              <a:rPr lang="en-US" dirty="0" err="1" smtClean="0">
                <a:solidFill>
                  <a:schemeClr val="accent2">
                    <a:lumMod val="50000"/>
                  </a:schemeClr>
                </a:solidFill>
              </a:rPr>
              <a:t>pengulangan</a:t>
            </a:r>
            <a:r>
              <a:rPr lang="en-US" dirty="0" smtClean="0">
                <a:solidFill>
                  <a:schemeClr val="accent2">
                    <a:lumMod val="50000"/>
                  </a:schemeClr>
                </a:solidFill>
              </a:rPr>
              <a:t> :</a:t>
            </a:r>
          </a:p>
          <a:p>
            <a:endParaRPr lang="en-US" b="1" dirty="0">
              <a:solidFill>
                <a:schemeClr val="accent2">
                  <a:lumMod val="50000"/>
                </a:schemeClr>
              </a:solidFill>
              <a:latin typeface="Comic Sans MS" panose="030F0702030302020204" pitchFamily="66" charset="0"/>
            </a:endParaRPr>
          </a:p>
          <a:p>
            <a:endParaRPr lang="en-US" dirty="0" smtClean="0">
              <a:solidFill>
                <a:schemeClr val="accent2">
                  <a:lumMod val="50000"/>
                </a:schemeClr>
              </a:solidFill>
            </a:endParaRPr>
          </a:p>
          <a:p>
            <a:endParaRPr lang="en-US" dirty="0">
              <a:solidFill>
                <a:schemeClr val="accent2">
                  <a:lumMod val="50000"/>
                </a:schemeClr>
              </a:solidFill>
            </a:endParaRPr>
          </a:p>
          <a:p>
            <a:endParaRPr lang="en-US" dirty="0" smtClean="0">
              <a:solidFill>
                <a:schemeClr val="accent2">
                  <a:lumMod val="50000"/>
                </a:schemeClr>
              </a:solidFill>
            </a:endParaRPr>
          </a:p>
          <a:p>
            <a:endParaRPr lang="en-US" dirty="0">
              <a:solidFill>
                <a:schemeClr val="accent2">
                  <a:lumMod val="50000"/>
                </a:schemeClr>
              </a:solidFill>
            </a:endParaRPr>
          </a:p>
          <a:p>
            <a:endParaRPr lang="en-US" dirty="0" smtClean="0">
              <a:solidFill>
                <a:schemeClr val="accent2">
                  <a:lumMod val="50000"/>
                </a:schemeClr>
              </a:solidFill>
            </a:endParaRPr>
          </a:p>
          <a:p>
            <a:endParaRPr lang="en-US" dirty="0">
              <a:solidFill>
                <a:schemeClr val="accent2">
                  <a:lumMod val="50000"/>
                </a:schemeClr>
              </a:solidFill>
            </a:endParaRPr>
          </a:p>
          <a:p>
            <a:endParaRPr lang="en-US" dirty="0" smtClean="0">
              <a:solidFill>
                <a:schemeClr val="accent2">
                  <a:lumMod val="50000"/>
                </a:schemeClr>
              </a:solidFill>
            </a:endParaRPr>
          </a:p>
          <a:p>
            <a:endParaRPr lang="en-US" dirty="0">
              <a:solidFill>
                <a:schemeClr val="accent2">
                  <a:lumMod val="50000"/>
                </a:schemeClr>
              </a:solidFill>
            </a:endParaRPr>
          </a:p>
          <a:p>
            <a:endParaRPr lang="en-US" dirty="0" smtClean="0">
              <a:solidFill>
                <a:schemeClr val="accent2">
                  <a:lumMod val="50000"/>
                </a:schemeClr>
              </a:solidFill>
            </a:endParaRPr>
          </a:p>
          <a:p>
            <a:endParaRPr lang="en-US" dirty="0">
              <a:solidFill>
                <a:schemeClr val="accent2">
                  <a:lumMod val="50000"/>
                </a:schemeClr>
              </a:solidFill>
            </a:endParaRPr>
          </a:p>
          <a:p>
            <a:r>
              <a:rPr lang="en-US" dirty="0" err="1" smtClean="0">
                <a:solidFill>
                  <a:schemeClr val="accent2">
                    <a:lumMod val="50000"/>
                  </a:schemeClr>
                </a:solidFill>
              </a:rPr>
              <a:t>Denah</a:t>
            </a:r>
            <a:r>
              <a:rPr lang="en-US" dirty="0" smtClean="0">
                <a:solidFill>
                  <a:schemeClr val="accent2">
                    <a:lumMod val="50000"/>
                  </a:schemeClr>
                </a:solidFill>
              </a:rPr>
              <a:t> </a:t>
            </a:r>
            <a:r>
              <a:rPr lang="en-US" dirty="0">
                <a:solidFill>
                  <a:schemeClr val="accent2">
                    <a:lumMod val="50000"/>
                  </a:schemeClr>
                </a:solidFill>
              </a:rPr>
              <a:t>(</a:t>
            </a:r>
            <a:r>
              <a:rPr lang="en-US" i="1" dirty="0">
                <a:solidFill>
                  <a:schemeClr val="accent2">
                    <a:lumMod val="50000"/>
                  </a:schemeClr>
                </a:solidFill>
              </a:rPr>
              <a:t>Lay out</a:t>
            </a:r>
            <a:r>
              <a:rPr lang="en-US" dirty="0">
                <a:solidFill>
                  <a:schemeClr val="accent2">
                    <a:lumMod val="50000"/>
                  </a:schemeClr>
                </a:solidFill>
              </a:rPr>
              <a:t>) </a:t>
            </a:r>
            <a:r>
              <a:rPr lang="en-US" dirty="0" err="1">
                <a:solidFill>
                  <a:schemeClr val="accent2">
                    <a:lumMod val="50000"/>
                  </a:schemeClr>
                </a:solidFill>
              </a:rPr>
              <a:t>Percobaan</a:t>
            </a:r>
            <a:r>
              <a:rPr lang="en-US" dirty="0">
                <a:solidFill>
                  <a:schemeClr val="accent2">
                    <a:lumMod val="50000"/>
                  </a:schemeClr>
                </a:solidFill>
              </a:rPr>
              <a:t> </a:t>
            </a:r>
            <a:r>
              <a:rPr lang="en-US" dirty="0" err="1">
                <a:solidFill>
                  <a:schemeClr val="accent2">
                    <a:lumMod val="50000"/>
                  </a:schemeClr>
                </a:solidFill>
              </a:rPr>
              <a:t>Penelitian</a:t>
            </a:r>
            <a:r>
              <a:rPr lang="en-US" dirty="0">
                <a:solidFill>
                  <a:schemeClr val="accent2">
                    <a:lumMod val="50000"/>
                  </a:schemeClr>
                </a:solidFill>
              </a:rPr>
              <a:t> </a:t>
            </a:r>
            <a:r>
              <a:rPr lang="en-US" dirty="0" err="1" smtClean="0">
                <a:solidFill>
                  <a:schemeClr val="accent2">
                    <a:lumMod val="50000"/>
                  </a:schemeClr>
                </a:solidFill>
              </a:rPr>
              <a:t>Utama</a:t>
            </a:r>
            <a:endParaRPr lang="en-US" dirty="0">
              <a:solidFill>
                <a:schemeClr val="accent2">
                  <a:lumMod val="50000"/>
                </a:schemeClr>
              </a:solidFill>
            </a:endParaRPr>
          </a:p>
          <a:p>
            <a:r>
              <a:rPr lang="en-US" dirty="0" err="1" smtClean="0">
                <a:solidFill>
                  <a:schemeClr val="accent2">
                    <a:lumMod val="50000"/>
                  </a:schemeClr>
                </a:solidFill>
              </a:rPr>
              <a:t>Kelompok</a:t>
            </a:r>
            <a:r>
              <a:rPr lang="en-US" dirty="0" smtClean="0">
                <a:solidFill>
                  <a:schemeClr val="accent2">
                    <a:lumMod val="50000"/>
                  </a:schemeClr>
                </a:solidFill>
              </a:rPr>
              <a:t> </a:t>
            </a:r>
            <a:r>
              <a:rPr lang="en-US" dirty="0" err="1" smtClean="0">
                <a:solidFill>
                  <a:schemeClr val="accent2">
                    <a:lumMod val="50000"/>
                  </a:schemeClr>
                </a:solidFill>
              </a:rPr>
              <a:t>Ulangan</a:t>
            </a:r>
            <a:r>
              <a:rPr lang="en-US" dirty="0" smtClean="0">
                <a:solidFill>
                  <a:schemeClr val="accent2">
                    <a:lumMod val="50000"/>
                  </a:schemeClr>
                </a:solidFill>
              </a:rPr>
              <a:t> I</a:t>
            </a:r>
          </a:p>
          <a:p>
            <a:endParaRPr lang="en-US" dirty="0" smtClean="0">
              <a:solidFill>
                <a:schemeClr val="accent2">
                  <a:lumMod val="50000"/>
                </a:schemeClr>
              </a:solidFill>
            </a:endParaRPr>
          </a:p>
          <a:p>
            <a:endParaRPr lang="en-US" dirty="0" smtClean="0">
              <a:solidFill>
                <a:schemeClr val="accent2">
                  <a:lumMod val="50000"/>
                </a:schemeClr>
              </a:solidFill>
            </a:endParaRPr>
          </a:p>
          <a:p>
            <a:r>
              <a:rPr lang="en-US" dirty="0" err="1" smtClean="0">
                <a:solidFill>
                  <a:schemeClr val="accent2">
                    <a:lumMod val="50000"/>
                  </a:schemeClr>
                </a:solidFill>
              </a:rPr>
              <a:t>Kelompok</a:t>
            </a:r>
            <a:r>
              <a:rPr lang="en-US" dirty="0" smtClean="0">
                <a:solidFill>
                  <a:schemeClr val="accent2">
                    <a:lumMod val="50000"/>
                  </a:schemeClr>
                </a:solidFill>
              </a:rPr>
              <a:t> </a:t>
            </a:r>
            <a:r>
              <a:rPr lang="en-US" dirty="0" err="1" smtClean="0">
                <a:solidFill>
                  <a:schemeClr val="accent2">
                    <a:lumMod val="50000"/>
                  </a:schemeClr>
                </a:solidFill>
              </a:rPr>
              <a:t>Ulangan</a:t>
            </a:r>
            <a:r>
              <a:rPr lang="en-US" dirty="0" smtClean="0">
                <a:solidFill>
                  <a:schemeClr val="accent2">
                    <a:lumMod val="50000"/>
                  </a:schemeClr>
                </a:solidFill>
              </a:rPr>
              <a:t> II</a:t>
            </a:r>
          </a:p>
          <a:p>
            <a:endParaRPr lang="en-US" dirty="0" smtClean="0">
              <a:solidFill>
                <a:schemeClr val="accent2">
                  <a:lumMod val="50000"/>
                </a:schemeClr>
              </a:solidFill>
            </a:endParaRPr>
          </a:p>
          <a:p>
            <a:endParaRPr lang="en-US" dirty="0" smtClean="0">
              <a:solidFill>
                <a:schemeClr val="accent2">
                  <a:lumMod val="50000"/>
                </a:schemeClr>
              </a:solidFill>
            </a:endParaRPr>
          </a:p>
          <a:p>
            <a:endParaRPr lang="en-US" dirty="0" smtClean="0">
              <a:solidFill>
                <a:schemeClr val="accent2">
                  <a:lumMod val="50000"/>
                </a:schemeClr>
              </a:solidFill>
            </a:endParaRPr>
          </a:p>
          <a:p>
            <a:endParaRPr lang="en-US" dirty="0">
              <a:solidFill>
                <a:schemeClr val="accent2">
                  <a:lumMod val="50000"/>
                </a:schemeClr>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153074387"/>
              </p:ext>
            </p:extLst>
          </p:nvPr>
        </p:nvGraphicFramePr>
        <p:xfrm>
          <a:off x="1676401" y="1066800"/>
          <a:ext cx="5714998" cy="2743200"/>
        </p:xfrm>
        <a:graphic>
          <a:graphicData uri="http://schemas.openxmlformats.org/drawingml/2006/table">
            <a:tbl>
              <a:tblPr firstRow="1" firstCol="1" bandRow="1">
                <a:tableStyleId>{5C22544A-7EE6-4342-B048-85BDC9FD1C3A}</a:tableStyleId>
              </a:tblPr>
              <a:tblGrid>
                <a:gridCol w="1941000"/>
                <a:gridCol w="1832998"/>
                <a:gridCol w="970500"/>
                <a:gridCol w="970500"/>
              </a:tblGrid>
              <a:tr h="0">
                <a:tc rowSpan="2">
                  <a:txBody>
                    <a:bodyPr/>
                    <a:lstStyle/>
                    <a:p>
                      <a:pPr algn="ctr">
                        <a:spcAft>
                          <a:spcPts val="0"/>
                        </a:spcAft>
                      </a:pPr>
                      <a:r>
                        <a:rPr lang="en-US" sz="1200" dirty="0" err="1">
                          <a:effectLst/>
                        </a:rPr>
                        <a:t>Perbandingan</a:t>
                      </a:r>
                      <a:r>
                        <a:rPr lang="en-US" sz="1200" dirty="0">
                          <a:effectLst/>
                        </a:rPr>
                        <a:t> </a:t>
                      </a:r>
                      <a:r>
                        <a:rPr lang="en-US" sz="1200" dirty="0" err="1">
                          <a:effectLst/>
                        </a:rPr>
                        <a:t>Tepung</a:t>
                      </a:r>
                      <a:r>
                        <a:rPr lang="en-US" sz="1200" dirty="0">
                          <a:effectLst/>
                        </a:rPr>
                        <a:t> Koro </a:t>
                      </a:r>
                      <a:r>
                        <a:rPr lang="en-US" sz="1200" dirty="0" err="1">
                          <a:effectLst/>
                        </a:rPr>
                        <a:t>dan</a:t>
                      </a:r>
                      <a:r>
                        <a:rPr lang="en-US" sz="1200" dirty="0">
                          <a:effectLst/>
                        </a:rPr>
                        <a:t> </a:t>
                      </a:r>
                      <a:r>
                        <a:rPr lang="en-US" sz="1200" dirty="0" err="1">
                          <a:effectLst/>
                        </a:rPr>
                        <a:t>Tepung</a:t>
                      </a:r>
                      <a:r>
                        <a:rPr lang="en-US" sz="1200" dirty="0">
                          <a:effectLst/>
                        </a:rPr>
                        <a:t> </a:t>
                      </a:r>
                      <a:r>
                        <a:rPr lang="en-US" sz="1200" dirty="0" err="1">
                          <a:effectLst/>
                        </a:rPr>
                        <a:t>Terigu</a:t>
                      </a:r>
                      <a:endParaRPr lang="en-US" sz="1200" dirty="0">
                        <a:effectLst/>
                      </a:endParaRPr>
                    </a:p>
                    <a:p>
                      <a:pPr algn="ctr">
                        <a:spcAft>
                          <a:spcPts val="0"/>
                        </a:spcAft>
                      </a:pPr>
                      <a:r>
                        <a:rPr lang="en-US" sz="1200" dirty="0">
                          <a:effectLst/>
                        </a:rPr>
                        <a:t> </a:t>
                      </a:r>
                      <a:r>
                        <a:rPr lang="id-ID" sz="1200" dirty="0">
                          <a:effectLst/>
                        </a:rPr>
                        <a:t>(</a:t>
                      </a:r>
                      <a:r>
                        <a:rPr lang="en-US" sz="1200" dirty="0">
                          <a:effectLst/>
                        </a:rPr>
                        <a:t>T</a:t>
                      </a:r>
                      <a:r>
                        <a:rPr lang="id-ID" sz="1200" dirty="0">
                          <a:effectLst/>
                        </a:rPr>
                        <a:t>)</a:t>
                      </a:r>
                      <a:endParaRPr lang="en-US" sz="1200" dirty="0">
                        <a:effectLst/>
                        <a:latin typeface="Times New Roman"/>
                        <a:ea typeface="Times New Roman"/>
                      </a:endParaRPr>
                    </a:p>
                  </a:txBody>
                  <a:tcPr marL="68580" marR="68580" marT="0" marB="0" anchor="ctr"/>
                </a:tc>
                <a:tc rowSpan="2">
                  <a:txBody>
                    <a:bodyPr/>
                    <a:lstStyle/>
                    <a:p>
                      <a:pPr algn="ctr">
                        <a:spcAft>
                          <a:spcPts val="0"/>
                        </a:spcAft>
                      </a:pPr>
                      <a:r>
                        <a:rPr lang="en-US" sz="1200">
                          <a:effectLst/>
                        </a:rPr>
                        <a:t>Konsentrasi STPP</a:t>
                      </a:r>
                    </a:p>
                    <a:p>
                      <a:pPr algn="ctr">
                        <a:spcAft>
                          <a:spcPts val="0"/>
                        </a:spcAft>
                      </a:pPr>
                      <a:r>
                        <a:rPr lang="id-ID" sz="1200">
                          <a:effectLst/>
                        </a:rPr>
                        <a:t>(</a:t>
                      </a:r>
                      <a:r>
                        <a:rPr lang="en-US" sz="1200">
                          <a:effectLst/>
                        </a:rPr>
                        <a:t>S</a:t>
                      </a:r>
                      <a:r>
                        <a:rPr lang="id-ID" sz="1200">
                          <a:effectLst/>
                        </a:rPr>
                        <a:t>)</a:t>
                      </a:r>
                      <a:endParaRPr lang="en-US" sz="1200">
                        <a:effectLst/>
                        <a:latin typeface="Times New Roman"/>
                        <a:ea typeface="Times New Roman"/>
                      </a:endParaRPr>
                    </a:p>
                  </a:txBody>
                  <a:tcPr marL="68580" marR="68580" marT="0" marB="0" anchor="ctr"/>
                </a:tc>
                <a:tc gridSpan="2">
                  <a:txBody>
                    <a:bodyPr/>
                    <a:lstStyle/>
                    <a:p>
                      <a:pPr algn="ctr">
                        <a:spcAft>
                          <a:spcPts val="0"/>
                        </a:spcAft>
                      </a:pPr>
                      <a:r>
                        <a:rPr lang="id-ID" sz="1200">
                          <a:effectLst/>
                        </a:rPr>
                        <a:t>Kelompok Ulangan</a:t>
                      </a:r>
                      <a:endParaRPr lang="en-US" sz="1200">
                        <a:effectLst/>
                        <a:latin typeface="Times New Roman"/>
                        <a:ea typeface="Times New Roman"/>
                      </a:endParaRPr>
                    </a:p>
                  </a:txBody>
                  <a:tcPr marL="68580" marR="68580" marT="0" marB="0" anchor="ctr"/>
                </a:tc>
                <a:tc hMerge="1">
                  <a:txBody>
                    <a:bodyPr/>
                    <a:lstStyle/>
                    <a:p>
                      <a:endParaRPr lang="en-US"/>
                    </a:p>
                  </a:txBody>
                  <a:tcPr/>
                </a:tc>
              </a:tr>
              <a:tr h="0">
                <a:tc vMerge="1">
                  <a:txBody>
                    <a:bodyPr/>
                    <a:lstStyle/>
                    <a:p>
                      <a:endParaRPr lang="en-US"/>
                    </a:p>
                  </a:txBody>
                  <a:tcPr/>
                </a:tc>
                <a:tc vMerge="1">
                  <a:txBody>
                    <a:bodyPr/>
                    <a:lstStyle/>
                    <a:p>
                      <a:endParaRPr lang="en-US"/>
                    </a:p>
                  </a:txBody>
                  <a:tcPr/>
                </a:tc>
                <a:tc>
                  <a:txBody>
                    <a:bodyPr/>
                    <a:lstStyle/>
                    <a:p>
                      <a:pPr algn="ctr">
                        <a:spcAft>
                          <a:spcPts val="0"/>
                        </a:spcAft>
                      </a:pPr>
                      <a:r>
                        <a:rPr lang="id-ID" sz="1200">
                          <a:effectLst/>
                        </a:rPr>
                        <a:t>I</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II</a:t>
                      </a:r>
                      <a:endParaRPr lang="en-US" sz="1200">
                        <a:effectLst/>
                        <a:latin typeface="Times New Roman"/>
                        <a:ea typeface="Times New Roman"/>
                      </a:endParaRPr>
                    </a:p>
                  </a:txBody>
                  <a:tcPr marL="68580" marR="68580" marT="0" marB="0" anchor="ctr"/>
                </a:tc>
              </a:tr>
              <a:tr h="0">
                <a:tc rowSpan="3">
                  <a:txBody>
                    <a:bodyPr/>
                    <a:lstStyle/>
                    <a:p>
                      <a:pPr algn="ctr">
                        <a:spcAft>
                          <a:spcPts val="0"/>
                        </a:spcAft>
                      </a:pPr>
                      <a:r>
                        <a:rPr lang="en-US" sz="1200">
                          <a:effectLst/>
                        </a:rPr>
                        <a:t>t</a:t>
                      </a:r>
                      <a:r>
                        <a:rPr lang="id-ID" sz="1200" baseline="-25000">
                          <a:effectLst/>
                        </a:rPr>
                        <a:t>1</a:t>
                      </a:r>
                      <a:r>
                        <a:rPr lang="en-US" sz="1200">
                          <a:effectLst/>
                        </a:rPr>
                        <a:t> = 70 : 30</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a:effectLst/>
                        </a:rPr>
                        <a:t>s</a:t>
                      </a:r>
                      <a:r>
                        <a:rPr lang="id-ID" sz="1200" baseline="-25000">
                          <a:effectLst/>
                        </a:rPr>
                        <a:t>1</a:t>
                      </a:r>
                      <a:r>
                        <a:rPr lang="en-US" sz="1200">
                          <a:effectLst/>
                        </a:rPr>
                        <a:t> = 0,25 %</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r>
              <a:tr h="0">
                <a:tc vMerge="1">
                  <a:txBody>
                    <a:bodyPr/>
                    <a:lstStyle/>
                    <a:p>
                      <a:endParaRPr lang="en-US"/>
                    </a:p>
                  </a:txBody>
                  <a:tcPr/>
                </a:tc>
                <a:tc>
                  <a:txBody>
                    <a:bodyPr/>
                    <a:lstStyle/>
                    <a:p>
                      <a:pPr algn="ctr">
                        <a:spcAft>
                          <a:spcPts val="0"/>
                        </a:spcAft>
                      </a:pPr>
                      <a:r>
                        <a:rPr lang="en-US" sz="1200">
                          <a:effectLst/>
                        </a:rPr>
                        <a:t>s</a:t>
                      </a:r>
                      <a:r>
                        <a:rPr lang="id-ID" sz="1200" baseline="-25000">
                          <a:effectLst/>
                        </a:rPr>
                        <a:t>2 </a:t>
                      </a:r>
                      <a:r>
                        <a:rPr lang="en-US" sz="1200">
                          <a:effectLst/>
                        </a:rPr>
                        <a:t>= 0,30 %</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r>
              <a:tr h="0">
                <a:tc vMerge="1">
                  <a:txBody>
                    <a:bodyPr/>
                    <a:lstStyle/>
                    <a:p>
                      <a:endParaRPr lang="en-US"/>
                    </a:p>
                  </a:txBody>
                  <a:tcPr/>
                </a:tc>
                <a:tc>
                  <a:txBody>
                    <a:bodyPr/>
                    <a:lstStyle/>
                    <a:p>
                      <a:pPr algn="ctr">
                        <a:spcAft>
                          <a:spcPts val="0"/>
                        </a:spcAft>
                      </a:pPr>
                      <a:r>
                        <a:rPr lang="en-US" sz="1200">
                          <a:effectLst/>
                        </a:rPr>
                        <a:t>s</a:t>
                      </a:r>
                      <a:r>
                        <a:rPr lang="id-ID" sz="1200" baseline="-25000">
                          <a:effectLst/>
                        </a:rPr>
                        <a:t>3</a:t>
                      </a:r>
                      <a:r>
                        <a:rPr lang="en-US" sz="1200">
                          <a:effectLst/>
                        </a:rPr>
                        <a:t> = 0,35 %</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1</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r>
              <a:tr h="0">
                <a:tc rowSpan="3">
                  <a:txBody>
                    <a:bodyPr/>
                    <a:lstStyle/>
                    <a:p>
                      <a:pPr algn="ctr">
                        <a:spcAft>
                          <a:spcPts val="0"/>
                        </a:spcAft>
                      </a:pPr>
                      <a:r>
                        <a:rPr lang="en-US" sz="1200">
                          <a:effectLst/>
                        </a:rPr>
                        <a:t>t</a:t>
                      </a:r>
                      <a:r>
                        <a:rPr lang="en-US" sz="1200" baseline="-25000">
                          <a:effectLst/>
                        </a:rPr>
                        <a:t>2</a:t>
                      </a:r>
                      <a:r>
                        <a:rPr lang="en-US" sz="1200">
                          <a:effectLst/>
                        </a:rPr>
                        <a:t> = 60 : 40</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a:effectLst/>
                        </a:rPr>
                        <a:t>s</a:t>
                      </a:r>
                      <a:r>
                        <a:rPr lang="id-ID" sz="1200" baseline="-25000">
                          <a:effectLst/>
                        </a:rPr>
                        <a:t>1</a:t>
                      </a:r>
                      <a:r>
                        <a:rPr lang="en-US" sz="1200">
                          <a:effectLst/>
                        </a:rPr>
                        <a:t> = 0,25 %</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r>
              <a:tr h="0">
                <a:tc vMerge="1">
                  <a:txBody>
                    <a:bodyPr/>
                    <a:lstStyle/>
                    <a:p>
                      <a:endParaRPr lang="en-US"/>
                    </a:p>
                  </a:txBody>
                  <a:tcPr/>
                </a:tc>
                <a:tc>
                  <a:txBody>
                    <a:bodyPr/>
                    <a:lstStyle/>
                    <a:p>
                      <a:pPr algn="ctr">
                        <a:spcAft>
                          <a:spcPts val="0"/>
                        </a:spcAft>
                      </a:pPr>
                      <a:r>
                        <a:rPr lang="en-US" sz="1200">
                          <a:effectLst/>
                        </a:rPr>
                        <a:t>s</a:t>
                      </a:r>
                      <a:r>
                        <a:rPr lang="id-ID" sz="1200" baseline="-25000">
                          <a:effectLst/>
                        </a:rPr>
                        <a:t>2 </a:t>
                      </a:r>
                      <a:r>
                        <a:rPr lang="en-US" sz="1200">
                          <a:effectLst/>
                        </a:rPr>
                        <a:t>= 0,30 %</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r>
              <a:tr h="0">
                <a:tc vMerge="1">
                  <a:txBody>
                    <a:bodyPr/>
                    <a:lstStyle/>
                    <a:p>
                      <a:endParaRPr lang="en-US"/>
                    </a:p>
                  </a:txBody>
                  <a:tcPr/>
                </a:tc>
                <a:tc>
                  <a:txBody>
                    <a:bodyPr/>
                    <a:lstStyle/>
                    <a:p>
                      <a:pPr algn="ctr">
                        <a:spcAft>
                          <a:spcPts val="0"/>
                        </a:spcAft>
                      </a:pPr>
                      <a:r>
                        <a:rPr lang="en-US" sz="1200">
                          <a:effectLst/>
                        </a:rPr>
                        <a:t>s</a:t>
                      </a:r>
                      <a:r>
                        <a:rPr lang="id-ID" sz="1200" baseline="-25000">
                          <a:effectLst/>
                        </a:rPr>
                        <a:t>3</a:t>
                      </a:r>
                      <a:r>
                        <a:rPr lang="en-US" sz="1200">
                          <a:effectLst/>
                        </a:rPr>
                        <a:t> = 0,35 %</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2</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r>
              <a:tr h="0">
                <a:tc rowSpan="3">
                  <a:txBody>
                    <a:bodyPr/>
                    <a:lstStyle/>
                    <a:p>
                      <a:pPr algn="ctr">
                        <a:spcAft>
                          <a:spcPts val="0"/>
                        </a:spcAft>
                      </a:pPr>
                      <a:r>
                        <a:rPr lang="en-US" sz="1200">
                          <a:effectLst/>
                        </a:rPr>
                        <a:t>t</a:t>
                      </a:r>
                      <a:r>
                        <a:rPr lang="en-US" sz="1200" baseline="-25000">
                          <a:effectLst/>
                        </a:rPr>
                        <a:t>3 </a:t>
                      </a:r>
                      <a:r>
                        <a:rPr lang="en-US" sz="1200">
                          <a:effectLst/>
                        </a:rPr>
                        <a:t>= 50 : 50</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a:effectLst/>
                        </a:rPr>
                        <a:t>s</a:t>
                      </a:r>
                      <a:r>
                        <a:rPr lang="id-ID" sz="1200" baseline="-25000">
                          <a:effectLst/>
                        </a:rPr>
                        <a:t>1</a:t>
                      </a:r>
                      <a:r>
                        <a:rPr lang="en-US" sz="1200">
                          <a:effectLst/>
                        </a:rPr>
                        <a:t> = 0,25 %</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r>
              <a:tr h="0">
                <a:tc vMerge="1">
                  <a:txBody>
                    <a:bodyPr/>
                    <a:lstStyle/>
                    <a:p>
                      <a:endParaRPr lang="en-US"/>
                    </a:p>
                  </a:txBody>
                  <a:tcPr/>
                </a:tc>
                <a:tc>
                  <a:txBody>
                    <a:bodyPr/>
                    <a:lstStyle/>
                    <a:p>
                      <a:pPr algn="ctr">
                        <a:spcAft>
                          <a:spcPts val="0"/>
                        </a:spcAft>
                      </a:pPr>
                      <a:r>
                        <a:rPr lang="en-US" sz="1200">
                          <a:effectLst/>
                        </a:rPr>
                        <a:t>s</a:t>
                      </a:r>
                      <a:r>
                        <a:rPr lang="id-ID" sz="1200" baseline="-25000">
                          <a:effectLst/>
                        </a:rPr>
                        <a:t>2 </a:t>
                      </a:r>
                      <a:r>
                        <a:rPr lang="en-US" sz="1200">
                          <a:effectLst/>
                        </a:rPr>
                        <a:t>= 0,30 %</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r>
              <a:tr h="0">
                <a:tc vMerge="1">
                  <a:txBody>
                    <a:bodyPr/>
                    <a:lstStyle/>
                    <a:p>
                      <a:endParaRPr lang="en-US"/>
                    </a:p>
                  </a:txBody>
                  <a:tcPr/>
                </a:tc>
                <a:tc>
                  <a:txBody>
                    <a:bodyPr/>
                    <a:lstStyle/>
                    <a:p>
                      <a:pPr algn="ctr">
                        <a:spcAft>
                          <a:spcPts val="0"/>
                        </a:spcAft>
                      </a:pPr>
                      <a:r>
                        <a:rPr lang="en-US" sz="1200">
                          <a:effectLst/>
                        </a:rPr>
                        <a:t>s</a:t>
                      </a:r>
                      <a:r>
                        <a:rPr lang="id-ID" sz="1200" baseline="-25000">
                          <a:effectLst/>
                        </a:rPr>
                        <a:t>3</a:t>
                      </a:r>
                      <a:r>
                        <a:rPr lang="en-US" sz="1200">
                          <a:effectLst/>
                        </a:rPr>
                        <a:t> = 0,35 %</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c>
                  <a:txBody>
                    <a:bodyPr/>
                    <a:lstStyle/>
                    <a:p>
                      <a:pPr algn="ctr">
                        <a:spcAft>
                          <a:spcPts val="0"/>
                        </a:spcAft>
                      </a:pPr>
                      <a:r>
                        <a:rPr lang="id-ID" sz="1200">
                          <a:effectLst/>
                        </a:rPr>
                        <a:t>a</a:t>
                      </a:r>
                      <a:r>
                        <a:rPr lang="id-ID" sz="1200" baseline="-25000">
                          <a:effectLst/>
                        </a:rPr>
                        <a:t>3</a:t>
                      </a:r>
                      <a:r>
                        <a:rPr lang="id-ID" sz="1200">
                          <a:effectLst/>
                        </a:rPr>
                        <a:t> b</a:t>
                      </a:r>
                      <a:r>
                        <a:rPr lang="id-ID" sz="1200" baseline="-25000">
                          <a:effectLst/>
                        </a:rPr>
                        <a:t>3</a:t>
                      </a:r>
                      <a:endParaRPr lang="en-US" sz="1200">
                        <a:effectLst/>
                        <a:latin typeface="Times New Roman"/>
                        <a:ea typeface="Times New Roman"/>
                      </a:endParaRPr>
                    </a:p>
                  </a:txBody>
                  <a:tcPr marL="68580" marR="68580" marT="0" marB="0" anchor="ctr"/>
                </a:tc>
              </a:tr>
              <a:tr h="0">
                <a:tc rowSpan="3">
                  <a:txBody>
                    <a:bodyPr/>
                    <a:lstStyle/>
                    <a:p>
                      <a:pPr algn="ctr">
                        <a:spcAft>
                          <a:spcPts val="0"/>
                        </a:spcAft>
                      </a:pPr>
                      <a:r>
                        <a:rPr lang="en-US" sz="1200">
                          <a:effectLst/>
                        </a:rPr>
                        <a:t>t</a:t>
                      </a:r>
                      <a:r>
                        <a:rPr lang="en-US" sz="1200" baseline="-25000">
                          <a:effectLst/>
                        </a:rPr>
                        <a:t>4 </a:t>
                      </a:r>
                      <a:r>
                        <a:rPr lang="en-US" sz="1200">
                          <a:effectLst/>
                        </a:rPr>
                        <a:t>= 0 : 100</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a:effectLst/>
                        </a:rPr>
                        <a:t>s</a:t>
                      </a:r>
                      <a:r>
                        <a:rPr lang="id-ID" sz="1200" baseline="-25000">
                          <a:effectLst/>
                        </a:rPr>
                        <a:t>1</a:t>
                      </a:r>
                      <a:r>
                        <a:rPr lang="en-US" sz="1200">
                          <a:effectLst/>
                        </a:rPr>
                        <a:t> = 0,25 %</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a:effectLst/>
                        </a:rPr>
                        <a:t>a</a:t>
                      </a:r>
                      <a:r>
                        <a:rPr lang="en-US" sz="1200" baseline="-25000">
                          <a:effectLst/>
                        </a:rPr>
                        <a:t>4</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a:effectLst/>
                        </a:rPr>
                        <a:t>a</a:t>
                      </a:r>
                      <a:r>
                        <a:rPr lang="en-US" sz="1200" baseline="-25000">
                          <a:effectLst/>
                        </a:rPr>
                        <a:t>4</a:t>
                      </a:r>
                      <a:r>
                        <a:rPr lang="id-ID" sz="1200">
                          <a:effectLst/>
                        </a:rPr>
                        <a:t> b</a:t>
                      </a:r>
                      <a:r>
                        <a:rPr lang="id-ID" sz="1200" baseline="-25000">
                          <a:effectLst/>
                        </a:rPr>
                        <a:t>1</a:t>
                      </a:r>
                      <a:endParaRPr lang="en-US" sz="1200">
                        <a:effectLst/>
                        <a:latin typeface="Times New Roman"/>
                        <a:ea typeface="Times New Roman"/>
                      </a:endParaRPr>
                    </a:p>
                  </a:txBody>
                  <a:tcPr marL="68580" marR="68580" marT="0" marB="0" anchor="ctr"/>
                </a:tc>
              </a:tr>
              <a:tr h="0">
                <a:tc vMerge="1">
                  <a:txBody>
                    <a:bodyPr/>
                    <a:lstStyle/>
                    <a:p>
                      <a:endParaRPr lang="en-US"/>
                    </a:p>
                  </a:txBody>
                  <a:tcPr/>
                </a:tc>
                <a:tc>
                  <a:txBody>
                    <a:bodyPr/>
                    <a:lstStyle/>
                    <a:p>
                      <a:pPr algn="ctr">
                        <a:spcAft>
                          <a:spcPts val="0"/>
                        </a:spcAft>
                      </a:pPr>
                      <a:r>
                        <a:rPr lang="en-US" sz="1200">
                          <a:effectLst/>
                        </a:rPr>
                        <a:t>s</a:t>
                      </a:r>
                      <a:r>
                        <a:rPr lang="id-ID" sz="1200" baseline="-25000">
                          <a:effectLst/>
                        </a:rPr>
                        <a:t>2 </a:t>
                      </a:r>
                      <a:r>
                        <a:rPr lang="en-US" sz="1200">
                          <a:effectLst/>
                        </a:rPr>
                        <a:t>= 0,30 %</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a:effectLst/>
                        </a:rPr>
                        <a:t>a</a:t>
                      </a:r>
                      <a:r>
                        <a:rPr lang="en-US" sz="1200" baseline="-25000">
                          <a:effectLst/>
                        </a:rPr>
                        <a:t>4</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a:effectLst/>
                        </a:rPr>
                        <a:t>a</a:t>
                      </a:r>
                      <a:r>
                        <a:rPr lang="en-US" sz="1200" baseline="-25000">
                          <a:effectLst/>
                        </a:rPr>
                        <a:t>4</a:t>
                      </a:r>
                      <a:r>
                        <a:rPr lang="id-ID" sz="1200">
                          <a:effectLst/>
                        </a:rPr>
                        <a:t> b</a:t>
                      </a:r>
                      <a:r>
                        <a:rPr lang="id-ID" sz="1200" baseline="-25000">
                          <a:effectLst/>
                        </a:rPr>
                        <a:t>2</a:t>
                      </a:r>
                      <a:endParaRPr lang="en-US" sz="1200">
                        <a:effectLst/>
                        <a:latin typeface="Times New Roman"/>
                        <a:ea typeface="Times New Roman"/>
                      </a:endParaRPr>
                    </a:p>
                  </a:txBody>
                  <a:tcPr marL="68580" marR="68580" marT="0" marB="0" anchor="ctr"/>
                </a:tc>
              </a:tr>
              <a:tr h="0">
                <a:tc vMerge="1">
                  <a:txBody>
                    <a:bodyPr/>
                    <a:lstStyle/>
                    <a:p>
                      <a:endParaRPr lang="en-US"/>
                    </a:p>
                  </a:txBody>
                  <a:tcPr/>
                </a:tc>
                <a:tc>
                  <a:txBody>
                    <a:bodyPr/>
                    <a:lstStyle/>
                    <a:p>
                      <a:pPr algn="ctr">
                        <a:spcAft>
                          <a:spcPts val="0"/>
                        </a:spcAft>
                      </a:pPr>
                      <a:r>
                        <a:rPr lang="en-US" sz="1200">
                          <a:effectLst/>
                        </a:rPr>
                        <a:t>s</a:t>
                      </a:r>
                      <a:r>
                        <a:rPr lang="id-ID" sz="1200" baseline="-25000">
                          <a:effectLst/>
                        </a:rPr>
                        <a:t>3</a:t>
                      </a:r>
                      <a:r>
                        <a:rPr lang="en-US" sz="1200">
                          <a:effectLst/>
                        </a:rPr>
                        <a:t> = 0,35 %</a:t>
                      </a:r>
                      <a:endParaRPr lang="en-US" sz="1200">
                        <a:effectLst/>
                        <a:latin typeface="Times New Roman"/>
                        <a:ea typeface="Times New Roman"/>
                      </a:endParaRPr>
                    </a:p>
                  </a:txBody>
                  <a:tcPr marL="68580" marR="68580" marT="0" marB="0" anchor="ctr"/>
                </a:tc>
                <a:tc>
                  <a:txBody>
                    <a:bodyPr/>
                    <a:lstStyle/>
                    <a:p>
                      <a:pPr algn="ctr">
                        <a:spcAft>
                          <a:spcPts val="0"/>
                        </a:spcAft>
                      </a:pPr>
                      <a:r>
                        <a:rPr lang="en-US" sz="1200" dirty="0">
                          <a:effectLst/>
                        </a:rPr>
                        <a:t>a</a:t>
                      </a:r>
                      <a:r>
                        <a:rPr lang="en-US" sz="1200" baseline="-25000" dirty="0">
                          <a:effectLst/>
                        </a:rPr>
                        <a:t>4</a:t>
                      </a:r>
                      <a:r>
                        <a:rPr lang="id-ID" sz="1200" dirty="0">
                          <a:effectLst/>
                        </a:rPr>
                        <a:t> b</a:t>
                      </a:r>
                      <a:r>
                        <a:rPr lang="id-ID" sz="1200" baseline="-25000" dirty="0">
                          <a:effectLst/>
                        </a:rPr>
                        <a:t>3</a:t>
                      </a:r>
                      <a:endParaRPr lang="en-US" sz="1200" dirty="0">
                        <a:effectLst/>
                        <a:latin typeface="Times New Roman"/>
                        <a:ea typeface="Times New Roman"/>
                      </a:endParaRPr>
                    </a:p>
                  </a:txBody>
                  <a:tcPr marL="68580" marR="68580" marT="0" marB="0" anchor="ctr"/>
                </a:tc>
                <a:tc>
                  <a:txBody>
                    <a:bodyPr/>
                    <a:lstStyle/>
                    <a:p>
                      <a:pPr algn="ctr">
                        <a:spcAft>
                          <a:spcPts val="0"/>
                        </a:spcAft>
                      </a:pPr>
                      <a:r>
                        <a:rPr lang="en-US" sz="1200" dirty="0">
                          <a:effectLst/>
                        </a:rPr>
                        <a:t>a</a:t>
                      </a:r>
                      <a:r>
                        <a:rPr lang="en-US" sz="1200" baseline="-25000" dirty="0">
                          <a:effectLst/>
                        </a:rPr>
                        <a:t>4</a:t>
                      </a:r>
                      <a:r>
                        <a:rPr lang="id-ID" sz="1200" dirty="0">
                          <a:effectLst/>
                        </a:rPr>
                        <a:t> b</a:t>
                      </a:r>
                      <a:r>
                        <a:rPr lang="id-ID" sz="1200" baseline="-25000" dirty="0">
                          <a:effectLst/>
                        </a:rPr>
                        <a:t>3</a:t>
                      </a:r>
                      <a:endParaRPr lang="en-US" sz="1200" dirty="0">
                        <a:effectLst/>
                        <a:latin typeface="Times New Roman"/>
                        <a:ea typeface="Times New Roman"/>
                      </a:endParaRPr>
                    </a:p>
                  </a:txBody>
                  <a:tcPr marL="68580" marR="68580" marT="0" marB="0" anchor="ct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192399692"/>
              </p:ext>
            </p:extLst>
          </p:nvPr>
        </p:nvGraphicFramePr>
        <p:xfrm>
          <a:off x="381000" y="4648200"/>
          <a:ext cx="6858003" cy="381000"/>
        </p:xfrm>
        <a:graphic>
          <a:graphicData uri="http://schemas.openxmlformats.org/drawingml/2006/table">
            <a:tbl>
              <a:tblPr firstRow="1" firstCol="1" bandRow="1">
                <a:tableStyleId>{5C22544A-7EE6-4342-B048-85BDC9FD1C3A}</a:tableStyleId>
              </a:tblPr>
              <a:tblGrid>
                <a:gridCol w="588742"/>
                <a:gridCol w="588742"/>
                <a:gridCol w="588742"/>
                <a:gridCol w="588742"/>
                <a:gridCol w="588742"/>
                <a:gridCol w="588742"/>
                <a:gridCol w="588742"/>
                <a:gridCol w="588742"/>
                <a:gridCol w="588742"/>
                <a:gridCol w="519775"/>
                <a:gridCol w="519775"/>
                <a:gridCol w="519775"/>
              </a:tblGrid>
              <a:tr h="381000">
                <a:tc>
                  <a:txBody>
                    <a:bodyPr/>
                    <a:lstStyle/>
                    <a:p>
                      <a:pPr algn="ctr">
                        <a:spcBef>
                          <a:spcPts val="200"/>
                        </a:spcBef>
                        <a:spcAft>
                          <a:spcPts val="200"/>
                        </a:spcAft>
                      </a:pPr>
                      <a:r>
                        <a:rPr lang="en-US" sz="1600" dirty="0">
                          <a:effectLst/>
                        </a:rPr>
                        <a:t>t</a:t>
                      </a:r>
                      <a:r>
                        <a:rPr lang="id-ID" sz="1600" baseline="-25000" dirty="0">
                          <a:effectLst/>
                        </a:rPr>
                        <a:t>3</a:t>
                      </a:r>
                      <a:r>
                        <a:rPr lang="en-US" sz="1600" dirty="0">
                          <a:effectLst/>
                        </a:rPr>
                        <a:t>s</a:t>
                      </a:r>
                      <a:r>
                        <a:rPr lang="id-ID" sz="1600" baseline="-25000" dirty="0">
                          <a:effectLst/>
                        </a:rPr>
                        <a:t>2</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2</a:t>
                      </a:r>
                      <a:r>
                        <a:rPr lang="en-US" sz="1600" dirty="0">
                          <a:effectLst/>
                        </a:rPr>
                        <a:t>s</a:t>
                      </a:r>
                      <a:r>
                        <a:rPr lang="id-ID" sz="1600" baseline="-25000" dirty="0">
                          <a:effectLst/>
                        </a:rPr>
                        <a:t>3</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3</a:t>
                      </a:r>
                      <a:r>
                        <a:rPr lang="en-US" sz="1600" dirty="0">
                          <a:effectLst/>
                        </a:rPr>
                        <a:t>s</a:t>
                      </a:r>
                      <a:r>
                        <a:rPr lang="id-ID" sz="1600" baseline="-25000" dirty="0">
                          <a:effectLst/>
                        </a:rPr>
                        <a:t>3</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en-US" sz="1600" baseline="-25000" dirty="0">
                          <a:effectLst/>
                        </a:rPr>
                        <a:t>4</a:t>
                      </a:r>
                      <a:r>
                        <a:rPr lang="en-US" sz="1600" dirty="0">
                          <a:effectLst/>
                        </a:rPr>
                        <a:t>s</a:t>
                      </a:r>
                      <a:r>
                        <a:rPr lang="id-ID" sz="1600" baseline="-25000" dirty="0">
                          <a:effectLst/>
                        </a:rPr>
                        <a:t>1</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1</a:t>
                      </a:r>
                      <a:r>
                        <a:rPr lang="en-US" sz="1600" dirty="0">
                          <a:effectLst/>
                        </a:rPr>
                        <a:t>s</a:t>
                      </a:r>
                      <a:r>
                        <a:rPr lang="id-ID" sz="1600" baseline="-25000" dirty="0">
                          <a:effectLst/>
                        </a:rPr>
                        <a:t>2</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2</a:t>
                      </a:r>
                      <a:r>
                        <a:rPr lang="en-US" sz="1600" dirty="0">
                          <a:effectLst/>
                        </a:rPr>
                        <a:t>s</a:t>
                      </a:r>
                      <a:r>
                        <a:rPr lang="id-ID" sz="1600" baseline="-25000" dirty="0">
                          <a:effectLst/>
                        </a:rPr>
                        <a:t>2</a:t>
                      </a:r>
                      <a:endParaRPr lang="en-US" sz="1600" dirty="0">
                        <a:effectLst/>
                        <a:latin typeface="Times New Roman"/>
                        <a:ea typeface="Times New Roman"/>
                      </a:endParaRPr>
                    </a:p>
                  </a:txBody>
                  <a:tcPr marL="68580" marR="68580" marT="0" marB="0" anchor="ctr"/>
                </a:tc>
                <a:tc>
                  <a:txBody>
                    <a:bodyPr/>
                    <a:lstStyle/>
                    <a:p>
                      <a:pPr algn="ctr">
                        <a:spcAft>
                          <a:spcPts val="0"/>
                        </a:spcAft>
                      </a:pPr>
                      <a:r>
                        <a:rPr lang="en-US" sz="1600" dirty="0">
                          <a:effectLst/>
                        </a:rPr>
                        <a:t>t</a:t>
                      </a:r>
                      <a:r>
                        <a:rPr lang="en-US" sz="1600" baseline="-25000" dirty="0">
                          <a:effectLst/>
                        </a:rPr>
                        <a:t>4</a:t>
                      </a:r>
                      <a:r>
                        <a:rPr lang="en-US" sz="1600" dirty="0">
                          <a:effectLst/>
                        </a:rPr>
                        <a:t>s</a:t>
                      </a:r>
                      <a:r>
                        <a:rPr lang="id-ID" sz="1600" baseline="-25000" dirty="0">
                          <a:effectLst/>
                        </a:rPr>
                        <a:t>2</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2</a:t>
                      </a:r>
                      <a:r>
                        <a:rPr lang="en-US" sz="1600" dirty="0">
                          <a:effectLst/>
                        </a:rPr>
                        <a:t>s</a:t>
                      </a:r>
                      <a:r>
                        <a:rPr lang="id-ID" sz="1600" baseline="-25000" dirty="0">
                          <a:effectLst/>
                        </a:rPr>
                        <a:t>1</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en-US" sz="1600" baseline="-25000" dirty="0">
                          <a:effectLst/>
                        </a:rPr>
                        <a:t>4</a:t>
                      </a:r>
                      <a:r>
                        <a:rPr lang="en-US" sz="1600" dirty="0">
                          <a:effectLst/>
                        </a:rPr>
                        <a:t>s</a:t>
                      </a:r>
                      <a:r>
                        <a:rPr lang="id-ID" sz="1600" baseline="-25000" dirty="0">
                          <a:effectLst/>
                        </a:rPr>
                        <a:t>3</a:t>
                      </a:r>
                      <a:endParaRPr lang="en-US" sz="1600" dirty="0">
                        <a:effectLst/>
                        <a:latin typeface="Times New Roman"/>
                        <a:ea typeface="Times New Roman"/>
                      </a:endParaRPr>
                    </a:p>
                  </a:txBody>
                  <a:tcPr marL="68580" marR="68580" marT="0" marB="0" anchor="ctr"/>
                </a:tc>
                <a:tc>
                  <a:txBody>
                    <a:bodyPr/>
                    <a:lstStyle/>
                    <a:p>
                      <a:pPr>
                        <a:spcBef>
                          <a:spcPts val="200"/>
                        </a:spcBef>
                        <a:spcAft>
                          <a:spcPts val="200"/>
                        </a:spcAft>
                      </a:pPr>
                      <a:r>
                        <a:rPr lang="en-US" sz="1600" dirty="0">
                          <a:effectLst/>
                        </a:rPr>
                        <a:t>t</a:t>
                      </a:r>
                      <a:r>
                        <a:rPr lang="id-ID" sz="1600" baseline="-25000" dirty="0">
                          <a:effectLst/>
                        </a:rPr>
                        <a:t>3</a:t>
                      </a:r>
                      <a:r>
                        <a:rPr lang="en-US" sz="1600" dirty="0">
                          <a:effectLst/>
                        </a:rPr>
                        <a:t>s</a:t>
                      </a:r>
                      <a:r>
                        <a:rPr lang="id-ID" sz="1600" baseline="-25000" dirty="0">
                          <a:effectLst/>
                        </a:rPr>
                        <a:t>1</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1</a:t>
                      </a:r>
                      <a:r>
                        <a:rPr lang="en-US" sz="1600" dirty="0">
                          <a:effectLst/>
                        </a:rPr>
                        <a:t>s</a:t>
                      </a:r>
                      <a:r>
                        <a:rPr lang="id-ID" sz="1600" baseline="-25000" dirty="0">
                          <a:effectLst/>
                        </a:rPr>
                        <a:t>3</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dirty="0">
                          <a:effectLst/>
                        </a:rPr>
                        <a:t>t</a:t>
                      </a:r>
                      <a:r>
                        <a:rPr lang="id-ID" sz="1600" baseline="-25000" dirty="0">
                          <a:effectLst/>
                        </a:rPr>
                        <a:t>1</a:t>
                      </a:r>
                      <a:r>
                        <a:rPr lang="en-US" sz="1600" dirty="0">
                          <a:effectLst/>
                        </a:rPr>
                        <a:t>s</a:t>
                      </a:r>
                      <a:r>
                        <a:rPr lang="id-ID" sz="1600" baseline="-25000" dirty="0">
                          <a:effectLst/>
                        </a:rPr>
                        <a:t>1</a:t>
                      </a:r>
                      <a:endParaRPr lang="en-US" sz="1600" dirty="0">
                        <a:effectLst/>
                        <a:latin typeface="Times New Roman"/>
                        <a:ea typeface="Times New Roman"/>
                      </a:endParaRPr>
                    </a:p>
                  </a:txBody>
                  <a:tcPr marL="68580" marR="68580" marT="0" marB="0" anchor="ct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259266842"/>
              </p:ext>
            </p:extLst>
          </p:nvPr>
        </p:nvGraphicFramePr>
        <p:xfrm>
          <a:off x="381000" y="5562600"/>
          <a:ext cx="6934200" cy="381000"/>
        </p:xfrm>
        <a:graphic>
          <a:graphicData uri="http://schemas.openxmlformats.org/drawingml/2006/table">
            <a:tbl>
              <a:tblPr firstRow="1" firstCol="1" bandRow="1">
                <a:tableStyleId>{5C22544A-7EE6-4342-B048-85BDC9FD1C3A}</a:tableStyleId>
              </a:tblPr>
              <a:tblGrid>
                <a:gridCol w="595283"/>
                <a:gridCol w="595283"/>
                <a:gridCol w="595283"/>
                <a:gridCol w="595283"/>
                <a:gridCol w="595283"/>
                <a:gridCol w="595283"/>
                <a:gridCol w="595283"/>
                <a:gridCol w="595283"/>
                <a:gridCol w="595283"/>
                <a:gridCol w="525551"/>
                <a:gridCol w="525551"/>
                <a:gridCol w="525551"/>
              </a:tblGrid>
              <a:tr h="381000">
                <a:tc>
                  <a:txBody>
                    <a:bodyPr/>
                    <a:lstStyle/>
                    <a:p>
                      <a:pPr algn="ctr">
                        <a:spcBef>
                          <a:spcPts val="200"/>
                        </a:spcBef>
                        <a:spcAft>
                          <a:spcPts val="200"/>
                        </a:spcAft>
                      </a:pPr>
                      <a:r>
                        <a:rPr lang="en-US" sz="1600" dirty="0">
                          <a:effectLst/>
                        </a:rPr>
                        <a:t>t</a:t>
                      </a:r>
                      <a:r>
                        <a:rPr lang="id-ID" sz="1600" baseline="-25000" dirty="0">
                          <a:effectLst/>
                        </a:rPr>
                        <a:t>2</a:t>
                      </a:r>
                      <a:r>
                        <a:rPr lang="en-US" sz="1600" dirty="0">
                          <a:effectLst/>
                        </a:rPr>
                        <a:t>s</a:t>
                      </a:r>
                      <a:r>
                        <a:rPr lang="id-ID" sz="1600" baseline="-25000" dirty="0">
                          <a:effectLst/>
                        </a:rPr>
                        <a:t>2</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1</a:t>
                      </a:r>
                      <a:r>
                        <a:rPr lang="en-US" sz="1600" dirty="0">
                          <a:effectLst/>
                        </a:rPr>
                        <a:t>s</a:t>
                      </a:r>
                      <a:r>
                        <a:rPr lang="id-ID" sz="1600" baseline="-25000" dirty="0">
                          <a:effectLst/>
                        </a:rPr>
                        <a:t>3</a:t>
                      </a:r>
                      <a:endParaRPr lang="en-US" sz="1600" dirty="0">
                        <a:effectLst/>
                        <a:latin typeface="Times New Roman"/>
                        <a:ea typeface="Times New Roman"/>
                      </a:endParaRPr>
                    </a:p>
                  </a:txBody>
                  <a:tcPr marL="68580" marR="68580" marT="0" marB="0" anchor="ctr"/>
                </a:tc>
                <a:tc>
                  <a:txBody>
                    <a:bodyPr/>
                    <a:lstStyle/>
                    <a:p>
                      <a:pPr>
                        <a:spcBef>
                          <a:spcPts val="200"/>
                        </a:spcBef>
                        <a:spcAft>
                          <a:spcPts val="200"/>
                        </a:spcAft>
                      </a:pPr>
                      <a:r>
                        <a:rPr lang="en-US" sz="1600" dirty="0">
                          <a:effectLst/>
                        </a:rPr>
                        <a:t>t</a:t>
                      </a:r>
                      <a:r>
                        <a:rPr lang="en-US" sz="1600" baseline="-25000" dirty="0">
                          <a:effectLst/>
                        </a:rPr>
                        <a:t>4</a:t>
                      </a:r>
                      <a:r>
                        <a:rPr lang="en-US" sz="1600" dirty="0">
                          <a:effectLst/>
                        </a:rPr>
                        <a:t>s</a:t>
                      </a:r>
                      <a:r>
                        <a:rPr lang="id-ID" sz="1600" baseline="-25000" dirty="0">
                          <a:effectLst/>
                        </a:rPr>
                        <a:t>1</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3</a:t>
                      </a:r>
                      <a:r>
                        <a:rPr lang="en-US" sz="1600" dirty="0">
                          <a:effectLst/>
                        </a:rPr>
                        <a:t>s</a:t>
                      </a:r>
                      <a:r>
                        <a:rPr lang="id-ID" sz="1600" baseline="-25000" dirty="0">
                          <a:effectLst/>
                        </a:rPr>
                        <a:t>3</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1</a:t>
                      </a:r>
                      <a:r>
                        <a:rPr lang="en-US" sz="1600" dirty="0">
                          <a:effectLst/>
                        </a:rPr>
                        <a:t>s</a:t>
                      </a:r>
                      <a:r>
                        <a:rPr lang="id-ID" sz="1600" baseline="-25000" dirty="0">
                          <a:effectLst/>
                        </a:rPr>
                        <a:t>2</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2</a:t>
                      </a:r>
                      <a:r>
                        <a:rPr lang="en-US" sz="1600" dirty="0">
                          <a:effectLst/>
                        </a:rPr>
                        <a:t>s</a:t>
                      </a:r>
                      <a:r>
                        <a:rPr lang="id-ID" sz="1600" baseline="-25000" dirty="0">
                          <a:effectLst/>
                        </a:rPr>
                        <a:t>3</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3</a:t>
                      </a:r>
                      <a:r>
                        <a:rPr lang="en-US" sz="1600" dirty="0">
                          <a:effectLst/>
                        </a:rPr>
                        <a:t>s</a:t>
                      </a:r>
                      <a:r>
                        <a:rPr lang="id-ID" sz="1600" baseline="-25000" dirty="0">
                          <a:effectLst/>
                        </a:rPr>
                        <a:t>2</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1</a:t>
                      </a:r>
                      <a:r>
                        <a:rPr lang="en-US" sz="1600" dirty="0">
                          <a:effectLst/>
                        </a:rPr>
                        <a:t>s</a:t>
                      </a:r>
                      <a:r>
                        <a:rPr lang="id-ID" sz="1600" baseline="-25000" dirty="0">
                          <a:effectLst/>
                        </a:rPr>
                        <a:t>1</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3</a:t>
                      </a:r>
                      <a:r>
                        <a:rPr lang="en-US" sz="1600" dirty="0">
                          <a:effectLst/>
                        </a:rPr>
                        <a:t>s</a:t>
                      </a:r>
                      <a:r>
                        <a:rPr lang="id-ID" sz="1600" baseline="-25000" dirty="0">
                          <a:effectLst/>
                        </a:rPr>
                        <a:t>1</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id-ID" sz="1600" baseline="-25000" dirty="0">
                          <a:effectLst/>
                        </a:rPr>
                        <a:t>2</a:t>
                      </a:r>
                      <a:r>
                        <a:rPr lang="en-US" sz="1600" dirty="0">
                          <a:effectLst/>
                        </a:rPr>
                        <a:t>s</a:t>
                      </a:r>
                      <a:r>
                        <a:rPr lang="id-ID" sz="1600" baseline="-25000" dirty="0">
                          <a:effectLst/>
                        </a:rPr>
                        <a:t>1</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en-US" sz="1600" baseline="-25000" dirty="0">
                          <a:effectLst/>
                        </a:rPr>
                        <a:t>4</a:t>
                      </a:r>
                      <a:r>
                        <a:rPr lang="en-US" sz="1600" dirty="0">
                          <a:effectLst/>
                        </a:rPr>
                        <a:t>s</a:t>
                      </a:r>
                      <a:r>
                        <a:rPr lang="id-ID" sz="1600" baseline="-25000" dirty="0">
                          <a:effectLst/>
                        </a:rPr>
                        <a:t>3</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t</a:t>
                      </a:r>
                      <a:r>
                        <a:rPr lang="en-US" sz="1600" baseline="-25000" dirty="0">
                          <a:effectLst/>
                        </a:rPr>
                        <a:t>4</a:t>
                      </a:r>
                      <a:r>
                        <a:rPr lang="en-US" sz="1600" dirty="0">
                          <a:effectLst/>
                        </a:rPr>
                        <a:t>s</a:t>
                      </a:r>
                      <a:r>
                        <a:rPr lang="id-ID" sz="1600" baseline="-25000" dirty="0">
                          <a:effectLst/>
                        </a:rPr>
                        <a:t>2</a:t>
                      </a:r>
                      <a:endParaRPr lang="en-US" sz="16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3996511277"/>
      </p:ext>
    </p:extLst>
  </p:cSld>
  <p:clrMapOvr>
    <a:masterClrMapping/>
  </p:clrMapOvr>
  <mc:AlternateContent xmlns:mc="http://schemas.openxmlformats.org/markup-compatibility/2006" xmlns:p14="http://schemas.microsoft.com/office/powerpoint/2010/main">
    <mc:Choice Requires="p14">
      <p:transition spd="med">
        <p14:glitter pattern="hexagon"/>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152400" y="1066800"/>
            <a:ext cx="8839200" cy="5638800"/>
          </a:xfrm>
          <a:prstGeom prst="roundRect">
            <a:avLst/>
          </a:prstGeom>
          <a:solidFill>
            <a:schemeClr val="accent4">
              <a:alpha val="50000"/>
            </a:schemeClr>
          </a:solidFill>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8" name="Oval 17"/>
          <p:cNvSpPr/>
          <p:nvPr/>
        </p:nvSpPr>
        <p:spPr>
          <a:xfrm>
            <a:off x="152400" y="1066800"/>
            <a:ext cx="8839200" cy="5638800"/>
          </a:xfrm>
          <a:prstGeom prst="ellipse">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endParaRPr lang="en-US" dirty="0"/>
          </a:p>
        </p:txBody>
      </p:sp>
      <p:sp>
        <p:nvSpPr>
          <p:cNvPr id="4" name="Rounded Rectangle 3"/>
          <p:cNvSpPr/>
          <p:nvPr/>
        </p:nvSpPr>
        <p:spPr>
          <a:xfrm>
            <a:off x="1905000" y="228600"/>
            <a:ext cx="5486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Broadway" pitchFamily="82" charset="0"/>
              </a:rPr>
              <a:t>Latar</a:t>
            </a:r>
            <a:r>
              <a:rPr lang="en-US" sz="3600" dirty="0" smtClean="0">
                <a:latin typeface="Broadway" pitchFamily="82" charset="0"/>
              </a:rPr>
              <a:t> </a:t>
            </a:r>
            <a:r>
              <a:rPr lang="en-US" sz="3600" dirty="0" err="1" smtClean="0">
                <a:latin typeface="Broadway" pitchFamily="82" charset="0"/>
              </a:rPr>
              <a:t>Belakang</a:t>
            </a:r>
            <a:endParaRPr lang="en-US" sz="3600" dirty="0">
              <a:latin typeface="Broadway" pitchFamily="82" charset="0"/>
            </a:endParaRPr>
          </a:p>
        </p:txBody>
      </p:sp>
      <p:pic>
        <p:nvPicPr>
          <p:cNvPr id="19" name="Picture 18"/>
          <p:cNvPicPr/>
          <p:nvPr/>
        </p:nvPicPr>
        <p:blipFill rotWithShape="1">
          <a:blip r:embed="rId2" cstate="print">
            <a:extLst>
              <a:ext uri="{28A0092B-C50C-407E-A947-70E740481C1C}">
                <a14:useLocalDpi xmlns:a14="http://schemas.microsoft.com/office/drawing/2010/main" val="0"/>
              </a:ext>
            </a:extLst>
          </a:blip>
          <a:srcRect l="27212" t="15244" r="22369" b="13110"/>
          <a:stretch/>
        </p:blipFill>
        <p:spPr bwMode="auto">
          <a:xfrm>
            <a:off x="6474725" y="2895599"/>
            <a:ext cx="2514600" cy="1981201"/>
          </a:xfrm>
          <a:prstGeom prst="ellipse">
            <a:avLst/>
          </a:prstGeom>
          <a:ln>
            <a:noFill/>
          </a:ln>
          <a:effectLst>
            <a:softEdge rad="112500"/>
          </a:effectLst>
          <a:extLst>
            <a:ext uri="{53640926-AAD7-44D8-BBD7-CCE9431645EC}">
              <a14:shadowObscured xmlns:a14="http://schemas.microsoft.com/office/drawing/2010/main"/>
            </a:ext>
          </a:extLst>
        </p:spPr>
      </p:pic>
      <p:graphicFrame>
        <p:nvGraphicFramePr>
          <p:cNvPr id="3" name="Diagram 2"/>
          <p:cNvGraphicFramePr/>
          <p:nvPr>
            <p:extLst>
              <p:ext uri="{D42A27DB-BD31-4B8C-83A1-F6EECF244321}">
                <p14:modId xmlns:p14="http://schemas.microsoft.com/office/powerpoint/2010/main" val="203207318"/>
              </p:ext>
            </p:extLst>
          </p:nvPr>
        </p:nvGraphicFramePr>
        <p:xfrm>
          <a:off x="1450076" y="838200"/>
          <a:ext cx="8836924"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own Arrow 6"/>
          <p:cNvSpPr/>
          <p:nvPr/>
        </p:nvSpPr>
        <p:spPr>
          <a:xfrm rot="16200000">
            <a:off x="3314700" y="5177616"/>
            <a:ext cx="457200" cy="381000"/>
          </a:xfrm>
          <a:prstGeom prst="downArrow">
            <a:avLst/>
          </a:prstGeom>
          <a:solidFill>
            <a:schemeClr val="tx2"/>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1465300"/>
      </p:ext>
    </p:extLst>
  </p:cSld>
  <p:clrMapOvr>
    <a:masterClrMapping/>
  </p:clrMapOvr>
  <mc:AlternateContent xmlns:mc="http://schemas.openxmlformats.org/markup-compatibility/2006" xmlns:p14="http://schemas.microsoft.com/office/powerpoint/2010/main">
    <mc:Choice Requires="p14">
      <p:transition p14:dur="250">
        <p14:reveal/>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down)">
                                      <p:cBhvr>
                                        <p:cTn id="10" dur="500"/>
                                        <p:tgtEl>
                                          <p:spTgt spid="18"/>
                                        </p:tgtEl>
                                      </p:cBhvr>
                                    </p:animEffect>
                                  </p:childTnLst>
                                </p:cTn>
                              </p:par>
                            </p:childTnLst>
                          </p:cTn>
                        </p:par>
                        <p:par>
                          <p:cTn id="11" fill="hold">
                            <p:stCondLst>
                              <p:cond delay="500"/>
                            </p:stCondLst>
                            <p:childTnLst>
                              <p:par>
                                <p:cTn id="12" presetID="6" presetClass="entr" presetSubtype="16" fill="hold"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circle(in)">
                                      <p:cBhvr>
                                        <p:cTn id="1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ounded Rectangle 3"/>
          <p:cNvSpPr/>
          <p:nvPr/>
        </p:nvSpPr>
        <p:spPr>
          <a:xfrm>
            <a:off x="152400" y="152400"/>
            <a:ext cx="8839200" cy="6553200"/>
          </a:xfrm>
          <a:prstGeom prst="roundRect">
            <a:avLst/>
          </a:prstGeom>
          <a:gradFill flip="none" rotWithShape="1">
            <a:gsLst>
              <a:gs pos="0">
                <a:schemeClr val="accent1">
                  <a:lumMod val="20000"/>
                  <a:lumOff val="80000"/>
                  <a:shade val="30000"/>
                  <a:satMod val="115000"/>
                  <a:alpha val="20000"/>
                </a:schemeClr>
              </a:gs>
              <a:gs pos="50000">
                <a:schemeClr val="accent1">
                  <a:lumMod val="20000"/>
                  <a:lumOff val="80000"/>
                  <a:shade val="67500"/>
                  <a:satMod val="115000"/>
                  <a:alpha val="40000"/>
                </a:schemeClr>
              </a:gs>
              <a:gs pos="100000">
                <a:schemeClr val="accent1">
                  <a:lumMod val="20000"/>
                  <a:lumOff val="80000"/>
                  <a:shade val="100000"/>
                  <a:satMod val="115000"/>
                  <a:alpha val="40000"/>
                </a:schemeClr>
              </a:gs>
            </a:gsLst>
            <a:lin ang="108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smtClean="0">
                <a:ln>
                  <a:solidFill>
                    <a:schemeClr val="accent2">
                      <a:lumMod val="50000"/>
                    </a:schemeClr>
                  </a:solidFill>
                </a:ln>
                <a:solidFill>
                  <a:schemeClr val="accent2">
                    <a:lumMod val="50000"/>
                  </a:schemeClr>
                </a:solidFill>
              </a:rPr>
              <a:t>Rancangan</a:t>
            </a:r>
            <a:r>
              <a:rPr lang="en-US" sz="3200" dirty="0" smtClean="0">
                <a:ln>
                  <a:solidFill>
                    <a:schemeClr val="accent2">
                      <a:lumMod val="50000"/>
                    </a:schemeClr>
                  </a:solidFill>
                </a:ln>
                <a:solidFill>
                  <a:schemeClr val="accent2">
                    <a:lumMod val="50000"/>
                  </a:schemeClr>
                </a:solidFill>
              </a:rPr>
              <a:t> </a:t>
            </a:r>
            <a:r>
              <a:rPr lang="en-US" sz="3200" dirty="0" err="1" smtClean="0">
                <a:ln>
                  <a:solidFill>
                    <a:schemeClr val="accent2">
                      <a:lumMod val="50000"/>
                    </a:schemeClr>
                  </a:solidFill>
                </a:ln>
                <a:solidFill>
                  <a:schemeClr val="accent2">
                    <a:lumMod val="50000"/>
                  </a:schemeClr>
                </a:solidFill>
              </a:rPr>
              <a:t>Analisis</a:t>
            </a:r>
            <a:endParaRPr lang="en-US" sz="3200" dirty="0" smtClean="0">
              <a:ln>
                <a:solidFill>
                  <a:schemeClr val="accent2">
                    <a:lumMod val="50000"/>
                  </a:schemeClr>
                </a:solidFill>
              </a:ln>
              <a:solidFill>
                <a:schemeClr val="accent2">
                  <a:lumMod val="50000"/>
                </a:schemeClr>
              </a:solidFill>
            </a:endParaRPr>
          </a:p>
          <a:p>
            <a:endParaRPr lang="en-US" sz="2000" dirty="0" smtClean="0">
              <a:ln>
                <a:solidFill>
                  <a:schemeClr val="accent2">
                    <a:lumMod val="50000"/>
                  </a:schemeClr>
                </a:solidFill>
              </a:ln>
              <a:solidFill>
                <a:schemeClr val="accent2">
                  <a:lumMod val="50000"/>
                </a:schemeClr>
              </a:solidFill>
            </a:endParaRPr>
          </a:p>
          <a:p>
            <a:r>
              <a:rPr lang="en-US" sz="2400" dirty="0" err="1">
                <a:solidFill>
                  <a:schemeClr val="accent2">
                    <a:lumMod val="50000"/>
                  </a:schemeClr>
                </a:solidFill>
              </a:rPr>
              <a:t>Berdasarkan</a:t>
            </a:r>
            <a:r>
              <a:rPr lang="en-US" sz="2400" dirty="0">
                <a:solidFill>
                  <a:schemeClr val="accent2">
                    <a:lumMod val="50000"/>
                  </a:schemeClr>
                </a:solidFill>
              </a:rPr>
              <a:t> </a:t>
            </a:r>
            <a:r>
              <a:rPr lang="id-ID" sz="2400" dirty="0">
                <a:solidFill>
                  <a:schemeClr val="accent2">
                    <a:lumMod val="50000"/>
                  </a:schemeClr>
                </a:solidFill>
              </a:rPr>
              <a:t>rancangan percobaan diatas,</a:t>
            </a:r>
            <a:r>
              <a:rPr lang="en-US" sz="2400" dirty="0">
                <a:solidFill>
                  <a:schemeClr val="accent2">
                    <a:lumMod val="50000"/>
                  </a:schemeClr>
                </a:solidFill>
              </a:rPr>
              <a:t> </a:t>
            </a:r>
            <a:r>
              <a:rPr lang="en-US" sz="2400" dirty="0" err="1">
                <a:solidFill>
                  <a:schemeClr val="accent2">
                    <a:lumMod val="50000"/>
                  </a:schemeClr>
                </a:solidFill>
              </a:rPr>
              <a:t>maka</a:t>
            </a:r>
            <a:r>
              <a:rPr lang="en-US" sz="2400" dirty="0">
                <a:solidFill>
                  <a:schemeClr val="accent2">
                    <a:lumMod val="50000"/>
                  </a:schemeClr>
                </a:solidFill>
              </a:rPr>
              <a:t> </a:t>
            </a:r>
            <a:r>
              <a:rPr lang="en-US" sz="2400" dirty="0" err="1">
                <a:solidFill>
                  <a:schemeClr val="accent2">
                    <a:lumMod val="50000"/>
                  </a:schemeClr>
                </a:solidFill>
              </a:rPr>
              <a:t>dapat</a:t>
            </a:r>
            <a:r>
              <a:rPr lang="en-US" sz="2400" dirty="0">
                <a:solidFill>
                  <a:schemeClr val="accent2">
                    <a:lumMod val="50000"/>
                  </a:schemeClr>
                </a:solidFill>
              </a:rPr>
              <a:t> </a:t>
            </a:r>
            <a:r>
              <a:rPr lang="en-US" sz="2400" dirty="0" err="1">
                <a:solidFill>
                  <a:schemeClr val="accent2">
                    <a:lumMod val="50000"/>
                  </a:schemeClr>
                </a:solidFill>
              </a:rPr>
              <a:t>dibuat</a:t>
            </a:r>
            <a:r>
              <a:rPr lang="en-US" sz="2400" dirty="0">
                <a:solidFill>
                  <a:schemeClr val="accent2">
                    <a:lumMod val="50000"/>
                  </a:schemeClr>
                </a:solidFill>
              </a:rPr>
              <a:t> </a:t>
            </a:r>
            <a:r>
              <a:rPr lang="en-US" sz="2400" dirty="0" err="1">
                <a:solidFill>
                  <a:schemeClr val="accent2">
                    <a:lumMod val="50000"/>
                  </a:schemeClr>
                </a:solidFill>
              </a:rPr>
              <a:t>analisis</a:t>
            </a:r>
            <a:r>
              <a:rPr lang="en-US" sz="2400" dirty="0">
                <a:solidFill>
                  <a:schemeClr val="accent2">
                    <a:lumMod val="50000"/>
                  </a:schemeClr>
                </a:solidFill>
              </a:rPr>
              <a:t> </a:t>
            </a:r>
            <a:r>
              <a:rPr lang="en-US" sz="2400" dirty="0" err="1">
                <a:solidFill>
                  <a:schemeClr val="accent2">
                    <a:lumMod val="50000"/>
                  </a:schemeClr>
                </a:solidFill>
              </a:rPr>
              <a:t>variansi</a:t>
            </a:r>
            <a:r>
              <a:rPr lang="en-US" sz="2400" dirty="0">
                <a:solidFill>
                  <a:schemeClr val="accent2">
                    <a:lumMod val="50000"/>
                  </a:schemeClr>
                </a:solidFill>
              </a:rPr>
              <a:t> (ANAVA) </a:t>
            </a:r>
            <a:r>
              <a:rPr lang="en-US" sz="2400" dirty="0" err="1">
                <a:solidFill>
                  <a:schemeClr val="accent2">
                    <a:lumMod val="50000"/>
                  </a:schemeClr>
                </a:solidFill>
              </a:rPr>
              <a:t>untuk</a:t>
            </a:r>
            <a:r>
              <a:rPr lang="en-US" sz="2400" dirty="0">
                <a:solidFill>
                  <a:schemeClr val="accent2">
                    <a:lumMod val="50000"/>
                  </a:schemeClr>
                </a:solidFill>
              </a:rPr>
              <a:t> </a:t>
            </a:r>
            <a:r>
              <a:rPr lang="en-US" sz="2400" dirty="0" err="1">
                <a:solidFill>
                  <a:schemeClr val="accent2">
                    <a:lumMod val="50000"/>
                  </a:schemeClr>
                </a:solidFill>
              </a:rPr>
              <a:t>mendapatkan</a:t>
            </a:r>
            <a:r>
              <a:rPr lang="en-US" sz="2400" dirty="0">
                <a:solidFill>
                  <a:schemeClr val="accent2">
                    <a:lumMod val="50000"/>
                  </a:schemeClr>
                </a:solidFill>
              </a:rPr>
              <a:t> </a:t>
            </a:r>
            <a:r>
              <a:rPr lang="en-US" sz="2400" dirty="0" err="1">
                <a:solidFill>
                  <a:schemeClr val="accent2">
                    <a:lumMod val="50000"/>
                  </a:schemeClr>
                </a:solidFill>
              </a:rPr>
              <a:t>kesimpulan</a:t>
            </a:r>
            <a:r>
              <a:rPr lang="en-US" sz="2400" dirty="0">
                <a:solidFill>
                  <a:schemeClr val="accent2">
                    <a:lumMod val="50000"/>
                  </a:schemeClr>
                </a:solidFill>
              </a:rPr>
              <a:t> </a:t>
            </a:r>
            <a:r>
              <a:rPr lang="en-US" sz="2400" dirty="0" err="1">
                <a:solidFill>
                  <a:schemeClr val="accent2">
                    <a:lumMod val="50000"/>
                  </a:schemeClr>
                </a:solidFill>
              </a:rPr>
              <a:t>mengenai</a:t>
            </a:r>
            <a:r>
              <a:rPr lang="en-US" sz="2400" dirty="0">
                <a:solidFill>
                  <a:schemeClr val="accent2">
                    <a:lumMod val="50000"/>
                  </a:schemeClr>
                </a:solidFill>
              </a:rPr>
              <a:t> </a:t>
            </a:r>
            <a:r>
              <a:rPr lang="en-US" sz="2400" dirty="0" err="1">
                <a:solidFill>
                  <a:schemeClr val="accent2">
                    <a:lumMod val="50000"/>
                  </a:schemeClr>
                </a:solidFill>
              </a:rPr>
              <a:t>pengaruh</a:t>
            </a:r>
            <a:r>
              <a:rPr lang="en-US" sz="2400" dirty="0">
                <a:solidFill>
                  <a:schemeClr val="accent2">
                    <a:lumMod val="50000"/>
                  </a:schemeClr>
                </a:solidFill>
              </a:rPr>
              <a:t> </a:t>
            </a:r>
            <a:r>
              <a:rPr lang="en-US" sz="2400" dirty="0" err="1">
                <a:solidFill>
                  <a:schemeClr val="accent2">
                    <a:lumMod val="50000"/>
                  </a:schemeClr>
                </a:solidFill>
              </a:rPr>
              <a:t>perlakuan</a:t>
            </a:r>
            <a:r>
              <a:rPr lang="en-US" sz="2400" dirty="0">
                <a:solidFill>
                  <a:schemeClr val="accent2">
                    <a:lumMod val="50000"/>
                  </a:schemeClr>
                </a:solidFill>
              </a:rPr>
              <a:t> </a:t>
            </a:r>
            <a:r>
              <a:rPr lang="en-US" sz="2400" dirty="0" err="1">
                <a:solidFill>
                  <a:schemeClr val="accent2">
                    <a:lumMod val="50000"/>
                  </a:schemeClr>
                </a:solidFill>
              </a:rPr>
              <a:t>seperti</a:t>
            </a:r>
            <a:r>
              <a:rPr lang="en-US" sz="2400" dirty="0">
                <a:solidFill>
                  <a:schemeClr val="accent2">
                    <a:lumMod val="50000"/>
                  </a:schemeClr>
                </a:solidFill>
              </a:rPr>
              <a:t> </a:t>
            </a:r>
            <a:r>
              <a:rPr lang="en-US" sz="2400" dirty="0" err="1">
                <a:solidFill>
                  <a:schemeClr val="accent2">
                    <a:lumMod val="50000"/>
                  </a:schemeClr>
                </a:solidFill>
              </a:rPr>
              <a:t>pada</a:t>
            </a:r>
            <a:r>
              <a:rPr lang="en-US" sz="2400" dirty="0">
                <a:solidFill>
                  <a:schemeClr val="accent2">
                    <a:lumMod val="50000"/>
                  </a:schemeClr>
                </a:solidFill>
              </a:rPr>
              <a:t> </a:t>
            </a:r>
            <a:r>
              <a:rPr lang="en-US" sz="2400" dirty="0" err="1">
                <a:solidFill>
                  <a:schemeClr val="accent2">
                    <a:lumMod val="50000"/>
                  </a:schemeClr>
                </a:solidFill>
              </a:rPr>
              <a:t>Tabel</a:t>
            </a:r>
            <a:r>
              <a:rPr lang="en-US" sz="2400" dirty="0">
                <a:solidFill>
                  <a:schemeClr val="accent2">
                    <a:lumMod val="50000"/>
                  </a:schemeClr>
                </a:solidFill>
              </a:rPr>
              <a:t> </a:t>
            </a:r>
            <a:r>
              <a:rPr lang="en-US" sz="2400" dirty="0" err="1" smtClean="0">
                <a:solidFill>
                  <a:schemeClr val="accent2">
                    <a:lumMod val="50000"/>
                  </a:schemeClr>
                </a:solidFill>
              </a:rPr>
              <a:t>berikut</a:t>
            </a:r>
            <a:r>
              <a:rPr lang="en-US" sz="2400" dirty="0" smtClean="0">
                <a:solidFill>
                  <a:schemeClr val="accent2">
                    <a:lumMod val="50000"/>
                  </a:schemeClr>
                </a:solidFill>
              </a:rPr>
              <a:t> :</a:t>
            </a:r>
          </a:p>
          <a:p>
            <a:endParaRPr lang="en-US" sz="2400" dirty="0" smtClean="0">
              <a:ln>
                <a:solidFill>
                  <a:schemeClr val="accent2">
                    <a:lumMod val="50000"/>
                  </a:schemeClr>
                </a:solidFill>
              </a:ln>
              <a:solidFill>
                <a:schemeClr val="accent2">
                  <a:lumMod val="50000"/>
                </a:schemeClr>
              </a:solidFill>
            </a:endParaRPr>
          </a:p>
          <a:p>
            <a:endParaRPr lang="en-US" sz="2400" dirty="0">
              <a:ln>
                <a:solidFill>
                  <a:schemeClr val="accent2">
                    <a:lumMod val="50000"/>
                  </a:schemeClr>
                </a:solidFill>
              </a:ln>
              <a:solidFill>
                <a:schemeClr val="accent2">
                  <a:lumMod val="50000"/>
                </a:schemeClr>
              </a:solidFill>
            </a:endParaRPr>
          </a:p>
          <a:p>
            <a:endParaRPr lang="en-US" sz="2400" dirty="0" smtClean="0">
              <a:ln>
                <a:solidFill>
                  <a:schemeClr val="accent2">
                    <a:lumMod val="50000"/>
                  </a:schemeClr>
                </a:solidFill>
              </a:ln>
              <a:solidFill>
                <a:schemeClr val="accent2">
                  <a:lumMod val="50000"/>
                </a:schemeClr>
              </a:solidFill>
            </a:endParaRPr>
          </a:p>
          <a:p>
            <a:endParaRPr lang="en-US" sz="2400" dirty="0">
              <a:solidFill>
                <a:schemeClr val="accent2">
                  <a:lumMod val="50000"/>
                </a:schemeClr>
              </a:solidFill>
            </a:endParaRPr>
          </a:p>
          <a:p>
            <a:endParaRPr lang="en-US" sz="2400" dirty="0" smtClean="0">
              <a:solidFill>
                <a:schemeClr val="accent2">
                  <a:lumMod val="50000"/>
                </a:schemeClr>
              </a:solidFill>
            </a:endParaRPr>
          </a:p>
          <a:p>
            <a:endParaRPr lang="en-US" sz="2400" dirty="0" smtClean="0">
              <a:solidFill>
                <a:schemeClr val="accent2">
                  <a:lumMod val="50000"/>
                </a:schemeClr>
              </a:solidFill>
            </a:endParaRPr>
          </a:p>
          <a:p>
            <a:r>
              <a:rPr lang="en-US" sz="2400" dirty="0" smtClean="0">
                <a:solidFill>
                  <a:schemeClr val="accent2">
                    <a:lumMod val="50000"/>
                  </a:schemeClr>
                </a:solidFill>
              </a:rPr>
              <a:t>Daerah </a:t>
            </a:r>
            <a:r>
              <a:rPr lang="en-US" sz="2400" dirty="0" err="1">
                <a:solidFill>
                  <a:schemeClr val="accent2">
                    <a:lumMod val="50000"/>
                  </a:schemeClr>
                </a:solidFill>
              </a:rPr>
              <a:t>penolakan</a:t>
            </a:r>
            <a:r>
              <a:rPr lang="en-US" sz="2400" dirty="0">
                <a:solidFill>
                  <a:schemeClr val="accent2">
                    <a:lumMod val="50000"/>
                  </a:schemeClr>
                </a:solidFill>
              </a:rPr>
              <a:t> </a:t>
            </a:r>
            <a:r>
              <a:rPr lang="en-US" sz="2400" dirty="0" err="1">
                <a:solidFill>
                  <a:schemeClr val="accent2">
                    <a:lumMod val="50000"/>
                  </a:schemeClr>
                </a:solidFill>
              </a:rPr>
              <a:t>hipotesis</a:t>
            </a:r>
            <a:r>
              <a:rPr lang="en-US" sz="2400" dirty="0">
                <a:solidFill>
                  <a:schemeClr val="accent2">
                    <a:lumMod val="50000"/>
                  </a:schemeClr>
                </a:solidFill>
              </a:rPr>
              <a:t>, </a:t>
            </a:r>
            <a:r>
              <a:rPr lang="en-US" sz="2400" dirty="0" err="1">
                <a:solidFill>
                  <a:schemeClr val="accent2">
                    <a:lumMod val="50000"/>
                  </a:schemeClr>
                </a:solidFill>
              </a:rPr>
              <a:t>yaitu</a:t>
            </a:r>
            <a:r>
              <a:rPr lang="en-US" sz="2400" dirty="0">
                <a:solidFill>
                  <a:schemeClr val="accent2">
                    <a:lumMod val="50000"/>
                  </a:schemeClr>
                </a:solidFill>
              </a:rPr>
              <a:t>: </a:t>
            </a:r>
          </a:p>
          <a:p>
            <a:pPr marL="342900" lvl="0" indent="-342900">
              <a:buFont typeface="Arial" pitchFamily="34" charset="0"/>
              <a:buChar char="•"/>
            </a:pPr>
            <a:r>
              <a:rPr lang="id-ID" sz="2400" dirty="0">
                <a:solidFill>
                  <a:schemeClr val="accent2">
                    <a:lumMod val="50000"/>
                  </a:schemeClr>
                </a:solidFill>
              </a:rPr>
              <a:t>Jika F hitung &lt; F tabel pada taraf 5%, hipotesis penelitian ditolak</a:t>
            </a:r>
            <a:endParaRPr lang="en-US" sz="2400" dirty="0">
              <a:solidFill>
                <a:schemeClr val="accent2">
                  <a:lumMod val="50000"/>
                </a:schemeClr>
              </a:solidFill>
            </a:endParaRPr>
          </a:p>
          <a:p>
            <a:pPr marL="342900" lvl="0" indent="-342900">
              <a:buFont typeface="Arial" pitchFamily="34" charset="0"/>
              <a:buChar char="•"/>
            </a:pPr>
            <a:r>
              <a:rPr lang="id-ID" sz="2400" dirty="0">
                <a:solidFill>
                  <a:schemeClr val="accent2">
                    <a:lumMod val="50000"/>
                  </a:schemeClr>
                </a:solidFill>
              </a:rPr>
              <a:t>Jika F hitung &gt; F tabel pada taraf 5%, hipotesis penelitian diterima dan dilakukan uji lanjut </a:t>
            </a:r>
            <a:r>
              <a:rPr lang="id-ID" sz="2400" dirty="0" smtClean="0">
                <a:solidFill>
                  <a:schemeClr val="accent2">
                    <a:lumMod val="50000"/>
                  </a:schemeClr>
                </a:solidFill>
              </a:rPr>
              <a:t>Duncan</a:t>
            </a:r>
            <a:endParaRPr lang="en-US" sz="2400" dirty="0" smtClean="0">
              <a:ln>
                <a:solidFill>
                  <a:schemeClr val="accent2">
                    <a:lumMod val="50000"/>
                  </a:schemeClr>
                </a:solidFill>
              </a:ln>
              <a:solidFill>
                <a:schemeClr val="accent2">
                  <a:lumMod val="50000"/>
                </a:schemeClr>
              </a:solidFill>
            </a:endParaRPr>
          </a:p>
          <a:p>
            <a:endParaRPr lang="en-US" dirty="0">
              <a:ln>
                <a:solidFill>
                  <a:schemeClr val="accent2">
                    <a:lumMod val="50000"/>
                  </a:schemeClr>
                </a:solidFill>
              </a:ln>
              <a:solidFill>
                <a:schemeClr val="accent2">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25379059"/>
              </p:ext>
            </p:extLst>
          </p:nvPr>
        </p:nvGraphicFramePr>
        <p:xfrm>
          <a:off x="723900" y="2514600"/>
          <a:ext cx="7696200" cy="1706880"/>
        </p:xfrm>
        <a:graphic>
          <a:graphicData uri="http://schemas.openxmlformats.org/drawingml/2006/table">
            <a:tbl>
              <a:tblPr firstRow="1" firstCol="1" bandRow="1">
                <a:tableStyleId>{5C22544A-7EE6-4342-B048-85BDC9FD1C3A}</a:tableStyleId>
              </a:tblPr>
              <a:tblGrid>
                <a:gridCol w="1381245"/>
                <a:gridCol w="1380271"/>
                <a:gridCol w="967260"/>
                <a:gridCol w="966286"/>
                <a:gridCol w="1518590"/>
                <a:gridCol w="828941"/>
                <a:gridCol w="653607"/>
              </a:tblGrid>
              <a:tr h="0">
                <a:tc rowSpan="2">
                  <a:txBody>
                    <a:bodyPr/>
                    <a:lstStyle/>
                    <a:p>
                      <a:pPr marL="0" indent="0" algn="ctr">
                        <a:spcAft>
                          <a:spcPts val="0"/>
                        </a:spcAft>
                      </a:pPr>
                      <a:r>
                        <a:rPr lang="id-ID" sz="1400" dirty="0">
                          <a:effectLst/>
                        </a:rPr>
                        <a:t>SK</a:t>
                      </a:r>
                      <a:endParaRPr lang="en-US" sz="1200" dirty="0">
                        <a:effectLst/>
                        <a:latin typeface="Calibri"/>
                        <a:ea typeface="Calibri"/>
                        <a:cs typeface="Times New Roman"/>
                      </a:endParaRPr>
                    </a:p>
                  </a:txBody>
                  <a:tcPr marL="68580" marR="68580" marT="0" marB="0" anchor="ctr"/>
                </a:tc>
                <a:tc rowSpan="2">
                  <a:txBody>
                    <a:bodyPr/>
                    <a:lstStyle/>
                    <a:p>
                      <a:pPr marL="0" indent="0" algn="ctr">
                        <a:spcAft>
                          <a:spcPts val="0"/>
                        </a:spcAft>
                      </a:pPr>
                      <a:r>
                        <a:rPr lang="id-ID" sz="1400" dirty="0">
                          <a:effectLst/>
                        </a:rPr>
                        <a:t>DB</a:t>
                      </a:r>
                      <a:endParaRPr lang="en-US" sz="1200" dirty="0">
                        <a:effectLst/>
                        <a:latin typeface="Calibri"/>
                        <a:ea typeface="Calibri"/>
                        <a:cs typeface="Times New Roman"/>
                      </a:endParaRPr>
                    </a:p>
                  </a:txBody>
                  <a:tcPr marL="68580" marR="68580" marT="0" marB="0" anchor="ctr"/>
                </a:tc>
                <a:tc rowSpan="2">
                  <a:txBody>
                    <a:bodyPr/>
                    <a:lstStyle/>
                    <a:p>
                      <a:pPr marL="0" indent="0" algn="ctr">
                        <a:spcAft>
                          <a:spcPts val="0"/>
                        </a:spcAft>
                      </a:pPr>
                      <a:r>
                        <a:rPr lang="id-ID" sz="1400" dirty="0">
                          <a:effectLst/>
                        </a:rPr>
                        <a:t>JK</a:t>
                      </a:r>
                      <a:endParaRPr lang="en-US" sz="1200" dirty="0">
                        <a:effectLst/>
                        <a:latin typeface="Calibri"/>
                        <a:ea typeface="Calibri"/>
                        <a:cs typeface="Times New Roman"/>
                      </a:endParaRPr>
                    </a:p>
                  </a:txBody>
                  <a:tcPr marL="68580" marR="68580" marT="0" marB="0" anchor="ctr"/>
                </a:tc>
                <a:tc rowSpan="2">
                  <a:txBody>
                    <a:bodyPr/>
                    <a:lstStyle/>
                    <a:p>
                      <a:pPr marL="0" indent="0" algn="ctr">
                        <a:spcAft>
                          <a:spcPts val="0"/>
                        </a:spcAft>
                      </a:pPr>
                      <a:r>
                        <a:rPr lang="id-ID" sz="1400" dirty="0">
                          <a:effectLst/>
                        </a:rPr>
                        <a:t>KT</a:t>
                      </a:r>
                      <a:endParaRPr lang="en-US" sz="1200" dirty="0">
                        <a:effectLst/>
                        <a:latin typeface="Calibri"/>
                        <a:ea typeface="Calibri"/>
                        <a:cs typeface="Times New Roman"/>
                      </a:endParaRPr>
                    </a:p>
                  </a:txBody>
                  <a:tcPr marL="68580" marR="68580" marT="0" marB="0" anchor="ctr"/>
                </a:tc>
                <a:tc rowSpan="2">
                  <a:txBody>
                    <a:bodyPr/>
                    <a:lstStyle/>
                    <a:p>
                      <a:pPr marL="0" indent="0" algn="ctr">
                        <a:spcAft>
                          <a:spcPts val="0"/>
                        </a:spcAft>
                      </a:pPr>
                      <a:r>
                        <a:rPr lang="id-ID" sz="1400" dirty="0">
                          <a:effectLst/>
                        </a:rPr>
                        <a:t>F hitung</a:t>
                      </a:r>
                      <a:endParaRPr lang="en-US" sz="1200" dirty="0">
                        <a:effectLst/>
                        <a:latin typeface="Calibri"/>
                        <a:ea typeface="Calibri"/>
                        <a:cs typeface="Times New Roman"/>
                      </a:endParaRPr>
                    </a:p>
                  </a:txBody>
                  <a:tcPr marL="68580" marR="68580" marT="0" marB="0" anchor="ctr"/>
                </a:tc>
                <a:tc gridSpan="2">
                  <a:txBody>
                    <a:bodyPr/>
                    <a:lstStyle/>
                    <a:p>
                      <a:pPr marL="0" indent="0" algn="ctr">
                        <a:spcAft>
                          <a:spcPts val="0"/>
                        </a:spcAft>
                      </a:pPr>
                      <a:r>
                        <a:rPr lang="id-ID" sz="1400" dirty="0">
                          <a:effectLst/>
                        </a:rPr>
                        <a:t>Taraf Nyata</a:t>
                      </a:r>
                      <a:endParaRPr lang="en-US" sz="1200" dirty="0">
                        <a:effectLst/>
                        <a:latin typeface="Calibri"/>
                        <a:ea typeface="Calibri"/>
                        <a:cs typeface="Times New Roman"/>
                      </a:endParaRPr>
                    </a:p>
                  </a:txBody>
                  <a:tcPr marL="68580" marR="68580" marT="0" marB="0" anchor="ctr"/>
                </a:tc>
                <a:tc hMerge="1">
                  <a:txBody>
                    <a:bodyPr/>
                    <a:lstStyle/>
                    <a:p>
                      <a:endParaRPr lang="en-US"/>
                    </a:p>
                  </a:txBody>
                  <a:tcPr/>
                </a:tc>
              </a:tr>
              <a:tr h="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indent="0" algn="ctr">
                        <a:spcAft>
                          <a:spcPts val="0"/>
                        </a:spcAft>
                      </a:pPr>
                      <a:r>
                        <a:rPr lang="id-ID" sz="1400" dirty="0">
                          <a:effectLst/>
                        </a:rPr>
                        <a:t>5%</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1%</a:t>
                      </a:r>
                      <a:endParaRPr lang="en-US" sz="1200" dirty="0">
                        <a:effectLst/>
                        <a:latin typeface="Calibri"/>
                        <a:ea typeface="Calibri"/>
                        <a:cs typeface="Times New Roman"/>
                      </a:endParaRPr>
                    </a:p>
                  </a:txBody>
                  <a:tcPr marL="68580" marR="68580" marT="0" marB="0" anchor="ctr"/>
                </a:tc>
              </a:tr>
              <a:tr h="0">
                <a:tc>
                  <a:txBody>
                    <a:bodyPr/>
                    <a:lstStyle/>
                    <a:p>
                      <a:pPr marL="0" indent="0" algn="ctr">
                        <a:spcAft>
                          <a:spcPts val="0"/>
                        </a:spcAft>
                      </a:pPr>
                      <a:r>
                        <a:rPr lang="id-ID" sz="1400" dirty="0">
                          <a:effectLst/>
                        </a:rPr>
                        <a:t>Kelompok</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r-1</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JKK</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KTK</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a:effectLst/>
                        </a:rPr>
                        <a:t> </a:t>
                      </a:r>
                      <a:endParaRPr lang="en-US" sz="1200">
                        <a:effectLst/>
                        <a:latin typeface="Calibri"/>
                        <a:ea typeface="Calibri"/>
                        <a:cs typeface="Times New Roman"/>
                      </a:endParaRPr>
                    </a:p>
                  </a:txBody>
                  <a:tcPr marL="68580" marR="68580" marT="0" marB="0" anchor="ctr"/>
                </a:tc>
              </a:tr>
              <a:tr h="129699">
                <a:tc>
                  <a:txBody>
                    <a:bodyPr/>
                    <a:lstStyle/>
                    <a:p>
                      <a:pPr marL="0" indent="0" algn="ctr">
                        <a:spcAft>
                          <a:spcPts val="0"/>
                        </a:spcAft>
                      </a:pPr>
                      <a:r>
                        <a:rPr lang="en-US" sz="1400" dirty="0">
                          <a:effectLst/>
                        </a:rPr>
                        <a:t>T</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en-US" sz="1400" dirty="0">
                          <a:effectLst/>
                        </a:rPr>
                        <a:t>T</a:t>
                      </a:r>
                      <a:r>
                        <a:rPr lang="id-ID" sz="1400" dirty="0">
                          <a:effectLst/>
                        </a:rPr>
                        <a:t>-1</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JK</a:t>
                      </a:r>
                      <a:r>
                        <a:rPr lang="en-US" sz="1400" dirty="0">
                          <a:effectLst/>
                        </a:rPr>
                        <a:t>T</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a:t>
                      </a:r>
                      <a:r>
                        <a:rPr lang="en-US" sz="1400" dirty="0">
                          <a:effectLst/>
                        </a:rPr>
                        <a:t>T</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a:t>
                      </a:r>
                      <a:r>
                        <a:rPr lang="en-US" sz="1400" dirty="0">
                          <a:effectLst/>
                        </a:rPr>
                        <a:t>T</a:t>
                      </a:r>
                      <a:r>
                        <a:rPr lang="id-ID" sz="1400" dirty="0">
                          <a:effectLst/>
                        </a:rPr>
                        <a:t>/KTG</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dirty="0">
                          <a:effectLst/>
                        </a:rPr>
                        <a:t> </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dirty="0">
                          <a:effectLst/>
                        </a:rPr>
                        <a:t> </a:t>
                      </a:r>
                      <a:endParaRPr lang="en-US" sz="1200" dirty="0">
                        <a:effectLst/>
                        <a:latin typeface="Calibri"/>
                        <a:ea typeface="Calibri"/>
                        <a:cs typeface="Times New Roman"/>
                      </a:endParaRPr>
                    </a:p>
                  </a:txBody>
                  <a:tcPr marL="68580" marR="68580" marT="0" marB="0" anchor="ctr"/>
                </a:tc>
              </a:tr>
              <a:tr h="0">
                <a:tc>
                  <a:txBody>
                    <a:bodyPr/>
                    <a:lstStyle/>
                    <a:p>
                      <a:pPr marL="0" indent="0" algn="ctr">
                        <a:spcAft>
                          <a:spcPts val="0"/>
                        </a:spcAft>
                      </a:pPr>
                      <a:r>
                        <a:rPr lang="en-US" sz="1400" dirty="0">
                          <a:effectLst/>
                        </a:rPr>
                        <a:t>S</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en-US" sz="1400" dirty="0">
                          <a:effectLst/>
                        </a:rPr>
                        <a:t>S</a:t>
                      </a:r>
                      <a:r>
                        <a:rPr lang="id-ID" sz="1400" dirty="0">
                          <a:effectLst/>
                        </a:rPr>
                        <a:t>-1</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JK</a:t>
                      </a:r>
                      <a:r>
                        <a:rPr lang="en-US" sz="1400" dirty="0">
                          <a:effectLst/>
                        </a:rPr>
                        <a:t>S</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a:t>
                      </a:r>
                      <a:r>
                        <a:rPr lang="en-US" sz="1400" dirty="0">
                          <a:effectLst/>
                        </a:rPr>
                        <a:t>S</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a:t>
                      </a:r>
                      <a:r>
                        <a:rPr lang="en-US" sz="1400" dirty="0">
                          <a:effectLst/>
                        </a:rPr>
                        <a:t>S</a:t>
                      </a:r>
                      <a:r>
                        <a:rPr lang="id-ID" sz="1400" dirty="0">
                          <a:effectLst/>
                        </a:rPr>
                        <a:t>/KTG</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dirty="0">
                          <a:effectLst/>
                        </a:rPr>
                        <a:t> </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dirty="0">
                          <a:effectLst/>
                        </a:rPr>
                        <a:t> </a:t>
                      </a:r>
                      <a:endParaRPr lang="en-US" sz="1200" dirty="0">
                        <a:effectLst/>
                        <a:latin typeface="Calibri"/>
                        <a:ea typeface="Calibri"/>
                        <a:cs typeface="Times New Roman"/>
                      </a:endParaRPr>
                    </a:p>
                  </a:txBody>
                  <a:tcPr marL="68580" marR="68580" marT="0" marB="0" anchor="ctr"/>
                </a:tc>
              </a:tr>
              <a:tr h="0">
                <a:tc>
                  <a:txBody>
                    <a:bodyPr/>
                    <a:lstStyle/>
                    <a:p>
                      <a:pPr marL="0" indent="0" algn="ctr">
                        <a:spcAft>
                          <a:spcPts val="0"/>
                        </a:spcAft>
                      </a:pPr>
                      <a:r>
                        <a:rPr lang="en-US" sz="1400" dirty="0">
                          <a:effectLst/>
                        </a:rPr>
                        <a:t>TS</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a:t>
                      </a:r>
                      <a:r>
                        <a:rPr lang="en-US" sz="1400" dirty="0">
                          <a:effectLst/>
                        </a:rPr>
                        <a:t>T</a:t>
                      </a:r>
                      <a:r>
                        <a:rPr lang="id-ID" sz="1400" dirty="0">
                          <a:effectLst/>
                        </a:rPr>
                        <a:t>-1)(</a:t>
                      </a:r>
                      <a:r>
                        <a:rPr lang="en-US" sz="1400" dirty="0">
                          <a:effectLst/>
                        </a:rPr>
                        <a:t>S</a:t>
                      </a:r>
                      <a:r>
                        <a:rPr lang="id-ID" sz="1400" dirty="0">
                          <a:effectLst/>
                        </a:rPr>
                        <a:t>-1)</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JK</a:t>
                      </a:r>
                      <a:r>
                        <a:rPr lang="en-US" sz="1400" dirty="0">
                          <a:effectLst/>
                        </a:rPr>
                        <a:t>TS</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a:t>
                      </a:r>
                      <a:r>
                        <a:rPr lang="en-US" sz="1400" dirty="0">
                          <a:effectLst/>
                        </a:rPr>
                        <a:t>TS</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a:t>
                      </a:r>
                      <a:r>
                        <a:rPr lang="en-US" sz="1400" dirty="0">
                          <a:effectLst/>
                        </a:rPr>
                        <a:t>TS</a:t>
                      </a:r>
                      <a:r>
                        <a:rPr lang="id-ID" sz="1400" dirty="0">
                          <a:effectLst/>
                        </a:rPr>
                        <a:t>/KTG</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dirty="0">
                          <a:effectLst/>
                        </a:rPr>
                        <a:t> </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dirty="0">
                          <a:effectLst/>
                        </a:rPr>
                        <a:t> </a:t>
                      </a:r>
                      <a:endParaRPr lang="en-US" sz="1200" dirty="0">
                        <a:effectLst/>
                        <a:latin typeface="Calibri"/>
                        <a:ea typeface="Calibri"/>
                        <a:cs typeface="Times New Roman"/>
                      </a:endParaRPr>
                    </a:p>
                  </a:txBody>
                  <a:tcPr marL="68580" marR="68580" marT="0" marB="0" anchor="ctr"/>
                </a:tc>
              </a:tr>
              <a:tr h="0">
                <a:tc>
                  <a:txBody>
                    <a:bodyPr/>
                    <a:lstStyle/>
                    <a:p>
                      <a:pPr marL="0" indent="0" algn="ctr">
                        <a:spcAft>
                          <a:spcPts val="0"/>
                        </a:spcAft>
                      </a:pPr>
                      <a:r>
                        <a:rPr lang="id-ID" sz="1400" dirty="0">
                          <a:effectLst/>
                        </a:rPr>
                        <a:t>Galat</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(r-1)(t</a:t>
                      </a:r>
                      <a:r>
                        <a:rPr lang="en-US" sz="1400" dirty="0">
                          <a:effectLst/>
                        </a:rPr>
                        <a:t>T</a:t>
                      </a:r>
                      <a:r>
                        <a:rPr lang="id-ID" sz="1400" dirty="0">
                          <a:effectLst/>
                        </a:rPr>
                        <a:t>-1)</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JKG</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KTG</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a:effectLst/>
                        </a:rPr>
                        <a:t> </a:t>
                      </a:r>
                      <a:endParaRPr lang="en-US" sz="1200">
                        <a:effectLst/>
                        <a:latin typeface="Calibri"/>
                        <a:ea typeface="Calibri"/>
                        <a:cs typeface="Times New Roman"/>
                      </a:endParaRPr>
                    </a:p>
                  </a:txBody>
                  <a:tcPr marL="68580" marR="68580" marT="0" marB="0" anchor="ctr"/>
                </a:tc>
                <a:tc>
                  <a:txBody>
                    <a:bodyPr/>
                    <a:lstStyle/>
                    <a:p>
                      <a:pPr marL="457200" algn="ctr">
                        <a:spcAft>
                          <a:spcPts val="0"/>
                        </a:spcAft>
                      </a:pPr>
                      <a:r>
                        <a:rPr lang="id-ID" sz="1400" dirty="0">
                          <a:effectLst/>
                        </a:rPr>
                        <a:t> </a:t>
                      </a:r>
                      <a:endParaRPr lang="en-US" sz="1200" dirty="0">
                        <a:effectLst/>
                        <a:latin typeface="Calibri"/>
                        <a:ea typeface="Calibri"/>
                        <a:cs typeface="Times New Roman"/>
                      </a:endParaRPr>
                    </a:p>
                  </a:txBody>
                  <a:tcPr marL="68580" marR="68580" marT="0" marB="0" anchor="ctr"/>
                </a:tc>
                <a:tc>
                  <a:txBody>
                    <a:bodyPr/>
                    <a:lstStyle/>
                    <a:p>
                      <a:pPr marL="457200" algn="ctr">
                        <a:spcAft>
                          <a:spcPts val="0"/>
                        </a:spcAft>
                      </a:pPr>
                      <a:r>
                        <a:rPr lang="id-ID" sz="1400" dirty="0">
                          <a:effectLst/>
                        </a:rPr>
                        <a:t> </a:t>
                      </a:r>
                      <a:endParaRPr lang="en-US" sz="1200" dirty="0">
                        <a:effectLst/>
                        <a:latin typeface="Calibri"/>
                        <a:ea typeface="Calibri"/>
                        <a:cs typeface="Times New Roman"/>
                      </a:endParaRPr>
                    </a:p>
                  </a:txBody>
                  <a:tcPr marL="68580" marR="68580" marT="0" marB="0" anchor="ctr"/>
                </a:tc>
              </a:tr>
              <a:tr h="0">
                <a:tc>
                  <a:txBody>
                    <a:bodyPr/>
                    <a:lstStyle/>
                    <a:p>
                      <a:pPr marL="0" indent="0" algn="ctr">
                        <a:spcAft>
                          <a:spcPts val="0"/>
                        </a:spcAft>
                      </a:pPr>
                      <a:r>
                        <a:rPr lang="id-ID" sz="1400" dirty="0">
                          <a:effectLst/>
                        </a:rPr>
                        <a:t>Total</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rt</a:t>
                      </a:r>
                      <a:r>
                        <a:rPr lang="en-US" sz="1400" dirty="0">
                          <a:effectLst/>
                        </a:rPr>
                        <a:t>T</a:t>
                      </a:r>
                      <a:r>
                        <a:rPr lang="id-ID" sz="1400" dirty="0">
                          <a:effectLst/>
                        </a:rPr>
                        <a:t>-1</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JKT</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a:t>
                      </a:r>
                      <a:endParaRPr lang="en-US" sz="1200" dirty="0">
                        <a:effectLst/>
                        <a:latin typeface="Calibri"/>
                        <a:ea typeface="Calibri"/>
                        <a:cs typeface="Times New Roman"/>
                      </a:endParaRPr>
                    </a:p>
                  </a:txBody>
                  <a:tcPr marL="68580" marR="68580" marT="0" marB="0" anchor="ctr"/>
                </a:tc>
                <a:tc>
                  <a:txBody>
                    <a:bodyPr/>
                    <a:lstStyle/>
                    <a:p>
                      <a:pPr marL="0" indent="0" algn="ctr">
                        <a:spcAft>
                          <a:spcPts val="0"/>
                        </a:spcAft>
                      </a:pPr>
                      <a:r>
                        <a:rPr lang="id-ID" sz="1400" dirty="0">
                          <a:effectLst/>
                        </a:rPr>
                        <a:t>-</a:t>
                      </a:r>
                      <a:endParaRPr lang="en-US" sz="1200" dirty="0">
                        <a:effectLst/>
                        <a:latin typeface="Calibri"/>
                        <a:ea typeface="Calibri"/>
                        <a:cs typeface="Times New Roman"/>
                      </a:endParaRPr>
                    </a:p>
                  </a:txBody>
                  <a:tcPr marL="68580" marR="68580" marT="0" marB="0" anchor="ctr"/>
                </a:tc>
                <a:tc>
                  <a:txBody>
                    <a:bodyPr/>
                    <a:lstStyle/>
                    <a:p>
                      <a:pPr marL="0" indent="12700" algn="ctr">
                        <a:spcAft>
                          <a:spcPts val="0"/>
                        </a:spcAft>
                      </a:pPr>
                      <a:r>
                        <a:rPr lang="id-ID" sz="1400" dirty="0">
                          <a:effectLst/>
                        </a:rPr>
                        <a:t>-</a:t>
                      </a:r>
                      <a:endParaRPr lang="en-US" sz="12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463395795"/>
      </p:ext>
    </p:extLst>
  </p:cSld>
  <p:clrMapOvr>
    <a:masterClrMapping/>
  </p:clrMapOvr>
  <mc:AlternateContent xmlns:mc="http://schemas.openxmlformats.org/markup-compatibility/2006" xmlns:p14="http://schemas.microsoft.com/office/powerpoint/2010/main">
    <mc:Choice Requires="p14">
      <p:transition spd="med">
        <p14:prism isContent="1"/>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Oval 3"/>
          <p:cNvSpPr/>
          <p:nvPr/>
        </p:nvSpPr>
        <p:spPr>
          <a:xfrm>
            <a:off x="152400" y="152400"/>
            <a:ext cx="8839200" cy="6553200"/>
          </a:xfrm>
          <a:prstGeom prst="ellipse">
            <a:avLst/>
          </a:prstGeom>
          <a:gradFill>
            <a:gsLst>
              <a:gs pos="0">
                <a:schemeClr val="accent1">
                  <a:lumMod val="20000"/>
                  <a:lumOff val="80000"/>
                  <a:shade val="30000"/>
                  <a:satMod val="115000"/>
                  <a:alpha val="40000"/>
                </a:schemeClr>
              </a:gs>
              <a:gs pos="50000">
                <a:schemeClr val="accent1">
                  <a:lumMod val="20000"/>
                  <a:lumOff val="80000"/>
                  <a:shade val="67500"/>
                  <a:satMod val="115000"/>
                  <a:alpha val="50000"/>
                </a:schemeClr>
              </a:gs>
              <a:gs pos="100000">
                <a:schemeClr val="accent1">
                  <a:lumMod val="20000"/>
                  <a:lumOff val="80000"/>
                  <a:shade val="100000"/>
                  <a:satMod val="115000"/>
                  <a:alpha val="45000"/>
                </a:schemeClr>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441434" y="838200"/>
            <a:ext cx="8229600" cy="4703379"/>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lvl="0" indent="0">
              <a:buNone/>
            </a:pPr>
            <a:r>
              <a:rPr lang="en-US" sz="2200" dirty="0" err="1" smtClean="0">
                <a:solidFill>
                  <a:schemeClr val="accent2"/>
                </a:solidFill>
              </a:rPr>
              <a:t>Respon</a:t>
            </a:r>
            <a:r>
              <a:rPr lang="en-US" sz="2200" dirty="0" smtClean="0">
                <a:solidFill>
                  <a:schemeClr val="accent2"/>
                </a:solidFill>
              </a:rPr>
              <a:t> Kimia</a:t>
            </a:r>
          </a:p>
          <a:p>
            <a:pPr marL="0" lvl="0" indent="0">
              <a:buNone/>
            </a:pPr>
            <a:endParaRPr lang="en-US" sz="2000" dirty="0" smtClean="0">
              <a:solidFill>
                <a:schemeClr val="accent2"/>
              </a:solidFill>
            </a:endParaRPr>
          </a:p>
          <a:p>
            <a:pPr lvl="0"/>
            <a:endParaRPr lang="en-US" sz="2000" dirty="0" smtClean="0">
              <a:solidFill>
                <a:schemeClr val="accent2"/>
              </a:solidFill>
            </a:endParaRPr>
          </a:p>
          <a:p>
            <a:pPr lvl="0"/>
            <a:endParaRPr lang="en-US" sz="2000" dirty="0">
              <a:solidFill>
                <a:schemeClr val="accent2"/>
              </a:solidFill>
            </a:endParaRPr>
          </a:p>
          <a:p>
            <a:pPr lvl="0"/>
            <a:endParaRPr lang="en-US" sz="2000" dirty="0" smtClean="0">
              <a:solidFill>
                <a:schemeClr val="accent2"/>
              </a:solidFill>
            </a:endParaRPr>
          </a:p>
          <a:p>
            <a:pPr marL="0" lvl="0" indent="0">
              <a:spcBef>
                <a:spcPts val="0"/>
              </a:spcBef>
              <a:buNone/>
            </a:pPr>
            <a:endParaRPr lang="en-US" sz="2200" dirty="0" smtClean="0">
              <a:solidFill>
                <a:schemeClr val="accent2"/>
              </a:solidFill>
            </a:endParaRPr>
          </a:p>
          <a:p>
            <a:pPr marL="0" lvl="0" indent="0">
              <a:spcBef>
                <a:spcPts val="0"/>
              </a:spcBef>
              <a:buNone/>
            </a:pPr>
            <a:r>
              <a:rPr lang="en-US" sz="2200" dirty="0" err="1" smtClean="0">
                <a:solidFill>
                  <a:schemeClr val="accent2"/>
                </a:solidFill>
              </a:rPr>
              <a:t>Respon</a:t>
            </a:r>
            <a:r>
              <a:rPr lang="en-US" sz="2200" dirty="0" smtClean="0">
                <a:solidFill>
                  <a:schemeClr val="accent2"/>
                </a:solidFill>
              </a:rPr>
              <a:t> </a:t>
            </a:r>
            <a:r>
              <a:rPr lang="en-US" sz="2200" dirty="0" err="1">
                <a:solidFill>
                  <a:schemeClr val="accent2"/>
                </a:solidFill>
              </a:rPr>
              <a:t>Organoleptik</a:t>
            </a:r>
            <a:endParaRPr lang="en-US" sz="2200" dirty="0">
              <a:solidFill>
                <a:schemeClr val="accent2"/>
              </a:solidFill>
            </a:endParaRPr>
          </a:p>
          <a:p>
            <a:pPr marL="0" indent="0">
              <a:buNone/>
            </a:pPr>
            <a:r>
              <a:rPr lang="en-US" sz="2000" dirty="0">
                <a:solidFill>
                  <a:schemeClr val="accent2"/>
                </a:solidFill>
              </a:rPr>
              <a:t/>
            </a:r>
            <a:br>
              <a:rPr lang="en-US" sz="2000" dirty="0">
                <a:solidFill>
                  <a:schemeClr val="accent2"/>
                </a:solidFill>
              </a:rPr>
            </a:br>
            <a:endParaRPr lang="en-US" sz="2000" b="1" dirty="0">
              <a:solidFill>
                <a:schemeClr val="accent2"/>
              </a:solidFill>
            </a:endParaRPr>
          </a:p>
          <a:p>
            <a:pPr marL="0" indent="457200" algn="just">
              <a:buFont typeface="Arial" pitchFamily="34" charset="0"/>
              <a:buNone/>
            </a:pPr>
            <a:endParaRPr lang="en-US" sz="2000" b="1" dirty="0">
              <a:solidFill>
                <a:schemeClr val="accent2"/>
              </a:solidFill>
            </a:endParaRPr>
          </a:p>
        </p:txBody>
      </p:sp>
      <p:sp>
        <p:nvSpPr>
          <p:cNvPr id="6" name="TextBox 5"/>
          <p:cNvSpPr txBox="1"/>
          <p:nvPr/>
        </p:nvSpPr>
        <p:spPr>
          <a:xfrm>
            <a:off x="533400" y="304800"/>
            <a:ext cx="3869777" cy="646331"/>
          </a:xfrm>
          <a:prstGeom prst="rect">
            <a:avLst/>
          </a:prstGeom>
          <a:noFill/>
        </p:spPr>
        <p:txBody>
          <a:bodyPr wrap="non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3600" b="1" dirty="0" err="1" smtClean="0">
                <a:ln>
                  <a:prstDash val="solid"/>
                </a:ln>
                <a:solidFill>
                  <a:schemeClr val="accent2">
                    <a:lumMod val="50000"/>
                  </a:schemeClr>
                </a:solidFill>
                <a:effectLst>
                  <a:outerShdw blurRad="88000" dist="50800" dir="5040000" algn="tl">
                    <a:schemeClr val="accent4">
                      <a:tint val="80000"/>
                      <a:satMod val="250000"/>
                      <a:alpha val="45000"/>
                    </a:schemeClr>
                  </a:outerShdw>
                </a:effectLst>
              </a:rPr>
              <a:t>Rancangan</a:t>
            </a:r>
            <a:r>
              <a:rPr lang="en-US" sz="3600" b="1" dirty="0" smtClean="0">
                <a:ln>
                  <a:prstDash val="solid"/>
                </a:ln>
                <a:solidFill>
                  <a:schemeClr val="accent2">
                    <a:lumMod val="50000"/>
                  </a:schemeClr>
                </a:solidFill>
                <a:effectLst>
                  <a:outerShdw blurRad="88000" dist="50800" dir="5040000" algn="tl">
                    <a:schemeClr val="accent4">
                      <a:tint val="80000"/>
                      <a:satMod val="250000"/>
                      <a:alpha val="45000"/>
                    </a:schemeClr>
                  </a:outerShdw>
                </a:effectLst>
              </a:rPr>
              <a:t> </a:t>
            </a:r>
            <a:r>
              <a:rPr lang="en-US" sz="3600" b="1" dirty="0" err="1" smtClean="0">
                <a:ln>
                  <a:prstDash val="solid"/>
                </a:ln>
                <a:solidFill>
                  <a:schemeClr val="accent2">
                    <a:lumMod val="50000"/>
                  </a:schemeClr>
                </a:solidFill>
                <a:effectLst>
                  <a:outerShdw blurRad="88000" dist="50800" dir="5040000" algn="tl">
                    <a:schemeClr val="accent4">
                      <a:tint val="80000"/>
                      <a:satMod val="250000"/>
                      <a:alpha val="45000"/>
                    </a:schemeClr>
                  </a:outerShdw>
                </a:effectLst>
              </a:rPr>
              <a:t>Respon</a:t>
            </a:r>
            <a:endParaRPr lang="en-US" sz="3600" b="1" dirty="0">
              <a:ln>
                <a:prstDash val="solid"/>
              </a:ln>
              <a:solidFill>
                <a:schemeClr val="accent2">
                  <a:lumMod val="50000"/>
                </a:schemeClr>
              </a:solidFill>
              <a:effectLst>
                <a:outerShdw blurRad="88000" dist="50800" dir="5040000" algn="tl">
                  <a:schemeClr val="accent4">
                    <a:tint val="80000"/>
                    <a:satMod val="250000"/>
                    <a:alpha val="45000"/>
                  </a:schemeClr>
                </a:outerShdw>
              </a:effectLst>
            </a:endParaRPr>
          </a:p>
        </p:txBody>
      </p:sp>
      <p:sp>
        <p:nvSpPr>
          <p:cNvPr id="7" name="Rounded Rectangle 6"/>
          <p:cNvSpPr/>
          <p:nvPr/>
        </p:nvSpPr>
        <p:spPr>
          <a:xfrm>
            <a:off x="571500" y="1219200"/>
            <a:ext cx="8099534"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err="1">
                <a:solidFill>
                  <a:schemeClr val="bg1"/>
                </a:solidFill>
              </a:rPr>
              <a:t>Respon</a:t>
            </a:r>
            <a:r>
              <a:rPr lang="en-US" dirty="0">
                <a:solidFill>
                  <a:schemeClr val="bg1"/>
                </a:solidFill>
              </a:rPr>
              <a:t> </a:t>
            </a:r>
            <a:r>
              <a:rPr lang="en-US" dirty="0" err="1">
                <a:solidFill>
                  <a:schemeClr val="bg1"/>
                </a:solidFill>
              </a:rPr>
              <a:t>kimia</a:t>
            </a:r>
            <a:r>
              <a:rPr lang="en-US" dirty="0">
                <a:solidFill>
                  <a:schemeClr val="bg1"/>
                </a:solidFill>
              </a:rPr>
              <a:t> yang </a:t>
            </a:r>
            <a:r>
              <a:rPr lang="en-US" dirty="0" err="1">
                <a:solidFill>
                  <a:schemeClr val="bg1"/>
                </a:solidFill>
              </a:rPr>
              <a:t>dilakukan</a:t>
            </a:r>
            <a:r>
              <a:rPr lang="en-US" dirty="0">
                <a:solidFill>
                  <a:schemeClr val="bg1"/>
                </a:solidFill>
              </a:rPr>
              <a:t> </a:t>
            </a:r>
            <a:r>
              <a:rPr lang="en-US" dirty="0" err="1">
                <a:solidFill>
                  <a:schemeClr val="bg1"/>
                </a:solidFill>
              </a:rPr>
              <a:t>terhadap</a:t>
            </a:r>
            <a:r>
              <a:rPr lang="en-US" dirty="0">
                <a:solidFill>
                  <a:schemeClr val="bg1"/>
                </a:solidFill>
              </a:rPr>
              <a:t> </a:t>
            </a:r>
            <a:r>
              <a:rPr lang="en-US" dirty="0" err="1">
                <a:solidFill>
                  <a:schemeClr val="bg1"/>
                </a:solidFill>
              </a:rPr>
              <a:t>produk</a:t>
            </a:r>
            <a:r>
              <a:rPr lang="en-US" dirty="0">
                <a:solidFill>
                  <a:schemeClr val="bg1"/>
                </a:solidFill>
              </a:rPr>
              <a:t> </a:t>
            </a:r>
            <a:r>
              <a:rPr lang="en-US" dirty="0" err="1">
                <a:solidFill>
                  <a:schemeClr val="bg1"/>
                </a:solidFill>
              </a:rPr>
              <a:t>mie</a:t>
            </a:r>
            <a:r>
              <a:rPr lang="en-US" dirty="0">
                <a:solidFill>
                  <a:schemeClr val="bg1"/>
                </a:solidFill>
              </a:rPr>
              <a:t> </a:t>
            </a:r>
            <a:r>
              <a:rPr lang="en-US" dirty="0" err="1">
                <a:solidFill>
                  <a:schemeClr val="bg1"/>
                </a:solidFill>
              </a:rPr>
              <a:t>koro</a:t>
            </a:r>
            <a:r>
              <a:rPr lang="en-US" dirty="0">
                <a:solidFill>
                  <a:schemeClr val="bg1"/>
                </a:solidFill>
              </a:rPr>
              <a:t> </a:t>
            </a:r>
            <a:r>
              <a:rPr lang="en-US" dirty="0" err="1">
                <a:solidFill>
                  <a:schemeClr val="bg1"/>
                </a:solidFill>
              </a:rPr>
              <a:t>basah</a:t>
            </a:r>
            <a:r>
              <a:rPr lang="en-US" dirty="0">
                <a:solidFill>
                  <a:schemeClr val="bg1"/>
                </a:solidFill>
              </a:rPr>
              <a:t> </a:t>
            </a:r>
            <a:r>
              <a:rPr lang="en-US" dirty="0" err="1">
                <a:solidFill>
                  <a:schemeClr val="bg1"/>
                </a:solidFill>
              </a:rPr>
              <a:t>adalah</a:t>
            </a:r>
            <a:r>
              <a:rPr lang="en-US" dirty="0">
                <a:solidFill>
                  <a:schemeClr val="bg1"/>
                </a:solidFill>
              </a:rPr>
              <a:t> </a:t>
            </a:r>
            <a:r>
              <a:rPr lang="en-US" dirty="0" err="1">
                <a:solidFill>
                  <a:schemeClr val="bg1"/>
                </a:solidFill>
              </a:rPr>
              <a:t>penentuan</a:t>
            </a:r>
            <a:r>
              <a:rPr lang="en-US" dirty="0">
                <a:solidFill>
                  <a:schemeClr val="bg1"/>
                </a:solidFill>
              </a:rPr>
              <a:t> </a:t>
            </a:r>
            <a:r>
              <a:rPr lang="en-US" dirty="0" err="1">
                <a:solidFill>
                  <a:schemeClr val="bg1"/>
                </a:solidFill>
              </a:rPr>
              <a:t>kadar</a:t>
            </a:r>
            <a:r>
              <a:rPr lang="en-US" dirty="0">
                <a:solidFill>
                  <a:schemeClr val="bg1"/>
                </a:solidFill>
              </a:rPr>
              <a:t> air </a:t>
            </a:r>
            <a:r>
              <a:rPr lang="en-US" dirty="0" err="1">
                <a:solidFill>
                  <a:schemeClr val="bg1"/>
                </a:solidFill>
              </a:rPr>
              <a:t>dengan</a:t>
            </a:r>
            <a:r>
              <a:rPr lang="en-US" dirty="0">
                <a:solidFill>
                  <a:schemeClr val="bg1"/>
                </a:solidFill>
              </a:rPr>
              <a:t> </a:t>
            </a:r>
            <a:r>
              <a:rPr lang="en-US" dirty="0" err="1">
                <a:solidFill>
                  <a:schemeClr val="bg1"/>
                </a:solidFill>
              </a:rPr>
              <a:t>metode</a:t>
            </a:r>
            <a:r>
              <a:rPr lang="en-US" dirty="0">
                <a:solidFill>
                  <a:schemeClr val="bg1"/>
                </a:solidFill>
              </a:rPr>
              <a:t> </a:t>
            </a:r>
            <a:r>
              <a:rPr lang="en-US" dirty="0" err="1">
                <a:solidFill>
                  <a:schemeClr val="bg1"/>
                </a:solidFill>
              </a:rPr>
              <a:t>gravimetri</a:t>
            </a:r>
            <a:r>
              <a:rPr lang="en-US" dirty="0">
                <a:solidFill>
                  <a:schemeClr val="bg1"/>
                </a:solidFill>
              </a:rPr>
              <a:t>, </a:t>
            </a:r>
            <a:r>
              <a:rPr lang="en-US" dirty="0" err="1">
                <a:solidFill>
                  <a:schemeClr val="bg1"/>
                </a:solidFill>
              </a:rPr>
              <a:t>penentuan</a:t>
            </a:r>
            <a:r>
              <a:rPr lang="en-US" dirty="0">
                <a:solidFill>
                  <a:schemeClr val="bg1"/>
                </a:solidFill>
              </a:rPr>
              <a:t> </a:t>
            </a:r>
            <a:r>
              <a:rPr lang="en-US" dirty="0" err="1">
                <a:solidFill>
                  <a:schemeClr val="bg1"/>
                </a:solidFill>
              </a:rPr>
              <a:t>kadar</a:t>
            </a:r>
            <a:r>
              <a:rPr lang="en-US" dirty="0">
                <a:solidFill>
                  <a:schemeClr val="bg1"/>
                </a:solidFill>
              </a:rPr>
              <a:t> </a:t>
            </a:r>
            <a:r>
              <a:rPr lang="en-US" dirty="0" err="1">
                <a:solidFill>
                  <a:schemeClr val="bg1"/>
                </a:solidFill>
              </a:rPr>
              <a:t>abu</a:t>
            </a:r>
            <a:r>
              <a:rPr lang="en-US" dirty="0">
                <a:solidFill>
                  <a:schemeClr val="bg1"/>
                </a:solidFill>
              </a:rPr>
              <a:t> </a:t>
            </a:r>
            <a:r>
              <a:rPr lang="en-US" dirty="0" err="1">
                <a:solidFill>
                  <a:schemeClr val="bg1"/>
                </a:solidFill>
              </a:rPr>
              <a:t>dengan</a:t>
            </a:r>
            <a:r>
              <a:rPr lang="en-US" dirty="0">
                <a:solidFill>
                  <a:schemeClr val="bg1"/>
                </a:solidFill>
              </a:rPr>
              <a:t> </a:t>
            </a:r>
            <a:r>
              <a:rPr lang="en-US" dirty="0" err="1">
                <a:solidFill>
                  <a:schemeClr val="bg1"/>
                </a:solidFill>
              </a:rPr>
              <a:t>metode</a:t>
            </a:r>
            <a:r>
              <a:rPr lang="en-US" dirty="0">
                <a:solidFill>
                  <a:schemeClr val="bg1"/>
                </a:solidFill>
              </a:rPr>
              <a:t> </a:t>
            </a:r>
            <a:r>
              <a:rPr lang="en-US" dirty="0" err="1">
                <a:solidFill>
                  <a:schemeClr val="bg1"/>
                </a:solidFill>
              </a:rPr>
              <a:t>gravimetri</a:t>
            </a:r>
            <a:r>
              <a:rPr lang="en-US" dirty="0">
                <a:solidFill>
                  <a:schemeClr val="bg1"/>
                </a:solidFill>
              </a:rPr>
              <a:t>, </a:t>
            </a:r>
            <a:r>
              <a:rPr lang="en-US" dirty="0" err="1">
                <a:solidFill>
                  <a:schemeClr val="bg1"/>
                </a:solidFill>
              </a:rPr>
              <a:t>penentuan</a:t>
            </a:r>
            <a:r>
              <a:rPr lang="en-US" dirty="0">
                <a:solidFill>
                  <a:schemeClr val="bg1"/>
                </a:solidFill>
              </a:rPr>
              <a:t> </a:t>
            </a:r>
            <a:r>
              <a:rPr lang="en-US" dirty="0" err="1">
                <a:solidFill>
                  <a:schemeClr val="bg1"/>
                </a:solidFill>
              </a:rPr>
              <a:t>kadar</a:t>
            </a:r>
            <a:r>
              <a:rPr lang="en-US" dirty="0">
                <a:solidFill>
                  <a:schemeClr val="bg1"/>
                </a:solidFill>
              </a:rPr>
              <a:t> protein </a:t>
            </a:r>
            <a:r>
              <a:rPr lang="en-US" dirty="0" err="1">
                <a:solidFill>
                  <a:schemeClr val="bg1"/>
                </a:solidFill>
              </a:rPr>
              <a:t>metode</a:t>
            </a:r>
            <a:r>
              <a:rPr lang="en-US" dirty="0">
                <a:solidFill>
                  <a:schemeClr val="bg1"/>
                </a:solidFill>
              </a:rPr>
              <a:t> </a:t>
            </a:r>
            <a:r>
              <a:rPr lang="en-US" i="1" dirty="0" err="1">
                <a:solidFill>
                  <a:schemeClr val="bg1"/>
                </a:solidFill>
              </a:rPr>
              <a:t>kjedahl</a:t>
            </a:r>
            <a:r>
              <a:rPr lang="en-US" dirty="0">
                <a:solidFill>
                  <a:schemeClr val="bg1"/>
                </a:solidFill>
              </a:rPr>
              <a:t>, </a:t>
            </a:r>
            <a:r>
              <a:rPr lang="en-US" dirty="0" err="1">
                <a:solidFill>
                  <a:schemeClr val="bg1"/>
                </a:solidFill>
              </a:rPr>
              <a:t>dan</a:t>
            </a:r>
            <a:r>
              <a:rPr lang="en-US" dirty="0">
                <a:solidFill>
                  <a:schemeClr val="bg1"/>
                </a:solidFill>
              </a:rPr>
              <a:t> </a:t>
            </a:r>
            <a:r>
              <a:rPr lang="en-US" dirty="0" err="1">
                <a:solidFill>
                  <a:schemeClr val="bg1"/>
                </a:solidFill>
              </a:rPr>
              <a:t>hasil</a:t>
            </a:r>
            <a:r>
              <a:rPr lang="en-US" dirty="0">
                <a:solidFill>
                  <a:schemeClr val="bg1"/>
                </a:solidFill>
              </a:rPr>
              <a:t> </a:t>
            </a:r>
            <a:r>
              <a:rPr lang="en-US" dirty="0" err="1">
                <a:solidFill>
                  <a:schemeClr val="bg1"/>
                </a:solidFill>
              </a:rPr>
              <a:t>perlakuan</a:t>
            </a:r>
            <a:r>
              <a:rPr lang="en-US" dirty="0">
                <a:solidFill>
                  <a:schemeClr val="bg1"/>
                </a:solidFill>
              </a:rPr>
              <a:t> </a:t>
            </a:r>
            <a:r>
              <a:rPr lang="en-US" dirty="0" err="1" smtClean="0">
                <a:solidFill>
                  <a:schemeClr val="bg1"/>
                </a:solidFill>
              </a:rPr>
              <a:t>terpilih</a:t>
            </a:r>
            <a:r>
              <a:rPr lang="en-US" dirty="0" smtClean="0">
                <a:solidFill>
                  <a:schemeClr val="bg1"/>
                </a:solidFill>
              </a:rPr>
              <a:t> </a:t>
            </a:r>
            <a:r>
              <a:rPr lang="en-US" dirty="0" err="1">
                <a:solidFill>
                  <a:schemeClr val="bg1"/>
                </a:solidFill>
              </a:rPr>
              <a:t>dilakukan</a:t>
            </a:r>
            <a:r>
              <a:rPr lang="en-US" dirty="0">
                <a:solidFill>
                  <a:schemeClr val="bg1"/>
                </a:solidFill>
              </a:rPr>
              <a:t> </a:t>
            </a:r>
            <a:r>
              <a:rPr lang="en-US" dirty="0" err="1">
                <a:solidFill>
                  <a:schemeClr val="bg1"/>
                </a:solidFill>
              </a:rPr>
              <a:t>analisis</a:t>
            </a:r>
            <a:r>
              <a:rPr lang="en-US" dirty="0">
                <a:solidFill>
                  <a:schemeClr val="bg1"/>
                </a:solidFill>
              </a:rPr>
              <a:t> </a:t>
            </a:r>
            <a:r>
              <a:rPr lang="en-US" dirty="0" err="1">
                <a:solidFill>
                  <a:schemeClr val="bg1"/>
                </a:solidFill>
              </a:rPr>
              <a:t>kadar</a:t>
            </a:r>
            <a:r>
              <a:rPr lang="en-US" dirty="0">
                <a:solidFill>
                  <a:schemeClr val="bg1"/>
                </a:solidFill>
              </a:rPr>
              <a:t> </a:t>
            </a:r>
            <a:r>
              <a:rPr lang="en-US" dirty="0" err="1">
                <a:solidFill>
                  <a:schemeClr val="bg1"/>
                </a:solidFill>
              </a:rPr>
              <a:t>asam</a:t>
            </a:r>
            <a:r>
              <a:rPr lang="en-US" dirty="0">
                <a:solidFill>
                  <a:schemeClr val="bg1"/>
                </a:solidFill>
              </a:rPr>
              <a:t> </a:t>
            </a:r>
            <a:r>
              <a:rPr lang="en-US" dirty="0" err="1">
                <a:solidFill>
                  <a:schemeClr val="bg1"/>
                </a:solidFill>
              </a:rPr>
              <a:t>sianida</a:t>
            </a:r>
            <a:r>
              <a:rPr lang="en-US" dirty="0">
                <a:solidFill>
                  <a:schemeClr val="bg1"/>
                </a:solidFill>
              </a:rPr>
              <a:t> (HCN) </a:t>
            </a:r>
            <a:r>
              <a:rPr lang="en-US" dirty="0" err="1">
                <a:solidFill>
                  <a:schemeClr val="bg1"/>
                </a:solidFill>
              </a:rPr>
              <a:t>dengan</a:t>
            </a:r>
            <a:r>
              <a:rPr lang="en-US" dirty="0">
                <a:solidFill>
                  <a:schemeClr val="bg1"/>
                </a:solidFill>
              </a:rPr>
              <a:t> </a:t>
            </a:r>
            <a:r>
              <a:rPr lang="en-US" dirty="0" err="1">
                <a:solidFill>
                  <a:schemeClr val="bg1"/>
                </a:solidFill>
              </a:rPr>
              <a:t>metode</a:t>
            </a:r>
            <a:r>
              <a:rPr lang="en-US" dirty="0">
                <a:solidFill>
                  <a:schemeClr val="bg1"/>
                </a:solidFill>
              </a:rPr>
              <a:t> </a:t>
            </a:r>
            <a:r>
              <a:rPr lang="en-US" dirty="0" err="1">
                <a:solidFill>
                  <a:schemeClr val="bg1"/>
                </a:solidFill>
              </a:rPr>
              <a:t>titrasi</a:t>
            </a:r>
            <a:r>
              <a:rPr lang="en-US" dirty="0">
                <a:solidFill>
                  <a:schemeClr val="bg1"/>
                </a:solidFill>
              </a:rPr>
              <a:t> </a:t>
            </a:r>
            <a:r>
              <a:rPr lang="en-US" dirty="0" err="1" smtClean="0">
                <a:solidFill>
                  <a:schemeClr val="bg1"/>
                </a:solidFill>
              </a:rPr>
              <a:t>argentometri</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kadar</a:t>
            </a:r>
            <a:r>
              <a:rPr lang="en-US" dirty="0" smtClean="0">
                <a:solidFill>
                  <a:schemeClr val="bg1"/>
                </a:solidFill>
              </a:rPr>
              <a:t> </a:t>
            </a:r>
            <a:r>
              <a:rPr lang="en-US" dirty="0" err="1" smtClean="0">
                <a:solidFill>
                  <a:schemeClr val="bg1"/>
                </a:solidFill>
              </a:rPr>
              <a:t>pati</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metode</a:t>
            </a:r>
            <a:r>
              <a:rPr lang="en-US" dirty="0" smtClean="0">
                <a:solidFill>
                  <a:schemeClr val="bg1"/>
                </a:solidFill>
              </a:rPr>
              <a:t> </a:t>
            </a:r>
            <a:r>
              <a:rPr lang="en-US" i="1" dirty="0" smtClean="0">
                <a:solidFill>
                  <a:schemeClr val="bg1"/>
                </a:solidFill>
              </a:rPr>
              <a:t>Luff </a:t>
            </a:r>
            <a:r>
              <a:rPr lang="en-US" i="1" dirty="0" err="1" smtClean="0">
                <a:solidFill>
                  <a:schemeClr val="bg1"/>
                </a:solidFill>
              </a:rPr>
              <a:t>Schoorl</a:t>
            </a:r>
            <a:r>
              <a:rPr lang="en-US" dirty="0" smtClean="0">
                <a:solidFill>
                  <a:schemeClr val="bg1"/>
                </a:solidFill>
              </a:rPr>
              <a:t>.</a:t>
            </a:r>
            <a:endParaRPr lang="en-US" dirty="0">
              <a:solidFill>
                <a:schemeClr val="bg1"/>
              </a:solidFill>
            </a:endParaRPr>
          </a:p>
        </p:txBody>
      </p:sp>
      <p:sp>
        <p:nvSpPr>
          <p:cNvPr id="8" name="Rounded Rectangle 7"/>
          <p:cNvSpPr/>
          <p:nvPr/>
        </p:nvSpPr>
        <p:spPr>
          <a:xfrm>
            <a:off x="467710" y="3352800"/>
            <a:ext cx="8137634"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err="1">
                <a:solidFill>
                  <a:schemeClr val="bg1"/>
                </a:solidFill>
              </a:rPr>
              <a:t>Pengujian</a:t>
            </a:r>
            <a:r>
              <a:rPr lang="en-US" dirty="0">
                <a:solidFill>
                  <a:schemeClr val="bg1"/>
                </a:solidFill>
              </a:rPr>
              <a:t> </a:t>
            </a:r>
            <a:r>
              <a:rPr lang="en-US" dirty="0" err="1" smtClean="0">
                <a:solidFill>
                  <a:schemeClr val="bg1"/>
                </a:solidFill>
              </a:rPr>
              <a:t>dilakukan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menggunakan</a:t>
            </a:r>
            <a:r>
              <a:rPr lang="en-US" dirty="0" smtClean="0">
                <a:solidFill>
                  <a:schemeClr val="bg1"/>
                </a:solidFill>
              </a:rPr>
              <a:t> </a:t>
            </a:r>
            <a:r>
              <a:rPr lang="en-US" dirty="0" err="1" smtClean="0">
                <a:solidFill>
                  <a:schemeClr val="bg1"/>
                </a:solidFill>
              </a:rPr>
              <a:t>metode</a:t>
            </a:r>
            <a:r>
              <a:rPr lang="en-US" dirty="0" smtClean="0">
                <a:solidFill>
                  <a:schemeClr val="bg1"/>
                </a:solidFill>
              </a:rPr>
              <a:t> </a:t>
            </a:r>
            <a:r>
              <a:rPr lang="en-US" dirty="0" err="1" smtClean="0">
                <a:solidFill>
                  <a:schemeClr val="bg1"/>
                </a:solidFill>
              </a:rPr>
              <a:t>uji</a:t>
            </a:r>
            <a:r>
              <a:rPr lang="en-US" dirty="0" smtClean="0">
                <a:solidFill>
                  <a:schemeClr val="bg1"/>
                </a:solidFill>
              </a:rPr>
              <a:t> </a:t>
            </a:r>
            <a:r>
              <a:rPr lang="en-US" dirty="0" err="1" smtClean="0">
                <a:solidFill>
                  <a:schemeClr val="bg1"/>
                </a:solidFill>
              </a:rPr>
              <a:t>mutu</a:t>
            </a:r>
            <a:r>
              <a:rPr lang="en-US" dirty="0" smtClean="0">
                <a:solidFill>
                  <a:schemeClr val="bg1"/>
                </a:solidFill>
              </a:rPr>
              <a:t> </a:t>
            </a:r>
            <a:r>
              <a:rPr lang="en-US" dirty="0" err="1" smtClean="0">
                <a:solidFill>
                  <a:schemeClr val="bg1"/>
                </a:solidFill>
              </a:rPr>
              <a:t>hedonik</a:t>
            </a:r>
            <a:r>
              <a:rPr lang="en-US" dirty="0">
                <a:solidFill>
                  <a:schemeClr val="bg1"/>
                </a:solidFill>
              </a:rPr>
              <a:t>. </a:t>
            </a:r>
            <a:r>
              <a:rPr lang="en-US" dirty="0" err="1"/>
              <a:t>Penilaian</a:t>
            </a:r>
            <a:r>
              <a:rPr lang="en-US" dirty="0"/>
              <a:t> </a:t>
            </a:r>
            <a:r>
              <a:rPr lang="en-US" dirty="0" err="1"/>
              <a:t>dilakukan</a:t>
            </a:r>
            <a:r>
              <a:rPr lang="en-US" dirty="0"/>
              <a:t> </a:t>
            </a:r>
            <a:r>
              <a:rPr lang="en-US" dirty="0" err="1"/>
              <a:t>terhadap</a:t>
            </a:r>
            <a:r>
              <a:rPr lang="en-US" dirty="0"/>
              <a:t> </a:t>
            </a:r>
            <a:r>
              <a:rPr lang="en-US" dirty="0" err="1"/>
              <a:t>sifat</a:t>
            </a:r>
            <a:r>
              <a:rPr lang="en-US" dirty="0"/>
              <a:t> </a:t>
            </a:r>
            <a:r>
              <a:rPr lang="en-US" dirty="0" err="1"/>
              <a:t>organoleptik</a:t>
            </a:r>
            <a:r>
              <a:rPr lang="en-US" dirty="0"/>
              <a:t> </a:t>
            </a:r>
            <a:r>
              <a:rPr lang="en-US" dirty="0" err="1"/>
              <a:t>dengan</a:t>
            </a:r>
            <a:r>
              <a:rPr lang="en-US" dirty="0"/>
              <a:t> </a:t>
            </a:r>
            <a:r>
              <a:rPr lang="en-US" dirty="0" err="1"/>
              <a:t>atribut</a:t>
            </a:r>
            <a:r>
              <a:rPr lang="en-US" dirty="0"/>
              <a:t> </a:t>
            </a:r>
            <a:r>
              <a:rPr lang="en-US" dirty="0" err="1"/>
              <a:t>warna</a:t>
            </a:r>
            <a:r>
              <a:rPr lang="en-US" dirty="0"/>
              <a:t>, aroma, rasa, </a:t>
            </a:r>
            <a:r>
              <a:rPr lang="en-US" dirty="0" err="1"/>
              <a:t>dan</a:t>
            </a:r>
            <a:r>
              <a:rPr lang="en-US" dirty="0"/>
              <a:t> </a:t>
            </a:r>
            <a:r>
              <a:rPr lang="en-US" dirty="0" err="1"/>
              <a:t>tekstur</a:t>
            </a:r>
            <a:r>
              <a:rPr lang="en-US" dirty="0"/>
              <a:t> (</a:t>
            </a:r>
            <a:r>
              <a:rPr lang="en-US" dirty="0" err="1"/>
              <a:t>kekenyalan</a:t>
            </a:r>
            <a:r>
              <a:rPr lang="en-US" dirty="0" smtClean="0"/>
              <a:t>).</a:t>
            </a:r>
            <a:endParaRPr lang="en-US" dirty="0">
              <a:solidFill>
                <a:schemeClr val="bg1"/>
              </a:solidFill>
            </a:endParaRPr>
          </a:p>
        </p:txBody>
      </p:sp>
      <p:sp>
        <p:nvSpPr>
          <p:cNvPr id="10" name="Rectangle 1"/>
          <p:cNvSpPr>
            <a:spLocks noChangeArrowheads="1"/>
          </p:cNvSpPr>
          <p:nvPr/>
        </p:nvSpPr>
        <p:spPr bwMode="auto">
          <a:xfrm>
            <a:off x="563288" y="4447401"/>
            <a:ext cx="3810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Kriteria</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Skala</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Mutu</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Hedonik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758615299"/>
              </p:ext>
            </p:extLst>
          </p:nvPr>
        </p:nvGraphicFramePr>
        <p:xfrm>
          <a:off x="228600" y="4724400"/>
          <a:ext cx="8762999" cy="1920240"/>
        </p:xfrm>
        <a:graphic>
          <a:graphicData uri="http://schemas.openxmlformats.org/drawingml/2006/table">
            <a:tbl>
              <a:tblPr firstRow="1" firstCol="1" bandRow="1">
                <a:tableStyleId>{5C22544A-7EE6-4342-B048-85BDC9FD1C3A}</a:tableStyleId>
              </a:tblPr>
              <a:tblGrid>
                <a:gridCol w="1295400"/>
                <a:gridCol w="1981200"/>
                <a:gridCol w="1752600"/>
                <a:gridCol w="2057400"/>
                <a:gridCol w="1676399"/>
              </a:tblGrid>
              <a:tr h="0">
                <a:tc rowSpan="2">
                  <a:txBody>
                    <a:bodyPr/>
                    <a:lstStyle/>
                    <a:p>
                      <a:pPr algn="ctr">
                        <a:spcAft>
                          <a:spcPts val="0"/>
                        </a:spcAft>
                      </a:pPr>
                      <a:r>
                        <a:rPr lang="en-US" sz="1400" dirty="0" err="1">
                          <a:effectLst/>
                        </a:rPr>
                        <a:t>Skala</a:t>
                      </a:r>
                      <a:endParaRPr lang="en-US" sz="1400" dirty="0">
                        <a:effectLst/>
                        <a:latin typeface="Times New Roman"/>
                        <a:ea typeface="Times New Roman"/>
                      </a:endParaRPr>
                    </a:p>
                  </a:txBody>
                  <a:tcPr marL="68580" marR="68580" marT="0" marB="0" anchor="ctr"/>
                </a:tc>
                <a:tc gridSpan="4">
                  <a:txBody>
                    <a:bodyPr/>
                    <a:lstStyle/>
                    <a:p>
                      <a:pPr algn="ctr">
                        <a:spcAft>
                          <a:spcPts val="0"/>
                        </a:spcAft>
                      </a:pPr>
                      <a:r>
                        <a:rPr lang="id-ID" sz="1400">
                          <a:effectLst/>
                        </a:rPr>
                        <a:t>Kriteria</a:t>
                      </a:r>
                      <a:endParaRPr lang="en-US" sz="140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a:txBody>
                    <a:bodyPr/>
                    <a:lstStyle/>
                    <a:p>
                      <a:pPr algn="ctr">
                        <a:spcAft>
                          <a:spcPts val="0"/>
                        </a:spcAft>
                      </a:pPr>
                      <a:r>
                        <a:rPr lang="en-US" sz="1400" dirty="0" err="1" smtClean="0">
                          <a:effectLst/>
                        </a:rPr>
                        <a:t>Warna</a:t>
                      </a:r>
                      <a:r>
                        <a:rPr lang="en-US" sz="1400" dirty="0" smtClean="0">
                          <a:effectLst/>
                        </a:rPr>
                        <a:t> </a:t>
                      </a:r>
                      <a:r>
                        <a:rPr lang="en-US" sz="1400" dirty="0" err="1" smtClean="0">
                          <a:effectLst/>
                        </a:rPr>
                        <a:t>Kuning</a:t>
                      </a:r>
                      <a:endParaRPr lang="en-US" sz="1400" dirty="0">
                        <a:effectLst/>
                        <a:latin typeface="Times New Roman"/>
                        <a:ea typeface="Times New Roman"/>
                      </a:endParaRPr>
                    </a:p>
                  </a:txBody>
                  <a:tcPr marL="68580" marR="68580" marT="0" marB="0" anchor="ctr"/>
                </a:tc>
                <a:tc>
                  <a:txBody>
                    <a:bodyPr/>
                    <a:lstStyle/>
                    <a:p>
                      <a:pPr algn="ctr">
                        <a:spcAft>
                          <a:spcPts val="0"/>
                        </a:spcAft>
                      </a:pPr>
                      <a:r>
                        <a:rPr lang="en-US" sz="1400">
                          <a:effectLst/>
                        </a:rPr>
                        <a:t>Aroma</a:t>
                      </a:r>
                    </a:p>
                    <a:p>
                      <a:pPr algn="ctr">
                        <a:spcAft>
                          <a:spcPts val="0"/>
                        </a:spcAft>
                      </a:pPr>
                      <a:r>
                        <a:rPr lang="en-US" sz="1400">
                          <a:effectLst/>
                        </a:rPr>
                        <a:t>Khas Kacang Koro</a:t>
                      </a:r>
                      <a:endParaRPr lang="en-US" sz="1400">
                        <a:effectLst/>
                        <a:latin typeface="Times New Roman"/>
                        <a:ea typeface="Times New Roman"/>
                      </a:endParaRPr>
                    </a:p>
                  </a:txBody>
                  <a:tcPr marL="68580" marR="68580" marT="0" marB="0" anchor="ctr"/>
                </a:tc>
                <a:tc>
                  <a:txBody>
                    <a:bodyPr/>
                    <a:lstStyle/>
                    <a:p>
                      <a:pPr algn="ctr">
                        <a:spcAft>
                          <a:spcPts val="0"/>
                        </a:spcAft>
                      </a:pPr>
                      <a:r>
                        <a:rPr lang="en-US" sz="1400">
                          <a:effectLst/>
                        </a:rPr>
                        <a:t>Rasa</a:t>
                      </a:r>
                    </a:p>
                    <a:p>
                      <a:pPr algn="ctr">
                        <a:spcAft>
                          <a:spcPts val="0"/>
                        </a:spcAft>
                      </a:pPr>
                      <a:r>
                        <a:rPr lang="en-US" sz="1400">
                          <a:effectLst/>
                        </a:rPr>
                        <a:t>Khas Kacang Koro</a:t>
                      </a:r>
                      <a:endParaRPr lang="en-US" sz="1400">
                        <a:effectLst/>
                        <a:latin typeface="Times New Roman"/>
                        <a:ea typeface="Times New Roman"/>
                      </a:endParaRPr>
                    </a:p>
                  </a:txBody>
                  <a:tcPr marL="68580" marR="68580" marT="0" marB="0" anchor="ctr"/>
                </a:tc>
                <a:tc>
                  <a:txBody>
                    <a:bodyPr/>
                    <a:lstStyle/>
                    <a:p>
                      <a:pPr algn="ctr">
                        <a:spcAft>
                          <a:spcPts val="0"/>
                        </a:spcAft>
                      </a:pPr>
                      <a:r>
                        <a:rPr lang="en-US" sz="1400">
                          <a:effectLst/>
                        </a:rPr>
                        <a:t>Tekstur Kekenyalan</a:t>
                      </a:r>
                      <a:endParaRPr lang="en-US" sz="1400">
                        <a:effectLst/>
                        <a:latin typeface="Times New Roman"/>
                        <a:ea typeface="Times New Roman"/>
                      </a:endParaRPr>
                    </a:p>
                  </a:txBody>
                  <a:tcPr marL="68580" marR="68580" marT="0" marB="0" anchor="ctr"/>
                </a:tc>
              </a:tr>
              <a:tr h="0">
                <a:tc>
                  <a:txBody>
                    <a:bodyPr/>
                    <a:lstStyle/>
                    <a:p>
                      <a:pPr algn="ctr">
                        <a:spcAft>
                          <a:spcPts val="0"/>
                        </a:spcAft>
                      </a:pPr>
                      <a:r>
                        <a:rPr lang="en-US" sz="1400">
                          <a:effectLst/>
                        </a:rPr>
                        <a:t>1</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dirty="0">
                          <a:effectLst/>
                        </a:rPr>
                        <a:t>Sangat tidak </a:t>
                      </a:r>
                      <a:r>
                        <a:rPr lang="en-US" sz="1400" dirty="0" err="1">
                          <a:effectLst/>
                        </a:rPr>
                        <a:t>Kuning</a:t>
                      </a:r>
                      <a:endParaRPr lang="en-US" sz="1400" dirty="0">
                        <a:effectLst/>
                        <a:latin typeface="Times New Roman"/>
                        <a:ea typeface="Times New Roman"/>
                      </a:endParaRPr>
                    </a:p>
                  </a:txBody>
                  <a:tcPr marL="68580" marR="68580" marT="0" marB="0" anchor="ctr"/>
                </a:tc>
                <a:tc>
                  <a:txBody>
                    <a:bodyPr/>
                    <a:lstStyle/>
                    <a:p>
                      <a:pPr algn="ctr">
                        <a:spcAft>
                          <a:spcPts val="0"/>
                        </a:spcAft>
                      </a:pPr>
                      <a:r>
                        <a:rPr lang="id-ID" sz="1400">
                          <a:effectLst/>
                        </a:rPr>
                        <a:t>Sangat </a:t>
                      </a:r>
                      <a:r>
                        <a:rPr lang="en-US" sz="1400">
                          <a:effectLst/>
                        </a:rPr>
                        <a:t>Tidak Kuat</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Sangat tidak </a:t>
                      </a:r>
                      <a:r>
                        <a:rPr lang="en-US" sz="1400">
                          <a:effectLst/>
                        </a:rPr>
                        <a:t>terasa koro</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Sangat tidak</a:t>
                      </a:r>
                      <a:r>
                        <a:rPr lang="en-US" sz="1400">
                          <a:effectLst/>
                        </a:rPr>
                        <a:t> kenyal</a:t>
                      </a:r>
                      <a:endParaRPr lang="en-US" sz="1400">
                        <a:effectLst/>
                        <a:latin typeface="Times New Roman"/>
                        <a:ea typeface="Times New Roman"/>
                      </a:endParaRPr>
                    </a:p>
                  </a:txBody>
                  <a:tcPr marL="68580" marR="68580" marT="0" marB="0" anchor="ctr"/>
                </a:tc>
              </a:tr>
              <a:tr h="0">
                <a:tc>
                  <a:txBody>
                    <a:bodyPr/>
                    <a:lstStyle/>
                    <a:p>
                      <a:pPr algn="ctr">
                        <a:spcAft>
                          <a:spcPts val="0"/>
                        </a:spcAft>
                      </a:pPr>
                      <a:r>
                        <a:rPr lang="en-US" sz="1400">
                          <a:effectLst/>
                        </a:rPr>
                        <a:t>2</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Tidak </a:t>
                      </a:r>
                      <a:r>
                        <a:rPr lang="en-US" sz="1400">
                          <a:effectLst/>
                        </a:rPr>
                        <a:t>Kuning</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Tidak </a:t>
                      </a:r>
                      <a:r>
                        <a:rPr lang="en-US" sz="1400">
                          <a:effectLst/>
                        </a:rPr>
                        <a:t>kuat</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Tidak</a:t>
                      </a:r>
                      <a:r>
                        <a:rPr lang="en-US" sz="1400">
                          <a:effectLst/>
                        </a:rPr>
                        <a:t> terasa koro</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Tidak </a:t>
                      </a:r>
                      <a:r>
                        <a:rPr lang="en-US" sz="1400">
                          <a:effectLst/>
                        </a:rPr>
                        <a:t>kenyal</a:t>
                      </a:r>
                      <a:endParaRPr lang="en-US" sz="1400">
                        <a:effectLst/>
                        <a:latin typeface="Times New Roman"/>
                        <a:ea typeface="Times New Roman"/>
                      </a:endParaRPr>
                    </a:p>
                  </a:txBody>
                  <a:tcPr marL="68580" marR="68580" marT="0" marB="0" anchor="ctr"/>
                </a:tc>
              </a:tr>
              <a:tr h="0">
                <a:tc>
                  <a:txBody>
                    <a:bodyPr/>
                    <a:lstStyle/>
                    <a:p>
                      <a:pPr algn="ctr">
                        <a:spcAft>
                          <a:spcPts val="0"/>
                        </a:spcAft>
                      </a:pPr>
                      <a:r>
                        <a:rPr lang="en-US" sz="1400">
                          <a:effectLst/>
                        </a:rPr>
                        <a:t>3</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Agak tidak </a:t>
                      </a:r>
                      <a:r>
                        <a:rPr lang="en-US" sz="1400">
                          <a:effectLst/>
                        </a:rPr>
                        <a:t>kuning</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Agak tidak </a:t>
                      </a:r>
                      <a:r>
                        <a:rPr lang="en-US" sz="1400">
                          <a:effectLst/>
                        </a:rPr>
                        <a:t>kuat</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Agak tidak </a:t>
                      </a:r>
                      <a:r>
                        <a:rPr lang="en-US" sz="1400">
                          <a:effectLst/>
                        </a:rPr>
                        <a:t> terasa koro</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Agak tidak</a:t>
                      </a:r>
                      <a:r>
                        <a:rPr lang="en-US" sz="1400">
                          <a:effectLst/>
                        </a:rPr>
                        <a:t> kenyal</a:t>
                      </a:r>
                      <a:endParaRPr lang="en-US" sz="1400">
                        <a:effectLst/>
                        <a:latin typeface="Times New Roman"/>
                        <a:ea typeface="Times New Roman"/>
                      </a:endParaRPr>
                    </a:p>
                  </a:txBody>
                  <a:tcPr marL="68580" marR="68580" marT="0" marB="0" anchor="ctr"/>
                </a:tc>
              </a:tr>
              <a:tr h="0">
                <a:tc>
                  <a:txBody>
                    <a:bodyPr/>
                    <a:lstStyle/>
                    <a:p>
                      <a:pPr algn="ctr">
                        <a:spcAft>
                          <a:spcPts val="0"/>
                        </a:spcAft>
                      </a:pPr>
                      <a:r>
                        <a:rPr lang="en-US" sz="1400">
                          <a:effectLst/>
                        </a:rPr>
                        <a:t>4</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Agak </a:t>
                      </a:r>
                      <a:r>
                        <a:rPr lang="en-US" sz="1400">
                          <a:effectLst/>
                        </a:rPr>
                        <a:t>Kuning</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Agak </a:t>
                      </a:r>
                      <a:r>
                        <a:rPr lang="en-US" sz="1400">
                          <a:effectLst/>
                        </a:rPr>
                        <a:t>kuat</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Agak </a:t>
                      </a:r>
                      <a:r>
                        <a:rPr lang="en-US" sz="1400">
                          <a:effectLst/>
                        </a:rPr>
                        <a:t> terasa koro</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Aga</a:t>
                      </a:r>
                      <a:r>
                        <a:rPr lang="en-US" sz="1400">
                          <a:effectLst/>
                        </a:rPr>
                        <a:t>k kenyal</a:t>
                      </a:r>
                      <a:endParaRPr lang="en-US" sz="1400">
                        <a:effectLst/>
                        <a:latin typeface="Times New Roman"/>
                        <a:ea typeface="Times New Roman"/>
                      </a:endParaRPr>
                    </a:p>
                  </a:txBody>
                  <a:tcPr marL="68580" marR="68580" marT="0" marB="0" anchor="ctr"/>
                </a:tc>
              </a:tr>
              <a:tr h="0">
                <a:tc>
                  <a:txBody>
                    <a:bodyPr/>
                    <a:lstStyle/>
                    <a:p>
                      <a:pPr algn="ctr">
                        <a:spcAft>
                          <a:spcPts val="0"/>
                        </a:spcAft>
                      </a:pPr>
                      <a:r>
                        <a:rPr lang="en-US" sz="1400">
                          <a:effectLst/>
                        </a:rPr>
                        <a:t>5</a:t>
                      </a:r>
                      <a:endParaRPr lang="en-US" sz="1400">
                        <a:effectLst/>
                        <a:latin typeface="Times New Roman"/>
                        <a:ea typeface="Times New Roman"/>
                      </a:endParaRPr>
                    </a:p>
                  </a:txBody>
                  <a:tcPr marL="68580" marR="68580" marT="0" marB="0" anchor="ctr"/>
                </a:tc>
                <a:tc>
                  <a:txBody>
                    <a:bodyPr/>
                    <a:lstStyle/>
                    <a:p>
                      <a:pPr algn="ctr">
                        <a:spcAft>
                          <a:spcPts val="0"/>
                        </a:spcAft>
                      </a:pPr>
                      <a:r>
                        <a:rPr lang="en-US" sz="1400">
                          <a:effectLst/>
                        </a:rPr>
                        <a:t>Kuning</a:t>
                      </a:r>
                      <a:endParaRPr lang="en-US" sz="1400">
                        <a:effectLst/>
                        <a:latin typeface="Times New Roman"/>
                        <a:ea typeface="Times New Roman"/>
                      </a:endParaRPr>
                    </a:p>
                  </a:txBody>
                  <a:tcPr marL="68580" marR="68580" marT="0" marB="0" anchor="ctr"/>
                </a:tc>
                <a:tc>
                  <a:txBody>
                    <a:bodyPr/>
                    <a:lstStyle/>
                    <a:p>
                      <a:pPr algn="ctr">
                        <a:spcAft>
                          <a:spcPts val="0"/>
                        </a:spcAft>
                      </a:pPr>
                      <a:r>
                        <a:rPr lang="en-US" sz="1400">
                          <a:effectLst/>
                        </a:rPr>
                        <a:t>Kuat</a:t>
                      </a:r>
                      <a:endParaRPr lang="en-US" sz="1400">
                        <a:effectLst/>
                        <a:latin typeface="Times New Roman"/>
                        <a:ea typeface="Times New Roman"/>
                      </a:endParaRPr>
                    </a:p>
                  </a:txBody>
                  <a:tcPr marL="68580" marR="68580" marT="0" marB="0" anchor="ctr"/>
                </a:tc>
                <a:tc>
                  <a:txBody>
                    <a:bodyPr/>
                    <a:lstStyle/>
                    <a:p>
                      <a:pPr algn="ctr">
                        <a:spcAft>
                          <a:spcPts val="0"/>
                        </a:spcAft>
                      </a:pPr>
                      <a:r>
                        <a:rPr lang="en-US" sz="1400">
                          <a:effectLst/>
                        </a:rPr>
                        <a:t>Terasa koro</a:t>
                      </a:r>
                      <a:endParaRPr lang="en-US" sz="1400">
                        <a:effectLst/>
                        <a:latin typeface="Times New Roman"/>
                        <a:ea typeface="Times New Roman"/>
                      </a:endParaRPr>
                    </a:p>
                  </a:txBody>
                  <a:tcPr marL="68580" marR="68580" marT="0" marB="0" anchor="ctr"/>
                </a:tc>
                <a:tc>
                  <a:txBody>
                    <a:bodyPr/>
                    <a:lstStyle/>
                    <a:p>
                      <a:pPr algn="ctr">
                        <a:spcAft>
                          <a:spcPts val="0"/>
                        </a:spcAft>
                      </a:pPr>
                      <a:r>
                        <a:rPr lang="en-US" sz="1400">
                          <a:effectLst/>
                        </a:rPr>
                        <a:t>Kenyal</a:t>
                      </a:r>
                      <a:endParaRPr lang="en-US" sz="1400">
                        <a:effectLst/>
                        <a:latin typeface="Times New Roman"/>
                        <a:ea typeface="Times New Roman"/>
                      </a:endParaRPr>
                    </a:p>
                  </a:txBody>
                  <a:tcPr marL="68580" marR="68580" marT="0" marB="0" anchor="ctr"/>
                </a:tc>
              </a:tr>
              <a:tr h="0">
                <a:tc>
                  <a:txBody>
                    <a:bodyPr/>
                    <a:lstStyle/>
                    <a:p>
                      <a:pPr algn="ctr">
                        <a:spcAft>
                          <a:spcPts val="0"/>
                        </a:spcAft>
                      </a:pPr>
                      <a:r>
                        <a:rPr lang="en-US" sz="1400" dirty="0">
                          <a:effectLst/>
                        </a:rPr>
                        <a:t>6</a:t>
                      </a:r>
                      <a:endParaRPr lang="en-US" sz="1400" dirty="0">
                        <a:effectLst/>
                        <a:latin typeface="Times New Roman"/>
                        <a:ea typeface="Times New Roman"/>
                      </a:endParaRPr>
                    </a:p>
                  </a:txBody>
                  <a:tcPr marL="68580" marR="68580" marT="0" marB="0" anchor="ctr"/>
                </a:tc>
                <a:tc>
                  <a:txBody>
                    <a:bodyPr/>
                    <a:lstStyle/>
                    <a:p>
                      <a:pPr algn="ctr">
                        <a:spcAft>
                          <a:spcPts val="0"/>
                        </a:spcAft>
                      </a:pPr>
                      <a:r>
                        <a:rPr lang="id-ID" sz="1400" dirty="0">
                          <a:effectLst/>
                        </a:rPr>
                        <a:t>Sangat </a:t>
                      </a:r>
                      <a:r>
                        <a:rPr lang="en-US" sz="1400" dirty="0" err="1">
                          <a:effectLst/>
                        </a:rPr>
                        <a:t>Kuning</a:t>
                      </a:r>
                      <a:endParaRPr lang="en-US" sz="1400" dirty="0">
                        <a:effectLst/>
                        <a:latin typeface="Times New Roman"/>
                        <a:ea typeface="Times New Roman"/>
                      </a:endParaRPr>
                    </a:p>
                  </a:txBody>
                  <a:tcPr marL="68580" marR="68580" marT="0" marB="0" anchor="ctr"/>
                </a:tc>
                <a:tc>
                  <a:txBody>
                    <a:bodyPr/>
                    <a:lstStyle/>
                    <a:p>
                      <a:pPr algn="ctr">
                        <a:spcAft>
                          <a:spcPts val="0"/>
                        </a:spcAft>
                      </a:pPr>
                      <a:r>
                        <a:rPr lang="id-ID" sz="1400">
                          <a:effectLst/>
                        </a:rPr>
                        <a:t>Sangat </a:t>
                      </a:r>
                      <a:r>
                        <a:rPr lang="en-US" sz="1400">
                          <a:effectLst/>
                        </a:rPr>
                        <a:t>Kuat</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a:effectLst/>
                        </a:rPr>
                        <a:t>Sangat </a:t>
                      </a:r>
                      <a:r>
                        <a:rPr lang="en-US" sz="1400">
                          <a:effectLst/>
                        </a:rPr>
                        <a:t> terasa koro</a:t>
                      </a:r>
                      <a:endParaRPr lang="en-US" sz="1400">
                        <a:effectLst/>
                        <a:latin typeface="Times New Roman"/>
                        <a:ea typeface="Times New Roman"/>
                      </a:endParaRPr>
                    </a:p>
                  </a:txBody>
                  <a:tcPr marL="68580" marR="68580" marT="0" marB="0" anchor="ctr"/>
                </a:tc>
                <a:tc>
                  <a:txBody>
                    <a:bodyPr/>
                    <a:lstStyle/>
                    <a:p>
                      <a:pPr algn="ctr">
                        <a:spcAft>
                          <a:spcPts val="0"/>
                        </a:spcAft>
                      </a:pPr>
                      <a:r>
                        <a:rPr lang="id-ID" sz="1400" dirty="0">
                          <a:effectLst/>
                        </a:rPr>
                        <a:t>Sangat</a:t>
                      </a:r>
                      <a:r>
                        <a:rPr lang="en-US" sz="1400" dirty="0">
                          <a:effectLst/>
                        </a:rPr>
                        <a:t> </a:t>
                      </a:r>
                      <a:r>
                        <a:rPr lang="en-US" sz="1400" dirty="0" err="1">
                          <a:effectLst/>
                        </a:rPr>
                        <a:t>kenyal</a:t>
                      </a:r>
                      <a:endParaRPr lang="en-US" sz="14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2496786168"/>
      </p:ext>
    </p:extLst>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143000" y="838200"/>
            <a:ext cx="3505200" cy="3200400"/>
          </a:xfrm>
          <a:prstGeom prst="ellipse">
            <a:avLst/>
          </a:prstGeom>
          <a:solidFill>
            <a:schemeClr val="accent1">
              <a:alpha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4076700" y="4038600"/>
            <a:ext cx="2209800" cy="2133600"/>
          </a:xfrm>
          <a:prstGeom prst="ellipse">
            <a:avLst/>
          </a:prstGeom>
          <a:solidFill>
            <a:schemeClr val="accent2">
              <a:alpha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p:cNvSpPr/>
          <p:nvPr/>
        </p:nvSpPr>
        <p:spPr>
          <a:xfrm>
            <a:off x="5638800" y="1676400"/>
            <a:ext cx="1295400" cy="1219200"/>
          </a:xfrm>
          <a:prstGeom prst="ellipse">
            <a:avLst/>
          </a:prstGeom>
          <a:solidFill>
            <a:schemeClr val="accent4">
              <a:alpha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8" name="Rectangle 7"/>
          <p:cNvSpPr/>
          <p:nvPr/>
        </p:nvSpPr>
        <p:spPr>
          <a:xfrm>
            <a:off x="228600" y="304800"/>
            <a:ext cx="8686800" cy="6248400"/>
          </a:xfrm>
          <a:prstGeom prst="rect">
            <a:avLst/>
          </a:prstGeom>
          <a:solidFill>
            <a:schemeClr val="accent1">
              <a:lumMod val="60000"/>
              <a:lumOff val="4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5486400" y="533400"/>
            <a:ext cx="3276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Diagram </a:t>
            </a:r>
            <a:r>
              <a:rPr lang="en-US" sz="2000" dirty="0" err="1" smtClean="0"/>
              <a:t>Alir</a:t>
            </a:r>
            <a:r>
              <a:rPr lang="en-US" sz="2000" dirty="0" smtClean="0"/>
              <a:t> </a:t>
            </a:r>
            <a:r>
              <a:rPr lang="en-US" sz="2000" dirty="0" err="1" smtClean="0"/>
              <a:t>Pembuatan</a:t>
            </a:r>
            <a:r>
              <a:rPr lang="en-US" sz="2000" dirty="0" smtClean="0"/>
              <a:t> </a:t>
            </a:r>
            <a:r>
              <a:rPr lang="en-US" sz="2000" dirty="0" err="1" smtClean="0"/>
              <a:t>Tepung</a:t>
            </a:r>
            <a:r>
              <a:rPr lang="en-US" sz="2000" dirty="0" smtClean="0"/>
              <a:t> </a:t>
            </a:r>
            <a:r>
              <a:rPr lang="en-US" sz="2000" dirty="0" err="1" smtClean="0"/>
              <a:t>Kacang</a:t>
            </a:r>
            <a:r>
              <a:rPr lang="en-US" sz="2000" dirty="0" smtClean="0"/>
              <a:t> </a:t>
            </a:r>
            <a:r>
              <a:rPr lang="en-US" sz="2000" dirty="0" err="1" smtClean="0"/>
              <a:t>Koro</a:t>
            </a:r>
            <a:endParaRPr lang="en-US" sz="2000" dirty="0"/>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2485849517"/>
              </p:ext>
            </p:extLst>
          </p:nvPr>
        </p:nvGraphicFramePr>
        <p:xfrm>
          <a:off x="533400" y="375625"/>
          <a:ext cx="4419600" cy="6106750"/>
        </p:xfrm>
        <a:graphic>
          <a:graphicData uri="http://schemas.openxmlformats.org/presentationml/2006/ole">
            <mc:AlternateContent xmlns:mc="http://schemas.openxmlformats.org/markup-compatibility/2006">
              <mc:Choice xmlns:v="urn:schemas-microsoft-com:vml" Requires="v">
                <p:oleObj spid="_x0000_s4127" name="Visio" r:id="rId3" imgW="4619590" imgH="6960434" progId="Visio.Drawing.15">
                  <p:embed/>
                </p:oleObj>
              </mc:Choice>
              <mc:Fallback>
                <p:oleObj name="Visio" r:id="rId3" imgW="4619590" imgH="6960434" progId="Visio.Drawing.15">
                  <p:embed/>
                  <p:pic>
                    <p:nvPicPr>
                      <p:cNvPr id="0"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75625"/>
                        <a:ext cx="4419600" cy="6106750"/>
                      </a:xfrm>
                      <a:prstGeom prst="rect">
                        <a:avLst/>
                      </a:prstGeom>
                      <a:noFill/>
                    </p:spPr>
                  </p:pic>
                </p:oleObj>
              </mc:Fallback>
            </mc:AlternateContent>
          </a:graphicData>
        </a:graphic>
      </p:graphicFrame>
    </p:spTree>
    <p:extLst>
      <p:ext uri="{BB962C8B-B14F-4D97-AF65-F5344CB8AC3E}">
        <p14:creationId xmlns:p14="http://schemas.microsoft.com/office/powerpoint/2010/main" val="3381112532"/>
      </p:ext>
    </p:extLst>
  </p:cSld>
  <p:clrMapOvr>
    <a:masterClrMapping/>
  </p:clrMapOvr>
  <mc:AlternateContent xmlns:mc="http://schemas.openxmlformats.org/markup-compatibility/2006" xmlns:p14="http://schemas.microsoft.com/office/powerpoint/2010/main">
    <mc:Choice Requires="p14">
      <p:transition spd="slow" p14:dur="125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rot="2249253">
            <a:off x="6149695" y="611340"/>
            <a:ext cx="2090083" cy="2092974"/>
          </a:xfrm>
          <a:prstGeom prst="roundRect">
            <a:avLst/>
          </a:prstGeom>
          <a:solidFill>
            <a:schemeClr val="accent4">
              <a:alpha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Rounded Rectangle 9"/>
          <p:cNvSpPr/>
          <p:nvPr/>
        </p:nvSpPr>
        <p:spPr>
          <a:xfrm rot="2426222">
            <a:off x="1163942" y="1966293"/>
            <a:ext cx="1447800" cy="1371600"/>
          </a:xfrm>
          <a:prstGeom prst="round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239732">
            <a:off x="3081162" y="2435747"/>
            <a:ext cx="3163835" cy="3439998"/>
          </a:xfrm>
          <a:prstGeom prst="roundRect">
            <a:avLst/>
          </a:prstGeom>
          <a:solidFill>
            <a:schemeClr val="accent2">
              <a:alpha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8" name="Rounded Rectangle 7"/>
          <p:cNvSpPr/>
          <p:nvPr/>
        </p:nvSpPr>
        <p:spPr>
          <a:xfrm>
            <a:off x="152400" y="152400"/>
            <a:ext cx="8839200" cy="6553200"/>
          </a:xfrm>
          <a:prstGeom prst="roundRect">
            <a:avLst/>
          </a:prstGeom>
          <a:solidFill>
            <a:schemeClr val="accent2">
              <a:lumMod val="40000"/>
              <a:lumOff val="6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58649" y="229553"/>
            <a:ext cx="3908551" cy="9134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effectLst>
                  <a:outerShdw blurRad="38100" dist="38100" dir="2700000" algn="tl">
                    <a:srgbClr val="000000">
                      <a:alpha val="43137"/>
                    </a:srgbClr>
                  </a:outerShdw>
                </a:effectLst>
              </a:rPr>
              <a:t>Diagram </a:t>
            </a:r>
            <a:r>
              <a:rPr lang="en-US" sz="2000" dirty="0" err="1" smtClean="0">
                <a:effectLst>
                  <a:outerShdw blurRad="38100" dist="38100" dir="2700000" algn="tl">
                    <a:srgbClr val="000000">
                      <a:alpha val="43137"/>
                    </a:srgbClr>
                  </a:outerShdw>
                </a:effectLst>
              </a:rPr>
              <a:t>Alir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Penelitian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Pendahuuan</a:t>
            </a:r>
            <a:endParaRPr lang="en-US" sz="2000" dirty="0">
              <a:effectLst>
                <a:outerShdw blurRad="38100" dist="38100" dir="2700000" algn="tl">
                  <a:srgbClr val="000000">
                    <a:alpha val="43137"/>
                  </a:srgbClr>
                </a:outerShdw>
              </a:effectLst>
            </a:endParaRPr>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971608941"/>
              </p:ext>
            </p:extLst>
          </p:nvPr>
        </p:nvGraphicFramePr>
        <p:xfrm>
          <a:off x="4267200" y="362028"/>
          <a:ext cx="4404216" cy="6191172"/>
        </p:xfrm>
        <a:graphic>
          <a:graphicData uri="http://schemas.openxmlformats.org/presentationml/2006/ole">
            <mc:AlternateContent xmlns:mc="http://schemas.openxmlformats.org/markup-compatibility/2006">
              <mc:Choice xmlns:v="urn:schemas-microsoft-com:vml" Requires="v">
                <p:oleObj spid="_x0000_s8222" name="Visio" r:id="rId3" imgW="5362783" imgH="6885168" progId="Visio.Drawing.15">
                  <p:embed/>
                </p:oleObj>
              </mc:Choice>
              <mc:Fallback>
                <p:oleObj name="Visio" r:id="rId3" imgW="5362783" imgH="6885168" progId="Visio.Drawing.15">
                  <p:embed/>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62028"/>
                        <a:ext cx="4404216" cy="6191172"/>
                      </a:xfrm>
                      <a:prstGeom prst="rect">
                        <a:avLst/>
                      </a:prstGeom>
                      <a:noFill/>
                    </p:spPr>
                  </p:pic>
                </p:oleObj>
              </mc:Fallback>
            </mc:AlternateContent>
          </a:graphicData>
        </a:graphic>
      </p:graphicFrame>
    </p:spTree>
    <p:extLst>
      <p:ext uri="{BB962C8B-B14F-4D97-AF65-F5344CB8AC3E}">
        <p14:creationId xmlns:p14="http://schemas.microsoft.com/office/powerpoint/2010/main" val="2279977719"/>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457200" y="228600"/>
            <a:ext cx="2057400" cy="2076450"/>
          </a:xfrm>
          <a:prstGeom prst="ellipse">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57200" y="2362200"/>
            <a:ext cx="2057400" cy="2076450"/>
          </a:xfrm>
          <a:prstGeom prst="ellipse">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57200" y="4572000"/>
            <a:ext cx="2057400" cy="2076450"/>
          </a:xfrm>
          <a:prstGeom prst="ellipse">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485900" y="228600"/>
            <a:ext cx="2057400" cy="2076450"/>
          </a:xfrm>
          <a:prstGeom prst="ellipse">
            <a:avLst/>
          </a:prstGeom>
          <a:solidFill>
            <a:schemeClr val="accent2">
              <a:alpha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Oval 13"/>
          <p:cNvSpPr/>
          <p:nvPr/>
        </p:nvSpPr>
        <p:spPr>
          <a:xfrm>
            <a:off x="1485900" y="2362200"/>
            <a:ext cx="2057400" cy="2076450"/>
          </a:xfrm>
          <a:prstGeom prst="ellipse">
            <a:avLst/>
          </a:prstGeom>
          <a:solidFill>
            <a:schemeClr val="accent2">
              <a:alpha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Oval 14"/>
          <p:cNvSpPr/>
          <p:nvPr/>
        </p:nvSpPr>
        <p:spPr>
          <a:xfrm>
            <a:off x="1485900" y="4572000"/>
            <a:ext cx="2057400" cy="2076450"/>
          </a:xfrm>
          <a:prstGeom prst="ellipse">
            <a:avLst/>
          </a:prstGeom>
          <a:solidFill>
            <a:schemeClr val="accent2">
              <a:alpha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6" name="Oval 15"/>
          <p:cNvSpPr/>
          <p:nvPr/>
        </p:nvSpPr>
        <p:spPr>
          <a:xfrm>
            <a:off x="2514600" y="228600"/>
            <a:ext cx="2057400" cy="2076450"/>
          </a:xfrm>
          <a:prstGeom prst="ellipse">
            <a:avLst/>
          </a:prstGeom>
          <a:solidFill>
            <a:schemeClr val="accent4">
              <a:alpha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7" name="Oval 16"/>
          <p:cNvSpPr/>
          <p:nvPr/>
        </p:nvSpPr>
        <p:spPr>
          <a:xfrm>
            <a:off x="2514600" y="2362200"/>
            <a:ext cx="2057400" cy="2076450"/>
          </a:xfrm>
          <a:prstGeom prst="ellipse">
            <a:avLst/>
          </a:prstGeom>
          <a:solidFill>
            <a:schemeClr val="accent4">
              <a:alpha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8" name="Oval 17"/>
          <p:cNvSpPr/>
          <p:nvPr/>
        </p:nvSpPr>
        <p:spPr>
          <a:xfrm>
            <a:off x="2514600" y="4572000"/>
            <a:ext cx="2057400" cy="2076450"/>
          </a:xfrm>
          <a:prstGeom prst="ellipse">
            <a:avLst/>
          </a:prstGeom>
          <a:solidFill>
            <a:schemeClr val="accent4">
              <a:alpha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9" name="Oval 18"/>
          <p:cNvSpPr/>
          <p:nvPr/>
        </p:nvSpPr>
        <p:spPr>
          <a:xfrm>
            <a:off x="3543300" y="228600"/>
            <a:ext cx="2057400" cy="2076450"/>
          </a:xfrm>
          <a:prstGeom prst="ellipse">
            <a:avLst/>
          </a:prstGeom>
          <a:solidFill>
            <a:schemeClr val="accent6">
              <a:alpha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Oval 19"/>
          <p:cNvSpPr/>
          <p:nvPr/>
        </p:nvSpPr>
        <p:spPr>
          <a:xfrm>
            <a:off x="3543300" y="2362200"/>
            <a:ext cx="2057400" cy="2076450"/>
          </a:xfrm>
          <a:prstGeom prst="ellipse">
            <a:avLst/>
          </a:prstGeom>
          <a:solidFill>
            <a:schemeClr val="accent6">
              <a:alpha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Oval 20"/>
          <p:cNvSpPr/>
          <p:nvPr/>
        </p:nvSpPr>
        <p:spPr>
          <a:xfrm>
            <a:off x="3543300" y="4572000"/>
            <a:ext cx="2057400" cy="2076450"/>
          </a:xfrm>
          <a:prstGeom prst="ellipse">
            <a:avLst/>
          </a:prstGeom>
          <a:solidFill>
            <a:schemeClr val="accent6">
              <a:alpha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2" name="Rectangle 21"/>
          <p:cNvSpPr/>
          <p:nvPr/>
        </p:nvSpPr>
        <p:spPr>
          <a:xfrm>
            <a:off x="304800" y="228600"/>
            <a:ext cx="8610600" cy="6419850"/>
          </a:xfrm>
          <a:prstGeom prst="rect">
            <a:avLst/>
          </a:prstGeom>
          <a:solidFill>
            <a:schemeClr val="accent1">
              <a:lumMod val="20000"/>
              <a:lumOff val="8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571500" y="609600"/>
            <a:ext cx="2971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effectLst>
                  <a:outerShdw blurRad="38100" dist="38100" dir="2700000" algn="tl">
                    <a:srgbClr val="000000">
                      <a:alpha val="43137"/>
                    </a:srgbClr>
                  </a:outerShdw>
                </a:effectLst>
              </a:rPr>
              <a:t>Diagram </a:t>
            </a:r>
            <a:r>
              <a:rPr lang="en-US" sz="2000" dirty="0" err="1" smtClean="0">
                <a:effectLst>
                  <a:outerShdw blurRad="38100" dist="38100" dir="2700000" algn="tl">
                    <a:srgbClr val="000000">
                      <a:alpha val="43137"/>
                    </a:srgbClr>
                  </a:outerShdw>
                </a:effectLst>
              </a:rPr>
              <a:t>Alir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Penelitian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Utama</a:t>
            </a:r>
            <a:endParaRPr lang="en-US" sz="2000" dirty="0">
              <a:effectLst>
                <a:outerShdw blurRad="38100" dist="38100" dir="2700000" algn="tl">
                  <a:srgbClr val="000000">
                    <a:alpha val="43137"/>
                  </a:srgbClr>
                </a:outerShdw>
              </a:effectLst>
            </a:endParaRPr>
          </a:p>
        </p:txBody>
      </p:sp>
      <p:sp>
        <p:nvSpPr>
          <p:cNvPr id="2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121100536"/>
              </p:ext>
            </p:extLst>
          </p:nvPr>
        </p:nvGraphicFramePr>
        <p:xfrm>
          <a:off x="3733800" y="304800"/>
          <a:ext cx="4770115" cy="6267450"/>
        </p:xfrm>
        <a:graphic>
          <a:graphicData uri="http://schemas.openxmlformats.org/presentationml/2006/ole">
            <mc:AlternateContent xmlns:mc="http://schemas.openxmlformats.org/markup-compatibility/2006">
              <mc:Choice xmlns:v="urn:schemas-microsoft-com:vml" Requires="v">
                <p:oleObj spid="_x0000_s9246" name="Visio" r:id="rId3" imgW="5305517" imgH="6865717" progId="Visio.Drawing.15">
                  <p:embed/>
                </p:oleObj>
              </mc:Choice>
              <mc:Fallback>
                <p:oleObj name="Visio" r:id="rId3" imgW="5305517" imgH="6865717" progId="Visio.Drawing.15">
                  <p:embed/>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304800"/>
                        <a:ext cx="4770115" cy="6267450"/>
                      </a:xfrm>
                      <a:prstGeom prst="rect">
                        <a:avLst/>
                      </a:prstGeom>
                      <a:noFill/>
                    </p:spPr>
                  </p:pic>
                </p:oleObj>
              </mc:Fallback>
            </mc:AlternateContent>
          </a:graphicData>
        </a:graphic>
      </p:graphicFrame>
    </p:spTree>
    <p:extLst>
      <p:ext uri="{BB962C8B-B14F-4D97-AF65-F5344CB8AC3E}">
        <p14:creationId xmlns:p14="http://schemas.microsoft.com/office/powerpoint/2010/main" val="1632536995"/>
      </p:ext>
    </p:extLst>
  </p:cSld>
  <p:clrMapOvr>
    <a:masterClrMapping/>
  </p:clrMapOvr>
  <mc:AlternateContent xmlns:mc="http://schemas.openxmlformats.org/markup-compatibility/2006" xmlns:p14="http://schemas.microsoft.com/office/powerpoint/2010/main">
    <mc:Choice Requires="p14">
      <p:transition spd="slow" p14:dur="15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randombar(horizontal)">
                                      <p:cBhvr>
                                        <p:cTn id="7" dur="2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noFill/>
          <a:ln>
            <a:noFill/>
          </a:ln>
        </p:spPr>
        <p:style>
          <a:lnRef idx="2">
            <a:schemeClr val="accent3"/>
          </a:lnRef>
          <a:fillRef idx="1">
            <a:schemeClr val="lt1"/>
          </a:fillRef>
          <a:effectRef idx="0">
            <a:schemeClr val="accent3"/>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Hasil</a:t>
            </a:r>
            <a:r>
              <a:rPr lang="en-US"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 </a:t>
            </a:r>
            <a:r>
              <a:rPr lang="en-US"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Penelitian</a:t>
            </a:r>
            <a:r>
              <a:rPr lang="en-US"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 </a:t>
            </a:r>
            <a:r>
              <a:rPr lang="en-US"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Pendahuluan</a:t>
            </a:r>
            <a:endParaRPr lang="en-US"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4702704"/>
              </p:ext>
            </p:extLst>
          </p:nvPr>
        </p:nvGraphicFramePr>
        <p:xfrm>
          <a:off x="381000" y="1449288"/>
          <a:ext cx="8458199" cy="1370112"/>
        </p:xfrm>
        <a:graphic>
          <a:graphicData uri="http://schemas.openxmlformats.org/drawingml/2006/table">
            <a:tbl>
              <a:tblPr firstRow="1" firstCol="1" bandRow="1">
                <a:tableStyleId>{5C22544A-7EE6-4342-B048-85BDC9FD1C3A}</a:tableStyleId>
              </a:tblPr>
              <a:tblGrid>
                <a:gridCol w="1447800"/>
                <a:gridCol w="762000"/>
                <a:gridCol w="762000"/>
                <a:gridCol w="762000"/>
                <a:gridCol w="1371600"/>
                <a:gridCol w="1828800"/>
                <a:gridCol w="1523999"/>
              </a:tblGrid>
              <a:tr h="456704">
                <a:tc rowSpan="3">
                  <a:txBody>
                    <a:bodyPr/>
                    <a:lstStyle/>
                    <a:p>
                      <a:pPr algn="ctr">
                        <a:lnSpc>
                          <a:spcPct val="115000"/>
                        </a:lnSpc>
                        <a:spcAft>
                          <a:spcPts val="0"/>
                        </a:spcAft>
                      </a:pPr>
                      <a:r>
                        <a:rPr lang="en-US" sz="1600" dirty="0" err="1">
                          <a:effectLst/>
                        </a:rPr>
                        <a:t>Tepung</a:t>
                      </a:r>
                      <a:r>
                        <a:rPr lang="en-US" sz="1600" dirty="0">
                          <a:effectLst/>
                        </a:rPr>
                        <a:t> </a:t>
                      </a:r>
                      <a:endParaRPr lang="en-US" sz="1600" dirty="0" smtClean="0">
                        <a:effectLst/>
                      </a:endParaRPr>
                    </a:p>
                    <a:p>
                      <a:pPr algn="ctr">
                        <a:lnSpc>
                          <a:spcPct val="115000"/>
                        </a:lnSpc>
                        <a:spcAft>
                          <a:spcPts val="0"/>
                        </a:spcAft>
                      </a:pPr>
                      <a:r>
                        <a:rPr lang="en-US" sz="1600" dirty="0" err="1" smtClean="0">
                          <a:effectLst/>
                        </a:rPr>
                        <a:t>Kacang</a:t>
                      </a:r>
                      <a:r>
                        <a:rPr lang="en-US" sz="1600" dirty="0" smtClean="0">
                          <a:effectLst/>
                        </a:rPr>
                        <a:t> </a:t>
                      </a:r>
                      <a:r>
                        <a:rPr lang="en-US" sz="1600" dirty="0">
                          <a:effectLst/>
                        </a:rPr>
                        <a:t>Koro</a:t>
                      </a:r>
                      <a:endParaRPr lang="en-US" sz="1600" dirty="0">
                        <a:effectLst/>
                        <a:latin typeface="Times New Roman"/>
                        <a:ea typeface="Times New Roman"/>
                      </a:endParaRPr>
                    </a:p>
                  </a:txBody>
                  <a:tcPr marL="68580" marR="68580" marT="0" marB="0" anchor="ctr"/>
                </a:tc>
                <a:tc gridSpan="3">
                  <a:txBody>
                    <a:bodyPr/>
                    <a:lstStyle/>
                    <a:p>
                      <a:pPr algn="ctr">
                        <a:lnSpc>
                          <a:spcPct val="115000"/>
                        </a:lnSpc>
                        <a:spcAft>
                          <a:spcPts val="0"/>
                        </a:spcAft>
                      </a:pPr>
                      <a:r>
                        <a:rPr lang="en-US" sz="1600" dirty="0">
                          <a:effectLst/>
                        </a:rPr>
                        <a:t>Kadar </a:t>
                      </a:r>
                      <a:r>
                        <a:rPr lang="en-US" sz="1600" dirty="0" err="1">
                          <a:effectLst/>
                        </a:rPr>
                        <a:t>Asam</a:t>
                      </a:r>
                      <a:r>
                        <a:rPr lang="en-US" sz="1600" dirty="0">
                          <a:effectLst/>
                        </a:rPr>
                        <a:t> </a:t>
                      </a:r>
                      <a:r>
                        <a:rPr lang="en-US" sz="1600" dirty="0" err="1">
                          <a:effectLst/>
                        </a:rPr>
                        <a:t>Sianida</a:t>
                      </a:r>
                      <a:endParaRPr lang="en-US" sz="1600" dirty="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c rowSpan="2">
                  <a:txBody>
                    <a:bodyPr/>
                    <a:lstStyle/>
                    <a:p>
                      <a:pPr algn="ctr">
                        <a:lnSpc>
                          <a:spcPct val="115000"/>
                        </a:lnSpc>
                        <a:spcAft>
                          <a:spcPts val="0"/>
                        </a:spcAft>
                      </a:pPr>
                      <a:r>
                        <a:rPr lang="en-US" sz="1600">
                          <a:effectLst/>
                        </a:rPr>
                        <a:t>Jumlah</a:t>
                      </a:r>
                      <a:endParaRPr lang="en-US" sz="1600">
                        <a:effectLst/>
                        <a:latin typeface="Times New Roman"/>
                        <a:ea typeface="Times New Roman"/>
                      </a:endParaRPr>
                    </a:p>
                  </a:txBody>
                  <a:tcPr marL="68580" marR="68580" marT="0" marB="0" anchor="ctr"/>
                </a:tc>
                <a:tc rowSpan="2">
                  <a:txBody>
                    <a:bodyPr/>
                    <a:lstStyle/>
                    <a:p>
                      <a:pPr algn="ctr">
                        <a:lnSpc>
                          <a:spcPct val="115000"/>
                        </a:lnSpc>
                        <a:spcAft>
                          <a:spcPts val="0"/>
                        </a:spcAft>
                      </a:pPr>
                      <a:r>
                        <a:rPr lang="en-US" sz="1600" dirty="0">
                          <a:effectLst/>
                        </a:rPr>
                        <a:t>Rata-Rata</a:t>
                      </a:r>
                      <a:endParaRPr lang="en-US" sz="1600" dirty="0">
                        <a:effectLst/>
                        <a:latin typeface="Times New Roman"/>
                        <a:ea typeface="Times New Roman"/>
                      </a:endParaRPr>
                    </a:p>
                  </a:txBody>
                  <a:tcPr marL="68580" marR="68580" marT="0" marB="0" anchor="ctr"/>
                </a:tc>
                <a:tc rowSpan="2">
                  <a:txBody>
                    <a:bodyPr/>
                    <a:lstStyle/>
                    <a:p>
                      <a:pPr algn="ctr">
                        <a:lnSpc>
                          <a:spcPct val="115000"/>
                        </a:lnSpc>
                        <a:spcAft>
                          <a:spcPts val="0"/>
                        </a:spcAft>
                      </a:pPr>
                      <a:r>
                        <a:rPr lang="en-US" sz="1600">
                          <a:effectLst/>
                        </a:rPr>
                        <a:t>Standar Deviasi</a:t>
                      </a:r>
                      <a:endParaRPr lang="en-US" sz="1600">
                        <a:effectLst/>
                        <a:latin typeface="Times New Roman"/>
                        <a:ea typeface="Times New Roman"/>
                      </a:endParaRPr>
                    </a:p>
                  </a:txBody>
                  <a:tcPr marL="68580" marR="68580" marT="0" marB="0" anchor="ctr"/>
                </a:tc>
              </a:tr>
              <a:tr h="456704">
                <a:tc vMerge="1">
                  <a:txBody>
                    <a:bodyPr/>
                    <a:lstStyle/>
                    <a:p>
                      <a:endParaRPr lang="en-US"/>
                    </a:p>
                  </a:txBody>
                  <a:tcPr/>
                </a:tc>
                <a:tc>
                  <a:txBody>
                    <a:bodyPr/>
                    <a:lstStyle/>
                    <a:p>
                      <a:pPr algn="ctr">
                        <a:lnSpc>
                          <a:spcPct val="115000"/>
                        </a:lnSpc>
                        <a:spcAft>
                          <a:spcPts val="0"/>
                        </a:spcAft>
                      </a:pPr>
                      <a:r>
                        <a:rPr lang="en-US" sz="1600" dirty="0">
                          <a:effectLst/>
                        </a:rPr>
                        <a:t>1</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dirty="0">
                          <a:effectLst/>
                        </a:rPr>
                        <a:t>2</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dirty="0">
                          <a:effectLst/>
                        </a:rPr>
                        <a:t>3</a:t>
                      </a:r>
                      <a:endParaRPr lang="en-US" sz="1600" dirty="0">
                        <a:effectLst/>
                        <a:latin typeface="Times New Roman"/>
                        <a:ea typeface="Times New Roman"/>
                      </a:endParaRPr>
                    </a:p>
                  </a:txBody>
                  <a:tcPr marL="68580" marR="68580" marT="0" marB="0" anchor="ctr"/>
                </a:tc>
                <a:tc vMerge="1">
                  <a:txBody>
                    <a:bodyPr/>
                    <a:lstStyle/>
                    <a:p>
                      <a:endParaRPr lang="en-US"/>
                    </a:p>
                  </a:txBody>
                  <a:tcPr/>
                </a:tc>
                <a:tc vMerge="1">
                  <a:txBody>
                    <a:bodyPr/>
                    <a:lstStyle/>
                    <a:p>
                      <a:endParaRPr lang="en-US"/>
                    </a:p>
                  </a:txBody>
                  <a:tcPr/>
                </a:tc>
                <a:tc vMerge="1">
                  <a:txBody>
                    <a:bodyPr/>
                    <a:lstStyle/>
                    <a:p>
                      <a:endParaRPr lang="en-US"/>
                    </a:p>
                  </a:txBody>
                  <a:tcPr/>
                </a:tc>
              </a:tr>
              <a:tr h="456704">
                <a:tc vMerge="1">
                  <a:txBody>
                    <a:bodyPr/>
                    <a:lstStyle/>
                    <a:p>
                      <a:endParaRPr lang="en-US"/>
                    </a:p>
                  </a:txBody>
                  <a:tcPr/>
                </a:tc>
                <a:tc>
                  <a:txBody>
                    <a:bodyPr/>
                    <a:lstStyle/>
                    <a:p>
                      <a:pPr algn="ctr">
                        <a:lnSpc>
                          <a:spcPct val="115000"/>
                        </a:lnSpc>
                        <a:spcAft>
                          <a:spcPts val="0"/>
                        </a:spcAft>
                      </a:pPr>
                      <a:r>
                        <a:rPr lang="en-US" sz="1600" dirty="0">
                          <a:effectLst/>
                        </a:rPr>
                        <a:t>14.96</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14.96</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20.95</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dirty="0">
                          <a:effectLst/>
                        </a:rPr>
                        <a:t>50.87</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dirty="0">
                          <a:effectLst/>
                        </a:rPr>
                        <a:t>16.96</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dirty="0">
                          <a:effectLst/>
                        </a:rPr>
                        <a:t>3.46</a:t>
                      </a:r>
                      <a:endParaRPr lang="en-US" sz="1600" dirty="0">
                        <a:effectLst/>
                        <a:latin typeface="Times New Roman"/>
                        <a:ea typeface="Times New Roman"/>
                      </a:endParaRPr>
                    </a:p>
                  </a:txBody>
                  <a:tcPr marL="68580" marR="68580" marT="0" marB="0" anchor="ctr"/>
                </a:tc>
              </a:tr>
            </a:tbl>
          </a:graphicData>
        </a:graphic>
      </p:graphicFrame>
      <p:sp>
        <p:nvSpPr>
          <p:cNvPr id="5" name="Rectangle 1"/>
          <p:cNvSpPr>
            <a:spLocks noChangeArrowheads="1"/>
          </p:cNvSpPr>
          <p:nvPr/>
        </p:nvSpPr>
        <p:spPr bwMode="auto">
          <a:xfrm>
            <a:off x="228600" y="1141511"/>
            <a:ext cx="6096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bmk="_Toc465717356">
                <a:ln>
                  <a:noFill/>
                </a:ln>
                <a:solidFill>
                  <a:schemeClr val="tx1"/>
                </a:solidFill>
                <a:effectLst/>
                <a:latin typeface="Arial" pitchFamily="34" charset="0"/>
                <a:ea typeface="Times New Roman" pitchFamily="18" charset="0"/>
                <a:cs typeface="Arial" pitchFamily="34" charset="0"/>
              </a:rPr>
              <a:t>1. Kadar </a:t>
            </a:r>
            <a:r>
              <a:rPr kumimoji="0" lang="en-US" altLang="en-US" sz="1400" b="1" i="0" u="none" strike="noStrike" cap="none" normalizeH="0" baseline="0" dirty="0" err="1" smtClean="0" bmk="_Toc465717356">
                <a:ln>
                  <a:noFill/>
                </a:ln>
                <a:solidFill>
                  <a:schemeClr val="tx1"/>
                </a:solidFill>
                <a:effectLst/>
                <a:latin typeface="Arial" pitchFamily="34" charset="0"/>
                <a:ea typeface="Times New Roman" pitchFamily="18" charset="0"/>
                <a:cs typeface="Arial" pitchFamily="34" charset="0"/>
              </a:rPr>
              <a:t>Asam</a:t>
            </a:r>
            <a:r>
              <a:rPr kumimoji="0" lang="en-US" altLang="en-US" sz="1400" b="1" i="0" u="none" strike="noStrike" cap="none" normalizeH="0" baseline="0" dirty="0" smtClean="0" bmk="_Toc465717356">
                <a:ln>
                  <a:noFill/>
                </a:ln>
                <a:solidFill>
                  <a:schemeClr val="tx1"/>
                </a:solidFill>
                <a:effectLst/>
                <a:latin typeface="Arial" pitchFamily="34" charset="0"/>
                <a:ea typeface="Times New Roman" pitchFamily="18" charset="0"/>
                <a:cs typeface="Arial" pitchFamily="34" charset="0"/>
              </a:rPr>
              <a:t> </a:t>
            </a:r>
            <a:r>
              <a:rPr kumimoji="0" lang="en-US" altLang="en-US" sz="1400" b="1" i="0" u="none" strike="noStrike" cap="none" normalizeH="0" baseline="0" dirty="0" err="1" smtClean="0" bmk="_Toc465717356">
                <a:ln>
                  <a:noFill/>
                </a:ln>
                <a:solidFill>
                  <a:schemeClr val="tx1"/>
                </a:solidFill>
                <a:effectLst/>
                <a:latin typeface="Arial" pitchFamily="34" charset="0"/>
                <a:ea typeface="Times New Roman" pitchFamily="18" charset="0"/>
                <a:cs typeface="Arial" pitchFamily="34" charset="0"/>
              </a:rPr>
              <a:t>Sianida</a:t>
            </a:r>
            <a:r>
              <a:rPr kumimoji="0" lang="en-US" altLang="en-US" sz="1400" b="1" i="0" u="none" strike="noStrike" cap="none" normalizeH="0" baseline="0" dirty="0" smtClean="0" bmk="_Toc465717356">
                <a:ln>
                  <a:noFill/>
                </a:ln>
                <a:solidFill>
                  <a:schemeClr val="tx1"/>
                </a:solidFill>
                <a:effectLst/>
                <a:latin typeface="Arial" pitchFamily="34" charset="0"/>
                <a:ea typeface="Times New Roman" pitchFamily="18" charset="0"/>
                <a:cs typeface="Arial" pitchFamily="34" charset="0"/>
              </a:rPr>
              <a:t> </a:t>
            </a:r>
            <a:r>
              <a:rPr kumimoji="0" lang="en-US" altLang="en-US" sz="1400" b="1" i="0" u="none" strike="noStrike" cap="none" normalizeH="0" baseline="0" dirty="0" err="1" smtClean="0" bmk="_Toc465717356">
                <a:ln>
                  <a:noFill/>
                </a:ln>
                <a:solidFill>
                  <a:schemeClr val="tx1"/>
                </a:solidFill>
                <a:effectLst/>
                <a:latin typeface="Arial" pitchFamily="34" charset="0"/>
                <a:ea typeface="Times New Roman" pitchFamily="18" charset="0"/>
                <a:cs typeface="Arial" pitchFamily="34" charset="0"/>
              </a:rPr>
              <a:t>pada</a:t>
            </a:r>
            <a:r>
              <a:rPr kumimoji="0" lang="en-US" altLang="en-US" sz="1400" b="1" i="0" u="none" strike="noStrike" cap="none" normalizeH="0" baseline="0" dirty="0" smtClean="0" bmk="_Toc465717356">
                <a:ln>
                  <a:noFill/>
                </a:ln>
                <a:solidFill>
                  <a:schemeClr val="tx1"/>
                </a:solidFill>
                <a:effectLst/>
                <a:latin typeface="Arial" pitchFamily="34" charset="0"/>
                <a:ea typeface="Times New Roman" pitchFamily="18" charset="0"/>
                <a:cs typeface="Arial" pitchFamily="34" charset="0"/>
              </a:rPr>
              <a:t> </a:t>
            </a:r>
            <a:r>
              <a:rPr kumimoji="0" lang="en-US" altLang="en-US" sz="1400" b="1" i="0" u="none" strike="noStrike" cap="none" normalizeH="0" baseline="0" dirty="0" err="1" smtClean="0" bmk="_Toc465717356">
                <a:ln>
                  <a:noFill/>
                </a:ln>
                <a:solidFill>
                  <a:schemeClr val="tx1"/>
                </a:solidFill>
                <a:effectLst/>
                <a:latin typeface="Arial" pitchFamily="34" charset="0"/>
                <a:ea typeface="Times New Roman" pitchFamily="18" charset="0"/>
                <a:cs typeface="Arial" pitchFamily="34" charset="0"/>
              </a:rPr>
              <a:t>Tepung</a:t>
            </a:r>
            <a:r>
              <a:rPr kumimoji="0" lang="en-US" altLang="en-US" sz="1400" b="1" i="0" u="none" strike="noStrike" cap="none" normalizeH="0" baseline="0" dirty="0" smtClean="0" bmk="_Toc465717356">
                <a:ln>
                  <a:noFill/>
                </a:ln>
                <a:solidFill>
                  <a:schemeClr val="tx1"/>
                </a:solidFill>
                <a:effectLst/>
                <a:latin typeface="Arial" pitchFamily="34" charset="0"/>
                <a:ea typeface="Times New Roman" pitchFamily="18" charset="0"/>
                <a:cs typeface="Arial" pitchFamily="34" charset="0"/>
              </a:rPr>
              <a:t> </a:t>
            </a:r>
            <a:r>
              <a:rPr kumimoji="0" lang="en-US" altLang="en-US" sz="1400" b="1" i="0" u="none" strike="noStrike" cap="none" normalizeH="0" baseline="0" dirty="0" err="1" smtClean="0" bmk="_Toc465717356">
                <a:ln>
                  <a:noFill/>
                </a:ln>
                <a:solidFill>
                  <a:schemeClr val="tx1"/>
                </a:solidFill>
                <a:effectLst/>
                <a:latin typeface="Arial" pitchFamily="34" charset="0"/>
                <a:ea typeface="Times New Roman" pitchFamily="18" charset="0"/>
                <a:cs typeface="Arial" pitchFamily="34" charset="0"/>
              </a:rPr>
              <a:t>Kacang</a:t>
            </a:r>
            <a:r>
              <a:rPr kumimoji="0" lang="en-US" altLang="en-US" sz="1400" b="1" i="0" u="none" strike="noStrike" cap="none" normalizeH="0" baseline="0" dirty="0" smtClean="0" bmk="_Toc465717356">
                <a:ln>
                  <a:noFill/>
                </a:ln>
                <a:solidFill>
                  <a:schemeClr val="tx1"/>
                </a:solidFill>
                <a:effectLst/>
                <a:latin typeface="Arial" pitchFamily="34" charset="0"/>
                <a:ea typeface="Times New Roman" pitchFamily="18" charset="0"/>
                <a:cs typeface="Arial" pitchFamily="34" charset="0"/>
              </a:rPr>
              <a:t> Koro </a:t>
            </a:r>
            <a:r>
              <a:rPr kumimoji="0" lang="en-US" altLang="en-US" sz="1400" b="1" i="0" u="none" strike="noStrike" cap="none" normalizeH="0" baseline="0" dirty="0" err="1" smtClean="0" bmk="_Toc465717356">
                <a:ln>
                  <a:noFill/>
                </a:ln>
                <a:solidFill>
                  <a:schemeClr val="tx1"/>
                </a:solidFill>
                <a:effectLst/>
                <a:latin typeface="Arial" pitchFamily="34" charset="0"/>
                <a:ea typeface="Times New Roman" pitchFamily="18" charset="0"/>
                <a:cs typeface="Arial" pitchFamily="34" charset="0"/>
              </a:rPr>
              <a:t>Pedang</a:t>
            </a:r>
            <a:r>
              <a:rPr kumimoji="0" lang="en-US" altLang="en-US" sz="1400" b="1" i="0" u="none" strike="noStrike" cap="none" normalizeH="0" baseline="0" dirty="0" smtClean="0" bmk="_Toc465717356">
                <a:ln>
                  <a:noFill/>
                </a:ln>
                <a:solidFill>
                  <a:schemeClr val="tx1"/>
                </a:solidFill>
                <a:effectLst/>
                <a:latin typeface="Arial" pitchFamily="34" charset="0"/>
                <a:ea typeface="Times New Roman" pitchFamily="18" charset="0"/>
                <a:cs typeface="Arial" pitchFamily="34" charset="0"/>
              </a:rPr>
              <a:t> (ppm)</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248892" y="3276600"/>
            <a:ext cx="180850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bmk="_Toc465717357">
                <a:ln>
                  <a:noFill/>
                </a:ln>
                <a:solidFill>
                  <a:schemeClr val="tx1"/>
                </a:solidFill>
                <a:effectLst/>
                <a:latin typeface="Arial" pitchFamily="34" charset="0"/>
                <a:ea typeface="Times New Roman" pitchFamily="18" charset="0"/>
                <a:cs typeface="Arial" pitchFamily="34" charset="0"/>
              </a:rPr>
              <a:t>2. </a:t>
            </a:r>
            <a:r>
              <a:rPr kumimoji="0" lang="en-US" altLang="en-US" sz="1400" b="1" i="0" u="none" strike="noStrike" cap="none" normalizeH="0" baseline="0" dirty="0" err="1" smtClean="0" bmk="_Toc465717357">
                <a:ln>
                  <a:noFill/>
                </a:ln>
                <a:solidFill>
                  <a:schemeClr val="tx1"/>
                </a:solidFill>
                <a:effectLst/>
                <a:latin typeface="Arial" pitchFamily="34" charset="0"/>
                <a:ea typeface="Times New Roman" pitchFamily="18" charset="0"/>
                <a:cs typeface="Arial" pitchFamily="34" charset="0"/>
              </a:rPr>
              <a:t>Uji</a:t>
            </a:r>
            <a:r>
              <a:rPr kumimoji="0" lang="en-US" altLang="en-US" sz="1400" b="1" i="0" u="none" strike="noStrike" cap="none" normalizeH="0" baseline="0" dirty="0" smtClean="0" bmk="_Toc465717357">
                <a:ln>
                  <a:noFill/>
                </a:ln>
                <a:solidFill>
                  <a:schemeClr val="tx1"/>
                </a:solidFill>
                <a:effectLst/>
                <a:latin typeface="Arial" pitchFamily="34" charset="0"/>
                <a:ea typeface="Times New Roman" pitchFamily="18" charset="0"/>
                <a:cs typeface="Arial" pitchFamily="34" charset="0"/>
              </a:rPr>
              <a:t> </a:t>
            </a:r>
            <a:r>
              <a:rPr kumimoji="0" lang="en-US" altLang="en-US" sz="1400" b="1" i="0" u="none" strike="noStrike" cap="none" normalizeH="0" baseline="0" dirty="0" err="1" smtClean="0" bmk="_Toc465717357">
                <a:ln>
                  <a:noFill/>
                </a:ln>
                <a:solidFill>
                  <a:schemeClr val="tx1"/>
                </a:solidFill>
                <a:effectLst/>
                <a:latin typeface="Arial" pitchFamily="34" charset="0"/>
                <a:ea typeface="Times New Roman" pitchFamily="18" charset="0"/>
                <a:cs typeface="Arial" pitchFamily="34" charset="0"/>
              </a:rPr>
              <a:t>Organoleptik</a:t>
            </a:r>
            <a:r>
              <a:rPr kumimoji="0" lang="id-ID"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id-ID"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2"/>
          <p:cNvSpPr>
            <a:spLocks noChangeArrowheads="1"/>
          </p:cNvSpPr>
          <p:nvPr/>
        </p:nvSpPr>
        <p:spPr bwMode="auto">
          <a:xfrm>
            <a:off x="304800" y="3654623"/>
            <a:ext cx="101476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400" b="1" dirty="0" err="1" smtClean="0" bmk="_Toc465717357">
                <a:latin typeface="Arial" pitchFamily="34" charset="0"/>
                <a:cs typeface="Arial" pitchFamily="34" charset="0"/>
              </a:rPr>
              <a:t>Warna</a:t>
            </a:r>
            <a:endParaRPr kumimoji="0" lang="id-ID"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90772307"/>
              </p:ext>
            </p:extLst>
          </p:nvPr>
        </p:nvGraphicFramePr>
        <p:xfrm>
          <a:off x="685803" y="4189512"/>
          <a:ext cx="5181597" cy="1754088"/>
        </p:xfrm>
        <a:graphic>
          <a:graphicData uri="http://schemas.openxmlformats.org/drawingml/2006/table">
            <a:tbl>
              <a:tblPr firstRow="1" firstCol="1" bandRow="1">
                <a:tableStyleId>{5C22544A-7EE6-4342-B048-85BDC9FD1C3A}</a:tableStyleId>
              </a:tblPr>
              <a:tblGrid>
                <a:gridCol w="1322344"/>
                <a:gridCol w="747186"/>
                <a:gridCol w="747186"/>
                <a:gridCol w="747186"/>
                <a:gridCol w="747186"/>
                <a:gridCol w="870509"/>
              </a:tblGrid>
              <a:tr h="250584">
                <a:tc>
                  <a:txBody>
                    <a:bodyPr/>
                    <a:lstStyle/>
                    <a:p>
                      <a:pPr algn="ctr">
                        <a:lnSpc>
                          <a:spcPct val="115000"/>
                        </a:lnSpc>
                        <a:spcAft>
                          <a:spcPts val="0"/>
                        </a:spcAft>
                      </a:pPr>
                      <a:r>
                        <a:rPr lang="en-US" sz="1200">
                          <a:effectLst/>
                        </a:rPr>
                        <a:t>Sumber Variansi</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DB</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JK</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KT</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F Hitung</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F Tabel 5%</a:t>
                      </a:r>
                      <a:endParaRPr lang="en-US" sz="1200">
                        <a:effectLst/>
                        <a:latin typeface="Times New Roman"/>
                        <a:ea typeface="Times New Roman"/>
                      </a:endParaRPr>
                    </a:p>
                  </a:txBody>
                  <a:tcPr marL="68580" marR="68580" marT="0" marB="0" anchor="ctr"/>
                </a:tc>
              </a:tr>
              <a:tr h="250584">
                <a:tc>
                  <a:txBody>
                    <a:bodyPr/>
                    <a:lstStyle/>
                    <a:p>
                      <a:pPr algn="ctr">
                        <a:lnSpc>
                          <a:spcPct val="115000"/>
                        </a:lnSpc>
                        <a:spcAft>
                          <a:spcPts val="0"/>
                        </a:spcAft>
                      </a:pPr>
                      <a:r>
                        <a:rPr lang="en-US" sz="1200">
                          <a:effectLst/>
                        </a:rPr>
                        <a:t>Kelompok</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0.202</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0.101</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endParaRPr>
                    </a:p>
                  </a:txBody>
                  <a:tcPr marL="68580" marR="68580" marT="0" marB="0" anchor="ctr"/>
                </a:tc>
              </a:tr>
              <a:tr h="250584">
                <a:tc>
                  <a:txBody>
                    <a:bodyPr/>
                    <a:lstStyle/>
                    <a:p>
                      <a:pPr algn="ctr">
                        <a:lnSpc>
                          <a:spcPct val="115000"/>
                        </a:lnSpc>
                        <a:spcAft>
                          <a:spcPts val="0"/>
                        </a:spcAft>
                      </a:pPr>
                      <a:r>
                        <a:rPr lang="en-US" sz="1200">
                          <a:effectLst/>
                        </a:rPr>
                        <a:t>Faktor A</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0.218</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0.109</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1.046</a:t>
                      </a:r>
                      <a:r>
                        <a:rPr lang="en-US" sz="1200" baseline="30000">
                          <a:effectLst/>
                        </a:rPr>
                        <a:t>tn</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3.63</a:t>
                      </a:r>
                      <a:endParaRPr lang="en-US" sz="1200">
                        <a:effectLst/>
                        <a:latin typeface="Times New Roman"/>
                        <a:ea typeface="Times New Roman"/>
                      </a:endParaRPr>
                    </a:p>
                  </a:txBody>
                  <a:tcPr marL="68580" marR="68580" marT="0" marB="0" anchor="ctr"/>
                </a:tc>
              </a:tr>
              <a:tr h="250584">
                <a:tc>
                  <a:txBody>
                    <a:bodyPr/>
                    <a:lstStyle/>
                    <a:p>
                      <a:pPr algn="ctr">
                        <a:lnSpc>
                          <a:spcPct val="115000"/>
                        </a:lnSpc>
                        <a:spcAft>
                          <a:spcPts val="0"/>
                        </a:spcAft>
                      </a:pPr>
                      <a:r>
                        <a:rPr lang="en-US" sz="1200">
                          <a:effectLst/>
                        </a:rPr>
                        <a:t>Faktor B</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0.273</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0.137</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1.310</a:t>
                      </a:r>
                      <a:r>
                        <a:rPr lang="en-US" sz="1200" baseline="30000">
                          <a:effectLst/>
                        </a:rPr>
                        <a:t>tn</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3.63</a:t>
                      </a:r>
                      <a:endParaRPr lang="en-US" sz="1200">
                        <a:effectLst/>
                        <a:latin typeface="Times New Roman"/>
                        <a:ea typeface="Times New Roman"/>
                      </a:endParaRPr>
                    </a:p>
                  </a:txBody>
                  <a:tcPr marL="68580" marR="68580" marT="0" marB="0" anchor="ctr"/>
                </a:tc>
              </a:tr>
              <a:tr h="250584">
                <a:tc>
                  <a:txBody>
                    <a:bodyPr/>
                    <a:lstStyle/>
                    <a:p>
                      <a:pPr algn="ctr">
                        <a:lnSpc>
                          <a:spcPct val="115000"/>
                        </a:lnSpc>
                        <a:spcAft>
                          <a:spcPts val="0"/>
                        </a:spcAft>
                      </a:pPr>
                      <a:r>
                        <a:rPr lang="en-US" sz="1200">
                          <a:effectLst/>
                        </a:rPr>
                        <a:t>Interaksi AB</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4</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0.469</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0.117</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1.12</a:t>
                      </a:r>
                      <a:r>
                        <a:rPr lang="en-US" sz="1200" baseline="30000">
                          <a:effectLst/>
                        </a:rPr>
                        <a:t> tn</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3.01</a:t>
                      </a:r>
                      <a:endParaRPr lang="en-US" sz="1200">
                        <a:effectLst/>
                        <a:latin typeface="Times New Roman"/>
                        <a:ea typeface="Times New Roman"/>
                      </a:endParaRPr>
                    </a:p>
                  </a:txBody>
                  <a:tcPr marL="68580" marR="68580" marT="0" marB="0" anchor="ctr"/>
                </a:tc>
              </a:tr>
              <a:tr h="250584">
                <a:tc>
                  <a:txBody>
                    <a:bodyPr/>
                    <a:lstStyle/>
                    <a:p>
                      <a:pPr algn="ctr">
                        <a:lnSpc>
                          <a:spcPct val="115000"/>
                        </a:lnSpc>
                        <a:spcAft>
                          <a:spcPts val="0"/>
                        </a:spcAft>
                      </a:pPr>
                      <a:r>
                        <a:rPr lang="en-US" sz="1200">
                          <a:effectLst/>
                        </a:rPr>
                        <a:t>Galat</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16</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1.668</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0.104</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endParaRPr>
                    </a:p>
                  </a:txBody>
                  <a:tcPr marL="68580" marR="68580" marT="0" marB="0" anchor="ctr"/>
                </a:tc>
              </a:tr>
              <a:tr h="250584">
                <a:tc>
                  <a:txBody>
                    <a:bodyPr/>
                    <a:lstStyle/>
                    <a:p>
                      <a:pPr algn="ctr">
                        <a:lnSpc>
                          <a:spcPct val="115000"/>
                        </a:lnSpc>
                        <a:spcAft>
                          <a:spcPts val="0"/>
                        </a:spcAft>
                      </a:pPr>
                      <a:r>
                        <a:rPr lang="en-US" sz="1200">
                          <a:effectLst/>
                        </a:rPr>
                        <a:t>Total</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26</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2.831</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dirty="0">
                          <a:effectLst/>
                        </a:rPr>
                        <a:t> </a:t>
                      </a:r>
                      <a:endParaRPr lang="en-US"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309386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97078422"/>
              </p:ext>
            </p:extLst>
          </p:nvPr>
        </p:nvGraphicFramePr>
        <p:xfrm>
          <a:off x="838200" y="838200"/>
          <a:ext cx="5466204" cy="1905000"/>
        </p:xfrm>
        <a:graphic>
          <a:graphicData uri="http://schemas.openxmlformats.org/drawingml/2006/table">
            <a:tbl>
              <a:tblPr firstRow="1" firstCol="1" bandRow="1">
                <a:tableStyleId>{5C22544A-7EE6-4342-B048-85BDC9FD1C3A}</a:tableStyleId>
              </a:tblPr>
              <a:tblGrid>
                <a:gridCol w="1351246"/>
                <a:gridCol w="791506"/>
                <a:gridCol w="821024"/>
                <a:gridCol w="821024"/>
                <a:gridCol w="791506"/>
                <a:gridCol w="889898"/>
              </a:tblGrid>
              <a:tr h="476250">
                <a:tc>
                  <a:txBody>
                    <a:bodyPr/>
                    <a:lstStyle/>
                    <a:p>
                      <a:pPr algn="ctr">
                        <a:lnSpc>
                          <a:spcPct val="115000"/>
                        </a:lnSpc>
                        <a:spcAft>
                          <a:spcPts val="0"/>
                        </a:spcAft>
                      </a:pPr>
                      <a:r>
                        <a:rPr lang="en-US" sz="1200" dirty="0" err="1">
                          <a:effectLst/>
                        </a:rPr>
                        <a:t>Sumber</a:t>
                      </a:r>
                      <a:r>
                        <a:rPr lang="en-US" sz="1200" dirty="0">
                          <a:effectLst/>
                        </a:rPr>
                        <a:t> </a:t>
                      </a:r>
                      <a:r>
                        <a:rPr lang="en-US" sz="1200" dirty="0" err="1">
                          <a:effectLst/>
                        </a:rPr>
                        <a:t>Variansi</a:t>
                      </a:r>
                      <a:endParaRPr lang="en-US" sz="12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DB</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JK</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KT</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F Hitung</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F Tabel 5%</a:t>
                      </a:r>
                      <a:endParaRPr lang="en-US" sz="1200">
                        <a:effectLst/>
                        <a:latin typeface="Times New Roman"/>
                        <a:ea typeface="Times New Roman"/>
                      </a:endParaRPr>
                    </a:p>
                  </a:txBody>
                  <a:tcPr marL="68580" marR="68580" marT="0" marB="0" anchor="ctr"/>
                </a:tc>
              </a:tr>
              <a:tr h="238125">
                <a:tc>
                  <a:txBody>
                    <a:bodyPr/>
                    <a:lstStyle/>
                    <a:p>
                      <a:pPr algn="ctr">
                        <a:lnSpc>
                          <a:spcPct val="115000"/>
                        </a:lnSpc>
                        <a:spcAft>
                          <a:spcPts val="0"/>
                        </a:spcAft>
                      </a:pPr>
                      <a:r>
                        <a:rPr lang="en-US" sz="1200">
                          <a:effectLst/>
                        </a:rPr>
                        <a:t>Kelompok</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0.00142</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0.00071</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endParaRPr>
                    </a:p>
                  </a:txBody>
                  <a:tcPr marL="68580" marR="68580" marT="0" marB="0" anchor="ctr"/>
                </a:tc>
              </a:tr>
              <a:tr h="238125">
                <a:tc>
                  <a:txBody>
                    <a:bodyPr/>
                    <a:lstStyle/>
                    <a:p>
                      <a:pPr algn="ctr">
                        <a:lnSpc>
                          <a:spcPct val="115000"/>
                        </a:lnSpc>
                        <a:spcAft>
                          <a:spcPts val="0"/>
                        </a:spcAft>
                      </a:pPr>
                      <a:r>
                        <a:rPr lang="en-US" sz="1200">
                          <a:effectLst/>
                        </a:rPr>
                        <a:t>Faktor A</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0.010</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0.0050</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1.43</a:t>
                      </a:r>
                      <a:r>
                        <a:rPr lang="en-US" sz="1200" baseline="30000">
                          <a:effectLst/>
                        </a:rPr>
                        <a:t> tn</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3.63</a:t>
                      </a:r>
                      <a:endParaRPr lang="en-US" sz="1200">
                        <a:effectLst/>
                        <a:latin typeface="Times New Roman"/>
                        <a:ea typeface="Times New Roman"/>
                      </a:endParaRPr>
                    </a:p>
                  </a:txBody>
                  <a:tcPr marL="68580" marR="68580" marT="0" marB="0" anchor="ctr"/>
                </a:tc>
              </a:tr>
              <a:tr h="238125">
                <a:tc>
                  <a:txBody>
                    <a:bodyPr/>
                    <a:lstStyle/>
                    <a:p>
                      <a:pPr algn="ctr">
                        <a:lnSpc>
                          <a:spcPct val="115000"/>
                        </a:lnSpc>
                        <a:spcAft>
                          <a:spcPts val="0"/>
                        </a:spcAft>
                      </a:pPr>
                      <a:r>
                        <a:rPr lang="en-US" sz="1200">
                          <a:effectLst/>
                        </a:rPr>
                        <a:t>Faktor B</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0.017</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0.0083</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2.37</a:t>
                      </a:r>
                      <a:r>
                        <a:rPr lang="en-US" sz="1200" baseline="30000">
                          <a:effectLst/>
                        </a:rPr>
                        <a:t> tn</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3.63</a:t>
                      </a:r>
                      <a:endParaRPr lang="en-US" sz="1200">
                        <a:effectLst/>
                        <a:latin typeface="Times New Roman"/>
                        <a:ea typeface="Times New Roman"/>
                      </a:endParaRPr>
                    </a:p>
                  </a:txBody>
                  <a:tcPr marL="68580" marR="68580" marT="0" marB="0" anchor="ctr"/>
                </a:tc>
              </a:tr>
              <a:tr h="238125">
                <a:tc>
                  <a:txBody>
                    <a:bodyPr/>
                    <a:lstStyle/>
                    <a:p>
                      <a:pPr algn="ctr">
                        <a:lnSpc>
                          <a:spcPct val="115000"/>
                        </a:lnSpc>
                        <a:spcAft>
                          <a:spcPts val="0"/>
                        </a:spcAft>
                      </a:pPr>
                      <a:r>
                        <a:rPr lang="en-US" sz="1200">
                          <a:effectLst/>
                        </a:rPr>
                        <a:t>Interaksi AB</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4</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0.012</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0.0029</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0.82</a:t>
                      </a:r>
                      <a:r>
                        <a:rPr lang="en-US" sz="1200" baseline="30000">
                          <a:effectLst/>
                        </a:rPr>
                        <a:t> tn</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3.01</a:t>
                      </a:r>
                      <a:endParaRPr lang="en-US" sz="1200">
                        <a:effectLst/>
                        <a:latin typeface="Times New Roman"/>
                        <a:ea typeface="Times New Roman"/>
                      </a:endParaRPr>
                    </a:p>
                  </a:txBody>
                  <a:tcPr marL="68580" marR="68580" marT="0" marB="0" anchor="ctr"/>
                </a:tc>
              </a:tr>
              <a:tr h="238125">
                <a:tc>
                  <a:txBody>
                    <a:bodyPr/>
                    <a:lstStyle/>
                    <a:p>
                      <a:pPr algn="ctr">
                        <a:lnSpc>
                          <a:spcPct val="115000"/>
                        </a:lnSpc>
                        <a:spcAft>
                          <a:spcPts val="0"/>
                        </a:spcAft>
                      </a:pPr>
                      <a:r>
                        <a:rPr lang="en-US" sz="1200">
                          <a:effectLst/>
                        </a:rPr>
                        <a:t>Galat</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16</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0.056</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0.0035</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endParaRPr>
                    </a:p>
                  </a:txBody>
                  <a:tcPr marL="68580" marR="68580" marT="0" marB="0" anchor="ctr"/>
                </a:tc>
              </a:tr>
              <a:tr h="238125">
                <a:tc>
                  <a:txBody>
                    <a:bodyPr/>
                    <a:lstStyle/>
                    <a:p>
                      <a:pPr algn="ctr">
                        <a:lnSpc>
                          <a:spcPct val="115000"/>
                        </a:lnSpc>
                        <a:spcAft>
                          <a:spcPts val="0"/>
                        </a:spcAft>
                      </a:pPr>
                      <a:r>
                        <a:rPr lang="en-US" sz="1200">
                          <a:effectLst/>
                        </a:rPr>
                        <a:t>Total</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26</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dirty="0">
                          <a:effectLst/>
                        </a:rPr>
                        <a:t>0.096</a:t>
                      </a:r>
                      <a:endParaRPr lang="en-US" sz="12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200" dirty="0">
                          <a:effectLst/>
                        </a:rPr>
                        <a:t> </a:t>
                      </a:r>
                      <a:endParaRPr lang="en-US" sz="1200" dirty="0">
                        <a:effectLst/>
                        <a:latin typeface="Times New Roman"/>
                        <a:ea typeface="Times New Roman"/>
                      </a:endParaRPr>
                    </a:p>
                  </a:txBody>
                  <a:tcPr marL="68580" marR="68580" marT="0" marB="0" anchor="ctr"/>
                </a:tc>
              </a:tr>
            </a:tbl>
          </a:graphicData>
        </a:graphic>
      </p:graphicFrame>
      <p:sp>
        <p:nvSpPr>
          <p:cNvPr id="4" name="Rectangle 2"/>
          <p:cNvSpPr>
            <a:spLocks noChangeArrowheads="1"/>
          </p:cNvSpPr>
          <p:nvPr/>
        </p:nvSpPr>
        <p:spPr bwMode="auto">
          <a:xfrm>
            <a:off x="458592" y="381000"/>
            <a:ext cx="163057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err="1" smtClean="0" bmk="_Toc465717357">
                <a:ln>
                  <a:noFill/>
                </a:ln>
                <a:solidFill>
                  <a:schemeClr val="tx1"/>
                </a:solidFill>
                <a:effectLst/>
                <a:latin typeface="Arial" pitchFamily="34" charset="0"/>
                <a:ea typeface="Times New Roman" pitchFamily="18" charset="0"/>
                <a:cs typeface="Arial" pitchFamily="34" charset="0"/>
              </a:rPr>
              <a:t>Kenampakan</a:t>
            </a:r>
            <a:r>
              <a:rPr kumimoji="0" lang="id-ID"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id-ID"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2"/>
          <p:cNvSpPr>
            <a:spLocks noChangeArrowheads="1"/>
          </p:cNvSpPr>
          <p:nvPr/>
        </p:nvSpPr>
        <p:spPr bwMode="auto">
          <a:xfrm>
            <a:off x="558083" y="3319643"/>
            <a:ext cx="104227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smtClean="0">
                <a:ln>
                  <a:noFill/>
                </a:ln>
                <a:solidFill>
                  <a:schemeClr val="tx1"/>
                </a:solidFill>
                <a:effectLst/>
                <a:latin typeface="Arial" pitchFamily="34" charset="0"/>
                <a:cs typeface="Arial" pitchFamily="34" charset="0"/>
              </a:rPr>
              <a:t>Aroma</a:t>
            </a:r>
            <a:endParaRPr kumimoji="0" lang="id-ID" altLang="en-US" sz="14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65427147"/>
              </p:ext>
            </p:extLst>
          </p:nvPr>
        </p:nvGraphicFramePr>
        <p:xfrm>
          <a:off x="914400" y="3810000"/>
          <a:ext cx="6934200" cy="1371600"/>
        </p:xfrm>
        <a:graphic>
          <a:graphicData uri="http://schemas.openxmlformats.org/drawingml/2006/table">
            <a:tbl>
              <a:tblPr firstRow="1" firstCol="1" bandRow="1">
                <a:tableStyleId>{5C22544A-7EE6-4342-B048-85BDC9FD1C3A}</a:tableStyleId>
              </a:tblPr>
              <a:tblGrid>
                <a:gridCol w="3360602"/>
                <a:gridCol w="3573598"/>
              </a:tblGrid>
              <a:tr h="342900">
                <a:tc>
                  <a:txBody>
                    <a:bodyPr/>
                    <a:lstStyle/>
                    <a:p>
                      <a:pPr algn="ctr">
                        <a:spcAft>
                          <a:spcPts val="0"/>
                        </a:spcAft>
                      </a:pPr>
                      <a:r>
                        <a:rPr lang="en-US" sz="1600" dirty="0">
                          <a:effectLst/>
                        </a:rPr>
                        <a:t>Lama </a:t>
                      </a:r>
                      <a:r>
                        <a:rPr lang="en-US" sz="1600" dirty="0" err="1">
                          <a:effectLst/>
                        </a:rPr>
                        <a:t>Pengukusan</a:t>
                      </a:r>
                      <a:r>
                        <a:rPr lang="en-US" sz="1600" dirty="0">
                          <a:effectLst/>
                        </a:rPr>
                        <a:t> (B)</a:t>
                      </a:r>
                      <a:endParaRPr lang="en-US" sz="1600" dirty="0">
                        <a:effectLst/>
                        <a:latin typeface="Times New Roman"/>
                        <a:ea typeface="Times New Roman"/>
                      </a:endParaRPr>
                    </a:p>
                  </a:txBody>
                  <a:tcPr marL="68580" marR="68580" marT="0" marB="0" anchor="ctr"/>
                </a:tc>
                <a:tc>
                  <a:txBody>
                    <a:bodyPr/>
                    <a:lstStyle/>
                    <a:p>
                      <a:pPr algn="ctr">
                        <a:spcAft>
                          <a:spcPts val="0"/>
                        </a:spcAft>
                      </a:pPr>
                      <a:r>
                        <a:rPr lang="en-US" sz="1600">
                          <a:effectLst/>
                        </a:rPr>
                        <a:t>Nilai Rata-rata</a:t>
                      </a:r>
                      <a:endParaRPr lang="en-US" sz="1600">
                        <a:effectLst/>
                        <a:latin typeface="Times New Roman"/>
                        <a:ea typeface="Times New Roman"/>
                      </a:endParaRPr>
                    </a:p>
                  </a:txBody>
                  <a:tcPr marL="68580" marR="68580" marT="0" marB="0" anchor="ctr"/>
                </a:tc>
              </a:tr>
              <a:tr h="342900">
                <a:tc>
                  <a:txBody>
                    <a:bodyPr/>
                    <a:lstStyle/>
                    <a:p>
                      <a:pPr algn="ctr">
                        <a:spcAft>
                          <a:spcPts val="0"/>
                        </a:spcAft>
                      </a:pPr>
                      <a:r>
                        <a:rPr lang="id-ID" sz="1600" dirty="0">
                          <a:effectLst/>
                        </a:rPr>
                        <a:t>b</a:t>
                      </a:r>
                      <a:r>
                        <a:rPr lang="id-ID" sz="1600" baseline="-25000" dirty="0">
                          <a:effectLst/>
                        </a:rPr>
                        <a:t>1</a:t>
                      </a:r>
                      <a:r>
                        <a:rPr lang="id-ID" sz="1600" dirty="0">
                          <a:effectLst/>
                        </a:rPr>
                        <a:t> (30 menit)</a:t>
                      </a:r>
                      <a:endParaRPr lang="en-US" sz="1600" dirty="0">
                        <a:effectLst/>
                        <a:latin typeface="Times New Roman"/>
                        <a:ea typeface="Times New Roman"/>
                      </a:endParaRPr>
                    </a:p>
                  </a:txBody>
                  <a:tcPr marL="68580" marR="68580" marT="0" marB="0" anchor="ctr"/>
                </a:tc>
                <a:tc>
                  <a:txBody>
                    <a:bodyPr/>
                    <a:lstStyle/>
                    <a:p>
                      <a:pPr algn="ctr">
                        <a:spcAft>
                          <a:spcPts val="0"/>
                        </a:spcAft>
                      </a:pPr>
                      <a:r>
                        <a:rPr lang="id-ID" sz="1600" dirty="0">
                          <a:effectLst/>
                        </a:rPr>
                        <a:t>3,441 a</a:t>
                      </a:r>
                      <a:endParaRPr lang="en-US" sz="1600" dirty="0">
                        <a:effectLst/>
                        <a:latin typeface="Times New Roman"/>
                        <a:ea typeface="Times New Roman"/>
                      </a:endParaRPr>
                    </a:p>
                  </a:txBody>
                  <a:tcPr marL="68580" marR="68580" marT="0" marB="0" anchor="ctr"/>
                </a:tc>
              </a:tr>
              <a:tr h="342900">
                <a:tc>
                  <a:txBody>
                    <a:bodyPr/>
                    <a:lstStyle/>
                    <a:p>
                      <a:pPr algn="ctr">
                        <a:spcAft>
                          <a:spcPts val="0"/>
                        </a:spcAft>
                      </a:pPr>
                      <a:r>
                        <a:rPr lang="id-ID" sz="1600" dirty="0">
                          <a:effectLst/>
                        </a:rPr>
                        <a:t>b</a:t>
                      </a:r>
                      <a:r>
                        <a:rPr lang="id-ID" sz="1600" baseline="-25000" dirty="0">
                          <a:effectLst/>
                        </a:rPr>
                        <a:t>2</a:t>
                      </a:r>
                      <a:r>
                        <a:rPr lang="id-ID" sz="1600" dirty="0">
                          <a:effectLst/>
                        </a:rPr>
                        <a:t> (45 menit)</a:t>
                      </a:r>
                      <a:endParaRPr lang="en-US" sz="1600" dirty="0">
                        <a:effectLst/>
                        <a:latin typeface="Times New Roman"/>
                        <a:ea typeface="Times New Roman"/>
                      </a:endParaRPr>
                    </a:p>
                  </a:txBody>
                  <a:tcPr marL="68580" marR="68580" marT="0" marB="0" anchor="ctr"/>
                </a:tc>
                <a:tc>
                  <a:txBody>
                    <a:bodyPr/>
                    <a:lstStyle/>
                    <a:p>
                      <a:pPr algn="ctr">
                        <a:spcAft>
                          <a:spcPts val="0"/>
                        </a:spcAft>
                      </a:pPr>
                      <a:r>
                        <a:rPr lang="id-ID" sz="1600" dirty="0">
                          <a:effectLst/>
                        </a:rPr>
                        <a:t>4,259 c</a:t>
                      </a:r>
                      <a:endParaRPr lang="en-US" sz="1600" dirty="0">
                        <a:effectLst/>
                        <a:latin typeface="Times New Roman"/>
                        <a:ea typeface="Times New Roman"/>
                      </a:endParaRPr>
                    </a:p>
                  </a:txBody>
                  <a:tcPr marL="68580" marR="68580" marT="0" marB="0" anchor="ctr"/>
                </a:tc>
              </a:tr>
              <a:tr h="342900">
                <a:tc>
                  <a:txBody>
                    <a:bodyPr/>
                    <a:lstStyle/>
                    <a:p>
                      <a:pPr algn="ctr">
                        <a:spcAft>
                          <a:spcPts val="0"/>
                        </a:spcAft>
                      </a:pPr>
                      <a:r>
                        <a:rPr lang="id-ID" sz="1600">
                          <a:effectLst/>
                        </a:rPr>
                        <a:t>b</a:t>
                      </a:r>
                      <a:r>
                        <a:rPr lang="id-ID" sz="1600" baseline="-25000">
                          <a:effectLst/>
                        </a:rPr>
                        <a:t>3</a:t>
                      </a:r>
                      <a:r>
                        <a:rPr lang="id-ID" sz="1600">
                          <a:effectLst/>
                        </a:rPr>
                        <a:t> (60 menit)</a:t>
                      </a:r>
                      <a:endParaRPr lang="en-US" sz="1600">
                        <a:effectLst/>
                        <a:latin typeface="Times New Roman"/>
                        <a:ea typeface="Times New Roman"/>
                      </a:endParaRPr>
                    </a:p>
                  </a:txBody>
                  <a:tcPr marL="68580" marR="68580" marT="0" marB="0" anchor="ctr"/>
                </a:tc>
                <a:tc>
                  <a:txBody>
                    <a:bodyPr/>
                    <a:lstStyle/>
                    <a:p>
                      <a:pPr algn="ctr">
                        <a:spcAft>
                          <a:spcPts val="0"/>
                        </a:spcAft>
                      </a:pPr>
                      <a:r>
                        <a:rPr lang="id-ID" sz="1600" dirty="0">
                          <a:effectLst/>
                        </a:rPr>
                        <a:t>4,174 b</a:t>
                      </a:r>
                      <a:endParaRPr lang="en-US" sz="16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7879676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chor="ct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n-US" altLang="en-US" spc="0" dirty="0" err="1" bmk="_Toc465717357">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Arial" pitchFamily="34" charset="0"/>
                <a:cs typeface="Arial" pitchFamily="34" charset="0"/>
              </a:rPr>
              <a:t>Produk</a:t>
            </a:r>
            <a:r>
              <a:rPr lang="en-US" altLang="en-US" spc="0" dirty="0" bmk="_Toc465717357">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Arial" pitchFamily="34" charset="0"/>
                <a:cs typeface="Arial" pitchFamily="34" charset="0"/>
              </a:rPr>
              <a:t> </a:t>
            </a:r>
            <a:r>
              <a:rPr lang="en-US" altLang="en-US" spc="0" dirty="0" err="1" bmk="_Toc465717357">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Arial" pitchFamily="34" charset="0"/>
                <a:cs typeface="Arial" pitchFamily="34" charset="0"/>
              </a:rPr>
              <a:t>Terpilih</a:t>
            </a:r>
            <a:r>
              <a:rPr lang="en-US" altLang="en-US" spc="0" dirty="0" bmk="_Toc465717357">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Arial" pitchFamily="34" charset="0"/>
                <a:cs typeface="Arial" pitchFamily="34" charset="0"/>
              </a:rPr>
              <a:t> </a:t>
            </a:r>
            <a:r>
              <a:rPr lang="en-US" altLang="en-US" spc="0" dirty="0" err="1" bmk="_Toc465717357">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Arial" pitchFamily="34" charset="0"/>
                <a:cs typeface="Arial" pitchFamily="34" charset="0"/>
              </a:rPr>
              <a:t>Penelitian</a:t>
            </a:r>
            <a:r>
              <a:rPr lang="en-US" altLang="en-US" spc="0" dirty="0" bmk="_Toc465717357">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Arial" pitchFamily="34" charset="0"/>
                <a:cs typeface="Arial" pitchFamily="34" charset="0"/>
              </a:rPr>
              <a:t> </a:t>
            </a:r>
            <a:r>
              <a:rPr lang="en-US" altLang="en-US" spc="0" dirty="0" err="1" smtClean="0" bmk="_Toc465717357">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Arial" pitchFamily="34" charset="0"/>
                <a:cs typeface="Arial" pitchFamily="34" charset="0"/>
              </a:rPr>
              <a:t>Pendahuluan</a:t>
            </a:r>
            <a:endParaRPr lang="en-US"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234720515"/>
              </p:ext>
            </p:extLst>
          </p:nvPr>
        </p:nvGraphicFramePr>
        <p:xfrm>
          <a:off x="304800" y="1447800"/>
          <a:ext cx="8458199" cy="3733800"/>
        </p:xfrm>
        <a:graphic>
          <a:graphicData uri="http://schemas.openxmlformats.org/drawingml/2006/table">
            <a:tbl>
              <a:tblPr firstRow="1" firstCol="1" bandRow="1">
                <a:tableStyleId>{5C22544A-7EE6-4342-B048-85BDC9FD1C3A}</a:tableStyleId>
              </a:tblPr>
              <a:tblGrid>
                <a:gridCol w="2080717"/>
                <a:gridCol w="1691640"/>
                <a:gridCol w="1608749"/>
                <a:gridCol w="1559692"/>
                <a:gridCol w="1517401"/>
              </a:tblGrid>
              <a:tr h="373380">
                <a:tc>
                  <a:txBody>
                    <a:bodyPr/>
                    <a:lstStyle/>
                    <a:p>
                      <a:pPr algn="ctr">
                        <a:spcBef>
                          <a:spcPts val="200"/>
                        </a:spcBef>
                        <a:spcAft>
                          <a:spcPts val="200"/>
                        </a:spcAft>
                      </a:pPr>
                      <a:r>
                        <a:rPr lang="id-ID" sz="1600" dirty="0">
                          <a:effectLst/>
                        </a:rPr>
                        <a:t>Perlakuan</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Warna</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Aroma</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Kenampakan</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Total</a:t>
                      </a:r>
                      <a:endParaRPr lang="en-US" sz="1600">
                        <a:effectLst/>
                        <a:latin typeface="Times New Roman"/>
                        <a:ea typeface="Times New Roman"/>
                      </a:endParaRPr>
                    </a:p>
                  </a:txBody>
                  <a:tcPr marL="68580" marR="68580" marT="0" marB="0"/>
                </a:tc>
              </a:tr>
              <a:tr h="373380">
                <a:tc>
                  <a:txBody>
                    <a:bodyPr/>
                    <a:lstStyle/>
                    <a:p>
                      <a:pPr algn="ctr">
                        <a:spcBef>
                          <a:spcPts val="200"/>
                        </a:spcBef>
                        <a:spcAft>
                          <a:spcPts val="200"/>
                        </a:spcAft>
                      </a:pPr>
                      <a:r>
                        <a:rPr lang="en-US" sz="1600" dirty="0">
                          <a:effectLst/>
                        </a:rPr>
                        <a:t>a</a:t>
                      </a:r>
                      <a:r>
                        <a:rPr lang="en-US" sz="1600" baseline="-25000" dirty="0">
                          <a:effectLst/>
                        </a:rPr>
                        <a:t>1</a:t>
                      </a:r>
                      <a:r>
                        <a:rPr lang="en-US" sz="1600" dirty="0">
                          <a:effectLst/>
                        </a:rPr>
                        <a:t>b</a:t>
                      </a:r>
                      <a:r>
                        <a:rPr lang="en-US" sz="1600" baseline="-25000" dirty="0">
                          <a:effectLst/>
                        </a:rPr>
                        <a:t>1</a:t>
                      </a:r>
                      <a:endParaRPr lang="en-US" sz="1050" b="1" dirty="0">
                        <a:solidFill>
                          <a:srgbClr val="4F81BD"/>
                        </a:solidFill>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4</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6</a:t>
                      </a:r>
                      <a:endParaRPr lang="en-US" sz="1600">
                        <a:effectLst/>
                        <a:latin typeface="Times New Roman"/>
                        <a:ea typeface="Times New Roman"/>
                      </a:endParaRPr>
                    </a:p>
                  </a:txBody>
                  <a:tcPr marL="68580" marR="68580" marT="0" marB="0" anchor="ctr"/>
                </a:tc>
              </a:tr>
              <a:tr h="373380">
                <a:tc>
                  <a:txBody>
                    <a:bodyPr/>
                    <a:lstStyle/>
                    <a:p>
                      <a:pPr algn="ctr">
                        <a:spcBef>
                          <a:spcPts val="200"/>
                        </a:spcBef>
                        <a:spcAft>
                          <a:spcPts val="200"/>
                        </a:spcAft>
                      </a:pPr>
                      <a:r>
                        <a:rPr lang="en-US" sz="1600">
                          <a:effectLst/>
                        </a:rPr>
                        <a:t>a</a:t>
                      </a:r>
                      <a:r>
                        <a:rPr lang="en-US" sz="1600" baseline="-25000">
                          <a:effectLst/>
                        </a:rPr>
                        <a:t>1</a:t>
                      </a:r>
                      <a:r>
                        <a:rPr lang="en-US" sz="1600">
                          <a:effectLst/>
                        </a:rPr>
                        <a:t>b</a:t>
                      </a:r>
                      <a:r>
                        <a:rPr lang="en-US" sz="1600" baseline="-25000">
                          <a:effectLst/>
                        </a:rPr>
                        <a:t>2</a:t>
                      </a:r>
                      <a:endParaRPr lang="en-US" sz="1050" b="1">
                        <a:solidFill>
                          <a:srgbClr val="4F81BD"/>
                        </a:solidFill>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4</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2</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7</a:t>
                      </a:r>
                      <a:endParaRPr lang="en-US" sz="1600">
                        <a:effectLst/>
                        <a:latin typeface="Times New Roman"/>
                        <a:ea typeface="Times New Roman"/>
                      </a:endParaRPr>
                    </a:p>
                  </a:txBody>
                  <a:tcPr marL="68580" marR="68580" marT="0" marB="0" anchor="ctr"/>
                </a:tc>
              </a:tr>
              <a:tr h="373380">
                <a:tc>
                  <a:txBody>
                    <a:bodyPr/>
                    <a:lstStyle/>
                    <a:p>
                      <a:pPr algn="ctr">
                        <a:spcBef>
                          <a:spcPts val="200"/>
                        </a:spcBef>
                        <a:spcAft>
                          <a:spcPts val="200"/>
                        </a:spcAft>
                      </a:pPr>
                      <a:r>
                        <a:rPr lang="en-US" sz="1600">
                          <a:effectLst/>
                        </a:rPr>
                        <a:t>a</a:t>
                      </a:r>
                      <a:r>
                        <a:rPr lang="en-US" sz="1600" baseline="-25000">
                          <a:effectLst/>
                        </a:rPr>
                        <a:t>1</a:t>
                      </a:r>
                      <a:r>
                        <a:rPr lang="en-US" sz="1600">
                          <a:effectLst/>
                        </a:rPr>
                        <a:t>b</a:t>
                      </a:r>
                      <a:r>
                        <a:rPr lang="en-US" sz="1600" baseline="-25000">
                          <a:effectLst/>
                        </a:rPr>
                        <a:t>3</a:t>
                      </a:r>
                      <a:endParaRPr lang="en-US" sz="1050" b="1">
                        <a:solidFill>
                          <a:srgbClr val="4F81BD"/>
                        </a:solidFill>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3</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5</a:t>
                      </a:r>
                      <a:endParaRPr lang="en-US" sz="1600">
                        <a:effectLst/>
                        <a:latin typeface="Times New Roman"/>
                        <a:ea typeface="Times New Roman"/>
                      </a:endParaRPr>
                    </a:p>
                  </a:txBody>
                  <a:tcPr marL="68580" marR="68580" marT="0" marB="0" anchor="ctr"/>
                </a:tc>
              </a:tr>
              <a:tr h="373380">
                <a:tc>
                  <a:txBody>
                    <a:bodyPr/>
                    <a:lstStyle/>
                    <a:p>
                      <a:pPr algn="ctr">
                        <a:spcBef>
                          <a:spcPts val="200"/>
                        </a:spcBef>
                        <a:spcAft>
                          <a:spcPts val="200"/>
                        </a:spcAft>
                      </a:pPr>
                      <a:r>
                        <a:rPr lang="en-US" sz="1600">
                          <a:effectLst/>
                        </a:rPr>
                        <a:t>a</a:t>
                      </a:r>
                      <a:r>
                        <a:rPr lang="en-US" sz="1600" baseline="-25000">
                          <a:effectLst/>
                        </a:rPr>
                        <a:t>2</a:t>
                      </a:r>
                      <a:r>
                        <a:rPr lang="en-US" sz="1600">
                          <a:effectLst/>
                        </a:rPr>
                        <a:t>b</a:t>
                      </a:r>
                      <a:r>
                        <a:rPr lang="en-US" sz="1600" baseline="-25000">
                          <a:effectLst/>
                        </a:rPr>
                        <a:t>1</a:t>
                      </a:r>
                      <a:endParaRPr lang="en-US" sz="1050" b="1">
                        <a:solidFill>
                          <a:srgbClr val="4F81BD"/>
                        </a:solidFill>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3</a:t>
                      </a:r>
                      <a:endParaRPr lang="en-US" sz="1600">
                        <a:effectLst/>
                        <a:latin typeface="Times New Roman"/>
                        <a:ea typeface="Times New Roman"/>
                      </a:endParaRPr>
                    </a:p>
                  </a:txBody>
                  <a:tcPr marL="68580" marR="68580" marT="0" marB="0" anchor="ctr"/>
                </a:tc>
              </a:tr>
              <a:tr h="373380">
                <a:tc>
                  <a:txBody>
                    <a:bodyPr/>
                    <a:lstStyle/>
                    <a:p>
                      <a:pPr algn="ctr">
                        <a:spcBef>
                          <a:spcPts val="200"/>
                        </a:spcBef>
                        <a:spcAft>
                          <a:spcPts val="200"/>
                        </a:spcAft>
                      </a:pPr>
                      <a:r>
                        <a:rPr lang="en-US" sz="1600" b="1" dirty="0">
                          <a:solidFill>
                            <a:schemeClr val="bg1"/>
                          </a:solidFill>
                          <a:effectLst/>
                        </a:rPr>
                        <a:t>a</a:t>
                      </a:r>
                      <a:r>
                        <a:rPr lang="en-US" sz="1600" b="1" baseline="-25000" dirty="0">
                          <a:solidFill>
                            <a:schemeClr val="bg1"/>
                          </a:solidFill>
                          <a:effectLst/>
                        </a:rPr>
                        <a:t>2</a:t>
                      </a:r>
                      <a:r>
                        <a:rPr lang="en-US" sz="1600" b="1" dirty="0">
                          <a:solidFill>
                            <a:schemeClr val="bg1"/>
                          </a:solidFill>
                          <a:effectLst/>
                        </a:rPr>
                        <a:t>b</a:t>
                      </a:r>
                      <a:r>
                        <a:rPr lang="en-US" sz="1600" b="1" baseline="-25000" dirty="0">
                          <a:solidFill>
                            <a:schemeClr val="bg1"/>
                          </a:solidFill>
                          <a:effectLst/>
                        </a:rPr>
                        <a:t>2</a:t>
                      </a:r>
                      <a:endParaRPr lang="en-US" sz="1050" b="1" dirty="0">
                        <a:solidFill>
                          <a:schemeClr val="bg1"/>
                        </a:solidFill>
                        <a:effectLst/>
                        <a:latin typeface="Times New Roman"/>
                        <a:ea typeface="Times New Roman"/>
                      </a:endParaRPr>
                    </a:p>
                  </a:txBody>
                  <a:tcPr marL="68580" marR="68580" marT="0" marB="0" anchor="ctr">
                    <a:solidFill>
                      <a:schemeClr val="accent1"/>
                    </a:solidFill>
                  </a:tcPr>
                </a:tc>
                <a:tc>
                  <a:txBody>
                    <a:bodyPr/>
                    <a:lstStyle/>
                    <a:p>
                      <a:pPr algn="ctr">
                        <a:spcBef>
                          <a:spcPts val="200"/>
                        </a:spcBef>
                        <a:spcAft>
                          <a:spcPts val="200"/>
                        </a:spcAft>
                      </a:pPr>
                      <a:r>
                        <a:rPr lang="en-US" sz="1600" b="1" dirty="0">
                          <a:solidFill>
                            <a:schemeClr val="bg1"/>
                          </a:solidFill>
                          <a:effectLst/>
                        </a:rPr>
                        <a:t>1</a:t>
                      </a:r>
                      <a:endParaRPr lang="en-US" sz="1600" b="1" dirty="0">
                        <a:solidFill>
                          <a:schemeClr val="bg1"/>
                        </a:solidFill>
                        <a:effectLst/>
                        <a:latin typeface="Times New Roman"/>
                        <a:ea typeface="Times New Roman"/>
                      </a:endParaRPr>
                    </a:p>
                  </a:txBody>
                  <a:tcPr marL="68580" marR="68580" marT="0" marB="0" anchor="ctr">
                    <a:solidFill>
                      <a:schemeClr val="accent1"/>
                    </a:solidFill>
                  </a:tcPr>
                </a:tc>
                <a:tc>
                  <a:txBody>
                    <a:bodyPr/>
                    <a:lstStyle/>
                    <a:p>
                      <a:pPr algn="ctr">
                        <a:spcBef>
                          <a:spcPts val="200"/>
                        </a:spcBef>
                        <a:spcAft>
                          <a:spcPts val="200"/>
                        </a:spcAft>
                      </a:pPr>
                      <a:r>
                        <a:rPr lang="id-ID" sz="1600" b="1" dirty="0">
                          <a:solidFill>
                            <a:schemeClr val="bg1"/>
                          </a:solidFill>
                          <a:effectLst/>
                        </a:rPr>
                        <a:t>3</a:t>
                      </a:r>
                      <a:endParaRPr lang="en-US" sz="1600" b="1" dirty="0">
                        <a:solidFill>
                          <a:schemeClr val="bg1"/>
                        </a:solidFill>
                        <a:effectLst/>
                        <a:latin typeface="Times New Roman"/>
                        <a:ea typeface="Times New Roman"/>
                      </a:endParaRPr>
                    </a:p>
                  </a:txBody>
                  <a:tcPr marL="68580" marR="68580" marT="0" marB="0" anchor="ctr">
                    <a:solidFill>
                      <a:schemeClr val="accent1"/>
                    </a:solidFill>
                  </a:tcPr>
                </a:tc>
                <a:tc>
                  <a:txBody>
                    <a:bodyPr/>
                    <a:lstStyle/>
                    <a:p>
                      <a:pPr algn="ctr">
                        <a:spcBef>
                          <a:spcPts val="200"/>
                        </a:spcBef>
                        <a:spcAft>
                          <a:spcPts val="200"/>
                        </a:spcAft>
                      </a:pPr>
                      <a:r>
                        <a:rPr lang="en-US" sz="1600" b="1" dirty="0">
                          <a:solidFill>
                            <a:schemeClr val="bg1"/>
                          </a:solidFill>
                          <a:effectLst/>
                        </a:rPr>
                        <a:t>4</a:t>
                      </a:r>
                      <a:endParaRPr lang="en-US" sz="1600" b="1" dirty="0">
                        <a:solidFill>
                          <a:schemeClr val="bg1"/>
                        </a:solidFill>
                        <a:effectLst/>
                        <a:latin typeface="Times New Roman"/>
                        <a:ea typeface="Times New Roman"/>
                      </a:endParaRPr>
                    </a:p>
                  </a:txBody>
                  <a:tcPr marL="68580" marR="68580" marT="0" marB="0" anchor="ctr">
                    <a:solidFill>
                      <a:schemeClr val="accent1"/>
                    </a:solidFill>
                  </a:tcPr>
                </a:tc>
                <a:tc>
                  <a:txBody>
                    <a:bodyPr/>
                    <a:lstStyle/>
                    <a:p>
                      <a:pPr algn="ctr">
                        <a:spcBef>
                          <a:spcPts val="200"/>
                        </a:spcBef>
                        <a:spcAft>
                          <a:spcPts val="200"/>
                        </a:spcAft>
                      </a:pPr>
                      <a:r>
                        <a:rPr lang="id-ID" sz="1600" b="1" dirty="0">
                          <a:solidFill>
                            <a:schemeClr val="bg1"/>
                          </a:solidFill>
                          <a:effectLst/>
                        </a:rPr>
                        <a:t>8</a:t>
                      </a:r>
                      <a:endParaRPr lang="en-US" sz="1600" b="1" dirty="0">
                        <a:solidFill>
                          <a:schemeClr val="bg1"/>
                        </a:solidFill>
                        <a:effectLst/>
                        <a:latin typeface="Times New Roman"/>
                        <a:ea typeface="Times New Roman"/>
                      </a:endParaRPr>
                    </a:p>
                  </a:txBody>
                  <a:tcPr marL="68580" marR="68580" marT="0" marB="0" anchor="ctr">
                    <a:solidFill>
                      <a:schemeClr val="accent1"/>
                    </a:solidFill>
                  </a:tcPr>
                </a:tc>
              </a:tr>
              <a:tr h="373380">
                <a:tc>
                  <a:txBody>
                    <a:bodyPr/>
                    <a:lstStyle/>
                    <a:p>
                      <a:pPr algn="ctr">
                        <a:spcBef>
                          <a:spcPts val="200"/>
                        </a:spcBef>
                        <a:spcAft>
                          <a:spcPts val="200"/>
                        </a:spcAft>
                      </a:pPr>
                      <a:r>
                        <a:rPr lang="en-US" sz="1600">
                          <a:effectLst/>
                        </a:rPr>
                        <a:t>a</a:t>
                      </a:r>
                      <a:r>
                        <a:rPr lang="en-US" sz="1600" baseline="-25000">
                          <a:effectLst/>
                        </a:rPr>
                        <a:t>2</a:t>
                      </a:r>
                      <a:r>
                        <a:rPr lang="en-US" sz="1600">
                          <a:effectLst/>
                        </a:rPr>
                        <a:t>b</a:t>
                      </a:r>
                      <a:r>
                        <a:rPr lang="en-US" sz="1600" baseline="-25000">
                          <a:effectLst/>
                        </a:rPr>
                        <a:t>3</a:t>
                      </a:r>
                      <a:endParaRPr lang="en-US" sz="1050" b="1">
                        <a:solidFill>
                          <a:srgbClr val="4F81BD"/>
                        </a:solidFill>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1</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dirty="0">
                          <a:effectLst/>
                        </a:rPr>
                        <a:t>4</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dirty="0">
                          <a:effectLst/>
                        </a:rPr>
                        <a:t>2</a:t>
                      </a:r>
                      <a:endParaRPr lang="en-US" sz="1600" dirty="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7</a:t>
                      </a:r>
                      <a:endParaRPr lang="en-US" sz="1600">
                        <a:effectLst/>
                        <a:latin typeface="Times New Roman"/>
                        <a:ea typeface="Times New Roman"/>
                      </a:endParaRPr>
                    </a:p>
                  </a:txBody>
                  <a:tcPr marL="68580" marR="68580" marT="0" marB="0" anchor="ctr"/>
                </a:tc>
              </a:tr>
              <a:tr h="373380">
                <a:tc>
                  <a:txBody>
                    <a:bodyPr/>
                    <a:lstStyle/>
                    <a:p>
                      <a:pPr algn="ctr">
                        <a:spcBef>
                          <a:spcPts val="200"/>
                        </a:spcBef>
                        <a:spcAft>
                          <a:spcPts val="200"/>
                        </a:spcAft>
                      </a:pPr>
                      <a:r>
                        <a:rPr lang="en-US" sz="1600">
                          <a:effectLst/>
                        </a:rPr>
                        <a:t>a</a:t>
                      </a:r>
                      <a:r>
                        <a:rPr lang="en-US" sz="1600" baseline="-25000">
                          <a:effectLst/>
                        </a:rPr>
                        <a:t>3</a:t>
                      </a:r>
                      <a:r>
                        <a:rPr lang="en-US" sz="1600">
                          <a:effectLst/>
                        </a:rPr>
                        <a:t>b</a:t>
                      </a:r>
                      <a:r>
                        <a:rPr lang="en-US" sz="1600" baseline="-25000">
                          <a:effectLst/>
                        </a:rPr>
                        <a:t>1</a:t>
                      </a:r>
                      <a:endParaRPr lang="en-US" sz="1050" b="1">
                        <a:solidFill>
                          <a:srgbClr val="4F81BD"/>
                        </a:solidFill>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3</a:t>
                      </a:r>
                      <a:endParaRPr lang="en-US" sz="1600">
                        <a:effectLst/>
                        <a:latin typeface="Times New Roman"/>
                        <a:ea typeface="Times New Roman"/>
                      </a:endParaRPr>
                    </a:p>
                  </a:txBody>
                  <a:tcPr marL="68580" marR="68580" marT="0" marB="0" anchor="ctr"/>
                </a:tc>
              </a:tr>
              <a:tr h="373380">
                <a:tc>
                  <a:txBody>
                    <a:bodyPr/>
                    <a:lstStyle/>
                    <a:p>
                      <a:pPr algn="ctr">
                        <a:spcBef>
                          <a:spcPts val="200"/>
                        </a:spcBef>
                        <a:spcAft>
                          <a:spcPts val="200"/>
                        </a:spcAft>
                      </a:pPr>
                      <a:r>
                        <a:rPr lang="en-US" sz="1600">
                          <a:effectLst/>
                        </a:rPr>
                        <a:t>a</a:t>
                      </a:r>
                      <a:r>
                        <a:rPr lang="en-US" sz="1600" baseline="-25000">
                          <a:effectLst/>
                        </a:rPr>
                        <a:t>3</a:t>
                      </a:r>
                      <a:r>
                        <a:rPr lang="en-US" sz="1600">
                          <a:effectLst/>
                        </a:rPr>
                        <a:t>b</a:t>
                      </a:r>
                      <a:r>
                        <a:rPr lang="en-US" sz="1600" baseline="-25000">
                          <a:effectLst/>
                        </a:rPr>
                        <a:t>2</a:t>
                      </a:r>
                      <a:endParaRPr lang="en-US" sz="1050" b="1">
                        <a:solidFill>
                          <a:srgbClr val="4F81BD"/>
                        </a:solidFill>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4</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6</a:t>
                      </a:r>
                      <a:endParaRPr lang="en-US" sz="1600">
                        <a:effectLst/>
                        <a:latin typeface="Times New Roman"/>
                        <a:ea typeface="Times New Roman"/>
                      </a:endParaRPr>
                    </a:p>
                  </a:txBody>
                  <a:tcPr marL="68580" marR="68580" marT="0" marB="0" anchor="ctr"/>
                </a:tc>
              </a:tr>
              <a:tr h="373380">
                <a:tc>
                  <a:txBody>
                    <a:bodyPr/>
                    <a:lstStyle/>
                    <a:p>
                      <a:pPr algn="ctr">
                        <a:spcBef>
                          <a:spcPts val="200"/>
                        </a:spcBef>
                        <a:spcAft>
                          <a:spcPts val="200"/>
                        </a:spcAft>
                      </a:pPr>
                      <a:r>
                        <a:rPr lang="en-US" sz="1600">
                          <a:effectLst/>
                        </a:rPr>
                        <a:t>a</a:t>
                      </a:r>
                      <a:r>
                        <a:rPr lang="en-US" sz="1600" baseline="-25000">
                          <a:effectLst/>
                        </a:rPr>
                        <a:t>3</a:t>
                      </a:r>
                      <a:r>
                        <a:rPr lang="en-US" sz="1600">
                          <a:effectLst/>
                        </a:rPr>
                        <a:t>b</a:t>
                      </a:r>
                      <a:r>
                        <a:rPr lang="en-US" sz="1600" baseline="-25000">
                          <a:effectLst/>
                        </a:rPr>
                        <a:t>3</a:t>
                      </a:r>
                      <a:endParaRPr lang="en-US" sz="1050" b="1">
                        <a:solidFill>
                          <a:srgbClr val="4F81BD"/>
                        </a:solidFill>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a:effectLst/>
                        </a:rPr>
                        <a:t>3</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600">
                          <a:effectLst/>
                        </a:rPr>
                        <a:t>1</a:t>
                      </a:r>
                      <a:endParaRPr lang="en-US" sz="16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600" dirty="0">
                          <a:effectLst/>
                        </a:rPr>
                        <a:t>5</a:t>
                      </a:r>
                      <a:endParaRPr lang="en-US" sz="16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259456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Hasil</a:t>
            </a:r>
            <a:r>
              <a:rPr lang="en-US"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 </a:t>
            </a:r>
            <a:r>
              <a:rPr lang="en-US"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Penelitian</a:t>
            </a:r>
            <a:r>
              <a:rPr lang="en-US"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 </a:t>
            </a:r>
            <a:r>
              <a:rPr lang="en-US"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Utama</a:t>
            </a:r>
            <a:endParaRPr lang="en-US"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3" name="Content Placeholder 2"/>
          <p:cNvSpPr>
            <a:spLocks noGrp="1"/>
          </p:cNvSpPr>
          <p:nvPr>
            <p:ph idx="1"/>
          </p:nvPr>
        </p:nvSpPr>
        <p:spPr>
          <a:xfrm>
            <a:off x="457200" y="1371600"/>
            <a:ext cx="8229600" cy="4525963"/>
          </a:xfrm>
        </p:spPr>
        <p:txBody>
          <a:bodyPr/>
          <a:lstStyle/>
          <a:p>
            <a:pPr marL="0" indent="0">
              <a:buNone/>
            </a:pPr>
            <a:r>
              <a:rPr lang="en-US" dirty="0" smtClean="0">
                <a:solidFill>
                  <a:schemeClr val="accent1">
                    <a:lumMod val="75000"/>
                  </a:schemeClr>
                </a:solidFill>
              </a:rPr>
              <a:t>1. RESPON KIMIA (KADAR AIR)</a:t>
            </a:r>
            <a:endParaRPr lang="en-US" dirty="0">
              <a:solidFill>
                <a:schemeClr val="accent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909948066"/>
              </p:ext>
            </p:extLst>
          </p:nvPr>
        </p:nvGraphicFramePr>
        <p:xfrm>
          <a:off x="457200" y="1981200"/>
          <a:ext cx="5715000" cy="1962912"/>
        </p:xfrm>
        <a:graphic>
          <a:graphicData uri="http://schemas.openxmlformats.org/drawingml/2006/table">
            <a:tbl>
              <a:tblPr firstRow="1" firstCol="1" bandRow="1">
                <a:tableStyleId>{21E4AEA4-8DFA-4A89-87EB-49C32662AFE0}</a:tableStyleId>
              </a:tblPr>
              <a:tblGrid>
                <a:gridCol w="3038354"/>
                <a:gridCol w="2676646"/>
              </a:tblGrid>
              <a:tr h="0">
                <a:tc>
                  <a:txBody>
                    <a:bodyPr/>
                    <a:lstStyle/>
                    <a:p>
                      <a:pPr algn="ctr">
                        <a:lnSpc>
                          <a:spcPct val="115000"/>
                        </a:lnSpc>
                        <a:spcAft>
                          <a:spcPts val="0"/>
                        </a:spcAft>
                      </a:pPr>
                      <a:r>
                        <a:rPr lang="en-US" sz="1600" dirty="0" err="1">
                          <a:effectLst/>
                        </a:rPr>
                        <a:t>Perbandingan</a:t>
                      </a:r>
                      <a:r>
                        <a:rPr lang="en-US" sz="1600" dirty="0">
                          <a:effectLst/>
                        </a:rPr>
                        <a:t> </a:t>
                      </a:r>
                      <a:r>
                        <a:rPr lang="en-US" sz="1600" dirty="0" err="1">
                          <a:effectLst/>
                        </a:rPr>
                        <a:t>Tepung</a:t>
                      </a:r>
                      <a:r>
                        <a:rPr lang="en-US" sz="1600" dirty="0">
                          <a:effectLst/>
                        </a:rPr>
                        <a:t> </a:t>
                      </a:r>
                      <a:r>
                        <a:rPr lang="en-US" sz="1600" dirty="0" err="1">
                          <a:effectLst/>
                        </a:rPr>
                        <a:t>Kacang</a:t>
                      </a:r>
                      <a:r>
                        <a:rPr lang="en-US" sz="1600" dirty="0">
                          <a:effectLst/>
                        </a:rPr>
                        <a:t> Koro </a:t>
                      </a:r>
                      <a:r>
                        <a:rPr lang="en-US" sz="1600" dirty="0" err="1">
                          <a:effectLst/>
                        </a:rPr>
                        <a:t>Pedang</a:t>
                      </a:r>
                      <a:r>
                        <a:rPr lang="en-US" sz="1600" dirty="0">
                          <a:effectLst/>
                        </a:rPr>
                        <a:t> </a:t>
                      </a:r>
                      <a:r>
                        <a:rPr lang="en-US" sz="1600" dirty="0" err="1">
                          <a:effectLst/>
                        </a:rPr>
                        <a:t>dengan</a:t>
                      </a:r>
                      <a:r>
                        <a:rPr lang="en-US" sz="1600" dirty="0">
                          <a:effectLst/>
                        </a:rPr>
                        <a:t> </a:t>
                      </a:r>
                      <a:r>
                        <a:rPr lang="en-US" sz="1600" dirty="0" err="1">
                          <a:effectLst/>
                        </a:rPr>
                        <a:t>Tepung</a:t>
                      </a:r>
                      <a:r>
                        <a:rPr lang="en-US" sz="1600" dirty="0">
                          <a:effectLst/>
                        </a:rPr>
                        <a:t> </a:t>
                      </a:r>
                      <a:r>
                        <a:rPr lang="en-US" sz="1600" dirty="0" err="1">
                          <a:effectLst/>
                        </a:rPr>
                        <a:t>Terigu</a:t>
                      </a:r>
                      <a:r>
                        <a:rPr lang="en-US" sz="1600" dirty="0">
                          <a:effectLst/>
                        </a:rPr>
                        <a:t> (T)</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id-ID" sz="1600">
                          <a:effectLst/>
                        </a:rPr>
                        <a:t>Nilai rata-rata Kadar </a:t>
                      </a:r>
                      <a:r>
                        <a:rPr lang="en-US" sz="1600">
                          <a:effectLst/>
                        </a:rPr>
                        <a:t>Air </a:t>
                      </a:r>
                      <a:r>
                        <a:rPr lang="id-ID" sz="1600">
                          <a:effectLst/>
                        </a:rPr>
                        <a:t>(%)</a:t>
                      </a:r>
                      <a:endParaRPr lang="en-US" sz="1600">
                        <a:effectLst/>
                        <a:latin typeface="Times New Roman"/>
                        <a:ea typeface="Times New Roman"/>
                      </a:endParaRPr>
                    </a:p>
                  </a:txBody>
                  <a:tcPr marL="68580" marR="68580" marT="0" marB="0" anchor="ctr"/>
                </a:tc>
              </a:tr>
              <a:tr h="190500">
                <a:tc>
                  <a:txBody>
                    <a:bodyPr/>
                    <a:lstStyle/>
                    <a:p>
                      <a:pPr algn="ctr">
                        <a:lnSpc>
                          <a:spcPct val="115000"/>
                        </a:lnSpc>
                        <a:spcAft>
                          <a:spcPts val="0"/>
                        </a:spcAft>
                      </a:pPr>
                      <a:r>
                        <a:rPr lang="en-US" sz="1600">
                          <a:effectLst/>
                        </a:rPr>
                        <a:t>t</a:t>
                      </a:r>
                      <a:r>
                        <a:rPr lang="id-ID" sz="1600" baseline="-25000">
                          <a:effectLst/>
                        </a:rPr>
                        <a:t>1</a:t>
                      </a:r>
                      <a:r>
                        <a:rPr lang="id-ID" sz="1600">
                          <a:effectLst/>
                        </a:rPr>
                        <a:t> (</a:t>
                      </a:r>
                      <a:r>
                        <a:rPr lang="en-US" sz="1600">
                          <a:effectLst/>
                        </a:rPr>
                        <a:t>70 : 30</a:t>
                      </a:r>
                      <a:r>
                        <a:rPr lang="id-ID" sz="1600">
                          <a:effectLst/>
                        </a:rPr>
                        <a:t>)</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50.123 b</a:t>
                      </a:r>
                      <a:endParaRPr lang="en-US" sz="1600">
                        <a:effectLst/>
                        <a:latin typeface="Times New Roman"/>
                        <a:ea typeface="Times New Roman"/>
                      </a:endParaRPr>
                    </a:p>
                  </a:txBody>
                  <a:tcPr marL="68580" marR="68580" marT="0" marB="0" anchor="ctr"/>
                </a:tc>
              </a:tr>
              <a:tr h="190500">
                <a:tc>
                  <a:txBody>
                    <a:bodyPr/>
                    <a:lstStyle/>
                    <a:p>
                      <a:pPr algn="ctr">
                        <a:lnSpc>
                          <a:spcPct val="115000"/>
                        </a:lnSpc>
                        <a:spcAft>
                          <a:spcPts val="0"/>
                        </a:spcAft>
                      </a:pPr>
                      <a:r>
                        <a:rPr lang="en-US" sz="1600" dirty="0">
                          <a:effectLst/>
                        </a:rPr>
                        <a:t>t</a:t>
                      </a:r>
                      <a:r>
                        <a:rPr lang="id-ID" sz="1600" baseline="-25000" dirty="0">
                          <a:effectLst/>
                        </a:rPr>
                        <a:t>2</a:t>
                      </a:r>
                      <a:r>
                        <a:rPr lang="id-ID" sz="1600" dirty="0">
                          <a:effectLst/>
                        </a:rPr>
                        <a:t> (</a:t>
                      </a:r>
                      <a:r>
                        <a:rPr lang="en-US" sz="1600" dirty="0">
                          <a:effectLst/>
                        </a:rPr>
                        <a:t>60 : 40</a:t>
                      </a:r>
                      <a:r>
                        <a:rPr lang="id-ID" sz="1600" dirty="0">
                          <a:effectLst/>
                        </a:rPr>
                        <a:t>)</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50.873 b</a:t>
                      </a:r>
                      <a:endParaRPr lang="en-US" sz="1600">
                        <a:effectLst/>
                        <a:latin typeface="Times New Roman"/>
                        <a:ea typeface="Times New Roman"/>
                      </a:endParaRPr>
                    </a:p>
                  </a:txBody>
                  <a:tcPr marL="68580" marR="68580" marT="0" marB="0" anchor="ctr"/>
                </a:tc>
              </a:tr>
              <a:tr h="190500">
                <a:tc>
                  <a:txBody>
                    <a:bodyPr/>
                    <a:lstStyle/>
                    <a:p>
                      <a:pPr algn="ctr">
                        <a:lnSpc>
                          <a:spcPct val="115000"/>
                        </a:lnSpc>
                        <a:spcAft>
                          <a:spcPts val="0"/>
                        </a:spcAft>
                      </a:pPr>
                      <a:r>
                        <a:rPr lang="en-US" sz="1600">
                          <a:effectLst/>
                        </a:rPr>
                        <a:t>t</a:t>
                      </a:r>
                      <a:r>
                        <a:rPr lang="id-ID" sz="1600" baseline="-25000">
                          <a:effectLst/>
                        </a:rPr>
                        <a:t>3</a:t>
                      </a:r>
                      <a:r>
                        <a:rPr lang="id-ID" sz="1600">
                          <a:effectLst/>
                        </a:rPr>
                        <a:t> (</a:t>
                      </a:r>
                      <a:r>
                        <a:rPr lang="en-US" sz="1600">
                          <a:effectLst/>
                        </a:rPr>
                        <a:t>50 : 50</a:t>
                      </a:r>
                      <a:r>
                        <a:rPr lang="id-ID" sz="1600">
                          <a:effectLst/>
                        </a:rPr>
                        <a:t>)</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49.822 b</a:t>
                      </a:r>
                      <a:endParaRPr lang="en-US" sz="1600">
                        <a:effectLst/>
                        <a:latin typeface="Times New Roman"/>
                        <a:ea typeface="Times New Roman"/>
                      </a:endParaRPr>
                    </a:p>
                  </a:txBody>
                  <a:tcPr marL="68580" marR="68580" marT="0" marB="0" anchor="ctr"/>
                </a:tc>
              </a:tr>
              <a:tr h="190500">
                <a:tc>
                  <a:txBody>
                    <a:bodyPr/>
                    <a:lstStyle/>
                    <a:p>
                      <a:pPr algn="ctr">
                        <a:lnSpc>
                          <a:spcPct val="115000"/>
                        </a:lnSpc>
                        <a:spcAft>
                          <a:spcPts val="0"/>
                        </a:spcAft>
                      </a:pPr>
                      <a:r>
                        <a:rPr lang="en-US" sz="1600">
                          <a:effectLst/>
                        </a:rPr>
                        <a:t>t</a:t>
                      </a:r>
                      <a:r>
                        <a:rPr lang="en-US" sz="1600" baseline="-25000">
                          <a:effectLst/>
                        </a:rPr>
                        <a:t>4</a:t>
                      </a:r>
                      <a:r>
                        <a:rPr lang="id-ID" sz="1600">
                          <a:effectLst/>
                        </a:rPr>
                        <a:t> (</a:t>
                      </a:r>
                      <a:r>
                        <a:rPr lang="en-US" sz="1600">
                          <a:effectLst/>
                        </a:rPr>
                        <a:t>0 : 100</a:t>
                      </a:r>
                      <a:r>
                        <a:rPr lang="id-ID" sz="1600">
                          <a:effectLst/>
                        </a:rPr>
                        <a:t>)</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dirty="0">
                          <a:effectLst/>
                        </a:rPr>
                        <a:t>47.217 a</a:t>
                      </a:r>
                      <a:endParaRPr lang="en-US" sz="1600" dirty="0">
                        <a:effectLst/>
                        <a:latin typeface="Times New Roman"/>
                        <a:ea typeface="Times New Roman"/>
                      </a:endParaRPr>
                    </a:p>
                  </a:txBody>
                  <a:tcPr marL="68580" marR="68580" marT="0"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41785343"/>
              </p:ext>
            </p:extLst>
          </p:nvPr>
        </p:nvGraphicFramePr>
        <p:xfrm>
          <a:off x="2971800" y="4408170"/>
          <a:ext cx="5746750" cy="1687830"/>
        </p:xfrm>
        <a:graphic>
          <a:graphicData uri="http://schemas.openxmlformats.org/drawingml/2006/table">
            <a:tbl>
              <a:tblPr firstRow="1" firstCol="1" bandRow="1">
                <a:tableStyleId>{21E4AEA4-8DFA-4A89-87EB-49C32662AFE0}</a:tableStyleId>
              </a:tblPr>
              <a:tblGrid>
                <a:gridCol w="3077962"/>
                <a:gridCol w="2668788"/>
              </a:tblGrid>
              <a:tr h="400050">
                <a:tc>
                  <a:txBody>
                    <a:bodyPr/>
                    <a:lstStyle/>
                    <a:p>
                      <a:pPr algn="ctr">
                        <a:spcAft>
                          <a:spcPts val="0"/>
                        </a:spcAft>
                      </a:pPr>
                      <a:r>
                        <a:rPr lang="en-US" sz="1600" dirty="0" err="1">
                          <a:effectLst/>
                        </a:rPr>
                        <a:t>Konsentrasi</a:t>
                      </a:r>
                      <a:r>
                        <a:rPr lang="en-US" sz="1600" dirty="0">
                          <a:effectLst/>
                        </a:rPr>
                        <a:t> Sodium </a:t>
                      </a:r>
                      <a:r>
                        <a:rPr lang="en-US" sz="1600" dirty="0" err="1">
                          <a:effectLst/>
                        </a:rPr>
                        <a:t>Tripolyphosphate</a:t>
                      </a:r>
                      <a:endParaRPr lang="en-US" sz="1600" dirty="0">
                        <a:effectLst/>
                        <a:latin typeface="Times New Roman"/>
                        <a:ea typeface="Times New Roman"/>
                      </a:endParaRPr>
                    </a:p>
                  </a:txBody>
                  <a:tcPr marL="68580" marR="68580" marT="0" marB="0" anchor="ctr"/>
                </a:tc>
                <a:tc>
                  <a:txBody>
                    <a:bodyPr/>
                    <a:lstStyle/>
                    <a:p>
                      <a:pPr algn="ctr">
                        <a:spcAft>
                          <a:spcPts val="0"/>
                        </a:spcAft>
                      </a:pPr>
                      <a:r>
                        <a:rPr lang="en-US" sz="1600">
                          <a:effectLst/>
                        </a:rPr>
                        <a:t>Nilai Rata-rata Kadar Air (%)</a:t>
                      </a:r>
                      <a:endParaRPr lang="en-US" sz="1600">
                        <a:effectLst/>
                        <a:latin typeface="Times New Roman"/>
                        <a:ea typeface="Times New Roman"/>
                      </a:endParaRPr>
                    </a:p>
                  </a:txBody>
                  <a:tcPr marL="68580" marR="68580" marT="0" marB="0" anchor="ctr"/>
                </a:tc>
              </a:tr>
              <a:tr h="400050">
                <a:tc>
                  <a:txBody>
                    <a:bodyPr/>
                    <a:lstStyle/>
                    <a:p>
                      <a:pPr algn="ctr">
                        <a:spcAft>
                          <a:spcPts val="0"/>
                        </a:spcAft>
                      </a:pPr>
                      <a:r>
                        <a:rPr lang="id-ID" sz="1600">
                          <a:effectLst/>
                        </a:rPr>
                        <a:t>s</a:t>
                      </a:r>
                      <a:r>
                        <a:rPr lang="id-ID" sz="1600" baseline="-25000">
                          <a:effectLst/>
                        </a:rPr>
                        <a:t>1</a:t>
                      </a:r>
                      <a:r>
                        <a:rPr lang="id-ID" sz="1600">
                          <a:effectLst/>
                        </a:rPr>
                        <a:t> (0,25%)</a:t>
                      </a:r>
                      <a:endParaRPr lang="en-US" sz="1600">
                        <a:effectLst/>
                        <a:latin typeface="Times New Roman"/>
                        <a:ea typeface="Times New Roman"/>
                      </a:endParaRPr>
                    </a:p>
                  </a:txBody>
                  <a:tcPr marL="68580" marR="68580" marT="0" marB="0" anchor="ctr"/>
                </a:tc>
                <a:tc>
                  <a:txBody>
                    <a:bodyPr/>
                    <a:lstStyle/>
                    <a:p>
                      <a:pPr algn="ctr">
                        <a:spcAft>
                          <a:spcPts val="0"/>
                        </a:spcAft>
                      </a:pPr>
                      <a:r>
                        <a:rPr lang="id-ID" sz="1600" dirty="0">
                          <a:effectLst/>
                        </a:rPr>
                        <a:t>48.350 a</a:t>
                      </a:r>
                      <a:endParaRPr lang="en-US" sz="1600" dirty="0">
                        <a:effectLst/>
                        <a:latin typeface="Times New Roman"/>
                        <a:ea typeface="Times New Roman"/>
                      </a:endParaRPr>
                    </a:p>
                  </a:txBody>
                  <a:tcPr marL="68580" marR="68580" marT="0" marB="0" anchor="ctr"/>
                </a:tc>
              </a:tr>
              <a:tr h="400050">
                <a:tc>
                  <a:txBody>
                    <a:bodyPr/>
                    <a:lstStyle/>
                    <a:p>
                      <a:pPr algn="ctr">
                        <a:spcAft>
                          <a:spcPts val="0"/>
                        </a:spcAft>
                      </a:pPr>
                      <a:r>
                        <a:rPr lang="id-ID" sz="1600" dirty="0">
                          <a:effectLst/>
                        </a:rPr>
                        <a:t>s</a:t>
                      </a:r>
                      <a:r>
                        <a:rPr lang="id-ID" sz="1600" baseline="-25000" dirty="0">
                          <a:effectLst/>
                        </a:rPr>
                        <a:t>2</a:t>
                      </a:r>
                      <a:r>
                        <a:rPr lang="id-ID" sz="1600" dirty="0">
                          <a:effectLst/>
                        </a:rPr>
                        <a:t> (0,30%)</a:t>
                      </a:r>
                      <a:endParaRPr lang="en-US" sz="1600" dirty="0">
                        <a:effectLst/>
                        <a:latin typeface="Times New Roman"/>
                        <a:ea typeface="Times New Roman"/>
                      </a:endParaRPr>
                    </a:p>
                  </a:txBody>
                  <a:tcPr marL="68580" marR="68580" marT="0" marB="0" anchor="ctr"/>
                </a:tc>
                <a:tc>
                  <a:txBody>
                    <a:bodyPr/>
                    <a:lstStyle/>
                    <a:p>
                      <a:pPr algn="ctr">
                        <a:spcAft>
                          <a:spcPts val="0"/>
                        </a:spcAft>
                      </a:pPr>
                      <a:r>
                        <a:rPr lang="id-ID" sz="1600">
                          <a:effectLst/>
                        </a:rPr>
                        <a:t>49.180 a</a:t>
                      </a:r>
                      <a:endParaRPr lang="en-US" sz="1600">
                        <a:effectLst/>
                        <a:latin typeface="Times New Roman"/>
                        <a:ea typeface="Times New Roman"/>
                      </a:endParaRPr>
                    </a:p>
                  </a:txBody>
                  <a:tcPr marL="68580" marR="68580" marT="0" marB="0" anchor="ctr"/>
                </a:tc>
              </a:tr>
              <a:tr h="400050">
                <a:tc>
                  <a:txBody>
                    <a:bodyPr/>
                    <a:lstStyle/>
                    <a:p>
                      <a:pPr algn="ctr">
                        <a:spcAft>
                          <a:spcPts val="0"/>
                        </a:spcAft>
                      </a:pPr>
                      <a:r>
                        <a:rPr lang="id-ID" sz="1600">
                          <a:effectLst/>
                        </a:rPr>
                        <a:t>s</a:t>
                      </a:r>
                      <a:r>
                        <a:rPr lang="id-ID" sz="1600" baseline="-25000">
                          <a:effectLst/>
                        </a:rPr>
                        <a:t>3</a:t>
                      </a:r>
                      <a:r>
                        <a:rPr lang="id-ID" sz="1600">
                          <a:effectLst/>
                        </a:rPr>
                        <a:t> (0,35%)</a:t>
                      </a:r>
                      <a:endParaRPr lang="en-US" sz="1600">
                        <a:effectLst/>
                        <a:latin typeface="Times New Roman"/>
                        <a:ea typeface="Times New Roman"/>
                      </a:endParaRPr>
                    </a:p>
                  </a:txBody>
                  <a:tcPr marL="68580" marR="68580" marT="0" marB="0" anchor="ctr"/>
                </a:tc>
                <a:tc>
                  <a:txBody>
                    <a:bodyPr/>
                    <a:lstStyle/>
                    <a:p>
                      <a:pPr algn="ctr">
                        <a:spcAft>
                          <a:spcPts val="0"/>
                        </a:spcAft>
                      </a:pPr>
                      <a:r>
                        <a:rPr lang="id-ID" sz="1600" dirty="0">
                          <a:effectLst/>
                        </a:rPr>
                        <a:t>50.996 b</a:t>
                      </a:r>
                      <a:endParaRPr lang="en-US" sz="1600" dirty="0">
                        <a:effectLst/>
                        <a:latin typeface="Times New Roman"/>
                        <a:ea typeface="Times New Roman"/>
                      </a:endParaRPr>
                    </a:p>
                  </a:txBody>
                  <a:tcPr marL="68580" marR="68580" marT="0" marB="0" anchor="ctr"/>
                </a:tc>
              </a:tr>
            </a:tbl>
          </a:graphicData>
        </a:graphic>
      </p:graphicFrame>
      <p:sp>
        <p:nvSpPr>
          <p:cNvPr id="6" name="Rectangle 5"/>
          <p:cNvSpPr/>
          <p:nvPr/>
        </p:nvSpPr>
        <p:spPr>
          <a:xfrm>
            <a:off x="228600" y="6059269"/>
            <a:ext cx="8458200" cy="646331"/>
          </a:xfrm>
          <a:prstGeom prst="rect">
            <a:avLst/>
          </a:prstGeom>
        </p:spPr>
        <p:txBody>
          <a:bodyPr wrap="square">
            <a:spAutoFit/>
          </a:bodyPr>
          <a:lstStyle/>
          <a:p>
            <a:r>
              <a:rPr lang="id-ID" dirty="0"/>
              <a:t>Keterangan : Setiap huruf yang berbeda menunjukkan adanya perbedaan yang nyata pada taraf 5% Uji Duncan</a:t>
            </a:r>
            <a:endParaRPr lang="en-US" dirty="0"/>
          </a:p>
        </p:txBody>
      </p:sp>
    </p:spTree>
    <p:extLst>
      <p:ext uri="{BB962C8B-B14F-4D97-AF65-F5344CB8AC3E}">
        <p14:creationId xmlns:p14="http://schemas.microsoft.com/office/powerpoint/2010/main" val="30562832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solidFill>
                  <a:schemeClr val="accent1">
                    <a:lumMod val="75000"/>
                  </a:schemeClr>
                </a:solidFill>
              </a:rPr>
              <a:t>2. </a:t>
            </a:r>
            <a:r>
              <a:rPr lang="en-US" dirty="0">
                <a:solidFill>
                  <a:schemeClr val="accent1">
                    <a:lumMod val="75000"/>
                  </a:schemeClr>
                </a:solidFill>
              </a:rPr>
              <a:t>RESPON KIMIA (KADAR </a:t>
            </a:r>
            <a:r>
              <a:rPr lang="en-US" dirty="0" smtClean="0">
                <a:solidFill>
                  <a:schemeClr val="accent1">
                    <a:lumMod val="75000"/>
                  </a:schemeClr>
                </a:solidFill>
              </a:rPr>
              <a:t>ABU)</a:t>
            </a:r>
            <a:endParaRPr lang="en-US" dirty="0">
              <a:solidFill>
                <a:schemeClr val="accent1">
                  <a:lumMod val="75000"/>
                </a:schemeClr>
              </a:solidFill>
            </a:endParaRP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63198418"/>
              </p:ext>
            </p:extLst>
          </p:nvPr>
        </p:nvGraphicFramePr>
        <p:xfrm>
          <a:off x="381000" y="990600"/>
          <a:ext cx="8382001" cy="4302900"/>
        </p:xfrm>
        <a:graphic>
          <a:graphicData uri="http://schemas.openxmlformats.org/drawingml/2006/table">
            <a:tbl>
              <a:tblPr firstRow="1" firstCol="1" bandRow="1">
                <a:tableStyleId>{00A15C55-8517-42AA-B614-E9B94910E393}</a:tableStyleId>
              </a:tblPr>
              <a:tblGrid>
                <a:gridCol w="2992374"/>
                <a:gridCol w="1795425"/>
                <a:gridCol w="1797101"/>
                <a:gridCol w="1797101"/>
              </a:tblGrid>
              <a:tr h="288471">
                <a:tc rowSpan="2">
                  <a:txBody>
                    <a:bodyPr/>
                    <a:lstStyle/>
                    <a:p>
                      <a:pPr algn="ctr">
                        <a:lnSpc>
                          <a:spcPct val="115000"/>
                        </a:lnSpc>
                        <a:spcAft>
                          <a:spcPts val="0"/>
                        </a:spcAft>
                      </a:pPr>
                      <a:r>
                        <a:rPr lang="en-US" sz="1600" dirty="0" err="1">
                          <a:effectLst/>
                        </a:rPr>
                        <a:t>Perbandingan</a:t>
                      </a:r>
                      <a:r>
                        <a:rPr lang="en-US" sz="1600" dirty="0">
                          <a:effectLst/>
                        </a:rPr>
                        <a:t> </a:t>
                      </a:r>
                      <a:r>
                        <a:rPr lang="en-US" sz="1600" dirty="0" err="1">
                          <a:effectLst/>
                        </a:rPr>
                        <a:t>Tepung</a:t>
                      </a:r>
                      <a:r>
                        <a:rPr lang="en-US" sz="1600" dirty="0">
                          <a:effectLst/>
                        </a:rPr>
                        <a:t> </a:t>
                      </a:r>
                      <a:r>
                        <a:rPr lang="en-US" sz="1600" dirty="0" err="1">
                          <a:effectLst/>
                        </a:rPr>
                        <a:t>Kacang</a:t>
                      </a:r>
                      <a:r>
                        <a:rPr lang="en-US" sz="1600" dirty="0">
                          <a:effectLst/>
                        </a:rPr>
                        <a:t> Koro </a:t>
                      </a:r>
                      <a:r>
                        <a:rPr lang="en-US" sz="1600" dirty="0" err="1">
                          <a:effectLst/>
                        </a:rPr>
                        <a:t>Pedang</a:t>
                      </a:r>
                      <a:r>
                        <a:rPr lang="en-US" sz="1600" dirty="0">
                          <a:effectLst/>
                        </a:rPr>
                        <a:t> </a:t>
                      </a:r>
                      <a:r>
                        <a:rPr lang="en-US" sz="1600" dirty="0" err="1">
                          <a:effectLst/>
                        </a:rPr>
                        <a:t>dan</a:t>
                      </a:r>
                      <a:r>
                        <a:rPr lang="en-US" sz="1600" dirty="0">
                          <a:effectLst/>
                        </a:rPr>
                        <a:t> </a:t>
                      </a:r>
                      <a:r>
                        <a:rPr lang="en-US" sz="1600" dirty="0" err="1">
                          <a:effectLst/>
                        </a:rPr>
                        <a:t>Tepung</a:t>
                      </a:r>
                      <a:r>
                        <a:rPr lang="en-US" sz="1600" dirty="0">
                          <a:effectLst/>
                        </a:rPr>
                        <a:t> </a:t>
                      </a:r>
                      <a:r>
                        <a:rPr lang="en-US" sz="1600" dirty="0" err="1">
                          <a:effectLst/>
                        </a:rPr>
                        <a:t>Terigu</a:t>
                      </a:r>
                      <a:r>
                        <a:rPr lang="en-US" sz="1600" dirty="0">
                          <a:effectLst/>
                        </a:rPr>
                        <a:t> (T)</a:t>
                      </a:r>
                      <a:endParaRPr lang="en-US" sz="1600" dirty="0">
                        <a:effectLst/>
                        <a:latin typeface="Times New Roman"/>
                        <a:ea typeface="Times New Roman"/>
                      </a:endParaRPr>
                    </a:p>
                  </a:txBody>
                  <a:tcPr marL="68580" marR="68580" marT="0" marB="0" anchor="ctr"/>
                </a:tc>
                <a:tc gridSpan="3">
                  <a:txBody>
                    <a:bodyPr/>
                    <a:lstStyle/>
                    <a:p>
                      <a:pPr algn="ctr">
                        <a:lnSpc>
                          <a:spcPct val="115000"/>
                        </a:lnSpc>
                        <a:spcAft>
                          <a:spcPts val="0"/>
                        </a:spcAft>
                      </a:pPr>
                      <a:r>
                        <a:rPr lang="en-US" sz="1600">
                          <a:effectLst/>
                        </a:rPr>
                        <a:t>Konsentrasi Sodium Tripolyphosphate (S)</a:t>
                      </a:r>
                      <a:endParaRPr lang="en-US" sz="160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r>
              <a:tr h="288471">
                <a:tc vMerge="1">
                  <a:txBody>
                    <a:bodyPr/>
                    <a:lstStyle/>
                    <a:p>
                      <a:endParaRPr lang="en-US"/>
                    </a:p>
                  </a:txBody>
                  <a:tcPr/>
                </a:tc>
                <a:tc>
                  <a:txBody>
                    <a:bodyPr/>
                    <a:lstStyle/>
                    <a:p>
                      <a:pPr algn="ctr">
                        <a:lnSpc>
                          <a:spcPct val="115000"/>
                        </a:lnSpc>
                        <a:spcAft>
                          <a:spcPts val="0"/>
                        </a:spcAft>
                      </a:pPr>
                      <a:r>
                        <a:rPr lang="en-US" sz="1600">
                          <a:effectLst/>
                        </a:rPr>
                        <a:t>s</a:t>
                      </a:r>
                      <a:r>
                        <a:rPr lang="en-US" sz="1600" baseline="-25000">
                          <a:effectLst/>
                        </a:rPr>
                        <a:t>1</a:t>
                      </a:r>
                      <a:r>
                        <a:rPr lang="en-US" sz="1600">
                          <a:effectLst/>
                        </a:rPr>
                        <a:t> (0,25%)</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s</a:t>
                      </a:r>
                      <a:r>
                        <a:rPr lang="en-US" sz="1600" baseline="-25000">
                          <a:effectLst/>
                        </a:rPr>
                        <a:t>2</a:t>
                      </a:r>
                      <a:r>
                        <a:rPr lang="en-US" sz="1600">
                          <a:effectLst/>
                        </a:rPr>
                        <a:t> (0,30%)</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s</a:t>
                      </a:r>
                      <a:r>
                        <a:rPr lang="en-US" sz="1600" baseline="-25000">
                          <a:effectLst/>
                        </a:rPr>
                        <a:t>3 </a:t>
                      </a:r>
                      <a:r>
                        <a:rPr lang="en-US" sz="1600">
                          <a:effectLst/>
                        </a:rPr>
                        <a:t>(0,35%)</a:t>
                      </a:r>
                      <a:endParaRPr lang="en-US" sz="1600">
                        <a:effectLst/>
                        <a:latin typeface="Times New Roman"/>
                        <a:ea typeface="Times New Roman"/>
                      </a:endParaRPr>
                    </a:p>
                  </a:txBody>
                  <a:tcPr marL="68580" marR="68580" marT="0" marB="0" anchor="ctr"/>
                </a:tc>
              </a:tr>
              <a:tr h="288471">
                <a:tc rowSpan="3">
                  <a:txBody>
                    <a:bodyPr/>
                    <a:lstStyle/>
                    <a:p>
                      <a:pPr algn="ctr">
                        <a:lnSpc>
                          <a:spcPct val="115000"/>
                        </a:lnSpc>
                        <a:spcAft>
                          <a:spcPts val="0"/>
                        </a:spcAft>
                      </a:pPr>
                      <a:r>
                        <a:rPr lang="en-US" sz="1600">
                          <a:effectLst/>
                        </a:rPr>
                        <a:t>t</a:t>
                      </a:r>
                      <a:r>
                        <a:rPr lang="en-US" sz="1600" baseline="-25000">
                          <a:effectLst/>
                        </a:rPr>
                        <a:t>1</a:t>
                      </a:r>
                      <a:r>
                        <a:rPr lang="en-US" sz="1600">
                          <a:effectLst/>
                        </a:rPr>
                        <a:t> (70 : 30)</a:t>
                      </a:r>
                      <a:endParaRPr lang="en-US" sz="1600">
                        <a:effectLst/>
                        <a:latin typeface="Times New Roman"/>
                        <a:ea typeface="Times New Roman"/>
                      </a:endParaRPr>
                    </a:p>
                  </a:txBody>
                  <a:tcPr marL="68580" marR="68580" marT="0" marB="0" anchor="ctr"/>
                </a:tc>
                <a:tc>
                  <a:txBody>
                    <a:bodyPr/>
                    <a:lstStyle/>
                    <a:p>
                      <a:pPr algn="r">
                        <a:lnSpc>
                          <a:spcPct val="115000"/>
                        </a:lnSpc>
                        <a:spcAft>
                          <a:spcPts val="0"/>
                        </a:spcAft>
                      </a:pPr>
                      <a:r>
                        <a:rPr lang="en-US" sz="1600">
                          <a:effectLst/>
                        </a:rPr>
                        <a:t>A</a:t>
                      </a:r>
                      <a:endParaRPr lang="en-US" sz="1600">
                        <a:effectLst/>
                        <a:latin typeface="Times New Roman"/>
                        <a:ea typeface="Times New Roman"/>
                      </a:endParaRPr>
                    </a:p>
                  </a:txBody>
                  <a:tcPr marL="68580" marR="68580" marT="0" marB="0" anchor="b"/>
                </a:tc>
                <a:tc>
                  <a:txBody>
                    <a:bodyPr/>
                    <a:lstStyle/>
                    <a:p>
                      <a:pPr algn="r">
                        <a:lnSpc>
                          <a:spcPct val="115000"/>
                        </a:lnSpc>
                        <a:spcAft>
                          <a:spcPts val="0"/>
                        </a:spcAft>
                      </a:pPr>
                      <a:r>
                        <a:rPr lang="en-US" sz="1600">
                          <a:effectLst/>
                        </a:rPr>
                        <a:t>D</a:t>
                      </a:r>
                      <a:endParaRPr lang="en-US" sz="1600">
                        <a:effectLst/>
                        <a:latin typeface="Times New Roman"/>
                        <a:ea typeface="Times New Roman"/>
                      </a:endParaRPr>
                    </a:p>
                  </a:txBody>
                  <a:tcPr marL="68580" marR="68580" marT="0" marB="0" anchor="b"/>
                </a:tc>
                <a:tc>
                  <a:txBody>
                    <a:bodyPr/>
                    <a:lstStyle/>
                    <a:p>
                      <a:pPr algn="r">
                        <a:lnSpc>
                          <a:spcPct val="115000"/>
                        </a:lnSpc>
                        <a:spcAft>
                          <a:spcPts val="0"/>
                        </a:spcAft>
                      </a:pPr>
                      <a:r>
                        <a:rPr lang="en-US" sz="1600">
                          <a:effectLst/>
                        </a:rPr>
                        <a:t>C</a:t>
                      </a:r>
                      <a:endParaRPr lang="en-US" sz="1600">
                        <a:effectLst/>
                        <a:latin typeface="Times New Roman"/>
                        <a:ea typeface="Times New Roman"/>
                      </a:endParaRPr>
                    </a:p>
                  </a:txBody>
                  <a:tcPr marL="68580" marR="68580" marT="0" marB="0" anchor="b"/>
                </a:tc>
              </a:tr>
              <a:tr h="288471">
                <a:tc vMerge="1">
                  <a:txBody>
                    <a:bodyPr/>
                    <a:lstStyle/>
                    <a:p>
                      <a:endParaRPr lang="en-US"/>
                    </a:p>
                  </a:txBody>
                  <a:tcPr/>
                </a:tc>
                <a:tc>
                  <a:txBody>
                    <a:bodyPr/>
                    <a:lstStyle/>
                    <a:p>
                      <a:pPr algn="ctr">
                        <a:lnSpc>
                          <a:spcPct val="115000"/>
                        </a:lnSpc>
                        <a:spcAft>
                          <a:spcPts val="0"/>
                        </a:spcAft>
                      </a:pPr>
                      <a:r>
                        <a:rPr lang="en-US" sz="1600">
                          <a:effectLst/>
                        </a:rPr>
                        <a:t>2.757</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3.833</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4.260</a:t>
                      </a:r>
                      <a:endParaRPr lang="en-US" sz="1600">
                        <a:effectLst/>
                        <a:latin typeface="Times New Roman"/>
                        <a:ea typeface="Times New Roman"/>
                      </a:endParaRPr>
                    </a:p>
                  </a:txBody>
                  <a:tcPr marL="68580" marR="68580" marT="0" marB="0" anchor="ctr"/>
                </a:tc>
              </a:tr>
              <a:tr h="288471">
                <a:tc vMerge="1">
                  <a:txBody>
                    <a:bodyPr/>
                    <a:lstStyle/>
                    <a:p>
                      <a:endParaRPr lang="en-US"/>
                    </a:p>
                  </a:txBody>
                  <a:tcPr/>
                </a:tc>
                <a:tc>
                  <a:txBody>
                    <a:bodyPr/>
                    <a:lstStyle/>
                    <a:p>
                      <a:pPr>
                        <a:lnSpc>
                          <a:spcPct val="115000"/>
                        </a:lnSpc>
                        <a:spcAft>
                          <a:spcPts val="0"/>
                        </a:spcAft>
                      </a:pPr>
                      <a:r>
                        <a:rPr lang="en-US" sz="1600">
                          <a:effectLst/>
                        </a:rPr>
                        <a:t>a</a:t>
                      </a:r>
                      <a:endParaRPr lang="en-US" sz="1600">
                        <a:effectLst/>
                        <a:latin typeface="Times New Roman"/>
                        <a:ea typeface="Times New Roman"/>
                      </a:endParaRPr>
                    </a:p>
                  </a:txBody>
                  <a:tcPr marL="68580" marR="68580" marT="0" marB="0" anchor="b"/>
                </a:tc>
                <a:tc>
                  <a:txBody>
                    <a:bodyPr/>
                    <a:lstStyle/>
                    <a:p>
                      <a:pPr>
                        <a:lnSpc>
                          <a:spcPct val="115000"/>
                        </a:lnSpc>
                        <a:spcAft>
                          <a:spcPts val="0"/>
                        </a:spcAft>
                      </a:pPr>
                      <a:r>
                        <a:rPr lang="en-US" sz="1600">
                          <a:effectLst/>
                        </a:rPr>
                        <a:t>b</a:t>
                      </a:r>
                      <a:endParaRPr lang="en-US" sz="1600">
                        <a:effectLst/>
                        <a:latin typeface="Times New Roman"/>
                        <a:ea typeface="Times New Roman"/>
                      </a:endParaRPr>
                    </a:p>
                  </a:txBody>
                  <a:tcPr marL="68580" marR="68580" marT="0" marB="0" anchor="b"/>
                </a:tc>
                <a:tc>
                  <a:txBody>
                    <a:bodyPr/>
                    <a:lstStyle/>
                    <a:p>
                      <a:pPr>
                        <a:lnSpc>
                          <a:spcPct val="115000"/>
                        </a:lnSpc>
                        <a:spcAft>
                          <a:spcPts val="0"/>
                        </a:spcAft>
                      </a:pPr>
                      <a:r>
                        <a:rPr lang="en-US" sz="1600">
                          <a:effectLst/>
                        </a:rPr>
                        <a:t>c</a:t>
                      </a:r>
                      <a:endParaRPr lang="en-US" sz="1600">
                        <a:effectLst/>
                        <a:latin typeface="Times New Roman"/>
                        <a:ea typeface="Times New Roman"/>
                      </a:endParaRPr>
                    </a:p>
                  </a:txBody>
                  <a:tcPr marL="68580" marR="68580" marT="0" marB="0" anchor="b"/>
                </a:tc>
              </a:tr>
              <a:tr h="288471">
                <a:tc rowSpan="3">
                  <a:txBody>
                    <a:bodyPr/>
                    <a:lstStyle/>
                    <a:p>
                      <a:pPr algn="ctr">
                        <a:lnSpc>
                          <a:spcPct val="115000"/>
                        </a:lnSpc>
                        <a:spcAft>
                          <a:spcPts val="0"/>
                        </a:spcAft>
                      </a:pPr>
                      <a:r>
                        <a:rPr lang="en-US" sz="1600">
                          <a:effectLst/>
                        </a:rPr>
                        <a:t>t</a:t>
                      </a:r>
                      <a:r>
                        <a:rPr lang="en-US" sz="1600" baseline="-25000">
                          <a:effectLst/>
                        </a:rPr>
                        <a:t>2</a:t>
                      </a:r>
                      <a:r>
                        <a:rPr lang="en-US" sz="1600">
                          <a:effectLst/>
                        </a:rPr>
                        <a:t> (60 : 40)</a:t>
                      </a:r>
                      <a:endParaRPr lang="en-US" sz="1600">
                        <a:effectLst/>
                        <a:latin typeface="Times New Roman"/>
                        <a:ea typeface="Times New Roman"/>
                      </a:endParaRPr>
                    </a:p>
                  </a:txBody>
                  <a:tcPr marL="68580" marR="68580" marT="0" marB="0" anchor="ctr"/>
                </a:tc>
                <a:tc>
                  <a:txBody>
                    <a:bodyPr/>
                    <a:lstStyle/>
                    <a:p>
                      <a:pPr algn="r">
                        <a:lnSpc>
                          <a:spcPct val="115000"/>
                        </a:lnSpc>
                        <a:spcAft>
                          <a:spcPts val="0"/>
                        </a:spcAft>
                      </a:pPr>
                      <a:r>
                        <a:rPr lang="en-US" sz="1600">
                          <a:effectLst/>
                        </a:rPr>
                        <a:t>A</a:t>
                      </a:r>
                      <a:endParaRPr lang="en-US" sz="1600">
                        <a:effectLst/>
                        <a:latin typeface="Times New Roman"/>
                        <a:ea typeface="Times New Roman"/>
                      </a:endParaRPr>
                    </a:p>
                  </a:txBody>
                  <a:tcPr marL="68580" marR="68580" marT="0" marB="0" anchor="b"/>
                </a:tc>
                <a:tc>
                  <a:txBody>
                    <a:bodyPr/>
                    <a:lstStyle/>
                    <a:p>
                      <a:pPr algn="r">
                        <a:lnSpc>
                          <a:spcPct val="115000"/>
                        </a:lnSpc>
                        <a:spcAft>
                          <a:spcPts val="0"/>
                        </a:spcAft>
                      </a:pPr>
                      <a:r>
                        <a:rPr lang="en-US" sz="1600">
                          <a:effectLst/>
                        </a:rPr>
                        <a:t>A</a:t>
                      </a:r>
                      <a:endParaRPr lang="en-US" sz="1600">
                        <a:effectLst/>
                        <a:latin typeface="Times New Roman"/>
                        <a:ea typeface="Times New Roman"/>
                      </a:endParaRPr>
                    </a:p>
                  </a:txBody>
                  <a:tcPr marL="68580" marR="68580" marT="0" marB="0" anchor="b"/>
                </a:tc>
                <a:tc>
                  <a:txBody>
                    <a:bodyPr/>
                    <a:lstStyle/>
                    <a:p>
                      <a:pPr algn="r">
                        <a:lnSpc>
                          <a:spcPct val="115000"/>
                        </a:lnSpc>
                        <a:spcAft>
                          <a:spcPts val="0"/>
                        </a:spcAft>
                      </a:pPr>
                      <a:r>
                        <a:rPr lang="en-US" sz="1600">
                          <a:effectLst/>
                        </a:rPr>
                        <a:t>A</a:t>
                      </a:r>
                      <a:endParaRPr lang="en-US" sz="1600">
                        <a:effectLst/>
                        <a:latin typeface="Times New Roman"/>
                        <a:ea typeface="Times New Roman"/>
                      </a:endParaRPr>
                    </a:p>
                  </a:txBody>
                  <a:tcPr marL="68580" marR="68580" marT="0" marB="0" anchor="b"/>
                </a:tc>
              </a:tr>
              <a:tr h="288471">
                <a:tc vMerge="1">
                  <a:txBody>
                    <a:bodyPr/>
                    <a:lstStyle/>
                    <a:p>
                      <a:endParaRPr lang="en-US"/>
                    </a:p>
                  </a:txBody>
                  <a:tcPr/>
                </a:tc>
                <a:tc>
                  <a:txBody>
                    <a:bodyPr/>
                    <a:lstStyle/>
                    <a:p>
                      <a:pPr algn="ctr">
                        <a:lnSpc>
                          <a:spcPct val="115000"/>
                        </a:lnSpc>
                        <a:spcAft>
                          <a:spcPts val="0"/>
                        </a:spcAft>
                      </a:pPr>
                      <a:r>
                        <a:rPr lang="en-US" sz="1600">
                          <a:effectLst/>
                        </a:rPr>
                        <a:t>2.750</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2.685</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3.196</a:t>
                      </a:r>
                      <a:endParaRPr lang="en-US" sz="1600">
                        <a:effectLst/>
                        <a:latin typeface="Times New Roman"/>
                        <a:ea typeface="Times New Roman"/>
                      </a:endParaRPr>
                    </a:p>
                  </a:txBody>
                  <a:tcPr marL="68580" marR="68580" marT="0" marB="0" anchor="ctr"/>
                </a:tc>
              </a:tr>
              <a:tr h="288471">
                <a:tc vMerge="1">
                  <a:txBody>
                    <a:bodyPr/>
                    <a:lstStyle/>
                    <a:p>
                      <a:endParaRPr lang="en-US"/>
                    </a:p>
                  </a:txBody>
                  <a:tcPr/>
                </a:tc>
                <a:tc>
                  <a:txBody>
                    <a:bodyPr/>
                    <a:lstStyle/>
                    <a:p>
                      <a:pPr>
                        <a:lnSpc>
                          <a:spcPct val="115000"/>
                        </a:lnSpc>
                        <a:spcAft>
                          <a:spcPts val="0"/>
                        </a:spcAft>
                      </a:pPr>
                      <a:r>
                        <a:rPr lang="en-US" sz="1600">
                          <a:effectLst/>
                        </a:rPr>
                        <a:t>a</a:t>
                      </a:r>
                      <a:endParaRPr lang="en-US" sz="1600">
                        <a:effectLst/>
                        <a:latin typeface="Times New Roman"/>
                        <a:ea typeface="Times New Roman"/>
                      </a:endParaRPr>
                    </a:p>
                  </a:txBody>
                  <a:tcPr marL="68580" marR="68580" marT="0" marB="0" anchor="b"/>
                </a:tc>
                <a:tc>
                  <a:txBody>
                    <a:bodyPr/>
                    <a:lstStyle/>
                    <a:p>
                      <a:pPr>
                        <a:lnSpc>
                          <a:spcPct val="115000"/>
                        </a:lnSpc>
                        <a:spcAft>
                          <a:spcPts val="0"/>
                        </a:spcAft>
                      </a:pPr>
                      <a:r>
                        <a:rPr lang="en-US" sz="1600">
                          <a:effectLst/>
                        </a:rPr>
                        <a:t>a</a:t>
                      </a:r>
                      <a:endParaRPr lang="en-US" sz="1600">
                        <a:effectLst/>
                        <a:latin typeface="Times New Roman"/>
                        <a:ea typeface="Times New Roman"/>
                      </a:endParaRPr>
                    </a:p>
                  </a:txBody>
                  <a:tcPr marL="68580" marR="68580" marT="0" marB="0" anchor="b"/>
                </a:tc>
                <a:tc>
                  <a:txBody>
                    <a:bodyPr/>
                    <a:lstStyle/>
                    <a:p>
                      <a:pPr>
                        <a:lnSpc>
                          <a:spcPct val="115000"/>
                        </a:lnSpc>
                        <a:spcAft>
                          <a:spcPts val="0"/>
                        </a:spcAft>
                      </a:pPr>
                      <a:r>
                        <a:rPr lang="en-US" sz="1600">
                          <a:effectLst/>
                        </a:rPr>
                        <a:t>b</a:t>
                      </a:r>
                      <a:endParaRPr lang="en-US" sz="1600">
                        <a:effectLst/>
                        <a:latin typeface="Times New Roman"/>
                        <a:ea typeface="Times New Roman"/>
                      </a:endParaRPr>
                    </a:p>
                  </a:txBody>
                  <a:tcPr marL="68580" marR="68580" marT="0" marB="0" anchor="b"/>
                </a:tc>
              </a:tr>
              <a:tr h="288471">
                <a:tc rowSpan="3">
                  <a:txBody>
                    <a:bodyPr/>
                    <a:lstStyle/>
                    <a:p>
                      <a:pPr algn="ctr">
                        <a:lnSpc>
                          <a:spcPct val="115000"/>
                        </a:lnSpc>
                        <a:spcAft>
                          <a:spcPts val="0"/>
                        </a:spcAft>
                      </a:pPr>
                      <a:r>
                        <a:rPr lang="en-US" sz="1600" dirty="0">
                          <a:effectLst/>
                        </a:rPr>
                        <a:t>t</a:t>
                      </a:r>
                      <a:r>
                        <a:rPr lang="en-US" sz="1600" baseline="-25000" dirty="0">
                          <a:effectLst/>
                        </a:rPr>
                        <a:t>3 </a:t>
                      </a:r>
                      <a:r>
                        <a:rPr lang="en-US" sz="1600" dirty="0">
                          <a:effectLst/>
                        </a:rPr>
                        <a:t>(50 : 50)</a:t>
                      </a:r>
                      <a:endParaRPr lang="en-US" sz="1600" dirty="0">
                        <a:effectLst/>
                        <a:latin typeface="Times New Roman"/>
                        <a:ea typeface="Times New Roman"/>
                      </a:endParaRPr>
                    </a:p>
                  </a:txBody>
                  <a:tcPr marL="68580" marR="68580" marT="0" marB="0" anchor="ctr"/>
                </a:tc>
                <a:tc>
                  <a:txBody>
                    <a:bodyPr/>
                    <a:lstStyle/>
                    <a:p>
                      <a:pPr algn="r">
                        <a:lnSpc>
                          <a:spcPct val="115000"/>
                        </a:lnSpc>
                        <a:spcAft>
                          <a:spcPts val="0"/>
                        </a:spcAft>
                      </a:pPr>
                      <a:r>
                        <a:rPr lang="en-US" sz="1600">
                          <a:effectLst/>
                        </a:rPr>
                        <a:t>A</a:t>
                      </a:r>
                      <a:endParaRPr lang="en-US" sz="1600">
                        <a:effectLst/>
                        <a:latin typeface="Times New Roman"/>
                        <a:ea typeface="Times New Roman"/>
                      </a:endParaRPr>
                    </a:p>
                  </a:txBody>
                  <a:tcPr marL="68580" marR="68580" marT="0" marB="0" anchor="b"/>
                </a:tc>
                <a:tc>
                  <a:txBody>
                    <a:bodyPr/>
                    <a:lstStyle/>
                    <a:p>
                      <a:pPr algn="r">
                        <a:lnSpc>
                          <a:spcPct val="115000"/>
                        </a:lnSpc>
                        <a:spcAft>
                          <a:spcPts val="0"/>
                        </a:spcAft>
                      </a:pPr>
                      <a:r>
                        <a:rPr lang="en-US" sz="1600">
                          <a:effectLst/>
                        </a:rPr>
                        <a:t>B</a:t>
                      </a:r>
                      <a:endParaRPr lang="en-US" sz="1600">
                        <a:effectLst/>
                        <a:latin typeface="Times New Roman"/>
                        <a:ea typeface="Times New Roman"/>
                      </a:endParaRPr>
                    </a:p>
                  </a:txBody>
                  <a:tcPr marL="68580" marR="68580" marT="0" marB="0" anchor="b"/>
                </a:tc>
                <a:tc>
                  <a:txBody>
                    <a:bodyPr/>
                    <a:lstStyle/>
                    <a:p>
                      <a:pPr algn="r">
                        <a:lnSpc>
                          <a:spcPct val="115000"/>
                        </a:lnSpc>
                        <a:spcAft>
                          <a:spcPts val="0"/>
                        </a:spcAft>
                      </a:pPr>
                      <a:r>
                        <a:rPr lang="en-US" sz="1600">
                          <a:effectLst/>
                        </a:rPr>
                        <a:t>B</a:t>
                      </a:r>
                      <a:endParaRPr lang="en-US" sz="1600">
                        <a:effectLst/>
                        <a:latin typeface="Times New Roman"/>
                        <a:ea typeface="Times New Roman"/>
                      </a:endParaRPr>
                    </a:p>
                  </a:txBody>
                  <a:tcPr marL="68580" marR="68580" marT="0" marB="0" anchor="b"/>
                </a:tc>
              </a:tr>
              <a:tr h="288471">
                <a:tc vMerge="1">
                  <a:txBody>
                    <a:bodyPr/>
                    <a:lstStyle/>
                    <a:p>
                      <a:endParaRPr lang="en-US"/>
                    </a:p>
                  </a:txBody>
                  <a:tcPr/>
                </a:tc>
                <a:tc>
                  <a:txBody>
                    <a:bodyPr/>
                    <a:lstStyle/>
                    <a:p>
                      <a:pPr algn="ctr">
                        <a:lnSpc>
                          <a:spcPct val="115000"/>
                        </a:lnSpc>
                        <a:spcAft>
                          <a:spcPts val="0"/>
                        </a:spcAft>
                      </a:pPr>
                      <a:r>
                        <a:rPr lang="en-US" sz="1600">
                          <a:effectLst/>
                        </a:rPr>
                        <a:t>2.867</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3.058</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3.691</a:t>
                      </a:r>
                      <a:endParaRPr lang="en-US" sz="1600">
                        <a:effectLst/>
                        <a:latin typeface="Times New Roman"/>
                        <a:ea typeface="Times New Roman"/>
                      </a:endParaRPr>
                    </a:p>
                  </a:txBody>
                  <a:tcPr marL="68580" marR="68580" marT="0" marB="0" anchor="ctr"/>
                </a:tc>
              </a:tr>
              <a:tr h="288471">
                <a:tc vMerge="1">
                  <a:txBody>
                    <a:bodyPr/>
                    <a:lstStyle/>
                    <a:p>
                      <a:endParaRPr lang="en-US"/>
                    </a:p>
                  </a:txBody>
                  <a:tcPr/>
                </a:tc>
                <a:tc>
                  <a:txBody>
                    <a:bodyPr/>
                    <a:lstStyle/>
                    <a:p>
                      <a:pPr>
                        <a:lnSpc>
                          <a:spcPct val="115000"/>
                        </a:lnSpc>
                        <a:spcAft>
                          <a:spcPts val="0"/>
                        </a:spcAft>
                      </a:pPr>
                      <a:r>
                        <a:rPr lang="en-US" sz="1600">
                          <a:effectLst/>
                        </a:rPr>
                        <a:t>a</a:t>
                      </a:r>
                      <a:endParaRPr lang="en-US" sz="1600">
                        <a:effectLst/>
                        <a:latin typeface="Times New Roman"/>
                        <a:ea typeface="Times New Roman"/>
                      </a:endParaRPr>
                    </a:p>
                  </a:txBody>
                  <a:tcPr marL="68580" marR="68580" marT="0" marB="0" anchor="b"/>
                </a:tc>
                <a:tc>
                  <a:txBody>
                    <a:bodyPr/>
                    <a:lstStyle/>
                    <a:p>
                      <a:pPr>
                        <a:lnSpc>
                          <a:spcPct val="115000"/>
                        </a:lnSpc>
                        <a:spcAft>
                          <a:spcPts val="0"/>
                        </a:spcAft>
                      </a:pPr>
                      <a:r>
                        <a:rPr lang="en-US" sz="1600">
                          <a:effectLst/>
                        </a:rPr>
                        <a:t>b</a:t>
                      </a:r>
                      <a:endParaRPr lang="en-US" sz="1600">
                        <a:effectLst/>
                        <a:latin typeface="Times New Roman"/>
                        <a:ea typeface="Times New Roman"/>
                      </a:endParaRPr>
                    </a:p>
                  </a:txBody>
                  <a:tcPr marL="68580" marR="68580" marT="0" marB="0" anchor="b"/>
                </a:tc>
                <a:tc>
                  <a:txBody>
                    <a:bodyPr/>
                    <a:lstStyle/>
                    <a:p>
                      <a:pPr>
                        <a:lnSpc>
                          <a:spcPct val="115000"/>
                        </a:lnSpc>
                        <a:spcAft>
                          <a:spcPts val="0"/>
                        </a:spcAft>
                      </a:pPr>
                      <a:r>
                        <a:rPr lang="en-US" sz="1600">
                          <a:effectLst/>
                        </a:rPr>
                        <a:t>c</a:t>
                      </a:r>
                      <a:endParaRPr lang="en-US" sz="1600">
                        <a:effectLst/>
                        <a:latin typeface="Times New Roman"/>
                        <a:ea typeface="Times New Roman"/>
                      </a:endParaRPr>
                    </a:p>
                  </a:txBody>
                  <a:tcPr marL="68580" marR="68580" marT="0" marB="0" anchor="b"/>
                </a:tc>
              </a:tr>
              <a:tr h="288471">
                <a:tc rowSpan="3">
                  <a:txBody>
                    <a:bodyPr/>
                    <a:lstStyle/>
                    <a:p>
                      <a:pPr algn="ctr">
                        <a:lnSpc>
                          <a:spcPct val="115000"/>
                        </a:lnSpc>
                        <a:spcAft>
                          <a:spcPts val="0"/>
                        </a:spcAft>
                      </a:pPr>
                      <a:r>
                        <a:rPr lang="en-US" sz="1600">
                          <a:effectLst/>
                        </a:rPr>
                        <a:t>t</a:t>
                      </a:r>
                      <a:r>
                        <a:rPr lang="en-US" sz="1600" baseline="-25000">
                          <a:effectLst/>
                        </a:rPr>
                        <a:t>4</a:t>
                      </a:r>
                      <a:r>
                        <a:rPr lang="en-US" sz="1600">
                          <a:effectLst/>
                        </a:rPr>
                        <a:t> (0 : 100)</a:t>
                      </a:r>
                      <a:endParaRPr lang="en-US" sz="1600">
                        <a:effectLst/>
                        <a:latin typeface="Times New Roman"/>
                        <a:ea typeface="Times New Roman"/>
                      </a:endParaRPr>
                    </a:p>
                  </a:txBody>
                  <a:tcPr marL="68580" marR="68580" marT="0" marB="0" anchor="ctr"/>
                </a:tc>
                <a:tc>
                  <a:txBody>
                    <a:bodyPr/>
                    <a:lstStyle/>
                    <a:p>
                      <a:pPr algn="r">
                        <a:lnSpc>
                          <a:spcPct val="115000"/>
                        </a:lnSpc>
                        <a:spcAft>
                          <a:spcPts val="0"/>
                        </a:spcAft>
                      </a:pPr>
                      <a:r>
                        <a:rPr lang="en-US" sz="1600">
                          <a:effectLst/>
                        </a:rPr>
                        <a:t>A</a:t>
                      </a:r>
                      <a:endParaRPr lang="en-US" sz="1600">
                        <a:effectLst/>
                        <a:latin typeface="Times New Roman"/>
                        <a:ea typeface="Times New Roman"/>
                      </a:endParaRPr>
                    </a:p>
                  </a:txBody>
                  <a:tcPr marL="68580" marR="68580" marT="0" marB="0" anchor="b"/>
                </a:tc>
                <a:tc>
                  <a:txBody>
                    <a:bodyPr/>
                    <a:lstStyle/>
                    <a:p>
                      <a:pPr algn="r">
                        <a:lnSpc>
                          <a:spcPct val="115000"/>
                        </a:lnSpc>
                        <a:spcAft>
                          <a:spcPts val="0"/>
                        </a:spcAft>
                      </a:pPr>
                      <a:r>
                        <a:rPr lang="en-US" sz="1600">
                          <a:effectLst/>
                        </a:rPr>
                        <a:t>C</a:t>
                      </a:r>
                      <a:endParaRPr lang="en-US" sz="1600">
                        <a:effectLst/>
                        <a:latin typeface="Times New Roman"/>
                        <a:ea typeface="Times New Roman"/>
                      </a:endParaRPr>
                    </a:p>
                  </a:txBody>
                  <a:tcPr marL="68580" marR="68580" marT="0" marB="0" anchor="b"/>
                </a:tc>
                <a:tc>
                  <a:txBody>
                    <a:bodyPr/>
                    <a:lstStyle/>
                    <a:p>
                      <a:pPr algn="r">
                        <a:lnSpc>
                          <a:spcPct val="115000"/>
                        </a:lnSpc>
                        <a:spcAft>
                          <a:spcPts val="0"/>
                        </a:spcAft>
                      </a:pPr>
                      <a:r>
                        <a:rPr lang="en-US" sz="1600">
                          <a:effectLst/>
                        </a:rPr>
                        <a:t>B</a:t>
                      </a:r>
                      <a:endParaRPr lang="en-US" sz="1600">
                        <a:effectLst/>
                        <a:latin typeface="Times New Roman"/>
                        <a:ea typeface="Times New Roman"/>
                      </a:endParaRPr>
                    </a:p>
                  </a:txBody>
                  <a:tcPr marL="68580" marR="68580" marT="0" marB="0" anchor="b"/>
                </a:tc>
              </a:tr>
              <a:tr h="288471">
                <a:tc vMerge="1">
                  <a:txBody>
                    <a:bodyPr/>
                    <a:lstStyle/>
                    <a:p>
                      <a:endParaRPr lang="en-US"/>
                    </a:p>
                  </a:txBody>
                  <a:tcPr/>
                </a:tc>
                <a:tc>
                  <a:txBody>
                    <a:bodyPr/>
                    <a:lstStyle/>
                    <a:p>
                      <a:pPr algn="ctr">
                        <a:lnSpc>
                          <a:spcPct val="115000"/>
                        </a:lnSpc>
                        <a:spcAft>
                          <a:spcPts val="0"/>
                        </a:spcAft>
                      </a:pPr>
                      <a:r>
                        <a:rPr lang="en-US" sz="1600">
                          <a:effectLst/>
                        </a:rPr>
                        <a:t>2.773</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3.385</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3.596</a:t>
                      </a:r>
                      <a:endParaRPr lang="en-US" sz="1600">
                        <a:effectLst/>
                        <a:latin typeface="Times New Roman"/>
                        <a:ea typeface="Times New Roman"/>
                      </a:endParaRPr>
                    </a:p>
                  </a:txBody>
                  <a:tcPr marL="68580" marR="68580" marT="0" marB="0" anchor="ctr"/>
                </a:tc>
              </a:tr>
              <a:tr h="288471">
                <a:tc vMerge="1">
                  <a:txBody>
                    <a:bodyPr/>
                    <a:lstStyle/>
                    <a:p>
                      <a:endParaRPr lang="en-US"/>
                    </a:p>
                  </a:txBody>
                  <a:tcPr/>
                </a:tc>
                <a:tc>
                  <a:txBody>
                    <a:bodyPr/>
                    <a:lstStyle/>
                    <a:p>
                      <a:pPr>
                        <a:lnSpc>
                          <a:spcPct val="115000"/>
                        </a:lnSpc>
                        <a:spcAft>
                          <a:spcPts val="0"/>
                        </a:spcAft>
                      </a:pPr>
                      <a:r>
                        <a:rPr lang="en-US" sz="1600">
                          <a:effectLst/>
                        </a:rPr>
                        <a:t>a</a:t>
                      </a:r>
                      <a:endParaRPr lang="en-US" sz="1600">
                        <a:effectLst/>
                        <a:latin typeface="Times New Roman"/>
                        <a:ea typeface="Times New Roman"/>
                      </a:endParaRPr>
                    </a:p>
                  </a:txBody>
                  <a:tcPr marL="68580" marR="68580" marT="0" marB="0" anchor="b"/>
                </a:tc>
                <a:tc>
                  <a:txBody>
                    <a:bodyPr/>
                    <a:lstStyle/>
                    <a:p>
                      <a:pPr>
                        <a:lnSpc>
                          <a:spcPct val="115000"/>
                        </a:lnSpc>
                        <a:spcAft>
                          <a:spcPts val="0"/>
                        </a:spcAft>
                      </a:pPr>
                      <a:r>
                        <a:rPr lang="en-US" sz="1600">
                          <a:effectLst/>
                        </a:rPr>
                        <a:t>b</a:t>
                      </a:r>
                      <a:endParaRPr lang="en-US" sz="1600">
                        <a:effectLst/>
                        <a:latin typeface="Times New Roman"/>
                        <a:ea typeface="Times New Roman"/>
                      </a:endParaRPr>
                    </a:p>
                  </a:txBody>
                  <a:tcPr marL="68580" marR="68580" marT="0" marB="0" anchor="b"/>
                </a:tc>
                <a:tc>
                  <a:txBody>
                    <a:bodyPr/>
                    <a:lstStyle/>
                    <a:p>
                      <a:pPr>
                        <a:lnSpc>
                          <a:spcPct val="115000"/>
                        </a:lnSpc>
                        <a:spcAft>
                          <a:spcPts val="0"/>
                        </a:spcAft>
                      </a:pPr>
                      <a:r>
                        <a:rPr lang="en-US" sz="1600" dirty="0">
                          <a:effectLst/>
                        </a:rPr>
                        <a:t>c</a:t>
                      </a:r>
                      <a:endParaRPr lang="en-US" sz="1600" dirty="0">
                        <a:effectLst/>
                        <a:latin typeface="Times New Roman"/>
                        <a:ea typeface="Times New Roman"/>
                      </a:endParaRPr>
                    </a:p>
                  </a:txBody>
                  <a:tcPr marL="68580" marR="68580" marT="0" marB="0" anchor="b"/>
                </a:tc>
              </a:tr>
            </a:tbl>
          </a:graphicData>
        </a:graphic>
      </p:graphicFrame>
      <p:sp>
        <p:nvSpPr>
          <p:cNvPr id="5" name="Rectangle 4"/>
          <p:cNvSpPr/>
          <p:nvPr/>
        </p:nvSpPr>
        <p:spPr>
          <a:xfrm>
            <a:off x="381000" y="5384958"/>
            <a:ext cx="8382000" cy="923330"/>
          </a:xfrm>
          <a:prstGeom prst="rect">
            <a:avLst/>
          </a:prstGeom>
        </p:spPr>
        <p:txBody>
          <a:bodyPr wrap="square">
            <a:spAutoFit/>
          </a:bodyPr>
          <a:lstStyle/>
          <a:p>
            <a:r>
              <a:rPr lang="en-US" dirty="0" err="1"/>
              <a:t>Keterangan</a:t>
            </a:r>
            <a:r>
              <a:rPr lang="en-US" dirty="0"/>
              <a:t> : </a:t>
            </a:r>
            <a:r>
              <a:rPr lang="en-US" dirty="0" err="1"/>
              <a:t>Nilai</a:t>
            </a:r>
            <a:r>
              <a:rPr lang="en-US" dirty="0"/>
              <a:t> rata-rata yang </a:t>
            </a:r>
            <a:r>
              <a:rPr lang="en-US" dirty="0" err="1"/>
              <a:t>ditandai</a:t>
            </a:r>
            <a:r>
              <a:rPr lang="en-US" dirty="0"/>
              <a:t> </a:t>
            </a:r>
            <a:r>
              <a:rPr lang="en-US" dirty="0" err="1"/>
              <a:t>dengan</a:t>
            </a:r>
            <a:r>
              <a:rPr lang="en-US" dirty="0"/>
              <a:t> </a:t>
            </a:r>
            <a:r>
              <a:rPr lang="en-US" dirty="0" err="1"/>
              <a:t>huruf</a:t>
            </a:r>
            <a:r>
              <a:rPr lang="en-US" dirty="0"/>
              <a:t> yang </a:t>
            </a:r>
            <a:r>
              <a:rPr lang="en-US" dirty="0" err="1"/>
              <a:t>sama</a:t>
            </a:r>
            <a:r>
              <a:rPr lang="en-US" dirty="0"/>
              <a:t> </a:t>
            </a:r>
            <a:r>
              <a:rPr lang="en-US" dirty="0" err="1"/>
              <a:t>menunjukan</a:t>
            </a:r>
            <a:r>
              <a:rPr lang="en-US" dirty="0"/>
              <a:t> </a:t>
            </a:r>
            <a:r>
              <a:rPr lang="en-US" dirty="0" err="1"/>
              <a:t>tidak</a:t>
            </a:r>
            <a:r>
              <a:rPr lang="en-US" dirty="0"/>
              <a:t> </a:t>
            </a:r>
            <a:r>
              <a:rPr lang="en-US" dirty="0" err="1"/>
              <a:t>berbeda</a:t>
            </a:r>
            <a:r>
              <a:rPr lang="en-US" dirty="0"/>
              <a:t> </a:t>
            </a:r>
            <a:r>
              <a:rPr lang="en-US" dirty="0" err="1"/>
              <a:t>nyata</a:t>
            </a:r>
            <a:r>
              <a:rPr lang="en-US" dirty="0"/>
              <a:t> </a:t>
            </a:r>
            <a:r>
              <a:rPr lang="en-US" dirty="0" err="1"/>
              <a:t>pada</a:t>
            </a:r>
            <a:r>
              <a:rPr lang="en-US" dirty="0"/>
              <a:t> </a:t>
            </a:r>
            <a:r>
              <a:rPr lang="en-US" dirty="0" err="1"/>
              <a:t>taraf</a:t>
            </a:r>
            <a:r>
              <a:rPr lang="en-US" dirty="0"/>
              <a:t> 5% </a:t>
            </a:r>
            <a:r>
              <a:rPr lang="en-US" dirty="0" err="1"/>
              <a:t>menurut</a:t>
            </a:r>
            <a:r>
              <a:rPr lang="en-US" dirty="0"/>
              <a:t> </a:t>
            </a:r>
            <a:r>
              <a:rPr lang="en-US" dirty="0" err="1"/>
              <a:t>uji</a:t>
            </a:r>
            <a:r>
              <a:rPr lang="en-US" dirty="0"/>
              <a:t> Duncan. </a:t>
            </a:r>
            <a:r>
              <a:rPr lang="en-US" dirty="0" err="1"/>
              <a:t>Notasi</a:t>
            </a:r>
            <a:r>
              <a:rPr lang="en-US" dirty="0"/>
              <a:t> </a:t>
            </a:r>
            <a:r>
              <a:rPr lang="en-US" dirty="0" err="1"/>
              <a:t>huruf</a:t>
            </a:r>
            <a:r>
              <a:rPr lang="en-US" dirty="0"/>
              <a:t> </a:t>
            </a:r>
            <a:r>
              <a:rPr lang="en-US" dirty="0" err="1"/>
              <a:t>kecil</a:t>
            </a:r>
            <a:r>
              <a:rPr lang="en-US" dirty="0"/>
              <a:t> </a:t>
            </a:r>
            <a:r>
              <a:rPr lang="en-US" dirty="0" err="1"/>
              <a:t>dibaca</a:t>
            </a:r>
            <a:r>
              <a:rPr lang="en-US" dirty="0"/>
              <a:t> horizontal </a:t>
            </a:r>
            <a:r>
              <a:rPr lang="en-US" dirty="0" err="1"/>
              <a:t>sedangkan</a:t>
            </a:r>
            <a:r>
              <a:rPr lang="en-US" dirty="0"/>
              <a:t> </a:t>
            </a:r>
            <a:r>
              <a:rPr lang="en-US" dirty="0" err="1"/>
              <a:t>notasi</a:t>
            </a:r>
            <a:r>
              <a:rPr lang="en-US" dirty="0"/>
              <a:t> </a:t>
            </a:r>
            <a:r>
              <a:rPr lang="en-US" dirty="0" err="1"/>
              <a:t>huruf</a:t>
            </a:r>
            <a:r>
              <a:rPr lang="en-US" dirty="0"/>
              <a:t> </a:t>
            </a:r>
            <a:r>
              <a:rPr lang="en-US" dirty="0" err="1"/>
              <a:t>kapital</a:t>
            </a:r>
            <a:r>
              <a:rPr lang="en-US" dirty="0"/>
              <a:t> </a:t>
            </a:r>
            <a:r>
              <a:rPr lang="en-US" dirty="0" err="1"/>
              <a:t>dibaca</a:t>
            </a:r>
            <a:r>
              <a:rPr lang="en-US" dirty="0"/>
              <a:t> </a:t>
            </a:r>
            <a:r>
              <a:rPr lang="en-US" dirty="0" err="1"/>
              <a:t>vertikal</a:t>
            </a:r>
            <a:r>
              <a:rPr lang="en-US" dirty="0"/>
              <a:t>.</a:t>
            </a:r>
          </a:p>
        </p:txBody>
      </p:sp>
    </p:spTree>
    <p:extLst>
      <p:ext uri="{BB962C8B-B14F-4D97-AF65-F5344CB8AC3E}">
        <p14:creationId xmlns:p14="http://schemas.microsoft.com/office/powerpoint/2010/main" val="2878993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0" dirty="0"/>
          </a:p>
        </p:txBody>
      </p:sp>
      <p:sp>
        <p:nvSpPr>
          <p:cNvPr id="3" name="Content Placeholder 2"/>
          <p:cNvSpPr>
            <a:spLocks noGrp="1"/>
          </p:cNvSpPr>
          <p:nvPr>
            <p:ph idx="1"/>
          </p:nvPr>
        </p:nvSpPr>
        <p:spPr/>
        <p:txBody>
          <a:bodyPr/>
          <a:lstStyle/>
          <a:p>
            <a:pPr marL="0" indent="0">
              <a:buNone/>
            </a:pPr>
            <a:endParaRPr lang="en-US" dirty="0"/>
          </a:p>
        </p:txBody>
      </p:sp>
      <p:sp>
        <p:nvSpPr>
          <p:cNvPr id="7" name="Oval 6"/>
          <p:cNvSpPr/>
          <p:nvPr/>
        </p:nvSpPr>
        <p:spPr>
          <a:xfrm>
            <a:off x="304800" y="914400"/>
            <a:ext cx="2057400" cy="2057400"/>
          </a:xfrm>
          <a:prstGeom prst="ellipse">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smtClean="0"/>
              <a:t>Identifikasi</a:t>
            </a:r>
            <a:r>
              <a:rPr lang="en-US" dirty="0" smtClean="0"/>
              <a:t> </a:t>
            </a:r>
            <a:r>
              <a:rPr lang="en-US" dirty="0" err="1" smtClean="0"/>
              <a:t>Masalah</a:t>
            </a:r>
            <a:endParaRPr lang="en-US" dirty="0"/>
          </a:p>
        </p:txBody>
      </p:sp>
      <p:sp>
        <p:nvSpPr>
          <p:cNvPr id="13" name="Rectangle 12"/>
          <p:cNvSpPr/>
          <p:nvPr/>
        </p:nvSpPr>
        <p:spPr>
          <a:xfrm>
            <a:off x="2362200" y="914400"/>
            <a:ext cx="6324600" cy="2133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itchFamily="34" charset="0"/>
              <a:buChar char="•"/>
            </a:pPr>
            <a:r>
              <a:rPr lang="en-US" dirty="0" err="1"/>
              <a:t>Bagaimana</a:t>
            </a:r>
            <a:r>
              <a:rPr lang="en-US" dirty="0"/>
              <a:t> </a:t>
            </a:r>
            <a:r>
              <a:rPr lang="en-US" dirty="0" err="1"/>
              <a:t>pengaruh</a:t>
            </a:r>
            <a:r>
              <a:rPr lang="en-US" dirty="0"/>
              <a:t> </a:t>
            </a:r>
            <a:r>
              <a:rPr lang="en-US" dirty="0" err="1"/>
              <a:t>perbandingan</a:t>
            </a:r>
            <a:r>
              <a:rPr lang="en-US" dirty="0"/>
              <a:t> </a:t>
            </a:r>
            <a:r>
              <a:rPr lang="en-US" dirty="0" err="1"/>
              <a:t>tepung</a:t>
            </a:r>
            <a:r>
              <a:rPr lang="en-US" dirty="0"/>
              <a:t> </a:t>
            </a:r>
            <a:r>
              <a:rPr lang="en-US" dirty="0" err="1"/>
              <a:t>koro</a:t>
            </a:r>
            <a:r>
              <a:rPr lang="en-US" dirty="0"/>
              <a:t> </a:t>
            </a:r>
            <a:r>
              <a:rPr lang="en-US" dirty="0" err="1"/>
              <a:t>dan</a:t>
            </a:r>
            <a:r>
              <a:rPr lang="en-US" dirty="0"/>
              <a:t> </a:t>
            </a:r>
            <a:r>
              <a:rPr lang="en-US" dirty="0" err="1"/>
              <a:t>tepung</a:t>
            </a:r>
            <a:r>
              <a:rPr lang="en-US" dirty="0"/>
              <a:t> </a:t>
            </a:r>
            <a:r>
              <a:rPr lang="en-US" dirty="0" err="1"/>
              <a:t>terigu</a:t>
            </a:r>
            <a:r>
              <a:rPr lang="en-US" dirty="0"/>
              <a:t> </a:t>
            </a:r>
            <a:r>
              <a:rPr lang="en-US" dirty="0" err="1"/>
              <a:t>terhadap</a:t>
            </a:r>
            <a:r>
              <a:rPr lang="en-US" dirty="0"/>
              <a:t> </a:t>
            </a:r>
            <a:r>
              <a:rPr lang="en-US" dirty="0" err="1"/>
              <a:t>karakteristik</a:t>
            </a:r>
            <a:r>
              <a:rPr lang="en-US" dirty="0"/>
              <a:t> </a:t>
            </a:r>
            <a:r>
              <a:rPr lang="en-US" dirty="0" err="1"/>
              <a:t>mie</a:t>
            </a:r>
            <a:r>
              <a:rPr lang="en-US" dirty="0"/>
              <a:t> </a:t>
            </a:r>
            <a:r>
              <a:rPr lang="en-US" dirty="0" err="1"/>
              <a:t>koro</a:t>
            </a:r>
            <a:r>
              <a:rPr lang="en-US" dirty="0"/>
              <a:t> </a:t>
            </a:r>
            <a:r>
              <a:rPr lang="en-US" dirty="0" err="1"/>
              <a:t>basah</a:t>
            </a:r>
            <a:endParaRPr lang="en-US" dirty="0"/>
          </a:p>
          <a:p>
            <a:pPr marL="285750" lvl="0" indent="-285750" algn="just">
              <a:buFont typeface="Arial" pitchFamily="34" charset="0"/>
              <a:buChar char="•"/>
            </a:pPr>
            <a:r>
              <a:rPr lang="en-US" dirty="0" err="1"/>
              <a:t>Bagaimana</a:t>
            </a:r>
            <a:r>
              <a:rPr lang="en-US" dirty="0"/>
              <a:t> </a:t>
            </a:r>
            <a:r>
              <a:rPr lang="en-US" dirty="0" err="1"/>
              <a:t>pengaruh</a:t>
            </a:r>
            <a:r>
              <a:rPr lang="en-US" dirty="0"/>
              <a:t> </a:t>
            </a:r>
            <a:r>
              <a:rPr lang="en-US" dirty="0" err="1"/>
              <a:t>konsentrasi</a:t>
            </a:r>
            <a:r>
              <a:rPr lang="en-US" dirty="0"/>
              <a:t> </a:t>
            </a:r>
            <a:r>
              <a:rPr lang="en-US" i="1" dirty="0"/>
              <a:t>sodium </a:t>
            </a:r>
            <a:r>
              <a:rPr lang="en-US" i="1" dirty="0" err="1"/>
              <a:t>tripolyphosphate</a:t>
            </a:r>
            <a:r>
              <a:rPr lang="en-US" i="1" dirty="0"/>
              <a:t> </a:t>
            </a:r>
            <a:r>
              <a:rPr lang="en-US" dirty="0" err="1"/>
              <a:t>terhadap</a:t>
            </a:r>
            <a:r>
              <a:rPr lang="en-US" dirty="0"/>
              <a:t> </a:t>
            </a:r>
            <a:r>
              <a:rPr lang="en-US" dirty="0" err="1"/>
              <a:t>karakteristik</a:t>
            </a:r>
            <a:r>
              <a:rPr lang="en-US" dirty="0"/>
              <a:t> </a:t>
            </a:r>
            <a:r>
              <a:rPr lang="en-US" dirty="0" err="1"/>
              <a:t>mie</a:t>
            </a:r>
            <a:r>
              <a:rPr lang="en-US" dirty="0"/>
              <a:t> </a:t>
            </a:r>
            <a:r>
              <a:rPr lang="en-US" dirty="0" err="1"/>
              <a:t>koro</a:t>
            </a:r>
            <a:r>
              <a:rPr lang="en-US" dirty="0"/>
              <a:t> </a:t>
            </a:r>
            <a:r>
              <a:rPr lang="en-US" dirty="0" err="1"/>
              <a:t>basah</a:t>
            </a:r>
            <a:endParaRPr lang="en-US" dirty="0"/>
          </a:p>
          <a:p>
            <a:pPr marL="285750" lvl="0" indent="-285750" algn="just">
              <a:buFont typeface="Arial" pitchFamily="34" charset="0"/>
              <a:buChar char="•"/>
            </a:pPr>
            <a:r>
              <a:rPr lang="en-US" dirty="0" err="1"/>
              <a:t>Bagaimana</a:t>
            </a:r>
            <a:r>
              <a:rPr lang="en-US" dirty="0"/>
              <a:t> </a:t>
            </a:r>
            <a:r>
              <a:rPr lang="en-US" dirty="0" err="1"/>
              <a:t>interaksi</a:t>
            </a:r>
            <a:r>
              <a:rPr lang="en-US" dirty="0"/>
              <a:t> </a:t>
            </a:r>
            <a:r>
              <a:rPr lang="en-US" dirty="0" err="1"/>
              <a:t>antara</a:t>
            </a:r>
            <a:r>
              <a:rPr lang="en-US" dirty="0"/>
              <a:t> </a:t>
            </a:r>
            <a:r>
              <a:rPr lang="en-US" dirty="0" err="1"/>
              <a:t>perbandingan</a:t>
            </a:r>
            <a:r>
              <a:rPr lang="en-US" dirty="0"/>
              <a:t> </a:t>
            </a:r>
            <a:r>
              <a:rPr lang="en-US" dirty="0" err="1"/>
              <a:t>tepung</a:t>
            </a:r>
            <a:r>
              <a:rPr lang="en-US" dirty="0"/>
              <a:t> </a:t>
            </a:r>
            <a:r>
              <a:rPr lang="en-US" dirty="0" err="1"/>
              <a:t>koro</a:t>
            </a:r>
            <a:r>
              <a:rPr lang="en-US" dirty="0"/>
              <a:t> </a:t>
            </a:r>
            <a:r>
              <a:rPr lang="en-US" dirty="0" err="1"/>
              <a:t>dengan</a:t>
            </a:r>
            <a:r>
              <a:rPr lang="en-US" dirty="0"/>
              <a:t> </a:t>
            </a:r>
            <a:r>
              <a:rPr lang="en-US" dirty="0" err="1"/>
              <a:t>tepung</a:t>
            </a:r>
            <a:r>
              <a:rPr lang="en-US" dirty="0"/>
              <a:t> </a:t>
            </a:r>
            <a:r>
              <a:rPr lang="en-US" dirty="0" err="1"/>
              <a:t>terigu</a:t>
            </a:r>
            <a:r>
              <a:rPr lang="en-US" dirty="0"/>
              <a:t> </a:t>
            </a:r>
            <a:r>
              <a:rPr lang="en-US" dirty="0" err="1" smtClean="0"/>
              <a:t>serta</a:t>
            </a:r>
            <a:r>
              <a:rPr lang="en-US" dirty="0" smtClean="0"/>
              <a:t> </a:t>
            </a:r>
            <a:r>
              <a:rPr lang="en-US" dirty="0" err="1"/>
              <a:t>konsentrasi</a:t>
            </a:r>
            <a:r>
              <a:rPr lang="en-US" dirty="0"/>
              <a:t> </a:t>
            </a:r>
            <a:r>
              <a:rPr lang="en-US" i="1" dirty="0"/>
              <a:t>sodium </a:t>
            </a:r>
            <a:r>
              <a:rPr lang="en-US" i="1" dirty="0" err="1"/>
              <a:t>tripolyphosphate</a:t>
            </a:r>
            <a:r>
              <a:rPr lang="en-US" dirty="0"/>
              <a:t> </a:t>
            </a:r>
            <a:r>
              <a:rPr lang="en-US" dirty="0" err="1"/>
              <a:t>terhadap</a:t>
            </a:r>
            <a:r>
              <a:rPr lang="en-US" dirty="0"/>
              <a:t> </a:t>
            </a:r>
            <a:r>
              <a:rPr lang="en-US" dirty="0" err="1"/>
              <a:t>karakteristik</a:t>
            </a:r>
            <a:r>
              <a:rPr lang="en-US" dirty="0"/>
              <a:t> </a:t>
            </a:r>
            <a:r>
              <a:rPr lang="en-US" dirty="0" err="1"/>
              <a:t>mie</a:t>
            </a:r>
            <a:r>
              <a:rPr lang="en-US" dirty="0"/>
              <a:t> </a:t>
            </a:r>
            <a:r>
              <a:rPr lang="en-US" dirty="0" err="1"/>
              <a:t>koro</a:t>
            </a:r>
            <a:r>
              <a:rPr lang="en-US" dirty="0"/>
              <a:t> </a:t>
            </a:r>
            <a:r>
              <a:rPr lang="en-US" dirty="0" err="1"/>
              <a:t>basah</a:t>
            </a:r>
            <a:r>
              <a:rPr lang="en-US" dirty="0"/>
              <a:t>. </a:t>
            </a:r>
          </a:p>
        </p:txBody>
      </p:sp>
      <p:sp>
        <p:nvSpPr>
          <p:cNvPr id="27" name="Oval 26"/>
          <p:cNvSpPr/>
          <p:nvPr/>
        </p:nvSpPr>
        <p:spPr>
          <a:xfrm>
            <a:off x="6553200" y="3733800"/>
            <a:ext cx="2133600" cy="1981200"/>
          </a:xfrm>
          <a:prstGeom prst="ellipse">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smtClean="0"/>
              <a:t>Maksud</a:t>
            </a:r>
            <a:r>
              <a:rPr lang="en-US" dirty="0" smtClean="0"/>
              <a:t> </a:t>
            </a:r>
            <a:r>
              <a:rPr lang="en-US" dirty="0" err="1" smtClean="0"/>
              <a:t>dan</a:t>
            </a:r>
            <a:r>
              <a:rPr lang="en-US" dirty="0" smtClean="0"/>
              <a:t> </a:t>
            </a:r>
            <a:r>
              <a:rPr lang="en-US" dirty="0" err="1" smtClean="0"/>
              <a:t>Tujuan</a:t>
            </a:r>
            <a:r>
              <a:rPr lang="en-US" dirty="0" smtClean="0"/>
              <a:t> </a:t>
            </a:r>
            <a:r>
              <a:rPr lang="en-US" dirty="0" err="1" smtClean="0"/>
              <a:t>Penelitian</a:t>
            </a:r>
            <a:endParaRPr lang="en-US" dirty="0"/>
          </a:p>
        </p:txBody>
      </p:sp>
      <p:sp>
        <p:nvSpPr>
          <p:cNvPr id="28" name="Rectangle 27"/>
          <p:cNvSpPr/>
          <p:nvPr/>
        </p:nvSpPr>
        <p:spPr>
          <a:xfrm>
            <a:off x="457200" y="3429000"/>
            <a:ext cx="6096000" cy="2667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63550" algn="just"/>
            <a:r>
              <a:rPr lang="en-US" dirty="0" err="1"/>
              <a:t>Maksud</a:t>
            </a:r>
            <a:r>
              <a:rPr lang="en-US" dirty="0"/>
              <a:t> </a:t>
            </a:r>
            <a:r>
              <a:rPr lang="en-US" dirty="0" err="1"/>
              <a:t>dari</a:t>
            </a:r>
            <a:r>
              <a:rPr lang="en-US" dirty="0"/>
              <a:t> </a:t>
            </a:r>
            <a:r>
              <a:rPr lang="en-US" dirty="0" err="1"/>
              <a:t>penelitian</a:t>
            </a:r>
            <a:r>
              <a:rPr lang="en-US" dirty="0"/>
              <a:t> yang </a:t>
            </a:r>
            <a:r>
              <a:rPr lang="en-US" dirty="0" err="1"/>
              <a:t>dilakukan</a:t>
            </a:r>
            <a:r>
              <a:rPr lang="en-US" dirty="0"/>
              <a:t> </a:t>
            </a:r>
            <a:r>
              <a:rPr lang="en-US" dirty="0" err="1"/>
              <a:t>adalah</a:t>
            </a:r>
            <a:r>
              <a:rPr lang="en-US" dirty="0"/>
              <a:t> </a:t>
            </a:r>
            <a:r>
              <a:rPr lang="en-US" dirty="0" err="1"/>
              <a:t>untuk</a:t>
            </a:r>
            <a:r>
              <a:rPr lang="en-US" dirty="0"/>
              <a:t> </a:t>
            </a:r>
            <a:r>
              <a:rPr lang="en-US" dirty="0" err="1"/>
              <a:t>mempelajari</a:t>
            </a:r>
            <a:r>
              <a:rPr lang="en-US" dirty="0"/>
              <a:t> </a:t>
            </a:r>
            <a:r>
              <a:rPr lang="en-US" dirty="0" err="1"/>
              <a:t>pengaruh</a:t>
            </a:r>
            <a:r>
              <a:rPr lang="en-US" dirty="0"/>
              <a:t> </a:t>
            </a:r>
            <a:r>
              <a:rPr lang="en-US" dirty="0" err="1"/>
              <a:t>perbandingan</a:t>
            </a:r>
            <a:r>
              <a:rPr lang="en-US" dirty="0"/>
              <a:t> </a:t>
            </a:r>
            <a:r>
              <a:rPr lang="en-US" dirty="0" err="1"/>
              <a:t>tepung</a:t>
            </a:r>
            <a:r>
              <a:rPr lang="en-US" dirty="0"/>
              <a:t> </a:t>
            </a:r>
            <a:r>
              <a:rPr lang="en-US" dirty="0" err="1"/>
              <a:t>koro</a:t>
            </a:r>
            <a:r>
              <a:rPr lang="en-US" dirty="0"/>
              <a:t> </a:t>
            </a:r>
            <a:r>
              <a:rPr lang="en-US" dirty="0" err="1"/>
              <a:t>dengan</a:t>
            </a:r>
            <a:r>
              <a:rPr lang="en-US" dirty="0"/>
              <a:t> </a:t>
            </a:r>
            <a:r>
              <a:rPr lang="en-US" dirty="0" err="1"/>
              <a:t>tepung</a:t>
            </a:r>
            <a:r>
              <a:rPr lang="en-US" dirty="0"/>
              <a:t> </a:t>
            </a:r>
            <a:r>
              <a:rPr lang="en-US" dirty="0" err="1"/>
              <a:t>terigu</a:t>
            </a:r>
            <a:r>
              <a:rPr lang="en-US" dirty="0"/>
              <a:t> </a:t>
            </a:r>
            <a:r>
              <a:rPr lang="en-US" dirty="0" err="1" smtClean="0"/>
              <a:t>serta</a:t>
            </a:r>
            <a:r>
              <a:rPr lang="en-US" dirty="0" smtClean="0"/>
              <a:t> </a:t>
            </a:r>
            <a:r>
              <a:rPr lang="en-US" dirty="0" err="1"/>
              <a:t>konsentrasi</a:t>
            </a:r>
            <a:r>
              <a:rPr lang="en-US" dirty="0"/>
              <a:t> </a:t>
            </a:r>
            <a:r>
              <a:rPr lang="en-US" i="1" dirty="0"/>
              <a:t>sodium </a:t>
            </a:r>
            <a:r>
              <a:rPr lang="en-US" i="1" dirty="0" err="1"/>
              <a:t>tripolyphosphate</a:t>
            </a:r>
            <a:r>
              <a:rPr lang="en-US" dirty="0"/>
              <a:t> </a:t>
            </a:r>
            <a:r>
              <a:rPr lang="en-US" dirty="0" err="1"/>
              <a:t>terhadap</a:t>
            </a:r>
            <a:r>
              <a:rPr lang="en-US" dirty="0"/>
              <a:t> </a:t>
            </a:r>
            <a:r>
              <a:rPr lang="en-US" dirty="0" err="1"/>
              <a:t>karakteristik</a:t>
            </a:r>
            <a:r>
              <a:rPr lang="en-US" dirty="0"/>
              <a:t> </a:t>
            </a:r>
            <a:r>
              <a:rPr lang="en-US" dirty="0" err="1"/>
              <a:t>mie</a:t>
            </a:r>
            <a:r>
              <a:rPr lang="en-US" dirty="0"/>
              <a:t> </a:t>
            </a:r>
            <a:r>
              <a:rPr lang="en-US" dirty="0" err="1"/>
              <a:t>koro</a:t>
            </a:r>
            <a:r>
              <a:rPr lang="en-US" dirty="0"/>
              <a:t> </a:t>
            </a:r>
            <a:r>
              <a:rPr lang="en-US" dirty="0" err="1"/>
              <a:t>basah</a:t>
            </a:r>
            <a:r>
              <a:rPr lang="en-US" dirty="0"/>
              <a:t>.</a:t>
            </a:r>
          </a:p>
          <a:p>
            <a:pPr indent="463550" algn="just"/>
            <a:r>
              <a:rPr lang="en-US" dirty="0" err="1"/>
              <a:t>Tujuan</a:t>
            </a:r>
            <a:r>
              <a:rPr lang="en-US" dirty="0"/>
              <a:t> </a:t>
            </a:r>
            <a:r>
              <a:rPr lang="en-US" dirty="0" err="1"/>
              <a:t>penelitian</a:t>
            </a:r>
            <a:r>
              <a:rPr lang="en-US" dirty="0"/>
              <a:t> </a:t>
            </a:r>
            <a:r>
              <a:rPr lang="en-US" dirty="0" err="1"/>
              <a:t>adalah</a:t>
            </a:r>
            <a:r>
              <a:rPr lang="en-US" dirty="0"/>
              <a:t> </a:t>
            </a:r>
            <a:r>
              <a:rPr lang="en-US" dirty="0" err="1"/>
              <a:t>untuk</a:t>
            </a:r>
            <a:r>
              <a:rPr lang="en-US" dirty="0"/>
              <a:t> </a:t>
            </a:r>
            <a:r>
              <a:rPr lang="en-US" dirty="0" err="1"/>
              <a:t>mengetahui</a:t>
            </a:r>
            <a:r>
              <a:rPr lang="en-US" dirty="0"/>
              <a:t> </a:t>
            </a:r>
            <a:r>
              <a:rPr lang="en-US" dirty="0" err="1"/>
              <a:t>sejauh</a:t>
            </a:r>
            <a:r>
              <a:rPr lang="en-US" dirty="0"/>
              <a:t> </a:t>
            </a:r>
            <a:r>
              <a:rPr lang="en-US" dirty="0" err="1"/>
              <a:t>mana</a:t>
            </a:r>
            <a:r>
              <a:rPr lang="en-US" dirty="0"/>
              <a:t> </a:t>
            </a:r>
            <a:r>
              <a:rPr lang="en-US" dirty="0" err="1"/>
              <a:t>pengaruh</a:t>
            </a:r>
            <a:r>
              <a:rPr lang="en-US" dirty="0"/>
              <a:t> </a:t>
            </a:r>
            <a:r>
              <a:rPr lang="en-US" dirty="0" err="1"/>
              <a:t>perbandingan</a:t>
            </a:r>
            <a:r>
              <a:rPr lang="en-US" dirty="0"/>
              <a:t> </a:t>
            </a:r>
            <a:r>
              <a:rPr lang="en-US" dirty="0" err="1"/>
              <a:t>tepung</a:t>
            </a:r>
            <a:r>
              <a:rPr lang="en-US" dirty="0"/>
              <a:t> </a:t>
            </a:r>
            <a:r>
              <a:rPr lang="en-US" dirty="0" err="1"/>
              <a:t>koro</a:t>
            </a:r>
            <a:r>
              <a:rPr lang="en-US" dirty="0"/>
              <a:t> </a:t>
            </a:r>
            <a:r>
              <a:rPr lang="en-US" dirty="0" err="1"/>
              <a:t>dengan</a:t>
            </a:r>
            <a:r>
              <a:rPr lang="en-US" dirty="0"/>
              <a:t> </a:t>
            </a:r>
            <a:r>
              <a:rPr lang="en-US" dirty="0" err="1"/>
              <a:t>tepung</a:t>
            </a:r>
            <a:r>
              <a:rPr lang="en-US" dirty="0"/>
              <a:t> </a:t>
            </a:r>
            <a:r>
              <a:rPr lang="en-US" dirty="0" err="1"/>
              <a:t>terigu</a:t>
            </a:r>
            <a:r>
              <a:rPr lang="en-US" dirty="0"/>
              <a:t> </a:t>
            </a:r>
            <a:r>
              <a:rPr lang="en-US" dirty="0" err="1" smtClean="0"/>
              <a:t>serta</a:t>
            </a:r>
            <a:r>
              <a:rPr lang="en-US" dirty="0" smtClean="0"/>
              <a:t> </a:t>
            </a:r>
            <a:r>
              <a:rPr lang="en-US" dirty="0" err="1"/>
              <a:t>konsentrasi</a:t>
            </a:r>
            <a:r>
              <a:rPr lang="en-US" dirty="0"/>
              <a:t> </a:t>
            </a:r>
            <a:r>
              <a:rPr lang="en-US" i="1" dirty="0"/>
              <a:t>sodium </a:t>
            </a:r>
            <a:r>
              <a:rPr lang="en-US" i="1" dirty="0" err="1"/>
              <a:t>tripolyphosphate</a:t>
            </a:r>
            <a:r>
              <a:rPr lang="en-US" dirty="0"/>
              <a:t> </a:t>
            </a:r>
            <a:r>
              <a:rPr lang="en-US" dirty="0" err="1"/>
              <a:t>terhadap</a:t>
            </a:r>
            <a:r>
              <a:rPr lang="en-US" dirty="0"/>
              <a:t> </a:t>
            </a:r>
            <a:r>
              <a:rPr lang="en-US" dirty="0" err="1"/>
              <a:t>karakteristik</a:t>
            </a:r>
            <a:r>
              <a:rPr lang="en-US" dirty="0"/>
              <a:t> </a:t>
            </a:r>
            <a:r>
              <a:rPr lang="en-US" dirty="0" err="1"/>
              <a:t>mie</a:t>
            </a:r>
            <a:r>
              <a:rPr lang="en-US" dirty="0"/>
              <a:t> </a:t>
            </a:r>
            <a:r>
              <a:rPr lang="en-US" dirty="0" err="1"/>
              <a:t>koro</a:t>
            </a:r>
            <a:r>
              <a:rPr lang="en-US" dirty="0"/>
              <a:t> </a:t>
            </a:r>
            <a:r>
              <a:rPr lang="en-US" dirty="0" err="1"/>
              <a:t>basah</a:t>
            </a:r>
            <a:r>
              <a:rPr lang="en-US" dirty="0"/>
              <a:t>.</a:t>
            </a:r>
          </a:p>
        </p:txBody>
      </p:sp>
    </p:spTree>
    <p:extLst>
      <p:ext uri="{BB962C8B-B14F-4D97-AF65-F5344CB8AC3E}">
        <p14:creationId xmlns:p14="http://schemas.microsoft.com/office/powerpoint/2010/main" val="1393120199"/>
      </p:ext>
    </p:extLst>
  </p:cSld>
  <p:clrMapOvr>
    <a:masterClrMapping/>
  </p:clrMapOvr>
  <mc:AlternateContent xmlns:mc="http://schemas.openxmlformats.org/markup-compatibility/2006" xmlns:p14="http://schemas.microsoft.com/office/powerpoint/2010/main">
    <mc:Choice Requires="p14">
      <p:transition p14:dur="250">
        <p:randomBar dir="vert"/>
      </p:transition>
    </mc:Choice>
    <mc:Fallback xmlns="">
      <p:transition>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50"/>
                                        <p:tgtEl>
                                          <p:spTgt spid="7"/>
                                        </p:tgtEl>
                                        <p:attrNameLst>
                                          <p:attrName>ppt_y</p:attrName>
                                        </p:attrNameLst>
                                      </p:cBhvr>
                                      <p:tavLst>
                                        <p:tav tm="0">
                                          <p:val>
                                            <p:strVal val="#ppt_y+#ppt_h*1.125000"/>
                                          </p:val>
                                        </p:tav>
                                        <p:tav tm="100000">
                                          <p:val>
                                            <p:strVal val="#ppt_y"/>
                                          </p:val>
                                        </p:tav>
                                      </p:tavLst>
                                    </p:anim>
                                    <p:animEffect transition="in" filter="wipe(up)">
                                      <p:cBhvr>
                                        <p:cTn id="8" dur="250"/>
                                        <p:tgtEl>
                                          <p:spTgt spid="7"/>
                                        </p:tgtEl>
                                      </p:cBhvr>
                                    </p:animEffect>
                                  </p:childTnLst>
                                </p:cTn>
                              </p:par>
                            </p:childTnLst>
                          </p:cTn>
                        </p:par>
                        <p:par>
                          <p:cTn id="9" fill="hold">
                            <p:stCondLst>
                              <p:cond delay="250"/>
                            </p:stCondLst>
                            <p:childTnLst>
                              <p:par>
                                <p:cTn id="10" presetID="12" presetClass="entr" presetSubtype="4"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250"/>
                                        <p:tgtEl>
                                          <p:spTgt spid="13"/>
                                        </p:tgtEl>
                                        <p:attrNameLst>
                                          <p:attrName>ppt_y</p:attrName>
                                        </p:attrNameLst>
                                      </p:cBhvr>
                                      <p:tavLst>
                                        <p:tav tm="0">
                                          <p:val>
                                            <p:strVal val="#ppt_y+#ppt_h*1.125000"/>
                                          </p:val>
                                        </p:tav>
                                        <p:tav tm="100000">
                                          <p:val>
                                            <p:strVal val="#ppt_y"/>
                                          </p:val>
                                        </p:tav>
                                      </p:tavLst>
                                    </p:anim>
                                    <p:animEffect transition="in" filter="wipe(up)">
                                      <p:cBhvr>
                                        <p:cTn id="13" dur="250"/>
                                        <p:tgtEl>
                                          <p:spTgt spid="13"/>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additive="base">
                                        <p:cTn id="17" dur="250"/>
                                        <p:tgtEl>
                                          <p:spTgt spid="27"/>
                                        </p:tgtEl>
                                        <p:attrNameLst>
                                          <p:attrName>ppt_y</p:attrName>
                                        </p:attrNameLst>
                                      </p:cBhvr>
                                      <p:tavLst>
                                        <p:tav tm="0">
                                          <p:val>
                                            <p:strVal val="#ppt_y+#ppt_h*1.125000"/>
                                          </p:val>
                                        </p:tav>
                                        <p:tav tm="100000">
                                          <p:val>
                                            <p:strVal val="#ppt_y"/>
                                          </p:val>
                                        </p:tav>
                                      </p:tavLst>
                                    </p:anim>
                                    <p:animEffect transition="in" filter="wipe(up)">
                                      <p:cBhvr>
                                        <p:cTn id="18" dur="250"/>
                                        <p:tgtEl>
                                          <p:spTgt spid="27"/>
                                        </p:tgtEl>
                                      </p:cBhvr>
                                    </p:animEffect>
                                  </p:childTnLst>
                                </p:cTn>
                              </p:par>
                            </p:childTnLst>
                          </p:cTn>
                        </p:par>
                        <p:par>
                          <p:cTn id="19" fill="hold">
                            <p:stCondLst>
                              <p:cond delay="750"/>
                            </p:stCondLst>
                            <p:childTnLst>
                              <p:par>
                                <p:cTn id="20" presetID="12" presetClass="entr" presetSubtype="4"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250"/>
                                        <p:tgtEl>
                                          <p:spTgt spid="28"/>
                                        </p:tgtEl>
                                        <p:attrNameLst>
                                          <p:attrName>ppt_y</p:attrName>
                                        </p:attrNameLst>
                                      </p:cBhvr>
                                      <p:tavLst>
                                        <p:tav tm="0">
                                          <p:val>
                                            <p:strVal val="#ppt_y+#ppt_h*1.125000"/>
                                          </p:val>
                                        </p:tav>
                                        <p:tav tm="100000">
                                          <p:val>
                                            <p:strVal val="#ppt_y"/>
                                          </p:val>
                                        </p:tav>
                                      </p:tavLst>
                                    </p:anim>
                                    <p:animEffect transition="in" filter="wipe(up)">
                                      <p:cBhvr>
                                        <p:cTn id="23" dur="2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7" grpId="0" animBg="1"/>
      <p:bldP spid="2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solidFill>
                  <a:schemeClr val="accent1">
                    <a:lumMod val="75000"/>
                  </a:schemeClr>
                </a:solidFill>
              </a:rPr>
              <a:t>3. </a:t>
            </a:r>
            <a:r>
              <a:rPr lang="en-US" dirty="0">
                <a:solidFill>
                  <a:schemeClr val="accent1">
                    <a:lumMod val="75000"/>
                  </a:schemeClr>
                </a:solidFill>
              </a:rPr>
              <a:t>RESPON KIMIA (KADAR </a:t>
            </a:r>
            <a:r>
              <a:rPr lang="en-US" dirty="0" smtClean="0">
                <a:solidFill>
                  <a:schemeClr val="accent1">
                    <a:lumMod val="75000"/>
                  </a:schemeClr>
                </a:solidFill>
              </a:rPr>
              <a:t>PROTEIN)</a:t>
            </a:r>
            <a:endParaRPr lang="en-US" dirty="0">
              <a:solidFill>
                <a:schemeClr val="accent1">
                  <a:lumMod val="75000"/>
                </a:schemeClr>
              </a:solidFill>
            </a:endParaRP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94383791"/>
              </p:ext>
            </p:extLst>
          </p:nvPr>
        </p:nvGraphicFramePr>
        <p:xfrm>
          <a:off x="533400" y="921131"/>
          <a:ext cx="7982712" cy="2450592"/>
        </p:xfrm>
        <a:graphic>
          <a:graphicData uri="http://schemas.openxmlformats.org/drawingml/2006/table">
            <a:tbl>
              <a:tblPr firstRow="1" firstCol="1" bandRow="1">
                <a:tableStyleId>{21E4AEA4-8DFA-4A89-87EB-49C32662AFE0}</a:tableStyleId>
              </a:tblPr>
              <a:tblGrid>
                <a:gridCol w="4703414"/>
                <a:gridCol w="3279298"/>
              </a:tblGrid>
              <a:tr h="472440">
                <a:tc>
                  <a:txBody>
                    <a:bodyPr/>
                    <a:lstStyle/>
                    <a:p>
                      <a:pPr algn="ctr">
                        <a:lnSpc>
                          <a:spcPct val="115000"/>
                        </a:lnSpc>
                        <a:spcAft>
                          <a:spcPts val="0"/>
                        </a:spcAft>
                      </a:pPr>
                      <a:r>
                        <a:rPr lang="en-US" sz="1600" dirty="0" err="1">
                          <a:effectLst/>
                        </a:rPr>
                        <a:t>Perbandingan</a:t>
                      </a:r>
                      <a:r>
                        <a:rPr lang="en-US" sz="1600" dirty="0">
                          <a:effectLst/>
                        </a:rPr>
                        <a:t> </a:t>
                      </a:r>
                      <a:r>
                        <a:rPr lang="en-US" sz="1600" dirty="0" err="1">
                          <a:effectLst/>
                        </a:rPr>
                        <a:t>Tepung</a:t>
                      </a:r>
                      <a:r>
                        <a:rPr lang="en-US" sz="1600" dirty="0">
                          <a:effectLst/>
                        </a:rPr>
                        <a:t> </a:t>
                      </a:r>
                      <a:r>
                        <a:rPr lang="en-US" sz="1600" dirty="0" err="1">
                          <a:effectLst/>
                        </a:rPr>
                        <a:t>Kacang</a:t>
                      </a:r>
                      <a:r>
                        <a:rPr lang="en-US" sz="1600" dirty="0">
                          <a:effectLst/>
                        </a:rPr>
                        <a:t> Koro </a:t>
                      </a:r>
                      <a:r>
                        <a:rPr lang="en-US" sz="1600" dirty="0" err="1">
                          <a:effectLst/>
                        </a:rPr>
                        <a:t>Pedang</a:t>
                      </a:r>
                      <a:r>
                        <a:rPr lang="en-US" sz="1600" dirty="0">
                          <a:effectLst/>
                        </a:rPr>
                        <a:t> </a:t>
                      </a:r>
                      <a:r>
                        <a:rPr lang="en-US" sz="1600" dirty="0" err="1">
                          <a:effectLst/>
                        </a:rPr>
                        <a:t>dengan</a:t>
                      </a:r>
                      <a:r>
                        <a:rPr lang="en-US" sz="1600" dirty="0">
                          <a:effectLst/>
                        </a:rPr>
                        <a:t> </a:t>
                      </a:r>
                      <a:r>
                        <a:rPr lang="en-US" sz="1600" dirty="0" err="1">
                          <a:effectLst/>
                        </a:rPr>
                        <a:t>Tepung</a:t>
                      </a:r>
                      <a:r>
                        <a:rPr lang="en-US" sz="1600" dirty="0">
                          <a:effectLst/>
                        </a:rPr>
                        <a:t> </a:t>
                      </a:r>
                      <a:r>
                        <a:rPr lang="en-US" sz="1600" dirty="0" err="1">
                          <a:effectLst/>
                        </a:rPr>
                        <a:t>Terigu</a:t>
                      </a:r>
                      <a:r>
                        <a:rPr lang="en-US" sz="1600" dirty="0">
                          <a:effectLst/>
                        </a:rPr>
                        <a:t> (T)</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id-ID" sz="1600">
                          <a:effectLst/>
                        </a:rPr>
                        <a:t>Nilai rata-rata Kadar </a:t>
                      </a:r>
                      <a:r>
                        <a:rPr lang="en-US" sz="1600">
                          <a:effectLst/>
                        </a:rPr>
                        <a:t>Protein </a:t>
                      </a:r>
                      <a:r>
                        <a:rPr lang="id-ID" sz="1600">
                          <a:effectLst/>
                        </a:rPr>
                        <a:t>(%)</a:t>
                      </a:r>
                      <a:endParaRPr lang="en-US" sz="1600">
                        <a:effectLst/>
                        <a:latin typeface="Times New Roman"/>
                        <a:ea typeface="Times New Roman"/>
                      </a:endParaRPr>
                    </a:p>
                  </a:txBody>
                  <a:tcPr marL="68580" marR="68580" marT="0" marB="0" anchor="ctr"/>
                </a:tc>
              </a:tr>
              <a:tr h="472440">
                <a:tc>
                  <a:txBody>
                    <a:bodyPr/>
                    <a:lstStyle/>
                    <a:p>
                      <a:pPr algn="ctr">
                        <a:lnSpc>
                          <a:spcPct val="115000"/>
                        </a:lnSpc>
                        <a:spcAft>
                          <a:spcPts val="0"/>
                        </a:spcAft>
                      </a:pPr>
                      <a:r>
                        <a:rPr lang="en-US" sz="1600" dirty="0">
                          <a:effectLst/>
                        </a:rPr>
                        <a:t>t</a:t>
                      </a:r>
                      <a:r>
                        <a:rPr lang="id-ID" sz="1600" baseline="-25000" dirty="0">
                          <a:effectLst/>
                        </a:rPr>
                        <a:t>1</a:t>
                      </a:r>
                      <a:r>
                        <a:rPr lang="id-ID" sz="1600" dirty="0">
                          <a:effectLst/>
                        </a:rPr>
                        <a:t> (</a:t>
                      </a:r>
                      <a:r>
                        <a:rPr lang="en-US" sz="1600" dirty="0">
                          <a:effectLst/>
                        </a:rPr>
                        <a:t>70 : 30</a:t>
                      </a:r>
                      <a:r>
                        <a:rPr lang="id-ID" sz="1600" dirty="0">
                          <a:effectLst/>
                        </a:rPr>
                        <a:t>)</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10.323 c</a:t>
                      </a:r>
                      <a:endParaRPr lang="en-US" sz="1600">
                        <a:effectLst/>
                        <a:latin typeface="Times New Roman"/>
                        <a:ea typeface="Times New Roman"/>
                      </a:endParaRPr>
                    </a:p>
                  </a:txBody>
                  <a:tcPr marL="68580" marR="68580" marT="0" marB="0" anchor="ctr"/>
                </a:tc>
              </a:tr>
              <a:tr h="472440">
                <a:tc>
                  <a:txBody>
                    <a:bodyPr/>
                    <a:lstStyle/>
                    <a:p>
                      <a:pPr algn="ctr">
                        <a:lnSpc>
                          <a:spcPct val="115000"/>
                        </a:lnSpc>
                        <a:spcAft>
                          <a:spcPts val="0"/>
                        </a:spcAft>
                      </a:pPr>
                      <a:r>
                        <a:rPr lang="en-US" sz="1600" dirty="0">
                          <a:effectLst/>
                        </a:rPr>
                        <a:t>t</a:t>
                      </a:r>
                      <a:r>
                        <a:rPr lang="id-ID" sz="1600" baseline="-25000" dirty="0">
                          <a:effectLst/>
                        </a:rPr>
                        <a:t>2</a:t>
                      </a:r>
                      <a:r>
                        <a:rPr lang="id-ID" sz="1600" dirty="0">
                          <a:effectLst/>
                        </a:rPr>
                        <a:t> (</a:t>
                      </a:r>
                      <a:r>
                        <a:rPr lang="en-US" sz="1600" dirty="0">
                          <a:effectLst/>
                        </a:rPr>
                        <a:t>60 : 40</a:t>
                      </a:r>
                      <a:r>
                        <a:rPr lang="id-ID" sz="1600" dirty="0">
                          <a:effectLst/>
                        </a:rPr>
                        <a:t>)</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9.729 b</a:t>
                      </a:r>
                      <a:endParaRPr lang="en-US" sz="1600">
                        <a:effectLst/>
                        <a:latin typeface="Times New Roman"/>
                        <a:ea typeface="Times New Roman"/>
                      </a:endParaRPr>
                    </a:p>
                  </a:txBody>
                  <a:tcPr marL="68580" marR="68580" marT="0" marB="0" anchor="ctr"/>
                </a:tc>
              </a:tr>
              <a:tr h="472440">
                <a:tc>
                  <a:txBody>
                    <a:bodyPr/>
                    <a:lstStyle/>
                    <a:p>
                      <a:pPr algn="ctr">
                        <a:lnSpc>
                          <a:spcPct val="115000"/>
                        </a:lnSpc>
                        <a:spcAft>
                          <a:spcPts val="0"/>
                        </a:spcAft>
                      </a:pPr>
                      <a:r>
                        <a:rPr lang="en-US" sz="1600">
                          <a:effectLst/>
                        </a:rPr>
                        <a:t>t</a:t>
                      </a:r>
                      <a:r>
                        <a:rPr lang="id-ID" sz="1600" baseline="-25000">
                          <a:effectLst/>
                        </a:rPr>
                        <a:t>3</a:t>
                      </a:r>
                      <a:r>
                        <a:rPr lang="id-ID" sz="1600">
                          <a:effectLst/>
                        </a:rPr>
                        <a:t> (</a:t>
                      </a:r>
                      <a:r>
                        <a:rPr lang="en-US" sz="1600">
                          <a:effectLst/>
                        </a:rPr>
                        <a:t>50 : 50</a:t>
                      </a:r>
                      <a:r>
                        <a:rPr lang="id-ID" sz="1600">
                          <a:effectLst/>
                        </a:rPr>
                        <a:t>)</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10.146 b</a:t>
                      </a:r>
                      <a:endParaRPr lang="en-US" sz="1600">
                        <a:effectLst/>
                        <a:latin typeface="Times New Roman"/>
                        <a:ea typeface="Times New Roman"/>
                      </a:endParaRPr>
                    </a:p>
                  </a:txBody>
                  <a:tcPr marL="68580" marR="68580" marT="0" marB="0" anchor="ctr"/>
                </a:tc>
              </a:tr>
              <a:tr h="472440">
                <a:tc>
                  <a:txBody>
                    <a:bodyPr/>
                    <a:lstStyle/>
                    <a:p>
                      <a:pPr algn="ctr">
                        <a:lnSpc>
                          <a:spcPct val="115000"/>
                        </a:lnSpc>
                        <a:spcAft>
                          <a:spcPts val="0"/>
                        </a:spcAft>
                      </a:pPr>
                      <a:r>
                        <a:rPr lang="en-US" sz="1600">
                          <a:effectLst/>
                        </a:rPr>
                        <a:t>t</a:t>
                      </a:r>
                      <a:r>
                        <a:rPr lang="en-US" sz="1600" baseline="-25000">
                          <a:effectLst/>
                        </a:rPr>
                        <a:t>4</a:t>
                      </a:r>
                      <a:r>
                        <a:rPr lang="id-ID" sz="1600">
                          <a:effectLst/>
                        </a:rPr>
                        <a:t> (</a:t>
                      </a:r>
                      <a:r>
                        <a:rPr lang="en-US" sz="1600">
                          <a:effectLst/>
                        </a:rPr>
                        <a:t>0 : 100</a:t>
                      </a:r>
                      <a:r>
                        <a:rPr lang="id-ID" sz="1600">
                          <a:effectLst/>
                        </a:rPr>
                        <a:t>)</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dirty="0">
                          <a:effectLst/>
                        </a:rPr>
                        <a:t>8.160 a</a:t>
                      </a:r>
                      <a:endParaRPr lang="en-US" sz="1600" dirty="0">
                        <a:effectLst/>
                        <a:latin typeface="Times New Roman"/>
                        <a:ea typeface="Times New Roman"/>
                      </a:endParaRPr>
                    </a:p>
                  </a:txBody>
                  <a:tcPr marL="68580" marR="68580" marT="0" marB="0" anchor="ctr"/>
                </a:tc>
              </a:tr>
            </a:tbl>
          </a:graphicData>
        </a:graphic>
      </p:graphicFrame>
      <p:sp>
        <p:nvSpPr>
          <p:cNvPr id="5" name="Rectangle 4"/>
          <p:cNvSpPr/>
          <p:nvPr/>
        </p:nvSpPr>
        <p:spPr>
          <a:xfrm>
            <a:off x="457200" y="3505200"/>
            <a:ext cx="8077200" cy="646331"/>
          </a:xfrm>
          <a:prstGeom prst="rect">
            <a:avLst/>
          </a:prstGeom>
        </p:spPr>
        <p:txBody>
          <a:bodyPr wrap="square">
            <a:spAutoFit/>
          </a:bodyPr>
          <a:lstStyle/>
          <a:p>
            <a:r>
              <a:rPr lang="id-ID" dirty="0"/>
              <a:t>Keterangan : Setiap huruf yang berbeda menunjukkan adanya perbedaan yang nyata pada taraf 5% Uji Duncan</a:t>
            </a:r>
            <a:endParaRPr lang="en-US" dirty="0"/>
          </a:p>
        </p:txBody>
      </p:sp>
    </p:spTree>
    <p:extLst>
      <p:ext uri="{BB962C8B-B14F-4D97-AF65-F5344CB8AC3E}">
        <p14:creationId xmlns:p14="http://schemas.microsoft.com/office/powerpoint/2010/main" val="20354519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solidFill>
                  <a:schemeClr val="accent1">
                    <a:lumMod val="75000"/>
                  </a:schemeClr>
                </a:solidFill>
              </a:rPr>
              <a:t>4. </a:t>
            </a:r>
            <a:r>
              <a:rPr lang="en-US" dirty="0">
                <a:solidFill>
                  <a:schemeClr val="accent1">
                    <a:lumMod val="75000"/>
                  </a:schemeClr>
                </a:solidFill>
              </a:rPr>
              <a:t>RESPON </a:t>
            </a:r>
            <a:r>
              <a:rPr lang="en-US" dirty="0" smtClean="0">
                <a:solidFill>
                  <a:schemeClr val="accent1">
                    <a:lumMod val="75000"/>
                  </a:schemeClr>
                </a:solidFill>
              </a:rPr>
              <a:t>ORGANOLEPTIK (WARNA)</a:t>
            </a:r>
          </a:p>
          <a:p>
            <a:pPr marL="0" indent="0">
              <a:buNone/>
            </a:pPr>
            <a:endParaRPr lang="en-US" dirty="0">
              <a:solidFill>
                <a:schemeClr val="accent1">
                  <a:lumMod val="75000"/>
                </a:schemeClr>
              </a:solidFill>
            </a:endParaRPr>
          </a:p>
          <a:p>
            <a:pPr marL="0" indent="0">
              <a:buNone/>
            </a:pPr>
            <a:endParaRPr lang="en-US" dirty="0" smtClean="0">
              <a:solidFill>
                <a:schemeClr val="accent1">
                  <a:lumMod val="75000"/>
                </a:schemeClr>
              </a:solidFill>
            </a:endParaRPr>
          </a:p>
          <a:p>
            <a:pPr marL="0" indent="0">
              <a:buNone/>
            </a:pPr>
            <a:endParaRPr lang="en-US" dirty="0">
              <a:solidFill>
                <a:schemeClr val="accent1">
                  <a:lumMod val="75000"/>
                </a:schemeClr>
              </a:solidFill>
            </a:endParaRPr>
          </a:p>
          <a:p>
            <a:pPr marL="0" indent="0">
              <a:buNone/>
            </a:pPr>
            <a:endParaRPr lang="en-US" dirty="0" smtClean="0">
              <a:solidFill>
                <a:schemeClr val="accent1">
                  <a:lumMod val="75000"/>
                </a:schemeClr>
              </a:solidFill>
            </a:endParaRPr>
          </a:p>
          <a:p>
            <a:pPr marL="0" indent="0">
              <a:buNone/>
            </a:pPr>
            <a:r>
              <a:rPr lang="en-US" dirty="0" smtClean="0">
                <a:solidFill>
                  <a:schemeClr val="accent1">
                    <a:lumMod val="75000"/>
                  </a:schemeClr>
                </a:solidFill>
              </a:rPr>
              <a:t>5. </a:t>
            </a:r>
            <a:r>
              <a:rPr lang="en-US" dirty="0">
                <a:solidFill>
                  <a:schemeClr val="accent1">
                    <a:lumMod val="75000"/>
                  </a:schemeClr>
                </a:solidFill>
              </a:rPr>
              <a:t>RESPON ORGANOLEPTIK </a:t>
            </a:r>
            <a:r>
              <a:rPr lang="en-US" dirty="0" smtClean="0">
                <a:solidFill>
                  <a:schemeClr val="accent1">
                    <a:lumMod val="75000"/>
                  </a:schemeClr>
                </a:solidFill>
              </a:rPr>
              <a:t>(AROMA)</a:t>
            </a:r>
            <a:endParaRPr lang="en-US" dirty="0">
              <a:solidFill>
                <a:schemeClr val="accent1">
                  <a:lumMod val="75000"/>
                </a:schemeClr>
              </a:solidFill>
            </a:endParaRPr>
          </a:p>
          <a:p>
            <a:pPr marL="0" indent="0">
              <a:buNone/>
            </a:pPr>
            <a:endParaRPr lang="en-US" dirty="0" smtClean="0">
              <a:solidFill>
                <a:schemeClr val="accent1">
                  <a:lumMod val="75000"/>
                </a:schemeClr>
              </a:solidFill>
            </a:endParaRPr>
          </a:p>
          <a:p>
            <a:pPr marL="0" indent="0">
              <a:buNone/>
            </a:pPr>
            <a:endParaRPr lang="en-US" dirty="0">
              <a:solidFill>
                <a:schemeClr val="accent1">
                  <a:lumMod val="75000"/>
                </a:schemeClr>
              </a:solidFill>
            </a:endParaRPr>
          </a:p>
          <a:p>
            <a:pPr marL="0" indent="0">
              <a:buNone/>
            </a:pPr>
            <a:endParaRPr lang="en-US" dirty="0" smtClean="0">
              <a:solidFill>
                <a:schemeClr val="accent1">
                  <a:lumMod val="75000"/>
                </a:schemeClr>
              </a:solidFill>
            </a:endParaRPr>
          </a:p>
          <a:p>
            <a:pPr marL="0" indent="0">
              <a:buNone/>
            </a:pPr>
            <a:endParaRPr lang="en-US" dirty="0">
              <a:solidFill>
                <a:schemeClr val="accent1">
                  <a:lumMod val="75000"/>
                </a:schemeClr>
              </a:solidFill>
            </a:endParaRPr>
          </a:p>
          <a:p>
            <a:pPr marL="0" indent="0">
              <a:buNone/>
            </a:pPr>
            <a:r>
              <a:rPr lang="en-US" dirty="0" smtClean="0">
                <a:solidFill>
                  <a:schemeClr val="accent1">
                    <a:lumMod val="75000"/>
                  </a:schemeClr>
                </a:solidFill>
              </a:rPr>
              <a:t>6. </a:t>
            </a:r>
            <a:r>
              <a:rPr lang="en-US" dirty="0">
                <a:solidFill>
                  <a:schemeClr val="accent1">
                    <a:lumMod val="75000"/>
                  </a:schemeClr>
                </a:solidFill>
              </a:rPr>
              <a:t>RESPON ORGANOLEPTIK </a:t>
            </a:r>
            <a:r>
              <a:rPr lang="en-US" dirty="0" smtClean="0">
                <a:solidFill>
                  <a:schemeClr val="accent1">
                    <a:lumMod val="75000"/>
                  </a:schemeClr>
                </a:solidFill>
              </a:rPr>
              <a:t>(RASA)</a:t>
            </a:r>
            <a:endParaRPr lang="en-US" dirty="0">
              <a:solidFill>
                <a:schemeClr val="accent1">
                  <a:lumMod val="75000"/>
                </a:schemeClr>
              </a:solidFill>
            </a:endParaRPr>
          </a:p>
          <a:p>
            <a:pPr marL="0" indent="0">
              <a:buNone/>
            </a:pPr>
            <a:endParaRPr lang="en-US" dirty="0">
              <a:solidFill>
                <a:schemeClr val="accent1">
                  <a:lumMod val="75000"/>
                </a:schemeClr>
              </a:solidFill>
            </a:endParaRP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41752569"/>
              </p:ext>
            </p:extLst>
          </p:nvPr>
        </p:nvGraphicFramePr>
        <p:xfrm>
          <a:off x="533400" y="774319"/>
          <a:ext cx="7982712" cy="1682496"/>
        </p:xfrm>
        <a:graphic>
          <a:graphicData uri="http://schemas.openxmlformats.org/drawingml/2006/table">
            <a:tbl>
              <a:tblPr firstRow="1" firstCol="1" bandRow="1">
                <a:tableStyleId>{21E4AEA4-8DFA-4A89-87EB-49C32662AFE0}</a:tableStyleId>
              </a:tblPr>
              <a:tblGrid>
                <a:gridCol w="4989195"/>
                <a:gridCol w="2993517"/>
              </a:tblGrid>
              <a:tr h="0">
                <a:tc>
                  <a:txBody>
                    <a:bodyPr/>
                    <a:lstStyle/>
                    <a:p>
                      <a:pPr algn="ctr">
                        <a:lnSpc>
                          <a:spcPct val="115000"/>
                        </a:lnSpc>
                        <a:spcAft>
                          <a:spcPts val="0"/>
                        </a:spcAft>
                      </a:pPr>
                      <a:r>
                        <a:rPr lang="en-US" sz="1600" dirty="0" err="1">
                          <a:effectLst/>
                        </a:rPr>
                        <a:t>Perbandingan</a:t>
                      </a:r>
                      <a:r>
                        <a:rPr lang="en-US" sz="1600" dirty="0">
                          <a:effectLst/>
                        </a:rPr>
                        <a:t> </a:t>
                      </a:r>
                      <a:r>
                        <a:rPr lang="en-US" sz="1600" dirty="0" err="1">
                          <a:effectLst/>
                        </a:rPr>
                        <a:t>Tepung</a:t>
                      </a:r>
                      <a:r>
                        <a:rPr lang="en-US" sz="1600" dirty="0">
                          <a:effectLst/>
                        </a:rPr>
                        <a:t> </a:t>
                      </a:r>
                      <a:r>
                        <a:rPr lang="en-US" sz="1600" dirty="0" err="1">
                          <a:effectLst/>
                        </a:rPr>
                        <a:t>Kacang</a:t>
                      </a:r>
                      <a:r>
                        <a:rPr lang="en-US" sz="1600" dirty="0">
                          <a:effectLst/>
                        </a:rPr>
                        <a:t> Koro </a:t>
                      </a:r>
                      <a:r>
                        <a:rPr lang="en-US" sz="1600" dirty="0" err="1">
                          <a:effectLst/>
                        </a:rPr>
                        <a:t>Pedang</a:t>
                      </a:r>
                      <a:r>
                        <a:rPr lang="en-US" sz="1600" dirty="0">
                          <a:effectLst/>
                        </a:rPr>
                        <a:t> </a:t>
                      </a:r>
                      <a:r>
                        <a:rPr lang="en-US" sz="1600" dirty="0" err="1">
                          <a:effectLst/>
                        </a:rPr>
                        <a:t>dengan</a:t>
                      </a:r>
                      <a:r>
                        <a:rPr lang="en-US" sz="1600" dirty="0">
                          <a:effectLst/>
                        </a:rPr>
                        <a:t> </a:t>
                      </a:r>
                      <a:r>
                        <a:rPr lang="en-US" sz="1600" dirty="0" err="1">
                          <a:effectLst/>
                        </a:rPr>
                        <a:t>Tepung</a:t>
                      </a:r>
                      <a:r>
                        <a:rPr lang="en-US" sz="1600" dirty="0">
                          <a:effectLst/>
                        </a:rPr>
                        <a:t> </a:t>
                      </a:r>
                      <a:r>
                        <a:rPr lang="en-US" sz="1600" dirty="0" err="1">
                          <a:effectLst/>
                        </a:rPr>
                        <a:t>Terigu</a:t>
                      </a:r>
                      <a:r>
                        <a:rPr lang="en-US" sz="1600" dirty="0">
                          <a:effectLst/>
                        </a:rPr>
                        <a:t> (T)</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id-ID" sz="1600" dirty="0">
                          <a:effectLst/>
                        </a:rPr>
                        <a:t>Nilai rata-rata </a:t>
                      </a:r>
                      <a:endParaRPr lang="en-US" sz="1600" dirty="0">
                        <a:effectLst/>
                        <a:latin typeface="Times New Roman"/>
                        <a:ea typeface="Times New Roman"/>
                      </a:endParaRPr>
                    </a:p>
                  </a:txBody>
                  <a:tcPr marL="68580" marR="68580" marT="0" marB="0" anchor="ctr"/>
                </a:tc>
              </a:tr>
              <a:tr h="97155">
                <a:tc>
                  <a:txBody>
                    <a:bodyPr/>
                    <a:lstStyle/>
                    <a:p>
                      <a:pPr algn="ctr">
                        <a:lnSpc>
                          <a:spcPct val="115000"/>
                        </a:lnSpc>
                        <a:spcAft>
                          <a:spcPts val="0"/>
                        </a:spcAft>
                      </a:pPr>
                      <a:r>
                        <a:rPr lang="en-US" sz="1600">
                          <a:effectLst/>
                        </a:rPr>
                        <a:t>t</a:t>
                      </a:r>
                      <a:r>
                        <a:rPr lang="id-ID" sz="1600" baseline="-25000">
                          <a:effectLst/>
                        </a:rPr>
                        <a:t>1</a:t>
                      </a:r>
                      <a:r>
                        <a:rPr lang="id-ID" sz="1600">
                          <a:effectLst/>
                        </a:rPr>
                        <a:t> (</a:t>
                      </a:r>
                      <a:r>
                        <a:rPr lang="en-US" sz="1600">
                          <a:effectLst/>
                        </a:rPr>
                        <a:t>70 : 30</a:t>
                      </a:r>
                      <a:r>
                        <a:rPr lang="id-ID" sz="1600">
                          <a:effectLst/>
                        </a:rPr>
                        <a:t>)</a:t>
                      </a:r>
                      <a:endParaRPr lang="en-US" sz="1600">
                        <a:effectLst/>
                        <a:latin typeface="Times New Roman"/>
                        <a:ea typeface="Times New Roman"/>
                      </a:endParaRPr>
                    </a:p>
                  </a:txBody>
                  <a:tcPr marL="68580" marR="68580" marT="0" marB="0" anchor="b"/>
                </a:tc>
                <a:tc>
                  <a:txBody>
                    <a:bodyPr/>
                    <a:lstStyle/>
                    <a:p>
                      <a:pPr algn="ctr">
                        <a:lnSpc>
                          <a:spcPct val="115000"/>
                        </a:lnSpc>
                        <a:spcAft>
                          <a:spcPts val="0"/>
                        </a:spcAft>
                      </a:pPr>
                      <a:r>
                        <a:rPr lang="en-US" sz="1600">
                          <a:effectLst/>
                        </a:rPr>
                        <a:t>3,922 c</a:t>
                      </a:r>
                      <a:endParaRPr lang="en-US" sz="1600">
                        <a:effectLst/>
                        <a:latin typeface="Times New Roman"/>
                        <a:ea typeface="Times New Roman"/>
                      </a:endParaRPr>
                    </a:p>
                  </a:txBody>
                  <a:tcPr marL="68580" marR="68580" marT="0" marB="0" anchor="ctr"/>
                </a:tc>
              </a:tr>
              <a:tr h="82550">
                <a:tc>
                  <a:txBody>
                    <a:bodyPr/>
                    <a:lstStyle/>
                    <a:p>
                      <a:pPr algn="ctr">
                        <a:lnSpc>
                          <a:spcPct val="115000"/>
                        </a:lnSpc>
                        <a:spcAft>
                          <a:spcPts val="0"/>
                        </a:spcAft>
                      </a:pPr>
                      <a:r>
                        <a:rPr lang="en-US" sz="1600" dirty="0">
                          <a:effectLst/>
                        </a:rPr>
                        <a:t>t</a:t>
                      </a:r>
                      <a:r>
                        <a:rPr lang="id-ID" sz="1600" baseline="-25000" dirty="0">
                          <a:effectLst/>
                        </a:rPr>
                        <a:t>2</a:t>
                      </a:r>
                      <a:r>
                        <a:rPr lang="id-ID" sz="1600" dirty="0">
                          <a:effectLst/>
                        </a:rPr>
                        <a:t> (</a:t>
                      </a:r>
                      <a:r>
                        <a:rPr lang="en-US" sz="1600" dirty="0">
                          <a:effectLst/>
                        </a:rPr>
                        <a:t>60 : 40</a:t>
                      </a:r>
                      <a:r>
                        <a:rPr lang="id-ID" sz="1600" dirty="0">
                          <a:effectLst/>
                        </a:rPr>
                        <a:t>)</a:t>
                      </a:r>
                      <a:endParaRPr lang="en-US" sz="1600" dirty="0">
                        <a:effectLst/>
                        <a:latin typeface="Times New Roman"/>
                        <a:ea typeface="Times New Roman"/>
                      </a:endParaRPr>
                    </a:p>
                  </a:txBody>
                  <a:tcPr marL="68580" marR="68580" marT="0" marB="0" anchor="b"/>
                </a:tc>
                <a:tc>
                  <a:txBody>
                    <a:bodyPr/>
                    <a:lstStyle/>
                    <a:p>
                      <a:pPr algn="ctr">
                        <a:lnSpc>
                          <a:spcPct val="115000"/>
                        </a:lnSpc>
                        <a:spcAft>
                          <a:spcPts val="0"/>
                        </a:spcAft>
                      </a:pPr>
                      <a:r>
                        <a:rPr lang="en-US" sz="1600">
                          <a:effectLst/>
                        </a:rPr>
                        <a:t>3,606 b</a:t>
                      </a:r>
                      <a:endParaRPr lang="en-US" sz="1600">
                        <a:effectLst/>
                        <a:latin typeface="Times New Roman"/>
                        <a:ea typeface="Times New Roman"/>
                      </a:endParaRPr>
                    </a:p>
                  </a:txBody>
                  <a:tcPr marL="68580" marR="68580" marT="0" marB="0" anchor="ctr"/>
                </a:tc>
              </a:tr>
              <a:tr h="84455">
                <a:tc>
                  <a:txBody>
                    <a:bodyPr/>
                    <a:lstStyle/>
                    <a:p>
                      <a:pPr algn="ctr">
                        <a:lnSpc>
                          <a:spcPct val="115000"/>
                        </a:lnSpc>
                        <a:spcAft>
                          <a:spcPts val="0"/>
                        </a:spcAft>
                      </a:pPr>
                      <a:r>
                        <a:rPr lang="en-US" sz="1600">
                          <a:effectLst/>
                        </a:rPr>
                        <a:t>t</a:t>
                      </a:r>
                      <a:r>
                        <a:rPr lang="id-ID" sz="1600" baseline="-25000">
                          <a:effectLst/>
                        </a:rPr>
                        <a:t>3</a:t>
                      </a:r>
                      <a:r>
                        <a:rPr lang="id-ID" sz="1600">
                          <a:effectLst/>
                        </a:rPr>
                        <a:t> (</a:t>
                      </a:r>
                      <a:r>
                        <a:rPr lang="en-US" sz="1600">
                          <a:effectLst/>
                        </a:rPr>
                        <a:t>50 : 50</a:t>
                      </a:r>
                      <a:r>
                        <a:rPr lang="id-ID" sz="1600">
                          <a:effectLst/>
                        </a:rPr>
                        <a:t>)</a:t>
                      </a:r>
                      <a:endParaRPr lang="en-US" sz="1600">
                        <a:effectLst/>
                        <a:latin typeface="Times New Roman"/>
                        <a:ea typeface="Times New Roman"/>
                      </a:endParaRPr>
                    </a:p>
                  </a:txBody>
                  <a:tcPr marL="68580" marR="68580" marT="0" marB="0" anchor="b"/>
                </a:tc>
                <a:tc>
                  <a:txBody>
                    <a:bodyPr/>
                    <a:lstStyle/>
                    <a:p>
                      <a:pPr algn="ctr">
                        <a:lnSpc>
                          <a:spcPct val="115000"/>
                        </a:lnSpc>
                        <a:spcAft>
                          <a:spcPts val="0"/>
                        </a:spcAft>
                      </a:pPr>
                      <a:r>
                        <a:rPr lang="en-US" sz="1600">
                          <a:effectLst/>
                        </a:rPr>
                        <a:t>3,511 b</a:t>
                      </a:r>
                      <a:endParaRPr lang="en-US" sz="1600">
                        <a:effectLst/>
                        <a:latin typeface="Times New Roman"/>
                        <a:ea typeface="Times New Roman"/>
                      </a:endParaRPr>
                    </a:p>
                  </a:txBody>
                  <a:tcPr marL="68580" marR="68580" marT="0" marB="0" anchor="ctr"/>
                </a:tc>
              </a:tr>
              <a:tr h="90170">
                <a:tc>
                  <a:txBody>
                    <a:bodyPr/>
                    <a:lstStyle/>
                    <a:p>
                      <a:pPr algn="ctr">
                        <a:lnSpc>
                          <a:spcPct val="115000"/>
                        </a:lnSpc>
                        <a:spcAft>
                          <a:spcPts val="0"/>
                        </a:spcAft>
                      </a:pPr>
                      <a:r>
                        <a:rPr lang="en-US" sz="1600">
                          <a:effectLst/>
                        </a:rPr>
                        <a:t>t</a:t>
                      </a:r>
                      <a:r>
                        <a:rPr lang="en-US" sz="1600" baseline="-25000">
                          <a:effectLst/>
                        </a:rPr>
                        <a:t>4</a:t>
                      </a:r>
                      <a:r>
                        <a:rPr lang="id-ID" sz="1600">
                          <a:effectLst/>
                        </a:rPr>
                        <a:t> (</a:t>
                      </a:r>
                      <a:r>
                        <a:rPr lang="en-US" sz="1600">
                          <a:effectLst/>
                        </a:rPr>
                        <a:t>0 : 100</a:t>
                      </a:r>
                      <a:r>
                        <a:rPr lang="id-ID" sz="1600">
                          <a:effectLst/>
                        </a:rPr>
                        <a:t>)</a:t>
                      </a:r>
                      <a:endParaRPr lang="en-US" sz="1600">
                        <a:effectLst/>
                        <a:latin typeface="Times New Roman"/>
                        <a:ea typeface="Times New Roman"/>
                      </a:endParaRPr>
                    </a:p>
                  </a:txBody>
                  <a:tcPr marL="68580" marR="68580" marT="0" marB="0" anchor="b"/>
                </a:tc>
                <a:tc>
                  <a:txBody>
                    <a:bodyPr/>
                    <a:lstStyle/>
                    <a:p>
                      <a:pPr algn="ctr">
                        <a:lnSpc>
                          <a:spcPct val="115000"/>
                        </a:lnSpc>
                        <a:spcAft>
                          <a:spcPts val="0"/>
                        </a:spcAft>
                      </a:pPr>
                      <a:r>
                        <a:rPr lang="en-US" sz="1600" dirty="0">
                          <a:effectLst/>
                        </a:rPr>
                        <a:t>3,222 a</a:t>
                      </a:r>
                      <a:endParaRPr lang="en-US" sz="1600" dirty="0">
                        <a:effectLst/>
                        <a:latin typeface="Times New Roman"/>
                        <a:ea typeface="Times New Roman"/>
                      </a:endParaRPr>
                    </a:p>
                  </a:txBody>
                  <a:tcPr marL="68580" marR="68580" marT="0"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46110594"/>
              </p:ext>
            </p:extLst>
          </p:nvPr>
        </p:nvGraphicFramePr>
        <p:xfrm>
          <a:off x="533400" y="2895600"/>
          <a:ext cx="7982712" cy="1682496"/>
        </p:xfrm>
        <a:graphic>
          <a:graphicData uri="http://schemas.openxmlformats.org/drawingml/2006/table">
            <a:tbl>
              <a:tblPr firstRow="1" firstCol="1" bandRow="1">
                <a:tableStyleId>{00A15C55-8517-42AA-B614-E9B94910E393}</a:tableStyleId>
              </a:tblPr>
              <a:tblGrid>
                <a:gridCol w="4847103"/>
                <a:gridCol w="3135609"/>
              </a:tblGrid>
              <a:tr h="0">
                <a:tc>
                  <a:txBody>
                    <a:bodyPr/>
                    <a:lstStyle/>
                    <a:p>
                      <a:pPr algn="ctr">
                        <a:lnSpc>
                          <a:spcPct val="115000"/>
                        </a:lnSpc>
                        <a:spcAft>
                          <a:spcPts val="0"/>
                        </a:spcAft>
                      </a:pPr>
                      <a:r>
                        <a:rPr lang="en-US" sz="1600" dirty="0" err="1">
                          <a:effectLst/>
                        </a:rPr>
                        <a:t>Perbandingan</a:t>
                      </a:r>
                      <a:r>
                        <a:rPr lang="en-US" sz="1600" dirty="0">
                          <a:effectLst/>
                        </a:rPr>
                        <a:t> </a:t>
                      </a:r>
                      <a:r>
                        <a:rPr lang="en-US" sz="1600" dirty="0" err="1">
                          <a:effectLst/>
                        </a:rPr>
                        <a:t>Tepung</a:t>
                      </a:r>
                      <a:r>
                        <a:rPr lang="en-US" sz="1600" dirty="0">
                          <a:effectLst/>
                        </a:rPr>
                        <a:t> </a:t>
                      </a:r>
                      <a:r>
                        <a:rPr lang="en-US" sz="1600" dirty="0" err="1">
                          <a:effectLst/>
                        </a:rPr>
                        <a:t>Kacang</a:t>
                      </a:r>
                      <a:r>
                        <a:rPr lang="en-US" sz="1600" dirty="0">
                          <a:effectLst/>
                        </a:rPr>
                        <a:t> Koro </a:t>
                      </a:r>
                      <a:r>
                        <a:rPr lang="en-US" sz="1600" dirty="0" err="1">
                          <a:effectLst/>
                        </a:rPr>
                        <a:t>Pedang</a:t>
                      </a:r>
                      <a:r>
                        <a:rPr lang="en-US" sz="1600" dirty="0">
                          <a:effectLst/>
                        </a:rPr>
                        <a:t> </a:t>
                      </a:r>
                      <a:r>
                        <a:rPr lang="en-US" sz="1600" dirty="0" err="1">
                          <a:effectLst/>
                        </a:rPr>
                        <a:t>dengan</a:t>
                      </a:r>
                      <a:r>
                        <a:rPr lang="en-US" sz="1600" dirty="0">
                          <a:effectLst/>
                        </a:rPr>
                        <a:t> </a:t>
                      </a:r>
                      <a:r>
                        <a:rPr lang="en-US" sz="1600" dirty="0" err="1">
                          <a:effectLst/>
                        </a:rPr>
                        <a:t>Tepung</a:t>
                      </a:r>
                      <a:r>
                        <a:rPr lang="en-US" sz="1600" dirty="0">
                          <a:effectLst/>
                        </a:rPr>
                        <a:t> </a:t>
                      </a:r>
                      <a:r>
                        <a:rPr lang="en-US" sz="1600" dirty="0" err="1">
                          <a:effectLst/>
                        </a:rPr>
                        <a:t>Terigu</a:t>
                      </a:r>
                      <a:r>
                        <a:rPr lang="en-US" sz="1600" dirty="0">
                          <a:effectLst/>
                        </a:rPr>
                        <a:t> (T)</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id-ID" sz="1600">
                          <a:effectLst/>
                        </a:rPr>
                        <a:t>Nilai rata-rata </a:t>
                      </a:r>
                      <a:endParaRPr lang="en-US" sz="1600">
                        <a:effectLst/>
                        <a:latin typeface="Times New Roman"/>
                        <a:ea typeface="Times New Roman"/>
                      </a:endParaRPr>
                    </a:p>
                  </a:txBody>
                  <a:tcPr marL="68580" marR="68580" marT="0" marB="0" anchor="ctr"/>
                </a:tc>
              </a:tr>
              <a:tr h="190500">
                <a:tc>
                  <a:txBody>
                    <a:bodyPr/>
                    <a:lstStyle/>
                    <a:p>
                      <a:pPr algn="ctr">
                        <a:lnSpc>
                          <a:spcPct val="115000"/>
                        </a:lnSpc>
                        <a:spcAft>
                          <a:spcPts val="0"/>
                        </a:spcAft>
                      </a:pPr>
                      <a:r>
                        <a:rPr lang="en-US" sz="1600">
                          <a:effectLst/>
                        </a:rPr>
                        <a:t>t</a:t>
                      </a:r>
                      <a:r>
                        <a:rPr lang="id-ID" sz="1600" baseline="-25000">
                          <a:effectLst/>
                        </a:rPr>
                        <a:t>1</a:t>
                      </a:r>
                      <a:r>
                        <a:rPr lang="id-ID" sz="1600">
                          <a:effectLst/>
                        </a:rPr>
                        <a:t> (</a:t>
                      </a:r>
                      <a:r>
                        <a:rPr lang="en-US" sz="1600">
                          <a:effectLst/>
                        </a:rPr>
                        <a:t>70 : 30</a:t>
                      </a:r>
                      <a:r>
                        <a:rPr lang="id-ID" sz="1600">
                          <a:effectLst/>
                        </a:rPr>
                        <a:t>)</a:t>
                      </a:r>
                      <a:endParaRPr lang="en-US" sz="1600">
                        <a:effectLst/>
                        <a:latin typeface="Times New Roman"/>
                        <a:ea typeface="Times New Roman"/>
                      </a:endParaRPr>
                    </a:p>
                  </a:txBody>
                  <a:tcPr marL="68580" marR="68580" marT="0" marB="0" anchor="b"/>
                </a:tc>
                <a:tc>
                  <a:txBody>
                    <a:bodyPr/>
                    <a:lstStyle/>
                    <a:p>
                      <a:pPr algn="ctr">
                        <a:lnSpc>
                          <a:spcPct val="115000"/>
                        </a:lnSpc>
                        <a:spcAft>
                          <a:spcPts val="0"/>
                        </a:spcAft>
                      </a:pPr>
                      <a:r>
                        <a:rPr lang="en-US" sz="1600">
                          <a:effectLst/>
                        </a:rPr>
                        <a:t>3,7  b</a:t>
                      </a:r>
                      <a:endParaRPr lang="en-US" sz="1600">
                        <a:effectLst/>
                        <a:latin typeface="Times New Roman"/>
                        <a:ea typeface="Times New Roman"/>
                      </a:endParaRPr>
                    </a:p>
                  </a:txBody>
                  <a:tcPr marL="68580" marR="68580" marT="0" marB="0" anchor="ctr"/>
                </a:tc>
              </a:tr>
              <a:tr h="190500">
                <a:tc>
                  <a:txBody>
                    <a:bodyPr/>
                    <a:lstStyle/>
                    <a:p>
                      <a:pPr algn="ctr">
                        <a:lnSpc>
                          <a:spcPct val="115000"/>
                        </a:lnSpc>
                        <a:spcAft>
                          <a:spcPts val="0"/>
                        </a:spcAft>
                      </a:pPr>
                      <a:r>
                        <a:rPr lang="en-US" sz="1600" dirty="0">
                          <a:effectLst/>
                        </a:rPr>
                        <a:t>t</a:t>
                      </a:r>
                      <a:r>
                        <a:rPr lang="id-ID" sz="1600" baseline="-25000" dirty="0">
                          <a:effectLst/>
                        </a:rPr>
                        <a:t>2</a:t>
                      </a:r>
                      <a:r>
                        <a:rPr lang="id-ID" sz="1600" dirty="0">
                          <a:effectLst/>
                        </a:rPr>
                        <a:t> (</a:t>
                      </a:r>
                      <a:r>
                        <a:rPr lang="en-US" sz="1600" dirty="0">
                          <a:effectLst/>
                        </a:rPr>
                        <a:t>60 : 40</a:t>
                      </a:r>
                      <a:r>
                        <a:rPr lang="id-ID" sz="1600" dirty="0">
                          <a:effectLst/>
                        </a:rPr>
                        <a:t>)</a:t>
                      </a:r>
                      <a:endParaRPr lang="en-US" sz="1600" dirty="0">
                        <a:effectLst/>
                        <a:latin typeface="Times New Roman"/>
                        <a:ea typeface="Times New Roman"/>
                      </a:endParaRPr>
                    </a:p>
                  </a:txBody>
                  <a:tcPr marL="68580" marR="68580" marT="0" marB="0" anchor="b"/>
                </a:tc>
                <a:tc>
                  <a:txBody>
                    <a:bodyPr/>
                    <a:lstStyle/>
                    <a:p>
                      <a:pPr algn="ctr">
                        <a:lnSpc>
                          <a:spcPct val="115000"/>
                        </a:lnSpc>
                        <a:spcAft>
                          <a:spcPts val="0"/>
                        </a:spcAft>
                      </a:pPr>
                      <a:r>
                        <a:rPr lang="en-US" sz="1600">
                          <a:effectLst/>
                        </a:rPr>
                        <a:t>3,467 a</a:t>
                      </a:r>
                      <a:endParaRPr lang="en-US" sz="1600">
                        <a:effectLst/>
                        <a:latin typeface="Times New Roman"/>
                        <a:ea typeface="Times New Roman"/>
                      </a:endParaRPr>
                    </a:p>
                  </a:txBody>
                  <a:tcPr marL="68580" marR="68580" marT="0" marB="0" anchor="ctr"/>
                </a:tc>
              </a:tr>
              <a:tr h="190500">
                <a:tc>
                  <a:txBody>
                    <a:bodyPr/>
                    <a:lstStyle/>
                    <a:p>
                      <a:pPr algn="ctr">
                        <a:lnSpc>
                          <a:spcPct val="115000"/>
                        </a:lnSpc>
                        <a:spcAft>
                          <a:spcPts val="0"/>
                        </a:spcAft>
                      </a:pPr>
                      <a:r>
                        <a:rPr lang="en-US" sz="1600">
                          <a:effectLst/>
                        </a:rPr>
                        <a:t>t</a:t>
                      </a:r>
                      <a:r>
                        <a:rPr lang="id-ID" sz="1600" baseline="-25000">
                          <a:effectLst/>
                        </a:rPr>
                        <a:t>3</a:t>
                      </a:r>
                      <a:r>
                        <a:rPr lang="id-ID" sz="1600">
                          <a:effectLst/>
                        </a:rPr>
                        <a:t> (</a:t>
                      </a:r>
                      <a:r>
                        <a:rPr lang="en-US" sz="1600">
                          <a:effectLst/>
                        </a:rPr>
                        <a:t>50 : 50</a:t>
                      </a:r>
                      <a:r>
                        <a:rPr lang="id-ID" sz="1600">
                          <a:effectLst/>
                        </a:rPr>
                        <a:t>)</a:t>
                      </a:r>
                      <a:endParaRPr lang="en-US" sz="1600">
                        <a:effectLst/>
                        <a:latin typeface="Times New Roman"/>
                        <a:ea typeface="Times New Roman"/>
                      </a:endParaRPr>
                    </a:p>
                  </a:txBody>
                  <a:tcPr marL="68580" marR="68580" marT="0" marB="0" anchor="b"/>
                </a:tc>
                <a:tc>
                  <a:txBody>
                    <a:bodyPr/>
                    <a:lstStyle/>
                    <a:p>
                      <a:pPr algn="ctr">
                        <a:lnSpc>
                          <a:spcPct val="115000"/>
                        </a:lnSpc>
                        <a:spcAft>
                          <a:spcPts val="0"/>
                        </a:spcAft>
                      </a:pPr>
                      <a:r>
                        <a:rPr lang="en-US" sz="1600">
                          <a:effectLst/>
                        </a:rPr>
                        <a:t>3,350 a</a:t>
                      </a:r>
                      <a:endParaRPr lang="en-US" sz="1600">
                        <a:effectLst/>
                        <a:latin typeface="Times New Roman"/>
                        <a:ea typeface="Times New Roman"/>
                      </a:endParaRPr>
                    </a:p>
                  </a:txBody>
                  <a:tcPr marL="68580" marR="68580" marT="0" marB="0" anchor="ctr"/>
                </a:tc>
              </a:tr>
              <a:tr h="190500">
                <a:tc>
                  <a:txBody>
                    <a:bodyPr/>
                    <a:lstStyle/>
                    <a:p>
                      <a:pPr algn="ctr">
                        <a:lnSpc>
                          <a:spcPct val="115000"/>
                        </a:lnSpc>
                        <a:spcAft>
                          <a:spcPts val="0"/>
                        </a:spcAft>
                      </a:pPr>
                      <a:r>
                        <a:rPr lang="en-US" sz="1600" dirty="0">
                          <a:effectLst/>
                        </a:rPr>
                        <a:t>t</a:t>
                      </a:r>
                      <a:r>
                        <a:rPr lang="en-US" sz="1600" baseline="-25000" dirty="0">
                          <a:effectLst/>
                        </a:rPr>
                        <a:t>4</a:t>
                      </a:r>
                      <a:r>
                        <a:rPr lang="id-ID" sz="1600" dirty="0">
                          <a:effectLst/>
                        </a:rPr>
                        <a:t> (</a:t>
                      </a:r>
                      <a:r>
                        <a:rPr lang="en-US" sz="1600" dirty="0">
                          <a:effectLst/>
                        </a:rPr>
                        <a:t>0 : 100</a:t>
                      </a:r>
                      <a:r>
                        <a:rPr lang="id-ID" sz="1600" dirty="0">
                          <a:effectLst/>
                        </a:rPr>
                        <a:t>)</a:t>
                      </a:r>
                      <a:endParaRPr lang="en-US" sz="1600" dirty="0">
                        <a:effectLst/>
                        <a:latin typeface="Times New Roman"/>
                        <a:ea typeface="Times New Roman"/>
                      </a:endParaRPr>
                    </a:p>
                  </a:txBody>
                  <a:tcPr marL="68580" marR="68580" marT="0" marB="0" anchor="b"/>
                </a:tc>
                <a:tc>
                  <a:txBody>
                    <a:bodyPr/>
                    <a:lstStyle/>
                    <a:p>
                      <a:pPr algn="ctr">
                        <a:lnSpc>
                          <a:spcPct val="115000"/>
                        </a:lnSpc>
                        <a:spcAft>
                          <a:spcPts val="0"/>
                        </a:spcAft>
                      </a:pPr>
                      <a:r>
                        <a:rPr lang="en-US" sz="1600" dirty="0">
                          <a:effectLst/>
                        </a:rPr>
                        <a:t>3,4  a</a:t>
                      </a:r>
                      <a:endParaRPr lang="en-US" sz="1600" dirty="0">
                        <a:effectLst/>
                        <a:latin typeface="Times New Roman"/>
                        <a:ea typeface="Times New Roman"/>
                      </a:endParaRPr>
                    </a:p>
                  </a:txBody>
                  <a:tcPr marL="68580" marR="68580" marT="0"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3660315"/>
              </p:ext>
            </p:extLst>
          </p:nvPr>
        </p:nvGraphicFramePr>
        <p:xfrm>
          <a:off x="457200" y="5029200"/>
          <a:ext cx="8065008" cy="1682496"/>
        </p:xfrm>
        <a:graphic>
          <a:graphicData uri="http://schemas.openxmlformats.org/drawingml/2006/table">
            <a:tbl>
              <a:tblPr firstRow="1" firstCol="1" bandRow="1">
                <a:tableStyleId>{93296810-A885-4BE3-A3E7-6D5BEEA58F35}</a:tableStyleId>
              </a:tblPr>
              <a:tblGrid>
                <a:gridCol w="4974497"/>
                <a:gridCol w="3090511"/>
              </a:tblGrid>
              <a:tr h="0">
                <a:tc>
                  <a:txBody>
                    <a:bodyPr/>
                    <a:lstStyle/>
                    <a:p>
                      <a:pPr algn="ctr">
                        <a:lnSpc>
                          <a:spcPct val="115000"/>
                        </a:lnSpc>
                        <a:spcAft>
                          <a:spcPts val="0"/>
                        </a:spcAft>
                      </a:pPr>
                      <a:r>
                        <a:rPr lang="en-US" sz="1600" dirty="0" err="1">
                          <a:effectLst/>
                        </a:rPr>
                        <a:t>Perbandingan</a:t>
                      </a:r>
                      <a:r>
                        <a:rPr lang="en-US" sz="1600" dirty="0">
                          <a:effectLst/>
                        </a:rPr>
                        <a:t> </a:t>
                      </a:r>
                      <a:r>
                        <a:rPr lang="en-US" sz="1600" dirty="0" err="1">
                          <a:effectLst/>
                        </a:rPr>
                        <a:t>Tepung</a:t>
                      </a:r>
                      <a:r>
                        <a:rPr lang="en-US" sz="1600" dirty="0">
                          <a:effectLst/>
                        </a:rPr>
                        <a:t> </a:t>
                      </a:r>
                      <a:r>
                        <a:rPr lang="en-US" sz="1600" dirty="0" err="1">
                          <a:effectLst/>
                        </a:rPr>
                        <a:t>Kacang</a:t>
                      </a:r>
                      <a:r>
                        <a:rPr lang="en-US" sz="1600" dirty="0">
                          <a:effectLst/>
                        </a:rPr>
                        <a:t> Koro </a:t>
                      </a:r>
                      <a:r>
                        <a:rPr lang="en-US" sz="1600" dirty="0" err="1">
                          <a:effectLst/>
                        </a:rPr>
                        <a:t>Pedang</a:t>
                      </a:r>
                      <a:r>
                        <a:rPr lang="en-US" sz="1600" dirty="0">
                          <a:effectLst/>
                        </a:rPr>
                        <a:t> </a:t>
                      </a:r>
                      <a:r>
                        <a:rPr lang="en-US" sz="1600" dirty="0" err="1">
                          <a:effectLst/>
                        </a:rPr>
                        <a:t>dengan</a:t>
                      </a:r>
                      <a:r>
                        <a:rPr lang="en-US" sz="1600" dirty="0">
                          <a:effectLst/>
                        </a:rPr>
                        <a:t> </a:t>
                      </a:r>
                      <a:r>
                        <a:rPr lang="en-US" sz="1600" dirty="0" err="1">
                          <a:effectLst/>
                        </a:rPr>
                        <a:t>Tepung</a:t>
                      </a:r>
                      <a:r>
                        <a:rPr lang="en-US" sz="1600" dirty="0">
                          <a:effectLst/>
                        </a:rPr>
                        <a:t> </a:t>
                      </a:r>
                      <a:r>
                        <a:rPr lang="en-US" sz="1600" dirty="0" err="1">
                          <a:effectLst/>
                        </a:rPr>
                        <a:t>Terigu</a:t>
                      </a:r>
                      <a:r>
                        <a:rPr lang="en-US" sz="1600" dirty="0">
                          <a:effectLst/>
                        </a:rPr>
                        <a:t> (T)</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id-ID" sz="1600">
                          <a:effectLst/>
                        </a:rPr>
                        <a:t>Nilai rata-rata </a:t>
                      </a:r>
                      <a:endParaRPr lang="en-US" sz="1600">
                        <a:effectLst/>
                        <a:latin typeface="Times New Roman"/>
                        <a:ea typeface="Times New Roman"/>
                      </a:endParaRPr>
                    </a:p>
                  </a:txBody>
                  <a:tcPr marL="68580" marR="68580" marT="0" marB="0" anchor="ctr"/>
                </a:tc>
              </a:tr>
              <a:tr h="190500">
                <a:tc>
                  <a:txBody>
                    <a:bodyPr/>
                    <a:lstStyle/>
                    <a:p>
                      <a:pPr algn="ctr">
                        <a:lnSpc>
                          <a:spcPct val="115000"/>
                        </a:lnSpc>
                        <a:spcAft>
                          <a:spcPts val="0"/>
                        </a:spcAft>
                      </a:pPr>
                      <a:r>
                        <a:rPr lang="en-US" sz="1600">
                          <a:effectLst/>
                        </a:rPr>
                        <a:t>t</a:t>
                      </a:r>
                      <a:r>
                        <a:rPr lang="id-ID" sz="1600" baseline="-25000">
                          <a:effectLst/>
                        </a:rPr>
                        <a:t>1</a:t>
                      </a:r>
                      <a:r>
                        <a:rPr lang="id-ID" sz="1600">
                          <a:effectLst/>
                        </a:rPr>
                        <a:t> (</a:t>
                      </a:r>
                      <a:r>
                        <a:rPr lang="en-US" sz="1600">
                          <a:effectLst/>
                        </a:rPr>
                        <a:t>70 : 30</a:t>
                      </a:r>
                      <a:r>
                        <a:rPr lang="id-ID" sz="1600">
                          <a:effectLst/>
                        </a:rPr>
                        <a:t>)</a:t>
                      </a:r>
                      <a:endParaRPr lang="en-US" sz="1600">
                        <a:effectLst/>
                        <a:latin typeface="Times New Roman"/>
                        <a:ea typeface="Times New Roman"/>
                      </a:endParaRPr>
                    </a:p>
                  </a:txBody>
                  <a:tcPr marL="68580" marR="68580" marT="0" marB="0" anchor="b"/>
                </a:tc>
                <a:tc>
                  <a:txBody>
                    <a:bodyPr/>
                    <a:lstStyle/>
                    <a:p>
                      <a:pPr algn="ctr">
                        <a:lnSpc>
                          <a:spcPct val="115000"/>
                        </a:lnSpc>
                        <a:spcAft>
                          <a:spcPts val="0"/>
                        </a:spcAft>
                      </a:pPr>
                      <a:r>
                        <a:rPr lang="en-US" sz="1600">
                          <a:effectLst/>
                        </a:rPr>
                        <a:t>3,678 b</a:t>
                      </a:r>
                      <a:endParaRPr lang="en-US" sz="1600">
                        <a:effectLst/>
                        <a:latin typeface="Times New Roman"/>
                        <a:ea typeface="Times New Roman"/>
                      </a:endParaRPr>
                    </a:p>
                  </a:txBody>
                  <a:tcPr marL="68580" marR="68580" marT="0" marB="0" anchor="ctr"/>
                </a:tc>
              </a:tr>
              <a:tr h="190500">
                <a:tc>
                  <a:txBody>
                    <a:bodyPr/>
                    <a:lstStyle/>
                    <a:p>
                      <a:pPr algn="ctr">
                        <a:lnSpc>
                          <a:spcPct val="115000"/>
                        </a:lnSpc>
                        <a:spcAft>
                          <a:spcPts val="0"/>
                        </a:spcAft>
                      </a:pPr>
                      <a:r>
                        <a:rPr lang="en-US" sz="1600" dirty="0">
                          <a:effectLst/>
                        </a:rPr>
                        <a:t>t</a:t>
                      </a:r>
                      <a:r>
                        <a:rPr lang="id-ID" sz="1600" baseline="-25000" dirty="0">
                          <a:effectLst/>
                        </a:rPr>
                        <a:t>2</a:t>
                      </a:r>
                      <a:r>
                        <a:rPr lang="id-ID" sz="1600" dirty="0">
                          <a:effectLst/>
                        </a:rPr>
                        <a:t> (</a:t>
                      </a:r>
                      <a:r>
                        <a:rPr lang="en-US" sz="1600" dirty="0">
                          <a:effectLst/>
                        </a:rPr>
                        <a:t>60 : 40</a:t>
                      </a:r>
                      <a:r>
                        <a:rPr lang="id-ID" sz="1600" dirty="0">
                          <a:effectLst/>
                        </a:rPr>
                        <a:t>)</a:t>
                      </a:r>
                      <a:endParaRPr lang="en-US" sz="1600" dirty="0">
                        <a:effectLst/>
                        <a:latin typeface="Times New Roman"/>
                        <a:ea typeface="Times New Roman"/>
                      </a:endParaRPr>
                    </a:p>
                  </a:txBody>
                  <a:tcPr marL="68580" marR="68580" marT="0" marB="0" anchor="b"/>
                </a:tc>
                <a:tc>
                  <a:txBody>
                    <a:bodyPr/>
                    <a:lstStyle/>
                    <a:p>
                      <a:pPr algn="ctr">
                        <a:lnSpc>
                          <a:spcPct val="115000"/>
                        </a:lnSpc>
                        <a:spcAft>
                          <a:spcPts val="0"/>
                        </a:spcAft>
                      </a:pPr>
                      <a:r>
                        <a:rPr lang="en-US" sz="1600">
                          <a:effectLst/>
                        </a:rPr>
                        <a:t>3,444 b</a:t>
                      </a:r>
                      <a:endParaRPr lang="en-US" sz="1600">
                        <a:effectLst/>
                        <a:latin typeface="Times New Roman"/>
                        <a:ea typeface="Times New Roman"/>
                      </a:endParaRPr>
                    </a:p>
                  </a:txBody>
                  <a:tcPr marL="68580" marR="68580" marT="0" marB="0" anchor="ctr"/>
                </a:tc>
              </a:tr>
              <a:tr h="190500">
                <a:tc>
                  <a:txBody>
                    <a:bodyPr/>
                    <a:lstStyle/>
                    <a:p>
                      <a:pPr algn="ctr">
                        <a:lnSpc>
                          <a:spcPct val="115000"/>
                        </a:lnSpc>
                        <a:spcAft>
                          <a:spcPts val="0"/>
                        </a:spcAft>
                      </a:pPr>
                      <a:r>
                        <a:rPr lang="en-US" sz="1600">
                          <a:effectLst/>
                        </a:rPr>
                        <a:t>t</a:t>
                      </a:r>
                      <a:r>
                        <a:rPr lang="id-ID" sz="1600" baseline="-25000">
                          <a:effectLst/>
                        </a:rPr>
                        <a:t>3</a:t>
                      </a:r>
                      <a:r>
                        <a:rPr lang="id-ID" sz="1600">
                          <a:effectLst/>
                        </a:rPr>
                        <a:t> (</a:t>
                      </a:r>
                      <a:r>
                        <a:rPr lang="en-US" sz="1600">
                          <a:effectLst/>
                        </a:rPr>
                        <a:t>50 : 50</a:t>
                      </a:r>
                      <a:r>
                        <a:rPr lang="id-ID" sz="1600">
                          <a:effectLst/>
                        </a:rPr>
                        <a:t>)</a:t>
                      </a:r>
                      <a:endParaRPr lang="en-US" sz="1600">
                        <a:effectLst/>
                        <a:latin typeface="Times New Roman"/>
                        <a:ea typeface="Times New Roman"/>
                      </a:endParaRPr>
                    </a:p>
                  </a:txBody>
                  <a:tcPr marL="68580" marR="68580" marT="0" marB="0" anchor="b"/>
                </a:tc>
                <a:tc>
                  <a:txBody>
                    <a:bodyPr/>
                    <a:lstStyle/>
                    <a:p>
                      <a:pPr algn="ctr">
                        <a:lnSpc>
                          <a:spcPct val="115000"/>
                        </a:lnSpc>
                        <a:spcAft>
                          <a:spcPts val="0"/>
                        </a:spcAft>
                      </a:pPr>
                      <a:r>
                        <a:rPr lang="en-US" sz="1600">
                          <a:effectLst/>
                        </a:rPr>
                        <a:t>3,250 b</a:t>
                      </a:r>
                      <a:endParaRPr lang="en-US" sz="1600">
                        <a:effectLst/>
                        <a:latin typeface="Times New Roman"/>
                        <a:ea typeface="Times New Roman"/>
                      </a:endParaRPr>
                    </a:p>
                  </a:txBody>
                  <a:tcPr marL="68580" marR="68580" marT="0" marB="0" anchor="ctr"/>
                </a:tc>
              </a:tr>
              <a:tr h="190500">
                <a:tc>
                  <a:txBody>
                    <a:bodyPr/>
                    <a:lstStyle/>
                    <a:p>
                      <a:pPr algn="ctr">
                        <a:lnSpc>
                          <a:spcPct val="115000"/>
                        </a:lnSpc>
                        <a:spcAft>
                          <a:spcPts val="0"/>
                        </a:spcAft>
                      </a:pPr>
                      <a:r>
                        <a:rPr lang="en-US" sz="1600">
                          <a:effectLst/>
                        </a:rPr>
                        <a:t>t</a:t>
                      </a:r>
                      <a:r>
                        <a:rPr lang="en-US" sz="1600" baseline="-25000">
                          <a:effectLst/>
                        </a:rPr>
                        <a:t>4</a:t>
                      </a:r>
                      <a:r>
                        <a:rPr lang="id-ID" sz="1600">
                          <a:effectLst/>
                        </a:rPr>
                        <a:t> (</a:t>
                      </a:r>
                      <a:r>
                        <a:rPr lang="en-US" sz="1600">
                          <a:effectLst/>
                        </a:rPr>
                        <a:t>0 : 100</a:t>
                      </a:r>
                      <a:r>
                        <a:rPr lang="id-ID" sz="1600">
                          <a:effectLst/>
                        </a:rPr>
                        <a:t>)</a:t>
                      </a:r>
                      <a:endParaRPr lang="en-US" sz="1600">
                        <a:effectLst/>
                        <a:latin typeface="Times New Roman"/>
                        <a:ea typeface="Times New Roman"/>
                      </a:endParaRPr>
                    </a:p>
                  </a:txBody>
                  <a:tcPr marL="68580" marR="68580" marT="0" marB="0" anchor="b"/>
                </a:tc>
                <a:tc>
                  <a:txBody>
                    <a:bodyPr/>
                    <a:lstStyle/>
                    <a:p>
                      <a:pPr algn="ctr">
                        <a:lnSpc>
                          <a:spcPct val="115000"/>
                        </a:lnSpc>
                        <a:spcAft>
                          <a:spcPts val="0"/>
                        </a:spcAft>
                      </a:pPr>
                      <a:r>
                        <a:rPr lang="en-US" sz="1600" dirty="0">
                          <a:effectLst/>
                        </a:rPr>
                        <a:t>2,817 a</a:t>
                      </a:r>
                      <a:endParaRPr lang="en-US" sz="16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27486381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a:solidFill>
                  <a:schemeClr val="accent1">
                    <a:lumMod val="75000"/>
                  </a:schemeClr>
                </a:solidFill>
              </a:rPr>
              <a:t>4. RESPON ORGANOLEPTIK </a:t>
            </a:r>
            <a:r>
              <a:rPr lang="en-US" dirty="0" smtClean="0">
                <a:solidFill>
                  <a:schemeClr val="accent1">
                    <a:lumMod val="75000"/>
                  </a:schemeClr>
                </a:solidFill>
              </a:rPr>
              <a:t>(TEKSTUR KEKENYALAN)</a:t>
            </a:r>
            <a:endParaRPr lang="en-US" dirty="0">
              <a:solidFill>
                <a:schemeClr val="accent1">
                  <a:lumMod val="75000"/>
                </a:schemeClr>
              </a:solidFill>
            </a:endParaRP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5694387"/>
              </p:ext>
            </p:extLst>
          </p:nvPr>
        </p:nvGraphicFramePr>
        <p:xfrm>
          <a:off x="457200" y="990600"/>
          <a:ext cx="6400800" cy="2365248"/>
        </p:xfrm>
        <a:graphic>
          <a:graphicData uri="http://schemas.openxmlformats.org/drawingml/2006/table">
            <a:tbl>
              <a:tblPr firstRow="1" firstCol="1" bandRow="1">
                <a:tableStyleId>{21E4AEA4-8DFA-4A89-87EB-49C32662AFE0}</a:tableStyleId>
              </a:tblPr>
              <a:tblGrid>
                <a:gridCol w="3124200"/>
                <a:gridCol w="3276600"/>
              </a:tblGrid>
              <a:tr h="381000">
                <a:tc>
                  <a:txBody>
                    <a:bodyPr/>
                    <a:lstStyle/>
                    <a:p>
                      <a:pPr algn="ctr">
                        <a:lnSpc>
                          <a:spcPct val="115000"/>
                        </a:lnSpc>
                        <a:spcAft>
                          <a:spcPts val="0"/>
                        </a:spcAft>
                      </a:pPr>
                      <a:r>
                        <a:rPr lang="en-US" sz="1600" dirty="0" err="1">
                          <a:effectLst/>
                        </a:rPr>
                        <a:t>Perbandingan</a:t>
                      </a:r>
                      <a:r>
                        <a:rPr lang="en-US" sz="1600" dirty="0">
                          <a:effectLst/>
                        </a:rPr>
                        <a:t> </a:t>
                      </a:r>
                      <a:r>
                        <a:rPr lang="en-US" sz="1600" dirty="0" err="1">
                          <a:effectLst/>
                        </a:rPr>
                        <a:t>Tepung</a:t>
                      </a:r>
                      <a:r>
                        <a:rPr lang="en-US" sz="1600" dirty="0">
                          <a:effectLst/>
                        </a:rPr>
                        <a:t> </a:t>
                      </a:r>
                      <a:r>
                        <a:rPr lang="en-US" sz="1600" dirty="0" err="1">
                          <a:effectLst/>
                        </a:rPr>
                        <a:t>Kacang</a:t>
                      </a:r>
                      <a:r>
                        <a:rPr lang="en-US" sz="1600" dirty="0">
                          <a:effectLst/>
                        </a:rPr>
                        <a:t> Koro </a:t>
                      </a:r>
                      <a:r>
                        <a:rPr lang="en-US" sz="1600" dirty="0" err="1">
                          <a:effectLst/>
                        </a:rPr>
                        <a:t>Pedang</a:t>
                      </a:r>
                      <a:r>
                        <a:rPr lang="en-US" sz="1600" dirty="0">
                          <a:effectLst/>
                        </a:rPr>
                        <a:t> </a:t>
                      </a:r>
                      <a:r>
                        <a:rPr lang="en-US" sz="1600" dirty="0" err="1">
                          <a:effectLst/>
                        </a:rPr>
                        <a:t>dengan</a:t>
                      </a:r>
                      <a:r>
                        <a:rPr lang="en-US" sz="1600" dirty="0">
                          <a:effectLst/>
                        </a:rPr>
                        <a:t> </a:t>
                      </a:r>
                      <a:r>
                        <a:rPr lang="en-US" sz="1600" dirty="0" err="1">
                          <a:effectLst/>
                        </a:rPr>
                        <a:t>Tepung</a:t>
                      </a:r>
                      <a:r>
                        <a:rPr lang="en-US" sz="1600" dirty="0">
                          <a:effectLst/>
                        </a:rPr>
                        <a:t> </a:t>
                      </a:r>
                      <a:r>
                        <a:rPr lang="en-US" sz="1600" dirty="0" err="1">
                          <a:effectLst/>
                        </a:rPr>
                        <a:t>Terigu</a:t>
                      </a:r>
                      <a:r>
                        <a:rPr lang="en-US" sz="1600" dirty="0">
                          <a:effectLst/>
                        </a:rPr>
                        <a:t> (T)</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id-ID" sz="1600">
                          <a:effectLst/>
                        </a:rPr>
                        <a:t>Nilai rata-rata </a:t>
                      </a:r>
                      <a:endParaRPr lang="en-US" sz="1600">
                        <a:effectLst/>
                        <a:latin typeface="Times New Roman"/>
                        <a:ea typeface="Times New Roman"/>
                      </a:endParaRPr>
                    </a:p>
                  </a:txBody>
                  <a:tcPr marL="68580" marR="68580" marT="0" marB="0" anchor="ctr"/>
                </a:tc>
              </a:tr>
              <a:tr h="381000">
                <a:tc>
                  <a:txBody>
                    <a:bodyPr/>
                    <a:lstStyle/>
                    <a:p>
                      <a:pPr algn="ctr">
                        <a:lnSpc>
                          <a:spcPct val="115000"/>
                        </a:lnSpc>
                        <a:spcAft>
                          <a:spcPts val="0"/>
                        </a:spcAft>
                      </a:pPr>
                      <a:r>
                        <a:rPr lang="en-US" sz="1600" dirty="0">
                          <a:effectLst/>
                        </a:rPr>
                        <a:t>t</a:t>
                      </a:r>
                      <a:r>
                        <a:rPr lang="id-ID" sz="1600" baseline="-25000" dirty="0">
                          <a:effectLst/>
                        </a:rPr>
                        <a:t>1</a:t>
                      </a:r>
                      <a:r>
                        <a:rPr lang="id-ID" sz="1600" dirty="0">
                          <a:effectLst/>
                        </a:rPr>
                        <a:t> (</a:t>
                      </a:r>
                      <a:r>
                        <a:rPr lang="en-US" sz="1600" dirty="0">
                          <a:effectLst/>
                        </a:rPr>
                        <a:t>70 : 30</a:t>
                      </a:r>
                      <a:r>
                        <a:rPr lang="id-ID" sz="1600" dirty="0">
                          <a:effectLst/>
                        </a:rPr>
                        <a:t>)</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3,178 a</a:t>
                      </a:r>
                      <a:endParaRPr lang="en-US" sz="1600">
                        <a:effectLst/>
                        <a:latin typeface="Times New Roman"/>
                        <a:ea typeface="Times New Roman"/>
                      </a:endParaRPr>
                    </a:p>
                  </a:txBody>
                  <a:tcPr marL="68580" marR="68580" marT="0" marB="0" anchor="ctr"/>
                </a:tc>
              </a:tr>
              <a:tr h="381000">
                <a:tc>
                  <a:txBody>
                    <a:bodyPr/>
                    <a:lstStyle/>
                    <a:p>
                      <a:pPr algn="ctr">
                        <a:lnSpc>
                          <a:spcPct val="115000"/>
                        </a:lnSpc>
                        <a:spcAft>
                          <a:spcPts val="0"/>
                        </a:spcAft>
                      </a:pPr>
                      <a:r>
                        <a:rPr lang="en-US" sz="1600">
                          <a:effectLst/>
                        </a:rPr>
                        <a:t>t</a:t>
                      </a:r>
                      <a:r>
                        <a:rPr lang="id-ID" sz="1600" baseline="-25000">
                          <a:effectLst/>
                        </a:rPr>
                        <a:t>2</a:t>
                      </a:r>
                      <a:r>
                        <a:rPr lang="id-ID" sz="1600">
                          <a:effectLst/>
                        </a:rPr>
                        <a:t> (</a:t>
                      </a:r>
                      <a:r>
                        <a:rPr lang="en-US" sz="1600">
                          <a:effectLst/>
                        </a:rPr>
                        <a:t>60 : 40</a:t>
                      </a:r>
                      <a:r>
                        <a:rPr lang="id-ID" sz="1600">
                          <a:effectLst/>
                        </a:rPr>
                        <a:t>)</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3,467 a</a:t>
                      </a:r>
                      <a:endParaRPr lang="en-US" sz="1600">
                        <a:effectLst/>
                        <a:latin typeface="Times New Roman"/>
                        <a:ea typeface="Times New Roman"/>
                      </a:endParaRPr>
                    </a:p>
                  </a:txBody>
                  <a:tcPr marL="68580" marR="68580" marT="0" marB="0" anchor="ctr"/>
                </a:tc>
              </a:tr>
              <a:tr h="381000">
                <a:tc>
                  <a:txBody>
                    <a:bodyPr/>
                    <a:lstStyle/>
                    <a:p>
                      <a:pPr algn="ctr">
                        <a:lnSpc>
                          <a:spcPct val="115000"/>
                        </a:lnSpc>
                        <a:spcAft>
                          <a:spcPts val="0"/>
                        </a:spcAft>
                      </a:pPr>
                      <a:r>
                        <a:rPr lang="en-US" sz="1600">
                          <a:effectLst/>
                        </a:rPr>
                        <a:t>t</a:t>
                      </a:r>
                      <a:r>
                        <a:rPr lang="id-ID" sz="1600" baseline="-25000">
                          <a:effectLst/>
                        </a:rPr>
                        <a:t>3</a:t>
                      </a:r>
                      <a:r>
                        <a:rPr lang="id-ID" sz="1600">
                          <a:effectLst/>
                        </a:rPr>
                        <a:t> (</a:t>
                      </a:r>
                      <a:r>
                        <a:rPr lang="en-US" sz="1600">
                          <a:effectLst/>
                        </a:rPr>
                        <a:t>50 : 50</a:t>
                      </a:r>
                      <a:r>
                        <a:rPr lang="id-ID" sz="1600">
                          <a:effectLst/>
                        </a:rPr>
                        <a:t>)</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4,111 b</a:t>
                      </a:r>
                      <a:endParaRPr lang="en-US" sz="1600">
                        <a:effectLst/>
                        <a:latin typeface="Times New Roman"/>
                        <a:ea typeface="Times New Roman"/>
                      </a:endParaRPr>
                    </a:p>
                  </a:txBody>
                  <a:tcPr marL="68580" marR="68580" marT="0" marB="0" anchor="ctr"/>
                </a:tc>
              </a:tr>
              <a:tr h="381000">
                <a:tc>
                  <a:txBody>
                    <a:bodyPr/>
                    <a:lstStyle/>
                    <a:p>
                      <a:pPr algn="ctr">
                        <a:lnSpc>
                          <a:spcPct val="115000"/>
                        </a:lnSpc>
                        <a:spcAft>
                          <a:spcPts val="0"/>
                        </a:spcAft>
                      </a:pPr>
                      <a:r>
                        <a:rPr lang="en-US" sz="1600">
                          <a:effectLst/>
                        </a:rPr>
                        <a:t>t</a:t>
                      </a:r>
                      <a:r>
                        <a:rPr lang="en-US" sz="1600" baseline="-25000">
                          <a:effectLst/>
                        </a:rPr>
                        <a:t>4</a:t>
                      </a:r>
                      <a:r>
                        <a:rPr lang="id-ID" sz="1600">
                          <a:effectLst/>
                        </a:rPr>
                        <a:t> (</a:t>
                      </a:r>
                      <a:r>
                        <a:rPr lang="en-US" sz="1600">
                          <a:effectLst/>
                        </a:rPr>
                        <a:t>0 : 100</a:t>
                      </a:r>
                      <a:r>
                        <a:rPr lang="id-ID" sz="1600">
                          <a:effectLst/>
                        </a:rPr>
                        <a:t>)</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dirty="0">
                          <a:effectLst/>
                        </a:rPr>
                        <a:t>4,511 c</a:t>
                      </a:r>
                      <a:endParaRPr lang="en-US" sz="1600" dirty="0">
                        <a:effectLst/>
                        <a:latin typeface="Times New Roman"/>
                        <a:ea typeface="Times New Roman"/>
                      </a:endParaRPr>
                    </a:p>
                  </a:txBody>
                  <a:tcPr marL="68580" marR="68580" marT="0"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89762480"/>
              </p:ext>
            </p:extLst>
          </p:nvPr>
        </p:nvGraphicFramePr>
        <p:xfrm>
          <a:off x="2514600" y="3733800"/>
          <a:ext cx="6107339" cy="1905000"/>
        </p:xfrm>
        <a:graphic>
          <a:graphicData uri="http://schemas.openxmlformats.org/drawingml/2006/table">
            <a:tbl>
              <a:tblPr firstRow="1" firstCol="1" bandRow="1">
                <a:tableStyleId>{5C22544A-7EE6-4342-B048-85BDC9FD1C3A}</a:tableStyleId>
              </a:tblPr>
              <a:tblGrid>
                <a:gridCol w="3581400"/>
                <a:gridCol w="2525939"/>
              </a:tblGrid>
              <a:tr h="476250">
                <a:tc>
                  <a:txBody>
                    <a:bodyPr/>
                    <a:lstStyle/>
                    <a:p>
                      <a:pPr algn="ctr">
                        <a:lnSpc>
                          <a:spcPct val="115000"/>
                        </a:lnSpc>
                        <a:spcAft>
                          <a:spcPts val="0"/>
                        </a:spcAft>
                      </a:pPr>
                      <a:r>
                        <a:rPr lang="en-US" sz="1600" dirty="0" err="1">
                          <a:effectLst/>
                        </a:rPr>
                        <a:t>Konsentrasi</a:t>
                      </a:r>
                      <a:r>
                        <a:rPr lang="en-US" sz="1600" dirty="0">
                          <a:effectLst/>
                        </a:rPr>
                        <a:t> Sodium </a:t>
                      </a:r>
                      <a:r>
                        <a:rPr lang="en-US" sz="1600" dirty="0" err="1">
                          <a:effectLst/>
                        </a:rPr>
                        <a:t>Tripolyphosphate</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id-ID" sz="1600">
                          <a:effectLst/>
                        </a:rPr>
                        <a:t>Nilai rata-rata </a:t>
                      </a:r>
                      <a:endParaRPr lang="en-US" sz="1600">
                        <a:effectLst/>
                        <a:latin typeface="Times New Roman"/>
                        <a:ea typeface="Times New Roman"/>
                      </a:endParaRPr>
                    </a:p>
                  </a:txBody>
                  <a:tcPr marL="68580" marR="68580" marT="0" marB="0" anchor="ctr"/>
                </a:tc>
              </a:tr>
              <a:tr h="476250">
                <a:tc>
                  <a:txBody>
                    <a:bodyPr/>
                    <a:lstStyle/>
                    <a:p>
                      <a:pPr algn="ctr">
                        <a:lnSpc>
                          <a:spcPct val="115000"/>
                        </a:lnSpc>
                        <a:spcAft>
                          <a:spcPts val="0"/>
                        </a:spcAft>
                      </a:pPr>
                      <a:r>
                        <a:rPr lang="en-US" sz="1600">
                          <a:effectLst/>
                        </a:rPr>
                        <a:t>s</a:t>
                      </a:r>
                      <a:r>
                        <a:rPr lang="id-ID" sz="1600" baseline="-25000">
                          <a:effectLst/>
                        </a:rPr>
                        <a:t>1</a:t>
                      </a:r>
                      <a:r>
                        <a:rPr lang="id-ID" sz="1600">
                          <a:effectLst/>
                        </a:rPr>
                        <a:t> (</a:t>
                      </a:r>
                      <a:r>
                        <a:rPr lang="en-US" sz="1600">
                          <a:effectLst/>
                        </a:rPr>
                        <a:t>0,25%</a:t>
                      </a:r>
                      <a:r>
                        <a:rPr lang="id-ID" sz="1600">
                          <a:effectLst/>
                        </a:rPr>
                        <a:t>)</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3,379 a</a:t>
                      </a:r>
                      <a:endParaRPr lang="en-US" sz="1600">
                        <a:effectLst/>
                        <a:latin typeface="Times New Roman"/>
                        <a:ea typeface="Times New Roman"/>
                      </a:endParaRPr>
                    </a:p>
                  </a:txBody>
                  <a:tcPr marL="68580" marR="68580" marT="0" marB="0" anchor="ctr"/>
                </a:tc>
              </a:tr>
              <a:tr h="476250">
                <a:tc>
                  <a:txBody>
                    <a:bodyPr/>
                    <a:lstStyle/>
                    <a:p>
                      <a:pPr algn="ctr">
                        <a:lnSpc>
                          <a:spcPct val="115000"/>
                        </a:lnSpc>
                        <a:spcAft>
                          <a:spcPts val="0"/>
                        </a:spcAft>
                      </a:pPr>
                      <a:r>
                        <a:rPr lang="en-US" sz="1600" dirty="0">
                          <a:effectLst/>
                        </a:rPr>
                        <a:t>s</a:t>
                      </a:r>
                      <a:r>
                        <a:rPr lang="id-ID" sz="1600" baseline="-25000" dirty="0">
                          <a:effectLst/>
                        </a:rPr>
                        <a:t>2</a:t>
                      </a:r>
                      <a:r>
                        <a:rPr lang="id-ID" sz="1600" dirty="0">
                          <a:effectLst/>
                        </a:rPr>
                        <a:t> (</a:t>
                      </a:r>
                      <a:r>
                        <a:rPr lang="en-US" sz="1600" dirty="0">
                          <a:effectLst/>
                        </a:rPr>
                        <a:t>0,30%</a:t>
                      </a:r>
                      <a:r>
                        <a:rPr lang="id-ID" sz="1600" dirty="0">
                          <a:effectLst/>
                        </a:rPr>
                        <a:t>)</a:t>
                      </a:r>
                      <a:endParaRPr lang="en-US" sz="16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a:effectLst/>
                        </a:rPr>
                        <a:t>3,871 b</a:t>
                      </a:r>
                      <a:endParaRPr lang="en-US" sz="1600">
                        <a:effectLst/>
                        <a:latin typeface="Times New Roman"/>
                        <a:ea typeface="Times New Roman"/>
                      </a:endParaRPr>
                    </a:p>
                  </a:txBody>
                  <a:tcPr marL="68580" marR="68580" marT="0" marB="0" anchor="ctr"/>
                </a:tc>
              </a:tr>
              <a:tr h="476250">
                <a:tc>
                  <a:txBody>
                    <a:bodyPr/>
                    <a:lstStyle/>
                    <a:p>
                      <a:pPr algn="ctr">
                        <a:lnSpc>
                          <a:spcPct val="115000"/>
                        </a:lnSpc>
                        <a:spcAft>
                          <a:spcPts val="0"/>
                        </a:spcAft>
                      </a:pPr>
                      <a:r>
                        <a:rPr lang="en-US" sz="1600">
                          <a:effectLst/>
                        </a:rPr>
                        <a:t>s</a:t>
                      </a:r>
                      <a:r>
                        <a:rPr lang="id-ID" sz="1600" baseline="-25000">
                          <a:effectLst/>
                        </a:rPr>
                        <a:t>3</a:t>
                      </a:r>
                      <a:r>
                        <a:rPr lang="id-ID" sz="1600">
                          <a:effectLst/>
                        </a:rPr>
                        <a:t> (</a:t>
                      </a:r>
                      <a:r>
                        <a:rPr lang="en-US" sz="1600">
                          <a:effectLst/>
                        </a:rPr>
                        <a:t>0,35%</a:t>
                      </a:r>
                      <a:r>
                        <a:rPr lang="id-ID" sz="1600">
                          <a:effectLst/>
                        </a:rPr>
                        <a:t>)</a:t>
                      </a:r>
                      <a:endParaRPr lang="en-US" sz="1600">
                        <a:effectLst/>
                        <a:latin typeface="Times New Roman"/>
                        <a:ea typeface="Times New Roman"/>
                      </a:endParaRPr>
                    </a:p>
                  </a:txBody>
                  <a:tcPr marL="68580" marR="68580" marT="0" marB="0" anchor="ctr"/>
                </a:tc>
                <a:tc>
                  <a:txBody>
                    <a:bodyPr/>
                    <a:lstStyle/>
                    <a:p>
                      <a:pPr algn="ctr">
                        <a:lnSpc>
                          <a:spcPct val="115000"/>
                        </a:lnSpc>
                        <a:spcAft>
                          <a:spcPts val="0"/>
                        </a:spcAft>
                      </a:pPr>
                      <a:r>
                        <a:rPr lang="en-US" sz="1600" dirty="0">
                          <a:effectLst/>
                        </a:rPr>
                        <a:t>4,2 b</a:t>
                      </a:r>
                      <a:endParaRPr lang="en-US" sz="1600" dirty="0">
                        <a:effectLst/>
                        <a:latin typeface="Times New Roman"/>
                        <a:ea typeface="Times New Roman"/>
                      </a:endParaRPr>
                    </a:p>
                  </a:txBody>
                  <a:tcPr marL="68580" marR="68580" marT="0" marB="0" anchor="ctr"/>
                </a:tc>
              </a:tr>
            </a:tbl>
          </a:graphicData>
        </a:graphic>
      </p:graphicFrame>
      <p:sp>
        <p:nvSpPr>
          <p:cNvPr id="6" name="Rectangle 5"/>
          <p:cNvSpPr/>
          <p:nvPr/>
        </p:nvSpPr>
        <p:spPr>
          <a:xfrm>
            <a:off x="457200" y="5678269"/>
            <a:ext cx="8077200" cy="646331"/>
          </a:xfrm>
          <a:prstGeom prst="rect">
            <a:avLst/>
          </a:prstGeom>
        </p:spPr>
        <p:txBody>
          <a:bodyPr wrap="square">
            <a:spAutoFit/>
          </a:bodyPr>
          <a:lstStyle/>
          <a:p>
            <a:r>
              <a:rPr lang="id-ID" dirty="0"/>
              <a:t>Keterangan : Setiap huruf yang berbeda menunjukkan adanya perbedaan yang nyata pada taraf 5% Uji Duncan</a:t>
            </a:r>
            <a:endParaRPr lang="en-US" dirty="0"/>
          </a:p>
        </p:txBody>
      </p:sp>
    </p:spTree>
    <p:extLst>
      <p:ext uri="{BB962C8B-B14F-4D97-AF65-F5344CB8AC3E}">
        <p14:creationId xmlns:p14="http://schemas.microsoft.com/office/powerpoint/2010/main" val="28577592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Produk</a:t>
            </a:r>
            <a:r>
              <a:rPr lang="en-US"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Terpilih</a:t>
            </a:r>
            <a:endParaRPr lang="en-US"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3456099"/>
              </p:ext>
            </p:extLst>
          </p:nvPr>
        </p:nvGraphicFramePr>
        <p:xfrm>
          <a:off x="533400" y="1371600"/>
          <a:ext cx="8229599" cy="4046139"/>
        </p:xfrm>
        <a:graphic>
          <a:graphicData uri="http://schemas.openxmlformats.org/drawingml/2006/table">
            <a:tbl>
              <a:tblPr firstRow="1" firstCol="1" bandRow="1">
                <a:tableStyleId>{21E4AEA4-8DFA-4A89-87EB-49C32662AFE0}</a:tableStyleId>
              </a:tblPr>
              <a:tblGrid>
                <a:gridCol w="945639"/>
                <a:gridCol w="910495"/>
                <a:gridCol w="910495"/>
                <a:gridCol w="910495"/>
                <a:gridCol w="910495"/>
                <a:gridCol w="910495"/>
                <a:gridCol w="750286"/>
                <a:gridCol w="1070704"/>
                <a:gridCol w="910495"/>
              </a:tblGrid>
              <a:tr h="236301">
                <a:tc rowSpan="3">
                  <a:txBody>
                    <a:bodyPr/>
                    <a:lstStyle/>
                    <a:p>
                      <a:pPr algn="ctr">
                        <a:spcBef>
                          <a:spcPts val="100"/>
                        </a:spcBef>
                        <a:spcAft>
                          <a:spcPts val="100"/>
                        </a:spcAft>
                      </a:pPr>
                      <a:r>
                        <a:rPr lang="id-ID" sz="1400">
                          <a:effectLst/>
                        </a:rPr>
                        <a:t>Perlakuan</a:t>
                      </a:r>
                      <a:endParaRPr lang="en-US" sz="1600">
                        <a:effectLst/>
                        <a:latin typeface="Times New Roman"/>
                        <a:ea typeface="Times New Roman"/>
                      </a:endParaRPr>
                    </a:p>
                  </a:txBody>
                  <a:tcPr marL="68580" marR="68580" marT="0" marB="0" anchor="ctr"/>
                </a:tc>
                <a:tc gridSpan="7">
                  <a:txBody>
                    <a:bodyPr/>
                    <a:lstStyle/>
                    <a:p>
                      <a:pPr algn="ctr">
                        <a:spcBef>
                          <a:spcPts val="100"/>
                        </a:spcBef>
                        <a:spcAft>
                          <a:spcPts val="100"/>
                        </a:spcAft>
                      </a:pPr>
                      <a:r>
                        <a:rPr lang="en-US" sz="1600" dirty="0" err="1">
                          <a:effectLst/>
                        </a:rPr>
                        <a:t>Skor</a:t>
                      </a:r>
                      <a:endParaRPr lang="en-US" sz="1800" dirty="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algn="ctr">
                        <a:spcBef>
                          <a:spcPts val="100"/>
                        </a:spcBef>
                        <a:spcAft>
                          <a:spcPts val="100"/>
                        </a:spcAft>
                      </a:pPr>
                      <a:r>
                        <a:rPr lang="en-US" sz="1400" dirty="0">
                          <a:effectLst/>
                        </a:rPr>
                        <a:t>Total</a:t>
                      </a:r>
                      <a:endParaRPr lang="en-US" sz="1600" dirty="0">
                        <a:effectLst/>
                        <a:latin typeface="Times New Roman"/>
                        <a:ea typeface="Times New Roman"/>
                      </a:endParaRPr>
                    </a:p>
                  </a:txBody>
                  <a:tcPr marL="68580" marR="68580" marT="0" marB="0" anchor="ctr"/>
                </a:tc>
              </a:tr>
              <a:tr h="236301">
                <a:tc vMerge="1">
                  <a:txBody>
                    <a:bodyPr/>
                    <a:lstStyle/>
                    <a:p>
                      <a:endParaRPr lang="en-US"/>
                    </a:p>
                  </a:txBody>
                  <a:tcPr/>
                </a:tc>
                <a:tc rowSpan="2">
                  <a:txBody>
                    <a:bodyPr/>
                    <a:lstStyle/>
                    <a:p>
                      <a:pPr algn="ctr">
                        <a:spcBef>
                          <a:spcPts val="100"/>
                        </a:spcBef>
                        <a:spcAft>
                          <a:spcPts val="100"/>
                        </a:spcAft>
                      </a:pPr>
                      <a:r>
                        <a:rPr lang="en-US" sz="1400">
                          <a:effectLst/>
                        </a:rPr>
                        <a:t>Kadar Air</a:t>
                      </a:r>
                      <a:endParaRPr lang="en-US" sz="1600">
                        <a:effectLst/>
                        <a:latin typeface="Times New Roman"/>
                        <a:ea typeface="Times New Roman"/>
                      </a:endParaRPr>
                    </a:p>
                  </a:txBody>
                  <a:tcPr marL="68580" marR="68580" marT="0" marB="0" anchor="ctr"/>
                </a:tc>
                <a:tc rowSpan="2">
                  <a:txBody>
                    <a:bodyPr/>
                    <a:lstStyle/>
                    <a:p>
                      <a:pPr algn="ctr">
                        <a:spcBef>
                          <a:spcPts val="100"/>
                        </a:spcBef>
                        <a:spcAft>
                          <a:spcPts val="100"/>
                        </a:spcAft>
                      </a:pPr>
                      <a:r>
                        <a:rPr lang="en-US" sz="1400">
                          <a:effectLst/>
                        </a:rPr>
                        <a:t>Kadar Abu</a:t>
                      </a:r>
                      <a:endParaRPr lang="en-US" sz="1600">
                        <a:effectLst/>
                        <a:latin typeface="Times New Roman"/>
                        <a:ea typeface="Times New Roman"/>
                      </a:endParaRPr>
                    </a:p>
                  </a:txBody>
                  <a:tcPr marL="68580" marR="68580" marT="0" marB="0" anchor="ctr"/>
                </a:tc>
                <a:tc rowSpan="2">
                  <a:txBody>
                    <a:bodyPr/>
                    <a:lstStyle/>
                    <a:p>
                      <a:pPr algn="ctr">
                        <a:spcBef>
                          <a:spcPts val="100"/>
                        </a:spcBef>
                        <a:spcAft>
                          <a:spcPts val="100"/>
                        </a:spcAft>
                      </a:pPr>
                      <a:r>
                        <a:rPr lang="en-US" sz="1400">
                          <a:effectLst/>
                        </a:rPr>
                        <a:t>Kadar Protein</a:t>
                      </a:r>
                      <a:endParaRPr lang="en-US" sz="1600">
                        <a:effectLst/>
                        <a:latin typeface="Times New Roman"/>
                        <a:ea typeface="Times New Roman"/>
                      </a:endParaRPr>
                    </a:p>
                  </a:txBody>
                  <a:tcPr marL="68580" marR="68580" marT="0" marB="0" anchor="ctr"/>
                </a:tc>
                <a:tc gridSpan="4">
                  <a:txBody>
                    <a:bodyPr/>
                    <a:lstStyle/>
                    <a:p>
                      <a:pPr algn="ctr">
                        <a:spcBef>
                          <a:spcPts val="100"/>
                        </a:spcBef>
                        <a:spcAft>
                          <a:spcPts val="100"/>
                        </a:spcAft>
                      </a:pPr>
                      <a:r>
                        <a:rPr lang="en-US" sz="1400">
                          <a:effectLst/>
                        </a:rPr>
                        <a:t>Organoleptik</a:t>
                      </a:r>
                      <a:endParaRPr lang="en-US" sz="160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r>
              <a:tr h="47260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Bef>
                          <a:spcPts val="100"/>
                        </a:spcBef>
                        <a:spcAft>
                          <a:spcPts val="100"/>
                        </a:spcAft>
                      </a:pPr>
                      <a:r>
                        <a:rPr lang="id-ID" sz="1400">
                          <a:effectLst/>
                        </a:rPr>
                        <a:t>Warna</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en-US" sz="1400">
                          <a:effectLst/>
                        </a:rPr>
                        <a:t>Aroma</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en-US" sz="1400">
                          <a:effectLst/>
                        </a:rPr>
                        <a:t>Rasa </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id-ID" sz="1400" dirty="0">
                          <a:effectLst/>
                        </a:rPr>
                        <a:t>Tekstur</a:t>
                      </a:r>
                      <a:r>
                        <a:rPr lang="en-US" sz="1400" dirty="0">
                          <a:effectLst/>
                        </a:rPr>
                        <a:t> (</a:t>
                      </a:r>
                      <a:r>
                        <a:rPr lang="en-US" sz="1400" dirty="0" err="1">
                          <a:effectLst/>
                        </a:rPr>
                        <a:t>Kekenyalan</a:t>
                      </a:r>
                      <a:r>
                        <a:rPr lang="en-US" sz="1400" dirty="0">
                          <a:effectLst/>
                        </a:rPr>
                        <a:t>)</a:t>
                      </a:r>
                      <a:endParaRPr lang="en-US" sz="1600" dirty="0">
                        <a:effectLst/>
                        <a:latin typeface="Times New Roman"/>
                        <a:ea typeface="Times New Roman"/>
                      </a:endParaRPr>
                    </a:p>
                  </a:txBody>
                  <a:tcPr marL="68580" marR="68580" marT="0" marB="0" anchor="ctr"/>
                </a:tc>
                <a:tc vMerge="1">
                  <a:txBody>
                    <a:bodyPr/>
                    <a:lstStyle/>
                    <a:p>
                      <a:endParaRPr lang="en-US"/>
                    </a:p>
                  </a:txBody>
                  <a:tcPr/>
                </a:tc>
              </a:tr>
              <a:tr h="257783">
                <a:tc>
                  <a:txBody>
                    <a:bodyPr/>
                    <a:lstStyle/>
                    <a:p>
                      <a:pPr algn="ctr">
                        <a:spcBef>
                          <a:spcPts val="100"/>
                        </a:spcBef>
                        <a:spcAft>
                          <a:spcPts val="100"/>
                        </a:spcAft>
                      </a:pPr>
                      <a:r>
                        <a:rPr lang="en-US" sz="1600">
                          <a:effectLst/>
                        </a:rPr>
                        <a:t>t</a:t>
                      </a:r>
                      <a:r>
                        <a:rPr lang="id-ID" sz="1600" baseline="-25000">
                          <a:effectLst/>
                        </a:rPr>
                        <a:t>1</a:t>
                      </a:r>
                      <a:r>
                        <a:rPr lang="en-US" sz="1600">
                          <a:effectLst/>
                        </a:rPr>
                        <a:t>s</a:t>
                      </a:r>
                      <a:r>
                        <a:rPr lang="id-ID" sz="1600" baseline="-250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4</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en-US" sz="1600" dirty="0">
                          <a:effectLst/>
                        </a:rPr>
                        <a:t>5</a:t>
                      </a:r>
                      <a:endParaRPr lang="en-US" sz="1600" dirty="0">
                        <a:effectLst/>
                        <a:latin typeface="Times New Roman"/>
                        <a:ea typeface="Times New Roman"/>
                      </a:endParaRPr>
                    </a:p>
                  </a:txBody>
                  <a:tcPr marL="68580" marR="68580" marT="0" marB="0"/>
                </a:tc>
                <a:tc>
                  <a:txBody>
                    <a:bodyPr/>
                    <a:lstStyle/>
                    <a:p>
                      <a:pPr algn="ctr">
                        <a:spcBef>
                          <a:spcPts val="100"/>
                        </a:spcBef>
                        <a:spcAft>
                          <a:spcPts val="100"/>
                        </a:spcAft>
                      </a:pPr>
                      <a:r>
                        <a:rPr lang="en-US" sz="1600" dirty="0">
                          <a:effectLst/>
                        </a:rPr>
                        <a:t>2</a:t>
                      </a:r>
                      <a:endParaRPr lang="en-US" sz="1600" dirty="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21</a:t>
                      </a:r>
                      <a:endParaRPr lang="en-US" sz="1600">
                        <a:effectLst/>
                        <a:latin typeface="Times New Roman"/>
                        <a:ea typeface="Times New Roman"/>
                      </a:endParaRPr>
                    </a:p>
                  </a:txBody>
                  <a:tcPr marL="68580" marR="68580" marT="0" marB="0" anchor="ctr"/>
                </a:tc>
              </a:tr>
              <a:tr h="257783">
                <a:tc>
                  <a:txBody>
                    <a:bodyPr/>
                    <a:lstStyle/>
                    <a:p>
                      <a:pPr algn="ctr">
                        <a:spcBef>
                          <a:spcPts val="100"/>
                        </a:spcBef>
                        <a:spcAft>
                          <a:spcPts val="100"/>
                        </a:spcAft>
                      </a:pPr>
                      <a:r>
                        <a:rPr lang="en-US" sz="1600">
                          <a:effectLst/>
                        </a:rPr>
                        <a:t>t</a:t>
                      </a:r>
                      <a:r>
                        <a:rPr lang="id-ID" sz="1600" baseline="-25000">
                          <a:effectLst/>
                        </a:rPr>
                        <a:t>1</a:t>
                      </a:r>
                      <a:r>
                        <a:rPr lang="en-US" sz="1600">
                          <a:effectLst/>
                        </a:rPr>
                        <a:t>s</a:t>
                      </a:r>
                      <a:r>
                        <a:rPr lang="id-ID" sz="1600" baseline="-250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5</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en-US" sz="16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15</a:t>
                      </a:r>
                      <a:endParaRPr lang="en-US" sz="1600">
                        <a:effectLst/>
                        <a:latin typeface="Times New Roman"/>
                        <a:ea typeface="Times New Roman"/>
                      </a:endParaRPr>
                    </a:p>
                  </a:txBody>
                  <a:tcPr marL="68580" marR="68580" marT="0" marB="0" anchor="ctr"/>
                </a:tc>
              </a:tr>
              <a:tr h="257783">
                <a:tc>
                  <a:txBody>
                    <a:bodyPr/>
                    <a:lstStyle/>
                    <a:p>
                      <a:pPr algn="ctr">
                        <a:spcBef>
                          <a:spcPts val="100"/>
                        </a:spcBef>
                        <a:spcAft>
                          <a:spcPts val="100"/>
                        </a:spcAft>
                      </a:pPr>
                      <a:r>
                        <a:rPr lang="en-US" sz="1600">
                          <a:effectLst/>
                        </a:rPr>
                        <a:t>t</a:t>
                      </a:r>
                      <a:r>
                        <a:rPr lang="id-ID" sz="1600" baseline="-25000">
                          <a:effectLst/>
                        </a:rPr>
                        <a:t>1</a:t>
                      </a:r>
                      <a:r>
                        <a:rPr lang="en-US" sz="1600">
                          <a:effectLst/>
                        </a:rPr>
                        <a:t>s</a:t>
                      </a:r>
                      <a:r>
                        <a:rPr lang="id-ID" sz="1600" baseline="-250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4</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en-US" sz="1600">
                          <a:effectLst/>
                        </a:rPr>
                        <a:t>4</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14</a:t>
                      </a:r>
                      <a:endParaRPr lang="en-US" sz="1600">
                        <a:effectLst/>
                        <a:latin typeface="Times New Roman"/>
                        <a:ea typeface="Times New Roman"/>
                      </a:endParaRPr>
                    </a:p>
                  </a:txBody>
                  <a:tcPr marL="68580" marR="68580" marT="0" marB="0" anchor="ctr"/>
                </a:tc>
              </a:tr>
              <a:tr h="257783">
                <a:tc>
                  <a:txBody>
                    <a:bodyPr/>
                    <a:lstStyle/>
                    <a:p>
                      <a:pPr algn="ctr">
                        <a:spcBef>
                          <a:spcPts val="100"/>
                        </a:spcBef>
                        <a:spcAft>
                          <a:spcPts val="100"/>
                        </a:spcAft>
                      </a:pPr>
                      <a:r>
                        <a:rPr lang="en-US" sz="1600">
                          <a:effectLst/>
                        </a:rPr>
                        <a:t>t</a:t>
                      </a:r>
                      <a:r>
                        <a:rPr lang="id-ID" sz="1600" baseline="-25000">
                          <a:effectLst/>
                        </a:rPr>
                        <a:t>2</a:t>
                      </a:r>
                      <a:r>
                        <a:rPr lang="en-US" sz="1600">
                          <a:effectLst/>
                        </a:rPr>
                        <a:t>s</a:t>
                      </a:r>
                      <a:r>
                        <a:rPr lang="id-ID" sz="1600" baseline="-250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3</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4</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21</a:t>
                      </a:r>
                      <a:endParaRPr lang="en-US" sz="1600">
                        <a:effectLst/>
                        <a:latin typeface="Times New Roman"/>
                        <a:ea typeface="Times New Roman"/>
                      </a:endParaRPr>
                    </a:p>
                  </a:txBody>
                  <a:tcPr marL="68580" marR="68580" marT="0" marB="0" anchor="ctr"/>
                </a:tc>
              </a:tr>
              <a:tr h="257783">
                <a:tc>
                  <a:txBody>
                    <a:bodyPr/>
                    <a:lstStyle/>
                    <a:p>
                      <a:pPr algn="ctr">
                        <a:spcBef>
                          <a:spcPts val="100"/>
                        </a:spcBef>
                        <a:spcAft>
                          <a:spcPts val="100"/>
                        </a:spcAft>
                      </a:pPr>
                      <a:r>
                        <a:rPr lang="en-US" sz="1600">
                          <a:effectLst/>
                        </a:rPr>
                        <a:t>t</a:t>
                      </a:r>
                      <a:r>
                        <a:rPr lang="id-ID" sz="1600" baseline="-25000">
                          <a:effectLst/>
                        </a:rPr>
                        <a:t>2</a:t>
                      </a:r>
                      <a:r>
                        <a:rPr lang="en-US" sz="1600">
                          <a:effectLst/>
                        </a:rPr>
                        <a:t>s</a:t>
                      </a:r>
                      <a:r>
                        <a:rPr lang="id-ID" sz="1600" baseline="-250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4</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20</a:t>
                      </a:r>
                      <a:endParaRPr lang="en-US" sz="1600">
                        <a:effectLst/>
                        <a:latin typeface="Times New Roman"/>
                        <a:ea typeface="Times New Roman"/>
                      </a:endParaRPr>
                    </a:p>
                  </a:txBody>
                  <a:tcPr marL="68580" marR="68580" marT="0" marB="0" anchor="ctr"/>
                </a:tc>
              </a:tr>
              <a:tr h="257783">
                <a:tc>
                  <a:txBody>
                    <a:bodyPr/>
                    <a:lstStyle/>
                    <a:p>
                      <a:pPr algn="ctr">
                        <a:spcBef>
                          <a:spcPts val="100"/>
                        </a:spcBef>
                        <a:spcAft>
                          <a:spcPts val="100"/>
                        </a:spcAft>
                      </a:pPr>
                      <a:r>
                        <a:rPr lang="en-US" sz="1600">
                          <a:effectLst/>
                        </a:rPr>
                        <a:t>t</a:t>
                      </a:r>
                      <a:r>
                        <a:rPr lang="id-ID" sz="1600" baseline="-25000">
                          <a:effectLst/>
                        </a:rPr>
                        <a:t>2</a:t>
                      </a:r>
                      <a:r>
                        <a:rPr lang="en-US" sz="1600">
                          <a:effectLst/>
                        </a:rPr>
                        <a:t>s</a:t>
                      </a:r>
                      <a:r>
                        <a:rPr lang="id-ID" sz="1600" baseline="-250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4</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3</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22</a:t>
                      </a:r>
                      <a:endParaRPr lang="en-US" sz="1600">
                        <a:effectLst/>
                        <a:latin typeface="Times New Roman"/>
                        <a:ea typeface="Times New Roman"/>
                      </a:endParaRPr>
                    </a:p>
                  </a:txBody>
                  <a:tcPr marL="68580" marR="68580" marT="0" marB="0" anchor="ctr"/>
                </a:tc>
              </a:tr>
              <a:tr h="257783">
                <a:tc>
                  <a:txBody>
                    <a:bodyPr/>
                    <a:lstStyle/>
                    <a:p>
                      <a:pPr algn="ctr">
                        <a:spcBef>
                          <a:spcPts val="100"/>
                        </a:spcBef>
                        <a:spcAft>
                          <a:spcPts val="100"/>
                        </a:spcAft>
                      </a:pPr>
                      <a:r>
                        <a:rPr lang="en-US" sz="1600" dirty="0">
                          <a:solidFill>
                            <a:schemeClr val="bg1"/>
                          </a:solidFill>
                          <a:effectLst/>
                        </a:rPr>
                        <a:t>t</a:t>
                      </a:r>
                      <a:r>
                        <a:rPr lang="id-ID" sz="1600" baseline="-25000" dirty="0">
                          <a:solidFill>
                            <a:schemeClr val="bg1"/>
                          </a:solidFill>
                          <a:effectLst/>
                        </a:rPr>
                        <a:t>3</a:t>
                      </a:r>
                      <a:r>
                        <a:rPr lang="en-US" sz="1600" dirty="0">
                          <a:solidFill>
                            <a:schemeClr val="bg1"/>
                          </a:solidFill>
                          <a:effectLst/>
                        </a:rPr>
                        <a:t>s</a:t>
                      </a:r>
                      <a:r>
                        <a:rPr lang="id-ID" sz="1600" baseline="-25000" dirty="0">
                          <a:solidFill>
                            <a:schemeClr val="bg1"/>
                          </a:solidFill>
                          <a:effectLst/>
                        </a:rPr>
                        <a:t>1</a:t>
                      </a:r>
                      <a:endParaRPr lang="en-US" sz="1600" dirty="0">
                        <a:solidFill>
                          <a:schemeClr val="bg1"/>
                        </a:solidFill>
                        <a:effectLst/>
                        <a:latin typeface="Times New Roman"/>
                        <a:ea typeface="Times New Roman"/>
                      </a:endParaRPr>
                    </a:p>
                  </a:txBody>
                  <a:tcPr marL="68580" marR="68580" marT="0" marB="0"/>
                </a:tc>
                <a:tc>
                  <a:txBody>
                    <a:bodyPr/>
                    <a:lstStyle/>
                    <a:p>
                      <a:pPr algn="ctr">
                        <a:spcBef>
                          <a:spcPts val="100"/>
                        </a:spcBef>
                        <a:spcAft>
                          <a:spcPts val="100"/>
                        </a:spcAft>
                      </a:pPr>
                      <a:r>
                        <a:rPr lang="en-US" sz="1600" dirty="0">
                          <a:solidFill>
                            <a:schemeClr val="bg1"/>
                          </a:solidFill>
                          <a:effectLst/>
                        </a:rPr>
                        <a:t>3</a:t>
                      </a:r>
                      <a:endParaRPr lang="en-US" sz="1600" dirty="0">
                        <a:solidFill>
                          <a:schemeClr val="bg1"/>
                        </a:solidFill>
                        <a:effectLst/>
                        <a:latin typeface="Times New Roman"/>
                        <a:ea typeface="Times New Roman"/>
                      </a:endParaRPr>
                    </a:p>
                  </a:txBody>
                  <a:tcPr marL="68580" marR="68580" marT="0" marB="0">
                    <a:solidFill>
                      <a:schemeClr val="accent2"/>
                    </a:solidFill>
                  </a:tcPr>
                </a:tc>
                <a:tc>
                  <a:txBody>
                    <a:bodyPr/>
                    <a:lstStyle/>
                    <a:p>
                      <a:pPr algn="ctr">
                        <a:spcBef>
                          <a:spcPts val="100"/>
                        </a:spcBef>
                        <a:spcAft>
                          <a:spcPts val="100"/>
                        </a:spcAft>
                      </a:pPr>
                      <a:r>
                        <a:rPr lang="en-US" sz="1600" dirty="0">
                          <a:solidFill>
                            <a:schemeClr val="bg1"/>
                          </a:solidFill>
                          <a:effectLst/>
                        </a:rPr>
                        <a:t>5</a:t>
                      </a:r>
                      <a:endParaRPr lang="en-US" sz="1600" dirty="0">
                        <a:solidFill>
                          <a:schemeClr val="bg1"/>
                        </a:solidFill>
                        <a:effectLst/>
                        <a:latin typeface="Times New Roman"/>
                        <a:ea typeface="Times New Roman"/>
                      </a:endParaRPr>
                    </a:p>
                  </a:txBody>
                  <a:tcPr marL="68580" marR="68580" marT="0" marB="0">
                    <a:solidFill>
                      <a:schemeClr val="accent2"/>
                    </a:solidFill>
                  </a:tcPr>
                </a:tc>
                <a:tc>
                  <a:txBody>
                    <a:bodyPr/>
                    <a:lstStyle/>
                    <a:p>
                      <a:pPr algn="ctr">
                        <a:spcBef>
                          <a:spcPts val="100"/>
                        </a:spcBef>
                        <a:spcAft>
                          <a:spcPts val="100"/>
                        </a:spcAft>
                      </a:pPr>
                      <a:r>
                        <a:rPr lang="id-ID" sz="1600" dirty="0">
                          <a:solidFill>
                            <a:schemeClr val="bg1"/>
                          </a:solidFill>
                          <a:effectLst/>
                        </a:rPr>
                        <a:t>4</a:t>
                      </a:r>
                      <a:endParaRPr lang="en-US" sz="1600"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algn="ctr">
                        <a:spcBef>
                          <a:spcPts val="100"/>
                        </a:spcBef>
                        <a:spcAft>
                          <a:spcPts val="100"/>
                        </a:spcAft>
                      </a:pPr>
                      <a:r>
                        <a:rPr lang="en-US" sz="1600" dirty="0">
                          <a:solidFill>
                            <a:schemeClr val="bg1"/>
                          </a:solidFill>
                          <a:effectLst/>
                        </a:rPr>
                        <a:t>4</a:t>
                      </a:r>
                      <a:endParaRPr lang="en-US" sz="1600" dirty="0">
                        <a:solidFill>
                          <a:schemeClr val="bg1"/>
                        </a:solidFill>
                        <a:effectLst/>
                        <a:latin typeface="Times New Roman"/>
                        <a:ea typeface="Times New Roman"/>
                      </a:endParaRPr>
                    </a:p>
                  </a:txBody>
                  <a:tcPr marL="68580" marR="68580" marT="0" marB="0">
                    <a:solidFill>
                      <a:schemeClr val="accent2"/>
                    </a:solidFill>
                  </a:tcPr>
                </a:tc>
                <a:tc>
                  <a:txBody>
                    <a:bodyPr/>
                    <a:lstStyle/>
                    <a:p>
                      <a:pPr algn="ctr">
                        <a:spcBef>
                          <a:spcPts val="100"/>
                        </a:spcBef>
                        <a:spcAft>
                          <a:spcPts val="100"/>
                        </a:spcAft>
                      </a:pPr>
                      <a:r>
                        <a:rPr lang="en-US" sz="1600" dirty="0">
                          <a:solidFill>
                            <a:schemeClr val="bg1"/>
                          </a:solidFill>
                          <a:effectLst/>
                        </a:rPr>
                        <a:t>4</a:t>
                      </a:r>
                      <a:endParaRPr lang="en-US" sz="1600" dirty="0">
                        <a:solidFill>
                          <a:schemeClr val="bg1"/>
                        </a:solidFill>
                        <a:effectLst/>
                        <a:latin typeface="Times New Roman"/>
                        <a:ea typeface="Times New Roman"/>
                      </a:endParaRPr>
                    </a:p>
                  </a:txBody>
                  <a:tcPr marL="68580" marR="68580" marT="0" marB="0">
                    <a:solidFill>
                      <a:schemeClr val="accent2"/>
                    </a:solidFill>
                  </a:tcPr>
                </a:tc>
                <a:tc>
                  <a:txBody>
                    <a:bodyPr/>
                    <a:lstStyle/>
                    <a:p>
                      <a:pPr algn="ctr">
                        <a:spcBef>
                          <a:spcPts val="100"/>
                        </a:spcBef>
                        <a:spcAft>
                          <a:spcPts val="100"/>
                        </a:spcAft>
                      </a:pPr>
                      <a:r>
                        <a:rPr lang="en-US" sz="1600" dirty="0">
                          <a:solidFill>
                            <a:schemeClr val="bg1"/>
                          </a:solidFill>
                          <a:effectLst/>
                        </a:rPr>
                        <a:t>3</a:t>
                      </a:r>
                      <a:endParaRPr lang="en-US" sz="1600" dirty="0">
                        <a:solidFill>
                          <a:schemeClr val="bg1"/>
                        </a:solidFill>
                        <a:effectLst/>
                        <a:latin typeface="Times New Roman"/>
                        <a:ea typeface="Times New Roman"/>
                      </a:endParaRPr>
                    </a:p>
                  </a:txBody>
                  <a:tcPr marL="68580" marR="68580" marT="0" marB="0">
                    <a:solidFill>
                      <a:schemeClr val="accent2"/>
                    </a:solidFill>
                  </a:tcPr>
                </a:tc>
                <a:tc>
                  <a:txBody>
                    <a:bodyPr/>
                    <a:lstStyle/>
                    <a:p>
                      <a:pPr algn="ctr">
                        <a:spcBef>
                          <a:spcPts val="100"/>
                        </a:spcBef>
                        <a:spcAft>
                          <a:spcPts val="100"/>
                        </a:spcAft>
                      </a:pPr>
                      <a:r>
                        <a:rPr lang="en-US" sz="1600" dirty="0">
                          <a:solidFill>
                            <a:schemeClr val="bg1"/>
                          </a:solidFill>
                          <a:effectLst/>
                        </a:rPr>
                        <a:t>2</a:t>
                      </a:r>
                      <a:endParaRPr lang="en-US" sz="1600" dirty="0">
                        <a:solidFill>
                          <a:schemeClr val="bg1"/>
                        </a:solidFill>
                        <a:effectLst/>
                        <a:latin typeface="Times New Roman"/>
                        <a:ea typeface="Times New Roman"/>
                      </a:endParaRPr>
                    </a:p>
                  </a:txBody>
                  <a:tcPr marL="68580" marR="68580" marT="0" marB="0">
                    <a:solidFill>
                      <a:schemeClr val="accent2"/>
                    </a:solidFill>
                  </a:tcPr>
                </a:tc>
                <a:tc>
                  <a:txBody>
                    <a:bodyPr/>
                    <a:lstStyle/>
                    <a:p>
                      <a:pPr algn="ctr">
                        <a:spcBef>
                          <a:spcPts val="100"/>
                        </a:spcBef>
                        <a:spcAft>
                          <a:spcPts val="100"/>
                        </a:spcAft>
                      </a:pPr>
                      <a:r>
                        <a:rPr lang="id-ID" sz="1600" dirty="0">
                          <a:solidFill>
                            <a:schemeClr val="bg1"/>
                          </a:solidFill>
                          <a:effectLst/>
                        </a:rPr>
                        <a:t>25</a:t>
                      </a:r>
                      <a:endParaRPr lang="en-US" sz="1600" dirty="0">
                        <a:solidFill>
                          <a:schemeClr val="bg1"/>
                        </a:solidFill>
                        <a:effectLst/>
                        <a:latin typeface="Times New Roman"/>
                        <a:ea typeface="Times New Roman"/>
                      </a:endParaRPr>
                    </a:p>
                  </a:txBody>
                  <a:tcPr marL="68580" marR="68580" marT="0" marB="0" anchor="ctr">
                    <a:solidFill>
                      <a:schemeClr val="accent2"/>
                    </a:solidFill>
                  </a:tcPr>
                </a:tc>
              </a:tr>
              <a:tr h="257783">
                <a:tc>
                  <a:txBody>
                    <a:bodyPr/>
                    <a:lstStyle/>
                    <a:p>
                      <a:pPr algn="ctr">
                        <a:spcBef>
                          <a:spcPts val="100"/>
                        </a:spcBef>
                        <a:spcAft>
                          <a:spcPts val="100"/>
                        </a:spcAft>
                      </a:pPr>
                      <a:r>
                        <a:rPr lang="en-US" sz="1600">
                          <a:effectLst/>
                        </a:rPr>
                        <a:t>t</a:t>
                      </a:r>
                      <a:r>
                        <a:rPr lang="id-ID" sz="1600" baseline="-25000">
                          <a:effectLst/>
                        </a:rPr>
                        <a:t>3</a:t>
                      </a:r>
                      <a:r>
                        <a:rPr lang="en-US" sz="1600">
                          <a:effectLst/>
                        </a:rPr>
                        <a:t>s</a:t>
                      </a:r>
                      <a:r>
                        <a:rPr lang="id-ID" sz="1600" baseline="-250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4</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4</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en-US" sz="16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4</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4</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21</a:t>
                      </a:r>
                      <a:endParaRPr lang="en-US" sz="1600">
                        <a:effectLst/>
                        <a:latin typeface="Times New Roman"/>
                        <a:ea typeface="Times New Roman"/>
                      </a:endParaRPr>
                    </a:p>
                  </a:txBody>
                  <a:tcPr marL="68580" marR="68580" marT="0" marB="0" anchor="ctr"/>
                </a:tc>
              </a:tr>
              <a:tr h="257783">
                <a:tc>
                  <a:txBody>
                    <a:bodyPr/>
                    <a:lstStyle/>
                    <a:p>
                      <a:pPr algn="ctr">
                        <a:spcBef>
                          <a:spcPts val="100"/>
                        </a:spcBef>
                        <a:spcAft>
                          <a:spcPts val="100"/>
                        </a:spcAft>
                      </a:pPr>
                      <a:r>
                        <a:rPr lang="en-US" sz="1600">
                          <a:effectLst/>
                        </a:rPr>
                        <a:t>t</a:t>
                      </a:r>
                      <a:r>
                        <a:rPr lang="id-ID" sz="1600" baseline="-25000">
                          <a:effectLst/>
                        </a:rPr>
                        <a:t>3</a:t>
                      </a:r>
                      <a:r>
                        <a:rPr lang="en-US" sz="1600">
                          <a:effectLst/>
                        </a:rPr>
                        <a:t>s</a:t>
                      </a:r>
                      <a:r>
                        <a:rPr lang="id-ID" sz="1600" baseline="-250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4</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24</a:t>
                      </a:r>
                      <a:endParaRPr lang="en-US" sz="1600">
                        <a:effectLst/>
                        <a:latin typeface="Times New Roman"/>
                        <a:ea typeface="Times New Roman"/>
                      </a:endParaRPr>
                    </a:p>
                  </a:txBody>
                  <a:tcPr marL="68580" marR="68580" marT="0" marB="0" anchor="ctr"/>
                </a:tc>
              </a:tr>
              <a:tr h="257783">
                <a:tc>
                  <a:txBody>
                    <a:bodyPr/>
                    <a:lstStyle/>
                    <a:p>
                      <a:pPr algn="ctr">
                        <a:spcBef>
                          <a:spcPts val="100"/>
                        </a:spcBef>
                        <a:spcAft>
                          <a:spcPts val="100"/>
                        </a:spcAft>
                      </a:pPr>
                      <a:r>
                        <a:rPr lang="en-US" sz="1600">
                          <a:effectLst/>
                        </a:rPr>
                        <a:t>t</a:t>
                      </a:r>
                      <a:r>
                        <a:rPr lang="en-US" sz="1600" baseline="-25000">
                          <a:effectLst/>
                        </a:rPr>
                        <a:t>4</a:t>
                      </a:r>
                      <a:r>
                        <a:rPr lang="en-US" sz="1600">
                          <a:effectLst/>
                        </a:rPr>
                        <a:t>s</a:t>
                      </a:r>
                      <a:r>
                        <a:rPr lang="id-ID" sz="1600" baseline="-250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1</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4</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22</a:t>
                      </a:r>
                      <a:endParaRPr lang="en-US" sz="1600">
                        <a:effectLst/>
                        <a:latin typeface="Times New Roman"/>
                        <a:ea typeface="Times New Roman"/>
                      </a:endParaRPr>
                    </a:p>
                  </a:txBody>
                  <a:tcPr marL="68580" marR="68580" marT="0" marB="0" anchor="ctr"/>
                </a:tc>
              </a:tr>
              <a:tr h="257783">
                <a:tc>
                  <a:txBody>
                    <a:bodyPr/>
                    <a:lstStyle/>
                    <a:p>
                      <a:pPr algn="ctr">
                        <a:spcBef>
                          <a:spcPts val="100"/>
                        </a:spcBef>
                        <a:spcAft>
                          <a:spcPts val="100"/>
                        </a:spcAft>
                      </a:pPr>
                      <a:r>
                        <a:rPr lang="en-US" sz="1600">
                          <a:effectLst/>
                        </a:rPr>
                        <a:t>t</a:t>
                      </a:r>
                      <a:r>
                        <a:rPr lang="en-US" sz="1600" baseline="-25000">
                          <a:effectLst/>
                        </a:rPr>
                        <a:t>4</a:t>
                      </a:r>
                      <a:r>
                        <a:rPr lang="en-US" sz="1600">
                          <a:effectLst/>
                        </a:rPr>
                        <a:t>s</a:t>
                      </a:r>
                      <a:r>
                        <a:rPr lang="id-ID" sz="1600" baseline="-25000">
                          <a:effectLst/>
                        </a:rPr>
                        <a:t>2</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4</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1</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en-US" sz="1600">
                          <a:effectLst/>
                        </a:rPr>
                        <a:t>1</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24</a:t>
                      </a:r>
                      <a:endParaRPr lang="en-US" sz="1600">
                        <a:effectLst/>
                        <a:latin typeface="Times New Roman"/>
                        <a:ea typeface="Times New Roman"/>
                      </a:endParaRPr>
                    </a:p>
                  </a:txBody>
                  <a:tcPr marL="68580" marR="68580" marT="0" marB="0" anchor="ctr"/>
                </a:tc>
              </a:tr>
              <a:tr h="257783">
                <a:tc>
                  <a:txBody>
                    <a:bodyPr/>
                    <a:lstStyle/>
                    <a:p>
                      <a:pPr algn="ctr">
                        <a:spcBef>
                          <a:spcPts val="100"/>
                        </a:spcBef>
                        <a:spcAft>
                          <a:spcPts val="100"/>
                        </a:spcAft>
                      </a:pPr>
                      <a:r>
                        <a:rPr lang="en-US" sz="1600">
                          <a:effectLst/>
                        </a:rPr>
                        <a:t>t</a:t>
                      </a:r>
                      <a:r>
                        <a:rPr lang="en-US" sz="1600" baseline="-25000">
                          <a:effectLst/>
                        </a:rPr>
                        <a:t>4</a:t>
                      </a:r>
                      <a:r>
                        <a:rPr lang="en-US" sz="1600">
                          <a:effectLst/>
                        </a:rPr>
                        <a:t>s</a:t>
                      </a:r>
                      <a:r>
                        <a:rPr lang="id-ID" sz="1600" baseline="-250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a:effectLst/>
                        </a:rPr>
                        <a:t>1</a:t>
                      </a:r>
                      <a:endParaRPr lang="en-US" sz="1600">
                        <a:effectLst/>
                        <a:latin typeface="Times New Roman"/>
                        <a:ea typeface="Times New Roman"/>
                      </a:endParaRPr>
                    </a:p>
                  </a:txBody>
                  <a:tcPr marL="68580" marR="68580" marT="0" marB="0" anchor="ctr"/>
                </a:tc>
                <a:tc>
                  <a:txBody>
                    <a:bodyPr/>
                    <a:lstStyle/>
                    <a:p>
                      <a:pPr algn="ctr">
                        <a:spcBef>
                          <a:spcPts val="100"/>
                        </a:spcBef>
                        <a:spcAft>
                          <a:spcPts val="100"/>
                        </a:spcAft>
                      </a:pPr>
                      <a:r>
                        <a:rPr lang="en-US" sz="1600">
                          <a:effectLst/>
                        </a:rPr>
                        <a:t>3</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4</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en-US" sz="1600">
                          <a:effectLst/>
                        </a:rPr>
                        <a:t>5</a:t>
                      </a:r>
                      <a:endParaRPr lang="en-US" sz="1600">
                        <a:effectLst/>
                        <a:latin typeface="Times New Roman"/>
                        <a:ea typeface="Times New Roman"/>
                      </a:endParaRPr>
                    </a:p>
                  </a:txBody>
                  <a:tcPr marL="68580" marR="68580" marT="0" marB="0"/>
                </a:tc>
                <a:tc>
                  <a:txBody>
                    <a:bodyPr/>
                    <a:lstStyle/>
                    <a:p>
                      <a:pPr algn="ctr">
                        <a:spcBef>
                          <a:spcPts val="100"/>
                        </a:spcBef>
                        <a:spcAft>
                          <a:spcPts val="100"/>
                        </a:spcAft>
                      </a:pPr>
                      <a:r>
                        <a:rPr lang="id-ID" sz="1600" dirty="0">
                          <a:effectLst/>
                        </a:rPr>
                        <a:t>24</a:t>
                      </a:r>
                      <a:endParaRPr lang="en-US" sz="16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36587244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Respon</a:t>
            </a:r>
            <a:r>
              <a:rPr lang="en-US"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 Kimia </a:t>
            </a:r>
            <a:r>
              <a:rPr lang="en-US"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Produk</a:t>
            </a:r>
            <a:r>
              <a:rPr lang="en-US"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 </a:t>
            </a:r>
            <a:r>
              <a:rPr lang="en-US"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rPr>
              <a:t>Terpilih</a:t>
            </a:r>
            <a:endParaRPr lang="en-US"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endParaRPr>
          </a:p>
        </p:txBody>
      </p:sp>
      <p:sp>
        <p:nvSpPr>
          <p:cNvPr id="3" name="Content Placeholder 2"/>
          <p:cNvSpPr>
            <a:spLocks noGrp="1"/>
          </p:cNvSpPr>
          <p:nvPr>
            <p:ph idx="1"/>
          </p:nvPr>
        </p:nvSpPr>
        <p:spPr/>
        <p:txBody>
          <a:bodyPr/>
          <a:lstStyle/>
          <a:p>
            <a:pPr marL="0" indent="0">
              <a:buNone/>
            </a:pPr>
            <a:r>
              <a:rPr lang="en-US" dirty="0" smtClean="0"/>
              <a:t>1. Kadar </a:t>
            </a:r>
            <a:r>
              <a:rPr lang="en-US" dirty="0" err="1" smtClean="0"/>
              <a:t>Pati</a:t>
            </a:r>
            <a:endParaRPr lang="en-US" dirty="0" smtClean="0"/>
          </a:p>
          <a:p>
            <a:pPr marL="457200" indent="-457200">
              <a:buAutoNum type="arabicPeriod"/>
            </a:pPr>
            <a:endParaRPr lang="en-US" dirty="0"/>
          </a:p>
          <a:p>
            <a:pPr marL="457200" indent="-457200">
              <a:buAutoNum type="arabicPeriod"/>
            </a:pPr>
            <a:endParaRPr lang="en-US" dirty="0" smtClean="0"/>
          </a:p>
          <a:p>
            <a:pPr marL="0" indent="0">
              <a:buNone/>
            </a:pPr>
            <a:endParaRPr lang="en-US" dirty="0" smtClean="0"/>
          </a:p>
          <a:p>
            <a:pPr marL="0" indent="0">
              <a:buNone/>
            </a:pPr>
            <a:r>
              <a:rPr lang="en-US" dirty="0" smtClean="0"/>
              <a:t>2. Kadar </a:t>
            </a:r>
            <a:r>
              <a:rPr lang="en-US" dirty="0" err="1" smtClean="0"/>
              <a:t>Asam</a:t>
            </a:r>
            <a:r>
              <a:rPr lang="en-US" dirty="0" smtClean="0"/>
              <a:t> </a:t>
            </a:r>
            <a:r>
              <a:rPr lang="en-US" dirty="0" err="1" smtClean="0"/>
              <a:t>Sianida</a:t>
            </a:r>
            <a:r>
              <a:rPr lang="en-US" dirty="0" smtClean="0"/>
              <a:t> (HCN)</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21383911"/>
              </p:ext>
            </p:extLst>
          </p:nvPr>
        </p:nvGraphicFramePr>
        <p:xfrm>
          <a:off x="609600" y="2209800"/>
          <a:ext cx="4191000" cy="914400"/>
        </p:xfrm>
        <a:graphic>
          <a:graphicData uri="http://schemas.openxmlformats.org/drawingml/2006/table">
            <a:tbl>
              <a:tblPr firstRow="1" firstCol="1" bandRow="1">
                <a:tableStyleId>{5C22544A-7EE6-4342-B048-85BDC9FD1C3A}</a:tableStyleId>
              </a:tblPr>
              <a:tblGrid>
                <a:gridCol w="1676400"/>
                <a:gridCol w="2514600"/>
              </a:tblGrid>
              <a:tr h="457200">
                <a:tc>
                  <a:txBody>
                    <a:bodyPr/>
                    <a:lstStyle/>
                    <a:p>
                      <a:pPr algn="ctr">
                        <a:spcBef>
                          <a:spcPts val="200"/>
                        </a:spcBef>
                        <a:spcAft>
                          <a:spcPts val="200"/>
                        </a:spcAft>
                      </a:pPr>
                      <a:r>
                        <a:rPr lang="en-US" sz="1200">
                          <a:effectLst/>
                        </a:rPr>
                        <a:t>Sampel</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200">
                          <a:effectLst/>
                        </a:rPr>
                        <a:t>Kadar Pati</a:t>
                      </a:r>
                      <a:endParaRPr lang="en-US" sz="1200">
                        <a:effectLst/>
                        <a:latin typeface="Times New Roman"/>
                        <a:ea typeface="Times New Roman"/>
                      </a:endParaRPr>
                    </a:p>
                  </a:txBody>
                  <a:tcPr marL="68580" marR="68580" marT="0" marB="0" anchor="ctr"/>
                </a:tc>
              </a:tr>
              <a:tr h="457200">
                <a:tc>
                  <a:txBody>
                    <a:bodyPr/>
                    <a:lstStyle/>
                    <a:p>
                      <a:pPr>
                        <a:spcBef>
                          <a:spcPts val="200"/>
                        </a:spcBef>
                        <a:spcAft>
                          <a:spcPts val="200"/>
                        </a:spcAft>
                      </a:pPr>
                      <a:r>
                        <a:rPr lang="en-US" sz="1200">
                          <a:effectLst/>
                        </a:rPr>
                        <a:t>Mie Koro Basah</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200" dirty="0">
                          <a:effectLst/>
                        </a:rPr>
                        <a:t>21,60%</a:t>
                      </a:r>
                      <a:endParaRPr lang="en-US" sz="1200" dirty="0">
                        <a:effectLst/>
                        <a:latin typeface="Times New Roman"/>
                        <a:ea typeface="Times New Roman"/>
                      </a:endParaRPr>
                    </a:p>
                  </a:txBody>
                  <a:tcPr marL="68580" marR="68580" marT="0"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89700833"/>
              </p:ext>
            </p:extLst>
          </p:nvPr>
        </p:nvGraphicFramePr>
        <p:xfrm>
          <a:off x="685800" y="3962400"/>
          <a:ext cx="4114800" cy="990600"/>
        </p:xfrm>
        <a:graphic>
          <a:graphicData uri="http://schemas.openxmlformats.org/drawingml/2006/table">
            <a:tbl>
              <a:tblPr firstRow="1" firstCol="1" bandRow="1">
                <a:tableStyleId>{5C22544A-7EE6-4342-B048-85BDC9FD1C3A}</a:tableStyleId>
              </a:tblPr>
              <a:tblGrid>
                <a:gridCol w="1676400"/>
                <a:gridCol w="2438400"/>
              </a:tblGrid>
              <a:tr h="495300">
                <a:tc>
                  <a:txBody>
                    <a:bodyPr/>
                    <a:lstStyle/>
                    <a:p>
                      <a:pPr algn="ctr">
                        <a:spcBef>
                          <a:spcPts val="200"/>
                        </a:spcBef>
                        <a:spcAft>
                          <a:spcPts val="200"/>
                        </a:spcAft>
                      </a:pPr>
                      <a:r>
                        <a:rPr lang="en-US" sz="1200">
                          <a:effectLst/>
                        </a:rPr>
                        <a:t>Sampel</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en-US" sz="1200">
                          <a:effectLst/>
                        </a:rPr>
                        <a:t>Kadar Asam Sianida</a:t>
                      </a:r>
                      <a:endParaRPr lang="en-US" sz="1200">
                        <a:effectLst/>
                        <a:latin typeface="Times New Roman"/>
                        <a:ea typeface="Times New Roman"/>
                      </a:endParaRPr>
                    </a:p>
                  </a:txBody>
                  <a:tcPr marL="68580" marR="68580" marT="0" marB="0" anchor="ctr"/>
                </a:tc>
              </a:tr>
              <a:tr h="495300">
                <a:tc>
                  <a:txBody>
                    <a:bodyPr/>
                    <a:lstStyle/>
                    <a:p>
                      <a:pPr>
                        <a:spcBef>
                          <a:spcPts val="200"/>
                        </a:spcBef>
                        <a:spcAft>
                          <a:spcPts val="200"/>
                        </a:spcAft>
                      </a:pPr>
                      <a:r>
                        <a:rPr lang="en-US" sz="1200">
                          <a:effectLst/>
                        </a:rPr>
                        <a:t>Mie Koro Basah</a:t>
                      </a:r>
                      <a:endParaRPr lang="en-US" sz="1200">
                        <a:effectLst/>
                        <a:latin typeface="Times New Roman"/>
                        <a:ea typeface="Times New Roman"/>
                      </a:endParaRPr>
                    </a:p>
                  </a:txBody>
                  <a:tcPr marL="68580" marR="68580" marT="0" marB="0" anchor="ctr"/>
                </a:tc>
                <a:tc>
                  <a:txBody>
                    <a:bodyPr/>
                    <a:lstStyle/>
                    <a:p>
                      <a:pPr algn="ctr">
                        <a:spcBef>
                          <a:spcPts val="200"/>
                        </a:spcBef>
                        <a:spcAft>
                          <a:spcPts val="200"/>
                        </a:spcAft>
                      </a:pPr>
                      <a:r>
                        <a:rPr lang="id-ID" sz="1200" dirty="0">
                          <a:effectLst/>
                        </a:rPr>
                        <a:t>5,99 mg/kg</a:t>
                      </a:r>
                      <a:endParaRPr lang="en-US"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5645985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Kesimpulan</a:t>
            </a:r>
            <a:endParaRPr lang="en-US"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3" name="Content Placeholder 2"/>
          <p:cNvSpPr>
            <a:spLocks noGrp="1"/>
          </p:cNvSpPr>
          <p:nvPr>
            <p:ph idx="1"/>
          </p:nvPr>
        </p:nvSpPr>
        <p:spPr>
          <a:xfrm>
            <a:off x="228600" y="1219200"/>
            <a:ext cx="8686800" cy="5257800"/>
          </a:xfrm>
        </p:spPr>
        <p:txBody>
          <a:bodyPr>
            <a:noAutofit/>
          </a:bodyPr>
          <a:lstStyle/>
          <a:p>
            <a:pPr marL="285750" lvl="0" indent="-285750" algn="just">
              <a:buFont typeface="+mj-lt"/>
              <a:buAutoNum type="arabicPeriod"/>
            </a:pPr>
            <a:r>
              <a:rPr lang="en-US" sz="1700" dirty="0"/>
              <a:t>P</a:t>
            </a:r>
            <a:r>
              <a:rPr lang="id-ID" sz="1700" dirty="0"/>
              <a:t>enelitian pendahuluan </a:t>
            </a:r>
            <a:r>
              <a:rPr lang="en-US" sz="1700" dirty="0" err="1"/>
              <a:t>menghasilkan</a:t>
            </a:r>
            <a:r>
              <a:rPr lang="en-US" sz="1700" dirty="0"/>
              <a:t> </a:t>
            </a:r>
            <a:r>
              <a:rPr lang="en-US" sz="1700" dirty="0" err="1"/>
              <a:t>kadar</a:t>
            </a:r>
            <a:r>
              <a:rPr lang="en-US" sz="1700" dirty="0"/>
              <a:t> </a:t>
            </a:r>
            <a:r>
              <a:rPr lang="en-US" sz="1700" dirty="0" err="1"/>
              <a:t>asam</a:t>
            </a:r>
            <a:r>
              <a:rPr lang="en-US" sz="1700" dirty="0"/>
              <a:t> </a:t>
            </a:r>
            <a:r>
              <a:rPr lang="en-US" sz="1700" dirty="0" err="1"/>
              <a:t>sianida</a:t>
            </a:r>
            <a:r>
              <a:rPr lang="en-US" sz="1700" dirty="0"/>
              <a:t> </a:t>
            </a:r>
            <a:r>
              <a:rPr lang="en-US" sz="1700" dirty="0" err="1"/>
              <a:t>terhadap</a:t>
            </a:r>
            <a:r>
              <a:rPr lang="en-US" sz="1700" dirty="0"/>
              <a:t> </a:t>
            </a:r>
            <a:r>
              <a:rPr lang="en-US" sz="1700" dirty="0" err="1"/>
              <a:t>tepung</a:t>
            </a:r>
            <a:r>
              <a:rPr lang="en-US" sz="1700" dirty="0"/>
              <a:t> </a:t>
            </a:r>
            <a:r>
              <a:rPr lang="en-US" sz="1700" dirty="0" err="1"/>
              <a:t>kacang</a:t>
            </a:r>
            <a:r>
              <a:rPr lang="en-US" sz="1700" dirty="0"/>
              <a:t> </a:t>
            </a:r>
            <a:r>
              <a:rPr lang="en-US" sz="1700" dirty="0" err="1"/>
              <a:t>koro</a:t>
            </a:r>
            <a:r>
              <a:rPr lang="en-US" sz="1700" dirty="0"/>
              <a:t> </a:t>
            </a:r>
            <a:r>
              <a:rPr lang="en-US" sz="1700" dirty="0" err="1"/>
              <a:t>pedang</a:t>
            </a:r>
            <a:r>
              <a:rPr lang="en-US" sz="1700" dirty="0"/>
              <a:t> </a:t>
            </a:r>
            <a:r>
              <a:rPr lang="en-US" sz="1700" dirty="0" err="1"/>
              <a:t>sebesar</a:t>
            </a:r>
            <a:r>
              <a:rPr lang="en-US" sz="1700" dirty="0"/>
              <a:t> 16,96 mg/kg ± 3,46. </a:t>
            </a:r>
            <a:r>
              <a:rPr lang="en-US" sz="1700" dirty="0" err="1"/>
              <a:t>Penelitian</a:t>
            </a:r>
            <a:r>
              <a:rPr lang="en-US" sz="1700" dirty="0"/>
              <a:t> </a:t>
            </a:r>
            <a:r>
              <a:rPr lang="en-US" sz="1700" dirty="0" err="1"/>
              <a:t>pendahuluan</a:t>
            </a:r>
            <a:r>
              <a:rPr lang="en-US" sz="1700" dirty="0"/>
              <a:t> </a:t>
            </a:r>
            <a:r>
              <a:rPr lang="en-US" sz="1700" dirty="0" err="1"/>
              <a:t>terhadap</a:t>
            </a:r>
            <a:r>
              <a:rPr lang="en-US" sz="1700" dirty="0"/>
              <a:t> </a:t>
            </a:r>
            <a:r>
              <a:rPr lang="en-US" sz="1700" dirty="0" err="1"/>
              <a:t>mie</a:t>
            </a:r>
            <a:r>
              <a:rPr lang="en-US" sz="1700" dirty="0"/>
              <a:t> </a:t>
            </a:r>
            <a:r>
              <a:rPr lang="en-US" sz="1700" dirty="0" err="1"/>
              <a:t>koro</a:t>
            </a:r>
            <a:r>
              <a:rPr lang="en-US" sz="1700" dirty="0"/>
              <a:t> </a:t>
            </a:r>
            <a:r>
              <a:rPr lang="en-US" sz="1700" dirty="0" err="1"/>
              <a:t>basah</a:t>
            </a:r>
            <a:r>
              <a:rPr lang="en-US" sz="1700" dirty="0"/>
              <a:t> </a:t>
            </a:r>
            <a:r>
              <a:rPr lang="id-ID" sz="1700" dirty="0"/>
              <a:t>yang paling disukai panelis berdasarkan parameter warna, </a:t>
            </a:r>
            <a:r>
              <a:rPr lang="en-US" sz="1700" dirty="0" err="1"/>
              <a:t>kenampakan</a:t>
            </a:r>
            <a:r>
              <a:rPr lang="id-ID" sz="1700" dirty="0"/>
              <a:t>, dan aroma yaitu </a:t>
            </a:r>
            <a:r>
              <a:rPr lang="en-US" sz="1700" dirty="0" err="1"/>
              <a:t>mie</a:t>
            </a:r>
            <a:r>
              <a:rPr lang="en-US" sz="1700" dirty="0"/>
              <a:t> </a:t>
            </a:r>
            <a:r>
              <a:rPr lang="en-US" sz="1700" dirty="0" err="1"/>
              <a:t>koro</a:t>
            </a:r>
            <a:r>
              <a:rPr lang="en-US" sz="1700" dirty="0"/>
              <a:t> </a:t>
            </a:r>
            <a:r>
              <a:rPr lang="en-US" sz="1700" dirty="0" err="1"/>
              <a:t>basah</a:t>
            </a:r>
            <a:r>
              <a:rPr lang="en-US" sz="1700" dirty="0"/>
              <a:t> </a:t>
            </a:r>
            <a:r>
              <a:rPr lang="en-US" sz="1700" dirty="0" err="1"/>
              <a:t>dengan</a:t>
            </a:r>
            <a:r>
              <a:rPr lang="en-US" sz="1700" dirty="0"/>
              <a:t> </a:t>
            </a:r>
            <a:r>
              <a:rPr lang="en-US" sz="1700" dirty="0" err="1"/>
              <a:t>perlakuan</a:t>
            </a:r>
            <a:r>
              <a:rPr lang="en-US" sz="1700" dirty="0"/>
              <a:t> </a:t>
            </a:r>
            <a:r>
              <a:rPr lang="en-US" sz="1700" dirty="0" err="1"/>
              <a:t>pengukusan</a:t>
            </a:r>
            <a:r>
              <a:rPr lang="en-US" sz="1700" dirty="0"/>
              <a:t> </a:t>
            </a:r>
            <a:r>
              <a:rPr lang="en-US" sz="1700" dirty="0" err="1"/>
              <a:t>tepung</a:t>
            </a:r>
            <a:r>
              <a:rPr lang="en-US" sz="1700" dirty="0"/>
              <a:t> </a:t>
            </a:r>
            <a:r>
              <a:rPr lang="en-US" sz="1700" dirty="0" err="1"/>
              <a:t>kacang</a:t>
            </a:r>
            <a:r>
              <a:rPr lang="en-US" sz="1700" dirty="0"/>
              <a:t> </a:t>
            </a:r>
            <a:r>
              <a:rPr lang="en-US" sz="1700" dirty="0" err="1"/>
              <a:t>koro</a:t>
            </a:r>
            <a:r>
              <a:rPr lang="en-US" sz="1700" dirty="0"/>
              <a:t> </a:t>
            </a:r>
            <a:r>
              <a:rPr lang="en-US" sz="1700" dirty="0" err="1"/>
              <a:t>selama</a:t>
            </a:r>
            <a:r>
              <a:rPr lang="en-US" sz="1700" dirty="0"/>
              <a:t> 45 </a:t>
            </a:r>
            <a:r>
              <a:rPr lang="en-US" sz="1700" dirty="0" err="1"/>
              <a:t>menit</a:t>
            </a:r>
            <a:r>
              <a:rPr lang="en-US" sz="1700" dirty="0"/>
              <a:t> </a:t>
            </a:r>
            <a:r>
              <a:rPr lang="en-US" sz="1700" dirty="0" err="1"/>
              <a:t>dan</a:t>
            </a:r>
            <a:r>
              <a:rPr lang="en-US" sz="1700" dirty="0"/>
              <a:t> </a:t>
            </a:r>
            <a:r>
              <a:rPr lang="en-US" sz="1700" dirty="0" err="1"/>
              <a:t>penambahan</a:t>
            </a:r>
            <a:r>
              <a:rPr lang="en-US" sz="1700" dirty="0"/>
              <a:t> air </a:t>
            </a:r>
            <a:r>
              <a:rPr lang="en-US" sz="1700" dirty="0" err="1"/>
              <a:t>sebanyak</a:t>
            </a:r>
            <a:r>
              <a:rPr lang="en-US" sz="1700" dirty="0"/>
              <a:t> 32%. </a:t>
            </a:r>
          </a:p>
          <a:p>
            <a:pPr marL="285750" lvl="0" indent="-285750" algn="just">
              <a:buFont typeface="+mj-lt"/>
              <a:buAutoNum type="arabicPeriod"/>
            </a:pPr>
            <a:r>
              <a:rPr lang="en-US" sz="1700" dirty="0" err="1"/>
              <a:t>Faktor</a:t>
            </a:r>
            <a:r>
              <a:rPr lang="en-US" sz="1700" dirty="0"/>
              <a:t> </a:t>
            </a:r>
            <a:r>
              <a:rPr lang="en-US" sz="1700" dirty="0" err="1"/>
              <a:t>perbandingan</a:t>
            </a:r>
            <a:r>
              <a:rPr lang="en-US" sz="1700" dirty="0"/>
              <a:t> </a:t>
            </a:r>
            <a:r>
              <a:rPr lang="en-US" sz="1700" dirty="0" err="1"/>
              <a:t>tepung</a:t>
            </a:r>
            <a:r>
              <a:rPr lang="en-US" sz="1700" dirty="0"/>
              <a:t> </a:t>
            </a:r>
            <a:r>
              <a:rPr lang="en-US" sz="1700" dirty="0" err="1"/>
              <a:t>kacang</a:t>
            </a:r>
            <a:r>
              <a:rPr lang="en-US" sz="1700" dirty="0"/>
              <a:t> </a:t>
            </a:r>
            <a:r>
              <a:rPr lang="en-US" sz="1700" dirty="0" err="1"/>
              <a:t>koro</a:t>
            </a:r>
            <a:r>
              <a:rPr lang="en-US" sz="1700" dirty="0"/>
              <a:t> </a:t>
            </a:r>
            <a:r>
              <a:rPr lang="en-US" sz="1700" dirty="0" err="1"/>
              <a:t>pedang</a:t>
            </a:r>
            <a:r>
              <a:rPr lang="en-US" sz="1700" dirty="0"/>
              <a:t> </a:t>
            </a:r>
            <a:r>
              <a:rPr lang="en-US" sz="1700" dirty="0" err="1"/>
              <a:t>dan</a:t>
            </a:r>
            <a:r>
              <a:rPr lang="en-US" sz="1700" dirty="0"/>
              <a:t> </a:t>
            </a:r>
            <a:r>
              <a:rPr lang="en-US" sz="1700" dirty="0" err="1"/>
              <a:t>tepung</a:t>
            </a:r>
            <a:r>
              <a:rPr lang="en-US" sz="1700" dirty="0"/>
              <a:t> </a:t>
            </a:r>
            <a:r>
              <a:rPr lang="en-US" sz="1700" dirty="0" err="1"/>
              <a:t>terigu</a:t>
            </a:r>
            <a:r>
              <a:rPr lang="en-US" sz="1700" dirty="0"/>
              <a:t> be</a:t>
            </a:r>
            <a:r>
              <a:rPr lang="id-ID" sz="1700" dirty="0"/>
              <a:t>rpengaruh terhadap karakteristik </a:t>
            </a:r>
            <a:r>
              <a:rPr lang="en-US" sz="1700" dirty="0" err="1"/>
              <a:t>mie</a:t>
            </a:r>
            <a:r>
              <a:rPr lang="en-US" sz="1700" dirty="0"/>
              <a:t> </a:t>
            </a:r>
            <a:r>
              <a:rPr lang="en-US" sz="1700" dirty="0" err="1"/>
              <a:t>koro</a:t>
            </a:r>
            <a:r>
              <a:rPr lang="en-US" sz="1700" dirty="0"/>
              <a:t> </a:t>
            </a:r>
            <a:r>
              <a:rPr lang="en-US" sz="1700" dirty="0" err="1"/>
              <a:t>basah</a:t>
            </a:r>
            <a:r>
              <a:rPr lang="id-ID" sz="1700" dirty="0"/>
              <a:t> pada respon </a:t>
            </a:r>
            <a:r>
              <a:rPr lang="en-US" sz="1700" dirty="0" err="1"/>
              <a:t>kadar</a:t>
            </a:r>
            <a:r>
              <a:rPr lang="en-US" sz="1700" dirty="0"/>
              <a:t> air, </a:t>
            </a:r>
            <a:r>
              <a:rPr lang="en-US" sz="1700" dirty="0" err="1"/>
              <a:t>kadar</a:t>
            </a:r>
            <a:r>
              <a:rPr lang="en-US" sz="1700" dirty="0"/>
              <a:t> </a:t>
            </a:r>
            <a:r>
              <a:rPr lang="en-US" sz="1700" dirty="0" err="1"/>
              <a:t>abu</a:t>
            </a:r>
            <a:r>
              <a:rPr lang="en-US" sz="1700" dirty="0"/>
              <a:t>, </a:t>
            </a:r>
            <a:r>
              <a:rPr lang="en-US" sz="1700" dirty="0" err="1"/>
              <a:t>kadar</a:t>
            </a:r>
            <a:r>
              <a:rPr lang="en-US" sz="1700" dirty="0"/>
              <a:t> protein, </a:t>
            </a:r>
            <a:r>
              <a:rPr lang="en-US" sz="1700" dirty="0" err="1"/>
              <a:t>warna</a:t>
            </a:r>
            <a:r>
              <a:rPr lang="en-US" sz="1700" dirty="0"/>
              <a:t>, </a:t>
            </a:r>
            <a:r>
              <a:rPr lang="id-ID" sz="1700" dirty="0"/>
              <a:t>rasa,</a:t>
            </a:r>
            <a:r>
              <a:rPr lang="en-US" sz="1700" dirty="0"/>
              <a:t> aroma,</a:t>
            </a:r>
            <a:r>
              <a:rPr lang="id-ID" sz="1700" dirty="0"/>
              <a:t> dan tekstur</a:t>
            </a:r>
            <a:r>
              <a:rPr lang="en-US" sz="1700" dirty="0"/>
              <a:t> </a:t>
            </a:r>
            <a:r>
              <a:rPr lang="en-US" sz="1700" dirty="0" err="1"/>
              <a:t>kekenyalan</a:t>
            </a:r>
            <a:r>
              <a:rPr lang="en-US" sz="1700" dirty="0"/>
              <a:t>.</a:t>
            </a:r>
          </a:p>
          <a:p>
            <a:pPr marL="285750" lvl="0" indent="-285750" algn="just">
              <a:buFont typeface="+mj-lt"/>
              <a:buAutoNum type="arabicPeriod"/>
            </a:pPr>
            <a:r>
              <a:rPr lang="en-US" sz="1700" dirty="0" err="1"/>
              <a:t>Faktor</a:t>
            </a:r>
            <a:r>
              <a:rPr lang="en-US" sz="1700" dirty="0"/>
              <a:t> k</a:t>
            </a:r>
            <a:r>
              <a:rPr lang="id-ID" sz="1700" dirty="0"/>
              <a:t>onsentrasi </a:t>
            </a:r>
            <a:r>
              <a:rPr lang="en-US" sz="1700" i="1" dirty="0"/>
              <a:t>sodium </a:t>
            </a:r>
            <a:r>
              <a:rPr lang="en-US" sz="1700" i="1" dirty="0" err="1"/>
              <a:t>tripolyphosphate</a:t>
            </a:r>
            <a:r>
              <a:rPr lang="id-ID" sz="1700" dirty="0"/>
              <a:t> berpengaruh terhadap karakteristik </a:t>
            </a:r>
            <a:r>
              <a:rPr lang="en-US" sz="1700" dirty="0" err="1"/>
              <a:t>mie</a:t>
            </a:r>
            <a:r>
              <a:rPr lang="en-US" sz="1700" dirty="0"/>
              <a:t> </a:t>
            </a:r>
            <a:r>
              <a:rPr lang="en-US" sz="1700" dirty="0" err="1"/>
              <a:t>koro</a:t>
            </a:r>
            <a:r>
              <a:rPr lang="en-US" sz="1700" dirty="0"/>
              <a:t> </a:t>
            </a:r>
            <a:r>
              <a:rPr lang="en-US" sz="1700" dirty="0" err="1"/>
              <a:t>basah</a:t>
            </a:r>
            <a:r>
              <a:rPr lang="id-ID" sz="1700" dirty="0"/>
              <a:t> pada respon </a:t>
            </a:r>
            <a:r>
              <a:rPr lang="en-US" sz="1700" dirty="0" err="1"/>
              <a:t>kadar</a:t>
            </a:r>
            <a:r>
              <a:rPr lang="en-US" sz="1700" dirty="0"/>
              <a:t> air, </a:t>
            </a:r>
            <a:r>
              <a:rPr lang="en-US" sz="1700" dirty="0" err="1"/>
              <a:t>kadar</a:t>
            </a:r>
            <a:r>
              <a:rPr lang="en-US" sz="1700" dirty="0"/>
              <a:t> </a:t>
            </a:r>
            <a:r>
              <a:rPr lang="en-US" sz="1700" dirty="0" err="1"/>
              <a:t>abu</a:t>
            </a:r>
            <a:r>
              <a:rPr lang="en-US" sz="1700" dirty="0"/>
              <a:t>, </a:t>
            </a:r>
            <a:r>
              <a:rPr lang="en-US" sz="1700" dirty="0" err="1"/>
              <a:t>dan</a:t>
            </a:r>
            <a:r>
              <a:rPr lang="en-US" sz="1700" dirty="0"/>
              <a:t> </a:t>
            </a:r>
            <a:r>
              <a:rPr lang="en-US" sz="1700" dirty="0" err="1"/>
              <a:t>tekstur</a:t>
            </a:r>
            <a:r>
              <a:rPr lang="en-US" sz="1700" dirty="0"/>
              <a:t> </a:t>
            </a:r>
            <a:r>
              <a:rPr lang="en-US" sz="1700" dirty="0" err="1"/>
              <a:t>kekenyalan</a:t>
            </a:r>
            <a:r>
              <a:rPr lang="en-US" sz="1700" dirty="0"/>
              <a:t>, </a:t>
            </a:r>
            <a:r>
              <a:rPr lang="en-US" sz="1700" dirty="0" err="1"/>
              <a:t>namun</a:t>
            </a:r>
            <a:r>
              <a:rPr lang="id-ID" sz="1700" dirty="0"/>
              <a:t> tidak berpengaruh pada respon </a:t>
            </a:r>
            <a:r>
              <a:rPr lang="en-US" sz="1700" dirty="0" err="1"/>
              <a:t>kadar</a:t>
            </a:r>
            <a:r>
              <a:rPr lang="en-US" sz="1700" dirty="0"/>
              <a:t> protein, </a:t>
            </a:r>
            <a:r>
              <a:rPr lang="en-US" sz="1700" dirty="0" err="1"/>
              <a:t>warna</a:t>
            </a:r>
            <a:r>
              <a:rPr lang="en-US" sz="1700" dirty="0"/>
              <a:t>, aroma, </a:t>
            </a:r>
            <a:r>
              <a:rPr lang="en-US" sz="1700" dirty="0" err="1"/>
              <a:t>dan</a:t>
            </a:r>
            <a:r>
              <a:rPr lang="en-US" sz="1700" dirty="0"/>
              <a:t> rasa.</a:t>
            </a:r>
          </a:p>
          <a:p>
            <a:pPr marL="285750" lvl="0" indent="-285750" algn="just">
              <a:buFont typeface="+mj-lt"/>
              <a:buAutoNum type="arabicPeriod"/>
            </a:pPr>
            <a:r>
              <a:rPr lang="id-ID" sz="1700" dirty="0"/>
              <a:t>Interaksi antara </a:t>
            </a:r>
            <a:r>
              <a:rPr lang="en-US" sz="1700" dirty="0" err="1"/>
              <a:t>perbandingan</a:t>
            </a:r>
            <a:r>
              <a:rPr lang="en-US" sz="1700" dirty="0"/>
              <a:t> </a:t>
            </a:r>
            <a:r>
              <a:rPr lang="en-US" sz="1700" dirty="0" err="1"/>
              <a:t>tepung</a:t>
            </a:r>
            <a:r>
              <a:rPr lang="en-US" sz="1700" dirty="0"/>
              <a:t> </a:t>
            </a:r>
            <a:r>
              <a:rPr lang="en-US" sz="1700" dirty="0" err="1"/>
              <a:t>kacang</a:t>
            </a:r>
            <a:r>
              <a:rPr lang="en-US" sz="1700" dirty="0"/>
              <a:t> </a:t>
            </a:r>
            <a:r>
              <a:rPr lang="en-US" sz="1700" dirty="0" err="1"/>
              <a:t>koro</a:t>
            </a:r>
            <a:r>
              <a:rPr lang="en-US" sz="1700" dirty="0"/>
              <a:t> </a:t>
            </a:r>
            <a:r>
              <a:rPr lang="en-US" sz="1700" dirty="0" err="1"/>
              <a:t>pedang</a:t>
            </a:r>
            <a:r>
              <a:rPr lang="en-US" sz="1700" dirty="0"/>
              <a:t> </a:t>
            </a:r>
            <a:r>
              <a:rPr lang="en-US" sz="1700" dirty="0" err="1"/>
              <a:t>dan</a:t>
            </a:r>
            <a:r>
              <a:rPr lang="en-US" sz="1700" dirty="0"/>
              <a:t> </a:t>
            </a:r>
            <a:r>
              <a:rPr lang="en-US" sz="1700" dirty="0" err="1"/>
              <a:t>tepung</a:t>
            </a:r>
            <a:r>
              <a:rPr lang="en-US" sz="1700" dirty="0"/>
              <a:t> </a:t>
            </a:r>
            <a:r>
              <a:rPr lang="en-US" sz="1700" dirty="0" err="1"/>
              <a:t>terigu</a:t>
            </a:r>
            <a:r>
              <a:rPr lang="en-US" sz="1700" dirty="0"/>
              <a:t> </a:t>
            </a:r>
            <a:r>
              <a:rPr lang="en-US" sz="1700" dirty="0" err="1"/>
              <a:t>dan</a:t>
            </a:r>
            <a:r>
              <a:rPr lang="en-US" sz="1700" dirty="0"/>
              <a:t> k</a:t>
            </a:r>
            <a:r>
              <a:rPr lang="id-ID" sz="1700" dirty="0"/>
              <a:t>onsentrasi </a:t>
            </a:r>
            <a:r>
              <a:rPr lang="en-US" sz="1700" i="1" dirty="0"/>
              <a:t>sodium </a:t>
            </a:r>
            <a:r>
              <a:rPr lang="en-US" sz="1700" i="1" dirty="0" err="1"/>
              <a:t>tripolyphosphate</a:t>
            </a:r>
            <a:r>
              <a:rPr lang="en-US" sz="1700" dirty="0"/>
              <a:t>  </a:t>
            </a:r>
            <a:r>
              <a:rPr lang="id-ID" sz="1700" dirty="0"/>
              <a:t>berpengaruh terhadap karakteristik </a:t>
            </a:r>
            <a:r>
              <a:rPr lang="en-US" sz="1700" dirty="0" err="1"/>
              <a:t>mie</a:t>
            </a:r>
            <a:r>
              <a:rPr lang="en-US" sz="1700" dirty="0"/>
              <a:t> </a:t>
            </a:r>
            <a:r>
              <a:rPr lang="en-US" sz="1700" dirty="0" err="1"/>
              <a:t>koro</a:t>
            </a:r>
            <a:r>
              <a:rPr lang="en-US" sz="1700" dirty="0"/>
              <a:t> </a:t>
            </a:r>
            <a:r>
              <a:rPr lang="en-US" sz="1700" dirty="0" err="1"/>
              <a:t>basah</a:t>
            </a:r>
            <a:r>
              <a:rPr lang="id-ID" sz="1700" dirty="0"/>
              <a:t> pada respon </a:t>
            </a:r>
            <a:r>
              <a:rPr lang="en-US" sz="1700" dirty="0" err="1"/>
              <a:t>kadar</a:t>
            </a:r>
            <a:r>
              <a:rPr lang="en-US" sz="1700" dirty="0"/>
              <a:t> </a:t>
            </a:r>
            <a:r>
              <a:rPr lang="en-US" sz="1700" dirty="0" err="1"/>
              <a:t>abu</a:t>
            </a:r>
            <a:r>
              <a:rPr lang="en-US" sz="1700" dirty="0"/>
              <a:t>, </a:t>
            </a:r>
            <a:r>
              <a:rPr lang="en-US" sz="1700" dirty="0" err="1"/>
              <a:t>namun</a:t>
            </a:r>
            <a:r>
              <a:rPr lang="en-US" sz="1700" dirty="0"/>
              <a:t> </a:t>
            </a:r>
            <a:r>
              <a:rPr lang="id-ID" sz="1700" dirty="0"/>
              <a:t>tidak berpengaruh pada respon </a:t>
            </a:r>
            <a:r>
              <a:rPr lang="en-US" sz="1700" dirty="0" err="1"/>
              <a:t>kadar</a:t>
            </a:r>
            <a:r>
              <a:rPr lang="en-US" sz="1700" dirty="0"/>
              <a:t> air, </a:t>
            </a:r>
            <a:r>
              <a:rPr lang="en-US" sz="1700" dirty="0" err="1"/>
              <a:t>kadar</a:t>
            </a:r>
            <a:r>
              <a:rPr lang="en-US" sz="1700" dirty="0"/>
              <a:t> protein, </a:t>
            </a:r>
            <a:r>
              <a:rPr lang="en-US" sz="1700" dirty="0" err="1"/>
              <a:t>warna</a:t>
            </a:r>
            <a:r>
              <a:rPr lang="en-US" sz="1700" dirty="0"/>
              <a:t>, </a:t>
            </a:r>
            <a:r>
              <a:rPr lang="en-US" sz="1700" dirty="0" err="1"/>
              <a:t>tekstur</a:t>
            </a:r>
            <a:r>
              <a:rPr lang="en-US" sz="1700" dirty="0"/>
              <a:t> </a:t>
            </a:r>
            <a:r>
              <a:rPr lang="en-US" sz="1700" dirty="0" err="1"/>
              <a:t>kekenyalan</a:t>
            </a:r>
            <a:r>
              <a:rPr lang="en-US" sz="1700" dirty="0"/>
              <a:t>, aroma, </a:t>
            </a:r>
            <a:r>
              <a:rPr lang="en-US" sz="1700" dirty="0" err="1"/>
              <a:t>dan</a:t>
            </a:r>
            <a:r>
              <a:rPr lang="en-US" sz="1700" dirty="0"/>
              <a:t> rasa</a:t>
            </a:r>
            <a:r>
              <a:rPr lang="en-US" sz="1700" dirty="0" smtClean="0"/>
              <a:t>.</a:t>
            </a:r>
          </a:p>
          <a:p>
            <a:pPr marL="285750" indent="-285750" algn="just">
              <a:buFont typeface="+mj-lt"/>
              <a:buAutoNum type="arabicPeriod"/>
            </a:pPr>
            <a:r>
              <a:rPr lang="en-US" sz="1700" dirty="0" err="1"/>
              <a:t>Berdasarkan</a:t>
            </a:r>
            <a:r>
              <a:rPr lang="en-US" sz="1700" dirty="0"/>
              <a:t> </a:t>
            </a:r>
            <a:r>
              <a:rPr lang="en-US" sz="1700" dirty="0" err="1"/>
              <a:t>hasil</a:t>
            </a:r>
            <a:r>
              <a:rPr lang="en-US" sz="1700" dirty="0"/>
              <a:t> </a:t>
            </a:r>
            <a:r>
              <a:rPr lang="en-US" sz="1700" dirty="0" err="1" smtClean="0"/>
              <a:t>skoring</a:t>
            </a:r>
            <a:r>
              <a:rPr lang="en-US" sz="1700" dirty="0" smtClean="0"/>
              <a:t> </a:t>
            </a:r>
            <a:r>
              <a:rPr lang="en-US" sz="1700" dirty="0" err="1" smtClean="0"/>
              <a:t>secara</a:t>
            </a:r>
            <a:r>
              <a:rPr lang="en-US" sz="1700" dirty="0" smtClean="0"/>
              <a:t> </a:t>
            </a:r>
            <a:r>
              <a:rPr lang="en-US" sz="1700" dirty="0" err="1" smtClean="0"/>
              <a:t>statistik</a:t>
            </a:r>
            <a:r>
              <a:rPr lang="en-US" sz="1700" dirty="0" smtClean="0"/>
              <a:t> yang </a:t>
            </a:r>
            <a:r>
              <a:rPr lang="en-US" sz="1700" dirty="0" err="1" smtClean="0"/>
              <a:t>telah</a:t>
            </a:r>
            <a:r>
              <a:rPr lang="en-US" sz="1700" dirty="0" smtClean="0"/>
              <a:t> </a:t>
            </a:r>
            <a:r>
              <a:rPr lang="en-US" sz="1700" dirty="0" err="1" smtClean="0"/>
              <a:t>dilakukan</a:t>
            </a:r>
            <a:r>
              <a:rPr lang="en-US" sz="1700" dirty="0" smtClean="0"/>
              <a:t>, </a:t>
            </a:r>
            <a:r>
              <a:rPr lang="en-US" sz="1700" dirty="0" err="1"/>
              <a:t>perlakuan</a:t>
            </a:r>
            <a:r>
              <a:rPr lang="en-US" sz="1700" dirty="0"/>
              <a:t> yang </a:t>
            </a:r>
            <a:r>
              <a:rPr lang="en-US" sz="1700" dirty="0" err="1"/>
              <a:t>terpilih</a:t>
            </a:r>
            <a:r>
              <a:rPr lang="en-US" sz="1700" dirty="0"/>
              <a:t> </a:t>
            </a:r>
            <a:r>
              <a:rPr lang="en-US" sz="1700" dirty="0" err="1"/>
              <a:t>adalah</a:t>
            </a:r>
            <a:r>
              <a:rPr lang="en-US" sz="1700" dirty="0"/>
              <a:t> t</a:t>
            </a:r>
            <a:r>
              <a:rPr lang="en-US" sz="1700" baseline="-25000" dirty="0"/>
              <a:t>3</a:t>
            </a:r>
            <a:r>
              <a:rPr lang="en-US" sz="1700" dirty="0"/>
              <a:t>s</a:t>
            </a:r>
            <a:r>
              <a:rPr lang="en-US" sz="1700" baseline="-25000" dirty="0"/>
              <a:t>1 </a:t>
            </a:r>
            <a:r>
              <a:rPr lang="en-US" sz="1700" dirty="0"/>
              <a:t>(</a:t>
            </a:r>
            <a:r>
              <a:rPr lang="id-ID" sz="1700" dirty="0"/>
              <a:t>perbandinga</a:t>
            </a:r>
            <a:r>
              <a:rPr lang="en-US" sz="1700" dirty="0"/>
              <a:t>n</a:t>
            </a:r>
            <a:r>
              <a:rPr lang="id-ID" sz="1700" dirty="0"/>
              <a:t> tepung kacang koro pedang : tepung terigu, 50:50 dan penambahan konsentrasi </a:t>
            </a:r>
            <a:r>
              <a:rPr lang="id-ID" sz="1700" i="1" dirty="0"/>
              <a:t>sodium tripolyphosphate</a:t>
            </a:r>
            <a:r>
              <a:rPr lang="id-ID" sz="1700" dirty="0"/>
              <a:t> 0,25%</a:t>
            </a:r>
            <a:r>
              <a:rPr lang="en-US" sz="1700" dirty="0"/>
              <a:t>) </a:t>
            </a:r>
            <a:r>
              <a:rPr lang="en-US" sz="1700" dirty="0" err="1"/>
              <a:t>dengan</a:t>
            </a:r>
            <a:r>
              <a:rPr lang="en-US" sz="1700" dirty="0"/>
              <a:t> </a:t>
            </a:r>
            <a:r>
              <a:rPr lang="en-US" sz="1700" dirty="0" err="1"/>
              <a:t>kandungan</a:t>
            </a:r>
            <a:r>
              <a:rPr lang="en-US" sz="1700" dirty="0"/>
              <a:t> </a:t>
            </a:r>
            <a:r>
              <a:rPr lang="id-ID" sz="1700" dirty="0"/>
              <a:t>kadar air sebesar 48,375%, kadar abu 1,434%, kadar protein 10,49%, kadar pati 21,6%, dan kadar asam sianida 5,99 mg/kg.   </a:t>
            </a:r>
            <a:endParaRPr lang="en-US" sz="1700" dirty="0"/>
          </a:p>
          <a:p>
            <a:pPr marL="285750" lvl="0" indent="-285750" algn="just">
              <a:buFont typeface="+mj-lt"/>
              <a:buAutoNum type="arabicPeriod"/>
            </a:pPr>
            <a:endParaRPr lang="en-US" sz="1700" dirty="0"/>
          </a:p>
          <a:p>
            <a:pPr marL="285750" indent="-285750" algn="just">
              <a:buFont typeface="+mj-lt"/>
              <a:buAutoNum type="arabicPeriod"/>
            </a:pPr>
            <a:endParaRPr lang="en-US" sz="1700" dirty="0"/>
          </a:p>
        </p:txBody>
      </p:sp>
      <p:sp>
        <p:nvSpPr>
          <p:cNvPr id="5" name="Oval 4"/>
          <p:cNvSpPr/>
          <p:nvPr/>
        </p:nvSpPr>
        <p:spPr>
          <a:xfrm>
            <a:off x="1600200" y="457200"/>
            <a:ext cx="6172200" cy="685800"/>
          </a:xfrm>
          <a:prstGeom prst="ellipse">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6749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86800" cy="4525963"/>
          </a:xfrm>
        </p:spPr>
        <p:txBody>
          <a:bodyPr>
            <a:normAutofit/>
          </a:bodyPr>
          <a:lstStyle/>
          <a:p>
            <a:pPr marL="228600" lvl="0" indent="-228600" algn="just">
              <a:buFont typeface="+mj-lt"/>
              <a:buAutoNum type="arabicPeriod"/>
            </a:pPr>
            <a:r>
              <a:rPr lang="id-ID" sz="2000" dirty="0" smtClean="0"/>
              <a:t>Perlu </a:t>
            </a:r>
            <a:r>
              <a:rPr lang="id-ID" sz="2000" dirty="0"/>
              <a:t>dilakukan penelitian lebih lanjut mengenai cara menghilangkan bau langu dari kacang koro untuk menghasilkan tepung kacang koro yang lebih baik.</a:t>
            </a:r>
            <a:endParaRPr lang="en-US" sz="2000" dirty="0"/>
          </a:p>
          <a:p>
            <a:pPr marL="228600" lvl="0" indent="-228600" algn="just">
              <a:buFont typeface="+mj-lt"/>
              <a:buAutoNum type="arabicPeriod"/>
            </a:pPr>
            <a:r>
              <a:rPr lang="en-US" sz="2000" dirty="0" err="1"/>
              <a:t>Perlu</a:t>
            </a:r>
            <a:r>
              <a:rPr lang="en-US" sz="2000" dirty="0"/>
              <a:t> </a:t>
            </a:r>
            <a:r>
              <a:rPr lang="en-US" sz="2000" dirty="0" err="1"/>
              <a:t>dilakukan</a:t>
            </a:r>
            <a:r>
              <a:rPr lang="en-US" sz="2000" dirty="0"/>
              <a:t> </a:t>
            </a:r>
            <a:r>
              <a:rPr lang="en-US" sz="2000" dirty="0" err="1"/>
              <a:t>penelitian</a:t>
            </a:r>
            <a:r>
              <a:rPr lang="en-US" sz="2000" dirty="0"/>
              <a:t> </a:t>
            </a:r>
            <a:r>
              <a:rPr lang="en-US" sz="2000" dirty="0" err="1"/>
              <a:t>lebih</a:t>
            </a:r>
            <a:r>
              <a:rPr lang="en-US" sz="2000" dirty="0"/>
              <a:t> </a:t>
            </a:r>
            <a:r>
              <a:rPr lang="en-US" sz="2000" dirty="0" err="1"/>
              <a:t>lanjut</a:t>
            </a:r>
            <a:r>
              <a:rPr lang="en-US" sz="2000" dirty="0"/>
              <a:t> </a:t>
            </a:r>
            <a:r>
              <a:rPr lang="en-US" sz="2000" dirty="0" err="1"/>
              <a:t>tentang</a:t>
            </a:r>
            <a:r>
              <a:rPr lang="en-US" sz="2000" dirty="0"/>
              <a:t> </a:t>
            </a:r>
            <a:r>
              <a:rPr lang="en-US" sz="2000" dirty="0" err="1"/>
              <a:t>penyimpanan</a:t>
            </a:r>
            <a:r>
              <a:rPr lang="en-US" sz="2000" dirty="0"/>
              <a:t> </a:t>
            </a:r>
            <a:r>
              <a:rPr lang="en-US" sz="2000" dirty="0" err="1"/>
              <a:t>atau</a:t>
            </a:r>
            <a:r>
              <a:rPr lang="en-US" sz="2000" dirty="0"/>
              <a:t> masa </a:t>
            </a:r>
            <a:r>
              <a:rPr lang="en-US" sz="2000" dirty="0" err="1"/>
              <a:t>simpan</a:t>
            </a:r>
            <a:r>
              <a:rPr lang="en-US" sz="2000" dirty="0"/>
              <a:t> yang </a:t>
            </a:r>
            <a:r>
              <a:rPr lang="en-US" sz="2000" dirty="0" err="1"/>
              <a:t>terbaik</a:t>
            </a:r>
            <a:r>
              <a:rPr lang="en-US" sz="2000" dirty="0"/>
              <a:t> </a:t>
            </a:r>
            <a:r>
              <a:rPr lang="en-US" sz="2000" dirty="0" err="1"/>
              <a:t>untuk</a:t>
            </a:r>
            <a:r>
              <a:rPr lang="en-US" sz="2000" dirty="0"/>
              <a:t> </a:t>
            </a:r>
            <a:r>
              <a:rPr lang="en-US" sz="2000" dirty="0" err="1"/>
              <a:t>produk</a:t>
            </a:r>
            <a:r>
              <a:rPr lang="en-US" sz="2000" dirty="0"/>
              <a:t> </a:t>
            </a:r>
            <a:r>
              <a:rPr lang="en-US" sz="2000" dirty="0" err="1"/>
              <a:t>mie</a:t>
            </a:r>
            <a:r>
              <a:rPr lang="en-US" sz="2000" dirty="0"/>
              <a:t> </a:t>
            </a:r>
            <a:r>
              <a:rPr lang="en-US" sz="2000" dirty="0" err="1"/>
              <a:t>koro</a:t>
            </a:r>
            <a:r>
              <a:rPr lang="en-US" sz="2000" dirty="0"/>
              <a:t> </a:t>
            </a:r>
            <a:r>
              <a:rPr lang="en-US" sz="2000" dirty="0" err="1"/>
              <a:t>basah</a:t>
            </a:r>
            <a:r>
              <a:rPr lang="en-US" sz="2000" dirty="0"/>
              <a:t> </a:t>
            </a:r>
            <a:r>
              <a:rPr lang="en-US" sz="2000" dirty="0" err="1"/>
              <a:t>sehingga</a:t>
            </a:r>
            <a:r>
              <a:rPr lang="en-US" sz="2000" dirty="0"/>
              <a:t> </a:t>
            </a:r>
            <a:r>
              <a:rPr lang="en-US" sz="2000" dirty="0" err="1"/>
              <a:t>dapat</a:t>
            </a:r>
            <a:r>
              <a:rPr lang="en-US" sz="2000" dirty="0"/>
              <a:t> </a:t>
            </a:r>
            <a:r>
              <a:rPr lang="en-US" sz="2000" dirty="0" err="1"/>
              <a:t>mengetahui</a:t>
            </a:r>
            <a:r>
              <a:rPr lang="en-US" sz="2000" dirty="0"/>
              <a:t> </a:t>
            </a:r>
            <a:r>
              <a:rPr lang="en-US" sz="2000" dirty="0" err="1"/>
              <a:t>umur</a:t>
            </a:r>
            <a:r>
              <a:rPr lang="en-US" sz="2000" dirty="0"/>
              <a:t> </a:t>
            </a:r>
            <a:r>
              <a:rPr lang="en-US" sz="2000" dirty="0" err="1"/>
              <a:t>simpan</a:t>
            </a:r>
            <a:r>
              <a:rPr lang="en-US" sz="2000" dirty="0"/>
              <a:t> </a:t>
            </a:r>
            <a:r>
              <a:rPr lang="en-US" sz="2000" dirty="0" err="1"/>
              <a:t>dari</a:t>
            </a:r>
            <a:r>
              <a:rPr lang="en-US" sz="2000" dirty="0"/>
              <a:t> </a:t>
            </a:r>
            <a:r>
              <a:rPr lang="en-US" sz="2000" dirty="0" err="1"/>
              <a:t>produk</a:t>
            </a:r>
            <a:r>
              <a:rPr lang="en-US" sz="2000" dirty="0"/>
              <a:t>.</a:t>
            </a:r>
          </a:p>
          <a:p>
            <a:pPr marL="0" indent="0" algn="just">
              <a:buNone/>
            </a:pPr>
            <a:endParaRPr lang="en-US" sz="2000" dirty="0"/>
          </a:p>
        </p:txBody>
      </p:sp>
      <p:sp>
        <p:nvSpPr>
          <p:cNvPr id="4" name="Title 1"/>
          <p:cNvSpPr>
            <a:spLocks noGrp="1"/>
          </p:cNvSpPr>
          <p:nvPr>
            <p:ph type="title"/>
          </p:nvPr>
        </p:nvSpPr>
        <p:spPr>
          <a:xfrm>
            <a:off x="457200" y="274638"/>
            <a:ext cx="8229600" cy="792162"/>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Saran</a:t>
            </a:r>
            <a:endParaRPr lang="en-US"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5" name="Oval 4"/>
          <p:cNvSpPr/>
          <p:nvPr/>
        </p:nvSpPr>
        <p:spPr>
          <a:xfrm>
            <a:off x="1600200" y="457200"/>
            <a:ext cx="6172200" cy="685800"/>
          </a:xfrm>
          <a:prstGeom prst="ellipse">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14153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pPr marL="0" indent="0">
              <a:buNone/>
            </a:pPr>
            <a:endParaRPr lang="en-US" dirty="0"/>
          </a:p>
        </p:txBody>
      </p:sp>
      <p:sp>
        <p:nvSpPr>
          <p:cNvPr id="6" name="TextBox 5"/>
          <p:cNvSpPr txBox="1"/>
          <p:nvPr/>
        </p:nvSpPr>
        <p:spPr>
          <a:xfrm>
            <a:off x="1371600" y="2762071"/>
            <a:ext cx="7696200" cy="1200329"/>
          </a:xfrm>
          <a:prstGeom prst="rect">
            <a:avLst/>
          </a:prstGeom>
          <a:noFill/>
        </p:spPr>
        <p:txBody>
          <a:bodyPr wrap="square" rtlCol="0">
            <a:spAutoFit/>
          </a:bodyPr>
          <a:lstStyle/>
          <a:p>
            <a:r>
              <a:rPr lang="en-US" sz="7200" dirty="0" smtClean="0">
                <a:latin typeface="Curlz MT" pitchFamily="82" charset="0"/>
              </a:rPr>
              <a:t>TERIMA KASIH </a:t>
            </a:r>
            <a:r>
              <a:rPr lang="en-US" sz="7200" dirty="0" smtClean="0">
                <a:sym typeface="Wingdings" pitchFamily="2" charset="2"/>
              </a:rPr>
              <a:t></a:t>
            </a:r>
            <a:endParaRPr lang="en-US" sz="7200" dirty="0"/>
          </a:p>
        </p:txBody>
      </p:sp>
      <p:sp>
        <p:nvSpPr>
          <p:cNvPr id="7" name="Oval 6"/>
          <p:cNvSpPr/>
          <p:nvPr/>
        </p:nvSpPr>
        <p:spPr>
          <a:xfrm>
            <a:off x="747529" y="2105272"/>
            <a:ext cx="7904097" cy="2354845"/>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1453722"/>
      </p:ext>
    </p:extLst>
  </p:cSld>
  <p:clrMapOvr>
    <a:masterClrMapping/>
  </p:clrMapOvr>
  <mc:AlternateContent xmlns:mc="http://schemas.openxmlformats.org/markup-compatibility/2006" xmlns:p14="http://schemas.microsoft.com/office/powerpoint/2010/main">
    <mc:Choice Requires="p14">
      <p:transition>
        <p14:gallery dir="l"/>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45959900"/>
              </p:ext>
            </p:extLst>
          </p:nvPr>
        </p:nvGraphicFramePr>
        <p:xfrm>
          <a:off x="457200" y="1828800"/>
          <a:ext cx="8229600"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Oval 3"/>
          <p:cNvSpPr/>
          <p:nvPr/>
        </p:nvSpPr>
        <p:spPr>
          <a:xfrm>
            <a:off x="914400" y="304800"/>
            <a:ext cx="7391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effectLst>
                  <a:outerShdw blurRad="38100" dist="38100" dir="2700000" algn="tl">
                    <a:srgbClr val="000000">
                      <a:alpha val="43137"/>
                    </a:srgbClr>
                  </a:outerShdw>
                </a:effectLst>
                <a:latin typeface="Berlin Sans FB" pitchFamily="34" charset="0"/>
              </a:rPr>
              <a:t>Manfaat</a:t>
            </a:r>
            <a:r>
              <a:rPr lang="en-US" sz="3600" b="1" dirty="0" smtClean="0">
                <a:effectLst>
                  <a:outerShdw blurRad="38100" dist="38100" dir="2700000" algn="tl">
                    <a:srgbClr val="000000">
                      <a:alpha val="43137"/>
                    </a:srgbClr>
                  </a:outerShdw>
                </a:effectLst>
                <a:latin typeface="Berlin Sans FB" pitchFamily="34" charset="0"/>
              </a:rPr>
              <a:t> </a:t>
            </a:r>
            <a:r>
              <a:rPr lang="en-US" sz="3600" b="1" dirty="0" err="1" smtClean="0">
                <a:effectLst>
                  <a:outerShdw blurRad="38100" dist="38100" dir="2700000" algn="tl">
                    <a:srgbClr val="000000">
                      <a:alpha val="43137"/>
                    </a:srgbClr>
                  </a:outerShdw>
                </a:effectLst>
                <a:latin typeface="Berlin Sans FB" pitchFamily="34" charset="0"/>
              </a:rPr>
              <a:t>Penelitian</a:t>
            </a:r>
            <a:endParaRPr lang="en-US" sz="3600" b="1" dirty="0">
              <a:effectLst>
                <a:outerShdw blurRad="38100" dist="38100" dir="2700000" algn="tl">
                  <a:srgbClr val="000000">
                    <a:alpha val="43137"/>
                  </a:srgbClr>
                </a:outerShdw>
              </a:effectLst>
              <a:latin typeface="Berlin Sans FB" pitchFamily="34" charset="0"/>
            </a:endParaRPr>
          </a:p>
        </p:txBody>
      </p:sp>
    </p:spTree>
    <p:extLst>
      <p:ext uri="{BB962C8B-B14F-4D97-AF65-F5344CB8AC3E}">
        <p14:creationId xmlns:p14="http://schemas.microsoft.com/office/powerpoint/2010/main" val="3241972257"/>
      </p:ext>
    </p:extLst>
  </p:cSld>
  <p:clrMapOvr>
    <a:masterClrMapping/>
  </p:clrMapOvr>
  <mc:AlternateContent xmlns:mc="http://schemas.openxmlformats.org/markup-compatibility/2006" xmlns:p14="http://schemas.microsoft.com/office/powerpoint/2010/main">
    <mc:Choice Requires="p14">
      <p:transition spd="slow">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4591050" y="381000"/>
            <a:ext cx="401955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t>Kerangka</a:t>
            </a:r>
            <a:r>
              <a:rPr lang="en-US" sz="3600" dirty="0" smtClean="0"/>
              <a:t> </a:t>
            </a:r>
            <a:r>
              <a:rPr lang="en-US" sz="3600" dirty="0" err="1" smtClean="0"/>
              <a:t>Pemikiran</a:t>
            </a:r>
            <a:endParaRPr lang="en-US" sz="3600" dirty="0"/>
          </a:p>
        </p:txBody>
      </p:sp>
      <p:sp>
        <p:nvSpPr>
          <p:cNvPr id="5" name="Rounded Rectangle 4"/>
          <p:cNvSpPr/>
          <p:nvPr/>
        </p:nvSpPr>
        <p:spPr>
          <a:xfrm>
            <a:off x="304800" y="1447800"/>
            <a:ext cx="8001000" cy="1524000"/>
          </a:xfrm>
          <a:prstGeom prst="roundRect">
            <a:avLst/>
          </a:prstGeom>
          <a:solidFill>
            <a:schemeClr val="accent2">
              <a:alpha val="3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indent="457200" algn="just"/>
            <a:r>
              <a:rPr lang="en-US" sz="1600" dirty="0" err="1" smtClean="0">
                <a:solidFill>
                  <a:schemeClr val="accent2"/>
                </a:solidFill>
              </a:rPr>
              <a:t>Menurut</a:t>
            </a:r>
            <a:r>
              <a:rPr lang="en-US" sz="1600" dirty="0" smtClean="0">
                <a:solidFill>
                  <a:schemeClr val="accent2"/>
                </a:solidFill>
              </a:rPr>
              <a:t> </a:t>
            </a:r>
            <a:r>
              <a:rPr lang="en-US" sz="1600" dirty="0" err="1">
                <a:solidFill>
                  <a:schemeClr val="accent2"/>
                </a:solidFill>
              </a:rPr>
              <a:t>Suciati</a:t>
            </a:r>
            <a:r>
              <a:rPr lang="en-US" sz="1600" dirty="0">
                <a:solidFill>
                  <a:schemeClr val="accent2"/>
                </a:solidFill>
              </a:rPr>
              <a:t> (2012) </a:t>
            </a:r>
            <a:r>
              <a:rPr lang="en-US" sz="1600" dirty="0" err="1">
                <a:solidFill>
                  <a:schemeClr val="accent2"/>
                </a:solidFill>
              </a:rPr>
              <a:t>batas</a:t>
            </a:r>
            <a:r>
              <a:rPr lang="en-US" sz="1600" dirty="0">
                <a:solidFill>
                  <a:schemeClr val="accent2"/>
                </a:solidFill>
              </a:rPr>
              <a:t> </a:t>
            </a:r>
            <a:r>
              <a:rPr lang="en-US" sz="1600" dirty="0" err="1">
                <a:solidFill>
                  <a:schemeClr val="accent2"/>
                </a:solidFill>
              </a:rPr>
              <a:t>kandungan</a:t>
            </a:r>
            <a:r>
              <a:rPr lang="en-US" sz="1600" dirty="0">
                <a:solidFill>
                  <a:schemeClr val="accent2"/>
                </a:solidFill>
              </a:rPr>
              <a:t> HCN </a:t>
            </a:r>
            <a:r>
              <a:rPr lang="en-US" sz="1600" dirty="0" err="1">
                <a:solidFill>
                  <a:schemeClr val="accent2"/>
                </a:solidFill>
              </a:rPr>
              <a:t>dalam</a:t>
            </a:r>
            <a:r>
              <a:rPr lang="en-US" sz="1600" dirty="0">
                <a:solidFill>
                  <a:schemeClr val="accent2"/>
                </a:solidFill>
              </a:rPr>
              <a:t> </a:t>
            </a:r>
            <a:r>
              <a:rPr lang="en-US" sz="1600" dirty="0" err="1">
                <a:solidFill>
                  <a:schemeClr val="accent2"/>
                </a:solidFill>
              </a:rPr>
              <a:t>tubuh</a:t>
            </a:r>
            <a:r>
              <a:rPr lang="en-US" sz="1600" dirty="0">
                <a:solidFill>
                  <a:schemeClr val="accent2"/>
                </a:solidFill>
              </a:rPr>
              <a:t> </a:t>
            </a:r>
            <a:r>
              <a:rPr lang="en-US" sz="1600" dirty="0" err="1">
                <a:solidFill>
                  <a:schemeClr val="accent2"/>
                </a:solidFill>
              </a:rPr>
              <a:t>tidak</a:t>
            </a:r>
            <a:r>
              <a:rPr lang="en-US" sz="1600" dirty="0">
                <a:solidFill>
                  <a:schemeClr val="accent2"/>
                </a:solidFill>
              </a:rPr>
              <a:t> </a:t>
            </a:r>
            <a:r>
              <a:rPr lang="en-US" sz="1600" dirty="0" err="1">
                <a:solidFill>
                  <a:schemeClr val="accent2"/>
                </a:solidFill>
              </a:rPr>
              <a:t>boleh</a:t>
            </a:r>
            <a:r>
              <a:rPr lang="en-US" sz="1600" dirty="0">
                <a:solidFill>
                  <a:schemeClr val="accent2"/>
                </a:solidFill>
              </a:rPr>
              <a:t> </a:t>
            </a:r>
            <a:r>
              <a:rPr lang="en-US" sz="1600" dirty="0" err="1">
                <a:solidFill>
                  <a:schemeClr val="accent2"/>
                </a:solidFill>
              </a:rPr>
              <a:t>lebih</a:t>
            </a:r>
            <a:r>
              <a:rPr lang="en-US" sz="1600" dirty="0">
                <a:solidFill>
                  <a:schemeClr val="accent2"/>
                </a:solidFill>
              </a:rPr>
              <a:t> </a:t>
            </a:r>
            <a:r>
              <a:rPr lang="en-US" sz="1600" dirty="0" err="1">
                <a:solidFill>
                  <a:schemeClr val="accent2"/>
                </a:solidFill>
              </a:rPr>
              <a:t>dari</a:t>
            </a:r>
            <a:r>
              <a:rPr lang="en-US" sz="1600" dirty="0">
                <a:solidFill>
                  <a:schemeClr val="accent2"/>
                </a:solidFill>
              </a:rPr>
              <a:t> 0,5 mg/kg </a:t>
            </a:r>
            <a:r>
              <a:rPr lang="en-US" sz="1600" dirty="0" err="1">
                <a:solidFill>
                  <a:schemeClr val="accent2"/>
                </a:solidFill>
              </a:rPr>
              <a:t>berat</a:t>
            </a:r>
            <a:r>
              <a:rPr lang="en-US" sz="1600" dirty="0">
                <a:solidFill>
                  <a:schemeClr val="accent2"/>
                </a:solidFill>
              </a:rPr>
              <a:t> </a:t>
            </a:r>
            <a:r>
              <a:rPr lang="en-US" sz="1600" dirty="0" err="1">
                <a:solidFill>
                  <a:schemeClr val="accent2"/>
                </a:solidFill>
              </a:rPr>
              <a:t>badan</a:t>
            </a:r>
            <a:r>
              <a:rPr lang="en-US" sz="1600" dirty="0">
                <a:solidFill>
                  <a:schemeClr val="accent2"/>
                </a:solidFill>
              </a:rPr>
              <a:t>. </a:t>
            </a:r>
            <a:r>
              <a:rPr lang="en-US" sz="1600" dirty="0" err="1">
                <a:solidFill>
                  <a:schemeClr val="accent2"/>
                </a:solidFill>
              </a:rPr>
              <a:t>Menurut</a:t>
            </a:r>
            <a:r>
              <a:rPr lang="en-US" sz="1600" dirty="0">
                <a:solidFill>
                  <a:schemeClr val="accent2"/>
                </a:solidFill>
              </a:rPr>
              <a:t> </a:t>
            </a:r>
            <a:r>
              <a:rPr lang="en-US" sz="1600" dirty="0" err="1">
                <a:solidFill>
                  <a:schemeClr val="accent2"/>
                </a:solidFill>
              </a:rPr>
              <a:t>Gustiningsih</a:t>
            </a:r>
            <a:r>
              <a:rPr lang="en-US" sz="1600" dirty="0">
                <a:solidFill>
                  <a:schemeClr val="accent2"/>
                </a:solidFill>
              </a:rPr>
              <a:t> (2011) </a:t>
            </a:r>
            <a:r>
              <a:rPr lang="en-US" sz="1600" dirty="0" err="1">
                <a:solidFill>
                  <a:schemeClr val="accent2"/>
                </a:solidFill>
              </a:rPr>
              <a:t>kadar</a:t>
            </a:r>
            <a:r>
              <a:rPr lang="en-US" sz="1600" dirty="0">
                <a:solidFill>
                  <a:schemeClr val="accent2"/>
                </a:solidFill>
              </a:rPr>
              <a:t> </a:t>
            </a:r>
            <a:r>
              <a:rPr lang="en-US" sz="1600" dirty="0" err="1">
                <a:solidFill>
                  <a:schemeClr val="accent2"/>
                </a:solidFill>
              </a:rPr>
              <a:t>asam</a:t>
            </a:r>
            <a:r>
              <a:rPr lang="en-US" sz="1600" dirty="0">
                <a:solidFill>
                  <a:schemeClr val="accent2"/>
                </a:solidFill>
              </a:rPr>
              <a:t> </a:t>
            </a:r>
            <a:r>
              <a:rPr lang="en-US" sz="1600" dirty="0" err="1">
                <a:solidFill>
                  <a:schemeClr val="accent2"/>
                </a:solidFill>
              </a:rPr>
              <a:t>sianida</a:t>
            </a:r>
            <a:r>
              <a:rPr lang="en-US" sz="1600" dirty="0">
                <a:solidFill>
                  <a:schemeClr val="accent2"/>
                </a:solidFill>
              </a:rPr>
              <a:t> yang </a:t>
            </a:r>
            <a:r>
              <a:rPr lang="en-US" sz="1600" dirty="0" err="1">
                <a:solidFill>
                  <a:schemeClr val="accent2"/>
                </a:solidFill>
              </a:rPr>
              <a:t>bersifat</a:t>
            </a:r>
            <a:r>
              <a:rPr lang="en-US" sz="1600" dirty="0">
                <a:solidFill>
                  <a:schemeClr val="accent2"/>
                </a:solidFill>
              </a:rPr>
              <a:t> </a:t>
            </a:r>
            <a:r>
              <a:rPr lang="en-US" sz="1600" dirty="0" err="1">
                <a:solidFill>
                  <a:schemeClr val="accent2"/>
                </a:solidFill>
              </a:rPr>
              <a:t>toksik</a:t>
            </a:r>
            <a:r>
              <a:rPr lang="en-US" sz="1600" dirty="0">
                <a:solidFill>
                  <a:schemeClr val="accent2"/>
                </a:solidFill>
              </a:rPr>
              <a:t> </a:t>
            </a:r>
            <a:r>
              <a:rPr lang="en-US" sz="1600" dirty="0" err="1">
                <a:solidFill>
                  <a:schemeClr val="accent2"/>
                </a:solidFill>
              </a:rPr>
              <a:t>apabila</a:t>
            </a:r>
            <a:r>
              <a:rPr lang="en-US" sz="1600" dirty="0">
                <a:solidFill>
                  <a:schemeClr val="accent2"/>
                </a:solidFill>
              </a:rPr>
              <a:t> </a:t>
            </a:r>
            <a:r>
              <a:rPr lang="en-US" sz="1600" dirty="0" err="1">
                <a:solidFill>
                  <a:schemeClr val="accent2"/>
                </a:solidFill>
              </a:rPr>
              <a:t>kadarnya</a:t>
            </a:r>
            <a:r>
              <a:rPr lang="en-US" sz="1600" dirty="0">
                <a:solidFill>
                  <a:schemeClr val="accent2"/>
                </a:solidFill>
              </a:rPr>
              <a:t> </a:t>
            </a:r>
            <a:r>
              <a:rPr lang="en-US" sz="1600" dirty="0" err="1">
                <a:solidFill>
                  <a:schemeClr val="accent2"/>
                </a:solidFill>
              </a:rPr>
              <a:t>melebihi</a:t>
            </a:r>
            <a:r>
              <a:rPr lang="en-US" sz="1600" dirty="0">
                <a:solidFill>
                  <a:schemeClr val="accent2"/>
                </a:solidFill>
              </a:rPr>
              <a:t> 45-50 ppm. </a:t>
            </a:r>
            <a:r>
              <a:rPr lang="en-US" sz="1600" dirty="0" err="1">
                <a:solidFill>
                  <a:schemeClr val="accent2"/>
                </a:solidFill>
              </a:rPr>
              <a:t>Menurut</a:t>
            </a:r>
            <a:r>
              <a:rPr lang="en-US" sz="1600" dirty="0">
                <a:solidFill>
                  <a:schemeClr val="accent2"/>
                </a:solidFill>
              </a:rPr>
              <a:t> </a:t>
            </a:r>
            <a:r>
              <a:rPr lang="en-US" sz="1600" dirty="0" err="1">
                <a:solidFill>
                  <a:schemeClr val="accent2"/>
                </a:solidFill>
              </a:rPr>
              <a:t>Mahendradatta</a:t>
            </a:r>
            <a:r>
              <a:rPr lang="en-US" sz="1600" dirty="0">
                <a:solidFill>
                  <a:schemeClr val="accent2"/>
                </a:solidFill>
              </a:rPr>
              <a:t> (2007) </a:t>
            </a:r>
            <a:r>
              <a:rPr lang="en-US" sz="1600" dirty="0" err="1">
                <a:solidFill>
                  <a:schemeClr val="accent2"/>
                </a:solidFill>
              </a:rPr>
              <a:t>dalam</a:t>
            </a:r>
            <a:r>
              <a:rPr lang="en-US" sz="1600" dirty="0">
                <a:solidFill>
                  <a:schemeClr val="accent2"/>
                </a:solidFill>
              </a:rPr>
              <a:t> </a:t>
            </a:r>
            <a:r>
              <a:rPr lang="en-US" sz="1600" dirty="0" err="1">
                <a:solidFill>
                  <a:schemeClr val="accent2"/>
                </a:solidFill>
              </a:rPr>
              <a:t>Sugandhi</a:t>
            </a:r>
            <a:r>
              <a:rPr lang="en-US" sz="1600" dirty="0">
                <a:solidFill>
                  <a:schemeClr val="accent2"/>
                </a:solidFill>
              </a:rPr>
              <a:t> (2015) </a:t>
            </a:r>
            <a:r>
              <a:rPr lang="en-US" sz="1600" dirty="0" err="1">
                <a:solidFill>
                  <a:schemeClr val="accent2"/>
                </a:solidFill>
              </a:rPr>
              <a:t>dosis</a:t>
            </a:r>
            <a:r>
              <a:rPr lang="en-US" sz="1600" dirty="0">
                <a:solidFill>
                  <a:schemeClr val="accent2"/>
                </a:solidFill>
              </a:rPr>
              <a:t> HCN </a:t>
            </a:r>
            <a:r>
              <a:rPr lang="en-US" sz="1600" dirty="0" err="1">
                <a:solidFill>
                  <a:schemeClr val="accent2"/>
                </a:solidFill>
              </a:rPr>
              <a:t>dapat</a:t>
            </a:r>
            <a:r>
              <a:rPr lang="en-US" sz="1600" dirty="0">
                <a:solidFill>
                  <a:schemeClr val="accent2"/>
                </a:solidFill>
              </a:rPr>
              <a:t> </a:t>
            </a:r>
            <a:r>
              <a:rPr lang="en-US" sz="1600" dirty="0" err="1">
                <a:solidFill>
                  <a:schemeClr val="accent2"/>
                </a:solidFill>
              </a:rPr>
              <a:t>mematikan</a:t>
            </a:r>
            <a:r>
              <a:rPr lang="en-US" sz="1600" dirty="0">
                <a:solidFill>
                  <a:schemeClr val="accent2"/>
                </a:solidFill>
              </a:rPr>
              <a:t> </a:t>
            </a:r>
            <a:r>
              <a:rPr lang="en-US" sz="1600" dirty="0" err="1">
                <a:solidFill>
                  <a:schemeClr val="accent2"/>
                </a:solidFill>
              </a:rPr>
              <a:t>apabila</a:t>
            </a:r>
            <a:r>
              <a:rPr lang="en-US" sz="1600" dirty="0">
                <a:solidFill>
                  <a:schemeClr val="accent2"/>
                </a:solidFill>
              </a:rPr>
              <a:t> </a:t>
            </a:r>
            <a:r>
              <a:rPr lang="en-US" sz="1600" dirty="0" err="1">
                <a:solidFill>
                  <a:schemeClr val="accent2"/>
                </a:solidFill>
              </a:rPr>
              <a:t>kadarnya</a:t>
            </a:r>
            <a:r>
              <a:rPr lang="en-US" sz="1600" dirty="0">
                <a:solidFill>
                  <a:schemeClr val="accent2"/>
                </a:solidFill>
              </a:rPr>
              <a:t> </a:t>
            </a:r>
            <a:r>
              <a:rPr lang="en-US" sz="1600" dirty="0" err="1">
                <a:solidFill>
                  <a:schemeClr val="accent2"/>
                </a:solidFill>
              </a:rPr>
              <a:t>berkisar</a:t>
            </a:r>
            <a:r>
              <a:rPr lang="en-US" sz="1600" dirty="0">
                <a:solidFill>
                  <a:schemeClr val="accent2"/>
                </a:solidFill>
              </a:rPr>
              <a:t> </a:t>
            </a:r>
            <a:r>
              <a:rPr lang="en-US" sz="1600" dirty="0" err="1">
                <a:solidFill>
                  <a:schemeClr val="accent2"/>
                </a:solidFill>
              </a:rPr>
              <a:t>antara</a:t>
            </a:r>
            <a:r>
              <a:rPr lang="en-US" sz="1600" dirty="0">
                <a:solidFill>
                  <a:schemeClr val="accent2"/>
                </a:solidFill>
              </a:rPr>
              <a:t> 0,5-3,5 </a:t>
            </a:r>
            <a:r>
              <a:rPr lang="en-US" sz="1600" dirty="0" smtClean="0">
                <a:solidFill>
                  <a:schemeClr val="accent2"/>
                </a:solidFill>
              </a:rPr>
              <a:t>mg/kg </a:t>
            </a:r>
            <a:r>
              <a:rPr lang="en-US" sz="1600" dirty="0" err="1" smtClean="0">
                <a:solidFill>
                  <a:schemeClr val="accent2"/>
                </a:solidFill>
              </a:rPr>
              <a:t>berat</a:t>
            </a:r>
            <a:r>
              <a:rPr lang="en-US" sz="1600" dirty="0" smtClean="0">
                <a:solidFill>
                  <a:schemeClr val="accent2"/>
                </a:solidFill>
              </a:rPr>
              <a:t> </a:t>
            </a:r>
            <a:r>
              <a:rPr lang="en-US" sz="1600" dirty="0" err="1" smtClean="0">
                <a:solidFill>
                  <a:schemeClr val="accent2"/>
                </a:solidFill>
              </a:rPr>
              <a:t>badan</a:t>
            </a:r>
            <a:r>
              <a:rPr lang="en-US" sz="1600" dirty="0" smtClean="0">
                <a:solidFill>
                  <a:schemeClr val="accent2"/>
                </a:solidFill>
              </a:rPr>
              <a:t>.</a:t>
            </a:r>
            <a:endParaRPr lang="en-US" sz="1600" dirty="0">
              <a:solidFill>
                <a:schemeClr val="accent2"/>
              </a:solidFill>
            </a:endParaRPr>
          </a:p>
        </p:txBody>
      </p:sp>
      <p:sp>
        <p:nvSpPr>
          <p:cNvPr id="6" name="Rounded Rectangle 5"/>
          <p:cNvSpPr/>
          <p:nvPr/>
        </p:nvSpPr>
        <p:spPr>
          <a:xfrm>
            <a:off x="762000" y="3200400"/>
            <a:ext cx="8077200" cy="1447800"/>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en-US" sz="1600" dirty="0" err="1" smtClean="0">
                <a:solidFill>
                  <a:schemeClr val="accent2"/>
                </a:solidFill>
              </a:rPr>
              <a:t>Menurut</a:t>
            </a:r>
            <a:r>
              <a:rPr lang="en-US" sz="1600" dirty="0" smtClean="0">
                <a:solidFill>
                  <a:schemeClr val="accent2"/>
                </a:solidFill>
              </a:rPr>
              <a:t> </a:t>
            </a:r>
            <a:r>
              <a:rPr lang="en-US" sz="1600" dirty="0" err="1">
                <a:solidFill>
                  <a:schemeClr val="accent2"/>
                </a:solidFill>
              </a:rPr>
              <a:t>Wahjuningsih</a:t>
            </a:r>
            <a:r>
              <a:rPr lang="en-US" sz="1600" dirty="0">
                <a:solidFill>
                  <a:schemeClr val="accent2"/>
                </a:solidFill>
              </a:rPr>
              <a:t> </a:t>
            </a:r>
            <a:r>
              <a:rPr lang="en-US" sz="1600" dirty="0" err="1">
                <a:solidFill>
                  <a:schemeClr val="accent2"/>
                </a:solidFill>
              </a:rPr>
              <a:t>dan</a:t>
            </a:r>
            <a:r>
              <a:rPr lang="en-US" sz="1600" dirty="0">
                <a:solidFill>
                  <a:schemeClr val="accent2"/>
                </a:solidFill>
              </a:rPr>
              <a:t> </a:t>
            </a:r>
            <a:r>
              <a:rPr lang="en-US" sz="1600" dirty="0" err="1">
                <a:solidFill>
                  <a:schemeClr val="accent2"/>
                </a:solidFill>
              </a:rPr>
              <a:t>Saddewisasi</a:t>
            </a:r>
            <a:r>
              <a:rPr lang="en-US" sz="1600" dirty="0">
                <a:solidFill>
                  <a:schemeClr val="accent2"/>
                </a:solidFill>
              </a:rPr>
              <a:t> (2013) </a:t>
            </a:r>
            <a:r>
              <a:rPr lang="en-US" sz="1600" dirty="0" err="1">
                <a:solidFill>
                  <a:schemeClr val="accent2"/>
                </a:solidFill>
              </a:rPr>
              <a:t>zat</a:t>
            </a:r>
            <a:r>
              <a:rPr lang="en-US" sz="1600" dirty="0">
                <a:solidFill>
                  <a:schemeClr val="accent2"/>
                </a:solidFill>
              </a:rPr>
              <a:t> </a:t>
            </a:r>
            <a:r>
              <a:rPr lang="en-US" sz="1600" dirty="0" err="1">
                <a:solidFill>
                  <a:schemeClr val="accent2"/>
                </a:solidFill>
              </a:rPr>
              <a:t>antigizi</a:t>
            </a:r>
            <a:r>
              <a:rPr lang="en-US" sz="1600" dirty="0">
                <a:solidFill>
                  <a:schemeClr val="accent2"/>
                </a:solidFill>
              </a:rPr>
              <a:t> </a:t>
            </a:r>
            <a:r>
              <a:rPr lang="en-US" sz="1600" dirty="0" err="1">
                <a:solidFill>
                  <a:schemeClr val="accent2"/>
                </a:solidFill>
              </a:rPr>
              <a:t>glukosida</a:t>
            </a:r>
            <a:r>
              <a:rPr lang="en-US" sz="1600" dirty="0">
                <a:solidFill>
                  <a:schemeClr val="accent2"/>
                </a:solidFill>
              </a:rPr>
              <a:t> </a:t>
            </a:r>
            <a:r>
              <a:rPr lang="en-US" sz="1600" dirty="0" err="1">
                <a:solidFill>
                  <a:schemeClr val="accent2"/>
                </a:solidFill>
              </a:rPr>
              <a:t>sianogenik</a:t>
            </a:r>
            <a:r>
              <a:rPr lang="en-US" sz="1600" dirty="0">
                <a:solidFill>
                  <a:schemeClr val="accent2"/>
                </a:solidFill>
              </a:rPr>
              <a:t> </a:t>
            </a:r>
            <a:r>
              <a:rPr lang="en-US" sz="1600" dirty="0" err="1">
                <a:solidFill>
                  <a:schemeClr val="accent2"/>
                </a:solidFill>
              </a:rPr>
              <a:t>dapat</a:t>
            </a:r>
            <a:r>
              <a:rPr lang="en-US" sz="1600" dirty="0">
                <a:solidFill>
                  <a:schemeClr val="accent2"/>
                </a:solidFill>
              </a:rPr>
              <a:t> </a:t>
            </a:r>
            <a:r>
              <a:rPr lang="en-US" sz="1600" dirty="0" err="1">
                <a:solidFill>
                  <a:schemeClr val="accent2"/>
                </a:solidFill>
              </a:rPr>
              <a:t>dikurangi</a:t>
            </a:r>
            <a:r>
              <a:rPr lang="en-US" sz="1600" dirty="0">
                <a:solidFill>
                  <a:schemeClr val="accent2"/>
                </a:solidFill>
              </a:rPr>
              <a:t> </a:t>
            </a:r>
            <a:r>
              <a:rPr lang="en-US" sz="1600" dirty="0" err="1">
                <a:solidFill>
                  <a:schemeClr val="accent2"/>
                </a:solidFill>
              </a:rPr>
              <a:t>hingga</a:t>
            </a:r>
            <a:r>
              <a:rPr lang="en-US" sz="1600" dirty="0">
                <a:solidFill>
                  <a:schemeClr val="accent2"/>
                </a:solidFill>
              </a:rPr>
              <a:t> </a:t>
            </a:r>
            <a:r>
              <a:rPr lang="en-US" sz="1600" dirty="0" err="1">
                <a:solidFill>
                  <a:schemeClr val="accent2"/>
                </a:solidFill>
              </a:rPr>
              <a:t>pada</a:t>
            </a:r>
            <a:r>
              <a:rPr lang="en-US" sz="1600" dirty="0">
                <a:solidFill>
                  <a:schemeClr val="accent2"/>
                </a:solidFill>
              </a:rPr>
              <a:t> </a:t>
            </a:r>
            <a:r>
              <a:rPr lang="en-US" sz="1600" dirty="0" err="1">
                <a:solidFill>
                  <a:schemeClr val="accent2"/>
                </a:solidFill>
              </a:rPr>
              <a:t>tingkat</a:t>
            </a:r>
            <a:r>
              <a:rPr lang="en-US" sz="1600" dirty="0">
                <a:solidFill>
                  <a:schemeClr val="accent2"/>
                </a:solidFill>
              </a:rPr>
              <a:t> </a:t>
            </a:r>
            <a:r>
              <a:rPr lang="en-US" sz="1600" dirty="0" err="1">
                <a:solidFill>
                  <a:schemeClr val="accent2"/>
                </a:solidFill>
              </a:rPr>
              <a:t>konsumsi</a:t>
            </a:r>
            <a:r>
              <a:rPr lang="en-US" sz="1600" dirty="0">
                <a:solidFill>
                  <a:schemeClr val="accent2"/>
                </a:solidFill>
              </a:rPr>
              <a:t> yang </a:t>
            </a:r>
            <a:r>
              <a:rPr lang="en-US" sz="1600" dirty="0" err="1">
                <a:solidFill>
                  <a:schemeClr val="accent2"/>
                </a:solidFill>
              </a:rPr>
              <a:t>aman</a:t>
            </a:r>
            <a:r>
              <a:rPr lang="en-US" sz="1600" dirty="0">
                <a:solidFill>
                  <a:schemeClr val="accent2"/>
                </a:solidFill>
              </a:rPr>
              <a:t> </a:t>
            </a:r>
            <a:r>
              <a:rPr lang="en-US" sz="1600" dirty="0" err="1">
                <a:solidFill>
                  <a:schemeClr val="accent2"/>
                </a:solidFill>
              </a:rPr>
              <a:t>dengan</a:t>
            </a:r>
            <a:r>
              <a:rPr lang="en-US" sz="1600" dirty="0">
                <a:solidFill>
                  <a:schemeClr val="accent2"/>
                </a:solidFill>
              </a:rPr>
              <a:t> </a:t>
            </a:r>
            <a:r>
              <a:rPr lang="en-US" sz="1600" dirty="0" err="1">
                <a:solidFill>
                  <a:schemeClr val="accent2"/>
                </a:solidFill>
              </a:rPr>
              <a:t>cara</a:t>
            </a:r>
            <a:r>
              <a:rPr lang="en-US" sz="1600" dirty="0">
                <a:solidFill>
                  <a:schemeClr val="accent2"/>
                </a:solidFill>
              </a:rPr>
              <a:t> </a:t>
            </a:r>
            <a:r>
              <a:rPr lang="en-US" sz="1600" i="1" dirty="0" err="1">
                <a:solidFill>
                  <a:schemeClr val="accent2"/>
                </a:solidFill>
              </a:rPr>
              <a:t>blansing</a:t>
            </a:r>
            <a:r>
              <a:rPr lang="en-US" sz="1600" i="1" dirty="0">
                <a:solidFill>
                  <a:schemeClr val="accent2"/>
                </a:solidFill>
              </a:rPr>
              <a:t> </a:t>
            </a:r>
            <a:r>
              <a:rPr lang="en-US" sz="1600" dirty="0">
                <a:solidFill>
                  <a:schemeClr val="accent2"/>
                </a:solidFill>
              </a:rPr>
              <a:t>yang </a:t>
            </a:r>
            <a:r>
              <a:rPr lang="en-US" sz="1600" dirty="0" err="1">
                <a:solidFill>
                  <a:schemeClr val="accent2"/>
                </a:solidFill>
              </a:rPr>
              <a:t>dilanjutkan</a:t>
            </a:r>
            <a:r>
              <a:rPr lang="en-US" sz="1600" dirty="0">
                <a:solidFill>
                  <a:schemeClr val="accent2"/>
                </a:solidFill>
              </a:rPr>
              <a:t> </a:t>
            </a:r>
            <a:r>
              <a:rPr lang="en-US" sz="1600" dirty="0" err="1">
                <a:solidFill>
                  <a:schemeClr val="accent2"/>
                </a:solidFill>
              </a:rPr>
              <a:t>dengan</a:t>
            </a:r>
            <a:r>
              <a:rPr lang="en-US" sz="1600" dirty="0">
                <a:solidFill>
                  <a:schemeClr val="accent2"/>
                </a:solidFill>
              </a:rPr>
              <a:t> </a:t>
            </a:r>
            <a:r>
              <a:rPr lang="en-US" sz="1600" dirty="0" err="1">
                <a:solidFill>
                  <a:schemeClr val="accent2"/>
                </a:solidFill>
              </a:rPr>
              <a:t>perendaman</a:t>
            </a:r>
            <a:r>
              <a:rPr lang="en-US" sz="1600" dirty="0">
                <a:solidFill>
                  <a:schemeClr val="accent2"/>
                </a:solidFill>
              </a:rPr>
              <a:t> </a:t>
            </a:r>
            <a:r>
              <a:rPr lang="en-US" sz="1600" dirty="0" err="1">
                <a:solidFill>
                  <a:schemeClr val="accent2"/>
                </a:solidFill>
              </a:rPr>
              <a:t>menggunakan</a:t>
            </a:r>
            <a:r>
              <a:rPr lang="en-US" sz="1600" dirty="0">
                <a:solidFill>
                  <a:schemeClr val="accent2"/>
                </a:solidFill>
              </a:rPr>
              <a:t> </a:t>
            </a:r>
            <a:r>
              <a:rPr lang="en-US" sz="1600" dirty="0" err="1">
                <a:solidFill>
                  <a:schemeClr val="accent2"/>
                </a:solidFill>
              </a:rPr>
              <a:t>garam</a:t>
            </a:r>
            <a:r>
              <a:rPr lang="en-US" sz="1600" dirty="0">
                <a:solidFill>
                  <a:schemeClr val="accent2"/>
                </a:solidFill>
              </a:rPr>
              <a:t> 5% </a:t>
            </a:r>
            <a:r>
              <a:rPr lang="en-US" sz="1600" dirty="0" err="1">
                <a:solidFill>
                  <a:schemeClr val="accent2"/>
                </a:solidFill>
              </a:rPr>
              <a:t>selama</a:t>
            </a:r>
            <a:r>
              <a:rPr lang="en-US" sz="1600" dirty="0">
                <a:solidFill>
                  <a:schemeClr val="accent2"/>
                </a:solidFill>
              </a:rPr>
              <a:t> 24 jam. </a:t>
            </a:r>
            <a:r>
              <a:rPr lang="en-US" sz="1600" dirty="0" err="1">
                <a:solidFill>
                  <a:schemeClr val="accent2"/>
                </a:solidFill>
              </a:rPr>
              <a:t>Menurut</a:t>
            </a:r>
            <a:r>
              <a:rPr lang="en-US" sz="1600" dirty="0">
                <a:solidFill>
                  <a:schemeClr val="accent2"/>
                </a:solidFill>
              </a:rPr>
              <a:t> </a:t>
            </a:r>
            <a:r>
              <a:rPr lang="en-US" sz="1600" dirty="0" err="1">
                <a:solidFill>
                  <a:schemeClr val="accent2"/>
                </a:solidFill>
              </a:rPr>
              <a:t>Prastyo</a:t>
            </a:r>
            <a:r>
              <a:rPr lang="en-US" sz="1600" dirty="0">
                <a:solidFill>
                  <a:schemeClr val="accent2"/>
                </a:solidFill>
              </a:rPr>
              <a:t> (2011), m</a:t>
            </a:r>
            <a:r>
              <a:rPr lang="id-ID" sz="1600" dirty="0">
                <a:solidFill>
                  <a:schemeClr val="accent2"/>
                </a:solidFill>
              </a:rPr>
              <a:t>etode pengukusan</a:t>
            </a:r>
            <a:r>
              <a:rPr lang="en-US" sz="1600" dirty="0">
                <a:solidFill>
                  <a:schemeClr val="accent2"/>
                </a:solidFill>
              </a:rPr>
              <a:t> </a:t>
            </a:r>
            <a:r>
              <a:rPr lang="en-US" sz="1600" dirty="0" err="1">
                <a:solidFill>
                  <a:schemeClr val="accent2"/>
                </a:solidFill>
              </a:rPr>
              <a:t>pada</a:t>
            </a:r>
            <a:r>
              <a:rPr lang="en-US" sz="1600" dirty="0">
                <a:solidFill>
                  <a:schemeClr val="accent2"/>
                </a:solidFill>
              </a:rPr>
              <a:t> </a:t>
            </a:r>
            <a:r>
              <a:rPr lang="en-US" sz="1600" dirty="0" err="1">
                <a:solidFill>
                  <a:schemeClr val="accent2"/>
                </a:solidFill>
              </a:rPr>
              <a:t>umbi</a:t>
            </a:r>
            <a:r>
              <a:rPr lang="en-US" sz="1600" dirty="0">
                <a:solidFill>
                  <a:schemeClr val="accent2"/>
                </a:solidFill>
              </a:rPr>
              <a:t> </a:t>
            </a:r>
            <a:r>
              <a:rPr lang="en-US" sz="1600" dirty="0" err="1">
                <a:solidFill>
                  <a:schemeClr val="accent2"/>
                </a:solidFill>
              </a:rPr>
              <a:t>gadung</a:t>
            </a:r>
            <a:r>
              <a:rPr lang="en-US" sz="1600" dirty="0">
                <a:solidFill>
                  <a:schemeClr val="accent2"/>
                </a:solidFill>
              </a:rPr>
              <a:t> </a:t>
            </a:r>
            <a:r>
              <a:rPr lang="en-US" sz="1600" dirty="0" err="1">
                <a:solidFill>
                  <a:schemeClr val="accent2"/>
                </a:solidFill>
              </a:rPr>
              <a:t>selama</a:t>
            </a:r>
            <a:r>
              <a:rPr lang="id-ID" sz="1600" dirty="0">
                <a:solidFill>
                  <a:schemeClr val="accent2"/>
                </a:solidFill>
              </a:rPr>
              <a:t> 75 menit dapat menurunkan sianida hingga 25,28% yaitu 41,67 mg/kg menjadi 20,27 mg/</a:t>
            </a:r>
            <a:r>
              <a:rPr lang="en-US" sz="1600" dirty="0">
                <a:solidFill>
                  <a:schemeClr val="accent2"/>
                </a:solidFill>
              </a:rPr>
              <a:t>kg</a:t>
            </a:r>
            <a:r>
              <a:rPr lang="id-ID" sz="1600" dirty="0" smtClean="0">
                <a:solidFill>
                  <a:schemeClr val="accent2"/>
                </a:solidFill>
              </a:rPr>
              <a:t>.</a:t>
            </a:r>
            <a:endParaRPr lang="en-US" sz="1600" dirty="0">
              <a:solidFill>
                <a:schemeClr val="accent2"/>
              </a:solidFill>
            </a:endParaRPr>
          </a:p>
        </p:txBody>
      </p:sp>
      <p:sp>
        <p:nvSpPr>
          <p:cNvPr id="7" name="Rounded Rectangle 6"/>
          <p:cNvSpPr/>
          <p:nvPr/>
        </p:nvSpPr>
        <p:spPr>
          <a:xfrm>
            <a:off x="304800" y="4876800"/>
            <a:ext cx="8001000" cy="1447800"/>
          </a:xfrm>
          <a:prstGeom prst="roundRect">
            <a:avLst/>
          </a:prstGeom>
          <a:solidFill>
            <a:schemeClr val="accent4">
              <a:alpha val="3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indent="457200" algn="just"/>
            <a:r>
              <a:rPr lang="en-US" sz="1600" dirty="0" err="1">
                <a:solidFill>
                  <a:schemeClr val="accent1">
                    <a:lumMod val="75000"/>
                  </a:schemeClr>
                </a:solidFill>
              </a:rPr>
              <a:t>Menurut</a:t>
            </a:r>
            <a:r>
              <a:rPr lang="en-US" sz="1600" dirty="0">
                <a:solidFill>
                  <a:schemeClr val="accent1">
                    <a:lumMod val="75000"/>
                  </a:schemeClr>
                </a:solidFill>
              </a:rPr>
              <a:t> </a:t>
            </a:r>
            <a:r>
              <a:rPr lang="en-US" sz="1600" dirty="0" err="1">
                <a:solidFill>
                  <a:schemeClr val="accent1">
                    <a:lumMod val="75000"/>
                  </a:schemeClr>
                </a:solidFill>
              </a:rPr>
              <a:t>Widiantara</a:t>
            </a:r>
            <a:r>
              <a:rPr lang="en-US" sz="1600" dirty="0">
                <a:solidFill>
                  <a:schemeClr val="accent1">
                    <a:lumMod val="75000"/>
                  </a:schemeClr>
                </a:solidFill>
              </a:rPr>
              <a:t> (2014), </a:t>
            </a:r>
            <a:r>
              <a:rPr lang="en-US" sz="1600" dirty="0" err="1">
                <a:solidFill>
                  <a:schemeClr val="accent1">
                    <a:lumMod val="75000"/>
                  </a:schemeClr>
                </a:solidFill>
              </a:rPr>
              <a:t>penurunan</a:t>
            </a:r>
            <a:r>
              <a:rPr lang="en-US" sz="1600" dirty="0">
                <a:solidFill>
                  <a:schemeClr val="accent1">
                    <a:lumMod val="75000"/>
                  </a:schemeClr>
                </a:solidFill>
              </a:rPr>
              <a:t> </a:t>
            </a:r>
            <a:r>
              <a:rPr lang="en-US" sz="1600" dirty="0" err="1">
                <a:solidFill>
                  <a:schemeClr val="accent1">
                    <a:lumMod val="75000"/>
                  </a:schemeClr>
                </a:solidFill>
              </a:rPr>
              <a:t>kadar</a:t>
            </a:r>
            <a:r>
              <a:rPr lang="en-US" sz="1600" dirty="0">
                <a:solidFill>
                  <a:schemeClr val="accent1">
                    <a:lumMod val="75000"/>
                  </a:schemeClr>
                </a:solidFill>
              </a:rPr>
              <a:t> </a:t>
            </a:r>
            <a:r>
              <a:rPr lang="en-US" sz="1600" dirty="0" err="1">
                <a:solidFill>
                  <a:schemeClr val="accent1">
                    <a:lumMod val="75000"/>
                  </a:schemeClr>
                </a:solidFill>
              </a:rPr>
              <a:t>sianida</a:t>
            </a:r>
            <a:r>
              <a:rPr lang="en-US" sz="1600" dirty="0">
                <a:solidFill>
                  <a:schemeClr val="accent1">
                    <a:lumMod val="75000"/>
                  </a:schemeClr>
                </a:solidFill>
              </a:rPr>
              <a:t> </a:t>
            </a:r>
            <a:r>
              <a:rPr lang="en-US" sz="1600" dirty="0" err="1">
                <a:solidFill>
                  <a:schemeClr val="accent1">
                    <a:lumMod val="75000"/>
                  </a:schemeClr>
                </a:solidFill>
              </a:rPr>
              <a:t>menggunakan</a:t>
            </a:r>
            <a:r>
              <a:rPr lang="en-US" sz="1600" dirty="0">
                <a:solidFill>
                  <a:schemeClr val="accent1">
                    <a:lumMod val="75000"/>
                  </a:schemeClr>
                </a:solidFill>
              </a:rPr>
              <a:t> </a:t>
            </a:r>
            <a:r>
              <a:rPr lang="en-US" sz="1600" dirty="0" err="1">
                <a:solidFill>
                  <a:schemeClr val="accent1">
                    <a:lumMod val="75000"/>
                  </a:schemeClr>
                </a:solidFill>
              </a:rPr>
              <a:t>alat</a:t>
            </a:r>
            <a:r>
              <a:rPr lang="en-US" sz="1600" dirty="0">
                <a:solidFill>
                  <a:schemeClr val="accent1">
                    <a:lumMod val="75000"/>
                  </a:schemeClr>
                </a:solidFill>
              </a:rPr>
              <a:t> </a:t>
            </a:r>
            <a:r>
              <a:rPr lang="en-US" sz="1600" dirty="0" err="1">
                <a:solidFill>
                  <a:schemeClr val="accent1">
                    <a:lumMod val="75000"/>
                  </a:schemeClr>
                </a:solidFill>
              </a:rPr>
              <a:t>sirkulasi</a:t>
            </a:r>
            <a:r>
              <a:rPr lang="en-US" sz="1600" dirty="0">
                <a:solidFill>
                  <a:schemeClr val="accent1">
                    <a:lumMod val="75000"/>
                  </a:schemeClr>
                </a:solidFill>
              </a:rPr>
              <a:t> </a:t>
            </a:r>
            <a:r>
              <a:rPr lang="en-US" sz="1600" i="1" dirty="0">
                <a:solidFill>
                  <a:schemeClr val="accent1">
                    <a:lumMod val="75000"/>
                  </a:schemeClr>
                </a:solidFill>
              </a:rPr>
              <a:t>mixing</a:t>
            </a:r>
            <a:r>
              <a:rPr lang="en-US" sz="1600" dirty="0">
                <a:solidFill>
                  <a:schemeClr val="accent1">
                    <a:lumMod val="75000"/>
                  </a:schemeClr>
                </a:solidFill>
              </a:rPr>
              <a:t> </a:t>
            </a:r>
            <a:r>
              <a:rPr lang="en-US" sz="1600" dirty="0" err="1">
                <a:solidFill>
                  <a:schemeClr val="accent1">
                    <a:lumMod val="75000"/>
                  </a:schemeClr>
                </a:solidFill>
              </a:rPr>
              <a:t>sistem</a:t>
            </a:r>
            <a:r>
              <a:rPr lang="en-US" sz="1600" dirty="0">
                <a:solidFill>
                  <a:schemeClr val="accent1">
                    <a:lumMod val="75000"/>
                  </a:schemeClr>
                </a:solidFill>
              </a:rPr>
              <a:t>  </a:t>
            </a:r>
            <a:r>
              <a:rPr lang="en-US" sz="1600" dirty="0" err="1">
                <a:solidFill>
                  <a:schemeClr val="accent1">
                    <a:lumMod val="75000"/>
                  </a:schemeClr>
                </a:solidFill>
              </a:rPr>
              <a:t>pada</a:t>
            </a:r>
            <a:r>
              <a:rPr lang="en-US" sz="1600" dirty="0">
                <a:solidFill>
                  <a:schemeClr val="accent1">
                    <a:lumMod val="75000"/>
                  </a:schemeClr>
                </a:solidFill>
              </a:rPr>
              <a:t> </a:t>
            </a:r>
            <a:r>
              <a:rPr lang="en-US" sz="1600" dirty="0" err="1">
                <a:solidFill>
                  <a:schemeClr val="accent1">
                    <a:lumMod val="75000"/>
                  </a:schemeClr>
                </a:solidFill>
              </a:rPr>
              <a:t>kecapatan</a:t>
            </a:r>
            <a:r>
              <a:rPr lang="en-US" sz="1600" dirty="0">
                <a:solidFill>
                  <a:schemeClr val="accent1">
                    <a:lumMod val="75000"/>
                  </a:schemeClr>
                </a:solidFill>
              </a:rPr>
              <a:t> </a:t>
            </a:r>
            <a:r>
              <a:rPr lang="en-US" sz="1600" dirty="0" err="1">
                <a:solidFill>
                  <a:schemeClr val="accent1">
                    <a:lumMod val="75000"/>
                  </a:schemeClr>
                </a:solidFill>
              </a:rPr>
              <a:t>perputaran</a:t>
            </a:r>
            <a:r>
              <a:rPr lang="en-US" sz="1600" dirty="0">
                <a:solidFill>
                  <a:schemeClr val="accent1">
                    <a:lumMod val="75000"/>
                  </a:schemeClr>
                </a:solidFill>
              </a:rPr>
              <a:t> </a:t>
            </a:r>
            <a:r>
              <a:rPr lang="en-US" sz="1600" dirty="0" err="1">
                <a:solidFill>
                  <a:schemeClr val="accent1">
                    <a:lumMod val="75000"/>
                  </a:schemeClr>
                </a:solidFill>
              </a:rPr>
              <a:t>pengaduk</a:t>
            </a:r>
            <a:r>
              <a:rPr lang="en-US" sz="1600" dirty="0">
                <a:solidFill>
                  <a:schemeClr val="accent1">
                    <a:lumMod val="75000"/>
                  </a:schemeClr>
                </a:solidFill>
              </a:rPr>
              <a:t> 180 rpm, 120 rpm, </a:t>
            </a:r>
            <a:r>
              <a:rPr lang="en-US" sz="1600" dirty="0" err="1">
                <a:solidFill>
                  <a:schemeClr val="accent1">
                    <a:lumMod val="75000"/>
                  </a:schemeClr>
                </a:solidFill>
              </a:rPr>
              <a:t>dan</a:t>
            </a:r>
            <a:r>
              <a:rPr lang="en-US" sz="1600" dirty="0">
                <a:solidFill>
                  <a:schemeClr val="accent1">
                    <a:lumMod val="75000"/>
                  </a:schemeClr>
                </a:solidFill>
              </a:rPr>
              <a:t> 60 rpm </a:t>
            </a:r>
            <a:r>
              <a:rPr lang="en-US" sz="1600" dirty="0" err="1">
                <a:solidFill>
                  <a:schemeClr val="accent1">
                    <a:lumMod val="75000"/>
                  </a:schemeClr>
                </a:solidFill>
              </a:rPr>
              <a:t>dengan</a:t>
            </a:r>
            <a:r>
              <a:rPr lang="en-US" sz="1600" dirty="0">
                <a:solidFill>
                  <a:schemeClr val="accent1">
                    <a:lumMod val="75000"/>
                  </a:schemeClr>
                </a:solidFill>
              </a:rPr>
              <a:t> </a:t>
            </a:r>
            <a:r>
              <a:rPr lang="en-US" sz="1600" dirty="0" err="1">
                <a:solidFill>
                  <a:schemeClr val="accent1">
                    <a:lumMod val="75000"/>
                  </a:schemeClr>
                </a:solidFill>
              </a:rPr>
              <a:t>waktu</a:t>
            </a:r>
            <a:r>
              <a:rPr lang="en-US" sz="1600" dirty="0">
                <a:solidFill>
                  <a:schemeClr val="accent1">
                    <a:lumMod val="75000"/>
                  </a:schemeClr>
                </a:solidFill>
              </a:rPr>
              <a:t> proses 4,5 jam </a:t>
            </a:r>
            <a:r>
              <a:rPr lang="en-US" sz="1600" dirty="0" err="1">
                <a:solidFill>
                  <a:schemeClr val="accent1">
                    <a:lumMod val="75000"/>
                  </a:schemeClr>
                </a:solidFill>
              </a:rPr>
              <a:t>adalah</a:t>
            </a:r>
            <a:r>
              <a:rPr lang="en-US" sz="1600" dirty="0">
                <a:solidFill>
                  <a:schemeClr val="accent1">
                    <a:lumMod val="75000"/>
                  </a:schemeClr>
                </a:solidFill>
              </a:rPr>
              <a:t> 10,75 mg/kg, 13,35 mg/kg, </a:t>
            </a:r>
            <a:r>
              <a:rPr lang="en-US" sz="1600" dirty="0" err="1">
                <a:solidFill>
                  <a:schemeClr val="accent1">
                    <a:lumMod val="75000"/>
                  </a:schemeClr>
                </a:solidFill>
              </a:rPr>
              <a:t>dan</a:t>
            </a:r>
            <a:r>
              <a:rPr lang="en-US" sz="1600" dirty="0">
                <a:solidFill>
                  <a:schemeClr val="accent1">
                    <a:lumMod val="75000"/>
                  </a:schemeClr>
                </a:solidFill>
              </a:rPr>
              <a:t> 15,99 mg/kg.</a:t>
            </a:r>
          </a:p>
        </p:txBody>
      </p:sp>
    </p:spTree>
    <p:extLst>
      <p:ext uri="{BB962C8B-B14F-4D97-AF65-F5344CB8AC3E}">
        <p14:creationId xmlns:p14="http://schemas.microsoft.com/office/powerpoint/2010/main" val="4121897440"/>
      </p:ext>
    </p:extLst>
  </p:cSld>
  <p:clrMapOvr>
    <a:masterClrMapping/>
  </p:clrMapOvr>
  <mc:AlternateContent xmlns:mc="http://schemas.openxmlformats.org/markup-compatibility/2006" xmlns:p14="http://schemas.microsoft.com/office/powerpoint/2010/main">
    <mc:Choice Requires="p14">
      <p:transition p14:dur="1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78605"/>
            <a:ext cx="8229600" cy="4525963"/>
          </a:xfrm>
        </p:spPr>
        <p:txBody>
          <a:bodyPr/>
          <a:lstStyle/>
          <a:p>
            <a:endParaRPr lang="en-US" dirty="0"/>
          </a:p>
        </p:txBody>
      </p:sp>
      <p:sp>
        <p:nvSpPr>
          <p:cNvPr id="4" name="Rounded Rectangle 3"/>
          <p:cNvSpPr/>
          <p:nvPr/>
        </p:nvSpPr>
        <p:spPr>
          <a:xfrm>
            <a:off x="304800" y="795010"/>
            <a:ext cx="8001000" cy="1490990"/>
          </a:xfrm>
          <a:prstGeom prst="roundRect">
            <a:avLst/>
          </a:prstGeom>
          <a:solidFill>
            <a:schemeClr val="accent2">
              <a:alpha val="3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indent="457200" algn="just"/>
            <a:r>
              <a:rPr lang="en-US" sz="1600" dirty="0" err="1">
                <a:solidFill>
                  <a:schemeClr val="accent2"/>
                </a:solidFill>
              </a:rPr>
              <a:t>Menurut</a:t>
            </a:r>
            <a:r>
              <a:rPr lang="en-US" sz="1600" dirty="0">
                <a:solidFill>
                  <a:schemeClr val="accent2"/>
                </a:solidFill>
              </a:rPr>
              <a:t> </a:t>
            </a:r>
            <a:r>
              <a:rPr lang="en-US" sz="1600" dirty="0" err="1">
                <a:solidFill>
                  <a:schemeClr val="accent2"/>
                </a:solidFill>
              </a:rPr>
              <a:t>Murdiati</a:t>
            </a:r>
            <a:r>
              <a:rPr lang="en-US" sz="1600" dirty="0">
                <a:solidFill>
                  <a:schemeClr val="accent2"/>
                </a:solidFill>
              </a:rPr>
              <a:t> (2015), </a:t>
            </a:r>
            <a:r>
              <a:rPr lang="en-US" sz="1600" dirty="0" err="1">
                <a:solidFill>
                  <a:schemeClr val="accent2"/>
                </a:solidFill>
              </a:rPr>
              <a:t>mie</a:t>
            </a:r>
            <a:r>
              <a:rPr lang="en-US" sz="1600" dirty="0">
                <a:solidFill>
                  <a:schemeClr val="accent2"/>
                </a:solidFill>
              </a:rPr>
              <a:t> </a:t>
            </a:r>
            <a:r>
              <a:rPr lang="en-US" sz="1600" dirty="0" err="1">
                <a:solidFill>
                  <a:schemeClr val="accent2"/>
                </a:solidFill>
              </a:rPr>
              <a:t>basah</a:t>
            </a:r>
            <a:r>
              <a:rPr lang="en-US" sz="1600" dirty="0">
                <a:solidFill>
                  <a:schemeClr val="accent2"/>
                </a:solidFill>
              </a:rPr>
              <a:t> </a:t>
            </a:r>
            <a:r>
              <a:rPr lang="en-US" sz="1600" dirty="0" err="1">
                <a:solidFill>
                  <a:schemeClr val="accent2"/>
                </a:solidFill>
              </a:rPr>
              <a:t>dari</a:t>
            </a:r>
            <a:r>
              <a:rPr lang="en-US" sz="1600" dirty="0">
                <a:solidFill>
                  <a:schemeClr val="accent2"/>
                </a:solidFill>
              </a:rPr>
              <a:t> </a:t>
            </a:r>
            <a:r>
              <a:rPr lang="en-US" sz="1600" dirty="0" err="1">
                <a:solidFill>
                  <a:schemeClr val="accent2"/>
                </a:solidFill>
              </a:rPr>
              <a:t>tepung</a:t>
            </a:r>
            <a:r>
              <a:rPr lang="en-US" sz="1600" dirty="0">
                <a:solidFill>
                  <a:schemeClr val="accent2"/>
                </a:solidFill>
              </a:rPr>
              <a:t> </a:t>
            </a:r>
            <a:r>
              <a:rPr lang="en-US" sz="1600" dirty="0" err="1">
                <a:solidFill>
                  <a:schemeClr val="accent2"/>
                </a:solidFill>
              </a:rPr>
              <a:t>tapioka</a:t>
            </a:r>
            <a:r>
              <a:rPr lang="en-US" sz="1600" dirty="0">
                <a:solidFill>
                  <a:schemeClr val="accent2"/>
                </a:solidFill>
              </a:rPr>
              <a:t> </a:t>
            </a:r>
            <a:r>
              <a:rPr lang="en-US" sz="1600" dirty="0" err="1">
                <a:solidFill>
                  <a:schemeClr val="accent2"/>
                </a:solidFill>
              </a:rPr>
              <a:t>substitusi</a:t>
            </a:r>
            <a:r>
              <a:rPr lang="en-US" sz="1600" dirty="0">
                <a:solidFill>
                  <a:schemeClr val="accent2"/>
                </a:solidFill>
              </a:rPr>
              <a:t> </a:t>
            </a:r>
            <a:r>
              <a:rPr lang="en-US" sz="1600" dirty="0" err="1">
                <a:solidFill>
                  <a:schemeClr val="accent2"/>
                </a:solidFill>
              </a:rPr>
              <a:t>tepung</a:t>
            </a:r>
            <a:r>
              <a:rPr lang="en-US" sz="1600" dirty="0">
                <a:solidFill>
                  <a:schemeClr val="accent2"/>
                </a:solidFill>
              </a:rPr>
              <a:t> </a:t>
            </a:r>
            <a:r>
              <a:rPr lang="en-US" sz="1600" dirty="0" err="1">
                <a:solidFill>
                  <a:schemeClr val="accent2"/>
                </a:solidFill>
              </a:rPr>
              <a:t>koro</a:t>
            </a:r>
            <a:r>
              <a:rPr lang="en-US" sz="1600" dirty="0">
                <a:solidFill>
                  <a:schemeClr val="accent2"/>
                </a:solidFill>
              </a:rPr>
              <a:t> </a:t>
            </a:r>
            <a:r>
              <a:rPr lang="en-US" sz="1600" dirty="0" err="1">
                <a:solidFill>
                  <a:schemeClr val="accent2"/>
                </a:solidFill>
              </a:rPr>
              <a:t>mempunyai</a:t>
            </a:r>
            <a:r>
              <a:rPr lang="en-US" sz="1600" dirty="0">
                <a:solidFill>
                  <a:schemeClr val="accent2"/>
                </a:solidFill>
              </a:rPr>
              <a:t> </a:t>
            </a:r>
            <a:r>
              <a:rPr lang="en-US" sz="1600" dirty="0" err="1">
                <a:solidFill>
                  <a:schemeClr val="accent2"/>
                </a:solidFill>
              </a:rPr>
              <a:t>kadar</a:t>
            </a:r>
            <a:r>
              <a:rPr lang="en-US" sz="1600" dirty="0">
                <a:solidFill>
                  <a:schemeClr val="accent2"/>
                </a:solidFill>
              </a:rPr>
              <a:t> air 28-32</a:t>
            </a:r>
            <a:r>
              <a:rPr lang="en-US" sz="1600" dirty="0" smtClean="0">
                <a:solidFill>
                  <a:schemeClr val="accent2"/>
                </a:solidFill>
              </a:rPr>
              <a:t>%, </a:t>
            </a:r>
            <a:r>
              <a:rPr lang="en-US" sz="1600" dirty="0" err="1" smtClean="0">
                <a:solidFill>
                  <a:schemeClr val="accent2"/>
                </a:solidFill>
              </a:rPr>
              <a:t>kadar</a:t>
            </a:r>
            <a:r>
              <a:rPr lang="en-US" sz="1600" dirty="0" smtClean="0">
                <a:solidFill>
                  <a:schemeClr val="accent2"/>
                </a:solidFill>
              </a:rPr>
              <a:t> </a:t>
            </a:r>
            <a:r>
              <a:rPr lang="en-US" sz="1600" dirty="0" err="1">
                <a:solidFill>
                  <a:schemeClr val="accent2"/>
                </a:solidFill>
              </a:rPr>
              <a:t>abu</a:t>
            </a:r>
            <a:r>
              <a:rPr lang="en-US" sz="1600" dirty="0">
                <a:solidFill>
                  <a:schemeClr val="accent2"/>
                </a:solidFill>
              </a:rPr>
              <a:t> </a:t>
            </a:r>
            <a:r>
              <a:rPr lang="en-US" sz="1600" dirty="0" err="1">
                <a:solidFill>
                  <a:schemeClr val="accent2"/>
                </a:solidFill>
              </a:rPr>
              <a:t>mie</a:t>
            </a:r>
            <a:r>
              <a:rPr lang="en-US" sz="1600" dirty="0">
                <a:solidFill>
                  <a:schemeClr val="accent2"/>
                </a:solidFill>
              </a:rPr>
              <a:t> </a:t>
            </a:r>
            <a:r>
              <a:rPr lang="en-US" sz="1600" dirty="0" err="1">
                <a:solidFill>
                  <a:schemeClr val="accent2"/>
                </a:solidFill>
              </a:rPr>
              <a:t>basah</a:t>
            </a:r>
            <a:r>
              <a:rPr lang="en-US" sz="1600" dirty="0">
                <a:solidFill>
                  <a:schemeClr val="accent2"/>
                </a:solidFill>
              </a:rPr>
              <a:t> </a:t>
            </a:r>
            <a:r>
              <a:rPr lang="en-US" sz="1600" dirty="0" err="1">
                <a:solidFill>
                  <a:schemeClr val="accent2"/>
                </a:solidFill>
              </a:rPr>
              <a:t>semakin</a:t>
            </a:r>
            <a:r>
              <a:rPr lang="en-US" sz="1600" dirty="0">
                <a:solidFill>
                  <a:schemeClr val="accent2"/>
                </a:solidFill>
              </a:rPr>
              <a:t> </a:t>
            </a:r>
            <a:r>
              <a:rPr lang="en-US" sz="1600" dirty="0" err="1">
                <a:solidFill>
                  <a:schemeClr val="accent2"/>
                </a:solidFill>
              </a:rPr>
              <a:t>meningkat</a:t>
            </a:r>
            <a:r>
              <a:rPr lang="en-US" sz="1600" dirty="0">
                <a:solidFill>
                  <a:schemeClr val="accent2"/>
                </a:solidFill>
              </a:rPr>
              <a:t> </a:t>
            </a:r>
            <a:r>
              <a:rPr lang="en-US" sz="1600" dirty="0" err="1">
                <a:solidFill>
                  <a:schemeClr val="accent2"/>
                </a:solidFill>
              </a:rPr>
              <a:t>dangan</a:t>
            </a:r>
            <a:r>
              <a:rPr lang="en-US" sz="1600" dirty="0">
                <a:solidFill>
                  <a:schemeClr val="accent2"/>
                </a:solidFill>
              </a:rPr>
              <a:t> </a:t>
            </a:r>
            <a:r>
              <a:rPr lang="en-US" sz="1600" dirty="0" err="1">
                <a:solidFill>
                  <a:schemeClr val="accent2"/>
                </a:solidFill>
              </a:rPr>
              <a:t>bertambahnya</a:t>
            </a:r>
            <a:r>
              <a:rPr lang="en-US" sz="1600" dirty="0">
                <a:solidFill>
                  <a:schemeClr val="accent2"/>
                </a:solidFill>
              </a:rPr>
              <a:t> </a:t>
            </a:r>
            <a:r>
              <a:rPr lang="en-US" sz="1600" dirty="0" err="1">
                <a:solidFill>
                  <a:schemeClr val="accent2"/>
                </a:solidFill>
              </a:rPr>
              <a:t>tepung</a:t>
            </a:r>
            <a:r>
              <a:rPr lang="en-US" sz="1600" dirty="0">
                <a:solidFill>
                  <a:schemeClr val="accent2"/>
                </a:solidFill>
              </a:rPr>
              <a:t> </a:t>
            </a:r>
            <a:r>
              <a:rPr lang="en-US" sz="1600" dirty="0" err="1" smtClean="0">
                <a:solidFill>
                  <a:schemeClr val="accent2"/>
                </a:solidFill>
              </a:rPr>
              <a:t>koro</a:t>
            </a:r>
            <a:r>
              <a:rPr lang="en-US" sz="1600" dirty="0" smtClean="0">
                <a:solidFill>
                  <a:schemeClr val="accent2"/>
                </a:solidFill>
              </a:rPr>
              <a:t>, </a:t>
            </a:r>
            <a:r>
              <a:rPr lang="en-US" sz="1600" dirty="0" err="1" smtClean="0">
                <a:solidFill>
                  <a:schemeClr val="accent2"/>
                </a:solidFill>
              </a:rPr>
              <a:t>kadar</a:t>
            </a:r>
            <a:r>
              <a:rPr lang="en-US" sz="1600" dirty="0" smtClean="0">
                <a:solidFill>
                  <a:schemeClr val="accent2"/>
                </a:solidFill>
              </a:rPr>
              <a:t> </a:t>
            </a:r>
            <a:r>
              <a:rPr lang="en-US" sz="1600" dirty="0">
                <a:solidFill>
                  <a:schemeClr val="accent2"/>
                </a:solidFill>
              </a:rPr>
              <a:t>p</a:t>
            </a:r>
            <a:r>
              <a:rPr lang="en-US" sz="1600" dirty="0" smtClean="0">
                <a:solidFill>
                  <a:schemeClr val="accent2"/>
                </a:solidFill>
              </a:rPr>
              <a:t>rotein </a:t>
            </a:r>
            <a:r>
              <a:rPr lang="en-US" sz="1600" dirty="0" err="1">
                <a:solidFill>
                  <a:schemeClr val="accent2"/>
                </a:solidFill>
              </a:rPr>
              <a:t>mie</a:t>
            </a:r>
            <a:r>
              <a:rPr lang="en-US" sz="1600" dirty="0">
                <a:solidFill>
                  <a:schemeClr val="accent2"/>
                </a:solidFill>
              </a:rPr>
              <a:t> </a:t>
            </a:r>
            <a:r>
              <a:rPr lang="en-US" sz="1600" dirty="0" err="1">
                <a:solidFill>
                  <a:schemeClr val="accent2"/>
                </a:solidFill>
              </a:rPr>
              <a:t>semakin</a:t>
            </a:r>
            <a:r>
              <a:rPr lang="en-US" sz="1600" dirty="0">
                <a:solidFill>
                  <a:schemeClr val="accent2"/>
                </a:solidFill>
              </a:rPr>
              <a:t> </a:t>
            </a:r>
            <a:r>
              <a:rPr lang="en-US" sz="1600" dirty="0" err="1">
                <a:solidFill>
                  <a:schemeClr val="accent2"/>
                </a:solidFill>
              </a:rPr>
              <a:t>besar</a:t>
            </a:r>
            <a:r>
              <a:rPr lang="en-US" sz="1600" dirty="0">
                <a:solidFill>
                  <a:schemeClr val="accent2"/>
                </a:solidFill>
              </a:rPr>
              <a:t> </a:t>
            </a:r>
            <a:r>
              <a:rPr lang="en-US" sz="1600" dirty="0" err="1">
                <a:solidFill>
                  <a:schemeClr val="accent2"/>
                </a:solidFill>
              </a:rPr>
              <a:t>dengan</a:t>
            </a:r>
            <a:r>
              <a:rPr lang="en-US" sz="1600" dirty="0">
                <a:solidFill>
                  <a:schemeClr val="accent2"/>
                </a:solidFill>
              </a:rPr>
              <a:t> </a:t>
            </a:r>
            <a:r>
              <a:rPr lang="en-US" sz="1600" dirty="0" err="1">
                <a:solidFill>
                  <a:schemeClr val="accent2"/>
                </a:solidFill>
              </a:rPr>
              <a:t>bertambahnya</a:t>
            </a:r>
            <a:r>
              <a:rPr lang="en-US" sz="1600" dirty="0">
                <a:solidFill>
                  <a:schemeClr val="accent2"/>
                </a:solidFill>
              </a:rPr>
              <a:t> </a:t>
            </a:r>
            <a:r>
              <a:rPr lang="en-US" sz="1600" dirty="0" err="1">
                <a:solidFill>
                  <a:schemeClr val="accent2"/>
                </a:solidFill>
              </a:rPr>
              <a:t>tepung</a:t>
            </a:r>
            <a:r>
              <a:rPr lang="en-US" sz="1600" dirty="0">
                <a:solidFill>
                  <a:schemeClr val="accent2"/>
                </a:solidFill>
              </a:rPr>
              <a:t> </a:t>
            </a:r>
            <a:r>
              <a:rPr lang="en-US" sz="1600" dirty="0" err="1">
                <a:solidFill>
                  <a:schemeClr val="accent2"/>
                </a:solidFill>
              </a:rPr>
              <a:t>koro</a:t>
            </a:r>
            <a:r>
              <a:rPr lang="en-US" sz="1600" dirty="0">
                <a:solidFill>
                  <a:schemeClr val="accent2"/>
                </a:solidFill>
              </a:rPr>
              <a:t> </a:t>
            </a:r>
            <a:r>
              <a:rPr lang="en-US" sz="1600" dirty="0" err="1">
                <a:solidFill>
                  <a:schemeClr val="accent2"/>
                </a:solidFill>
              </a:rPr>
              <a:t>pedang</a:t>
            </a:r>
            <a:r>
              <a:rPr lang="en-US" sz="1600" dirty="0">
                <a:solidFill>
                  <a:schemeClr val="accent2"/>
                </a:solidFill>
              </a:rPr>
              <a:t> </a:t>
            </a:r>
            <a:r>
              <a:rPr lang="en-US" sz="1600" dirty="0" err="1">
                <a:solidFill>
                  <a:schemeClr val="accent2"/>
                </a:solidFill>
              </a:rPr>
              <a:t>putih</a:t>
            </a:r>
            <a:r>
              <a:rPr lang="en-US" sz="1600" dirty="0">
                <a:solidFill>
                  <a:schemeClr val="accent2"/>
                </a:solidFill>
              </a:rPr>
              <a:t> </a:t>
            </a:r>
            <a:r>
              <a:rPr lang="en-US" sz="1600" dirty="0" err="1">
                <a:solidFill>
                  <a:schemeClr val="accent2"/>
                </a:solidFill>
              </a:rPr>
              <a:t>pada</a:t>
            </a:r>
            <a:r>
              <a:rPr lang="en-US" sz="1600" dirty="0">
                <a:solidFill>
                  <a:schemeClr val="accent2"/>
                </a:solidFill>
              </a:rPr>
              <a:t> </a:t>
            </a:r>
            <a:r>
              <a:rPr lang="en-US" sz="1600" dirty="0" err="1">
                <a:solidFill>
                  <a:schemeClr val="accent2"/>
                </a:solidFill>
              </a:rPr>
              <a:t>pembuatan</a:t>
            </a:r>
            <a:r>
              <a:rPr lang="en-US" sz="1600" dirty="0">
                <a:solidFill>
                  <a:schemeClr val="accent2"/>
                </a:solidFill>
              </a:rPr>
              <a:t> </a:t>
            </a:r>
            <a:r>
              <a:rPr lang="en-US" sz="1600" dirty="0" err="1">
                <a:solidFill>
                  <a:schemeClr val="accent2"/>
                </a:solidFill>
              </a:rPr>
              <a:t>mie</a:t>
            </a:r>
            <a:r>
              <a:rPr lang="en-US" sz="1600" dirty="0">
                <a:solidFill>
                  <a:schemeClr val="accent2"/>
                </a:solidFill>
              </a:rPr>
              <a:t>, </a:t>
            </a:r>
            <a:r>
              <a:rPr lang="en-US" sz="1600" dirty="0" err="1">
                <a:solidFill>
                  <a:schemeClr val="accent2"/>
                </a:solidFill>
              </a:rPr>
              <a:t>dimana</a:t>
            </a:r>
            <a:r>
              <a:rPr lang="en-US" sz="1600" dirty="0">
                <a:solidFill>
                  <a:schemeClr val="accent2"/>
                </a:solidFill>
              </a:rPr>
              <a:t> protein </a:t>
            </a:r>
            <a:r>
              <a:rPr lang="en-US" sz="1600" dirty="0" err="1">
                <a:solidFill>
                  <a:schemeClr val="accent2"/>
                </a:solidFill>
              </a:rPr>
              <a:t>mie</a:t>
            </a:r>
            <a:r>
              <a:rPr lang="en-US" sz="1600" dirty="0">
                <a:solidFill>
                  <a:schemeClr val="accent2"/>
                </a:solidFill>
              </a:rPr>
              <a:t> </a:t>
            </a:r>
            <a:r>
              <a:rPr lang="en-US" sz="1600" dirty="0" err="1">
                <a:solidFill>
                  <a:schemeClr val="accent2"/>
                </a:solidFill>
              </a:rPr>
              <a:t>dengan</a:t>
            </a:r>
            <a:r>
              <a:rPr lang="en-US" sz="1600" dirty="0">
                <a:solidFill>
                  <a:schemeClr val="accent2"/>
                </a:solidFill>
              </a:rPr>
              <a:t> </a:t>
            </a:r>
            <a:r>
              <a:rPr lang="en-US" sz="1600" dirty="0" err="1">
                <a:solidFill>
                  <a:schemeClr val="accent2"/>
                </a:solidFill>
              </a:rPr>
              <a:t>rasio</a:t>
            </a:r>
            <a:r>
              <a:rPr lang="en-US" sz="1600" dirty="0">
                <a:solidFill>
                  <a:schemeClr val="accent2"/>
                </a:solidFill>
              </a:rPr>
              <a:t> </a:t>
            </a:r>
            <a:r>
              <a:rPr lang="en-US" sz="1600" dirty="0" err="1">
                <a:solidFill>
                  <a:schemeClr val="accent2"/>
                </a:solidFill>
              </a:rPr>
              <a:t>tapioka</a:t>
            </a:r>
            <a:r>
              <a:rPr lang="en-US" sz="1600" dirty="0">
                <a:solidFill>
                  <a:schemeClr val="accent2"/>
                </a:solidFill>
              </a:rPr>
              <a:t> : </a:t>
            </a:r>
            <a:r>
              <a:rPr lang="en-US" sz="1600" dirty="0" err="1">
                <a:solidFill>
                  <a:schemeClr val="accent2"/>
                </a:solidFill>
              </a:rPr>
              <a:t>tepung</a:t>
            </a:r>
            <a:r>
              <a:rPr lang="en-US" sz="1600" dirty="0">
                <a:solidFill>
                  <a:schemeClr val="accent2"/>
                </a:solidFill>
              </a:rPr>
              <a:t> </a:t>
            </a:r>
            <a:r>
              <a:rPr lang="en-US" sz="1600" dirty="0" err="1">
                <a:solidFill>
                  <a:schemeClr val="accent2"/>
                </a:solidFill>
              </a:rPr>
              <a:t>koro</a:t>
            </a:r>
            <a:r>
              <a:rPr lang="en-US" sz="1600" dirty="0">
                <a:solidFill>
                  <a:schemeClr val="accent2"/>
                </a:solidFill>
              </a:rPr>
              <a:t> </a:t>
            </a:r>
            <a:r>
              <a:rPr lang="en-US" sz="1600" dirty="0" err="1">
                <a:solidFill>
                  <a:schemeClr val="accent2"/>
                </a:solidFill>
              </a:rPr>
              <a:t>pedang</a:t>
            </a:r>
            <a:r>
              <a:rPr lang="en-US" sz="1600" dirty="0">
                <a:solidFill>
                  <a:schemeClr val="accent2"/>
                </a:solidFill>
              </a:rPr>
              <a:t> </a:t>
            </a:r>
            <a:r>
              <a:rPr lang="en-US" sz="1600" dirty="0" err="1">
                <a:solidFill>
                  <a:schemeClr val="accent2"/>
                </a:solidFill>
              </a:rPr>
              <a:t>putih</a:t>
            </a:r>
            <a:r>
              <a:rPr lang="en-US" sz="1600" dirty="0">
                <a:solidFill>
                  <a:schemeClr val="accent2"/>
                </a:solidFill>
              </a:rPr>
              <a:t> 100:0 ; 90:10 ; 80:20 </a:t>
            </a:r>
            <a:r>
              <a:rPr lang="en-US" sz="1600" dirty="0" err="1">
                <a:solidFill>
                  <a:schemeClr val="accent2"/>
                </a:solidFill>
              </a:rPr>
              <a:t>berturut-turut</a:t>
            </a:r>
            <a:r>
              <a:rPr lang="en-US" sz="1600" dirty="0">
                <a:solidFill>
                  <a:schemeClr val="accent2"/>
                </a:solidFill>
              </a:rPr>
              <a:t> </a:t>
            </a:r>
            <a:r>
              <a:rPr lang="en-US" sz="1600" dirty="0" err="1">
                <a:solidFill>
                  <a:schemeClr val="accent2"/>
                </a:solidFill>
              </a:rPr>
              <a:t>adalah</a:t>
            </a:r>
            <a:r>
              <a:rPr lang="en-US" sz="1600" dirty="0">
                <a:solidFill>
                  <a:schemeClr val="accent2"/>
                </a:solidFill>
              </a:rPr>
              <a:t> 0,68%, 3,89%, </a:t>
            </a:r>
            <a:r>
              <a:rPr lang="en-US" sz="1600" dirty="0" err="1">
                <a:solidFill>
                  <a:schemeClr val="accent2"/>
                </a:solidFill>
              </a:rPr>
              <a:t>dan</a:t>
            </a:r>
            <a:r>
              <a:rPr lang="en-US" sz="1600" dirty="0">
                <a:solidFill>
                  <a:schemeClr val="accent2"/>
                </a:solidFill>
              </a:rPr>
              <a:t> 7,15%. </a:t>
            </a:r>
          </a:p>
        </p:txBody>
      </p:sp>
      <p:sp>
        <p:nvSpPr>
          <p:cNvPr id="6" name="Rounded Rectangle 5"/>
          <p:cNvSpPr/>
          <p:nvPr/>
        </p:nvSpPr>
        <p:spPr>
          <a:xfrm>
            <a:off x="838200" y="2438400"/>
            <a:ext cx="8001000" cy="1295400"/>
          </a:xfrm>
          <a:prstGeom prst="roundRect">
            <a:avLst/>
          </a:prstGeom>
          <a:solidFill>
            <a:schemeClr val="accent4">
              <a:alpha val="3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indent="457200" algn="just"/>
            <a:r>
              <a:rPr lang="en-US" sz="1600" dirty="0" err="1">
                <a:solidFill>
                  <a:schemeClr val="accent2"/>
                </a:solidFill>
              </a:rPr>
              <a:t>Menurut</a:t>
            </a:r>
            <a:r>
              <a:rPr lang="en-US" sz="1600" dirty="0">
                <a:solidFill>
                  <a:schemeClr val="accent2"/>
                </a:solidFill>
              </a:rPr>
              <a:t> </a:t>
            </a:r>
            <a:r>
              <a:rPr lang="en-US" sz="1600" dirty="0" err="1">
                <a:solidFill>
                  <a:schemeClr val="accent2"/>
                </a:solidFill>
              </a:rPr>
              <a:t>Boham</a:t>
            </a:r>
            <a:r>
              <a:rPr lang="en-US" sz="1600" dirty="0">
                <a:solidFill>
                  <a:schemeClr val="accent2"/>
                </a:solidFill>
              </a:rPr>
              <a:t> (2015), </a:t>
            </a:r>
            <a:r>
              <a:rPr lang="en-US" sz="1600" dirty="0" err="1">
                <a:solidFill>
                  <a:schemeClr val="accent2"/>
                </a:solidFill>
              </a:rPr>
              <a:t>mie</a:t>
            </a:r>
            <a:r>
              <a:rPr lang="en-US" sz="1600" dirty="0">
                <a:solidFill>
                  <a:schemeClr val="accent2"/>
                </a:solidFill>
              </a:rPr>
              <a:t> </a:t>
            </a:r>
            <a:r>
              <a:rPr lang="en-US" sz="1600" dirty="0" err="1">
                <a:solidFill>
                  <a:schemeClr val="accent2"/>
                </a:solidFill>
              </a:rPr>
              <a:t>basah</a:t>
            </a:r>
            <a:r>
              <a:rPr lang="en-US" sz="1600" dirty="0">
                <a:solidFill>
                  <a:schemeClr val="accent2"/>
                </a:solidFill>
              </a:rPr>
              <a:t> </a:t>
            </a:r>
            <a:r>
              <a:rPr lang="en-US" sz="1600" dirty="0" err="1">
                <a:solidFill>
                  <a:schemeClr val="accent2"/>
                </a:solidFill>
              </a:rPr>
              <a:t>berbahan</a:t>
            </a:r>
            <a:r>
              <a:rPr lang="en-US" sz="1600" dirty="0">
                <a:solidFill>
                  <a:schemeClr val="accent2"/>
                </a:solidFill>
              </a:rPr>
              <a:t> </a:t>
            </a:r>
            <a:r>
              <a:rPr lang="en-US" sz="1600" dirty="0" err="1">
                <a:solidFill>
                  <a:schemeClr val="accent2"/>
                </a:solidFill>
              </a:rPr>
              <a:t>baku</a:t>
            </a:r>
            <a:r>
              <a:rPr lang="en-US" sz="1600" dirty="0">
                <a:solidFill>
                  <a:schemeClr val="accent2"/>
                </a:solidFill>
              </a:rPr>
              <a:t> </a:t>
            </a:r>
            <a:r>
              <a:rPr lang="en-US" sz="1600" dirty="0" err="1">
                <a:solidFill>
                  <a:schemeClr val="accent2"/>
                </a:solidFill>
              </a:rPr>
              <a:t>tepung</a:t>
            </a:r>
            <a:r>
              <a:rPr lang="en-US" sz="1600" dirty="0">
                <a:solidFill>
                  <a:schemeClr val="accent2"/>
                </a:solidFill>
              </a:rPr>
              <a:t> </a:t>
            </a:r>
            <a:r>
              <a:rPr lang="en-US" sz="1600" dirty="0" err="1">
                <a:solidFill>
                  <a:schemeClr val="accent2"/>
                </a:solidFill>
              </a:rPr>
              <a:t>sukun</a:t>
            </a:r>
            <a:r>
              <a:rPr lang="en-US" sz="1600" dirty="0">
                <a:solidFill>
                  <a:schemeClr val="accent2"/>
                </a:solidFill>
              </a:rPr>
              <a:t> </a:t>
            </a:r>
            <a:r>
              <a:rPr lang="en-US" sz="1600" dirty="0" err="1">
                <a:solidFill>
                  <a:schemeClr val="accent2"/>
                </a:solidFill>
              </a:rPr>
              <a:t>dan</a:t>
            </a:r>
            <a:r>
              <a:rPr lang="en-US" sz="1600" dirty="0">
                <a:solidFill>
                  <a:schemeClr val="accent2"/>
                </a:solidFill>
              </a:rPr>
              <a:t> </a:t>
            </a:r>
            <a:r>
              <a:rPr lang="en-US" sz="1600" dirty="0" err="1">
                <a:solidFill>
                  <a:schemeClr val="accent2"/>
                </a:solidFill>
              </a:rPr>
              <a:t>tepung</a:t>
            </a:r>
            <a:r>
              <a:rPr lang="en-US" sz="1600" dirty="0">
                <a:solidFill>
                  <a:schemeClr val="accent2"/>
                </a:solidFill>
              </a:rPr>
              <a:t> </a:t>
            </a:r>
            <a:r>
              <a:rPr lang="en-US" sz="1600" dirty="0" err="1">
                <a:solidFill>
                  <a:schemeClr val="accent2"/>
                </a:solidFill>
              </a:rPr>
              <a:t>labu</a:t>
            </a:r>
            <a:r>
              <a:rPr lang="en-US" sz="1600" dirty="0">
                <a:solidFill>
                  <a:schemeClr val="accent2"/>
                </a:solidFill>
              </a:rPr>
              <a:t> </a:t>
            </a:r>
            <a:r>
              <a:rPr lang="en-US" sz="1600" dirty="0" err="1">
                <a:solidFill>
                  <a:schemeClr val="accent2"/>
                </a:solidFill>
              </a:rPr>
              <a:t>dengan</a:t>
            </a:r>
            <a:r>
              <a:rPr lang="en-US" sz="1600" dirty="0">
                <a:solidFill>
                  <a:schemeClr val="accent2"/>
                </a:solidFill>
              </a:rPr>
              <a:t> </a:t>
            </a:r>
            <a:r>
              <a:rPr lang="en-US" sz="1600" dirty="0" err="1">
                <a:solidFill>
                  <a:schemeClr val="accent2"/>
                </a:solidFill>
              </a:rPr>
              <a:t>perbandingan</a:t>
            </a:r>
            <a:r>
              <a:rPr lang="en-US" sz="1600" dirty="0">
                <a:solidFill>
                  <a:schemeClr val="accent2"/>
                </a:solidFill>
              </a:rPr>
              <a:t> 80% : 20% </a:t>
            </a:r>
            <a:r>
              <a:rPr lang="en-US" sz="1600" dirty="0" err="1">
                <a:solidFill>
                  <a:schemeClr val="accent2"/>
                </a:solidFill>
              </a:rPr>
              <a:t>nilai</a:t>
            </a:r>
            <a:r>
              <a:rPr lang="en-US" sz="1600" dirty="0">
                <a:solidFill>
                  <a:schemeClr val="accent2"/>
                </a:solidFill>
              </a:rPr>
              <a:t> rata </a:t>
            </a:r>
            <a:r>
              <a:rPr lang="en-US" sz="1600" dirty="0" err="1">
                <a:solidFill>
                  <a:schemeClr val="accent2"/>
                </a:solidFill>
              </a:rPr>
              <a:t>kadar</a:t>
            </a:r>
            <a:r>
              <a:rPr lang="en-US" sz="1600" dirty="0">
                <a:solidFill>
                  <a:schemeClr val="accent2"/>
                </a:solidFill>
              </a:rPr>
              <a:t> air 25,19%, </a:t>
            </a:r>
            <a:r>
              <a:rPr lang="en-US" sz="1600" dirty="0" err="1">
                <a:solidFill>
                  <a:schemeClr val="accent2"/>
                </a:solidFill>
              </a:rPr>
              <a:t>kadar</a:t>
            </a:r>
            <a:r>
              <a:rPr lang="en-US" sz="1600" dirty="0">
                <a:solidFill>
                  <a:schemeClr val="accent2"/>
                </a:solidFill>
              </a:rPr>
              <a:t> protein 5,87%, </a:t>
            </a:r>
            <a:r>
              <a:rPr lang="en-US" sz="1600" dirty="0" err="1">
                <a:solidFill>
                  <a:schemeClr val="accent2"/>
                </a:solidFill>
              </a:rPr>
              <a:t>dan</a:t>
            </a:r>
            <a:r>
              <a:rPr lang="en-US" sz="1600" dirty="0">
                <a:solidFill>
                  <a:schemeClr val="accent2"/>
                </a:solidFill>
              </a:rPr>
              <a:t> </a:t>
            </a:r>
            <a:r>
              <a:rPr lang="en-US" sz="1600" dirty="0" err="1">
                <a:solidFill>
                  <a:schemeClr val="accent2"/>
                </a:solidFill>
              </a:rPr>
              <a:t>kadar</a:t>
            </a:r>
            <a:r>
              <a:rPr lang="en-US" sz="1600" dirty="0">
                <a:solidFill>
                  <a:schemeClr val="accent2"/>
                </a:solidFill>
              </a:rPr>
              <a:t> </a:t>
            </a:r>
            <a:r>
              <a:rPr lang="en-US" sz="1600" dirty="0" err="1">
                <a:solidFill>
                  <a:schemeClr val="accent2"/>
                </a:solidFill>
              </a:rPr>
              <a:t>abu</a:t>
            </a:r>
            <a:r>
              <a:rPr lang="en-US" sz="1600" dirty="0">
                <a:solidFill>
                  <a:schemeClr val="accent2"/>
                </a:solidFill>
              </a:rPr>
              <a:t> 0,72%. </a:t>
            </a:r>
            <a:r>
              <a:rPr lang="en-US" sz="1600" dirty="0" err="1">
                <a:solidFill>
                  <a:schemeClr val="accent2"/>
                </a:solidFill>
              </a:rPr>
              <a:t>Menurut</a:t>
            </a:r>
            <a:r>
              <a:rPr lang="en-US" sz="1600" dirty="0">
                <a:solidFill>
                  <a:schemeClr val="accent2"/>
                </a:solidFill>
              </a:rPr>
              <a:t> </a:t>
            </a:r>
            <a:r>
              <a:rPr lang="en-US" sz="1600" dirty="0" err="1">
                <a:solidFill>
                  <a:schemeClr val="accent2"/>
                </a:solidFill>
              </a:rPr>
              <a:t>Rini</a:t>
            </a:r>
            <a:r>
              <a:rPr lang="en-US" sz="1600" dirty="0">
                <a:solidFill>
                  <a:schemeClr val="accent2"/>
                </a:solidFill>
              </a:rPr>
              <a:t> (2008), </a:t>
            </a:r>
            <a:r>
              <a:rPr lang="en-US" sz="1600" dirty="0" err="1">
                <a:solidFill>
                  <a:schemeClr val="accent2"/>
                </a:solidFill>
              </a:rPr>
              <a:t>mie</a:t>
            </a:r>
            <a:r>
              <a:rPr lang="en-US" sz="1600" dirty="0">
                <a:solidFill>
                  <a:schemeClr val="accent2"/>
                </a:solidFill>
              </a:rPr>
              <a:t> </a:t>
            </a:r>
            <a:r>
              <a:rPr lang="en-US" sz="1600" dirty="0" err="1">
                <a:solidFill>
                  <a:schemeClr val="accent2"/>
                </a:solidFill>
              </a:rPr>
              <a:t>basah</a:t>
            </a:r>
            <a:r>
              <a:rPr lang="en-US" sz="1600" dirty="0">
                <a:solidFill>
                  <a:schemeClr val="accent2"/>
                </a:solidFill>
              </a:rPr>
              <a:t> yang </a:t>
            </a:r>
            <a:r>
              <a:rPr lang="en-US" sz="1600" dirty="0" err="1">
                <a:solidFill>
                  <a:schemeClr val="accent2"/>
                </a:solidFill>
              </a:rPr>
              <a:t>terbuat</a:t>
            </a:r>
            <a:r>
              <a:rPr lang="en-US" sz="1600" dirty="0">
                <a:solidFill>
                  <a:schemeClr val="accent2"/>
                </a:solidFill>
              </a:rPr>
              <a:t> </a:t>
            </a:r>
            <a:r>
              <a:rPr lang="en-US" sz="1600" dirty="0" err="1">
                <a:solidFill>
                  <a:schemeClr val="accent2"/>
                </a:solidFill>
              </a:rPr>
              <a:t>dari</a:t>
            </a:r>
            <a:r>
              <a:rPr lang="en-US" sz="1600" dirty="0">
                <a:solidFill>
                  <a:schemeClr val="accent2"/>
                </a:solidFill>
              </a:rPr>
              <a:t> </a:t>
            </a:r>
            <a:r>
              <a:rPr lang="en-US" sz="1600" dirty="0" err="1">
                <a:solidFill>
                  <a:schemeClr val="accent2"/>
                </a:solidFill>
              </a:rPr>
              <a:t>tepung</a:t>
            </a:r>
            <a:r>
              <a:rPr lang="en-US" sz="1600" dirty="0">
                <a:solidFill>
                  <a:schemeClr val="accent2"/>
                </a:solidFill>
              </a:rPr>
              <a:t> </a:t>
            </a:r>
            <a:r>
              <a:rPr lang="en-US" sz="1600" dirty="0" err="1">
                <a:solidFill>
                  <a:schemeClr val="accent2"/>
                </a:solidFill>
              </a:rPr>
              <a:t>terigu</a:t>
            </a:r>
            <a:r>
              <a:rPr lang="en-US" sz="1600" dirty="0">
                <a:solidFill>
                  <a:schemeClr val="accent2"/>
                </a:solidFill>
              </a:rPr>
              <a:t>, </a:t>
            </a:r>
            <a:r>
              <a:rPr lang="en-US" sz="1600" dirty="0" err="1">
                <a:solidFill>
                  <a:schemeClr val="accent2"/>
                </a:solidFill>
              </a:rPr>
              <a:t>tepung</a:t>
            </a:r>
            <a:r>
              <a:rPr lang="en-US" sz="1600" dirty="0">
                <a:solidFill>
                  <a:schemeClr val="accent2"/>
                </a:solidFill>
              </a:rPr>
              <a:t> </a:t>
            </a:r>
            <a:r>
              <a:rPr lang="en-US" sz="1600" dirty="0" err="1">
                <a:solidFill>
                  <a:schemeClr val="accent2"/>
                </a:solidFill>
              </a:rPr>
              <a:t>koro</a:t>
            </a:r>
            <a:r>
              <a:rPr lang="en-US" sz="1600" dirty="0">
                <a:solidFill>
                  <a:schemeClr val="accent2"/>
                </a:solidFill>
              </a:rPr>
              <a:t> </a:t>
            </a:r>
            <a:r>
              <a:rPr lang="en-US" sz="1600" dirty="0" err="1">
                <a:solidFill>
                  <a:schemeClr val="accent2"/>
                </a:solidFill>
              </a:rPr>
              <a:t>glinding</a:t>
            </a:r>
            <a:r>
              <a:rPr lang="en-US" sz="1600" dirty="0">
                <a:solidFill>
                  <a:schemeClr val="accent2"/>
                </a:solidFill>
              </a:rPr>
              <a:t>, </a:t>
            </a:r>
            <a:r>
              <a:rPr lang="en-US" sz="1600" dirty="0" err="1">
                <a:solidFill>
                  <a:schemeClr val="accent2"/>
                </a:solidFill>
              </a:rPr>
              <a:t>dan</a:t>
            </a:r>
            <a:r>
              <a:rPr lang="en-US" sz="1600" dirty="0">
                <a:solidFill>
                  <a:schemeClr val="accent2"/>
                </a:solidFill>
              </a:rPr>
              <a:t> </a:t>
            </a:r>
            <a:r>
              <a:rPr lang="en-US" sz="1600" dirty="0" err="1">
                <a:solidFill>
                  <a:schemeClr val="accent2"/>
                </a:solidFill>
              </a:rPr>
              <a:t>tepung</a:t>
            </a:r>
            <a:r>
              <a:rPr lang="en-US" sz="1600" dirty="0">
                <a:solidFill>
                  <a:schemeClr val="accent2"/>
                </a:solidFill>
              </a:rPr>
              <a:t> </a:t>
            </a:r>
            <a:r>
              <a:rPr lang="en-US" sz="1600" dirty="0" err="1">
                <a:solidFill>
                  <a:schemeClr val="accent2"/>
                </a:solidFill>
              </a:rPr>
              <a:t>ubi</a:t>
            </a:r>
            <a:r>
              <a:rPr lang="en-US" sz="1600" dirty="0">
                <a:solidFill>
                  <a:schemeClr val="accent2"/>
                </a:solidFill>
              </a:rPr>
              <a:t> </a:t>
            </a:r>
            <a:r>
              <a:rPr lang="en-US" sz="1600" dirty="0" err="1">
                <a:solidFill>
                  <a:schemeClr val="accent2"/>
                </a:solidFill>
              </a:rPr>
              <a:t>jalar</a:t>
            </a:r>
            <a:r>
              <a:rPr lang="en-US" sz="1600" dirty="0">
                <a:solidFill>
                  <a:schemeClr val="accent2"/>
                </a:solidFill>
              </a:rPr>
              <a:t> </a:t>
            </a:r>
            <a:r>
              <a:rPr lang="en-US" sz="1600" dirty="0" err="1">
                <a:solidFill>
                  <a:schemeClr val="accent2"/>
                </a:solidFill>
              </a:rPr>
              <a:t>ungu</a:t>
            </a:r>
            <a:r>
              <a:rPr lang="en-US" sz="1600" dirty="0">
                <a:solidFill>
                  <a:schemeClr val="accent2"/>
                </a:solidFill>
              </a:rPr>
              <a:t> </a:t>
            </a:r>
            <a:r>
              <a:rPr lang="en-US" sz="1600" dirty="0" err="1">
                <a:solidFill>
                  <a:schemeClr val="accent2"/>
                </a:solidFill>
              </a:rPr>
              <a:t>didapatkan</a:t>
            </a:r>
            <a:r>
              <a:rPr lang="en-US" sz="1600" dirty="0">
                <a:solidFill>
                  <a:schemeClr val="accent2"/>
                </a:solidFill>
              </a:rPr>
              <a:t> </a:t>
            </a:r>
            <a:r>
              <a:rPr lang="en-US" sz="1600" dirty="0" err="1">
                <a:solidFill>
                  <a:schemeClr val="accent2"/>
                </a:solidFill>
              </a:rPr>
              <a:t>hasil</a:t>
            </a:r>
            <a:r>
              <a:rPr lang="en-US" sz="1600" dirty="0">
                <a:solidFill>
                  <a:schemeClr val="accent2"/>
                </a:solidFill>
              </a:rPr>
              <a:t> </a:t>
            </a:r>
            <a:r>
              <a:rPr lang="en-US" sz="1600" dirty="0" err="1">
                <a:solidFill>
                  <a:schemeClr val="accent2"/>
                </a:solidFill>
              </a:rPr>
              <a:t>kadar</a:t>
            </a:r>
            <a:r>
              <a:rPr lang="en-US" sz="1600" dirty="0">
                <a:solidFill>
                  <a:schemeClr val="accent2"/>
                </a:solidFill>
              </a:rPr>
              <a:t> air, </a:t>
            </a:r>
            <a:r>
              <a:rPr lang="en-US" sz="1600" dirty="0" err="1">
                <a:solidFill>
                  <a:schemeClr val="accent2"/>
                </a:solidFill>
              </a:rPr>
              <a:t>abu</a:t>
            </a:r>
            <a:r>
              <a:rPr lang="en-US" sz="1600" dirty="0">
                <a:solidFill>
                  <a:schemeClr val="accent2"/>
                </a:solidFill>
              </a:rPr>
              <a:t>, protein, </a:t>
            </a:r>
            <a:r>
              <a:rPr lang="en-US" sz="1600" dirty="0" err="1">
                <a:solidFill>
                  <a:schemeClr val="accent2"/>
                </a:solidFill>
              </a:rPr>
              <a:t>dan</a:t>
            </a:r>
            <a:r>
              <a:rPr lang="en-US" sz="1600" dirty="0">
                <a:solidFill>
                  <a:schemeClr val="accent2"/>
                </a:solidFill>
              </a:rPr>
              <a:t> </a:t>
            </a:r>
            <a:r>
              <a:rPr lang="en-US" sz="1600" dirty="0" err="1">
                <a:solidFill>
                  <a:schemeClr val="accent2"/>
                </a:solidFill>
              </a:rPr>
              <a:t>serat</a:t>
            </a:r>
            <a:r>
              <a:rPr lang="en-US" sz="1600" dirty="0">
                <a:solidFill>
                  <a:schemeClr val="accent2"/>
                </a:solidFill>
              </a:rPr>
              <a:t> </a:t>
            </a:r>
            <a:r>
              <a:rPr lang="en-US" sz="1600" dirty="0" err="1">
                <a:solidFill>
                  <a:schemeClr val="accent2"/>
                </a:solidFill>
              </a:rPr>
              <a:t>kasar</a:t>
            </a:r>
            <a:r>
              <a:rPr lang="en-US" sz="1600" dirty="0">
                <a:solidFill>
                  <a:schemeClr val="accent2"/>
                </a:solidFill>
              </a:rPr>
              <a:t> mi </a:t>
            </a:r>
            <a:r>
              <a:rPr lang="en-US" sz="1600" dirty="0" err="1">
                <a:solidFill>
                  <a:schemeClr val="accent2"/>
                </a:solidFill>
              </a:rPr>
              <a:t>basah</a:t>
            </a:r>
            <a:r>
              <a:rPr lang="en-US" sz="1600" dirty="0">
                <a:solidFill>
                  <a:schemeClr val="accent2"/>
                </a:solidFill>
              </a:rPr>
              <a:t> </a:t>
            </a:r>
            <a:r>
              <a:rPr lang="en-US" sz="1600" dirty="0" err="1">
                <a:solidFill>
                  <a:schemeClr val="accent2"/>
                </a:solidFill>
              </a:rPr>
              <a:t>mengalami</a:t>
            </a:r>
            <a:r>
              <a:rPr lang="en-US" sz="1600" dirty="0">
                <a:solidFill>
                  <a:schemeClr val="accent2"/>
                </a:solidFill>
              </a:rPr>
              <a:t> </a:t>
            </a:r>
            <a:r>
              <a:rPr lang="en-US" sz="1600" dirty="0" err="1">
                <a:solidFill>
                  <a:schemeClr val="accent2"/>
                </a:solidFill>
              </a:rPr>
              <a:t>kenaikan</a:t>
            </a:r>
            <a:r>
              <a:rPr lang="en-US" sz="1600" dirty="0">
                <a:solidFill>
                  <a:schemeClr val="accent2"/>
                </a:solidFill>
              </a:rPr>
              <a:t> </a:t>
            </a:r>
            <a:r>
              <a:rPr lang="en-US" sz="1600" dirty="0" err="1">
                <a:solidFill>
                  <a:schemeClr val="accent2"/>
                </a:solidFill>
              </a:rPr>
              <a:t>seiring</a:t>
            </a:r>
            <a:r>
              <a:rPr lang="en-US" sz="1600" dirty="0">
                <a:solidFill>
                  <a:schemeClr val="accent2"/>
                </a:solidFill>
              </a:rPr>
              <a:t> </a:t>
            </a:r>
            <a:r>
              <a:rPr lang="en-US" sz="1600" dirty="0" err="1">
                <a:solidFill>
                  <a:schemeClr val="accent2"/>
                </a:solidFill>
              </a:rPr>
              <a:t>dengan</a:t>
            </a:r>
            <a:r>
              <a:rPr lang="en-US" sz="1600" dirty="0">
                <a:solidFill>
                  <a:schemeClr val="accent2"/>
                </a:solidFill>
              </a:rPr>
              <a:t> </a:t>
            </a:r>
            <a:r>
              <a:rPr lang="en-US" sz="1600" dirty="0" err="1">
                <a:solidFill>
                  <a:schemeClr val="accent2"/>
                </a:solidFill>
              </a:rPr>
              <a:t>bertambahnya</a:t>
            </a:r>
            <a:r>
              <a:rPr lang="en-US" sz="1600" dirty="0">
                <a:solidFill>
                  <a:schemeClr val="accent2"/>
                </a:solidFill>
              </a:rPr>
              <a:t> </a:t>
            </a:r>
            <a:r>
              <a:rPr lang="en-US" sz="1600" dirty="0" err="1">
                <a:solidFill>
                  <a:schemeClr val="accent2"/>
                </a:solidFill>
              </a:rPr>
              <a:t>konsentrasi</a:t>
            </a:r>
            <a:r>
              <a:rPr lang="en-US" sz="1600" dirty="0">
                <a:solidFill>
                  <a:schemeClr val="accent2"/>
                </a:solidFill>
              </a:rPr>
              <a:t> </a:t>
            </a:r>
            <a:r>
              <a:rPr lang="en-US" sz="1600" dirty="0" err="1">
                <a:solidFill>
                  <a:schemeClr val="accent2"/>
                </a:solidFill>
              </a:rPr>
              <a:t>koro</a:t>
            </a:r>
            <a:r>
              <a:rPr lang="en-US" sz="1600" dirty="0">
                <a:solidFill>
                  <a:schemeClr val="accent2"/>
                </a:solidFill>
              </a:rPr>
              <a:t> </a:t>
            </a:r>
            <a:r>
              <a:rPr lang="en-US" sz="1600" dirty="0" err="1">
                <a:solidFill>
                  <a:schemeClr val="accent2"/>
                </a:solidFill>
              </a:rPr>
              <a:t>glinding</a:t>
            </a:r>
            <a:r>
              <a:rPr lang="en-US" sz="1600" dirty="0">
                <a:solidFill>
                  <a:schemeClr val="accent2"/>
                </a:solidFill>
              </a:rPr>
              <a:t>. </a:t>
            </a:r>
          </a:p>
        </p:txBody>
      </p:sp>
      <p:sp>
        <p:nvSpPr>
          <p:cNvPr id="7" name="TextBox 6"/>
          <p:cNvSpPr txBox="1"/>
          <p:nvPr/>
        </p:nvSpPr>
        <p:spPr>
          <a:xfrm>
            <a:off x="304800" y="195590"/>
            <a:ext cx="3203056" cy="523220"/>
          </a:xfrm>
          <a:prstGeom prst="rect">
            <a:avLst/>
          </a:prstGeom>
          <a:noFill/>
        </p:spPr>
        <p:txBody>
          <a:bodyPr wrap="none" rtlCol="0">
            <a:spAutoFit/>
          </a:bodyPr>
          <a:lstStyle/>
          <a:p>
            <a:r>
              <a:rPr lang="en-US" sz="2800" b="1" dirty="0" err="1" smtClean="0"/>
              <a:t>Kerangka</a:t>
            </a:r>
            <a:r>
              <a:rPr lang="en-US" sz="2800" b="1" dirty="0" smtClean="0"/>
              <a:t> </a:t>
            </a:r>
            <a:r>
              <a:rPr lang="en-US" sz="2800" b="1" dirty="0" err="1" smtClean="0"/>
              <a:t>Pemikiran</a:t>
            </a:r>
            <a:endParaRPr lang="en-US" sz="2800" b="1" dirty="0"/>
          </a:p>
        </p:txBody>
      </p:sp>
      <p:sp>
        <p:nvSpPr>
          <p:cNvPr id="9" name="Rounded Rectangle 8"/>
          <p:cNvSpPr/>
          <p:nvPr/>
        </p:nvSpPr>
        <p:spPr>
          <a:xfrm>
            <a:off x="294290" y="3886200"/>
            <a:ext cx="8153400" cy="1371600"/>
          </a:xfrm>
          <a:prstGeom prst="roundRect">
            <a:avLst/>
          </a:prstGeom>
          <a:solidFill>
            <a:schemeClr val="accent2">
              <a:alpha val="3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indent="457200" algn="just"/>
            <a:r>
              <a:rPr lang="en-US" sz="1600" dirty="0" err="1">
                <a:solidFill>
                  <a:schemeClr val="accent2"/>
                </a:solidFill>
              </a:rPr>
              <a:t>Menurut</a:t>
            </a:r>
            <a:r>
              <a:rPr lang="en-US" sz="1600" dirty="0">
                <a:solidFill>
                  <a:schemeClr val="accent2"/>
                </a:solidFill>
              </a:rPr>
              <a:t> </a:t>
            </a:r>
            <a:r>
              <a:rPr lang="en-US" sz="1600" dirty="0" err="1">
                <a:solidFill>
                  <a:schemeClr val="accent2"/>
                </a:solidFill>
              </a:rPr>
              <a:t>Harahap</a:t>
            </a:r>
            <a:r>
              <a:rPr lang="en-US" sz="1600" dirty="0">
                <a:solidFill>
                  <a:schemeClr val="accent2"/>
                </a:solidFill>
              </a:rPr>
              <a:t> (2007), </a:t>
            </a:r>
            <a:r>
              <a:rPr lang="en-US" sz="1600" dirty="0" err="1">
                <a:solidFill>
                  <a:schemeClr val="accent2"/>
                </a:solidFill>
              </a:rPr>
              <a:t>jumlah</a:t>
            </a:r>
            <a:r>
              <a:rPr lang="en-US" sz="1600" dirty="0">
                <a:solidFill>
                  <a:schemeClr val="accent2"/>
                </a:solidFill>
              </a:rPr>
              <a:t> </a:t>
            </a:r>
            <a:r>
              <a:rPr lang="en-US" sz="1600" dirty="0" err="1">
                <a:solidFill>
                  <a:schemeClr val="accent2"/>
                </a:solidFill>
              </a:rPr>
              <a:t>penambahan</a:t>
            </a:r>
            <a:r>
              <a:rPr lang="en-US" sz="1600" dirty="0">
                <a:solidFill>
                  <a:schemeClr val="accent2"/>
                </a:solidFill>
              </a:rPr>
              <a:t> </a:t>
            </a:r>
            <a:r>
              <a:rPr lang="en-US" sz="1600" i="1" dirty="0">
                <a:solidFill>
                  <a:schemeClr val="accent2"/>
                </a:solidFill>
              </a:rPr>
              <a:t>sodium </a:t>
            </a:r>
            <a:r>
              <a:rPr lang="en-US" sz="1600" i="1" dirty="0" err="1">
                <a:solidFill>
                  <a:schemeClr val="accent2"/>
                </a:solidFill>
              </a:rPr>
              <a:t>tripoliphosfat</a:t>
            </a:r>
            <a:r>
              <a:rPr lang="en-US" sz="1600" i="1" dirty="0">
                <a:solidFill>
                  <a:schemeClr val="accent2"/>
                </a:solidFill>
              </a:rPr>
              <a:t> </a:t>
            </a:r>
            <a:r>
              <a:rPr lang="en-US" sz="1600" dirty="0" err="1">
                <a:solidFill>
                  <a:schemeClr val="accent2"/>
                </a:solidFill>
              </a:rPr>
              <a:t>berpengaruh</a:t>
            </a:r>
            <a:r>
              <a:rPr lang="en-US" sz="1600" dirty="0">
                <a:solidFill>
                  <a:schemeClr val="accent2"/>
                </a:solidFill>
              </a:rPr>
              <a:t> </a:t>
            </a:r>
            <a:r>
              <a:rPr lang="en-US" sz="1600" dirty="0" err="1">
                <a:solidFill>
                  <a:schemeClr val="accent2"/>
                </a:solidFill>
              </a:rPr>
              <a:t>sangat</a:t>
            </a:r>
            <a:r>
              <a:rPr lang="en-US" sz="1600" dirty="0">
                <a:solidFill>
                  <a:schemeClr val="accent2"/>
                </a:solidFill>
              </a:rPr>
              <a:t> </a:t>
            </a:r>
            <a:r>
              <a:rPr lang="en-US" sz="1600" dirty="0" err="1">
                <a:solidFill>
                  <a:schemeClr val="accent2"/>
                </a:solidFill>
              </a:rPr>
              <a:t>nyata</a:t>
            </a:r>
            <a:r>
              <a:rPr lang="en-US" sz="1600" dirty="0">
                <a:solidFill>
                  <a:schemeClr val="accent2"/>
                </a:solidFill>
              </a:rPr>
              <a:t>, </a:t>
            </a:r>
            <a:r>
              <a:rPr lang="en-US" sz="1600" dirty="0" err="1">
                <a:solidFill>
                  <a:schemeClr val="accent2"/>
                </a:solidFill>
              </a:rPr>
              <a:t>dimana</a:t>
            </a:r>
            <a:r>
              <a:rPr lang="en-US" sz="1600" dirty="0">
                <a:solidFill>
                  <a:schemeClr val="accent2"/>
                </a:solidFill>
              </a:rPr>
              <a:t> </a:t>
            </a:r>
            <a:r>
              <a:rPr lang="en-US" sz="1600" dirty="0" err="1">
                <a:solidFill>
                  <a:schemeClr val="accent2"/>
                </a:solidFill>
              </a:rPr>
              <a:t>hasil</a:t>
            </a:r>
            <a:r>
              <a:rPr lang="en-US" sz="1600" dirty="0">
                <a:solidFill>
                  <a:schemeClr val="accent2"/>
                </a:solidFill>
              </a:rPr>
              <a:t> </a:t>
            </a:r>
            <a:r>
              <a:rPr lang="en-US" sz="1600" dirty="0" err="1">
                <a:solidFill>
                  <a:schemeClr val="accent2"/>
                </a:solidFill>
              </a:rPr>
              <a:t>terbaik</a:t>
            </a:r>
            <a:r>
              <a:rPr lang="en-US" sz="1600" dirty="0">
                <a:solidFill>
                  <a:schemeClr val="accent2"/>
                </a:solidFill>
              </a:rPr>
              <a:t> </a:t>
            </a:r>
            <a:r>
              <a:rPr lang="en-US" sz="1600" dirty="0" err="1">
                <a:solidFill>
                  <a:schemeClr val="accent2"/>
                </a:solidFill>
              </a:rPr>
              <a:t>penambahan</a:t>
            </a:r>
            <a:r>
              <a:rPr lang="en-US" sz="1600" dirty="0">
                <a:solidFill>
                  <a:schemeClr val="accent2"/>
                </a:solidFill>
              </a:rPr>
              <a:t> </a:t>
            </a:r>
            <a:r>
              <a:rPr lang="en-US" sz="1600" i="1" dirty="0">
                <a:solidFill>
                  <a:schemeClr val="accent2"/>
                </a:solidFill>
              </a:rPr>
              <a:t>sodium </a:t>
            </a:r>
            <a:r>
              <a:rPr lang="en-US" sz="1600" i="1" dirty="0" err="1">
                <a:solidFill>
                  <a:schemeClr val="accent2"/>
                </a:solidFill>
              </a:rPr>
              <a:t>tripoliphosfat</a:t>
            </a:r>
            <a:r>
              <a:rPr lang="en-US" sz="1600" i="1" dirty="0">
                <a:solidFill>
                  <a:schemeClr val="accent2"/>
                </a:solidFill>
              </a:rPr>
              <a:t> </a:t>
            </a:r>
            <a:r>
              <a:rPr lang="en-US" sz="1600" dirty="0" err="1">
                <a:solidFill>
                  <a:schemeClr val="accent2"/>
                </a:solidFill>
              </a:rPr>
              <a:t>yaitu</a:t>
            </a:r>
            <a:r>
              <a:rPr lang="en-US" sz="1600" dirty="0">
                <a:solidFill>
                  <a:schemeClr val="accent2"/>
                </a:solidFill>
              </a:rPr>
              <a:t> 0,25%. Kadar air </a:t>
            </a:r>
            <a:r>
              <a:rPr lang="en-US" sz="1600" dirty="0" err="1">
                <a:solidFill>
                  <a:schemeClr val="accent2"/>
                </a:solidFill>
              </a:rPr>
              <a:t>diperoleh</a:t>
            </a:r>
            <a:r>
              <a:rPr lang="en-US" sz="1600" dirty="0">
                <a:solidFill>
                  <a:schemeClr val="accent2"/>
                </a:solidFill>
              </a:rPr>
              <a:t> 72,23%, </a:t>
            </a:r>
            <a:r>
              <a:rPr lang="en-US" sz="1600" dirty="0" err="1">
                <a:solidFill>
                  <a:schemeClr val="accent2"/>
                </a:solidFill>
              </a:rPr>
              <a:t>kadar</a:t>
            </a:r>
            <a:r>
              <a:rPr lang="en-US" sz="1600" dirty="0">
                <a:solidFill>
                  <a:schemeClr val="accent2"/>
                </a:solidFill>
              </a:rPr>
              <a:t> protein 0,74%, </a:t>
            </a:r>
            <a:r>
              <a:rPr lang="en-US" sz="1600" dirty="0" err="1">
                <a:solidFill>
                  <a:schemeClr val="accent2"/>
                </a:solidFill>
              </a:rPr>
              <a:t>kadar</a:t>
            </a:r>
            <a:r>
              <a:rPr lang="en-US" sz="1600" dirty="0">
                <a:solidFill>
                  <a:schemeClr val="accent2"/>
                </a:solidFill>
              </a:rPr>
              <a:t> </a:t>
            </a:r>
            <a:r>
              <a:rPr lang="en-US" sz="1600" dirty="0" err="1">
                <a:solidFill>
                  <a:schemeClr val="accent2"/>
                </a:solidFill>
              </a:rPr>
              <a:t>abu</a:t>
            </a:r>
            <a:r>
              <a:rPr lang="en-US" sz="1600" dirty="0">
                <a:solidFill>
                  <a:schemeClr val="accent2"/>
                </a:solidFill>
              </a:rPr>
              <a:t> 2,53%, </a:t>
            </a:r>
            <a:r>
              <a:rPr lang="en-US" sz="1600" dirty="0" err="1">
                <a:solidFill>
                  <a:schemeClr val="accent2"/>
                </a:solidFill>
              </a:rPr>
              <a:t>dan</a:t>
            </a:r>
            <a:r>
              <a:rPr lang="en-US" sz="1600" dirty="0">
                <a:solidFill>
                  <a:schemeClr val="accent2"/>
                </a:solidFill>
              </a:rPr>
              <a:t> </a:t>
            </a:r>
            <a:r>
              <a:rPr lang="en-US" sz="1600" dirty="0" err="1">
                <a:solidFill>
                  <a:schemeClr val="accent2"/>
                </a:solidFill>
              </a:rPr>
              <a:t>nilai</a:t>
            </a:r>
            <a:r>
              <a:rPr lang="en-US" sz="1600" dirty="0">
                <a:solidFill>
                  <a:schemeClr val="accent2"/>
                </a:solidFill>
              </a:rPr>
              <a:t> </a:t>
            </a:r>
            <a:r>
              <a:rPr lang="en-US" sz="1600" dirty="0" err="1">
                <a:solidFill>
                  <a:schemeClr val="accent2"/>
                </a:solidFill>
              </a:rPr>
              <a:t>organoleptik</a:t>
            </a:r>
            <a:r>
              <a:rPr lang="en-US" sz="1600" dirty="0">
                <a:solidFill>
                  <a:schemeClr val="accent2"/>
                </a:solidFill>
              </a:rPr>
              <a:t> </a:t>
            </a:r>
            <a:r>
              <a:rPr lang="en-US" sz="1600" dirty="0" err="1">
                <a:solidFill>
                  <a:schemeClr val="accent2"/>
                </a:solidFill>
              </a:rPr>
              <a:t>untuk</a:t>
            </a:r>
            <a:r>
              <a:rPr lang="en-US" sz="1600" dirty="0">
                <a:solidFill>
                  <a:schemeClr val="accent2"/>
                </a:solidFill>
              </a:rPr>
              <a:t> </a:t>
            </a:r>
            <a:r>
              <a:rPr lang="en-US" sz="1600" dirty="0" err="1">
                <a:solidFill>
                  <a:schemeClr val="accent2"/>
                </a:solidFill>
              </a:rPr>
              <a:t>atribut</a:t>
            </a:r>
            <a:r>
              <a:rPr lang="en-US" sz="1600" dirty="0">
                <a:solidFill>
                  <a:schemeClr val="accent2"/>
                </a:solidFill>
              </a:rPr>
              <a:t> rasa </a:t>
            </a:r>
            <a:r>
              <a:rPr lang="en-US" sz="1600" dirty="0" err="1">
                <a:solidFill>
                  <a:schemeClr val="accent2"/>
                </a:solidFill>
              </a:rPr>
              <a:t>dan</a:t>
            </a:r>
            <a:r>
              <a:rPr lang="en-US" sz="1600" dirty="0">
                <a:solidFill>
                  <a:schemeClr val="accent2"/>
                </a:solidFill>
              </a:rPr>
              <a:t> </a:t>
            </a:r>
            <a:r>
              <a:rPr lang="en-US" sz="1600" dirty="0" err="1">
                <a:solidFill>
                  <a:schemeClr val="accent2"/>
                </a:solidFill>
              </a:rPr>
              <a:t>tekstur</a:t>
            </a:r>
            <a:r>
              <a:rPr lang="en-US" sz="1600" dirty="0">
                <a:solidFill>
                  <a:schemeClr val="accent2"/>
                </a:solidFill>
              </a:rPr>
              <a:t> </a:t>
            </a:r>
            <a:r>
              <a:rPr lang="en-US" sz="1600" dirty="0" err="1" smtClean="0">
                <a:solidFill>
                  <a:schemeClr val="accent2"/>
                </a:solidFill>
              </a:rPr>
              <a:t>berpengaruh</a:t>
            </a:r>
            <a:r>
              <a:rPr lang="en-US" sz="1600" dirty="0" smtClean="0">
                <a:solidFill>
                  <a:schemeClr val="accent2"/>
                </a:solidFill>
              </a:rPr>
              <a:t> </a:t>
            </a:r>
            <a:r>
              <a:rPr lang="en-US" sz="1600" dirty="0" err="1" smtClean="0">
                <a:solidFill>
                  <a:schemeClr val="accent2"/>
                </a:solidFill>
              </a:rPr>
              <a:t>nyata</a:t>
            </a:r>
            <a:r>
              <a:rPr lang="en-US" sz="1600" i="1" dirty="0">
                <a:solidFill>
                  <a:schemeClr val="accent2"/>
                </a:solidFill>
              </a:rPr>
              <a:t> </a:t>
            </a:r>
            <a:r>
              <a:rPr lang="en-US" sz="1600" dirty="0" err="1" smtClean="0">
                <a:solidFill>
                  <a:schemeClr val="accent2"/>
                </a:solidFill>
              </a:rPr>
              <a:t>dengan</a:t>
            </a:r>
            <a:r>
              <a:rPr lang="en-US" sz="1600" dirty="0" smtClean="0">
                <a:solidFill>
                  <a:schemeClr val="accent2"/>
                </a:solidFill>
              </a:rPr>
              <a:t> </a:t>
            </a:r>
            <a:r>
              <a:rPr lang="en-US" sz="1600" dirty="0" err="1">
                <a:solidFill>
                  <a:schemeClr val="accent2"/>
                </a:solidFill>
              </a:rPr>
              <a:t>adanya</a:t>
            </a:r>
            <a:r>
              <a:rPr lang="en-US" sz="1600" dirty="0">
                <a:solidFill>
                  <a:schemeClr val="accent2"/>
                </a:solidFill>
              </a:rPr>
              <a:t> </a:t>
            </a:r>
            <a:r>
              <a:rPr lang="en-US" sz="1600" dirty="0" err="1">
                <a:solidFill>
                  <a:schemeClr val="accent2"/>
                </a:solidFill>
              </a:rPr>
              <a:t>penambahan</a:t>
            </a:r>
            <a:r>
              <a:rPr lang="en-US" sz="1600" dirty="0">
                <a:solidFill>
                  <a:schemeClr val="accent2"/>
                </a:solidFill>
              </a:rPr>
              <a:t> </a:t>
            </a:r>
            <a:r>
              <a:rPr lang="en-US" sz="1600" i="1" dirty="0">
                <a:solidFill>
                  <a:schemeClr val="accent2"/>
                </a:solidFill>
              </a:rPr>
              <a:t>sodium </a:t>
            </a:r>
            <a:r>
              <a:rPr lang="en-US" sz="1600" i="1" dirty="0" err="1">
                <a:solidFill>
                  <a:schemeClr val="accent2"/>
                </a:solidFill>
              </a:rPr>
              <a:t>tripoliphosfat</a:t>
            </a:r>
            <a:r>
              <a:rPr lang="en-US" sz="1600" i="1" dirty="0" smtClean="0">
                <a:solidFill>
                  <a:schemeClr val="accent2"/>
                </a:solidFill>
              </a:rPr>
              <a:t>.</a:t>
            </a:r>
            <a:endParaRPr lang="en-US" sz="1600" dirty="0">
              <a:solidFill>
                <a:schemeClr val="accent2"/>
              </a:solidFill>
            </a:endParaRPr>
          </a:p>
        </p:txBody>
      </p:sp>
      <p:sp>
        <p:nvSpPr>
          <p:cNvPr id="10" name="Rounded Rectangle 9"/>
          <p:cNvSpPr/>
          <p:nvPr/>
        </p:nvSpPr>
        <p:spPr>
          <a:xfrm>
            <a:off x="685800" y="5410200"/>
            <a:ext cx="8153400" cy="1219200"/>
          </a:xfrm>
          <a:prstGeom prst="roundRect">
            <a:avLst/>
          </a:prstGeom>
          <a:solidFill>
            <a:schemeClr val="accent4">
              <a:alpha val="3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indent="457200" algn="just"/>
            <a:r>
              <a:rPr lang="en-US" sz="1600" dirty="0" err="1" smtClean="0">
                <a:solidFill>
                  <a:schemeClr val="accent2"/>
                </a:solidFill>
              </a:rPr>
              <a:t>Menurut</a:t>
            </a:r>
            <a:r>
              <a:rPr lang="en-US" sz="1600" dirty="0" smtClean="0">
                <a:solidFill>
                  <a:schemeClr val="accent2"/>
                </a:solidFill>
              </a:rPr>
              <a:t> </a:t>
            </a:r>
            <a:r>
              <a:rPr lang="en-US" sz="1600" dirty="0" err="1" smtClean="0">
                <a:solidFill>
                  <a:schemeClr val="accent2"/>
                </a:solidFill>
              </a:rPr>
              <a:t>Agusrina</a:t>
            </a:r>
            <a:r>
              <a:rPr lang="en-US" sz="1600" dirty="0" smtClean="0">
                <a:solidFill>
                  <a:schemeClr val="accent2"/>
                </a:solidFill>
              </a:rPr>
              <a:t> (2008), </a:t>
            </a:r>
            <a:r>
              <a:rPr lang="en-US" sz="1600" dirty="0" err="1" smtClean="0">
                <a:solidFill>
                  <a:schemeClr val="accent2"/>
                </a:solidFill>
              </a:rPr>
              <a:t>semakin</a:t>
            </a:r>
            <a:r>
              <a:rPr lang="en-US" sz="1600" dirty="0" smtClean="0">
                <a:solidFill>
                  <a:schemeClr val="accent2"/>
                </a:solidFill>
              </a:rPr>
              <a:t> </a:t>
            </a:r>
            <a:r>
              <a:rPr lang="en-US" sz="1600" dirty="0" err="1" smtClean="0">
                <a:solidFill>
                  <a:schemeClr val="accent2"/>
                </a:solidFill>
              </a:rPr>
              <a:t>tinggi</a:t>
            </a:r>
            <a:r>
              <a:rPr lang="en-US" sz="1600" dirty="0" smtClean="0">
                <a:solidFill>
                  <a:schemeClr val="accent2"/>
                </a:solidFill>
              </a:rPr>
              <a:t> </a:t>
            </a:r>
            <a:r>
              <a:rPr lang="en-US" sz="1600" dirty="0" err="1" smtClean="0">
                <a:solidFill>
                  <a:schemeClr val="accent2"/>
                </a:solidFill>
              </a:rPr>
              <a:t>konsentrasi</a:t>
            </a:r>
            <a:r>
              <a:rPr lang="en-US" sz="1600" dirty="0" smtClean="0">
                <a:solidFill>
                  <a:schemeClr val="accent2"/>
                </a:solidFill>
              </a:rPr>
              <a:t> </a:t>
            </a:r>
            <a:r>
              <a:rPr lang="en-US" sz="1600" i="1" dirty="0" smtClean="0">
                <a:solidFill>
                  <a:schemeClr val="accent2"/>
                </a:solidFill>
              </a:rPr>
              <a:t>sodium </a:t>
            </a:r>
            <a:r>
              <a:rPr lang="en-US" sz="1600" i="1" dirty="0" err="1" smtClean="0">
                <a:solidFill>
                  <a:schemeClr val="accent2"/>
                </a:solidFill>
              </a:rPr>
              <a:t>tripolyphosphate</a:t>
            </a:r>
            <a:r>
              <a:rPr lang="en-US" sz="1600" dirty="0" smtClean="0">
                <a:solidFill>
                  <a:schemeClr val="accent2"/>
                </a:solidFill>
              </a:rPr>
              <a:t> yang </a:t>
            </a:r>
            <a:r>
              <a:rPr lang="en-US" sz="1600" dirty="0" err="1" smtClean="0">
                <a:solidFill>
                  <a:schemeClr val="accent2"/>
                </a:solidFill>
              </a:rPr>
              <a:t>ditambahkan</a:t>
            </a:r>
            <a:r>
              <a:rPr lang="en-US" sz="1600" dirty="0" smtClean="0">
                <a:solidFill>
                  <a:schemeClr val="accent2"/>
                </a:solidFill>
              </a:rPr>
              <a:t> </a:t>
            </a:r>
            <a:r>
              <a:rPr lang="en-US" sz="1600" dirty="0" err="1" smtClean="0">
                <a:solidFill>
                  <a:schemeClr val="accent2"/>
                </a:solidFill>
              </a:rPr>
              <a:t>maka</a:t>
            </a:r>
            <a:r>
              <a:rPr lang="en-US" sz="1600" dirty="0" smtClean="0">
                <a:solidFill>
                  <a:schemeClr val="accent2"/>
                </a:solidFill>
              </a:rPr>
              <a:t> </a:t>
            </a:r>
            <a:r>
              <a:rPr lang="en-US" sz="1600" dirty="0" err="1" smtClean="0">
                <a:solidFill>
                  <a:schemeClr val="accent2"/>
                </a:solidFill>
              </a:rPr>
              <a:t>kadar</a:t>
            </a:r>
            <a:r>
              <a:rPr lang="en-US" sz="1600" dirty="0" smtClean="0">
                <a:solidFill>
                  <a:schemeClr val="accent2"/>
                </a:solidFill>
              </a:rPr>
              <a:t> air </a:t>
            </a:r>
            <a:r>
              <a:rPr lang="en-US" sz="1600" dirty="0" err="1" smtClean="0">
                <a:solidFill>
                  <a:schemeClr val="accent2"/>
                </a:solidFill>
              </a:rPr>
              <a:t>mie</a:t>
            </a:r>
            <a:r>
              <a:rPr lang="en-US" sz="1600" dirty="0" smtClean="0">
                <a:solidFill>
                  <a:schemeClr val="accent2"/>
                </a:solidFill>
              </a:rPr>
              <a:t> </a:t>
            </a:r>
            <a:r>
              <a:rPr lang="en-US" sz="1600" dirty="0" err="1" smtClean="0">
                <a:solidFill>
                  <a:schemeClr val="accent2"/>
                </a:solidFill>
              </a:rPr>
              <a:t>basah</a:t>
            </a:r>
            <a:r>
              <a:rPr lang="en-US" sz="1600" dirty="0" smtClean="0">
                <a:solidFill>
                  <a:schemeClr val="accent2"/>
                </a:solidFill>
              </a:rPr>
              <a:t> </a:t>
            </a:r>
            <a:r>
              <a:rPr lang="en-US" sz="1600" dirty="0" err="1" smtClean="0">
                <a:solidFill>
                  <a:schemeClr val="accent2"/>
                </a:solidFill>
              </a:rPr>
              <a:t>semakin</a:t>
            </a:r>
            <a:r>
              <a:rPr lang="en-US" sz="1600" dirty="0" smtClean="0">
                <a:solidFill>
                  <a:schemeClr val="accent2"/>
                </a:solidFill>
              </a:rPr>
              <a:t> </a:t>
            </a:r>
            <a:r>
              <a:rPr lang="en-US" sz="1600" dirty="0" err="1" smtClean="0">
                <a:solidFill>
                  <a:schemeClr val="accent2"/>
                </a:solidFill>
              </a:rPr>
              <a:t>tinggi</a:t>
            </a:r>
            <a:r>
              <a:rPr lang="en-US" sz="1600" dirty="0" smtClean="0">
                <a:solidFill>
                  <a:schemeClr val="accent2"/>
                </a:solidFill>
              </a:rPr>
              <a:t>. </a:t>
            </a:r>
            <a:r>
              <a:rPr lang="en-US" sz="1600" dirty="0" err="1" smtClean="0">
                <a:solidFill>
                  <a:schemeClr val="accent2"/>
                </a:solidFill>
              </a:rPr>
              <a:t>Menurut</a:t>
            </a:r>
            <a:r>
              <a:rPr lang="en-US" sz="1600" dirty="0" smtClean="0">
                <a:solidFill>
                  <a:schemeClr val="accent2"/>
                </a:solidFill>
              </a:rPr>
              <a:t> </a:t>
            </a:r>
            <a:r>
              <a:rPr lang="en-US" sz="1600" dirty="0" err="1" smtClean="0">
                <a:solidFill>
                  <a:schemeClr val="accent2"/>
                </a:solidFill>
              </a:rPr>
              <a:t>Ernawati</a:t>
            </a:r>
            <a:r>
              <a:rPr lang="en-US" sz="1600" dirty="0" smtClean="0">
                <a:solidFill>
                  <a:schemeClr val="accent2"/>
                </a:solidFill>
              </a:rPr>
              <a:t> (2010), </a:t>
            </a:r>
            <a:r>
              <a:rPr lang="en-US" sz="1600" dirty="0" err="1">
                <a:solidFill>
                  <a:schemeClr val="accent2"/>
                </a:solidFill>
              </a:rPr>
              <a:t>p</a:t>
            </a:r>
            <a:r>
              <a:rPr lang="en-US" sz="1600" dirty="0" err="1" smtClean="0">
                <a:solidFill>
                  <a:schemeClr val="accent2"/>
                </a:solidFill>
              </a:rPr>
              <a:t>enggunaan</a:t>
            </a:r>
            <a:r>
              <a:rPr lang="en-US" sz="1600" dirty="0" smtClean="0">
                <a:solidFill>
                  <a:schemeClr val="accent2"/>
                </a:solidFill>
              </a:rPr>
              <a:t> </a:t>
            </a:r>
            <a:r>
              <a:rPr lang="en-US" sz="1600" dirty="0" err="1">
                <a:solidFill>
                  <a:schemeClr val="accent2"/>
                </a:solidFill>
              </a:rPr>
              <a:t>polifosfat</a:t>
            </a:r>
            <a:r>
              <a:rPr lang="en-US" sz="1600" dirty="0">
                <a:solidFill>
                  <a:schemeClr val="accent2"/>
                </a:solidFill>
              </a:rPr>
              <a:t> </a:t>
            </a:r>
            <a:r>
              <a:rPr lang="en-US" sz="1600" dirty="0" err="1">
                <a:solidFill>
                  <a:schemeClr val="accent2"/>
                </a:solidFill>
              </a:rPr>
              <a:t>dalam</a:t>
            </a:r>
            <a:r>
              <a:rPr lang="en-US" sz="1600" dirty="0">
                <a:solidFill>
                  <a:schemeClr val="accent2"/>
                </a:solidFill>
              </a:rPr>
              <a:t> </a:t>
            </a:r>
            <a:r>
              <a:rPr lang="en-US" sz="1600" dirty="0" err="1">
                <a:solidFill>
                  <a:schemeClr val="accent2"/>
                </a:solidFill>
              </a:rPr>
              <a:t>bahan</a:t>
            </a:r>
            <a:r>
              <a:rPr lang="en-US" sz="1600" dirty="0">
                <a:solidFill>
                  <a:schemeClr val="accent2"/>
                </a:solidFill>
              </a:rPr>
              <a:t> </a:t>
            </a:r>
            <a:r>
              <a:rPr lang="en-US" sz="1600" dirty="0" err="1">
                <a:solidFill>
                  <a:schemeClr val="accent2"/>
                </a:solidFill>
              </a:rPr>
              <a:t>makanan</a:t>
            </a:r>
            <a:r>
              <a:rPr lang="en-US" sz="1600" dirty="0">
                <a:solidFill>
                  <a:schemeClr val="accent2"/>
                </a:solidFill>
              </a:rPr>
              <a:t> </a:t>
            </a:r>
            <a:r>
              <a:rPr lang="en-US" sz="1600" dirty="0" err="1">
                <a:solidFill>
                  <a:schemeClr val="accent2"/>
                </a:solidFill>
              </a:rPr>
              <a:t>berpati</a:t>
            </a:r>
            <a:r>
              <a:rPr lang="en-US" sz="1600" dirty="0">
                <a:solidFill>
                  <a:schemeClr val="accent2"/>
                </a:solidFill>
              </a:rPr>
              <a:t> </a:t>
            </a:r>
            <a:r>
              <a:rPr lang="en-US" sz="1600" dirty="0" err="1">
                <a:solidFill>
                  <a:schemeClr val="accent2"/>
                </a:solidFill>
              </a:rPr>
              <a:t>dapat</a:t>
            </a:r>
            <a:r>
              <a:rPr lang="en-US" sz="1600" dirty="0">
                <a:solidFill>
                  <a:schemeClr val="accent2"/>
                </a:solidFill>
              </a:rPr>
              <a:t> </a:t>
            </a:r>
            <a:r>
              <a:rPr lang="en-US" sz="1600" dirty="0" err="1">
                <a:solidFill>
                  <a:schemeClr val="accent2"/>
                </a:solidFill>
              </a:rPr>
              <a:t>meningkatkan</a:t>
            </a:r>
            <a:r>
              <a:rPr lang="en-US" sz="1600" dirty="0">
                <a:solidFill>
                  <a:schemeClr val="accent2"/>
                </a:solidFill>
              </a:rPr>
              <a:t> </a:t>
            </a:r>
            <a:r>
              <a:rPr lang="en-US" sz="1600" i="1" dirty="0">
                <a:solidFill>
                  <a:schemeClr val="accent2"/>
                </a:solidFill>
              </a:rPr>
              <a:t>Water Holding Capacity </a:t>
            </a:r>
            <a:r>
              <a:rPr lang="en-US" sz="1600" dirty="0">
                <a:solidFill>
                  <a:schemeClr val="accent2"/>
                </a:solidFill>
              </a:rPr>
              <a:t>(WHC) </a:t>
            </a:r>
            <a:r>
              <a:rPr lang="en-US" sz="1600" dirty="0" err="1">
                <a:solidFill>
                  <a:schemeClr val="accent2"/>
                </a:solidFill>
              </a:rPr>
              <a:t>sehingga</a:t>
            </a:r>
            <a:r>
              <a:rPr lang="en-US" sz="1600" dirty="0">
                <a:solidFill>
                  <a:schemeClr val="accent2"/>
                </a:solidFill>
              </a:rPr>
              <a:t> </a:t>
            </a:r>
            <a:r>
              <a:rPr lang="en-US" sz="1600" dirty="0" err="1">
                <a:solidFill>
                  <a:schemeClr val="accent2"/>
                </a:solidFill>
              </a:rPr>
              <a:t>akan</a:t>
            </a:r>
            <a:r>
              <a:rPr lang="en-US" sz="1600" dirty="0">
                <a:solidFill>
                  <a:schemeClr val="accent2"/>
                </a:solidFill>
              </a:rPr>
              <a:t> </a:t>
            </a:r>
            <a:r>
              <a:rPr lang="en-US" sz="1600" dirty="0" err="1">
                <a:solidFill>
                  <a:schemeClr val="accent2"/>
                </a:solidFill>
              </a:rPr>
              <a:t>mengakibatkan</a:t>
            </a:r>
            <a:r>
              <a:rPr lang="en-US" sz="1600" dirty="0">
                <a:solidFill>
                  <a:schemeClr val="accent2"/>
                </a:solidFill>
              </a:rPr>
              <a:t> </a:t>
            </a:r>
            <a:r>
              <a:rPr lang="en-US" sz="1600" dirty="0" err="1">
                <a:solidFill>
                  <a:schemeClr val="accent2"/>
                </a:solidFill>
              </a:rPr>
              <a:t>massa</a:t>
            </a:r>
            <a:r>
              <a:rPr lang="en-US" sz="1600" dirty="0">
                <a:solidFill>
                  <a:schemeClr val="accent2"/>
                </a:solidFill>
              </a:rPr>
              <a:t> yang </a:t>
            </a:r>
            <a:r>
              <a:rPr lang="en-US" sz="1600" dirty="0" err="1">
                <a:solidFill>
                  <a:schemeClr val="accent2"/>
                </a:solidFill>
              </a:rPr>
              <a:t>kenyal</a:t>
            </a:r>
            <a:r>
              <a:rPr lang="en-US" sz="1600" dirty="0">
                <a:solidFill>
                  <a:schemeClr val="accent2"/>
                </a:solidFill>
              </a:rPr>
              <a:t>. </a:t>
            </a:r>
            <a:r>
              <a:rPr lang="en-US" sz="1600" dirty="0" err="1">
                <a:solidFill>
                  <a:schemeClr val="accent2"/>
                </a:solidFill>
              </a:rPr>
              <a:t>Penggunaan</a:t>
            </a:r>
            <a:r>
              <a:rPr lang="en-US" sz="1600" dirty="0">
                <a:solidFill>
                  <a:schemeClr val="accent2"/>
                </a:solidFill>
              </a:rPr>
              <a:t> </a:t>
            </a:r>
            <a:r>
              <a:rPr lang="en-US" sz="1600" dirty="0" err="1">
                <a:solidFill>
                  <a:schemeClr val="accent2"/>
                </a:solidFill>
              </a:rPr>
              <a:t>polifosfat</a:t>
            </a:r>
            <a:r>
              <a:rPr lang="en-US" sz="1600" dirty="0">
                <a:solidFill>
                  <a:schemeClr val="accent2"/>
                </a:solidFill>
              </a:rPr>
              <a:t> </a:t>
            </a:r>
            <a:r>
              <a:rPr lang="en-US" sz="1600" dirty="0" err="1">
                <a:solidFill>
                  <a:schemeClr val="accent2"/>
                </a:solidFill>
              </a:rPr>
              <a:t>dalam</a:t>
            </a:r>
            <a:r>
              <a:rPr lang="en-US" sz="1600" dirty="0">
                <a:solidFill>
                  <a:schemeClr val="accent2"/>
                </a:solidFill>
              </a:rPr>
              <a:t> </a:t>
            </a:r>
            <a:r>
              <a:rPr lang="en-US" sz="1600" dirty="0" err="1">
                <a:solidFill>
                  <a:schemeClr val="accent2"/>
                </a:solidFill>
              </a:rPr>
              <a:t>pengolahan</a:t>
            </a:r>
            <a:r>
              <a:rPr lang="en-US" sz="1600" dirty="0">
                <a:solidFill>
                  <a:schemeClr val="accent2"/>
                </a:solidFill>
              </a:rPr>
              <a:t> </a:t>
            </a:r>
            <a:r>
              <a:rPr lang="en-US" sz="1600" dirty="0" err="1">
                <a:solidFill>
                  <a:schemeClr val="accent2"/>
                </a:solidFill>
              </a:rPr>
              <a:t>makanan</a:t>
            </a:r>
            <a:r>
              <a:rPr lang="en-US" sz="1600" dirty="0">
                <a:solidFill>
                  <a:schemeClr val="accent2"/>
                </a:solidFill>
              </a:rPr>
              <a:t> </a:t>
            </a:r>
            <a:r>
              <a:rPr lang="en-US" sz="1600" dirty="0" err="1">
                <a:solidFill>
                  <a:schemeClr val="accent2"/>
                </a:solidFill>
              </a:rPr>
              <a:t>adalah</a:t>
            </a:r>
            <a:r>
              <a:rPr lang="en-US" sz="1600" dirty="0">
                <a:solidFill>
                  <a:schemeClr val="accent2"/>
                </a:solidFill>
              </a:rPr>
              <a:t> </a:t>
            </a:r>
            <a:r>
              <a:rPr lang="en-US" sz="1600" dirty="0" err="1">
                <a:solidFill>
                  <a:schemeClr val="accent2"/>
                </a:solidFill>
              </a:rPr>
              <a:t>pada</a:t>
            </a:r>
            <a:r>
              <a:rPr lang="en-US" sz="1600" dirty="0">
                <a:solidFill>
                  <a:schemeClr val="accent2"/>
                </a:solidFill>
              </a:rPr>
              <a:t> </a:t>
            </a:r>
            <a:r>
              <a:rPr lang="en-US" sz="1600" dirty="0" err="1">
                <a:solidFill>
                  <a:schemeClr val="accent2"/>
                </a:solidFill>
              </a:rPr>
              <a:t>dosis</a:t>
            </a:r>
            <a:r>
              <a:rPr lang="en-US" sz="1600" dirty="0">
                <a:solidFill>
                  <a:schemeClr val="accent2"/>
                </a:solidFill>
              </a:rPr>
              <a:t> 0,3%-0,5% </a:t>
            </a:r>
            <a:r>
              <a:rPr lang="en-US" sz="1600" dirty="0" err="1">
                <a:solidFill>
                  <a:schemeClr val="accent2"/>
                </a:solidFill>
              </a:rPr>
              <a:t>dari</a:t>
            </a:r>
            <a:r>
              <a:rPr lang="en-US" sz="1600" dirty="0">
                <a:solidFill>
                  <a:schemeClr val="accent2"/>
                </a:solidFill>
              </a:rPr>
              <a:t> total </a:t>
            </a:r>
            <a:r>
              <a:rPr lang="en-US" sz="1600" dirty="0" err="1">
                <a:solidFill>
                  <a:schemeClr val="accent2"/>
                </a:solidFill>
              </a:rPr>
              <a:t>adonan</a:t>
            </a:r>
            <a:r>
              <a:rPr lang="en-US" sz="1600" dirty="0">
                <a:solidFill>
                  <a:schemeClr val="accent2"/>
                </a:solidFill>
              </a:rPr>
              <a:t> yang </a:t>
            </a:r>
            <a:r>
              <a:rPr lang="en-US" sz="1600" dirty="0" err="1" smtClean="0">
                <a:solidFill>
                  <a:schemeClr val="accent2"/>
                </a:solidFill>
              </a:rPr>
              <a:t>digunakan</a:t>
            </a:r>
            <a:r>
              <a:rPr lang="en-US" sz="1600" dirty="0">
                <a:solidFill>
                  <a:schemeClr val="accent2"/>
                </a:solidFill>
              </a:rPr>
              <a:t>.</a:t>
            </a:r>
          </a:p>
        </p:txBody>
      </p:sp>
    </p:spTree>
    <p:extLst>
      <p:ext uri="{BB962C8B-B14F-4D97-AF65-F5344CB8AC3E}">
        <p14:creationId xmlns:p14="http://schemas.microsoft.com/office/powerpoint/2010/main" val="124270947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Diagram 3"/>
          <p:cNvGraphicFramePr/>
          <p:nvPr>
            <p:extLst>
              <p:ext uri="{D42A27DB-BD31-4B8C-83A1-F6EECF244321}">
                <p14:modId xmlns:p14="http://schemas.microsoft.com/office/powerpoint/2010/main" val="2274318477"/>
              </p:ext>
            </p:extLst>
          </p:nvPr>
        </p:nvGraphicFramePr>
        <p:xfrm>
          <a:off x="292043" y="152400"/>
          <a:ext cx="85344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Oval 18"/>
          <p:cNvSpPr/>
          <p:nvPr/>
        </p:nvSpPr>
        <p:spPr>
          <a:xfrm>
            <a:off x="6691952" y="5562600"/>
            <a:ext cx="1066800" cy="1056605"/>
          </a:xfrm>
          <a:prstGeom prst="ellipse">
            <a:avLst/>
          </a:prstGeom>
          <a:solidFill>
            <a:schemeClr val="accent1">
              <a:lumMod val="75000"/>
            </a:scheme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2376157198"/>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000"/>
                                        <p:tgtEl>
                                          <p:spTgt spid="4"/>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533400" y="399393"/>
            <a:ext cx="4495800" cy="1143000"/>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chemeClr val="accent2"/>
                </a:solidFill>
                <a:effectLst>
                  <a:outerShdw blurRad="38100" dist="38100" dir="2700000" algn="tl">
                    <a:srgbClr val="000000">
                      <a:alpha val="43137"/>
                    </a:srgbClr>
                  </a:outerShdw>
                </a:effectLst>
                <a:latin typeface="Berlin Sans FB" pitchFamily="34" charset="0"/>
              </a:rPr>
              <a:t>Tempat</a:t>
            </a:r>
            <a:r>
              <a:rPr lang="en-US" sz="3600" dirty="0" smtClean="0">
                <a:solidFill>
                  <a:schemeClr val="accent2"/>
                </a:solidFill>
                <a:effectLst>
                  <a:outerShdw blurRad="38100" dist="38100" dir="2700000" algn="tl">
                    <a:srgbClr val="000000">
                      <a:alpha val="43137"/>
                    </a:srgbClr>
                  </a:outerShdw>
                </a:effectLst>
                <a:latin typeface="Berlin Sans FB" pitchFamily="34" charset="0"/>
              </a:rPr>
              <a:t> </a:t>
            </a:r>
            <a:r>
              <a:rPr lang="en-US" sz="3600" dirty="0" err="1" smtClean="0">
                <a:solidFill>
                  <a:schemeClr val="accent2"/>
                </a:solidFill>
                <a:effectLst>
                  <a:outerShdw blurRad="38100" dist="38100" dir="2700000" algn="tl">
                    <a:srgbClr val="000000">
                      <a:alpha val="43137"/>
                    </a:srgbClr>
                  </a:outerShdw>
                </a:effectLst>
                <a:latin typeface="Berlin Sans FB" pitchFamily="34" charset="0"/>
              </a:rPr>
              <a:t>dan</a:t>
            </a:r>
            <a:r>
              <a:rPr lang="en-US" sz="3600" dirty="0" smtClean="0">
                <a:solidFill>
                  <a:schemeClr val="accent2"/>
                </a:solidFill>
                <a:effectLst>
                  <a:outerShdw blurRad="38100" dist="38100" dir="2700000" algn="tl">
                    <a:srgbClr val="000000">
                      <a:alpha val="43137"/>
                    </a:srgbClr>
                  </a:outerShdw>
                </a:effectLst>
                <a:latin typeface="Berlin Sans FB" pitchFamily="34" charset="0"/>
              </a:rPr>
              <a:t> </a:t>
            </a:r>
            <a:r>
              <a:rPr lang="en-US" sz="3600" dirty="0" err="1" smtClean="0">
                <a:solidFill>
                  <a:schemeClr val="accent2"/>
                </a:solidFill>
                <a:effectLst>
                  <a:outerShdw blurRad="38100" dist="38100" dir="2700000" algn="tl">
                    <a:srgbClr val="000000">
                      <a:alpha val="43137"/>
                    </a:srgbClr>
                  </a:outerShdw>
                </a:effectLst>
                <a:latin typeface="Berlin Sans FB" pitchFamily="34" charset="0"/>
              </a:rPr>
              <a:t>Waktu</a:t>
            </a:r>
            <a:endParaRPr lang="en-US" sz="3600" dirty="0">
              <a:solidFill>
                <a:schemeClr val="accent2"/>
              </a:solidFill>
              <a:effectLst>
                <a:outerShdw blurRad="38100" dist="38100" dir="2700000" algn="tl">
                  <a:srgbClr val="000000">
                    <a:alpha val="43137"/>
                  </a:srgbClr>
                </a:outerShdw>
              </a:effectLst>
              <a:latin typeface="Berlin Sans FB" pitchFamily="34" charset="0"/>
            </a:endParaRPr>
          </a:p>
        </p:txBody>
      </p:sp>
      <p:sp>
        <p:nvSpPr>
          <p:cNvPr id="6" name="Rounded Rectangle 5"/>
          <p:cNvSpPr/>
          <p:nvPr/>
        </p:nvSpPr>
        <p:spPr>
          <a:xfrm>
            <a:off x="304800" y="2286000"/>
            <a:ext cx="8610600" cy="2133600"/>
          </a:xfrm>
          <a:prstGeom prst="roundRect">
            <a:avLst/>
          </a:prstGeom>
          <a:solidFill>
            <a:schemeClr val="accent1">
              <a:alpha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chemeClr val="accent2">
                    <a:lumMod val="50000"/>
                  </a:schemeClr>
                </a:solidFill>
              </a:rPr>
              <a:t>Waktu</a:t>
            </a:r>
            <a:r>
              <a:rPr lang="en-US" sz="2000" dirty="0">
                <a:solidFill>
                  <a:schemeClr val="accent2">
                    <a:lumMod val="50000"/>
                  </a:schemeClr>
                </a:solidFill>
              </a:rPr>
              <a:t> </a:t>
            </a:r>
            <a:r>
              <a:rPr lang="en-US" sz="2000" dirty="0" err="1">
                <a:solidFill>
                  <a:schemeClr val="accent2">
                    <a:lumMod val="50000"/>
                  </a:schemeClr>
                </a:solidFill>
              </a:rPr>
              <a:t>penelitian</a:t>
            </a:r>
            <a:r>
              <a:rPr lang="en-US" sz="2000" dirty="0">
                <a:solidFill>
                  <a:schemeClr val="accent2">
                    <a:lumMod val="50000"/>
                  </a:schemeClr>
                </a:solidFill>
              </a:rPr>
              <a:t> </a:t>
            </a:r>
            <a:r>
              <a:rPr lang="en-US" sz="2000" dirty="0" err="1" smtClean="0">
                <a:solidFill>
                  <a:schemeClr val="accent2">
                    <a:lumMod val="50000"/>
                  </a:schemeClr>
                </a:solidFill>
              </a:rPr>
              <a:t>dilaksanakan</a:t>
            </a:r>
            <a:r>
              <a:rPr lang="en-US" sz="2000" dirty="0">
                <a:solidFill>
                  <a:schemeClr val="accent2">
                    <a:lumMod val="50000"/>
                  </a:schemeClr>
                </a:solidFill>
              </a:rPr>
              <a:t> </a:t>
            </a:r>
            <a:r>
              <a:rPr lang="en-US" sz="2000" dirty="0" err="1" smtClean="0">
                <a:solidFill>
                  <a:schemeClr val="accent2">
                    <a:lumMod val="50000"/>
                  </a:schemeClr>
                </a:solidFill>
              </a:rPr>
              <a:t>bulan</a:t>
            </a:r>
            <a:r>
              <a:rPr lang="en-US" sz="2000" dirty="0" smtClean="0">
                <a:solidFill>
                  <a:schemeClr val="accent2">
                    <a:lumMod val="50000"/>
                  </a:schemeClr>
                </a:solidFill>
              </a:rPr>
              <a:t> </a:t>
            </a:r>
            <a:r>
              <a:rPr lang="en-US" sz="2000" dirty="0" err="1" smtClean="0">
                <a:solidFill>
                  <a:schemeClr val="accent2">
                    <a:lumMod val="50000"/>
                  </a:schemeClr>
                </a:solidFill>
              </a:rPr>
              <a:t>Juni</a:t>
            </a:r>
            <a:r>
              <a:rPr lang="en-US" sz="2000" dirty="0" smtClean="0">
                <a:solidFill>
                  <a:schemeClr val="accent2">
                    <a:lumMod val="50000"/>
                  </a:schemeClr>
                </a:solidFill>
              </a:rPr>
              <a:t> </a:t>
            </a:r>
            <a:r>
              <a:rPr lang="en-US" sz="2000" dirty="0" err="1" smtClean="0">
                <a:solidFill>
                  <a:schemeClr val="accent2">
                    <a:lumMod val="50000"/>
                  </a:schemeClr>
                </a:solidFill>
              </a:rPr>
              <a:t>sampai</a:t>
            </a:r>
            <a:r>
              <a:rPr lang="en-US" sz="2000" dirty="0" smtClean="0">
                <a:solidFill>
                  <a:schemeClr val="accent2">
                    <a:lumMod val="50000"/>
                  </a:schemeClr>
                </a:solidFill>
              </a:rPr>
              <a:t> September 2016</a:t>
            </a:r>
            <a:r>
              <a:rPr lang="en-US" sz="2000" dirty="0">
                <a:solidFill>
                  <a:schemeClr val="accent2">
                    <a:lumMod val="50000"/>
                  </a:schemeClr>
                </a:solidFill>
              </a:rPr>
              <a:t>, </a:t>
            </a:r>
            <a:r>
              <a:rPr lang="en-US" sz="2000" dirty="0" err="1">
                <a:solidFill>
                  <a:schemeClr val="accent2">
                    <a:lumMod val="50000"/>
                  </a:schemeClr>
                </a:solidFill>
              </a:rPr>
              <a:t>bertempat</a:t>
            </a:r>
            <a:r>
              <a:rPr lang="en-US" sz="2000" dirty="0">
                <a:solidFill>
                  <a:schemeClr val="accent2">
                    <a:lumMod val="50000"/>
                  </a:schemeClr>
                </a:solidFill>
              </a:rPr>
              <a:t> di </a:t>
            </a:r>
            <a:r>
              <a:rPr lang="en-US" sz="2000" dirty="0" err="1">
                <a:solidFill>
                  <a:schemeClr val="accent2">
                    <a:lumMod val="50000"/>
                  </a:schemeClr>
                </a:solidFill>
              </a:rPr>
              <a:t>Laboratorium</a:t>
            </a:r>
            <a:r>
              <a:rPr lang="en-US" sz="2000" dirty="0">
                <a:solidFill>
                  <a:schemeClr val="accent2">
                    <a:lumMod val="50000"/>
                  </a:schemeClr>
                </a:solidFill>
              </a:rPr>
              <a:t> </a:t>
            </a:r>
            <a:r>
              <a:rPr lang="en-US" sz="2000" dirty="0" err="1">
                <a:solidFill>
                  <a:schemeClr val="accent2">
                    <a:lumMod val="50000"/>
                  </a:schemeClr>
                </a:solidFill>
              </a:rPr>
              <a:t>Teknologi</a:t>
            </a:r>
            <a:r>
              <a:rPr lang="en-US" sz="2000" dirty="0">
                <a:solidFill>
                  <a:schemeClr val="accent2">
                    <a:lumMod val="50000"/>
                  </a:schemeClr>
                </a:solidFill>
              </a:rPr>
              <a:t> </a:t>
            </a:r>
            <a:r>
              <a:rPr lang="en-US" sz="2000" dirty="0" err="1">
                <a:solidFill>
                  <a:schemeClr val="accent2">
                    <a:lumMod val="50000"/>
                  </a:schemeClr>
                </a:solidFill>
              </a:rPr>
              <a:t>Pangan</a:t>
            </a:r>
            <a:r>
              <a:rPr lang="en-US" sz="2000" dirty="0">
                <a:solidFill>
                  <a:schemeClr val="accent2">
                    <a:lumMod val="50000"/>
                  </a:schemeClr>
                </a:solidFill>
              </a:rPr>
              <a:t> </a:t>
            </a:r>
            <a:r>
              <a:rPr lang="en-US" sz="2000" dirty="0" err="1">
                <a:solidFill>
                  <a:schemeClr val="accent2">
                    <a:lumMod val="50000"/>
                  </a:schemeClr>
                </a:solidFill>
              </a:rPr>
              <a:t>Universitas</a:t>
            </a:r>
            <a:r>
              <a:rPr lang="en-US" sz="2000" dirty="0">
                <a:solidFill>
                  <a:schemeClr val="accent2">
                    <a:lumMod val="50000"/>
                  </a:schemeClr>
                </a:solidFill>
              </a:rPr>
              <a:t> </a:t>
            </a:r>
            <a:r>
              <a:rPr lang="en-US" sz="2000" dirty="0" err="1" smtClean="0">
                <a:solidFill>
                  <a:schemeClr val="accent2">
                    <a:lumMod val="50000"/>
                  </a:schemeClr>
                </a:solidFill>
              </a:rPr>
              <a:t>Pasundan</a:t>
            </a:r>
            <a:r>
              <a:rPr lang="en-US" sz="2000" dirty="0" smtClean="0">
                <a:solidFill>
                  <a:schemeClr val="accent2">
                    <a:lumMod val="50000"/>
                  </a:schemeClr>
                </a:solidFill>
              </a:rPr>
              <a:t>, Bandung</a:t>
            </a:r>
            <a:r>
              <a:rPr lang="en-US" sz="2000" dirty="0">
                <a:solidFill>
                  <a:schemeClr val="accent2">
                    <a:lumMod val="50000"/>
                  </a:schemeClr>
                </a:solidFill>
              </a:rPr>
              <a:t>.</a:t>
            </a:r>
          </a:p>
          <a:p>
            <a:pPr algn="ctr"/>
            <a:endParaRPr lang="en-US" sz="2400" dirty="0">
              <a:solidFill>
                <a:schemeClr val="accent2">
                  <a:lumMod val="50000"/>
                </a:schemeClr>
              </a:solidFill>
            </a:endParaRPr>
          </a:p>
        </p:txBody>
      </p:sp>
      <p:sp>
        <p:nvSpPr>
          <p:cNvPr id="5" name="Oval 4"/>
          <p:cNvSpPr/>
          <p:nvPr/>
        </p:nvSpPr>
        <p:spPr>
          <a:xfrm>
            <a:off x="1524000" y="5181600"/>
            <a:ext cx="914400" cy="914400"/>
          </a:xfrm>
          <a:prstGeom prst="ellipse">
            <a:avLst/>
          </a:prstGeom>
          <a:solidFill>
            <a:schemeClr val="accent1">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653862" y="6096000"/>
            <a:ext cx="457200" cy="457200"/>
          </a:xfrm>
          <a:prstGeom prst="ellipse">
            <a:avLst/>
          </a:prstGeom>
          <a:solidFill>
            <a:schemeClr val="accent1">
              <a:lumMod val="60000"/>
              <a:lumOff val="4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514600" y="4572000"/>
            <a:ext cx="1295400" cy="1295400"/>
          </a:xfrm>
          <a:prstGeom prst="ellipse">
            <a:avLst/>
          </a:prstGeom>
          <a:solidFill>
            <a:schemeClr val="accent1">
              <a:lumMod val="75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7803713"/>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fltVal val="0"/>
                                          </p:val>
                                        </p:tav>
                                        <p:tav tm="100000">
                                          <p:val>
                                            <p:strVal val="#ppt_w"/>
                                          </p:val>
                                        </p:tav>
                                      </p:tavLst>
                                    </p:anim>
                                    <p:anim calcmode="lin" valueType="num">
                                      <p:cBhvr>
                                        <p:cTn id="8" dur="750" fill="hold"/>
                                        <p:tgtEl>
                                          <p:spTgt spid="4"/>
                                        </p:tgtEl>
                                        <p:attrNameLst>
                                          <p:attrName>ppt_h</p:attrName>
                                        </p:attrNameLst>
                                      </p:cBhvr>
                                      <p:tavLst>
                                        <p:tav tm="0">
                                          <p:val>
                                            <p:fltVal val="0"/>
                                          </p:val>
                                        </p:tav>
                                        <p:tav tm="100000">
                                          <p:val>
                                            <p:strVal val="#ppt_h"/>
                                          </p:val>
                                        </p:tav>
                                      </p:tavLst>
                                    </p:anim>
                                    <p:anim calcmode="lin" valueType="num">
                                      <p:cBhvr>
                                        <p:cTn id="9" dur="750" fill="hold"/>
                                        <p:tgtEl>
                                          <p:spTgt spid="4"/>
                                        </p:tgtEl>
                                        <p:attrNameLst>
                                          <p:attrName>style.rotation</p:attrName>
                                        </p:attrNameLst>
                                      </p:cBhvr>
                                      <p:tavLst>
                                        <p:tav tm="0">
                                          <p:val>
                                            <p:fltVal val="90"/>
                                          </p:val>
                                        </p:tav>
                                        <p:tav tm="100000">
                                          <p:val>
                                            <p:fltVal val="0"/>
                                          </p:val>
                                        </p:tav>
                                      </p:tavLst>
                                    </p:anim>
                                    <p:animEffect transition="in" filter="fade">
                                      <p:cBhvr>
                                        <p:cTn id="10" dur="75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par>
                          <p:cTn id="17" fill="hold">
                            <p:stCondLst>
                              <p:cond delay="1000"/>
                            </p:stCondLst>
                            <p:childTnLst>
                              <p:par>
                                <p:cTn id="18" presetID="21" presetClass="entr" presetSubtype="1"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heel(1)">
                                      <p:cBhvr>
                                        <p:cTn id="20" dur="500"/>
                                        <p:tgtEl>
                                          <p:spTgt spid="10"/>
                                        </p:tgtEl>
                                      </p:cBhvr>
                                    </p:animEffect>
                                  </p:childTnLst>
                                </p:cTn>
                              </p:par>
                            </p:childTnLst>
                          </p:cTn>
                        </p:par>
                        <p:par>
                          <p:cTn id="21" fill="hold">
                            <p:stCondLst>
                              <p:cond delay="1500"/>
                            </p:stCondLst>
                            <p:childTnLst>
                              <p:par>
                                <p:cTn id="22" presetID="21" presetClass="entr" presetSubtype="1"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500"/>
                                        <p:tgtEl>
                                          <p:spTgt spid="5"/>
                                        </p:tgtEl>
                                      </p:cBhvr>
                                    </p:animEffect>
                                  </p:childTnLst>
                                </p:cTn>
                              </p:par>
                            </p:childTnLst>
                          </p:cTn>
                        </p:par>
                        <p:par>
                          <p:cTn id="25" fill="hold">
                            <p:stCondLst>
                              <p:cond delay="2000"/>
                            </p:stCondLst>
                            <p:childTnLst>
                              <p:par>
                                <p:cTn id="26" presetID="21" presetClass="entr" presetSubtype="1"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heel(1)">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Rounded Rectangle 3"/>
          <p:cNvSpPr/>
          <p:nvPr/>
        </p:nvSpPr>
        <p:spPr>
          <a:xfrm>
            <a:off x="1600200" y="228600"/>
            <a:ext cx="61722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effectLst>
                  <a:outerShdw blurRad="38100" dist="38100" dir="2700000" algn="tl">
                    <a:srgbClr val="000000">
                      <a:alpha val="43137"/>
                    </a:srgbClr>
                  </a:outerShdw>
                </a:effectLst>
                <a:latin typeface="Berlin Sans FB" pitchFamily="34" charset="0"/>
              </a:rPr>
              <a:t>Metodelogi</a:t>
            </a:r>
            <a:r>
              <a:rPr lang="en-US" sz="3600" dirty="0" smtClean="0">
                <a:effectLst>
                  <a:outerShdw blurRad="38100" dist="38100" dir="2700000" algn="tl">
                    <a:srgbClr val="000000">
                      <a:alpha val="43137"/>
                    </a:srgbClr>
                  </a:outerShdw>
                </a:effectLst>
                <a:latin typeface="Berlin Sans FB" pitchFamily="34" charset="0"/>
              </a:rPr>
              <a:t> </a:t>
            </a:r>
            <a:r>
              <a:rPr lang="en-US" sz="3600" dirty="0" err="1" smtClean="0">
                <a:effectLst>
                  <a:outerShdw blurRad="38100" dist="38100" dir="2700000" algn="tl">
                    <a:srgbClr val="000000">
                      <a:alpha val="43137"/>
                    </a:srgbClr>
                  </a:outerShdw>
                </a:effectLst>
                <a:latin typeface="Berlin Sans FB" pitchFamily="34" charset="0"/>
              </a:rPr>
              <a:t>Penelitian</a:t>
            </a:r>
            <a:endParaRPr lang="en-US" sz="3600" dirty="0">
              <a:effectLst>
                <a:outerShdw blurRad="38100" dist="38100" dir="2700000" algn="tl">
                  <a:srgbClr val="000000">
                    <a:alpha val="43137"/>
                  </a:srgbClr>
                </a:outerShdw>
              </a:effectLst>
              <a:latin typeface="Berlin Sans FB" pitchFamily="34" charset="0"/>
            </a:endParaRPr>
          </a:p>
        </p:txBody>
      </p:sp>
      <p:sp>
        <p:nvSpPr>
          <p:cNvPr id="3" name="Content Placeholder 2"/>
          <p:cNvSpPr>
            <a:spLocks noGrp="1"/>
          </p:cNvSpPr>
          <p:nvPr>
            <p:ph idx="1"/>
          </p:nvPr>
        </p:nvSpPr>
        <p:spPr/>
        <p:txBody>
          <a:bodyPr/>
          <a:lstStyle/>
          <a:p>
            <a:endParaRPr lang="en-US" dirty="0"/>
          </a:p>
        </p:txBody>
      </p:sp>
      <p:sp>
        <p:nvSpPr>
          <p:cNvPr id="6" name="Rectangle 5"/>
          <p:cNvSpPr/>
          <p:nvPr/>
        </p:nvSpPr>
        <p:spPr>
          <a:xfrm>
            <a:off x="993228" y="1512176"/>
            <a:ext cx="7998372" cy="1459624"/>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rtlCol="0" anchor="ctr"/>
          <a:lstStyle/>
          <a:p>
            <a:pPr marL="236538" algn="just"/>
            <a:r>
              <a:rPr lang="id-ID" dirty="0" smtClean="0">
                <a:solidFill>
                  <a:schemeClr val="accent2">
                    <a:lumMod val="50000"/>
                  </a:schemeClr>
                </a:solidFill>
              </a:rPr>
              <a:t>Bahan </a:t>
            </a:r>
            <a:r>
              <a:rPr lang="id-ID" dirty="0">
                <a:solidFill>
                  <a:schemeClr val="accent2">
                    <a:lumMod val="50000"/>
                  </a:schemeClr>
                </a:solidFill>
              </a:rPr>
              <a:t>yang digunakan untuk pembuatan </a:t>
            </a:r>
            <a:r>
              <a:rPr lang="en-US" dirty="0" err="1">
                <a:solidFill>
                  <a:schemeClr val="accent2">
                    <a:lumMod val="50000"/>
                  </a:schemeClr>
                </a:solidFill>
              </a:rPr>
              <a:t>mie</a:t>
            </a:r>
            <a:r>
              <a:rPr lang="en-US" dirty="0">
                <a:solidFill>
                  <a:schemeClr val="accent2">
                    <a:lumMod val="50000"/>
                  </a:schemeClr>
                </a:solidFill>
              </a:rPr>
              <a:t> </a:t>
            </a:r>
            <a:r>
              <a:rPr lang="en-US" dirty="0" err="1">
                <a:solidFill>
                  <a:schemeClr val="accent2">
                    <a:lumMod val="50000"/>
                  </a:schemeClr>
                </a:solidFill>
              </a:rPr>
              <a:t>koro</a:t>
            </a:r>
            <a:r>
              <a:rPr lang="en-US" dirty="0">
                <a:solidFill>
                  <a:schemeClr val="accent2">
                    <a:lumMod val="50000"/>
                  </a:schemeClr>
                </a:solidFill>
              </a:rPr>
              <a:t> </a:t>
            </a:r>
            <a:r>
              <a:rPr lang="en-US" dirty="0" err="1">
                <a:solidFill>
                  <a:schemeClr val="accent2">
                    <a:lumMod val="50000"/>
                  </a:schemeClr>
                </a:solidFill>
              </a:rPr>
              <a:t>basah</a:t>
            </a:r>
            <a:r>
              <a:rPr lang="id-ID" dirty="0">
                <a:solidFill>
                  <a:schemeClr val="accent2">
                    <a:lumMod val="50000"/>
                  </a:schemeClr>
                </a:solidFill>
              </a:rPr>
              <a:t> yaitu </a:t>
            </a:r>
            <a:r>
              <a:rPr lang="en-US" dirty="0" err="1">
                <a:solidFill>
                  <a:schemeClr val="accent2">
                    <a:lumMod val="50000"/>
                  </a:schemeClr>
                </a:solidFill>
              </a:rPr>
              <a:t>kacang</a:t>
            </a:r>
            <a:r>
              <a:rPr lang="en-US" dirty="0">
                <a:solidFill>
                  <a:schemeClr val="accent2">
                    <a:lumMod val="50000"/>
                  </a:schemeClr>
                </a:solidFill>
              </a:rPr>
              <a:t> </a:t>
            </a:r>
            <a:r>
              <a:rPr lang="en-US" dirty="0" err="1">
                <a:solidFill>
                  <a:schemeClr val="accent2">
                    <a:lumMod val="50000"/>
                  </a:schemeClr>
                </a:solidFill>
              </a:rPr>
              <a:t>koro</a:t>
            </a:r>
            <a:r>
              <a:rPr lang="en-US" dirty="0">
                <a:solidFill>
                  <a:schemeClr val="accent2">
                    <a:lumMod val="50000"/>
                  </a:schemeClr>
                </a:solidFill>
              </a:rPr>
              <a:t> </a:t>
            </a:r>
            <a:r>
              <a:rPr lang="en-US" dirty="0" err="1">
                <a:solidFill>
                  <a:schemeClr val="accent2">
                    <a:lumMod val="50000"/>
                  </a:schemeClr>
                </a:solidFill>
              </a:rPr>
              <a:t>pedang</a:t>
            </a:r>
            <a:r>
              <a:rPr lang="en-US" dirty="0">
                <a:solidFill>
                  <a:schemeClr val="accent2">
                    <a:lumMod val="50000"/>
                  </a:schemeClr>
                </a:solidFill>
              </a:rPr>
              <a:t> (</a:t>
            </a:r>
            <a:r>
              <a:rPr lang="en-US" i="1" dirty="0" err="1">
                <a:solidFill>
                  <a:schemeClr val="accent2">
                    <a:lumMod val="50000"/>
                  </a:schemeClr>
                </a:solidFill>
              </a:rPr>
              <a:t>Canavalia</a:t>
            </a:r>
            <a:r>
              <a:rPr lang="en-US" i="1" dirty="0">
                <a:solidFill>
                  <a:schemeClr val="accent2">
                    <a:lumMod val="50000"/>
                  </a:schemeClr>
                </a:solidFill>
              </a:rPr>
              <a:t> </a:t>
            </a:r>
            <a:r>
              <a:rPr lang="en-US" i="1" dirty="0" err="1">
                <a:solidFill>
                  <a:schemeClr val="accent2">
                    <a:lumMod val="50000"/>
                  </a:schemeClr>
                </a:solidFill>
              </a:rPr>
              <a:t>ensiformis</a:t>
            </a:r>
            <a:r>
              <a:rPr lang="en-US" i="1" dirty="0">
                <a:solidFill>
                  <a:schemeClr val="accent2">
                    <a:lumMod val="50000"/>
                  </a:schemeClr>
                </a:solidFill>
              </a:rPr>
              <a:t> L</a:t>
            </a:r>
            <a:r>
              <a:rPr lang="en-US" dirty="0">
                <a:solidFill>
                  <a:schemeClr val="accent2">
                    <a:lumMod val="50000"/>
                  </a:schemeClr>
                </a:solidFill>
              </a:rPr>
              <a:t>) yang </a:t>
            </a:r>
            <a:r>
              <a:rPr lang="en-US" dirty="0" err="1">
                <a:solidFill>
                  <a:schemeClr val="accent2">
                    <a:lumMod val="50000"/>
                  </a:schemeClr>
                </a:solidFill>
              </a:rPr>
              <a:t>diperoleh</a:t>
            </a:r>
            <a:r>
              <a:rPr lang="en-US" dirty="0">
                <a:solidFill>
                  <a:schemeClr val="accent2">
                    <a:lumMod val="50000"/>
                  </a:schemeClr>
                </a:solidFill>
              </a:rPr>
              <a:t> </a:t>
            </a:r>
            <a:r>
              <a:rPr lang="en-US" dirty="0" err="1">
                <a:solidFill>
                  <a:schemeClr val="accent2">
                    <a:lumMod val="50000"/>
                  </a:schemeClr>
                </a:solidFill>
              </a:rPr>
              <a:t>dari</a:t>
            </a:r>
            <a:r>
              <a:rPr lang="en-US" dirty="0">
                <a:solidFill>
                  <a:schemeClr val="accent2">
                    <a:lumMod val="50000"/>
                  </a:schemeClr>
                </a:solidFill>
              </a:rPr>
              <a:t> </a:t>
            </a:r>
            <a:r>
              <a:rPr lang="en-US" dirty="0" err="1" smtClean="0">
                <a:solidFill>
                  <a:schemeClr val="accent2">
                    <a:lumMod val="50000"/>
                  </a:schemeClr>
                </a:solidFill>
              </a:rPr>
              <a:t>Temanggung</a:t>
            </a:r>
            <a:r>
              <a:rPr lang="en-US" dirty="0" smtClean="0">
                <a:solidFill>
                  <a:schemeClr val="accent2">
                    <a:lumMod val="50000"/>
                  </a:schemeClr>
                </a:solidFill>
              </a:rPr>
              <a:t>, </a:t>
            </a:r>
            <a:r>
              <a:rPr lang="en-US" dirty="0" err="1" smtClean="0">
                <a:solidFill>
                  <a:schemeClr val="accent2">
                    <a:lumMod val="50000"/>
                  </a:schemeClr>
                </a:solidFill>
              </a:rPr>
              <a:t>tepung</a:t>
            </a:r>
            <a:r>
              <a:rPr lang="en-US" dirty="0" smtClean="0">
                <a:solidFill>
                  <a:schemeClr val="accent2">
                    <a:lumMod val="50000"/>
                  </a:schemeClr>
                </a:solidFill>
              </a:rPr>
              <a:t> </a:t>
            </a:r>
            <a:r>
              <a:rPr lang="en-US" dirty="0" err="1">
                <a:solidFill>
                  <a:schemeClr val="accent2">
                    <a:lumMod val="50000"/>
                  </a:schemeClr>
                </a:solidFill>
              </a:rPr>
              <a:t>terigu</a:t>
            </a:r>
            <a:r>
              <a:rPr lang="en-US" dirty="0">
                <a:solidFill>
                  <a:schemeClr val="accent2">
                    <a:lumMod val="50000"/>
                  </a:schemeClr>
                </a:solidFill>
              </a:rPr>
              <a:t> </a:t>
            </a:r>
            <a:r>
              <a:rPr lang="en-US" dirty="0" err="1">
                <a:solidFill>
                  <a:schemeClr val="accent2">
                    <a:lumMod val="50000"/>
                  </a:schemeClr>
                </a:solidFill>
              </a:rPr>
              <a:t>merk</a:t>
            </a:r>
            <a:r>
              <a:rPr lang="en-US" dirty="0">
                <a:solidFill>
                  <a:schemeClr val="accent2">
                    <a:lumMod val="50000"/>
                  </a:schemeClr>
                </a:solidFill>
              </a:rPr>
              <a:t> </a:t>
            </a:r>
            <a:r>
              <a:rPr lang="en-US" dirty="0" err="1">
                <a:solidFill>
                  <a:schemeClr val="accent2">
                    <a:lumMod val="50000"/>
                  </a:schemeClr>
                </a:solidFill>
              </a:rPr>
              <a:t>cakra</a:t>
            </a:r>
            <a:r>
              <a:rPr lang="en-US" dirty="0">
                <a:solidFill>
                  <a:schemeClr val="accent2">
                    <a:lumMod val="50000"/>
                  </a:schemeClr>
                </a:solidFill>
              </a:rPr>
              <a:t> </a:t>
            </a:r>
            <a:r>
              <a:rPr lang="en-US" dirty="0" err="1" smtClean="0">
                <a:solidFill>
                  <a:schemeClr val="accent2">
                    <a:lumMod val="50000"/>
                  </a:schemeClr>
                </a:solidFill>
              </a:rPr>
              <a:t>kembar</a:t>
            </a:r>
            <a:r>
              <a:rPr lang="en-US" dirty="0" smtClean="0">
                <a:solidFill>
                  <a:schemeClr val="accent2">
                    <a:lumMod val="50000"/>
                  </a:schemeClr>
                </a:solidFill>
              </a:rPr>
              <a:t> </a:t>
            </a:r>
            <a:r>
              <a:rPr lang="en-US" dirty="0" err="1" smtClean="0">
                <a:solidFill>
                  <a:schemeClr val="accent2">
                    <a:lumMod val="50000"/>
                  </a:schemeClr>
                </a:solidFill>
              </a:rPr>
              <a:t>dan</a:t>
            </a:r>
            <a:r>
              <a:rPr lang="en-US" dirty="0" smtClean="0">
                <a:solidFill>
                  <a:schemeClr val="accent2">
                    <a:lumMod val="50000"/>
                  </a:schemeClr>
                </a:solidFill>
              </a:rPr>
              <a:t> soda </a:t>
            </a:r>
            <a:r>
              <a:rPr lang="en-US" dirty="0" err="1" smtClean="0">
                <a:solidFill>
                  <a:schemeClr val="accent2">
                    <a:lumMod val="50000"/>
                  </a:schemeClr>
                </a:solidFill>
              </a:rPr>
              <a:t>kue</a:t>
            </a:r>
            <a:r>
              <a:rPr lang="en-US" dirty="0" smtClean="0">
                <a:solidFill>
                  <a:schemeClr val="accent2">
                    <a:lumMod val="50000"/>
                  </a:schemeClr>
                </a:solidFill>
              </a:rPr>
              <a:t> </a:t>
            </a:r>
            <a:r>
              <a:rPr lang="en-US" dirty="0" err="1">
                <a:solidFill>
                  <a:schemeClr val="accent2">
                    <a:lumMod val="50000"/>
                  </a:schemeClr>
                </a:solidFill>
              </a:rPr>
              <a:t>merk</a:t>
            </a:r>
            <a:r>
              <a:rPr lang="en-US" dirty="0">
                <a:solidFill>
                  <a:schemeClr val="accent2">
                    <a:lumMod val="50000"/>
                  </a:schemeClr>
                </a:solidFill>
              </a:rPr>
              <a:t> </a:t>
            </a:r>
            <a:r>
              <a:rPr lang="en-US" dirty="0" err="1">
                <a:solidFill>
                  <a:schemeClr val="accent2">
                    <a:lumMod val="50000"/>
                  </a:schemeClr>
                </a:solidFill>
              </a:rPr>
              <a:t>koepoe</a:t>
            </a:r>
            <a:r>
              <a:rPr lang="en-US" dirty="0">
                <a:solidFill>
                  <a:schemeClr val="accent2">
                    <a:lumMod val="50000"/>
                  </a:schemeClr>
                </a:solidFill>
              </a:rPr>
              <a:t> </a:t>
            </a:r>
            <a:r>
              <a:rPr lang="en-US" dirty="0" err="1">
                <a:solidFill>
                  <a:schemeClr val="accent2">
                    <a:lumMod val="50000"/>
                  </a:schemeClr>
                </a:solidFill>
              </a:rPr>
              <a:t>koepoe</a:t>
            </a:r>
            <a:r>
              <a:rPr lang="en-US" dirty="0">
                <a:solidFill>
                  <a:schemeClr val="accent2">
                    <a:lumMod val="50000"/>
                  </a:schemeClr>
                </a:solidFill>
              </a:rPr>
              <a:t> </a:t>
            </a:r>
            <a:r>
              <a:rPr lang="en-US" dirty="0" smtClean="0">
                <a:solidFill>
                  <a:schemeClr val="accent2">
                    <a:lumMod val="50000"/>
                  </a:schemeClr>
                </a:solidFill>
              </a:rPr>
              <a:t>yang </a:t>
            </a:r>
            <a:r>
              <a:rPr lang="en-US" dirty="0" err="1">
                <a:solidFill>
                  <a:schemeClr val="accent2">
                    <a:lumMod val="50000"/>
                  </a:schemeClr>
                </a:solidFill>
              </a:rPr>
              <a:t>diperoleh</a:t>
            </a:r>
            <a:r>
              <a:rPr lang="en-US" dirty="0">
                <a:solidFill>
                  <a:schemeClr val="accent2">
                    <a:lumMod val="50000"/>
                  </a:schemeClr>
                </a:solidFill>
              </a:rPr>
              <a:t> </a:t>
            </a:r>
            <a:r>
              <a:rPr lang="en-US" dirty="0" err="1">
                <a:solidFill>
                  <a:schemeClr val="accent2">
                    <a:lumMod val="50000"/>
                  </a:schemeClr>
                </a:solidFill>
              </a:rPr>
              <a:t>dari</a:t>
            </a:r>
            <a:r>
              <a:rPr lang="en-US" dirty="0">
                <a:solidFill>
                  <a:schemeClr val="accent2">
                    <a:lumMod val="50000"/>
                  </a:schemeClr>
                </a:solidFill>
              </a:rPr>
              <a:t> </a:t>
            </a:r>
            <a:r>
              <a:rPr lang="en-US" dirty="0" err="1">
                <a:solidFill>
                  <a:schemeClr val="accent2">
                    <a:lumMod val="50000"/>
                  </a:schemeClr>
                </a:solidFill>
              </a:rPr>
              <a:t>toko</a:t>
            </a:r>
            <a:r>
              <a:rPr lang="en-US" dirty="0">
                <a:solidFill>
                  <a:schemeClr val="accent2">
                    <a:lumMod val="50000"/>
                  </a:schemeClr>
                </a:solidFill>
              </a:rPr>
              <a:t> </a:t>
            </a:r>
            <a:r>
              <a:rPr lang="en-US" dirty="0" err="1">
                <a:solidFill>
                  <a:schemeClr val="accent2">
                    <a:lumMod val="50000"/>
                  </a:schemeClr>
                </a:solidFill>
              </a:rPr>
              <a:t>bahan</a:t>
            </a:r>
            <a:r>
              <a:rPr lang="en-US" dirty="0">
                <a:solidFill>
                  <a:schemeClr val="accent2">
                    <a:lumMod val="50000"/>
                  </a:schemeClr>
                </a:solidFill>
              </a:rPr>
              <a:t> </a:t>
            </a:r>
            <a:r>
              <a:rPr lang="en-US" dirty="0" err="1">
                <a:solidFill>
                  <a:schemeClr val="accent2">
                    <a:lumMod val="50000"/>
                  </a:schemeClr>
                </a:solidFill>
              </a:rPr>
              <a:t>kue</a:t>
            </a:r>
            <a:r>
              <a:rPr lang="en-US" dirty="0">
                <a:solidFill>
                  <a:schemeClr val="accent2">
                    <a:lumMod val="50000"/>
                  </a:schemeClr>
                </a:solidFill>
              </a:rPr>
              <a:t> “</a:t>
            </a:r>
            <a:r>
              <a:rPr lang="en-US" dirty="0" err="1">
                <a:solidFill>
                  <a:schemeClr val="accent2">
                    <a:lumMod val="50000"/>
                  </a:schemeClr>
                </a:solidFill>
              </a:rPr>
              <a:t>Ny</a:t>
            </a:r>
            <a:r>
              <a:rPr lang="en-US" dirty="0">
                <a:solidFill>
                  <a:schemeClr val="accent2">
                    <a:lumMod val="50000"/>
                  </a:schemeClr>
                </a:solidFill>
              </a:rPr>
              <a:t> </a:t>
            </a:r>
            <a:r>
              <a:rPr lang="en-US" dirty="0" err="1">
                <a:solidFill>
                  <a:schemeClr val="accent2">
                    <a:lumMod val="50000"/>
                  </a:schemeClr>
                </a:solidFill>
              </a:rPr>
              <a:t>Liem</a:t>
            </a:r>
            <a:r>
              <a:rPr lang="en-US" dirty="0">
                <a:solidFill>
                  <a:schemeClr val="accent2">
                    <a:lumMod val="50000"/>
                  </a:schemeClr>
                </a:solidFill>
              </a:rPr>
              <a:t>”, </a:t>
            </a:r>
            <a:r>
              <a:rPr lang="en-US" dirty="0" smtClean="0">
                <a:solidFill>
                  <a:schemeClr val="accent2">
                    <a:lumMod val="50000"/>
                  </a:schemeClr>
                </a:solidFill>
              </a:rPr>
              <a:t> </a:t>
            </a:r>
            <a:r>
              <a:rPr lang="en-US" i="1" dirty="0" smtClean="0">
                <a:solidFill>
                  <a:schemeClr val="accent2">
                    <a:lumMod val="50000"/>
                  </a:schemeClr>
                </a:solidFill>
              </a:rPr>
              <a:t>sodium </a:t>
            </a:r>
            <a:r>
              <a:rPr lang="en-US" i="1" dirty="0" err="1" smtClean="0">
                <a:solidFill>
                  <a:schemeClr val="accent2">
                    <a:lumMod val="50000"/>
                  </a:schemeClr>
                </a:solidFill>
              </a:rPr>
              <a:t>tripolyphosphat</a:t>
            </a:r>
            <a:r>
              <a:rPr lang="en-US" dirty="0" smtClean="0">
                <a:solidFill>
                  <a:schemeClr val="accent2">
                    <a:lumMod val="50000"/>
                  </a:schemeClr>
                </a:solidFill>
              </a:rPr>
              <a:t>, </a:t>
            </a:r>
            <a:r>
              <a:rPr lang="en-US" dirty="0" err="1">
                <a:solidFill>
                  <a:schemeClr val="accent2">
                    <a:lumMod val="50000"/>
                  </a:schemeClr>
                </a:solidFill>
              </a:rPr>
              <a:t>telur</a:t>
            </a:r>
            <a:r>
              <a:rPr lang="en-US" dirty="0">
                <a:solidFill>
                  <a:schemeClr val="accent2">
                    <a:lumMod val="50000"/>
                  </a:schemeClr>
                </a:solidFill>
              </a:rPr>
              <a:t> </a:t>
            </a:r>
            <a:r>
              <a:rPr lang="en-US" dirty="0" err="1">
                <a:solidFill>
                  <a:schemeClr val="accent2">
                    <a:lumMod val="50000"/>
                  </a:schemeClr>
                </a:solidFill>
              </a:rPr>
              <a:t>ayam</a:t>
            </a:r>
            <a:r>
              <a:rPr lang="en-US" dirty="0">
                <a:solidFill>
                  <a:schemeClr val="accent2">
                    <a:lumMod val="50000"/>
                  </a:schemeClr>
                </a:solidFill>
              </a:rPr>
              <a:t>, </a:t>
            </a:r>
            <a:r>
              <a:rPr lang="en-US" dirty="0" smtClean="0">
                <a:solidFill>
                  <a:schemeClr val="accent2">
                    <a:lumMod val="50000"/>
                  </a:schemeClr>
                </a:solidFill>
              </a:rPr>
              <a:t>air, </a:t>
            </a:r>
            <a:r>
              <a:rPr lang="en-US" dirty="0" err="1">
                <a:solidFill>
                  <a:schemeClr val="accent2">
                    <a:lumMod val="50000"/>
                  </a:schemeClr>
                </a:solidFill>
              </a:rPr>
              <a:t>dan</a:t>
            </a:r>
            <a:r>
              <a:rPr lang="en-US" dirty="0">
                <a:solidFill>
                  <a:schemeClr val="accent2">
                    <a:lumMod val="50000"/>
                  </a:schemeClr>
                </a:solidFill>
              </a:rPr>
              <a:t> </a:t>
            </a:r>
            <a:r>
              <a:rPr lang="en-US" dirty="0" err="1">
                <a:solidFill>
                  <a:schemeClr val="accent2">
                    <a:lumMod val="50000"/>
                  </a:schemeClr>
                </a:solidFill>
              </a:rPr>
              <a:t>garam</a:t>
            </a:r>
            <a:r>
              <a:rPr lang="en-US" dirty="0" smtClean="0">
                <a:solidFill>
                  <a:schemeClr val="accent2">
                    <a:lumMod val="50000"/>
                  </a:schemeClr>
                </a:solidFill>
              </a:rPr>
              <a:t>.</a:t>
            </a:r>
            <a:endParaRPr lang="en-US" dirty="0">
              <a:solidFill>
                <a:schemeClr val="accent2">
                  <a:lumMod val="50000"/>
                </a:schemeClr>
              </a:solidFill>
            </a:endParaRPr>
          </a:p>
        </p:txBody>
      </p:sp>
      <p:sp>
        <p:nvSpPr>
          <p:cNvPr id="5" name="Oval 4"/>
          <p:cNvSpPr/>
          <p:nvPr/>
        </p:nvSpPr>
        <p:spPr>
          <a:xfrm>
            <a:off x="152400" y="1371600"/>
            <a:ext cx="1066800" cy="99060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smtClean="0"/>
              <a:t>Bahan</a:t>
            </a:r>
            <a:endParaRPr lang="en-US" dirty="0"/>
          </a:p>
        </p:txBody>
      </p:sp>
      <p:sp>
        <p:nvSpPr>
          <p:cNvPr id="10" name="Rectangle 9"/>
          <p:cNvSpPr/>
          <p:nvPr/>
        </p:nvSpPr>
        <p:spPr>
          <a:xfrm>
            <a:off x="993228" y="2971800"/>
            <a:ext cx="7998372" cy="1600200"/>
          </a:xfrm>
          <a:prstGeom prst="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rtlCol="0" anchor="ctr"/>
          <a:lstStyle/>
          <a:p>
            <a:pPr marL="236538" algn="just"/>
            <a:r>
              <a:rPr lang="en-US" sz="1700" dirty="0" err="1">
                <a:solidFill>
                  <a:schemeClr val="accent2">
                    <a:lumMod val="75000"/>
                  </a:schemeClr>
                </a:solidFill>
              </a:rPr>
              <a:t>Bahan-bahan</a:t>
            </a:r>
            <a:r>
              <a:rPr lang="en-US" sz="1700" dirty="0">
                <a:solidFill>
                  <a:schemeClr val="accent2">
                    <a:lumMod val="75000"/>
                  </a:schemeClr>
                </a:solidFill>
              </a:rPr>
              <a:t> yang </a:t>
            </a:r>
            <a:r>
              <a:rPr lang="en-US" sz="1700" dirty="0" err="1">
                <a:solidFill>
                  <a:schemeClr val="accent2">
                    <a:lumMod val="75000"/>
                  </a:schemeClr>
                </a:solidFill>
              </a:rPr>
              <a:t>digunakan</a:t>
            </a:r>
            <a:r>
              <a:rPr lang="en-US" sz="1700" dirty="0">
                <a:solidFill>
                  <a:schemeClr val="accent2">
                    <a:lumMod val="75000"/>
                  </a:schemeClr>
                </a:solidFill>
              </a:rPr>
              <a:t> </a:t>
            </a:r>
            <a:r>
              <a:rPr lang="en-US" sz="1700" dirty="0" err="1">
                <a:solidFill>
                  <a:schemeClr val="accent2">
                    <a:lumMod val="75000"/>
                  </a:schemeClr>
                </a:solidFill>
              </a:rPr>
              <a:t>untuk</a:t>
            </a:r>
            <a:r>
              <a:rPr lang="en-US" sz="1700" dirty="0">
                <a:solidFill>
                  <a:schemeClr val="accent2">
                    <a:lumMod val="75000"/>
                  </a:schemeClr>
                </a:solidFill>
              </a:rPr>
              <a:t> </a:t>
            </a:r>
            <a:r>
              <a:rPr lang="en-US" sz="1700" dirty="0" err="1">
                <a:solidFill>
                  <a:schemeClr val="accent2">
                    <a:lumMod val="75000"/>
                  </a:schemeClr>
                </a:solidFill>
              </a:rPr>
              <a:t>analisis</a:t>
            </a:r>
            <a:r>
              <a:rPr lang="en-US" sz="1700" dirty="0">
                <a:solidFill>
                  <a:schemeClr val="accent2">
                    <a:lumMod val="75000"/>
                  </a:schemeClr>
                </a:solidFill>
              </a:rPr>
              <a:t> </a:t>
            </a:r>
            <a:r>
              <a:rPr lang="en-US" sz="1700" dirty="0" err="1">
                <a:solidFill>
                  <a:schemeClr val="accent2">
                    <a:lumMod val="75000"/>
                  </a:schemeClr>
                </a:solidFill>
              </a:rPr>
              <a:t>yaitu</a:t>
            </a:r>
            <a:r>
              <a:rPr lang="en-US" sz="1700" dirty="0">
                <a:solidFill>
                  <a:schemeClr val="accent2">
                    <a:lumMod val="75000"/>
                  </a:schemeClr>
                </a:solidFill>
              </a:rPr>
              <a:t> </a:t>
            </a:r>
            <a:r>
              <a:rPr lang="en-US" sz="1700" dirty="0" err="1">
                <a:solidFill>
                  <a:schemeClr val="accent2">
                    <a:lumMod val="75000"/>
                  </a:schemeClr>
                </a:solidFill>
              </a:rPr>
              <a:t>NaOH</a:t>
            </a:r>
            <a:r>
              <a:rPr lang="en-US" sz="1700" dirty="0">
                <a:solidFill>
                  <a:schemeClr val="accent2">
                    <a:lumMod val="75000"/>
                  </a:schemeClr>
                </a:solidFill>
              </a:rPr>
              <a:t> 2,5%, NH</a:t>
            </a:r>
            <a:r>
              <a:rPr lang="en-US" sz="1700" baseline="-25000" dirty="0">
                <a:solidFill>
                  <a:schemeClr val="accent2">
                    <a:lumMod val="75000"/>
                  </a:schemeClr>
                </a:solidFill>
              </a:rPr>
              <a:t>4</a:t>
            </a:r>
            <a:r>
              <a:rPr lang="en-US" sz="1700" dirty="0">
                <a:solidFill>
                  <a:schemeClr val="accent2">
                    <a:lumMod val="75000"/>
                  </a:schemeClr>
                </a:solidFill>
              </a:rPr>
              <a:t>OH 6 N, </a:t>
            </a:r>
            <a:r>
              <a:rPr lang="en-US" sz="1700" dirty="0" err="1">
                <a:solidFill>
                  <a:schemeClr val="accent2">
                    <a:lumMod val="75000"/>
                  </a:schemeClr>
                </a:solidFill>
              </a:rPr>
              <a:t>indikator</a:t>
            </a:r>
            <a:r>
              <a:rPr lang="en-US" sz="1700" dirty="0">
                <a:solidFill>
                  <a:schemeClr val="accent2">
                    <a:lumMod val="75000"/>
                  </a:schemeClr>
                </a:solidFill>
              </a:rPr>
              <a:t> KI 5%, </a:t>
            </a:r>
            <a:r>
              <a:rPr lang="en-US" sz="1700" dirty="0" err="1">
                <a:solidFill>
                  <a:schemeClr val="accent2">
                    <a:lumMod val="75000"/>
                  </a:schemeClr>
                </a:solidFill>
              </a:rPr>
              <a:t>dan</a:t>
            </a:r>
            <a:r>
              <a:rPr lang="en-US" sz="1700" dirty="0">
                <a:solidFill>
                  <a:schemeClr val="accent2">
                    <a:lumMod val="75000"/>
                  </a:schemeClr>
                </a:solidFill>
              </a:rPr>
              <a:t> AgNO</a:t>
            </a:r>
            <a:r>
              <a:rPr lang="en-US" sz="1700" baseline="-25000" dirty="0">
                <a:solidFill>
                  <a:schemeClr val="accent2">
                    <a:lumMod val="75000"/>
                  </a:schemeClr>
                </a:solidFill>
              </a:rPr>
              <a:t>3 </a:t>
            </a:r>
            <a:r>
              <a:rPr lang="en-US" sz="1700" dirty="0" err="1">
                <a:solidFill>
                  <a:schemeClr val="accent2">
                    <a:lumMod val="75000"/>
                  </a:schemeClr>
                </a:solidFill>
              </a:rPr>
              <a:t>untuk</a:t>
            </a:r>
            <a:r>
              <a:rPr lang="en-US" sz="1700" dirty="0">
                <a:solidFill>
                  <a:schemeClr val="accent2">
                    <a:lumMod val="75000"/>
                  </a:schemeClr>
                </a:solidFill>
              </a:rPr>
              <a:t> </a:t>
            </a:r>
            <a:r>
              <a:rPr lang="en-US" sz="1700" dirty="0" err="1">
                <a:solidFill>
                  <a:schemeClr val="accent2">
                    <a:lumMod val="75000"/>
                  </a:schemeClr>
                </a:solidFill>
              </a:rPr>
              <a:t>analisis</a:t>
            </a:r>
            <a:r>
              <a:rPr lang="en-US" sz="1700" dirty="0">
                <a:solidFill>
                  <a:schemeClr val="accent2">
                    <a:lumMod val="75000"/>
                  </a:schemeClr>
                </a:solidFill>
              </a:rPr>
              <a:t> </a:t>
            </a:r>
            <a:r>
              <a:rPr lang="en-US" sz="1700" dirty="0" err="1">
                <a:solidFill>
                  <a:schemeClr val="accent2">
                    <a:lumMod val="75000"/>
                  </a:schemeClr>
                </a:solidFill>
              </a:rPr>
              <a:t>asam</a:t>
            </a:r>
            <a:r>
              <a:rPr lang="en-US" sz="1700" dirty="0">
                <a:solidFill>
                  <a:schemeClr val="accent2">
                    <a:lumMod val="75000"/>
                  </a:schemeClr>
                </a:solidFill>
              </a:rPr>
              <a:t> </a:t>
            </a:r>
            <a:r>
              <a:rPr lang="en-US" sz="1700" dirty="0" err="1">
                <a:solidFill>
                  <a:schemeClr val="accent2">
                    <a:lumMod val="75000"/>
                  </a:schemeClr>
                </a:solidFill>
              </a:rPr>
              <a:t>sianida</a:t>
            </a:r>
            <a:r>
              <a:rPr lang="en-US" sz="1700" dirty="0">
                <a:solidFill>
                  <a:schemeClr val="accent2">
                    <a:lumMod val="75000"/>
                  </a:schemeClr>
                </a:solidFill>
              </a:rPr>
              <a:t>. </a:t>
            </a:r>
            <a:r>
              <a:rPr lang="en-US" sz="1700" dirty="0" err="1">
                <a:solidFill>
                  <a:schemeClr val="accent2">
                    <a:lumMod val="75000"/>
                  </a:schemeClr>
                </a:solidFill>
              </a:rPr>
              <a:t>Garam</a:t>
            </a:r>
            <a:r>
              <a:rPr lang="en-US" sz="1700" dirty="0">
                <a:solidFill>
                  <a:schemeClr val="accent2">
                    <a:lumMod val="75000"/>
                  </a:schemeClr>
                </a:solidFill>
              </a:rPr>
              <a:t> </a:t>
            </a:r>
            <a:r>
              <a:rPr lang="en-US" sz="1700" i="1" dirty="0" err="1">
                <a:solidFill>
                  <a:schemeClr val="accent2">
                    <a:lumMod val="75000"/>
                  </a:schemeClr>
                </a:solidFill>
              </a:rPr>
              <a:t>kjedahl</a:t>
            </a:r>
            <a:r>
              <a:rPr lang="en-US" sz="1700" dirty="0">
                <a:solidFill>
                  <a:schemeClr val="accent2">
                    <a:lumMod val="75000"/>
                  </a:schemeClr>
                </a:solidFill>
              </a:rPr>
              <a:t> (5,0 gram Na</a:t>
            </a:r>
            <a:r>
              <a:rPr lang="en-US" sz="1700" baseline="-25000" dirty="0">
                <a:solidFill>
                  <a:schemeClr val="accent2">
                    <a:lumMod val="75000"/>
                  </a:schemeClr>
                </a:solidFill>
              </a:rPr>
              <a:t>2</a:t>
            </a:r>
            <a:r>
              <a:rPr lang="en-US" sz="1700" dirty="0">
                <a:solidFill>
                  <a:schemeClr val="accent2">
                    <a:lumMod val="75000"/>
                  </a:schemeClr>
                </a:solidFill>
              </a:rPr>
              <a:t>SO</a:t>
            </a:r>
            <a:r>
              <a:rPr lang="en-US" sz="1700" baseline="-25000" dirty="0">
                <a:solidFill>
                  <a:schemeClr val="accent2">
                    <a:lumMod val="75000"/>
                  </a:schemeClr>
                </a:solidFill>
              </a:rPr>
              <a:t>4 </a:t>
            </a:r>
            <a:r>
              <a:rPr lang="en-US" sz="1700" dirty="0" err="1">
                <a:solidFill>
                  <a:schemeClr val="accent2">
                    <a:lumMod val="75000"/>
                  </a:schemeClr>
                </a:solidFill>
              </a:rPr>
              <a:t>dan</a:t>
            </a:r>
            <a:r>
              <a:rPr lang="en-US" sz="1700" dirty="0">
                <a:solidFill>
                  <a:schemeClr val="accent2">
                    <a:lumMod val="75000"/>
                  </a:schemeClr>
                </a:solidFill>
              </a:rPr>
              <a:t> 0,7 gram </a:t>
            </a:r>
            <a:r>
              <a:rPr lang="en-US" sz="1700" dirty="0" err="1">
                <a:solidFill>
                  <a:schemeClr val="accent2">
                    <a:lumMod val="75000"/>
                  </a:schemeClr>
                </a:solidFill>
              </a:rPr>
              <a:t>HgO</a:t>
            </a:r>
            <a:r>
              <a:rPr lang="en-US" sz="1700" dirty="0">
                <a:solidFill>
                  <a:schemeClr val="accent2">
                    <a:lumMod val="75000"/>
                  </a:schemeClr>
                </a:solidFill>
              </a:rPr>
              <a:t>), </a:t>
            </a:r>
            <a:r>
              <a:rPr lang="en-US" sz="1700" dirty="0" err="1">
                <a:solidFill>
                  <a:schemeClr val="accent2">
                    <a:lumMod val="75000"/>
                  </a:schemeClr>
                </a:solidFill>
              </a:rPr>
              <a:t>batu</a:t>
            </a:r>
            <a:r>
              <a:rPr lang="en-US" sz="1700" dirty="0">
                <a:solidFill>
                  <a:schemeClr val="accent2">
                    <a:lumMod val="75000"/>
                  </a:schemeClr>
                </a:solidFill>
              </a:rPr>
              <a:t> </a:t>
            </a:r>
            <a:r>
              <a:rPr lang="en-US" sz="1700" dirty="0" err="1">
                <a:solidFill>
                  <a:schemeClr val="accent2">
                    <a:lumMod val="75000"/>
                  </a:schemeClr>
                </a:solidFill>
              </a:rPr>
              <a:t>didih</a:t>
            </a:r>
            <a:r>
              <a:rPr lang="en-US" sz="1700" dirty="0">
                <a:solidFill>
                  <a:schemeClr val="accent2">
                    <a:lumMod val="75000"/>
                  </a:schemeClr>
                </a:solidFill>
              </a:rPr>
              <a:t>, H</a:t>
            </a:r>
            <a:r>
              <a:rPr lang="en-US" sz="1700" baseline="-25000" dirty="0">
                <a:solidFill>
                  <a:schemeClr val="accent2">
                    <a:lumMod val="75000"/>
                  </a:schemeClr>
                </a:solidFill>
              </a:rPr>
              <a:t>2</a:t>
            </a:r>
            <a:r>
              <a:rPr lang="en-US" sz="1700" dirty="0">
                <a:solidFill>
                  <a:schemeClr val="accent2">
                    <a:lumMod val="75000"/>
                  </a:schemeClr>
                </a:solidFill>
              </a:rPr>
              <a:t>SO</a:t>
            </a:r>
            <a:r>
              <a:rPr lang="en-US" sz="1700" baseline="-25000" dirty="0">
                <a:solidFill>
                  <a:schemeClr val="accent2">
                    <a:lumMod val="75000"/>
                  </a:schemeClr>
                </a:solidFill>
              </a:rPr>
              <a:t>4</a:t>
            </a:r>
            <a:r>
              <a:rPr lang="en-US" sz="1700" dirty="0">
                <a:solidFill>
                  <a:schemeClr val="accent2">
                    <a:lumMod val="75000"/>
                  </a:schemeClr>
                </a:solidFill>
              </a:rPr>
              <a:t> </a:t>
            </a:r>
            <a:r>
              <a:rPr lang="en-US" sz="1700" dirty="0" err="1">
                <a:solidFill>
                  <a:schemeClr val="accent2">
                    <a:lumMod val="75000"/>
                  </a:schemeClr>
                </a:solidFill>
              </a:rPr>
              <a:t>pekat</a:t>
            </a:r>
            <a:r>
              <a:rPr lang="en-US" sz="1700" dirty="0">
                <a:solidFill>
                  <a:schemeClr val="accent2">
                    <a:lumMod val="75000"/>
                  </a:schemeClr>
                </a:solidFill>
              </a:rPr>
              <a:t>, </a:t>
            </a:r>
            <a:r>
              <a:rPr lang="en-US" sz="1700" dirty="0" err="1">
                <a:solidFill>
                  <a:schemeClr val="accent2">
                    <a:lumMod val="75000"/>
                  </a:schemeClr>
                </a:solidFill>
              </a:rPr>
              <a:t>aquades</a:t>
            </a:r>
            <a:r>
              <a:rPr lang="en-US" sz="1700" dirty="0">
                <a:solidFill>
                  <a:schemeClr val="accent2">
                    <a:lumMod val="75000"/>
                  </a:schemeClr>
                </a:solidFill>
              </a:rPr>
              <a:t>, </a:t>
            </a:r>
            <a:r>
              <a:rPr lang="en-US" sz="1700" dirty="0" err="1">
                <a:solidFill>
                  <a:schemeClr val="accent2">
                    <a:lumMod val="75000"/>
                  </a:schemeClr>
                </a:solidFill>
              </a:rPr>
              <a:t>NaOH</a:t>
            </a:r>
            <a:r>
              <a:rPr lang="en-US" sz="1700" dirty="0">
                <a:solidFill>
                  <a:schemeClr val="accent2">
                    <a:lumMod val="75000"/>
                  </a:schemeClr>
                </a:solidFill>
              </a:rPr>
              <a:t> 50%, </a:t>
            </a:r>
            <a:r>
              <a:rPr lang="en-US" sz="1700" dirty="0" err="1">
                <a:solidFill>
                  <a:schemeClr val="accent2">
                    <a:lumMod val="75000"/>
                  </a:schemeClr>
                </a:solidFill>
              </a:rPr>
              <a:t>granula</a:t>
            </a:r>
            <a:r>
              <a:rPr lang="en-US" sz="1700" dirty="0">
                <a:solidFill>
                  <a:schemeClr val="accent2">
                    <a:lumMod val="75000"/>
                  </a:schemeClr>
                </a:solidFill>
              </a:rPr>
              <a:t> Zn, </a:t>
            </a:r>
            <a:r>
              <a:rPr lang="en-US" sz="1700" dirty="0" err="1">
                <a:solidFill>
                  <a:schemeClr val="accent2">
                    <a:lumMod val="75000"/>
                  </a:schemeClr>
                </a:solidFill>
              </a:rPr>
              <a:t>NaOH</a:t>
            </a:r>
            <a:r>
              <a:rPr lang="en-US" sz="1700" dirty="0">
                <a:solidFill>
                  <a:schemeClr val="accent2">
                    <a:lumMod val="75000"/>
                  </a:schemeClr>
                </a:solidFill>
              </a:rPr>
              <a:t> 0,1 N, </a:t>
            </a:r>
            <a:r>
              <a:rPr lang="en-US" sz="1700" dirty="0" err="1">
                <a:solidFill>
                  <a:schemeClr val="accent2">
                    <a:lumMod val="75000"/>
                  </a:schemeClr>
                </a:solidFill>
              </a:rPr>
              <a:t>HCl</a:t>
            </a:r>
            <a:r>
              <a:rPr lang="en-US" sz="1700" dirty="0">
                <a:solidFill>
                  <a:schemeClr val="accent2">
                    <a:lumMod val="75000"/>
                  </a:schemeClr>
                </a:solidFill>
              </a:rPr>
              <a:t> 0,1 N, </a:t>
            </a:r>
            <a:r>
              <a:rPr lang="en-US" sz="1700" dirty="0" err="1">
                <a:solidFill>
                  <a:schemeClr val="accent2">
                    <a:lumMod val="75000"/>
                  </a:schemeClr>
                </a:solidFill>
              </a:rPr>
              <a:t>kertas</a:t>
            </a:r>
            <a:r>
              <a:rPr lang="en-US" sz="1700" dirty="0">
                <a:solidFill>
                  <a:schemeClr val="accent2">
                    <a:lumMod val="75000"/>
                  </a:schemeClr>
                </a:solidFill>
              </a:rPr>
              <a:t> </a:t>
            </a:r>
            <a:r>
              <a:rPr lang="en-US" sz="1700" dirty="0" err="1">
                <a:solidFill>
                  <a:schemeClr val="accent2">
                    <a:lumMod val="75000"/>
                  </a:schemeClr>
                </a:solidFill>
              </a:rPr>
              <a:t>lakmus</a:t>
            </a:r>
            <a:r>
              <a:rPr lang="en-US" sz="1700" dirty="0">
                <a:solidFill>
                  <a:schemeClr val="accent2">
                    <a:lumMod val="75000"/>
                  </a:schemeClr>
                </a:solidFill>
              </a:rPr>
              <a:t> </a:t>
            </a:r>
            <a:r>
              <a:rPr lang="en-US" sz="1700" dirty="0" err="1">
                <a:solidFill>
                  <a:schemeClr val="accent2">
                    <a:lumMod val="75000"/>
                  </a:schemeClr>
                </a:solidFill>
              </a:rPr>
              <a:t>merah</a:t>
            </a:r>
            <a:r>
              <a:rPr lang="en-US" sz="1700" dirty="0">
                <a:solidFill>
                  <a:schemeClr val="accent2">
                    <a:lumMod val="75000"/>
                  </a:schemeClr>
                </a:solidFill>
              </a:rPr>
              <a:t>, </a:t>
            </a:r>
            <a:r>
              <a:rPr lang="en-US" sz="1700" dirty="0" err="1">
                <a:solidFill>
                  <a:schemeClr val="accent2">
                    <a:lumMod val="75000"/>
                  </a:schemeClr>
                </a:solidFill>
              </a:rPr>
              <a:t>dan</a:t>
            </a:r>
            <a:r>
              <a:rPr lang="en-US" sz="1700" dirty="0">
                <a:solidFill>
                  <a:schemeClr val="accent2">
                    <a:lumMod val="75000"/>
                  </a:schemeClr>
                </a:solidFill>
              </a:rPr>
              <a:t> </a:t>
            </a:r>
            <a:r>
              <a:rPr lang="en-US" sz="1700" dirty="0" err="1">
                <a:solidFill>
                  <a:schemeClr val="accent2">
                    <a:lumMod val="75000"/>
                  </a:schemeClr>
                </a:solidFill>
              </a:rPr>
              <a:t>phenopthalein</a:t>
            </a:r>
            <a:r>
              <a:rPr lang="en-US" sz="1700" dirty="0">
                <a:solidFill>
                  <a:schemeClr val="accent2">
                    <a:lumMod val="75000"/>
                  </a:schemeClr>
                </a:solidFill>
              </a:rPr>
              <a:t> </a:t>
            </a:r>
            <a:r>
              <a:rPr lang="en-US" sz="1700" dirty="0" err="1">
                <a:solidFill>
                  <a:schemeClr val="accent2">
                    <a:lumMod val="75000"/>
                  </a:schemeClr>
                </a:solidFill>
              </a:rPr>
              <a:t>untuk</a:t>
            </a:r>
            <a:r>
              <a:rPr lang="en-US" sz="1700" dirty="0">
                <a:solidFill>
                  <a:schemeClr val="accent2">
                    <a:lumMod val="75000"/>
                  </a:schemeClr>
                </a:solidFill>
              </a:rPr>
              <a:t>  </a:t>
            </a:r>
            <a:r>
              <a:rPr lang="en-US" sz="1700" dirty="0" err="1">
                <a:solidFill>
                  <a:schemeClr val="accent2">
                    <a:lumMod val="75000"/>
                  </a:schemeClr>
                </a:solidFill>
              </a:rPr>
              <a:t>analisis</a:t>
            </a:r>
            <a:r>
              <a:rPr lang="en-US" sz="1700" dirty="0">
                <a:solidFill>
                  <a:schemeClr val="accent2">
                    <a:lumMod val="75000"/>
                  </a:schemeClr>
                </a:solidFill>
              </a:rPr>
              <a:t> protein</a:t>
            </a:r>
            <a:r>
              <a:rPr lang="en-US" sz="1700" dirty="0" smtClean="0">
                <a:solidFill>
                  <a:schemeClr val="accent2">
                    <a:lumMod val="75000"/>
                  </a:schemeClr>
                </a:solidFill>
              </a:rPr>
              <a:t>. </a:t>
            </a:r>
            <a:r>
              <a:rPr lang="en-US" sz="1700" dirty="0" err="1">
                <a:solidFill>
                  <a:schemeClr val="accent2">
                    <a:lumMod val="75000"/>
                  </a:schemeClr>
                </a:solidFill>
              </a:rPr>
              <a:t>HCl</a:t>
            </a:r>
            <a:r>
              <a:rPr lang="en-US" sz="1700" dirty="0">
                <a:solidFill>
                  <a:schemeClr val="accent2">
                    <a:lumMod val="75000"/>
                  </a:schemeClr>
                </a:solidFill>
              </a:rPr>
              <a:t> </a:t>
            </a:r>
            <a:r>
              <a:rPr lang="en-US" sz="1700" dirty="0" err="1">
                <a:solidFill>
                  <a:schemeClr val="accent2">
                    <a:lumMod val="75000"/>
                  </a:schemeClr>
                </a:solidFill>
              </a:rPr>
              <a:t>pekat</a:t>
            </a:r>
            <a:r>
              <a:rPr lang="en-US" sz="1700" dirty="0">
                <a:solidFill>
                  <a:schemeClr val="accent2">
                    <a:lumMod val="75000"/>
                  </a:schemeClr>
                </a:solidFill>
              </a:rPr>
              <a:t>, </a:t>
            </a:r>
            <a:r>
              <a:rPr lang="en-US" sz="1700" dirty="0" err="1">
                <a:solidFill>
                  <a:schemeClr val="accent2">
                    <a:lumMod val="75000"/>
                  </a:schemeClr>
                </a:solidFill>
              </a:rPr>
              <a:t>NaOH</a:t>
            </a:r>
            <a:r>
              <a:rPr lang="en-US" sz="1700" dirty="0">
                <a:solidFill>
                  <a:schemeClr val="accent2">
                    <a:lumMod val="75000"/>
                  </a:schemeClr>
                </a:solidFill>
              </a:rPr>
              <a:t> 30%, </a:t>
            </a:r>
            <a:r>
              <a:rPr lang="en-US" sz="1700" dirty="0" err="1">
                <a:solidFill>
                  <a:schemeClr val="accent2">
                    <a:lumMod val="75000"/>
                  </a:schemeClr>
                </a:solidFill>
              </a:rPr>
              <a:t>asam</a:t>
            </a:r>
            <a:r>
              <a:rPr lang="en-US" sz="1700" dirty="0">
                <a:solidFill>
                  <a:schemeClr val="accent2">
                    <a:lumMod val="75000"/>
                  </a:schemeClr>
                </a:solidFill>
              </a:rPr>
              <a:t> </a:t>
            </a:r>
            <a:r>
              <a:rPr lang="en-US" sz="1700" dirty="0" err="1">
                <a:solidFill>
                  <a:schemeClr val="accent2">
                    <a:lumMod val="75000"/>
                  </a:schemeClr>
                </a:solidFill>
              </a:rPr>
              <a:t>asetat</a:t>
            </a:r>
            <a:r>
              <a:rPr lang="en-US" sz="1700" dirty="0">
                <a:solidFill>
                  <a:schemeClr val="accent2">
                    <a:lumMod val="75000"/>
                  </a:schemeClr>
                </a:solidFill>
              </a:rPr>
              <a:t> 1 N, </a:t>
            </a:r>
            <a:r>
              <a:rPr lang="en-US" sz="1700" dirty="0" err="1">
                <a:solidFill>
                  <a:schemeClr val="accent2">
                    <a:lumMod val="75000"/>
                  </a:schemeClr>
                </a:solidFill>
              </a:rPr>
              <a:t>larutan</a:t>
            </a:r>
            <a:r>
              <a:rPr lang="en-US" sz="1700" dirty="0">
                <a:solidFill>
                  <a:schemeClr val="accent2">
                    <a:lumMod val="75000"/>
                  </a:schemeClr>
                </a:solidFill>
              </a:rPr>
              <a:t> </a:t>
            </a:r>
            <a:r>
              <a:rPr lang="en-US" sz="1700" i="1" dirty="0">
                <a:solidFill>
                  <a:schemeClr val="accent2">
                    <a:lumMod val="75000"/>
                  </a:schemeClr>
                </a:solidFill>
              </a:rPr>
              <a:t>Luff </a:t>
            </a:r>
            <a:r>
              <a:rPr lang="en-US" sz="1700" i="1" dirty="0" err="1">
                <a:solidFill>
                  <a:schemeClr val="accent2">
                    <a:lumMod val="75000"/>
                  </a:schemeClr>
                </a:solidFill>
              </a:rPr>
              <a:t>Schoorl</a:t>
            </a:r>
            <a:r>
              <a:rPr lang="en-US" sz="1700" dirty="0">
                <a:solidFill>
                  <a:schemeClr val="accent2">
                    <a:lumMod val="75000"/>
                  </a:schemeClr>
                </a:solidFill>
              </a:rPr>
              <a:t>, H</a:t>
            </a:r>
            <a:r>
              <a:rPr lang="en-US" sz="1700" baseline="-25000" dirty="0">
                <a:solidFill>
                  <a:schemeClr val="accent2">
                    <a:lumMod val="75000"/>
                  </a:schemeClr>
                </a:solidFill>
              </a:rPr>
              <a:t>2</a:t>
            </a:r>
            <a:r>
              <a:rPr lang="en-US" sz="1700" dirty="0">
                <a:solidFill>
                  <a:schemeClr val="accent2">
                    <a:lumMod val="75000"/>
                  </a:schemeClr>
                </a:solidFill>
              </a:rPr>
              <a:t>SO</a:t>
            </a:r>
            <a:r>
              <a:rPr lang="en-US" sz="1700" baseline="-25000" dirty="0">
                <a:solidFill>
                  <a:schemeClr val="accent2">
                    <a:lumMod val="75000"/>
                  </a:schemeClr>
                </a:solidFill>
              </a:rPr>
              <a:t>4</a:t>
            </a:r>
            <a:r>
              <a:rPr lang="en-US" sz="1700" dirty="0">
                <a:solidFill>
                  <a:schemeClr val="accent2">
                    <a:lumMod val="75000"/>
                  </a:schemeClr>
                </a:solidFill>
              </a:rPr>
              <a:t> 6 N, KI, NaS</a:t>
            </a:r>
            <a:r>
              <a:rPr lang="en-US" sz="1700" baseline="-25000" dirty="0">
                <a:solidFill>
                  <a:schemeClr val="accent2">
                    <a:lumMod val="75000"/>
                  </a:schemeClr>
                </a:solidFill>
              </a:rPr>
              <a:t>2</a:t>
            </a:r>
            <a:r>
              <a:rPr lang="en-US" sz="1700" dirty="0">
                <a:solidFill>
                  <a:schemeClr val="accent2">
                    <a:lumMod val="75000"/>
                  </a:schemeClr>
                </a:solidFill>
              </a:rPr>
              <a:t>O</a:t>
            </a:r>
            <a:r>
              <a:rPr lang="en-US" sz="1700" baseline="-25000" dirty="0">
                <a:solidFill>
                  <a:schemeClr val="accent2">
                    <a:lumMod val="75000"/>
                  </a:schemeClr>
                </a:solidFill>
              </a:rPr>
              <a:t>3</a:t>
            </a:r>
            <a:r>
              <a:rPr lang="en-US" sz="1700" dirty="0">
                <a:solidFill>
                  <a:schemeClr val="accent2">
                    <a:lumMod val="75000"/>
                  </a:schemeClr>
                </a:solidFill>
              </a:rPr>
              <a:t> 0,1 N </a:t>
            </a:r>
            <a:r>
              <a:rPr lang="en-US" sz="1700" dirty="0" err="1">
                <a:solidFill>
                  <a:schemeClr val="accent2">
                    <a:lumMod val="75000"/>
                  </a:schemeClr>
                </a:solidFill>
              </a:rPr>
              <a:t>untuk</a:t>
            </a:r>
            <a:r>
              <a:rPr lang="en-US" sz="1700" dirty="0">
                <a:solidFill>
                  <a:schemeClr val="accent2">
                    <a:lumMod val="75000"/>
                  </a:schemeClr>
                </a:solidFill>
              </a:rPr>
              <a:t> </a:t>
            </a:r>
            <a:r>
              <a:rPr lang="en-US" sz="1700" dirty="0" err="1">
                <a:solidFill>
                  <a:schemeClr val="accent2">
                    <a:lumMod val="75000"/>
                  </a:schemeClr>
                </a:solidFill>
              </a:rPr>
              <a:t>analisis</a:t>
            </a:r>
            <a:r>
              <a:rPr lang="en-US" sz="1700" dirty="0">
                <a:solidFill>
                  <a:schemeClr val="accent2">
                    <a:lumMod val="75000"/>
                  </a:schemeClr>
                </a:solidFill>
              </a:rPr>
              <a:t> </a:t>
            </a:r>
            <a:r>
              <a:rPr lang="en-US" sz="1700" dirty="0" err="1">
                <a:solidFill>
                  <a:schemeClr val="accent2">
                    <a:lumMod val="75000"/>
                  </a:schemeClr>
                </a:solidFill>
              </a:rPr>
              <a:t>kadar</a:t>
            </a:r>
            <a:r>
              <a:rPr lang="en-US" sz="1700" dirty="0">
                <a:solidFill>
                  <a:schemeClr val="accent2">
                    <a:lumMod val="75000"/>
                  </a:schemeClr>
                </a:solidFill>
              </a:rPr>
              <a:t> </a:t>
            </a:r>
            <a:r>
              <a:rPr lang="en-US" sz="1700" dirty="0" err="1">
                <a:solidFill>
                  <a:schemeClr val="accent2">
                    <a:lumMod val="75000"/>
                  </a:schemeClr>
                </a:solidFill>
              </a:rPr>
              <a:t>pati</a:t>
            </a:r>
            <a:r>
              <a:rPr lang="en-US" sz="1700" dirty="0">
                <a:solidFill>
                  <a:schemeClr val="accent2">
                    <a:lumMod val="75000"/>
                  </a:schemeClr>
                </a:solidFill>
              </a:rPr>
              <a:t>.</a:t>
            </a:r>
          </a:p>
        </p:txBody>
      </p:sp>
      <p:sp>
        <p:nvSpPr>
          <p:cNvPr id="11" name="Rectangle 10"/>
          <p:cNvSpPr/>
          <p:nvPr/>
        </p:nvSpPr>
        <p:spPr>
          <a:xfrm>
            <a:off x="990600" y="5638800"/>
            <a:ext cx="8001000" cy="106680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rtlCol="0" anchor="ctr"/>
          <a:lstStyle/>
          <a:p>
            <a:pPr marL="236538" algn="just"/>
            <a:r>
              <a:rPr lang="en-US" sz="1700" dirty="0" err="1">
                <a:solidFill>
                  <a:schemeClr val="accent2">
                    <a:lumMod val="50000"/>
                  </a:schemeClr>
                </a:solidFill>
              </a:rPr>
              <a:t>Alat</a:t>
            </a:r>
            <a:r>
              <a:rPr lang="en-US" sz="1700" dirty="0">
                <a:solidFill>
                  <a:schemeClr val="accent2">
                    <a:lumMod val="50000"/>
                  </a:schemeClr>
                </a:solidFill>
              </a:rPr>
              <a:t> yang </a:t>
            </a:r>
            <a:r>
              <a:rPr lang="en-US" sz="1700" dirty="0" err="1">
                <a:solidFill>
                  <a:schemeClr val="accent2">
                    <a:lumMod val="50000"/>
                  </a:schemeClr>
                </a:solidFill>
              </a:rPr>
              <a:t>digunakan</a:t>
            </a:r>
            <a:r>
              <a:rPr lang="en-US" sz="1700" dirty="0">
                <a:solidFill>
                  <a:schemeClr val="accent2">
                    <a:lumMod val="50000"/>
                  </a:schemeClr>
                </a:solidFill>
              </a:rPr>
              <a:t> </a:t>
            </a:r>
            <a:r>
              <a:rPr lang="en-US" sz="1700" dirty="0" err="1">
                <a:solidFill>
                  <a:schemeClr val="accent2">
                    <a:lumMod val="50000"/>
                  </a:schemeClr>
                </a:solidFill>
              </a:rPr>
              <a:t>untuk</a:t>
            </a:r>
            <a:r>
              <a:rPr lang="en-US" sz="1700" dirty="0">
                <a:solidFill>
                  <a:schemeClr val="accent2">
                    <a:lumMod val="50000"/>
                  </a:schemeClr>
                </a:solidFill>
              </a:rPr>
              <a:t> </a:t>
            </a:r>
            <a:r>
              <a:rPr lang="en-US" sz="1700" dirty="0" err="1">
                <a:solidFill>
                  <a:schemeClr val="accent2">
                    <a:lumMod val="50000"/>
                  </a:schemeClr>
                </a:solidFill>
              </a:rPr>
              <a:t>analisis</a:t>
            </a:r>
            <a:r>
              <a:rPr lang="en-US" sz="1700" dirty="0">
                <a:solidFill>
                  <a:schemeClr val="accent2">
                    <a:lumMod val="50000"/>
                  </a:schemeClr>
                </a:solidFill>
              </a:rPr>
              <a:t> </a:t>
            </a:r>
            <a:r>
              <a:rPr lang="en-US" sz="1700" dirty="0" err="1">
                <a:solidFill>
                  <a:schemeClr val="accent2">
                    <a:lumMod val="50000"/>
                  </a:schemeClr>
                </a:solidFill>
              </a:rPr>
              <a:t>yaitu</a:t>
            </a:r>
            <a:r>
              <a:rPr lang="en-US" sz="1700" dirty="0">
                <a:solidFill>
                  <a:schemeClr val="accent2">
                    <a:lumMod val="50000"/>
                  </a:schemeClr>
                </a:solidFill>
              </a:rPr>
              <a:t> oven, </a:t>
            </a:r>
            <a:r>
              <a:rPr lang="en-US" sz="1700" dirty="0" err="1">
                <a:solidFill>
                  <a:schemeClr val="accent2">
                    <a:lumMod val="50000"/>
                  </a:schemeClr>
                </a:solidFill>
              </a:rPr>
              <a:t>eksikator</a:t>
            </a:r>
            <a:r>
              <a:rPr lang="en-US" sz="1700" dirty="0">
                <a:solidFill>
                  <a:schemeClr val="accent2">
                    <a:lumMod val="50000"/>
                  </a:schemeClr>
                </a:solidFill>
              </a:rPr>
              <a:t> </a:t>
            </a:r>
            <a:r>
              <a:rPr lang="en-US" sz="1700" i="1" dirty="0" err="1">
                <a:solidFill>
                  <a:schemeClr val="accent2">
                    <a:lumMod val="50000"/>
                  </a:schemeClr>
                </a:solidFill>
              </a:rPr>
              <a:t>pyrex</a:t>
            </a:r>
            <a:r>
              <a:rPr lang="en-US" sz="1700" dirty="0">
                <a:solidFill>
                  <a:schemeClr val="accent2">
                    <a:lumMod val="50000"/>
                  </a:schemeClr>
                </a:solidFill>
              </a:rPr>
              <a:t>, </a:t>
            </a:r>
            <a:r>
              <a:rPr lang="en-US" sz="1700" dirty="0" err="1">
                <a:solidFill>
                  <a:schemeClr val="accent2">
                    <a:lumMod val="50000"/>
                  </a:schemeClr>
                </a:solidFill>
              </a:rPr>
              <a:t>neraca</a:t>
            </a:r>
            <a:r>
              <a:rPr lang="en-US" sz="1700" dirty="0">
                <a:solidFill>
                  <a:schemeClr val="accent2">
                    <a:lumMod val="50000"/>
                  </a:schemeClr>
                </a:solidFill>
              </a:rPr>
              <a:t> digital, tang </a:t>
            </a:r>
            <a:r>
              <a:rPr lang="en-US" sz="1700" dirty="0" err="1">
                <a:solidFill>
                  <a:schemeClr val="accent2">
                    <a:lumMod val="50000"/>
                  </a:schemeClr>
                </a:solidFill>
              </a:rPr>
              <a:t>krus</a:t>
            </a:r>
            <a:r>
              <a:rPr lang="en-US" sz="1700" dirty="0">
                <a:solidFill>
                  <a:schemeClr val="accent2">
                    <a:lumMod val="50000"/>
                  </a:schemeClr>
                </a:solidFill>
              </a:rPr>
              <a:t>, </a:t>
            </a:r>
            <a:r>
              <a:rPr lang="en-US" sz="1700" dirty="0" err="1">
                <a:solidFill>
                  <a:schemeClr val="accent2">
                    <a:lumMod val="50000"/>
                  </a:schemeClr>
                </a:solidFill>
              </a:rPr>
              <a:t>cawan</a:t>
            </a:r>
            <a:r>
              <a:rPr lang="en-US" sz="1700" dirty="0">
                <a:solidFill>
                  <a:schemeClr val="accent2">
                    <a:lumMod val="50000"/>
                  </a:schemeClr>
                </a:solidFill>
              </a:rPr>
              <a:t>, </a:t>
            </a:r>
            <a:r>
              <a:rPr lang="en-US" sz="1700" i="1" dirty="0">
                <a:solidFill>
                  <a:schemeClr val="accent2">
                    <a:lumMod val="50000"/>
                  </a:schemeClr>
                </a:solidFill>
              </a:rPr>
              <a:t>tunnel dryer</a:t>
            </a:r>
            <a:r>
              <a:rPr lang="en-US" sz="1700" dirty="0">
                <a:solidFill>
                  <a:schemeClr val="accent2">
                    <a:lumMod val="50000"/>
                  </a:schemeClr>
                </a:solidFill>
              </a:rPr>
              <a:t>, </a:t>
            </a:r>
            <a:r>
              <a:rPr lang="en-US" sz="1700" dirty="0" err="1">
                <a:solidFill>
                  <a:schemeClr val="accent2">
                    <a:lumMod val="50000"/>
                  </a:schemeClr>
                </a:solidFill>
              </a:rPr>
              <a:t>labu</a:t>
            </a:r>
            <a:r>
              <a:rPr lang="en-US" sz="1700" dirty="0">
                <a:solidFill>
                  <a:schemeClr val="accent2">
                    <a:lumMod val="50000"/>
                  </a:schemeClr>
                </a:solidFill>
              </a:rPr>
              <a:t> </a:t>
            </a:r>
            <a:r>
              <a:rPr lang="en-US" sz="1700" dirty="0" err="1">
                <a:solidFill>
                  <a:schemeClr val="accent2">
                    <a:lumMod val="50000"/>
                  </a:schemeClr>
                </a:solidFill>
              </a:rPr>
              <a:t>erlenmayer</a:t>
            </a:r>
            <a:r>
              <a:rPr lang="en-US" sz="1700" dirty="0">
                <a:solidFill>
                  <a:schemeClr val="accent2">
                    <a:lumMod val="50000"/>
                  </a:schemeClr>
                </a:solidFill>
              </a:rPr>
              <a:t> 250 ml, </a:t>
            </a:r>
            <a:r>
              <a:rPr lang="en-US" sz="1700" dirty="0" err="1">
                <a:solidFill>
                  <a:schemeClr val="accent2">
                    <a:lumMod val="50000"/>
                  </a:schemeClr>
                </a:solidFill>
              </a:rPr>
              <a:t>labu</a:t>
            </a:r>
            <a:r>
              <a:rPr lang="en-US" sz="1700" dirty="0">
                <a:solidFill>
                  <a:schemeClr val="accent2">
                    <a:lumMod val="50000"/>
                  </a:schemeClr>
                </a:solidFill>
              </a:rPr>
              <a:t> </a:t>
            </a:r>
            <a:r>
              <a:rPr lang="en-US" sz="1700" dirty="0" err="1">
                <a:solidFill>
                  <a:schemeClr val="accent2">
                    <a:lumMod val="50000"/>
                  </a:schemeClr>
                </a:solidFill>
              </a:rPr>
              <a:t>destilasi</a:t>
            </a:r>
            <a:r>
              <a:rPr lang="en-US" sz="1700" dirty="0">
                <a:solidFill>
                  <a:schemeClr val="accent2">
                    <a:lumMod val="50000"/>
                  </a:schemeClr>
                </a:solidFill>
              </a:rPr>
              <a:t>, pipet </a:t>
            </a:r>
            <a:r>
              <a:rPr lang="en-US" sz="1700" dirty="0" err="1">
                <a:solidFill>
                  <a:schemeClr val="accent2">
                    <a:lumMod val="50000"/>
                  </a:schemeClr>
                </a:solidFill>
              </a:rPr>
              <a:t>tetes</a:t>
            </a:r>
            <a:r>
              <a:rPr lang="en-US" sz="1700" dirty="0">
                <a:solidFill>
                  <a:schemeClr val="accent2">
                    <a:lumMod val="50000"/>
                  </a:schemeClr>
                </a:solidFill>
              </a:rPr>
              <a:t>, pipet </a:t>
            </a:r>
            <a:r>
              <a:rPr lang="en-US" sz="1700" dirty="0" err="1">
                <a:solidFill>
                  <a:schemeClr val="accent2">
                    <a:lumMod val="50000"/>
                  </a:schemeClr>
                </a:solidFill>
              </a:rPr>
              <a:t>volumetrik</a:t>
            </a:r>
            <a:r>
              <a:rPr lang="en-US" sz="1700" dirty="0">
                <a:solidFill>
                  <a:schemeClr val="accent2">
                    <a:lumMod val="50000"/>
                  </a:schemeClr>
                </a:solidFill>
              </a:rPr>
              <a:t>, </a:t>
            </a:r>
            <a:r>
              <a:rPr lang="en-US" sz="1700" dirty="0" err="1">
                <a:solidFill>
                  <a:schemeClr val="accent2">
                    <a:lumMod val="50000"/>
                  </a:schemeClr>
                </a:solidFill>
              </a:rPr>
              <a:t>buret</a:t>
            </a:r>
            <a:r>
              <a:rPr lang="en-US" sz="1700" dirty="0">
                <a:solidFill>
                  <a:schemeClr val="accent2">
                    <a:lumMod val="50000"/>
                  </a:schemeClr>
                </a:solidFill>
              </a:rPr>
              <a:t>, </a:t>
            </a:r>
            <a:r>
              <a:rPr lang="en-US" sz="1700" dirty="0" err="1">
                <a:solidFill>
                  <a:schemeClr val="accent2">
                    <a:lumMod val="50000"/>
                  </a:schemeClr>
                </a:solidFill>
              </a:rPr>
              <a:t>klem</a:t>
            </a:r>
            <a:r>
              <a:rPr lang="en-US" sz="1700" dirty="0">
                <a:solidFill>
                  <a:schemeClr val="accent2">
                    <a:lumMod val="50000"/>
                  </a:schemeClr>
                </a:solidFill>
              </a:rPr>
              <a:t>, </a:t>
            </a:r>
            <a:r>
              <a:rPr lang="en-US" sz="1700" dirty="0" err="1">
                <a:solidFill>
                  <a:schemeClr val="accent2">
                    <a:lumMod val="50000"/>
                  </a:schemeClr>
                </a:solidFill>
              </a:rPr>
              <a:t>statif</a:t>
            </a:r>
            <a:r>
              <a:rPr lang="en-US" sz="1700" dirty="0">
                <a:solidFill>
                  <a:schemeClr val="accent2">
                    <a:lumMod val="50000"/>
                  </a:schemeClr>
                </a:solidFill>
              </a:rPr>
              <a:t>, </a:t>
            </a:r>
            <a:r>
              <a:rPr lang="en-US" sz="1700" dirty="0" err="1">
                <a:solidFill>
                  <a:schemeClr val="accent2">
                    <a:lumMod val="50000"/>
                  </a:schemeClr>
                </a:solidFill>
              </a:rPr>
              <a:t>bunsen</a:t>
            </a:r>
            <a:r>
              <a:rPr lang="en-US" sz="1700" dirty="0">
                <a:solidFill>
                  <a:schemeClr val="accent2">
                    <a:lumMod val="50000"/>
                  </a:schemeClr>
                </a:solidFill>
              </a:rPr>
              <a:t>, </a:t>
            </a:r>
            <a:r>
              <a:rPr lang="en-US" sz="1700" dirty="0" err="1">
                <a:solidFill>
                  <a:schemeClr val="accent2">
                    <a:lumMod val="50000"/>
                  </a:schemeClr>
                </a:solidFill>
              </a:rPr>
              <a:t>labu</a:t>
            </a:r>
            <a:r>
              <a:rPr lang="en-US" sz="1700" dirty="0">
                <a:solidFill>
                  <a:schemeClr val="accent2">
                    <a:lumMod val="50000"/>
                  </a:schemeClr>
                </a:solidFill>
              </a:rPr>
              <a:t> </a:t>
            </a:r>
            <a:r>
              <a:rPr lang="en-US" sz="1700" i="1" dirty="0" err="1">
                <a:solidFill>
                  <a:schemeClr val="accent2">
                    <a:lumMod val="50000"/>
                  </a:schemeClr>
                </a:solidFill>
              </a:rPr>
              <a:t>kjeldahl</a:t>
            </a:r>
            <a:r>
              <a:rPr lang="en-US" sz="1700" dirty="0">
                <a:solidFill>
                  <a:schemeClr val="accent2">
                    <a:lumMod val="50000"/>
                  </a:schemeClr>
                </a:solidFill>
              </a:rPr>
              <a:t>,</a:t>
            </a:r>
            <a:r>
              <a:rPr lang="en-US" sz="1700" i="1" dirty="0">
                <a:solidFill>
                  <a:schemeClr val="accent2">
                    <a:lumMod val="50000"/>
                  </a:schemeClr>
                </a:solidFill>
              </a:rPr>
              <a:t> </a:t>
            </a:r>
            <a:r>
              <a:rPr lang="en-US" sz="1700" dirty="0" err="1">
                <a:solidFill>
                  <a:schemeClr val="accent2">
                    <a:lumMod val="50000"/>
                  </a:schemeClr>
                </a:solidFill>
              </a:rPr>
              <a:t>lemari</a:t>
            </a:r>
            <a:r>
              <a:rPr lang="en-US" sz="1700" dirty="0">
                <a:solidFill>
                  <a:schemeClr val="accent2">
                    <a:lumMod val="50000"/>
                  </a:schemeClr>
                </a:solidFill>
              </a:rPr>
              <a:t> </a:t>
            </a:r>
            <a:r>
              <a:rPr lang="en-US" sz="1700" dirty="0" err="1">
                <a:solidFill>
                  <a:schemeClr val="accent2">
                    <a:lumMod val="50000"/>
                  </a:schemeClr>
                </a:solidFill>
              </a:rPr>
              <a:t>asam</a:t>
            </a:r>
            <a:r>
              <a:rPr lang="en-US" sz="1700" dirty="0">
                <a:solidFill>
                  <a:schemeClr val="accent2">
                    <a:lumMod val="50000"/>
                  </a:schemeClr>
                </a:solidFill>
              </a:rPr>
              <a:t>, </a:t>
            </a:r>
            <a:r>
              <a:rPr lang="en-US" sz="1700" dirty="0" err="1">
                <a:solidFill>
                  <a:schemeClr val="accent2">
                    <a:lumMod val="50000"/>
                  </a:schemeClr>
                </a:solidFill>
              </a:rPr>
              <a:t>kompor</a:t>
            </a:r>
            <a:r>
              <a:rPr lang="en-US" sz="1700" dirty="0">
                <a:solidFill>
                  <a:schemeClr val="accent2">
                    <a:lumMod val="50000"/>
                  </a:schemeClr>
                </a:solidFill>
              </a:rPr>
              <a:t>, </a:t>
            </a:r>
            <a:r>
              <a:rPr lang="en-US" sz="1700" dirty="0" err="1">
                <a:solidFill>
                  <a:schemeClr val="accent2">
                    <a:lumMod val="50000"/>
                  </a:schemeClr>
                </a:solidFill>
              </a:rPr>
              <a:t>dan</a:t>
            </a:r>
            <a:r>
              <a:rPr lang="en-US" sz="1700" dirty="0">
                <a:solidFill>
                  <a:schemeClr val="accent2">
                    <a:lumMod val="50000"/>
                  </a:schemeClr>
                </a:solidFill>
              </a:rPr>
              <a:t> </a:t>
            </a:r>
            <a:r>
              <a:rPr lang="en-US" sz="1700" dirty="0" err="1">
                <a:solidFill>
                  <a:schemeClr val="accent2">
                    <a:lumMod val="50000"/>
                  </a:schemeClr>
                </a:solidFill>
              </a:rPr>
              <a:t>labu</a:t>
            </a:r>
            <a:r>
              <a:rPr lang="en-US" sz="1700" dirty="0">
                <a:solidFill>
                  <a:schemeClr val="accent2">
                    <a:lumMod val="50000"/>
                  </a:schemeClr>
                </a:solidFill>
              </a:rPr>
              <a:t> </a:t>
            </a:r>
            <a:r>
              <a:rPr lang="en-US" sz="1700" dirty="0" err="1">
                <a:solidFill>
                  <a:schemeClr val="accent2">
                    <a:lumMod val="50000"/>
                  </a:schemeClr>
                </a:solidFill>
              </a:rPr>
              <a:t>takar</a:t>
            </a:r>
            <a:r>
              <a:rPr lang="en-US" sz="1700" dirty="0">
                <a:solidFill>
                  <a:schemeClr val="accent2">
                    <a:lumMod val="50000"/>
                  </a:schemeClr>
                </a:solidFill>
              </a:rPr>
              <a:t>.</a:t>
            </a:r>
          </a:p>
        </p:txBody>
      </p:sp>
      <p:sp>
        <p:nvSpPr>
          <p:cNvPr id="13" name="Rectangle 12"/>
          <p:cNvSpPr/>
          <p:nvPr/>
        </p:nvSpPr>
        <p:spPr>
          <a:xfrm>
            <a:off x="993228" y="4648200"/>
            <a:ext cx="7998372" cy="9525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rtlCol="0" anchor="ctr"/>
          <a:lstStyle/>
          <a:p>
            <a:pPr marL="236538" algn="just"/>
            <a:r>
              <a:rPr lang="en-US" dirty="0" err="1">
                <a:solidFill>
                  <a:schemeClr val="accent2">
                    <a:lumMod val="50000"/>
                  </a:schemeClr>
                </a:solidFill>
              </a:rPr>
              <a:t>Alat</a:t>
            </a:r>
            <a:r>
              <a:rPr lang="en-US" dirty="0">
                <a:solidFill>
                  <a:schemeClr val="accent2">
                    <a:lumMod val="50000"/>
                  </a:schemeClr>
                </a:solidFill>
              </a:rPr>
              <a:t> yang </a:t>
            </a:r>
            <a:r>
              <a:rPr lang="en-US" dirty="0" err="1">
                <a:solidFill>
                  <a:schemeClr val="accent2">
                    <a:lumMod val="50000"/>
                  </a:schemeClr>
                </a:solidFill>
              </a:rPr>
              <a:t>digunakan</a:t>
            </a:r>
            <a:r>
              <a:rPr lang="en-US" dirty="0">
                <a:solidFill>
                  <a:schemeClr val="accent2">
                    <a:lumMod val="50000"/>
                  </a:schemeClr>
                </a:solidFill>
              </a:rPr>
              <a:t> </a:t>
            </a:r>
            <a:r>
              <a:rPr lang="en-US" dirty="0" err="1">
                <a:solidFill>
                  <a:schemeClr val="accent2">
                    <a:lumMod val="50000"/>
                  </a:schemeClr>
                </a:solidFill>
              </a:rPr>
              <a:t>untuk</a:t>
            </a:r>
            <a:r>
              <a:rPr lang="en-US" dirty="0">
                <a:solidFill>
                  <a:schemeClr val="accent2">
                    <a:lumMod val="50000"/>
                  </a:schemeClr>
                </a:solidFill>
              </a:rPr>
              <a:t> </a:t>
            </a:r>
            <a:r>
              <a:rPr lang="en-US" dirty="0" err="1">
                <a:solidFill>
                  <a:schemeClr val="accent2">
                    <a:lumMod val="50000"/>
                  </a:schemeClr>
                </a:solidFill>
              </a:rPr>
              <a:t>penelitian</a:t>
            </a:r>
            <a:r>
              <a:rPr lang="en-US" dirty="0">
                <a:solidFill>
                  <a:schemeClr val="accent2">
                    <a:lumMod val="50000"/>
                  </a:schemeClr>
                </a:solidFill>
              </a:rPr>
              <a:t> </a:t>
            </a:r>
            <a:r>
              <a:rPr lang="en-US" dirty="0" err="1">
                <a:solidFill>
                  <a:schemeClr val="accent2">
                    <a:lumMod val="50000"/>
                  </a:schemeClr>
                </a:solidFill>
              </a:rPr>
              <a:t>ini</a:t>
            </a:r>
            <a:r>
              <a:rPr lang="en-US" dirty="0">
                <a:solidFill>
                  <a:schemeClr val="accent2">
                    <a:lumMod val="50000"/>
                  </a:schemeClr>
                </a:solidFill>
              </a:rPr>
              <a:t> </a:t>
            </a:r>
            <a:r>
              <a:rPr lang="en-US" dirty="0" err="1">
                <a:solidFill>
                  <a:schemeClr val="accent2">
                    <a:lumMod val="50000"/>
                  </a:schemeClr>
                </a:solidFill>
              </a:rPr>
              <a:t>yaitu</a:t>
            </a:r>
            <a:r>
              <a:rPr lang="en-US" dirty="0">
                <a:solidFill>
                  <a:schemeClr val="accent2">
                    <a:lumMod val="50000"/>
                  </a:schemeClr>
                </a:solidFill>
              </a:rPr>
              <a:t> </a:t>
            </a:r>
            <a:r>
              <a:rPr lang="en-US" dirty="0" err="1">
                <a:solidFill>
                  <a:schemeClr val="accent2">
                    <a:lumMod val="50000"/>
                  </a:schemeClr>
                </a:solidFill>
              </a:rPr>
              <a:t>baskom</a:t>
            </a:r>
            <a:r>
              <a:rPr lang="en-US" dirty="0">
                <a:solidFill>
                  <a:schemeClr val="accent2">
                    <a:lumMod val="50000"/>
                  </a:schemeClr>
                </a:solidFill>
              </a:rPr>
              <a:t>, </a:t>
            </a:r>
            <a:r>
              <a:rPr lang="en-US" dirty="0" err="1">
                <a:solidFill>
                  <a:schemeClr val="accent2">
                    <a:lumMod val="50000"/>
                  </a:schemeClr>
                </a:solidFill>
              </a:rPr>
              <a:t>panci</a:t>
            </a:r>
            <a:r>
              <a:rPr lang="en-US" dirty="0">
                <a:solidFill>
                  <a:schemeClr val="accent2">
                    <a:lumMod val="50000"/>
                  </a:schemeClr>
                </a:solidFill>
              </a:rPr>
              <a:t>, </a:t>
            </a:r>
            <a:r>
              <a:rPr lang="en-US" dirty="0" err="1">
                <a:solidFill>
                  <a:schemeClr val="accent2">
                    <a:lumMod val="50000"/>
                  </a:schemeClr>
                </a:solidFill>
              </a:rPr>
              <a:t>saringan</a:t>
            </a:r>
            <a:r>
              <a:rPr lang="en-US" dirty="0">
                <a:solidFill>
                  <a:schemeClr val="accent2">
                    <a:lumMod val="50000"/>
                  </a:schemeClr>
                </a:solidFill>
              </a:rPr>
              <a:t>, </a:t>
            </a:r>
            <a:r>
              <a:rPr lang="en-US" dirty="0" err="1">
                <a:solidFill>
                  <a:schemeClr val="accent2">
                    <a:lumMod val="50000"/>
                  </a:schemeClr>
                </a:solidFill>
              </a:rPr>
              <a:t>pisau</a:t>
            </a:r>
            <a:r>
              <a:rPr lang="en-US" dirty="0">
                <a:solidFill>
                  <a:schemeClr val="accent2">
                    <a:lumMod val="50000"/>
                  </a:schemeClr>
                </a:solidFill>
              </a:rPr>
              <a:t>, </a:t>
            </a:r>
            <a:r>
              <a:rPr lang="en-US" dirty="0" err="1">
                <a:solidFill>
                  <a:schemeClr val="accent2">
                    <a:lumMod val="50000"/>
                  </a:schemeClr>
                </a:solidFill>
              </a:rPr>
              <a:t>talenan</a:t>
            </a:r>
            <a:r>
              <a:rPr lang="en-US" dirty="0">
                <a:solidFill>
                  <a:schemeClr val="accent2">
                    <a:lumMod val="50000"/>
                  </a:schemeClr>
                </a:solidFill>
              </a:rPr>
              <a:t>, </a:t>
            </a:r>
            <a:r>
              <a:rPr lang="en-US" dirty="0" err="1">
                <a:solidFill>
                  <a:schemeClr val="accent2">
                    <a:lumMod val="50000"/>
                  </a:schemeClr>
                </a:solidFill>
              </a:rPr>
              <a:t>sumpit</a:t>
            </a:r>
            <a:r>
              <a:rPr lang="en-US" dirty="0">
                <a:solidFill>
                  <a:schemeClr val="accent2">
                    <a:lumMod val="50000"/>
                  </a:schemeClr>
                </a:solidFill>
              </a:rPr>
              <a:t>, </a:t>
            </a:r>
            <a:r>
              <a:rPr lang="en-US" dirty="0" err="1">
                <a:solidFill>
                  <a:schemeClr val="accent2">
                    <a:lumMod val="50000"/>
                  </a:schemeClr>
                </a:solidFill>
              </a:rPr>
              <a:t>sendok</a:t>
            </a:r>
            <a:r>
              <a:rPr lang="en-US" dirty="0">
                <a:solidFill>
                  <a:schemeClr val="accent2">
                    <a:lumMod val="50000"/>
                  </a:schemeClr>
                </a:solidFill>
              </a:rPr>
              <a:t>, </a:t>
            </a:r>
            <a:r>
              <a:rPr lang="en-US" dirty="0" err="1">
                <a:solidFill>
                  <a:schemeClr val="accent2">
                    <a:lumMod val="50000"/>
                  </a:schemeClr>
                </a:solidFill>
              </a:rPr>
              <a:t>timbangan</a:t>
            </a:r>
            <a:r>
              <a:rPr lang="en-US" dirty="0">
                <a:solidFill>
                  <a:schemeClr val="accent2">
                    <a:lumMod val="50000"/>
                  </a:schemeClr>
                </a:solidFill>
              </a:rPr>
              <a:t>, </a:t>
            </a:r>
            <a:r>
              <a:rPr lang="en-US" i="1" dirty="0">
                <a:solidFill>
                  <a:schemeClr val="accent2">
                    <a:lumMod val="50000"/>
                  </a:schemeClr>
                </a:solidFill>
              </a:rPr>
              <a:t>roll press</a:t>
            </a:r>
            <a:r>
              <a:rPr lang="en-US" dirty="0">
                <a:solidFill>
                  <a:schemeClr val="accent2">
                    <a:lumMod val="50000"/>
                  </a:schemeClr>
                </a:solidFill>
              </a:rPr>
              <a:t>,  </a:t>
            </a:r>
            <a:r>
              <a:rPr lang="en-US" i="1" dirty="0">
                <a:solidFill>
                  <a:schemeClr val="accent2">
                    <a:lumMod val="50000"/>
                  </a:schemeClr>
                </a:solidFill>
              </a:rPr>
              <a:t>cabinet dryer</a:t>
            </a:r>
            <a:r>
              <a:rPr lang="en-US" dirty="0">
                <a:solidFill>
                  <a:schemeClr val="accent2">
                    <a:lumMod val="50000"/>
                  </a:schemeClr>
                </a:solidFill>
              </a:rPr>
              <a:t>, </a:t>
            </a:r>
            <a:r>
              <a:rPr lang="en-US" dirty="0" err="1">
                <a:solidFill>
                  <a:schemeClr val="accent2">
                    <a:lumMod val="50000"/>
                  </a:schemeClr>
                </a:solidFill>
              </a:rPr>
              <a:t>alat</a:t>
            </a:r>
            <a:r>
              <a:rPr lang="en-US" dirty="0">
                <a:solidFill>
                  <a:schemeClr val="accent2">
                    <a:lumMod val="50000"/>
                  </a:schemeClr>
                </a:solidFill>
              </a:rPr>
              <a:t> </a:t>
            </a:r>
            <a:r>
              <a:rPr lang="en-US" dirty="0" err="1">
                <a:solidFill>
                  <a:schemeClr val="accent2">
                    <a:lumMod val="50000"/>
                  </a:schemeClr>
                </a:solidFill>
              </a:rPr>
              <a:t>sirkulasi</a:t>
            </a:r>
            <a:r>
              <a:rPr lang="en-US" dirty="0">
                <a:solidFill>
                  <a:schemeClr val="accent2">
                    <a:lumMod val="50000"/>
                  </a:schemeClr>
                </a:solidFill>
              </a:rPr>
              <a:t> </a:t>
            </a:r>
            <a:r>
              <a:rPr lang="en-US" dirty="0" err="1" smtClean="0">
                <a:solidFill>
                  <a:schemeClr val="accent2">
                    <a:lumMod val="50000"/>
                  </a:schemeClr>
                </a:solidFill>
              </a:rPr>
              <a:t>perpengaduk</a:t>
            </a:r>
            <a:r>
              <a:rPr lang="en-US" dirty="0" smtClean="0">
                <a:solidFill>
                  <a:schemeClr val="accent2">
                    <a:lumMod val="50000"/>
                  </a:schemeClr>
                </a:solidFill>
              </a:rPr>
              <a:t>, </a:t>
            </a:r>
            <a:r>
              <a:rPr lang="en-US" i="1" dirty="0" smtClean="0">
                <a:solidFill>
                  <a:schemeClr val="accent2">
                    <a:lumMod val="50000"/>
                  </a:schemeClr>
                </a:solidFill>
              </a:rPr>
              <a:t>blender</a:t>
            </a:r>
            <a:r>
              <a:rPr lang="en-US" dirty="0">
                <a:solidFill>
                  <a:schemeClr val="accent2">
                    <a:lumMod val="50000"/>
                  </a:schemeClr>
                </a:solidFill>
              </a:rPr>
              <a:t>,  </a:t>
            </a:r>
            <a:r>
              <a:rPr lang="en-US" dirty="0" err="1">
                <a:solidFill>
                  <a:schemeClr val="accent2">
                    <a:lumMod val="50000"/>
                  </a:schemeClr>
                </a:solidFill>
              </a:rPr>
              <a:t>dan</a:t>
            </a:r>
            <a:r>
              <a:rPr lang="en-US" dirty="0">
                <a:solidFill>
                  <a:schemeClr val="accent2">
                    <a:lumMod val="50000"/>
                  </a:schemeClr>
                </a:solidFill>
              </a:rPr>
              <a:t> </a:t>
            </a:r>
            <a:r>
              <a:rPr lang="en-US" dirty="0" err="1">
                <a:solidFill>
                  <a:schemeClr val="accent2">
                    <a:lumMod val="50000"/>
                  </a:schemeClr>
                </a:solidFill>
              </a:rPr>
              <a:t>ayakan</a:t>
            </a:r>
            <a:r>
              <a:rPr lang="en-US" dirty="0">
                <a:solidFill>
                  <a:schemeClr val="accent2">
                    <a:lumMod val="50000"/>
                  </a:schemeClr>
                </a:solidFill>
              </a:rPr>
              <a:t> 80 mesh .</a:t>
            </a:r>
          </a:p>
        </p:txBody>
      </p:sp>
      <p:sp>
        <p:nvSpPr>
          <p:cNvPr id="14" name="Oval 13"/>
          <p:cNvSpPr/>
          <p:nvPr/>
        </p:nvSpPr>
        <p:spPr>
          <a:xfrm>
            <a:off x="152400" y="4572000"/>
            <a:ext cx="1066800" cy="99060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Alat</a:t>
            </a:r>
            <a:endParaRPr lang="en-US" dirty="0"/>
          </a:p>
        </p:txBody>
      </p:sp>
    </p:spTree>
    <p:extLst>
      <p:ext uri="{BB962C8B-B14F-4D97-AF65-F5344CB8AC3E}">
        <p14:creationId xmlns:p14="http://schemas.microsoft.com/office/powerpoint/2010/main" val="1273119556"/>
      </p:ext>
    </p:extLst>
  </p:cSld>
  <p:clrMapOvr>
    <a:masterClrMapping/>
  </p:clrMapOvr>
  <mc:AlternateContent xmlns:mc="http://schemas.openxmlformats.org/markup-compatibility/2006" xmlns:p14="http://schemas.microsoft.com/office/powerpoint/2010/main">
    <mc:Choice Requires="p14">
      <p:transition p14:dur="250">
        <p:checker/>
      </p:transition>
    </mc:Choice>
    <mc:Fallback xmlns="">
      <p:transition>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21"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4)">
                                      <p:cBhvr>
                                        <p:cTn id="11" dur="500"/>
                                        <p:tgtEl>
                                          <p:spTgt spid="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2000"/>
                            </p:stCondLst>
                            <p:childTnLst>
                              <p:par>
                                <p:cTn id="21" presetID="21" presetClass="entr" presetSubtype="4"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heel(4)">
                                      <p:cBhvr>
                                        <p:cTn id="23" dur="500"/>
                                        <p:tgtEl>
                                          <p:spTgt spid="14"/>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animBg="1"/>
      <p:bldP spid="10" grpId="0" animBg="1"/>
      <p:bldP spid="11" grpId="0" animBg="1"/>
      <p:bldP spid="13" grpId="0" animBg="1"/>
      <p:bldP spid="14" grpId="0" animBg="1"/>
    </p:bldLst>
  </p:timing>
</p:sld>
</file>

<file path=ppt/theme/theme1.xml><?xml version="1.0" encoding="utf-8"?>
<a:theme xmlns:a="http://schemas.openxmlformats.org/drawingml/2006/main" name="Thatch">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6756</TotalTime>
  <Words>3591</Words>
  <Application>Microsoft Office PowerPoint</Application>
  <PresentationFormat>On-screen Show (4:3)</PresentationFormat>
  <Paragraphs>950</Paragraphs>
  <Slides>37</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37</vt:i4>
      </vt:variant>
    </vt:vector>
  </HeadingPairs>
  <TitlesOfParts>
    <vt:vector size="40" baseType="lpstr">
      <vt:lpstr>Thatch</vt:lpstr>
      <vt:lpstr>Technic</vt:lpstr>
      <vt:lpstr>Microsoft Visio 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Hasil Penelitian Pendahuluan</vt:lpstr>
      <vt:lpstr>PowerPoint Presentation</vt:lpstr>
      <vt:lpstr>Produk Terpilih Penelitian Pendahuluan</vt:lpstr>
      <vt:lpstr>Hasil Penelitian Utama</vt:lpstr>
      <vt:lpstr>PowerPoint Presentation</vt:lpstr>
      <vt:lpstr>PowerPoint Presentation</vt:lpstr>
      <vt:lpstr>PowerPoint Presentation</vt:lpstr>
      <vt:lpstr>PowerPoint Presentation</vt:lpstr>
      <vt:lpstr>Produk Terpilih</vt:lpstr>
      <vt:lpstr>Respon Kimia Produk Terpilih</vt:lpstr>
      <vt:lpstr>Kesimpulan</vt:lpstr>
      <vt:lpstr>Saran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153</cp:revision>
  <dcterms:created xsi:type="dcterms:W3CDTF">2015-12-14T15:45:50Z</dcterms:created>
  <dcterms:modified xsi:type="dcterms:W3CDTF">2017-01-07T11:23:43Z</dcterms:modified>
</cp:coreProperties>
</file>